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vml" ContentType="application/vnd.openxmlformats-officedocument.vmlDrawing"/>
  <Default Extension="png" ContentType="image/pn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notesSlides/notesSlide5.xml" ContentType="application/vnd.openxmlformats-officedocument.presentationml.notesSlid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notesSlides/notesSlide6.xml" ContentType="application/vnd.openxmlformats-officedocument.presentationml.notesSlide+xml"/>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notesSlides/notesSlide7.xml" ContentType="application/vnd.openxmlformats-officedocument.presentationml.notesSlide+xml"/>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notesSlides/notesSlide8.xml" ContentType="application/vnd.openxmlformats-officedocument.presentationml.notesSlide+xml"/>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notesSlides/notesSlide9.xml" ContentType="application/vnd.openxmlformats-officedocument.presentationml.notesSlide+xml"/>
  <Override PartName="/ppt/embeddings/oleObject36.bin" ContentType="application/vnd.openxmlformats-officedocument.oleObject"/>
  <Override PartName="/ppt/embeddings/oleObject37.bin" ContentType="application/vnd.openxmlformats-officedocument.oleObject"/>
  <Override PartName="/ppt/embeddings/oleObject38.bin" ContentType="application/vnd.openxmlformats-officedocument.oleObject"/>
  <Override PartName="/ppt/embeddings/oleObject39.bin" ContentType="application/vnd.openxmlformats-officedocument.oleObject"/>
  <Override PartName="/ppt/embeddings/oleObject40.bin" ContentType="application/vnd.openxmlformats-officedocument.oleObject"/>
  <Override PartName="/ppt/embeddings/oleObject41.bin" ContentType="application/vnd.openxmlformats-officedocument.oleObject"/>
  <Override PartName="/ppt/embeddings/oleObject42.bin" ContentType="application/vnd.openxmlformats-officedocument.oleObject"/>
  <Override PartName="/ppt/embeddings/oleObject43.bin" ContentType="application/vnd.openxmlformats-officedocument.oleObject"/>
  <Override PartName="/ppt/embeddings/oleObject44.bin" ContentType="application/vnd.openxmlformats-officedocument.oleObject"/>
  <Override PartName="/ppt/embeddings/oleObject45.bin" ContentType="application/vnd.openxmlformats-officedocument.oleObject"/>
  <Override PartName="/ppt/notesSlides/notesSlide10.xml" ContentType="application/vnd.openxmlformats-officedocument.presentationml.notesSlide+xml"/>
  <Override PartName="/ppt/embeddings/oleObject46.bin" ContentType="application/vnd.openxmlformats-officedocument.oleObject"/>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embeddings/oleObject47.bin" ContentType="application/vnd.openxmlformats-officedocument.oleObject"/>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embeddings/oleObject48.bin" ContentType="application/vnd.openxmlformats-officedocument.oleObject"/>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embeddings/oleObject49.bin" ContentType="application/vnd.openxmlformats-officedocument.oleObject"/>
  <Override PartName="/ppt/embeddings/oleObject50.bin" ContentType="application/vnd.openxmlformats-officedocument.oleObject"/>
  <Override PartName="/ppt/embeddings/oleObject51.bin" ContentType="application/vnd.openxmlformats-officedocument.oleObject"/>
  <Override PartName="/ppt/embeddings/oleObject52.bin" ContentType="application/vnd.openxmlformats-officedocument.oleObject"/>
  <Override PartName="/ppt/notesSlides/notesSlide41.xml" ContentType="application/vnd.openxmlformats-officedocument.presentationml.notesSlide+xml"/>
  <Override PartName="/ppt/embeddings/oleObject53.bin" ContentType="application/vnd.openxmlformats-officedocument.oleObject"/>
  <Override PartName="/ppt/notesSlides/notesSlide42.xml" ContentType="application/vnd.openxmlformats-officedocument.presentationml.notesSlide+xml"/>
  <Override PartName="/ppt/embeddings/oleObject54.bin" ContentType="application/vnd.openxmlformats-officedocument.oleObject"/>
  <Override PartName="/ppt/embeddings/oleObject55.bin" ContentType="application/vnd.openxmlformats-officedocument.oleObject"/>
  <Override PartName="/ppt/embeddings/oleObject56.bin" ContentType="application/vnd.openxmlformats-officedocument.oleObject"/>
  <Override PartName="/ppt/notesSlides/notesSlide43.xml" ContentType="application/vnd.openxmlformats-officedocument.presentationml.notesSlide+xml"/>
  <Override PartName="/ppt/embeddings/oleObject57.bin" ContentType="application/vnd.openxmlformats-officedocument.oleObject"/>
  <Override PartName="/ppt/embeddings/oleObject58.bin" ContentType="application/vnd.openxmlformats-officedocument.oleObject"/>
  <Override PartName="/ppt/embeddings/oleObject59.bin" ContentType="application/vnd.openxmlformats-officedocument.oleObject"/>
  <Override PartName="/ppt/embeddings/oleObject60.bin" ContentType="application/vnd.openxmlformats-officedocument.oleObject"/>
  <Override PartName="/ppt/notesSlides/notesSlide44.xml" ContentType="application/vnd.openxmlformats-officedocument.presentationml.notesSlide+xml"/>
  <Override PartName="/ppt/embeddings/oleObject61.bin" ContentType="application/vnd.openxmlformats-officedocument.oleObject"/>
  <Override PartName="/ppt/embeddings/oleObject62.bin" ContentType="application/vnd.openxmlformats-officedocument.oleObject"/>
  <Override PartName="/ppt/embeddings/oleObject63.bin" ContentType="application/vnd.openxmlformats-officedocument.oleObject"/>
  <Override PartName="/ppt/embeddings/oleObject64.bin" ContentType="application/vnd.openxmlformats-officedocument.oleObject"/>
  <Override PartName="/ppt/notesSlides/notesSlide45.xml" ContentType="application/vnd.openxmlformats-officedocument.presentationml.notesSlide+xml"/>
  <Override PartName="/ppt/embeddings/oleObject65.bin" ContentType="application/vnd.openxmlformats-officedocument.oleObject"/>
  <Override PartName="/ppt/embeddings/oleObject66.bin" ContentType="application/vnd.openxmlformats-officedocument.oleObject"/>
  <Override PartName="/ppt/embeddings/oleObject67.bin" ContentType="application/vnd.openxmlformats-officedocument.oleObject"/>
  <Override PartName="/ppt/embeddings/oleObject68.bin" ContentType="application/vnd.openxmlformats-officedocument.oleObject"/>
  <Override PartName="/ppt/embeddings/oleObject69.bin" ContentType="application/vnd.openxmlformats-officedocument.oleObject"/>
  <Override PartName="/ppt/notesSlides/notesSlide46.xml" ContentType="application/vnd.openxmlformats-officedocument.presentationml.notesSlide+xml"/>
  <Override PartName="/ppt/embeddings/oleObject70.bin" ContentType="application/vnd.openxmlformats-officedocument.oleObject"/>
  <Override PartName="/ppt/embeddings/oleObject71.bin" ContentType="application/vnd.openxmlformats-officedocument.oleObject"/>
  <Override PartName="/ppt/embeddings/oleObject72.bin" ContentType="application/vnd.openxmlformats-officedocument.oleObject"/>
  <Override PartName="/ppt/embeddings/oleObject73.bin" ContentType="application/vnd.openxmlformats-officedocument.oleObject"/>
  <Override PartName="/ppt/embeddings/oleObject74.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8"/>
  </p:notesMasterIdLst>
  <p:sldIdLst>
    <p:sldId id="257" r:id="rId2"/>
    <p:sldId id="259" r:id="rId3"/>
    <p:sldId id="260" r:id="rId4"/>
    <p:sldId id="308" r:id="rId5"/>
    <p:sldId id="309" r:id="rId6"/>
    <p:sldId id="311" r:id="rId7"/>
    <p:sldId id="312" r:id="rId8"/>
    <p:sldId id="313" r:id="rId9"/>
    <p:sldId id="314" r:id="rId10"/>
    <p:sldId id="263" r:id="rId11"/>
    <p:sldId id="274" r:id="rId12"/>
    <p:sldId id="265" r:id="rId13"/>
    <p:sldId id="280" r:id="rId14"/>
    <p:sldId id="281" r:id="rId15"/>
    <p:sldId id="282" r:id="rId16"/>
    <p:sldId id="283" r:id="rId17"/>
    <p:sldId id="315" r:id="rId18"/>
    <p:sldId id="293" r:id="rId19"/>
    <p:sldId id="316" r:id="rId20"/>
    <p:sldId id="317" r:id="rId21"/>
    <p:sldId id="318" r:id="rId22"/>
    <p:sldId id="270" r:id="rId23"/>
    <p:sldId id="271" r:id="rId24"/>
    <p:sldId id="286" r:id="rId25"/>
    <p:sldId id="326" r:id="rId26"/>
    <p:sldId id="287" r:id="rId27"/>
    <p:sldId id="294" r:id="rId28"/>
    <p:sldId id="295" r:id="rId29"/>
    <p:sldId id="296" r:id="rId30"/>
    <p:sldId id="297" r:id="rId31"/>
    <p:sldId id="299" r:id="rId32"/>
    <p:sldId id="300" r:id="rId33"/>
    <p:sldId id="301" r:id="rId34"/>
    <p:sldId id="319" r:id="rId35"/>
    <p:sldId id="303" r:id="rId36"/>
    <p:sldId id="320" r:id="rId37"/>
    <p:sldId id="321" r:id="rId38"/>
    <p:sldId id="322" r:id="rId39"/>
    <p:sldId id="323" r:id="rId40"/>
    <p:sldId id="306" r:id="rId41"/>
    <p:sldId id="324" r:id="rId42"/>
    <p:sldId id="305" r:id="rId43"/>
    <p:sldId id="258" r:id="rId44"/>
    <p:sldId id="261" r:id="rId45"/>
    <p:sldId id="284" r:id="rId46"/>
    <p:sldId id="278" r:id="rId47"/>
    <p:sldId id="262" r:id="rId48"/>
    <p:sldId id="325" r:id="rId49"/>
    <p:sldId id="266" r:id="rId50"/>
    <p:sldId id="267" r:id="rId51"/>
    <p:sldId id="268" r:id="rId52"/>
    <p:sldId id="269" r:id="rId53"/>
    <p:sldId id="302" r:id="rId54"/>
    <p:sldId id="304" r:id="rId55"/>
    <p:sldId id="298" r:id="rId56"/>
    <p:sldId id="307" r:id="rId5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A0FF"/>
    <a:srgbClr val="0011B2"/>
    <a:srgbClr val="DE005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717" autoAdjust="0"/>
    <p:restoredTop sz="79795" autoAdjust="0"/>
  </p:normalViewPr>
  <p:slideViewPr>
    <p:cSldViewPr snapToGrid="0" snapToObjects="1">
      <p:cViewPr>
        <p:scale>
          <a:sx n="150" d="100"/>
          <a:sy n="150" d="100"/>
        </p:scale>
        <p:origin x="-1656" y="-184"/>
      </p:cViewPr>
      <p:guideLst>
        <p:guide orient="horz" pos="2160"/>
        <p:guide pos="2880"/>
      </p:guideLst>
    </p:cSldViewPr>
  </p:slideViewPr>
  <p:notesTextViewPr>
    <p:cViewPr>
      <p:scale>
        <a:sx n="100" d="100"/>
        <a:sy n="100" d="100"/>
      </p:scale>
      <p:origin x="0" y="0"/>
    </p:cViewPr>
  </p:notesTextViewPr>
  <p:sorterViewPr>
    <p:cViewPr>
      <p:scale>
        <a:sx n="120" d="100"/>
        <a:sy n="12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notesMaster" Target="notesMasters/notesMaster1.xml"/><Relationship Id="rId59" Type="http://schemas.openxmlformats.org/officeDocument/2006/relationships/printerSettings" Target="printerSettings/printerSettings1.bin"/><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3.emf"/><Relationship Id="rId4" Type="http://schemas.openxmlformats.org/officeDocument/2006/relationships/image" Target="../media/image24.emf"/><Relationship Id="rId1" Type="http://schemas.openxmlformats.org/officeDocument/2006/relationships/image" Target="../media/image21.emf"/><Relationship Id="rId2" Type="http://schemas.openxmlformats.org/officeDocument/2006/relationships/image" Target="../media/image2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6.emf"/><Relationship Id="rId2" Type="http://schemas.openxmlformats.org/officeDocument/2006/relationships/image" Target="../media/image1.emf"/><Relationship Id="rId3" Type="http://schemas.openxmlformats.org/officeDocument/2006/relationships/image" Target="../media/image2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5.emf"/><Relationship Id="rId4" Type="http://schemas.openxmlformats.org/officeDocument/2006/relationships/image" Target="../media/image36.emf"/><Relationship Id="rId1" Type="http://schemas.openxmlformats.org/officeDocument/2006/relationships/image" Target="../media/image33.emf"/><Relationship Id="rId2" Type="http://schemas.openxmlformats.org/officeDocument/2006/relationships/image" Target="../media/image34.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35.emf"/><Relationship Id="rId4" Type="http://schemas.openxmlformats.org/officeDocument/2006/relationships/image" Target="../media/image36.emf"/><Relationship Id="rId5" Type="http://schemas.openxmlformats.org/officeDocument/2006/relationships/image" Target="../media/image37.emf"/><Relationship Id="rId1" Type="http://schemas.openxmlformats.org/officeDocument/2006/relationships/image" Target="../media/image33.emf"/><Relationship Id="rId2" Type="http://schemas.openxmlformats.org/officeDocument/2006/relationships/image" Target="../media/image34.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5" Type="http://schemas.openxmlformats.org/officeDocument/2006/relationships/image" Target="../media/image8.emf"/><Relationship Id="rId6" Type="http://schemas.openxmlformats.org/officeDocument/2006/relationships/image" Target="../media/image9.emf"/><Relationship Id="rId1" Type="http://schemas.openxmlformats.org/officeDocument/2006/relationships/image" Target="../media/image1.emf"/><Relationship Id="rId2"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35.emf"/><Relationship Id="rId4" Type="http://schemas.openxmlformats.org/officeDocument/2006/relationships/image" Target="../media/image36.emf"/><Relationship Id="rId5" Type="http://schemas.openxmlformats.org/officeDocument/2006/relationships/image" Target="../media/image38.emf"/><Relationship Id="rId1" Type="http://schemas.openxmlformats.org/officeDocument/2006/relationships/image" Target="../media/image33.emf"/><Relationship Id="rId2" Type="http://schemas.openxmlformats.org/officeDocument/2006/relationships/image" Target="../media/image34.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5" Type="http://schemas.openxmlformats.org/officeDocument/2006/relationships/image" Target="../media/image8.emf"/><Relationship Id="rId6" Type="http://schemas.openxmlformats.org/officeDocument/2006/relationships/image" Target="../media/image10.emf"/><Relationship Id="rId1" Type="http://schemas.openxmlformats.org/officeDocument/2006/relationships/image" Target="../media/image1.emf"/><Relationship Id="rId2"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5" Type="http://schemas.openxmlformats.org/officeDocument/2006/relationships/image" Target="../media/image8.emf"/><Relationship Id="rId6" Type="http://schemas.openxmlformats.org/officeDocument/2006/relationships/image" Target="../media/image11.emf"/><Relationship Id="rId7" Type="http://schemas.openxmlformats.org/officeDocument/2006/relationships/image" Target="../media/image12.emf"/><Relationship Id="rId1" Type="http://schemas.openxmlformats.org/officeDocument/2006/relationships/image" Target="../media/image1.emf"/><Relationship Id="rId2"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5" Type="http://schemas.openxmlformats.org/officeDocument/2006/relationships/image" Target="../media/image8.emf"/><Relationship Id="rId6" Type="http://schemas.openxmlformats.org/officeDocument/2006/relationships/image" Target="../media/image12.emf"/><Relationship Id="rId7" Type="http://schemas.openxmlformats.org/officeDocument/2006/relationships/image" Target="../media/image13.emf"/><Relationship Id="rId1" Type="http://schemas.openxmlformats.org/officeDocument/2006/relationships/image" Target="../media/image1.emf"/><Relationship Id="rId2"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5" Type="http://schemas.openxmlformats.org/officeDocument/2006/relationships/image" Target="../media/image8.emf"/><Relationship Id="rId6" Type="http://schemas.openxmlformats.org/officeDocument/2006/relationships/image" Target="../media/image12.emf"/><Relationship Id="rId7" Type="http://schemas.openxmlformats.org/officeDocument/2006/relationships/image" Target="../media/image13.emf"/><Relationship Id="rId1" Type="http://schemas.openxmlformats.org/officeDocument/2006/relationships/image" Target="../media/image1.emf"/><Relationship Id="rId2"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5" Type="http://schemas.openxmlformats.org/officeDocument/2006/relationships/image" Target="../media/image8.emf"/><Relationship Id="rId6" Type="http://schemas.openxmlformats.org/officeDocument/2006/relationships/image" Target="../media/image12.emf"/><Relationship Id="rId7" Type="http://schemas.openxmlformats.org/officeDocument/2006/relationships/image" Target="../media/image14.emf"/><Relationship Id="rId8" Type="http://schemas.openxmlformats.org/officeDocument/2006/relationships/image" Target="../media/image15.emf"/><Relationship Id="rId9" Type="http://schemas.openxmlformats.org/officeDocument/2006/relationships/image" Target="../media/image16.emf"/><Relationship Id="rId10" Type="http://schemas.openxmlformats.org/officeDocument/2006/relationships/image" Target="../media/image13.emf"/><Relationship Id="rId1" Type="http://schemas.openxmlformats.org/officeDocument/2006/relationships/image" Target="../media/image1.emf"/><Relationship Id="rId2"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1E4532-0A1D-7741-B7F8-C491C4C533AD}" type="datetimeFigureOut">
              <a:rPr lang="en-US" smtClean="0"/>
              <a:t>4/9/13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F37516-47F0-4541-821C-B489248754D7}" type="slidenum">
              <a:rPr lang="en-US" smtClean="0"/>
              <a:t>‹#›</a:t>
            </a:fld>
            <a:endParaRPr lang="en-US"/>
          </a:p>
        </p:txBody>
      </p:sp>
    </p:spTree>
    <p:extLst>
      <p:ext uri="{BB962C8B-B14F-4D97-AF65-F5344CB8AC3E}">
        <p14:creationId xmlns:p14="http://schemas.microsoft.com/office/powerpoint/2010/main" val="17808457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538FCF78-6F42-DD47-BFB7-03FB0C2A10DA}" type="slidenum">
              <a:rPr lang="en-US" altLang="en-US"/>
              <a:pPr/>
              <a:t>1</a:t>
            </a:fld>
            <a:endParaRPr lang="en-US" altLang="en-US"/>
          </a:p>
        </p:txBody>
      </p:sp>
      <p:sp>
        <p:nvSpPr>
          <p:cNvPr id="5122" name="Rectangle 2"/>
          <p:cNvSpPr>
            <a:spLocks noChangeArrowheads="1"/>
          </p:cNvSpPr>
          <p:nvPr/>
        </p:nvSpPr>
        <p:spPr bwMode="auto">
          <a:xfrm>
            <a:off x="3884613" y="0"/>
            <a:ext cx="2973387"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3" name="Rectangle 3"/>
          <p:cNvSpPr>
            <a:spLocks noChangeArrowheads="1"/>
          </p:cNvSpPr>
          <p:nvPr/>
        </p:nvSpPr>
        <p:spPr bwMode="auto">
          <a:xfrm>
            <a:off x="3884613" y="8686800"/>
            <a:ext cx="2973387"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4"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5"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6" name="Rectangle 6"/>
          <p:cNvSpPr>
            <a:spLocks noChangeArrowheads="1"/>
          </p:cNvSpPr>
          <p:nvPr/>
        </p:nvSpPr>
        <p:spPr bwMode="auto">
          <a:xfrm>
            <a:off x="3883025" y="0"/>
            <a:ext cx="2974975"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7" name="Rectangle 7"/>
          <p:cNvSpPr>
            <a:spLocks noChangeArrowheads="1"/>
          </p:cNvSpPr>
          <p:nvPr/>
        </p:nvSpPr>
        <p:spPr bwMode="auto">
          <a:xfrm>
            <a:off x="3883025" y="8686800"/>
            <a:ext cx="2974975"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8" name="Rectangle 8"/>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9" name="Rectangle 9"/>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30" name="Rectangle 10"/>
          <p:cNvSpPr>
            <a:spLocks noGrp="1" noRot="1" noChangeAspect="1" noChangeArrowheads="1" noTextEdit="1"/>
          </p:cNvSpPr>
          <p:nvPr>
            <p:ph type="sldImg"/>
          </p:nvPr>
        </p:nvSpPr>
        <p:spPr>
          <a:ln cap="flat"/>
        </p:spPr>
      </p:sp>
      <p:sp>
        <p:nvSpPr>
          <p:cNvPr id="5131" name="Rectangle 11"/>
          <p:cNvSpPr>
            <a:spLocks noGrp="1" noChangeArrowheads="1"/>
          </p:cNvSpPr>
          <p:nvPr>
            <p:ph type="body" idx="1"/>
          </p:nvPr>
        </p:nvSpPr>
        <p:spPr>
          <a:ln/>
        </p:spPr>
        <p:txBody>
          <a:bodyPr/>
          <a:lstStyle/>
          <a:p>
            <a:r>
              <a:rPr lang="en-US" altLang="en-US" dirty="0" smtClean="0"/>
              <a:t>My</a:t>
            </a:r>
            <a:r>
              <a:rPr lang="en-US" altLang="en-US" baseline="0" dirty="0" smtClean="0"/>
              <a:t> name is Benjamin Fuller and today I’ll be presented work on computational fuzzy extractors done with my co-authors </a:t>
            </a:r>
            <a:r>
              <a:rPr lang="en-US" altLang="en-US" baseline="0" dirty="0" err="1" smtClean="0"/>
              <a:t>Xianrui</a:t>
            </a:r>
            <a:r>
              <a:rPr lang="en-US" altLang="en-US" baseline="0" dirty="0" smtClean="0"/>
              <a:t> </a:t>
            </a:r>
            <a:r>
              <a:rPr lang="en-US" altLang="en-US" baseline="0" dirty="0" err="1" smtClean="0"/>
              <a:t>Meng</a:t>
            </a:r>
            <a:r>
              <a:rPr lang="en-US" altLang="en-US" baseline="0" dirty="0" smtClean="0"/>
              <a:t> and Leonid </a:t>
            </a:r>
            <a:r>
              <a:rPr lang="en-US" altLang="en-US" baseline="0" dirty="0" err="1" smtClean="0"/>
              <a:t>Reyzin</a:t>
            </a:r>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dig into the entropy loss a little</a:t>
            </a:r>
            <a:r>
              <a:rPr lang="en-US" baseline="0" dirty="0" smtClean="0"/>
              <a:t> bit more.</a:t>
            </a:r>
          </a:p>
          <a:p>
            <a:r>
              <a:rPr lang="en-US" baseline="0" dirty="0" smtClean="0"/>
              <a:t>&lt;click&gt;</a:t>
            </a:r>
          </a:p>
          <a:p>
            <a:r>
              <a:rPr lang="en-US" baseline="0" dirty="0" smtClean="0"/>
              <a:t>Most biometrics have a couple hundred bits of entropy.  These sources are not overflowing with entropy, where we can afford entropy losses without much consideration.</a:t>
            </a:r>
          </a:p>
          <a:p>
            <a:r>
              <a:rPr lang="en-US" baseline="0" dirty="0" smtClean="0"/>
              <a:t>&lt;click&gt;</a:t>
            </a:r>
          </a:p>
          <a:p>
            <a:r>
              <a:rPr lang="en-US" baseline="0" dirty="0" smtClean="0"/>
              <a:t>Entropy loss for fuzzy extractors consider an information theoretic adversary.  This is primarily due to the construction using two “information-theoretic” primitives.</a:t>
            </a:r>
          </a:p>
          <a:p>
            <a:r>
              <a:rPr lang="en-US" baseline="0" dirty="0" smtClean="0"/>
              <a:t>&lt;click&gt;</a:t>
            </a:r>
          </a:p>
          <a:p>
            <a:r>
              <a:rPr lang="en-US" baseline="0" dirty="0" smtClean="0"/>
              <a:t>This lose comes from two sources.</a:t>
            </a:r>
          </a:p>
          <a:p>
            <a:r>
              <a:rPr lang="en-US" baseline="0" dirty="0" smtClean="0"/>
              <a:t>&lt;click&gt;</a:t>
            </a:r>
          </a:p>
          <a:p>
            <a:r>
              <a:rPr lang="en-US" baseline="0" dirty="0" smtClean="0"/>
              <a:t>The secure sketch due to an error correcting code is at least the error correcting capability.  In practice, this entropy loss may be considerably higher</a:t>
            </a:r>
          </a:p>
          <a:p>
            <a:r>
              <a:rPr lang="en-US" baseline="0" dirty="0" smtClean="0"/>
              <a:t>&lt;click&gt;</a:t>
            </a:r>
          </a:p>
          <a:p>
            <a:r>
              <a:rPr lang="en-US" baseline="0" dirty="0" smtClean="0"/>
              <a:t>Randomness extractors give a distribution that is close to uniform.  There is some error \epsilon that indicates the distance from uniform.  The length of the extractor key is proportional to the distance from uniform.</a:t>
            </a:r>
          </a:p>
          <a:p>
            <a:r>
              <a:rPr lang="en-US" baseline="0" dirty="0" smtClean="0"/>
              <a:t>&lt;click&gt;</a:t>
            </a:r>
            <a:br>
              <a:rPr lang="en-US" baseline="0" dirty="0" smtClean="0"/>
            </a:br>
            <a:r>
              <a:rPr lang="en-US" baseline="0" dirty="0" smtClean="0"/>
              <a:t>The point of all this is we may not have enough bits for a key after all of these losses.</a:t>
            </a:r>
          </a:p>
          <a:p>
            <a:r>
              <a:rPr lang="en-US" baseline="0" dirty="0" smtClean="0"/>
              <a:t>&lt;click&gt;</a:t>
            </a:r>
          </a:p>
          <a:p>
            <a:r>
              <a:rPr lang="en-US" baseline="0" dirty="0" smtClean="0"/>
              <a:t>The main question of this work is whether we can eliminate these entropy losses.</a:t>
            </a:r>
          </a:p>
          <a:p>
            <a:r>
              <a:rPr lang="en-US" baseline="0" dirty="0" smtClean="0"/>
              <a:t>&lt;click, click&gt;</a:t>
            </a:r>
          </a:p>
          <a:p>
            <a:r>
              <a:rPr lang="en-US" baseline="0" dirty="0" smtClean="0"/>
              <a:t>If we consider the information theoretic setting we already have an answer to these questions.  Any secure sketch that corrects </a:t>
            </a:r>
            <a:r>
              <a:rPr lang="en-US" baseline="0" dirty="0" err="1" smtClean="0"/>
              <a:t>dmax</a:t>
            </a:r>
            <a:r>
              <a:rPr lang="en-US" baseline="0" dirty="0" smtClean="0"/>
              <a:t> errors implies an error correcting code that corrects </a:t>
            </a:r>
            <a:r>
              <a:rPr lang="en-US" baseline="0" dirty="0" err="1" smtClean="0"/>
              <a:t>dmax</a:t>
            </a:r>
            <a:r>
              <a:rPr lang="en-US" baseline="0" dirty="0" smtClean="0"/>
              <a:t> errors and vice versa.  This means that all bounds on the rate of a code carry over to secure sketch.  </a:t>
            </a:r>
          </a:p>
          <a:p>
            <a:r>
              <a:rPr lang="en-US" baseline="0" dirty="0" smtClean="0"/>
              <a:t>&lt;click&gt;</a:t>
            </a:r>
          </a:p>
          <a:p>
            <a:r>
              <a:rPr lang="en-US" baseline="0" dirty="0" smtClean="0"/>
              <a:t>One such bound is the sphere packing bound.  This tells us the entropy loss must be at least the volume of the ball we are trying to correct.</a:t>
            </a:r>
          </a:p>
          <a:p>
            <a:r>
              <a:rPr lang="en-US" baseline="0" dirty="0" smtClean="0"/>
              <a:t>&lt;click&gt;</a:t>
            </a:r>
          </a:p>
          <a:p>
            <a:r>
              <a:rPr lang="en-US" baseline="0" dirty="0" smtClean="0"/>
              <a:t>As stated above we are measuring the entropy loss in an information theoretic setting.  Maybe we can do better by considering computationally bounded adversaries.</a:t>
            </a:r>
          </a:p>
        </p:txBody>
      </p:sp>
      <p:sp>
        <p:nvSpPr>
          <p:cNvPr id="4" name="Slide Number Placeholder 3"/>
          <p:cNvSpPr>
            <a:spLocks noGrp="1"/>
          </p:cNvSpPr>
          <p:nvPr>
            <p:ph type="sldNum" sz="quarter" idx="10"/>
          </p:nvPr>
        </p:nvSpPr>
        <p:spPr/>
        <p:txBody>
          <a:bodyPr/>
          <a:lstStyle/>
          <a:p>
            <a:fld id="{78F37516-47F0-4541-821C-B489248754D7}" type="slidenum">
              <a:rPr lang="en-US" smtClean="0"/>
              <a:t>10</a:t>
            </a:fld>
            <a:endParaRPr lang="en-US"/>
          </a:p>
        </p:txBody>
      </p:sp>
    </p:spTree>
    <p:extLst>
      <p:ext uri="{BB962C8B-B14F-4D97-AF65-F5344CB8AC3E}">
        <p14:creationId xmlns:p14="http://schemas.microsoft.com/office/powerpoint/2010/main" val="2812730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answer this question for</a:t>
            </a:r>
            <a:r>
              <a:rPr lang="en-US" baseline="0" dirty="0" smtClean="0"/>
              <a:t> both secure sketches and fuzzy extractors.</a:t>
            </a:r>
          </a:p>
          <a:p>
            <a:r>
              <a:rPr lang="en-US" baseline="0" dirty="0" smtClean="0"/>
              <a:t>&lt;click&gt;</a:t>
            </a:r>
          </a:p>
          <a:p>
            <a:r>
              <a:rPr lang="en-US" baseline="0" dirty="0" smtClean="0"/>
              <a:t>For secure sketches we show the answer is no.</a:t>
            </a:r>
          </a:p>
          <a:p>
            <a:r>
              <a:rPr lang="en-US" baseline="0" dirty="0" smtClean="0"/>
              <a:t>&lt;click&gt;</a:t>
            </a:r>
          </a:p>
          <a:p>
            <a:r>
              <a:rPr lang="en-US" baseline="0" dirty="0" smtClean="0"/>
              <a:t>We show that defining a secure sketch with a computational adversary is not helpful.  I will be more precise in a minute about what this means.</a:t>
            </a:r>
          </a:p>
          <a:p>
            <a:r>
              <a:rPr lang="en-US" baseline="0" dirty="0" smtClean="0"/>
              <a:t>&lt;click&gt;</a:t>
            </a:r>
          </a:p>
          <a:p>
            <a:r>
              <a:rPr lang="en-US" baseline="0" dirty="0" smtClean="0"/>
              <a:t>For fuzzy extractors, we provide an affirmative answer.</a:t>
            </a:r>
          </a:p>
          <a:p>
            <a:r>
              <a:rPr lang="en-US" baseline="0" dirty="0" smtClean="0"/>
              <a:t>&lt;click&gt;</a:t>
            </a:r>
          </a:p>
          <a:p>
            <a:r>
              <a:rPr lang="en-US" baseline="0" dirty="0" smtClean="0"/>
              <a:t>We construct a lossless computational fuzzy extractor based on Learning with Errors or LWE problem</a:t>
            </a:r>
          </a:p>
          <a:p>
            <a:r>
              <a:rPr lang="en-US" baseline="0" dirty="0" smtClean="0"/>
              <a:t>&lt;click&gt;</a:t>
            </a:r>
          </a:p>
          <a:p>
            <a:r>
              <a:rPr lang="en-US" baseline="0" dirty="0" smtClean="0"/>
              <a:t>Along the way we extend the hardness of LWE to the case when some dimensions have known error.</a:t>
            </a:r>
          </a:p>
        </p:txBody>
      </p:sp>
      <p:sp>
        <p:nvSpPr>
          <p:cNvPr id="4" name="Slide Number Placeholder 3"/>
          <p:cNvSpPr>
            <a:spLocks noGrp="1"/>
          </p:cNvSpPr>
          <p:nvPr>
            <p:ph type="sldNum" sz="quarter" idx="10"/>
          </p:nvPr>
        </p:nvSpPr>
        <p:spPr/>
        <p:txBody>
          <a:bodyPr/>
          <a:lstStyle/>
          <a:p>
            <a:fld id="{78F37516-47F0-4541-821C-B489248754D7}" type="slidenum">
              <a:rPr lang="en-US" smtClean="0"/>
              <a:t>11</a:t>
            </a:fld>
            <a:endParaRPr lang="en-US"/>
          </a:p>
        </p:txBody>
      </p:sp>
    </p:spTree>
    <p:extLst>
      <p:ext uri="{BB962C8B-B14F-4D97-AF65-F5344CB8AC3E}">
        <p14:creationId xmlns:p14="http://schemas.microsoft.com/office/powerpoint/2010/main" val="2622050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first consider the question for secure sketches</a:t>
            </a:r>
          </a:p>
          <a:p>
            <a:r>
              <a:rPr lang="en-US" dirty="0" smtClean="0"/>
              <a:t>&lt;click&gt;</a:t>
            </a:r>
          </a:p>
          <a:p>
            <a:r>
              <a:rPr lang="en-US" dirty="0" smtClean="0"/>
              <a:t>Our goal is to have</a:t>
            </a:r>
            <a:r>
              <a:rPr lang="en-US" baseline="0" dirty="0" smtClean="0"/>
              <a:t> the sketch value p provide little information about w_0 to computational adversaries.</a:t>
            </a:r>
          </a:p>
          <a:p>
            <a:r>
              <a:rPr lang="en-US" baseline="0" dirty="0" smtClean="0"/>
              <a:t>&lt;click, click&gt;</a:t>
            </a:r>
          </a:p>
          <a:p>
            <a:r>
              <a:rPr lang="en-US" baseline="0" dirty="0" smtClean="0"/>
              <a:t>This is an interesting question if our remaining entropy is higher than the best (computable) information theoretic sketch.</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12</a:t>
            </a:fld>
            <a:endParaRPr lang="en-US"/>
          </a:p>
        </p:txBody>
      </p:sp>
    </p:spTree>
    <p:extLst>
      <p:ext uri="{BB962C8B-B14F-4D97-AF65-F5344CB8AC3E}">
        <p14:creationId xmlns:p14="http://schemas.microsoft.com/office/powerpoint/2010/main" val="3536279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wouldn’t be a talk of mine if</a:t>
            </a:r>
            <a:r>
              <a:rPr lang="en-US" baseline="0" dirty="0" smtClean="0"/>
              <a:t> I didn’t introduce a couple of notions of entropy, so here it goes.</a:t>
            </a:r>
          </a:p>
          <a:p>
            <a:endParaRPr lang="en-US" baseline="0" dirty="0" smtClean="0"/>
          </a:p>
          <a:p>
            <a:r>
              <a:rPr lang="en-US" baseline="0" dirty="0" smtClean="0"/>
              <a:t>&lt;click&gt;</a:t>
            </a:r>
          </a:p>
          <a:p>
            <a:r>
              <a:rPr lang="en-US" baseline="0" dirty="0" smtClean="0"/>
              <a:t>We know the entropy of W_0 must decrease, a reasonable hope is that it looks like it has high entropy to a computationally bounded adversary.  That is, there is a distribution </a:t>
            </a:r>
            <a:r>
              <a:rPr lang="en-US" baseline="0" dirty="0" err="1" smtClean="0"/>
              <a:t>Y|p</a:t>
            </a:r>
            <a:r>
              <a:rPr lang="en-US" baseline="0" dirty="0" smtClean="0"/>
              <a:t> with actual entropy and no bounded adversary can distinguish between W_0 | p and </a:t>
            </a:r>
            <a:r>
              <a:rPr lang="en-US" baseline="0" dirty="0" err="1" smtClean="0"/>
              <a:t>Y|p</a:t>
            </a:r>
            <a:r>
              <a:rPr lang="en-US" baseline="0" dirty="0" smtClean="0"/>
              <a:t>.</a:t>
            </a:r>
          </a:p>
          <a:p>
            <a:r>
              <a:rPr lang="en-US" baseline="0" dirty="0" smtClean="0"/>
              <a:t>&lt;click&gt;</a:t>
            </a:r>
          </a:p>
          <a:p>
            <a:r>
              <a:rPr lang="en-US" baseline="0" dirty="0" smtClean="0"/>
              <a:t>This is known in the literature as HILL entropy after the work of </a:t>
            </a:r>
            <a:r>
              <a:rPr lang="en-US" baseline="0" dirty="0" err="1" smtClean="0"/>
              <a:t>Hastad</a:t>
            </a:r>
            <a:r>
              <a:rPr lang="en-US" baseline="0" dirty="0" smtClean="0"/>
              <a:t>, </a:t>
            </a:r>
            <a:r>
              <a:rPr lang="en-US" baseline="0" dirty="0" err="1" smtClean="0"/>
              <a:t>Impagliazzo</a:t>
            </a:r>
            <a:r>
              <a:rPr lang="en-US" baseline="0" dirty="0" smtClean="0"/>
              <a:t>, Levin and </a:t>
            </a:r>
            <a:r>
              <a:rPr lang="en-US" baseline="0" dirty="0" err="1" smtClean="0"/>
              <a:t>Luby</a:t>
            </a:r>
            <a:r>
              <a:rPr lang="en-US" baseline="0" dirty="0" smtClean="0"/>
              <a:t>.  We say that HILL entropy of W_0 | p is greater than k’.</a:t>
            </a:r>
          </a:p>
          <a:p>
            <a:r>
              <a:rPr lang="en-US" baseline="0" dirty="0" smtClean="0"/>
              <a:t>&lt;click&gt;</a:t>
            </a:r>
          </a:p>
          <a:p>
            <a:r>
              <a:rPr lang="en-US" baseline="0" dirty="0" smtClean="0"/>
              <a:t>HILL entropy fits naturally in our setting as applying a randomness extractor to HILL entropy produces a pseudorandom key.</a:t>
            </a:r>
          </a:p>
        </p:txBody>
      </p:sp>
      <p:sp>
        <p:nvSpPr>
          <p:cNvPr id="4" name="Slide Number Placeholder 3"/>
          <p:cNvSpPr>
            <a:spLocks noGrp="1"/>
          </p:cNvSpPr>
          <p:nvPr>
            <p:ph type="sldNum" sz="quarter" idx="10"/>
          </p:nvPr>
        </p:nvSpPr>
        <p:spPr/>
        <p:txBody>
          <a:bodyPr/>
          <a:lstStyle/>
          <a:p>
            <a:fld id="{78F37516-47F0-4541-821C-B489248754D7}" type="slidenum">
              <a:rPr lang="en-US" smtClean="0"/>
              <a:t>13</a:t>
            </a:fld>
            <a:endParaRPr lang="en-US"/>
          </a:p>
        </p:txBody>
      </p:sp>
    </p:spTree>
    <p:extLst>
      <p:ext uri="{BB962C8B-B14F-4D97-AF65-F5344CB8AC3E}">
        <p14:creationId xmlns:p14="http://schemas.microsoft.com/office/powerpoint/2010/main" val="1739020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now</a:t>
            </a:r>
            <a:r>
              <a:rPr lang="en-US" baseline="0" dirty="0" smtClean="0"/>
              <a:t> show our first main negative result.</a:t>
            </a:r>
          </a:p>
          <a:p>
            <a:r>
              <a:rPr lang="en-US" baseline="0" dirty="0" smtClean="0"/>
              <a:t>&lt;click, click&gt;</a:t>
            </a:r>
          </a:p>
          <a:p>
            <a:r>
              <a:rPr lang="en-US" baseline="0" dirty="0" smtClean="0"/>
              <a:t>Let W_0 be a source.  If the HILL entropy of W_0 | p is at least k’ (we don’t care about the starting entropy of W_0), </a:t>
            </a:r>
          </a:p>
          <a:p>
            <a:r>
              <a:rPr lang="en-US" baseline="0" dirty="0" smtClean="0"/>
              <a:t>&lt;click&gt;</a:t>
            </a:r>
          </a:p>
          <a:p>
            <a:r>
              <a:rPr lang="en-US" baseline="0" dirty="0" smtClean="0"/>
              <a:t>there is an error-correcting code C with 2^{k’-2} points.</a:t>
            </a:r>
          </a:p>
          <a:p>
            <a:r>
              <a:rPr lang="en-US" baseline="0" dirty="0" smtClean="0"/>
              <a:t>&lt;click&gt;</a:t>
            </a:r>
          </a:p>
          <a:p>
            <a:r>
              <a:rPr lang="en-US" baseline="0" dirty="0" smtClean="0"/>
              <a:t>Furthermore, the algorithm Rec serves as an efficient decoding algorithm on C (correcting up to </a:t>
            </a:r>
            <a:r>
              <a:rPr lang="en-US" baseline="0" dirty="0" err="1" smtClean="0"/>
              <a:t>dmax</a:t>
            </a:r>
            <a:r>
              <a:rPr lang="en-US" baseline="0" dirty="0" smtClean="0"/>
              <a:t> random errors).  </a:t>
            </a:r>
          </a:p>
          <a:p>
            <a:r>
              <a:rPr lang="en-US" baseline="0" dirty="0" smtClean="0"/>
              <a:t>&lt;click&gt;</a:t>
            </a:r>
          </a:p>
          <a:p>
            <a:r>
              <a:rPr lang="en-US" baseline="0" dirty="0" smtClean="0"/>
              <a:t>This result makes intuitive sense.  Let Y be some indistinguishable distribution with 2^{k’} points.  In order for Y to be indistinguishable from X this means that Rec “decodes” on the points of Y.</a:t>
            </a:r>
          </a:p>
          <a:p>
            <a:r>
              <a:rPr lang="en-US" baseline="0" dirty="0" smtClean="0"/>
              <a:t>&lt;click&gt;</a:t>
            </a:r>
          </a:p>
          <a:p>
            <a:r>
              <a:rPr lang="en-US" baseline="0" dirty="0" err="1" smtClean="0"/>
              <a:t>Dodis</a:t>
            </a:r>
            <a:r>
              <a:rPr lang="en-US" baseline="0" dirty="0" smtClean="0"/>
              <a:t> and Smith are able to construct an information-theoretic sketch from any error correcting code that corrects random errors.  This means if we have a sketch whose HILL entropy drops by k-k’ bits we immediately get an information theoretic sketch with an entropy loss that is two bits larger.  Thus, it doesn’t seem like HILL entropy is very helpful, at the most it saves us a couple of bits and might allow for a more efficient construction.  </a:t>
            </a:r>
          </a:p>
        </p:txBody>
      </p:sp>
      <p:sp>
        <p:nvSpPr>
          <p:cNvPr id="4" name="Slide Number Placeholder 3"/>
          <p:cNvSpPr>
            <a:spLocks noGrp="1"/>
          </p:cNvSpPr>
          <p:nvPr>
            <p:ph type="sldNum" sz="quarter" idx="10"/>
          </p:nvPr>
        </p:nvSpPr>
        <p:spPr/>
        <p:txBody>
          <a:bodyPr/>
          <a:lstStyle/>
          <a:p>
            <a:fld id="{78F37516-47F0-4541-821C-B489248754D7}" type="slidenum">
              <a:rPr lang="en-US" smtClean="0"/>
              <a:t>14</a:t>
            </a:fld>
            <a:endParaRPr lang="en-US"/>
          </a:p>
        </p:txBody>
      </p:sp>
    </p:spTree>
    <p:extLst>
      <p:ext uri="{BB962C8B-B14F-4D97-AF65-F5344CB8AC3E}">
        <p14:creationId xmlns:p14="http://schemas.microsoft.com/office/powerpoint/2010/main" val="3612095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we’ll go back</a:t>
            </a:r>
            <a:r>
              <a:rPr lang="en-US" baseline="0" dirty="0" smtClean="0"/>
              <a:t> to the drawing board</a:t>
            </a:r>
          </a:p>
          <a:p>
            <a:r>
              <a:rPr lang="en-US" baseline="0" dirty="0" smtClean="0"/>
              <a:t>&lt;click&gt;</a:t>
            </a:r>
          </a:p>
          <a:p>
            <a:r>
              <a:rPr lang="en-US" baseline="0" dirty="0" smtClean="0"/>
              <a:t>Maybe HILL entropy was too much to ask for.  It is a fairly strong </a:t>
            </a:r>
            <a:r>
              <a:rPr lang="en-US" baseline="0" dirty="0" err="1" smtClean="0"/>
              <a:t>definiton</a:t>
            </a:r>
            <a:r>
              <a:rPr lang="en-US" baseline="0" dirty="0" smtClean="0"/>
              <a:t>.</a:t>
            </a:r>
          </a:p>
          <a:p>
            <a:r>
              <a:rPr lang="en-US" baseline="0" dirty="0" smtClean="0"/>
              <a:t>&lt;click&gt;</a:t>
            </a:r>
          </a:p>
          <a:p>
            <a:r>
              <a:rPr lang="en-US" baseline="0" dirty="0" smtClean="0"/>
              <a:t>Lets try for a weaker notion of entropy and see if its achievable.</a:t>
            </a:r>
          </a:p>
          <a:p>
            <a:r>
              <a:rPr lang="en-US" baseline="0" dirty="0" smtClean="0"/>
              <a:t>&lt;click&gt;</a:t>
            </a:r>
          </a:p>
          <a:p>
            <a:r>
              <a:rPr lang="en-US" baseline="0" dirty="0" smtClean="0"/>
              <a:t>It seems like the very least we need is that efficient adversaries with access to p should not be able to predict W_0.</a:t>
            </a:r>
          </a:p>
          <a:p>
            <a:r>
              <a:rPr lang="en-US" baseline="0" dirty="0" smtClean="0"/>
              <a:t>&lt;click&gt;</a:t>
            </a:r>
          </a:p>
          <a:p>
            <a:r>
              <a:rPr lang="en-US" baseline="0" dirty="0" smtClean="0"/>
              <a:t>The good news about this paradigm is that we have special randomness extractors that can extract from unpredictable distributions.  One example is repeated inner product from </a:t>
            </a:r>
            <a:r>
              <a:rPr lang="en-US" baseline="0" dirty="0" err="1" smtClean="0"/>
              <a:t>Goldreich</a:t>
            </a:r>
            <a:r>
              <a:rPr lang="en-US" baseline="0" dirty="0" smtClean="0"/>
              <a:t> Levin.  </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15</a:t>
            </a:fld>
            <a:endParaRPr lang="en-US"/>
          </a:p>
        </p:txBody>
      </p:sp>
    </p:spTree>
    <p:extLst>
      <p:ext uri="{BB962C8B-B14F-4D97-AF65-F5344CB8AC3E}">
        <p14:creationId xmlns:p14="http://schemas.microsoft.com/office/powerpoint/2010/main" val="6237011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Unfortunately, our news isn’t going</a:t>
            </a:r>
            <a:r>
              <a:rPr lang="en-US" baseline="0" dirty="0" smtClean="0"/>
              <a:t> to be very good in this setting either.</a:t>
            </a:r>
          </a:p>
          <a:p>
            <a:r>
              <a:rPr lang="en-US" baseline="0" dirty="0" smtClean="0"/>
              <a:t>&lt;click, click&gt;</a:t>
            </a:r>
          </a:p>
          <a:p>
            <a:r>
              <a:rPr lang="en-US" baseline="0" dirty="0" smtClean="0"/>
              <a:t>We’ll consider the uniform distribution over the Hamming metric.  The uniform distribution is the hardest distribution to retain unpredictability.</a:t>
            </a:r>
          </a:p>
          <a:p>
            <a:r>
              <a:rPr lang="en-US" baseline="0" dirty="0" smtClean="0"/>
              <a:t>&lt;click&gt;</a:t>
            </a:r>
          </a:p>
          <a:p>
            <a:r>
              <a:rPr lang="en-US" baseline="0" dirty="0" smtClean="0"/>
              <a:t>Any good secure sketch decreases the unpredictability of W_0 by the volume of the ball of radius </a:t>
            </a:r>
            <a:r>
              <a:rPr lang="en-US" baseline="0" dirty="0" err="1" smtClean="0"/>
              <a:t>dmax</a:t>
            </a:r>
            <a:r>
              <a:rPr lang="en-US" baseline="0" dirty="0" smtClean="0"/>
              <a:t>.</a:t>
            </a:r>
          </a:p>
          <a:p>
            <a:r>
              <a:rPr lang="en-US" baseline="0" dirty="0" smtClean="0"/>
              <a:t>&lt;click&gt;</a:t>
            </a:r>
          </a:p>
          <a:p>
            <a:r>
              <a:rPr lang="en-US" baseline="0" dirty="0" smtClean="0"/>
              <a:t>As a technical point the theorem also holds if we consider the unpredictability of indistinguishable distributions.  You can view this as a combination of the HILL and unpredictability definitions.  </a:t>
            </a:r>
          </a:p>
          <a:p>
            <a:r>
              <a:rPr lang="en-US" baseline="0" dirty="0" smtClean="0"/>
              <a:t>&lt;click&gt;</a:t>
            </a:r>
          </a:p>
          <a:p>
            <a:r>
              <a:rPr lang="en-US" baseline="0" dirty="0" smtClean="0"/>
              <a:t>We know that there exist codes (and thus sketches) whose entropy drop is |</a:t>
            </a:r>
            <a:r>
              <a:rPr lang="en-US" baseline="0" dirty="0" err="1" smtClean="0"/>
              <a:t>Bdmax</a:t>
            </a:r>
            <a:r>
              <a:rPr lang="en-US" baseline="0" dirty="0" smtClean="0"/>
              <a:t>|.  Thus, as before using computational entropy may allow us to efficiently construct this object, but doesn’t fundamentally change the entropy drop necessary in a secure sketch.</a:t>
            </a:r>
          </a:p>
          <a:p>
            <a:r>
              <a:rPr lang="en-US" baseline="0" dirty="0" smtClean="0"/>
              <a:t>&lt;click&gt;</a:t>
            </a:r>
          </a:p>
          <a:p>
            <a:r>
              <a:rPr lang="en-US" baseline="0" dirty="0" smtClean="0"/>
              <a:t>Both of our impossibility results extend to the case where the Rec outputs a different value v, but w_0 can be recovered from v.</a:t>
            </a:r>
          </a:p>
          <a:p>
            <a:r>
              <a:rPr lang="en-US" baseline="0" dirty="0" smtClean="0"/>
              <a:t>&lt;click&gt;</a:t>
            </a:r>
          </a:p>
          <a:p>
            <a:r>
              <a:rPr lang="en-US" baseline="0" dirty="0" smtClean="0"/>
              <a:t>So all of this is very frustrating, we’ll give up on building a secure sketch and try and build a fuzzy extractor.</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16</a:t>
            </a:fld>
            <a:endParaRPr lang="en-US"/>
          </a:p>
        </p:txBody>
      </p:sp>
    </p:spTree>
    <p:extLst>
      <p:ext uri="{BB962C8B-B14F-4D97-AF65-F5344CB8AC3E}">
        <p14:creationId xmlns:p14="http://schemas.microsoft.com/office/powerpoint/2010/main" val="3624966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 recap</a:t>
            </a:r>
          </a:p>
          <a:p>
            <a:r>
              <a:rPr lang="en-US" dirty="0" smtClean="0"/>
              <a:t>&lt;click&gt;</a:t>
            </a:r>
          </a:p>
          <a:p>
            <a:r>
              <a:rPr lang="en-US" dirty="0" smtClean="0"/>
              <a:t>We showed we cannot improve entropy loss</a:t>
            </a:r>
            <a:r>
              <a:rPr lang="en-US" baseline="0" dirty="0" smtClean="0"/>
              <a:t> for secure sketches in the computational setting.  This was shown using two results:</a:t>
            </a:r>
          </a:p>
          <a:p>
            <a:r>
              <a:rPr lang="en-US" baseline="0" dirty="0" smtClean="0"/>
              <a:t>&lt;click&gt;</a:t>
            </a:r>
          </a:p>
          <a:p>
            <a:r>
              <a:rPr lang="en-US" baseline="0" dirty="0" smtClean="0"/>
              <a:t>Any sketch that retains HILL entropy implies an information theoretic sketch that retains almost as much entropy</a:t>
            </a:r>
          </a:p>
          <a:p>
            <a:r>
              <a:rPr lang="en-US" baseline="0" dirty="0" smtClean="0"/>
              <a:t>We also showed the unpredictability of the uniform distribution must decrease with the volume of balls in the metric space.</a:t>
            </a:r>
          </a:p>
          <a:p>
            <a:r>
              <a:rPr lang="en-US" baseline="0" dirty="0" smtClean="0"/>
              <a:t>&lt;click&gt;</a:t>
            </a:r>
          </a:p>
          <a:p>
            <a:r>
              <a:rPr lang="en-US" baseline="0" dirty="0" smtClean="0"/>
              <a:t>As we stated before we will provide an affirmative answer for fuzzy extractors.</a:t>
            </a:r>
          </a:p>
          <a:p>
            <a:r>
              <a:rPr lang="en-US" baseline="0" dirty="0" smtClean="0"/>
              <a:t>&lt;click&gt;</a:t>
            </a:r>
          </a:p>
          <a:p>
            <a:r>
              <a:rPr lang="en-US" baseline="0" dirty="0" smtClean="0"/>
              <a:t>The first task is to find a computational problem that is amenable to errors.</a:t>
            </a:r>
          </a:p>
          <a:p>
            <a:r>
              <a:rPr lang="en-US" baseline="0" dirty="0" smtClean="0"/>
              <a:t>&lt;click&gt;</a:t>
            </a:r>
          </a:p>
          <a:p>
            <a:r>
              <a:rPr lang="en-US" baseline="0" dirty="0" smtClean="0"/>
              <a:t>Utilizing random linear codes seems natural.  Decoding random linear codes is NP-hard (and we’ll discuss more about its average case complexity)</a:t>
            </a:r>
          </a:p>
        </p:txBody>
      </p:sp>
      <p:sp>
        <p:nvSpPr>
          <p:cNvPr id="4" name="Slide Number Placeholder 3"/>
          <p:cNvSpPr>
            <a:spLocks noGrp="1"/>
          </p:cNvSpPr>
          <p:nvPr>
            <p:ph type="sldNum" sz="quarter" idx="10"/>
          </p:nvPr>
        </p:nvSpPr>
        <p:spPr/>
        <p:txBody>
          <a:bodyPr/>
          <a:lstStyle/>
          <a:p>
            <a:fld id="{78F37516-47F0-4541-821C-B489248754D7}" type="slidenum">
              <a:rPr lang="en-US" smtClean="0"/>
              <a:t>17</a:t>
            </a:fld>
            <a:endParaRPr lang="en-US"/>
          </a:p>
        </p:txBody>
      </p:sp>
    </p:spTree>
    <p:extLst>
      <p:ext uri="{BB962C8B-B14F-4D97-AF65-F5344CB8AC3E}">
        <p14:creationId xmlns:p14="http://schemas.microsoft.com/office/powerpoint/2010/main" val="39153791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recall the code offset secure sketch presented</a:t>
            </a:r>
            <a:r>
              <a:rPr lang="en-US" baseline="0" dirty="0" smtClean="0"/>
              <a:t> earlier.</a:t>
            </a:r>
            <a:endParaRPr lang="en-US" baseline="0" dirty="0"/>
          </a:p>
          <a:p>
            <a:r>
              <a:rPr lang="en-US" baseline="0" dirty="0" smtClean="0"/>
              <a:t>&lt;click&gt;</a:t>
            </a:r>
          </a:p>
          <a:p>
            <a:r>
              <a:rPr lang="en-US" baseline="0" dirty="0" smtClean="0"/>
              <a:t>We’ll try replace the good code, with a random linear code.</a:t>
            </a:r>
          </a:p>
          <a:p>
            <a:r>
              <a:rPr lang="en-US" baseline="0" dirty="0" smtClean="0"/>
              <a:t>&lt;click, click&gt;</a:t>
            </a:r>
          </a:p>
          <a:p>
            <a:r>
              <a:rPr lang="en-US" baseline="0" dirty="0" smtClean="0"/>
              <a:t>This leaves us with a bunch of issues </a:t>
            </a:r>
          </a:p>
          <a:p>
            <a:r>
              <a:rPr lang="en-US" baseline="0" dirty="0" smtClean="0"/>
              <a:t>&lt;click, click&gt;</a:t>
            </a:r>
            <a:br>
              <a:rPr lang="en-US" baseline="0" dirty="0" smtClean="0"/>
            </a:br>
            <a:r>
              <a:rPr lang="en-US" baseline="0" dirty="0" smtClean="0"/>
              <a:t>First, what value to use as a key (or even value to extract from).  By our previous impossibility results, this value must be a one-way function of w_0.</a:t>
            </a:r>
          </a:p>
          <a:p>
            <a:r>
              <a:rPr lang="en-US" baseline="0" dirty="0" smtClean="0"/>
              <a:t>&lt;click&gt;</a:t>
            </a:r>
          </a:p>
          <a:p>
            <a:r>
              <a:rPr lang="en-US" baseline="0" dirty="0" smtClean="0"/>
              <a:t>I just got done saying that decoding was NP-hard for random linear codes but we need a decoding algorithm here to get a Rec algorithm.</a:t>
            </a:r>
          </a:p>
          <a:p>
            <a:r>
              <a:rPr lang="en-US" baseline="0" dirty="0" smtClean="0"/>
              <a:t>&lt;click&gt;</a:t>
            </a:r>
          </a:p>
          <a:p>
            <a:r>
              <a:rPr lang="en-US" baseline="0" dirty="0" smtClean="0"/>
              <a:t>Lastly, we will need to show </a:t>
            </a:r>
            <a:r>
              <a:rPr lang="en-US" baseline="0" dirty="0" err="1" smtClean="0"/>
              <a:t>pseudorandomness</a:t>
            </a:r>
            <a:r>
              <a:rPr lang="en-US" baseline="0" dirty="0" smtClean="0"/>
              <a:t> of our key when W_0 comes from different types of source distributions.</a:t>
            </a:r>
          </a:p>
          <a:p>
            <a:r>
              <a:rPr lang="en-US" baseline="0" dirty="0" smtClean="0"/>
              <a:t>&lt;click&gt;</a:t>
            </a:r>
          </a:p>
          <a:p>
            <a:r>
              <a:rPr lang="en-US" baseline="0" dirty="0" smtClean="0"/>
              <a:t>Addressing these issues will take the rest of the talk.  For now, assume that our source is the uniform distribution (we will work on this assumption later).</a:t>
            </a:r>
          </a:p>
        </p:txBody>
      </p:sp>
      <p:sp>
        <p:nvSpPr>
          <p:cNvPr id="4" name="Slide Number Placeholder 3"/>
          <p:cNvSpPr>
            <a:spLocks noGrp="1"/>
          </p:cNvSpPr>
          <p:nvPr>
            <p:ph type="sldNum" sz="quarter" idx="10"/>
          </p:nvPr>
        </p:nvSpPr>
        <p:spPr/>
        <p:txBody>
          <a:bodyPr/>
          <a:lstStyle/>
          <a:p>
            <a:fld id="{FFABBE6B-6949-4B0B-BB52-F8D70DF7AEAF}" type="slidenum">
              <a:rPr lang="en-US" smtClean="0"/>
              <a:pPr/>
              <a:t>18</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consider solving random linear equations in</a:t>
            </a:r>
            <a:r>
              <a:rPr lang="en-US" baseline="0" dirty="0" smtClean="0"/>
              <a:t> a finite field </a:t>
            </a:r>
            <a:r>
              <a:rPr lang="en-US" dirty="0" smtClean="0"/>
              <a:t>.  </a:t>
            </a:r>
          </a:p>
          <a:p>
            <a:r>
              <a:rPr lang="en-US" dirty="0" smtClean="0"/>
              <a:t>&lt;click&gt;</a:t>
            </a:r>
          </a:p>
          <a:p>
            <a:r>
              <a:rPr lang="en-US" dirty="0" smtClean="0"/>
              <a:t>If</a:t>
            </a:r>
            <a:r>
              <a:rPr lang="en-US" baseline="0" dirty="0" smtClean="0"/>
              <a:t> we have n variables and m\</a:t>
            </a:r>
            <a:r>
              <a:rPr lang="en-US" baseline="0" dirty="0" err="1" smtClean="0"/>
              <a:t>geq</a:t>
            </a:r>
            <a:r>
              <a:rPr lang="en-US" baseline="0" dirty="0" smtClean="0"/>
              <a:t> n equations/samples, how can we solve these equations?</a:t>
            </a:r>
          </a:p>
          <a:p>
            <a:r>
              <a:rPr lang="en-US" baseline="0" dirty="0" smtClean="0"/>
              <a:t>&lt;click&gt;</a:t>
            </a:r>
          </a:p>
          <a:p>
            <a:r>
              <a:rPr lang="en-US" baseline="0" dirty="0" smtClean="0"/>
              <a:t>We can efficiently solve this system using Gaussian elimination</a:t>
            </a:r>
          </a:p>
          <a:p>
            <a:r>
              <a:rPr lang="en-US" baseline="0" dirty="0" smtClean="0"/>
              <a:t>&lt;click&gt;</a:t>
            </a:r>
          </a:p>
          <a:p>
            <a:r>
              <a:rPr lang="en-US" baseline="0" dirty="0" smtClean="0"/>
              <a:t>What happens if we add small errors?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19</a:t>
            </a:fld>
            <a:endParaRPr lang="en-US"/>
          </a:p>
        </p:txBody>
      </p:sp>
    </p:spTree>
    <p:extLst>
      <p:ext uri="{BB962C8B-B14F-4D97-AF65-F5344CB8AC3E}">
        <p14:creationId xmlns:p14="http://schemas.microsoft.com/office/powerpoint/2010/main" val="2727527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perform cryptographic authentication we need</a:t>
            </a:r>
            <a:r>
              <a:rPr lang="en-US" baseline="0" dirty="0" smtClean="0"/>
              <a:t> to get a key from somewhere.  There are many different possible sources for a key: a password, a physical token, a biometric.  </a:t>
            </a:r>
          </a:p>
          <a:p>
            <a:r>
              <a:rPr lang="en-US" baseline="0" dirty="0" smtClean="0"/>
              <a:t>&lt;click&gt;</a:t>
            </a:r>
          </a:p>
          <a:p>
            <a:r>
              <a:rPr lang="en-US" baseline="0" dirty="0" smtClean="0"/>
              <a:t>Often the sources that have enough randomness or entropy to derive a key are noisy.  </a:t>
            </a:r>
          </a:p>
          <a:p>
            <a:r>
              <a:rPr lang="en-US" baseline="0" dirty="0" smtClean="0"/>
              <a:t>Two good examples of this are physically </a:t>
            </a:r>
            <a:r>
              <a:rPr lang="en-US" baseline="0" dirty="0" err="1" smtClean="0"/>
              <a:t>unclonable</a:t>
            </a:r>
            <a:r>
              <a:rPr lang="en-US" baseline="0" dirty="0" smtClean="0"/>
              <a:t> functions and biometrics.  </a:t>
            </a:r>
          </a:p>
          <a:p>
            <a:r>
              <a:rPr lang="en-US" baseline="0" dirty="0" smtClean="0"/>
              <a:t>&lt;click, click, click&gt;</a:t>
            </a:r>
          </a:p>
          <a:p>
            <a:r>
              <a:rPr lang="en-US" baseline="0" dirty="0" smtClean="0"/>
              <a:t>We will call the initial reading of a particular source, w_0.  </a:t>
            </a:r>
          </a:p>
          <a:p>
            <a:r>
              <a:rPr lang="en-US" baseline="0" dirty="0" smtClean="0"/>
              <a:t>&lt;click&gt;</a:t>
            </a:r>
          </a:p>
          <a:p>
            <a:r>
              <a:rPr lang="en-US" baseline="0" dirty="0" smtClean="0"/>
              <a:t>We call a source noisy if subsequent readings w_1 are not equal,</a:t>
            </a:r>
          </a:p>
          <a:p>
            <a:r>
              <a:rPr lang="en-US" baseline="0" dirty="0" smtClean="0"/>
              <a:t>&lt;click&gt;</a:t>
            </a:r>
          </a:p>
          <a:p>
            <a:r>
              <a:rPr lang="en-US" baseline="0" dirty="0" smtClean="0"/>
              <a:t>to the initial reading but their distance is bounded.</a:t>
            </a:r>
          </a:p>
          <a:p>
            <a:r>
              <a:rPr lang="en-US" baseline="0" dirty="0" smtClean="0"/>
              <a:t>We want a tool that is able to derive a stable/repeatable key from this source.  We should be able to produce a key from either w_0 or w_1.</a:t>
            </a:r>
          </a:p>
          <a:p>
            <a:r>
              <a:rPr lang="en-US" baseline="0" dirty="0" smtClean="0"/>
              <a:t>&lt;click&gt;</a:t>
            </a:r>
          </a:p>
          <a:p>
            <a:r>
              <a:rPr lang="en-US" baseline="0" dirty="0" smtClean="0"/>
              <a:t>However, to have any notion of security, we must be sure that different samples of the source (e.g. two people’s fingerprints) don’t map to the same key.  So there is an inherit tradeoff between the errors we try and correct and the strength of our resulting key.</a:t>
            </a:r>
          </a:p>
          <a:p>
            <a:endParaRPr lang="en-US" baseline="0" dirty="0" smtClean="0"/>
          </a:p>
        </p:txBody>
      </p:sp>
      <p:sp>
        <p:nvSpPr>
          <p:cNvPr id="4" name="Slide Number Placeholder 3"/>
          <p:cNvSpPr>
            <a:spLocks noGrp="1"/>
          </p:cNvSpPr>
          <p:nvPr>
            <p:ph type="sldNum" sz="quarter" idx="10"/>
          </p:nvPr>
        </p:nvSpPr>
        <p:spPr/>
        <p:txBody>
          <a:bodyPr/>
          <a:lstStyle/>
          <a:p>
            <a:fld id="{78F37516-47F0-4541-821C-B489248754D7}" type="slidenum">
              <a:rPr lang="en-US" smtClean="0"/>
              <a:t>2</a:t>
            </a:fld>
            <a:endParaRPr lang="en-US"/>
          </a:p>
        </p:txBody>
      </p:sp>
    </p:spTree>
    <p:extLst>
      <p:ext uri="{BB962C8B-B14F-4D97-AF65-F5344CB8AC3E}">
        <p14:creationId xmlns:p14="http://schemas.microsoft.com/office/powerpoint/2010/main" val="27259414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 </a:t>
            </a:r>
          </a:p>
          <a:p>
            <a:r>
              <a:rPr lang="en-US" dirty="0" smtClean="0"/>
              <a:t>As we said before,</a:t>
            </a:r>
            <a:r>
              <a:rPr lang="en-US" baseline="0" dirty="0" smtClean="0"/>
              <a:t> the general problem is decoding is NP-hard.  </a:t>
            </a:r>
          </a:p>
          <a:p>
            <a:r>
              <a:rPr lang="en-US" baseline="0" dirty="0" smtClean="0"/>
              <a:t>&lt;click&gt; </a:t>
            </a:r>
          </a:p>
          <a:p>
            <a:r>
              <a:rPr lang="en-US" baseline="0" dirty="0" smtClean="0"/>
              <a:t>It seems like even small errors make the problem difficult.  </a:t>
            </a:r>
          </a:p>
          <a:p>
            <a:r>
              <a:rPr lang="en-US" baseline="0" dirty="0" smtClean="0"/>
              <a:t>&lt;click&gt;</a:t>
            </a:r>
          </a:p>
          <a:p>
            <a:r>
              <a:rPr lang="en-US" baseline="0" dirty="0" smtClean="0"/>
              <a:t>Decoding random linear equations with small </a:t>
            </a:r>
            <a:r>
              <a:rPr lang="en-US" i="1" baseline="0" dirty="0" smtClean="0"/>
              <a:t>e </a:t>
            </a:r>
            <a:r>
              <a:rPr lang="en-US" i="0" baseline="0" dirty="0" smtClean="0"/>
              <a:t>is known as the learning with errors problem or LWE.</a:t>
            </a:r>
            <a:endParaRPr lang="en-US" i="1" dirty="0"/>
          </a:p>
        </p:txBody>
      </p:sp>
      <p:sp>
        <p:nvSpPr>
          <p:cNvPr id="4" name="Slide Number Placeholder 3"/>
          <p:cNvSpPr>
            <a:spLocks noGrp="1"/>
          </p:cNvSpPr>
          <p:nvPr>
            <p:ph type="sldNum" sz="quarter" idx="10"/>
          </p:nvPr>
        </p:nvSpPr>
        <p:spPr/>
        <p:txBody>
          <a:bodyPr/>
          <a:lstStyle/>
          <a:p>
            <a:fld id="{78F37516-47F0-4541-821C-B489248754D7}" type="slidenum">
              <a:rPr lang="en-US" smtClean="0"/>
              <a:t>20</a:t>
            </a:fld>
            <a:endParaRPr lang="en-US"/>
          </a:p>
        </p:txBody>
      </p:sp>
    </p:spTree>
    <p:extLst>
      <p:ext uri="{BB962C8B-B14F-4D97-AF65-F5344CB8AC3E}">
        <p14:creationId xmlns:p14="http://schemas.microsoft.com/office/powerpoint/2010/main" val="32529096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can rebrand</a:t>
            </a:r>
            <a:r>
              <a:rPr lang="en-US" baseline="0" dirty="0" smtClean="0"/>
              <a:t> this problem as learning with errors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21</a:t>
            </a:fld>
            <a:endParaRPr lang="en-US"/>
          </a:p>
        </p:txBody>
      </p:sp>
    </p:spTree>
    <p:extLst>
      <p:ext uri="{BB962C8B-B14F-4D97-AF65-F5344CB8AC3E}">
        <p14:creationId xmlns:p14="http://schemas.microsoft.com/office/powerpoint/2010/main" val="15032244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err="1" smtClean="0"/>
              <a:t>Regev</a:t>
            </a:r>
            <a:r>
              <a:rPr lang="en-US" dirty="0" smtClean="0"/>
              <a:t> in 2005</a:t>
            </a:r>
            <a:r>
              <a:rPr lang="en-US" baseline="0" dirty="0" smtClean="0"/>
              <a:t> reduces solving LWE in the average-case to approximating lattice problems in O(n) dimensions within polynomial factors.  This is a quantum reduction but a classical reduction was recently shown by </a:t>
            </a:r>
            <a:r>
              <a:rPr lang="en-US" baseline="0" dirty="0" err="1" smtClean="0"/>
              <a:t>Brakerski</a:t>
            </a:r>
            <a:r>
              <a:rPr lang="en-US" baseline="0" dirty="0" smtClean="0"/>
              <a:t>, </a:t>
            </a:r>
            <a:r>
              <a:rPr lang="en-US" baseline="0" dirty="0" err="1" smtClean="0"/>
              <a:t>Langlois</a:t>
            </a:r>
            <a:r>
              <a:rPr lang="en-US" baseline="0" dirty="0" smtClean="0"/>
              <a:t>, </a:t>
            </a:r>
            <a:r>
              <a:rPr lang="en-US" baseline="0" dirty="0" err="1" smtClean="0"/>
              <a:t>Peikert</a:t>
            </a:r>
            <a:r>
              <a:rPr lang="en-US" baseline="0" dirty="0" smtClean="0"/>
              <a:t>, </a:t>
            </a:r>
            <a:r>
              <a:rPr lang="en-US" baseline="0" dirty="0" err="1" smtClean="0"/>
              <a:t>Regev</a:t>
            </a:r>
            <a:r>
              <a:rPr lang="en-US" baseline="0" dirty="0" smtClean="0"/>
              <a:t>, and </a:t>
            </a:r>
            <a:r>
              <a:rPr lang="en-US" baseline="0" dirty="0" err="1" smtClean="0"/>
              <a:t>Stehle</a:t>
            </a:r>
            <a:r>
              <a:rPr lang="en-US" baseline="0" dirty="0" smtClean="0"/>
              <a:t>.</a:t>
            </a:r>
          </a:p>
          <a:p>
            <a:r>
              <a:rPr lang="en-US" baseline="0" dirty="0" smtClean="0"/>
              <a:t>&lt;click&gt;</a:t>
            </a:r>
          </a:p>
          <a:p>
            <a:r>
              <a:rPr lang="en-US" baseline="0" dirty="0" smtClean="0"/>
              <a:t>In their reduction error vectors are drawn a discretized Gaussian (or normal) distribution with standard deviation approximately \</a:t>
            </a:r>
            <a:r>
              <a:rPr lang="en-US" baseline="0" dirty="0" err="1" smtClean="0"/>
              <a:t>sqrt</a:t>
            </a:r>
            <a:r>
              <a:rPr lang="en-US" baseline="0" dirty="0" smtClean="0"/>
              <a:t>{n}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22</a:t>
            </a:fld>
            <a:endParaRPr lang="en-US"/>
          </a:p>
        </p:txBody>
      </p:sp>
    </p:spTree>
    <p:extLst>
      <p:ext uri="{BB962C8B-B14F-4D97-AF65-F5344CB8AC3E}">
        <p14:creationId xmlns:p14="http://schemas.microsoft.com/office/powerpoint/2010/main" val="29053364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 take a first crack</a:t>
            </a:r>
            <a:r>
              <a:rPr lang="en-US" baseline="0" dirty="0" smtClean="0"/>
              <a:t> at building a computational fuzzy extractor.</a:t>
            </a:r>
          </a:p>
          <a:p>
            <a:r>
              <a:rPr lang="en-US" baseline="0" dirty="0" smtClean="0"/>
              <a:t>&lt;click&gt;  </a:t>
            </a:r>
          </a:p>
          <a:p>
            <a:r>
              <a:rPr lang="en-US" baseline="0" dirty="0" smtClean="0"/>
              <a:t>We’ll try and use our source as the randomness for the Gaussian sampling algorithm.</a:t>
            </a:r>
          </a:p>
          <a:p>
            <a:r>
              <a:rPr lang="en-US" baseline="0" dirty="0" smtClean="0"/>
              <a:t>&lt;click&gt; </a:t>
            </a:r>
          </a:p>
          <a:p>
            <a:r>
              <a:rPr lang="en-US" baseline="0" dirty="0" smtClean="0"/>
              <a:t>So we’ll start to fill in colors in our bland diagram.  We’ll consider w_0 as a source for Gaussian sampling</a:t>
            </a:r>
          </a:p>
          <a:p>
            <a:r>
              <a:rPr lang="en-US" baseline="0" dirty="0" smtClean="0"/>
              <a:t>&lt;click, click&gt;</a:t>
            </a:r>
          </a:p>
          <a:p>
            <a:r>
              <a:rPr lang="en-US" baseline="0" dirty="0" smtClean="0"/>
              <a:t>We’ll also label the public values p in fuzzy extractor, this is the code A and the resulting value Ax+w_0 = b.</a:t>
            </a:r>
          </a:p>
          <a:p>
            <a:r>
              <a:rPr lang="en-US" baseline="0" dirty="0" smtClean="0"/>
              <a:t>&lt;click&gt;</a:t>
            </a:r>
          </a:p>
          <a:p>
            <a:r>
              <a:rPr lang="en-US" baseline="0" dirty="0" smtClean="0"/>
              <a:t>The good thing about this approach is that we would immediately inherit </a:t>
            </a:r>
            <a:r>
              <a:rPr lang="en-US" baseline="0" dirty="0" err="1" smtClean="0"/>
              <a:t>Regev’s</a:t>
            </a:r>
            <a:r>
              <a:rPr lang="en-US" baseline="0" dirty="0" smtClean="0"/>
              <a:t> security proof.</a:t>
            </a:r>
          </a:p>
          <a:p>
            <a:r>
              <a:rPr lang="en-US" baseline="0" dirty="0" smtClean="0"/>
              <a:t>&lt;click&gt;</a:t>
            </a:r>
          </a:p>
          <a:p>
            <a:r>
              <a:rPr lang="en-US" baseline="0" dirty="0" smtClean="0"/>
              <a:t>Note: the Gaussian sampling algorithm assigns different outcomes very different probabilities, this means (naïve) Gaussian sampling requires a variable number of bits.  We’ll show why this is a problem on the next slide.</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23</a:t>
            </a:fld>
            <a:endParaRPr lang="en-US"/>
          </a:p>
        </p:txBody>
      </p:sp>
    </p:spTree>
    <p:extLst>
      <p:ext uri="{BB962C8B-B14F-4D97-AF65-F5344CB8AC3E}">
        <p14:creationId xmlns:p14="http://schemas.microsoft.com/office/powerpoint/2010/main" val="23465595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now run through an example of sampling the discretized Gaussian.  </a:t>
            </a:r>
          </a:p>
          <a:p>
            <a:r>
              <a:rPr lang="en-US" dirty="0" smtClean="0"/>
              <a:t>&lt;click&gt;</a:t>
            </a:r>
          </a:p>
          <a:p>
            <a:r>
              <a:rPr lang="en-US" dirty="0" smtClean="0"/>
              <a:t>For</a:t>
            </a:r>
            <a:r>
              <a:rPr lang="en-US" baseline="0" dirty="0" smtClean="0"/>
              <a:t> exposition, we’ll assume that the algorithm takes either 4 or 5 bits and this is determined by the first bit.</a:t>
            </a:r>
          </a:p>
          <a:p>
            <a:r>
              <a:rPr lang="en-US" baseline="0" dirty="0" smtClean="0"/>
              <a:t>&lt;click&gt;</a:t>
            </a:r>
          </a:p>
          <a:p>
            <a:r>
              <a:rPr lang="en-US" baseline="0" dirty="0" smtClean="0"/>
              <a:t>Consider the following possible value of w_0.</a:t>
            </a:r>
          </a:p>
          <a:p>
            <a:r>
              <a:rPr lang="en-US" baseline="0" dirty="0" smtClean="0"/>
              <a:t>&lt;click&gt;</a:t>
            </a:r>
            <a:br>
              <a:rPr lang="en-US" baseline="0" dirty="0" smtClean="0"/>
            </a:br>
            <a:r>
              <a:rPr lang="en-US" baseline="0" dirty="0" smtClean="0"/>
              <a:t>Let’s say the first four bits produce the following value</a:t>
            </a:r>
          </a:p>
          <a:p>
            <a:r>
              <a:rPr lang="en-US" baseline="0" dirty="0" smtClean="0"/>
              <a:t>&lt;click&gt;</a:t>
            </a:r>
          </a:p>
          <a:p>
            <a:r>
              <a:rPr lang="en-US" baseline="0" dirty="0" smtClean="0"/>
              <a:t>And so on… </a:t>
            </a:r>
          </a:p>
          <a:p>
            <a:r>
              <a:rPr lang="en-US" baseline="0" dirty="0" smtClean="0"/>
              <a:t>&lt;click&gt;</a:t>
            </a:r>
          </a:p>
          <a:p>
            <a:r>
              <a:rPr lang="en-US" baseline="0" dirty="0" err="1" smtClean="0"/>
              <a:t>Etcera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24</a:t>
            </a:fld>
            <a:endParaRPr lang="en-US"/>
          </a:p>
        </p:txBody>
      </p:sp>
    </p:spTree>
    <p:extLst>
      <p:ext uri="{BB962C8B-B14F-4D97-AF65-F5344CB8AC3E}">
        <p14:creationId xmlns:p14="http://schemas.microsoft.com/office/powerpoint/2010/main" val="29033945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Now lets consider a string w_1.  We</a:t>
            </a:r>
            <a:r>
              <a:rPr lang="en-US" baseline="0" dirty="0" smtClean="0"/>
              <a:t> have only changed the first bit of w1.  </a:t>
            </a:r>
          </a:p>
          <a:p>
            <a:r>
              <a:rPr lang="en-US" baseline="0" dirty="0" smtClean="0"/>
              <a:t>&lt;click&gt;</a:t>
            </a:r>
          </a:p>
          <a:p>
            <a:r>
              <a:rPr lang="en-US" baseline="0" dirty="0" smtClean="0"/>
              <a:t>So the distance between w_0 and w_1 is a single bit.</a:t>
            </a:r>
          </a:p>
          <a:p>
            <a:r>
              <a:rPr lang="en-US" baseline="0" dirty="0" smtClean="0"/>
              <a:t>&lt;click&gt;</a:t>
            </a:r>
          </a:p>
          <a:p>
            <a:r>
              <a:rPr lang="en-US" baseline="0" dirty="0" smtClean="0"/>
              <a:t>Lets now look at the produced error pattern e1. </a:t>
            </a:r>
          </a:p>
          <a:p>
            <a:r>
              <a:rPr lang="en-US" baseline="0" dirty="0" smtClean="0"/>
              <a:t>&lt;click&gt;</a:t>
            </a:r>
          </a:p>
          <a:p>
            <a:r>
              <a:rPr lang="en-US" baseline="0" dirty="0" smtClean="0"/>
              <a:t>We now use five bits to sample the first dimension and this completely changed the remaining dimensions.</a:t>
            </a:r>
          </a:p>
          <a:p>
            <a:r>
              <a:rPr lang="en-US" baseline="0" dirty="0" smtClean="0"/>
              <a:t>&lt;click&gt;</a:t>
            </a:r>
          </a:p>
          <a:p>
            <a:r>
              <a:rPr lang="en-US" baseline="0" dirty="0" smtClean="0"/>
              <a:t>We starting with a distance of 1 but now 6 of our 8 dimensions are different.  So we took decoding which already was hard and amplified the distance.</a:t>
            </a:r>
          </a:p>
        </p:txBody>
      </p:sp>
      <p:sp>
        <p:nvSpPr>
          <p:cNvPr id="4" name="Slide Number Placeholder 3"/>
          <p:cNvSpPr>
            <a:spLocks noGrp="1"/>
          </p:cNvSpPr>
          <p:nvPr>
            <p:ph type="sldNum" sz="quarter" idx="10"/>
          </p:nvPr>
        </p:nvSpPr>
        <p:spPr/>
        <p:txBody>
          <a:bodyPr/>
          <a:lstStyle/>
          <a:p>
            <a:fld id="{78F37516-47F0-4541-821C-B489248754D7}" type="slidenum">
              <a:rPr lang="en-US" smtClean="0"/>
              <a:t>25</a:t>
            </a:fld>
            <a:endParaRPr lang="en-US"/>
          </a:p>
        </p:txBody>
      </p:sp>
    </p:spTree>
    <p:extLst>
      <p:ext uri="{BB962C8B-B14F-4D97-AF65-F5344CB8AC3E}">
        <p14:creationId xmlns:p14="http://schemas.microsoft.com/office/powerpoint/2010/main" val="40404136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good news is that we don’t have to use the Gaussian</a:t>
            </a:r>
          </a:p>
          <a:p>
            <a:r>
              <a:rPr lang="en-US" dirty="0" smtClean="0"/>
              <a:t/>
            </a:r>
            <a:br>
              <a:rPr lang="en-US" dirty="0" smtClean="0"/>
            </a:br>
            <a:r>
              <a:rPr lang="en-US" dirty="0" smtClean="0"/>
              <a:t>&lt;click&gt; </a:t>
            </a:r>
          </a:p>
          <a:p>
            <a:r>
              <a:rPr lang="en-US" dirty="0" smtClean="0"/>
              <a:t>Recent results</a:t>
            </a:r>
            <a:r>
              <a:rPr lang="en-US" baseline="0" dirty="0" smtClean="0"/>
              <a:t> show security of learning with errors when the error is drawn from a small uniform interval.  We’ll use the formulation of </a:t>
            </a:r>
            <a:r>
              <a:rPr lang="en-US" baseline="0" dirty="0" err="1" smtClean="0"/>
              <a:t>Dottling</a:t>
            </a:r>
            <a:r>
              <a:rPr lang="en-US" baseline="0" dirty="0" smtClean="0"/>
              <a:t> and Muller </a:t>
            </a:r>
            <a:r>
              <a:rPr lang="en-US" baseline="0" dirty="0" err="1" smtClean="0"/>
              <a:t>Quade</a:t>
            </a:r>
            <a:r>
              <a:rPr lang="en-US" baseline="0" dirty="0" smtClean="0"/>
              <a:t>.  So instead of using w_0 to sample the Gaussian distribution, we’ll just use the bits of w_0 directly.  This simplifies the construction considerably.</a:t>
            </a:r>
          </a:p>
          <a:p>
            <a:r>
              <a:rPr lang="en-US" baseline="0" dirty="0" smtClean="0"/>
              <a:t>&lt;click, click&gt;</a:t>
            </a:r>
          </a:p>
          <a:p>
            <a:r>
              <a:rPr lang="en-US" baseline="0" dirty="0" smtClean="0"/>
              <a:t>By drawing the error from a uniformly interval our construction now preserves distance.  So d(Ax+w_0,Ax+ w_1) = d(w_0, w_1).</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26</a:t>
            </a:fld>
            <a:endParaRPr lang="en-US"/>
          </a:p>
        </p:txBody>
      </p:sp>
    </p:spTree>
    <p:extLst>
      <p:ext uri="{BB962C8B-B14F-4D97-AF65-F5344CB8AC3E}">
        <p14:creationId xmlns:p14="http://schemas.microsoft.com/office/powerpoint/2010/main" val="38915979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next goal is find a key (since we can’t use bits of w_0 directly).  We need the key to be pseudorandom conditioned on the public value A,</a:t>
            </a:r>
            <a:r>
              <a:rPr lang="en-US" baseline="0" dirty="0" smtClean="0"/>
              <a:t> b.</a:t>
            </a:r>
          </a:p>
          <a:p>
            <a:r>
              <a:rPr lang="en-US" baseline="0" dirty="0" smtClean="0"/>
              <a:t>&lt;click&gt;</a:t>
            </a:r>
          </a:p>
          <a:p>
            <a:r>
              <a:rPr lang="en-US" baseline="0" dirty="0" smtClean="0"/>
              <a:t>We’ll use hardcore bits of the </a:t>
            </a:r>
            <a:r>
              <a:rPr lang="en-US" baseline="0" dirty="0" err="1" smtClean="0"/>
              <a:t>codeword</a:t>
            </a:r>
            <a:r>
              <a:rPr lang="en-US" baseline="0" dirty="0" smtClean="0"/>
              <a:t> x as our key.</a:t>
            </a:r>
          </a:p>
          <a:p>
            <a:r>
              <a:rPr lang="en-US" baseline="0" dirty="0" smtClean="0"/>
              <a:t>&lt;click&gt;</a:t>
            </a:r>
          </a:p>
          <a:p>
            <a:r>
              <a:rPr lang="en-US" baseline="0" dirty="0" err="1" smtClean="0"/>
              <a:t>Akavia</a:t>
            </a:r>
            <a:r>
              <a:rPr lang="en-US" baseline="0" dirty="0" smtClean="0"/>
              <a:t>, </a:t>
            </a:r>
            <a:r>
              <a:rPr lang="en-US" baseline="0" dirty="0" err="1" smtClean="0"/>
              <a:t>Goldwasser</a:t>
            </a:r>
            <a:r>
              <a:rPr lang="en-US" baseline="0" dirty="0" smtClean="0"/>
              <a:t>, and </a:t>
            </a:r>
            <a:r>
              <a:rPr lang="en-US" baseline="0" dirty="0" err="1" smtClean="0"/>
              <a:t>Kalai</a:t>
            </a:r>
            <a:r>
              <a:rPr lang="en-US" baseline="0" dirty="0" smtClean="0"/>
              <a:t> show if LWE is secure on n/2 variables, then if we add more variables they are hardcore.  </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27</a:t>
            </a:fld>
            <a:endParaRPr lang="en-US"/>
          </a:p>
        </p:txBody>
      </p:sp>
    </p:spTree>
    <p:extLst>
      <p:ext uri="{BB962C8B-B14F-4D97-AF65-F5344CB8AC3E}">
        <p14:creationId xmlns:p14="http://schemas.microsoft.com/office/powerpoint/2010/main" val="30058153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 click&gt;</a:t>
            </a:r>
          </a:p>
          <a:p>
            <a:r>
              <a:rPr lang="en-US" dirty="0" smtClean="0"/>
              <a:t>So we’ll split both A and x</a:t>
            </a:r>
            <a:r>
              <a:rPr lang="en-US" baseline="0" dirty="0" smtClean="0"/>
              <a:t> in </a:t>
            </a:r>
            <a:r>
              <a:rPr lang="en-US" baseline="0" dirty="0" err="1" smtClean="0"/>
              <a:t>half.and</a:t>
            </a:r>
            <a:r>
              <a:rPr lang="en-US" baseline="0" dirty="0" smtClean="0"/>
              <a:t> consider x_1 containing n/2 variables and x_2 containing n/2 variables.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28</a:t>
            </a:fld>
            <a:endParaRPr lang="en-US"/>
          </a:p>
        </p:txBody>
      </p:sp>
    </p:spTree>
    <p:extLst>
      <p:ext uri="{BB962C8B-B14F-4D97-AF65-F5344CB8AC3E}">
        <p14:creationId xmlns:p14="http://schemas.microsoft.com/office/powerpoint/2010/main" val="21468555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restate</a:t>
            </a:r>
            <a:r>
              <a:rPr lang="en-US" baseline="0" dirty="0" smtClean="0"/>
              <a:t> the result of </a:t>
            </a:r>
            <a:r>
              <a:rPr lang="en-US" baseline="0" dirty="0" err="1" smtClean="0"/>
              <a:t>akavia</a:t>
            </a:r>
            <a:r>
              <a:rPr lang="en-US" baseline="0" dirty="0" smtClean="0"/>
              <a:t>, </a:t>
            </a:r>
            <a:r>
              <a:rPr lang="en-US" baseline="0" dirty="0" err="1" smtClean="0"/>
              <a:t>goldwasser</a:t>
            </a:r>
            <a:r>
              <a:rPr lang="en-US" baseline="0" dirty="0" smtClean="0"/>
              <a:t>, and </a:t>
            </a:r>
            <a:r>
              <a:rPr lang="en-US" baseline="0" dirty="0" err="1" smtClean="0"/>
              <a:t>kalai</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29</a:t>
            </a:fld>
            <a:endParaRPr lang="en-US"/>
          </a:p>
        </p:txBody>
      </p:sp>
    </p:spTree>
    <p:extLst>
      <p:ext uri="{BB962C8B-B14F-4D97-AF65-F5344CB8AC3E}">
        <p14:creationId xmlns:p14="http://schemas.microsoft.com/office/powerpoint/2010/main" val="4038063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many different settings</a:t>
            </a:r>
            <a:r>
              <a:rPr lang="en-US" baseline="0" dirty="0" smtClean="0"/>
              <a:t> that make use of noisy data to provide increased security.</a:t>
            </a:r>
          </a:p>
          <a:p>
            <a:r>
              <a:rPr lang="en-US" baseline="0" dirty="0" smtClean="0"/>
              <a:t>&lt;click&gt;</a:t>
            </a:r>
          </a:p>
          <a:p>
            <a:r>
              <a:rPr lang="en-US" baseline="0" dirty="0" smtClean="0"/>
              <a:t>The first that I already mentioned is reliable key derivation.  This is often a building block in an authentication scenario.</a:t>
            </a:r>
          </a:p>
          <a:p>
            <a:r>
              <a:rPr lang="en-US" baseline="0" dirty="0" smtClean="0"/>
              <a:t>&lt;click&gt;</a:t>
            </a:r>
          </a:p>
          <a:p>
            <a:r>
              <a:rPr lang="en-US" baseline="0" dirty="0" smtClean="0"/>
              <a:t>Here we collect an initial reading w_0 from a user and only authenticate users that are able to produce similar w_1.</a:t>
            </a:r>
          </a:p>
          <a:p>
            <a:r>
              <a:rPr lang="en-US" baseline="0" dirty="0" smtClean="0"/>
              <a:t>&lt;click&gt;</a:t>
            </a:r>
          </a:p>
          <a:p>
            <a:r>
              <a:rPr lang="en-US" baseline="0" dirty="0" smtClean="0"/>
              <a:t>Another well studied application is called privacy amplification.  Here the goal is for two users that have close values w_0 and w_1 to agree upon a shared key using only these values.</a:t>
            </a:r>
          </a:p>
          <a:p>
            <a:r>
              <a:rPr lang="en-US" baseline="0" dirty="0" smtClean="0"/>
              <a:t>&lt;click&gt;</a:t>
            </a:r>
          </a:p>
          <a:p>
            <a:r>
              <a:rPr lang="en-US" baseline="0" dirty="0" smtClean="0"/>
              <a:t>Lastly, a more complicated setting is fuzzy password authenticated key exchange or PAKE (introduced by </a:t>
            </a:r>
            <a:r>
              <a:rPr lang="en-US" baseline="0" dirty="0" err="1" smtClean="0"/>
              <a:t>Boyen</a:t>
            </a:r>
            <a:r>
              <a:rPr lang="en-US" baseline="0" dirty="0" smtClean="0"/>
              <a:t>, </a:t>
            </a:r>
            <a:r>
              <a:rPr lang="en-US" baseline="0" dirty="0" err="1" smtClean="0"/>
              <a:t>Dodis</a:t>
            </a:r>
            <a:r>
              <a:rPr lang="en-US" baseline="0" dirty="0" smtClean="0"/>
              <a:t>, Katz, </a:t>
            </a:r>
            <a:r>
              <a:rPr lang="en-US" baseline="0" dirty="0" err="1" smtClean="0"/>
              <a:t>Ostrovsky</a:t>
            </a:r>
            <a:r>
              <a:rPr lang="en-US" baseline="0" dirty="0" smtClean="0"/>
              <a:t>, and Smith).  Here we allow a client to create a independent shared key with a server only if the client has a w_1 close to the w_0 value stored by the server.  In this setting we need computational assumptions as there are multiple connections.</a:t>
            </a:r>
          </a:p>
          <a:p>
            <a:r>
              <a:rPr lang="en-US" baseline="0" dirty="0" smtClean="0"/>
              <a:t>I will primarily be talking about a solution to the key derivation problem, but improvements to key derivation imply improvements in many of applications listed.</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a:t>
            </a:fld>
            <a:endParaRPr lang="en-US"/>
          </a:p>
        </p:txBody>
      </p:sp>
    </p:spTree>
    <p:extLst>
      <p:ext uri="{BB962C8B-B14F-4D97-AF65-F5344CB8AC3E}">
        <p14:creationId xmlns:p14="http://schemas.microsoft.com/office/powerpoint/2010/main" val="2190661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says if LWE is hard for A_1, A_1x_1</a:t>
            </a:r>
            <a:r>
              <a:rPr lang="en-US" baseline="0" dirty="0" smtClean="0"/>
              <a:t> + w_0, then x_2 is pseudorandom conditioned on the public value.</a:t>
            </a:r>
          </a:p>
          <a:p>
            <a:r>
              <a:rPr lang="en-US" baseline="0" dirty="0" smtClean="0"/>
              <a:t>&lt;click&gt;</a:t>
            </a:r>
          </a:p>
          <a:p>
            <a:r>
              <a:rPr lang="en-US" baseline="0" dirty="0" smtClean="0"/>
              <a:t>So we’ll use x_2 as our key</a:t>
            </a:r>
          </a:p>
          <a:p>
            <a:r>
              <a:rPr lang="en-US" baseline="0" dirty="0" smtClean="0"/>
              <a: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30</a:t>
            </a:fld>
            <a:endParaRPr lang="en-US"/>
          </a:p>
        </p:txBody>
      </p:sp>
    </p:spTree>
    <p:extLst>
      <p:ext uri="{BB962C8B-B14F-4D97-AF65-F5344CB8AC3E}">
        <p14:creationId xmlns:p14="http://schemas.microsoft.com/office/powerpoint/2010/main" val="17796304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good we now have a basic construction that preserves distance</a:t>
            </a:r>
            <a:r>
              <a:rPr lang="en-US" baseline="0" dirty="0" smtClean="0"/>
              <a:t> and we know how to obtain a pseudorandom key.</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31</a:t>
            </a:fld>
            <a:endParaRPr lang="en-US"/>
          </a:p>
        </p:txBody>
      </p:sp>
    </p:spTree>
    <p:extLst>
      <p:ext uri="{BB962C8B-B14F-4D97-AF65-F5344CB8AC3E}">
        <p14:creationId xmlns:p14="http://schemas.microsoft.com/office/powerpoint/2010/main" val="9596736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now return to our multitude</a:t>
            </a:r>
            <a:r>
              <a:rPr lang="en-US" baseline="0" dirty="0" smtClean="0"/>
              <a:t> of issues.</a:t>
            </a:r>
          </a:p>
          <a:p>
            <a:r>
              <a:rPr lang="en-US" baseline="0" dirty="0" smtClean="0"/>
              <a:t>&lt;click&gt;</a:t>
            </a:r>
          </a:p>
          <a:p>
            <a:r>
              <a:rPr lang="en-US" baseline="0" dirty="0" smtClean="0"/>
              <a:t>We’ve found a key, using hardcore bits of the </a:t>
            </a:r>
            <a:r>
              <a:rPr lang="en-US" baseline="0" dirty="0" err="1" smtClean="0"/>
              <a:t>codeword</a:t>
            </a:r>
            <a:r>
              <a:rPr lang="en-US" baseline="0" dirty="0" smtClean="0"/>
              <a:t>.</a:t>
            </a:r>
            <a:r>
              <a:rPr lang="en-US" baseline="0" dirty="0"/>
              <a:t> </a:t>
            </a:r>
            <a:r>
              <a:rPr lang="en-US" baseline="0" dirty="0" smtClean="0"/>
              <a:t> Our generation algorithm is just the figure from the previous slide.</a:t>
            </a:r>
          </a:p>
          <a:p>
            <a:r>
              <a:rPr lang="en-US" baseline="0" dirty="0" smtClean="0"/>
              <a:t>&lt;click&gt;</a:t>
            </a:r>
          </a:p>
          <a:p>
            <a:r>
              <a:rPr lang="en-US" baseline="0" dirty="0" smtClean="0"/>
              <a:t>We still need to find a reproduce algorithm.</a:t>
            </a:r>
          </a:p>
          <a:p>
            <a:r>
              <a:rPr lang="en-US" baseline="0" dirty="0" smtClean="0"/>
              <a:t>&lt;click&gt;</a:t>
            </a:r>
          </a:p>
          <a:p>
            <a:r>
              <a:rPr lang="en-US" baseline="0" dirty="0" smtClean="0"/>
              <a:t>It seems clear we should subtract w_1 from the b value.</a:t>
            </a:r>
          </a:p>
          <a:p>
            <a:r>
              <a:rPr lang="en-US" baseline="0" dirty="0" smtClean="0"/>
              <a:t>&lt;click, click, click&gt;</a:t>
            </a:r>
          </a:p>
          <a:p>
            <a:r>
              <a:rPr lang="en-US" baseline="0" dirty="0" smtClean="0"/>
              <a:t>Now to recover our key we need to be able to decode Ax + (w_0 –w_1).  That is, we need to decode a random code with </a:t>
            </a:r>
            <a:r>
              <a:rPr lang="en-US" baseline="0" dirty="0" err="1" smtClean="0"/>
              <a:t>dmax</a:t>
            </a:r>
            <a:r>
              <a:rPr lang="en-US" baseline="0" dirty="0" smtClean="0"/>
              <a:t> errors.</a:t>
            </a:r>
          </a:p>
          <a:p>
            <a:endParaRPr lang="en-US" baseline="0" dirty="0" smtClean="0"/>
          </a:p>
        </p:txBody>
      </p:sp>
      <p:sp>
        <p:nvSpPr>
          <p:cNvPr id="4" name="Slide Number Placeholder 3"/>
          <p:cNvSpPr>
            <a:spLocks noGrp="1"/>
          </p:cNvSpPr>
          <p:nvPr>
            <p:ph type="sldNum" sz="quarter" idx="10"/>
          </p:nvPr>
        </p:nvSpPr>
        <p:spPr/>
        <p:txBody>
          <a:bodyPr/>
          <a:lstStyle/>
          <a:p>
            <a:fld id="{FFABBE6B-6949-4B0B-BB52-F8D70DF7AEAF}" type="slidenum">
              <a:rPr lang="en-US" smtClean="0"/>
              <a:pPr/>
              <a:t>32</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as</a:t>
            </a:r>
            <a:r>
              <a:rPr lang="en-US" baseline="0" dirty="0" smtClean="0"/>
              <a:t> you may have already guessed we don’t have a decoding for arbitrary </a:t>
            </a:r>
            <a:r>
              <a:rPr lang="en-US" baseline="0" dirty="0" err="1" smtClean="0"/>
              <a:t>dmax</a:t>
            </a:r>
            <a:r>
              <a:rPr lang="en-US" baseline="0" dirty="0" smtClean="0"/>
              <a:t>.</a:t>
            </a:r>
          </a:p>
          <a:p>
            <a:r>
              <a:rPr lang="en-US" baseline="0" dirty="0" smtClean="0"/>
              <a:t>&lt;click&gt;</a:t>
            </a:r>
          </a:p>
          <a:p>
            <a:r>
              <a:rPr lang="en-US" baseline="0" dirty="0" smtClean="0"/>
              <a:t>We try and construct a decoding for smaller </a:t>
            </a:r>
            <a:r>
              <a:rPr lang="en-US" baseline="0" dirty="0" err="1" smtClean="0"/>
              <a:t>dmax</a:t>
            </a:r>
            <a:r>
              <a:rPr lang="en-US" baseline="0" dirty="0" smtClean="0"/>
              <a:t>.</a:t>
            </a:r>
          </a:p>
          <a:p>
            <a:r>
              <a:rPr lang="en-US" baseline="0" dirty="0" smtClean="0"/>
              <a:t>&lt;click&gt;</a:t>
            </a:r>
          </a:p>
          <a:p>
            <a:r>
              <a:rPr lang="en-US" baseline="0" dirty="0" smtClean="0"/>
              <a:t>We’ll just select n random equations.  If we get lucky there are no errors in these equations.</a:t>
            </a:r>
          </a:p>
          <a:p>
            <a:r>
              <a:rPr lang="en-US" baseline="0" dirty="0" smtClean="0"/>
              <a:t>&lt;click&gt;</a:t>
            </a:r>
          </a:p>
          <a:p>
            <a:r>
              <a:rPr lang="en-US" baseline="0" dirty="0" smtClean="0"/>
              <a:t>If these equations have no errors, we can compute x using Gaussian elimination.</a:t>
            </a:r>
          </a:p>
          <a:p>
            <a:r>
              <a:rPr lang="en-US" baseline="0" dirty="0" smtClean="0"/>
              <a:t>&lt;click&gt;</a:t>
            </a:r>
          </a:p>
          <a:p>
            <a:r>
              <a:rPr lang="en-US" baseline="0" dirty="0" smtClean="0"/>
              <a:t>We can then check our hypothesis that none of our equations had errors using the remaining equations.</a:t>
            </a:r>
          </a:p>
          <a:p>
            <a:r>
              <a:rPr lang="en-US" baseline="0" dirty="0" smtClean="0"/>
              <a:t>&lt;click&gt;</a:t>
            </a:r>
          </a:p>
          <a:p>
            <a:r>
              <a:rPr lang="en-US" baseline="0" dirty="0" smtClean="0"/>
              <a:t>We’ll repeat these process until we are successful.</a:t>
            </a:r>
          </a:p>
          <a:p>
            <a:r>
              <a:rPr lang="en-US" baseline="0" dirty="0" smtClean="0"/>
              <a:t>&lt;click&gt;</a:t>
            </a:r>
          </a:p>
          <a:p>
            <a:r>
              <a:rPr lang="en-US" baseline="0" dirty="0" smtClean="0"/>
              <a:t>This algorithm will run in polynomial time if </a:t>
            </a:r>
            <a:r>
              <a:rPr lang="en-US" baseline="0" dirty="0" err="1" smtClean="0"/>
              <a:t>dmax</a:t>
            </a:r>
            <a:r>
              <a:rPr lang="en-US" baseline="0" dirty="0" smtClean="0"/>
              <a:t> is bounded by log n times m over 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33</a:t>
            </a:fld>
            <a:endParaRPr lang="en-US"/>
          </a:p>
        </p:txBody>
      </p:sp>
    </p:spTree>
    <p:extLst>
      <p:ext uri="{BB962C8B-B14F-4D97-AF65-F5344CB8AC3E}">
        <p14:creationId xmlns:p14="http://schemas.microsoft.com/office/powerpoint/2010/main" val="38488423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we’ve</a:t>
            </a:r>
            <a:r>
              <a:rPr lang="en-US" baseline="0" dirty="0" smtClean="0"/>
              <a:t> solved our second problem for small </a:t>
            </a:r>
            <a:r>
              <a:rPr lang="en-US" baseline="0" dirty="0" err="1" smtClean="0"/>
              <a:t>dmax</a:t>
            </a:r>
            <a:r>
              <a:rPr lang="en-US" baseline="0" dirty="0" smtClean="0"/>
              <a:t>.  Now we can present our construction (at least for the uniform distribution).</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34</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present how to achieve a lossless fuzzy extractor for the uniform distribution.</a:t>
            </a:r>
          </a:p>
          <a:p>
            <a:r>
              <a:rPr lang="en-US" dirty="0" smtClean="0"/>
              <a:t>&lt;click&gt;</a:t>
            </a:r>
          </a:p>
          <a:p>
            <a:r>
              <a:rPr lang="en-US" dirty="0" smtClean="0"/>
              <a:t>The</a:t>
            </a:r>
            <a:r>
              <a:rPr lang="en-US" baseline="0" dirty="0" smtClean="0"/>
              <a:t> result of </a:t>
            </a:r>
            <a:r>
              <a:rPr lang="en-US" baseline="0" dirty="0" err="1" smtClean="0"/>
              <a:t>Dottling</a:t>
            </a:r>
            <a:r>
              <a:rPr lang="en-US" baseline="0" dirty="0" smtClean="0"/>
              <a:t> and </a:t>
            </a:r>
            <a:r>
              <a:rPr lang="en-US" baseline="0" dirty="0" err="1" smtClean="0"/>
              <a:t>MullerQuade</a:t>
            </a:r>
            <a:r>
              <a:rPr lang="en-US" baseline="0" dirty="0" smtClean="0"/>
              <a:t> allows us to sample each error dimension using a fraction of the bits in each variable.  So we can protect bits of x using fewer bits.</a:t>
            </a:r>
          </a:p>
          <a:p>
            <a:r>
              <a:rPr lang="en-US" baseline="0" dirty="0" smtClean="0"/>
              <a:t>&lt;click&gt;</a:t>
            </a:r>
          </a:p>
          <a:p>
            <a:r>
              <a:rPr lang="en-US" baseline="0" dirty="0" smtClean="0"/>
              <a:t>Using the result of </a:t>
            </a:r>
            <a:r>
              <a:rPr lang="en-US" baseline="0" dirty="0" err="1" smtClean="0"/>
              <a:t>Akavia</a:t>
            </a:r>
            <a:r>
              <a:rPr lang="en-US" baseline="0" dirty="0" smtClean="0"/>
              <a:t>, </a:t>
            </a:r>
            <a:r>
              <a:rPr lang="en-US" baseline="0" dirty="0" err="1" smtClean="0"/>
              <a:t>Goldwasser</a:t>
            </a:r>
            <a:r>
              <a:rPr lang="en-US" baseline="0" dirty="0" smtClean="0"/>
              <a:t>, </a:t>
            </a:r>
            <a:r>
              <a:rPr lang="en-US" baseline="0" dirty="0" err="1" smtClean="0"/>
              <a:t>Kalai</a:t>
            </a:r>
            <a:r>
              <a:rPr lang="en-US" baseline="0" dirty="0" smtClean="0"/>
              <a:t>, we can extract half the bits of x.</a:t>
            </a:r>
          </a:p>
          <a:p>
            <a:r>
              <a:rPr lang="en-US" baseline="0" dirty="0" smtClean="0"/>
              <a:t>&lt;click&gt;</a:t>
            </a:r>
          </a:p>
          <a:p>
            <a:r>
              <a:rPr lang="en-US" baseline="0" dirty="0" smtClean="0"/>
              <a:t>Putting together these two conditions, the length of x_2 can be made as large as w_0 when the number of equations is a constant multiple of the number of variables.</a:t>
            </a:r>
          </a:p>
          <a:p>
            <a:r>
              <a:rPr lang="en-US" baseline="0" dirty="0" smtClean="0"/>
              <a:t>&lt;click&gt;</a:t>
            </a:r>
          </a:p>
          <a:p>
            <a:r>
              <a:rPr lang="en-US" baseline="0" dirty="0" smtClean="0"/>
              <a:t>Substituting this bound, we get efficient decoding when </a:t>
            </a:r>
            <a:r>
              <a:rPr lang="en-US" baseline="0" dirty="0" err="1" smtClean="0"/>
              <a:t>dmax</a:t>
            </a:r>
            <a:r>
              <a:rPr lang="en-US" baseline="0" dirty="0" smtClean="0"/>
              <a:t> is at most log n.</a:t>
            </a:r>
          </a:p>
          <a:p>
            <a:r>
              <a:rPr lang="en-US" baseline="0" dirty="0" smtClean="0"/>
              <a:t>&lt;click&gt;</a:t>
            </a:r>
          </a:p>
          <a:p>
            <a:r>
              <a:rPr lang="en-US" baseline="0" dirty="0" smtClean="0"/>
              <a:t>This allows us to state our main theorem.</a:t>
            </a:r>
          </a:p>
          <a:p>
            <a:r>
              <a:rPr lang="en-US" baseline="0" dirty="0" smtClean="0"/>
              <a:t>&lt;click, click, click&gt;</a:t>
            </a:r>
          </a:p>
          <a:p>
            <a:r>
              <a:rPr lang="en-US" baseline="0" dirty="0" smtClean="0"/>
              <a:t>We can achieve that is lossless with poly time decoding and a pseudorandom key assuming hardness of approximating lattice problems.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35</a:t>
            </a:fld>
            <a:endParaRPr lang="en-US"/>
          </a:p>
        </p:txBody>
      </p:sp>
    </p:spTree>
    <p:extLst>
      <p:ext uri="{BB962C8B-B14F-4D97-AF65-F5344CB8AC3E}">
        <p14:creationId xmlns:p14="http://schemas.microsoft.com/office/powerpoint/2010/main" val="32946305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we have shown security for the uniform distribution.  It is not clear what security, if any, is retained for other high entropy distributions.  We’ll provide some preliminary results in this direction</a:t>
            </a:r>
          </a:p>
          <a:p>
            <a:r>
              <a:rPr lang="en-US" baseline="0" dirty="0" smtClean="0"/>
              <a:t>&lt;click&gt;</a:t>
            </a:r>
          </a:p>
          <a:p>
            <a:r>
              <a:rPr lang="en-US" baseline="0" dirty="0" smtClean="0"/>
              <a:t>We’ll show that LWE is still secure if some dimensions have known (or no) error.</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36</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 to</a:t>
            </a:r>
            <a:r>
              <a:rPr lang="en-US" baseline="0" dirty="0" smtClean="0"/>
              <a:t> our diagram,</a:t>
            </a:r>
          </a:p>
          <a:p>
            <a:r>
              <a:rPr lang="en-US" baseline="0" dirty="0" smtClean="0"/>
              <a:t>&lt;click&gt;</a:t>
            </a:r>
          </a:p>
          <a:p>
            <a:r>
              <a:rPr lang="en-US" baseline="0" dirty="0" smtClean="0"/>
              <a:t>We’ll consider the case where w_0 has some fixed and known errors.</a:t>
            </a:r>
          </a:p>
          <a:p>
            <a:r>
              <a:rPr lang="en-US" baseline="0" dirty="0" smtClean="0"/>
              <a: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37</a:t>
            </a:fld>
            <a:endParaRPr lang="en-US"/>
          </a:p>
        </p:txBody>
      </p:sp>
    </p:spTree>
    <p:extLst>
      <p:ext uri="{BB962C8B-B14F-4D97-AF65-F5344CB8AC3E}">
        <p14:creationId xmlns:p14="http://schemas.microsoft.com/office/powerpoint/2010/main" val="5642528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38</a:t>
            </a:fld>
            <a:endParaRPr lang="en-US"/>
          </a:p>
        </p:txBody>
      </p:sp>
    </p:spTree>
    <p:extLst>
      <p:ext uri="{BB962C8B-B14F-4D97-AF65-F5344CB8AC3E}">
        <p14:creationId xmlns:p14="http://schemas.microsoft.com/office/powerpoint/2010/main" val="16627294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of splitting</a:t>
            </a:r>
            <a:r>
              <a:rPr lang="en-US" baseline="0" dirty="0" smtClean="0"/>
              <a:t> A into two parts, we’ll now split it into three parts.</a:t>
            </a:r>
          </a:p>
          <a:p>
            <a:r>
              <a:rPr lang="en-US" baseline="0" dirty="0" smtClean="0"/>
              <a:t>&lt;click&gt;</a:t>
            </a:r>
          </a:p>
          <a:p>
            <a:r>
              <a:rPr lang="en-US" baseline="0" dirty="0" smtClean="0"/>
              <a:t>We’ll also split x into three parts.  </a:t>
            </a:r>
          </a:p>
          <a:p>
            <a:r>
              <a:rPr lang="en-US" baseline="0" dirty="0" smtClean="0"/>
              <a:t>&lt;click&gt;</a:t>
            </a:r>
          </a:p>
          <a:p>
            <a:r>
              <a:rPr lang="en-US" baseline="0" dirty="0" smtClean="0"/>
              <a:t>We show that if fewer than n/3 dimensions have known error </a:t>
            </a:r>
          </a:p>
          <a:p>
            <a:r>
              <a:rPr lang="en-US" baseline="0" dirty="0" smtClean="0"/>
              <a:t>&lt;click&gt;</a:t>
            </a:r>
          </a:p>
          <a:p>
            <a:r>
              <a:rPr lang="en-US" baseline="0" dirty="0" smtClean="0"/>
              <a:t>and LWE is secure on n/3 variables </a:t>
            </a:r>
          </a:p>
          <a:p>
            <a:r>
              <a:rPr lang="en-US" baseline="0" dirty="0" smtClean="0"/>
              <a:t>&lt;click&gt;</a:t>
            </a:r>
          </a:p>
          <a:p>
            <a:r>
              <a:rPr lang="en-US" baseline="0" dirty="0" smtClean="0"/>
              <a:t>then x_2 remains pseudorandom.</a:t>
            </a:r>
          </a:p>
          <a:p>
            <a:endParaRPr lang="en-US" baseline="0" dirty="0" smtClean="0"/>
          </a:p>
          <a:p>
            <a:r>
              <a:rPr lang="en-US" baseline="0" dirty="0" smtClean="0"/>
              <a:t>In our reduction, we show that the fixed dimensions can be “explained” by the variables in x_3 and thus provide no information about x_2.</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78F37516-47F0-4541-821C-B489248754D7}" type="slidenum">
              <a:rPr lang="en-US" smtClean="0"/>
              <a:t>39</a:t>
            </a:fld>
            <a:endParaRPr lang="en-US"/>
          </a:p>
        </p:txBody>
      </p:sp>
    </p:spTree>
    <p:extLst>
      <p:ext uri="{BB962C8B-B14F-4D97-AF65-F5344CB8AC3E}">
        <p14:creationId xmlns:p14="http://schemas.microsoft.com/office/powerpoint/2010/main" val="3365128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Fuzzy</a:t>
            </a:r>
            <a:r>
              <a:rPr lang="en-US" baseline="0" dirty="0" smtClean="0"/>
              <a:t> extractors are the tool to create a reliable key from a noisy source.  </a:t>
            </a:r>
          </a:p>
          <a:p>
            <a:r>
              <a:rPr lang="en-US" baseline="0" dirty="0" smtClean="0"/>
              <a:t>&lt;click&gt;</a:t>
            </a:r>
          </a:p>
          <a:p>
            <a:r>
              <a:rPr lang="en-US" baseline="0" dirty="0" smtClean="0"/>
              <a:t>In order to create a good key a minimum condition is that our source is high entropy.  We will use the cryptographic notion of min-entropy</a:t>
            </a:r>
          </a:p>
          <a:p>
            <a:r>
              <a:rPr lang="en-US" baseline="0" dirty="0" smtClean="0"/>
              <a:t>&lt;click&gt;</a:t>
            </a:r>
          </a:p>
          <a:p>
            <a:r>
              <a:rPr lang="en-US" baseline="0" dirty="0" smtClean="0"/>
              <a:t>This is denoted H infinity.  It means that no outcome in the distribution is too likely.  That is, every possible outcome has probability no more than 2^{-k}.</a:t>
            </a:r>
          </a:p>
          <a:p>
            <a:r>
              <a:rPr lang="en-US" baseline="0" dirty="0" smtClean="0"/>
              <a:t>&lt;click&gt;</a:t>
            </a:r>
            <a:br>
              <a:rPr lang="en-US" baseline="0" dirty="0" smtClean="0"/>
            </a:br>
            <a:r>
              <a:rPr lang="en-US" baseline="0" dirty="0" smtClean="0"/>
              <a:t>Back to fuzzy extractors, they derive stable keys from high min-entropy sources.  They were introduced by </a:t>
            </a:r>
            <a:r>
              <a:rPr lang="en-US" baseline="0" dirty="0" err="1" smtClean="0"/>
              <a:t>Dodis</a:t>
            </a:r>
            <a:r>
              <a:rPr lang="en-US" baseline="0" dirty="0" smtClean="0"/>
              <a:t>, </a:t>
            </a:r>
            <a:r>
              <a:rPr lang="en-US" baseline="0" dirty="0" err="1" smtClean="0"/>
              <a:t>Ostrovsky</a:t>
            </a:r>
            <a:r>
              <a:rPr lang="en-US" baseline="0" dirty="0" smtClean="0"/>
              <a:t>, </a:t>
            </a:r>
            <a:r>
              <a:rPr lang="en-US" baseline="0" dirty="0" err="1" smtClean="0"/>
              <a:t>Reyzin</a:t>
            </a:r>
            <a:r>
              <a:rPr lang="en-US" baseline="0" dirty="0" smtClean="0"/>
              <a:t>, and Smith in 2004.</a:t>
            </a:r>
          </a:p>
          <a:p>
            <a:r>
              <a:rPr lang="en-US" baseline="0" dirty="0" smtClean="0"/>
              <a:t>&lt;click&gt;</a:t>
            </a:r>
          </a:p>
          <a:p>
            <a:r>
              <a:rPr lang="en-US" baseline="0" dirty="0" smtClean="0"/>
              <a:t>The basic setting is we have an algorithm Gen that takes the source value w_0 and produces a key.</a:t>
            </a:r>
          </a:p>
          <a:p>
            <a:r>
              <a:rPr lang="en-US" baseline="0" dirty="0" smtClean="0"/>
              <a:t>&lt;click&gt;</a:t>
            </a:r>
          </a:p>
          <a:p>
            <a:r>
              <a:rPr lang="en-US" baseline="0" dirty="0" smtClean="0"/>
              <a:t>It also produces a helper value p.  This helper value exists so we can reproduce the key.</a:t>
            </a:r>
          </a:p>
          <a:p>
            <a:r>
              <a:rPr lang="en-US" baseline="0" dirty="0" smtClean="0"/>
              <a:t>&lt;click&gt;</a:t>
            </a:r>
          </a:p>
          <a:p>
            <a:r>
              <a:rPr lang="en-US" baseline="0" dirty="0" smtClean="0"/>
              <a:t>The algorithm Rep accomplishes this goal.  It takes the helper value output by Gen and new reading of the source w_1.  If the distance between w_0 and w_1 is small, &lt;click&gt; it produces the same key.</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4</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have many open problems.</a:t>
            </a:r>
          </a:p>
          <a:p>
            <a:r>
              <a:rPr lang="en-US" baseline="0" dirty="0" smtClean="0"/>
              <a:t/>
            </a:r>
            <a:br>
              <a:rPr lang="en-US" baseline="0" dirty="0" smtClean="0"/>
            </a:br>
            <a:r>
              <a:rPr lang="en-US" baseline="0" dirty="0" smtClean="0"/>
              <a:t>&lt;click&gt;</a:t>
            </a:r>
          </a:p>
          <a:p>
            <a:r>
              <a:rPr lang="en-US" baseline="0" dirty="0" smtClean="0"/>
              <a:t>Our inverter wasn’t very intelligent, we don’t know if something smarter can be done.  We are unlikely to correct a constant fraction of errors, but might be able to improve on O(log n)</a:t>
            </a:r>
          </a:p>
          <a:p>
            <a:r>
              <a:rPr lang="en-US" baseline="0" dirty="0" smtClean="0"/>
              <a:t>&lt;click&gt;</a:t>
            </a:r>
          </a:p>
          <a:p>
            <a:r>
              <a:rPr lang="en-US" baseline="0" dirty="0" smtClean="0"/>
              <a:t>We are currently working to show security of LWE for other high entropy distributions.  Using the result of </a:t>
            </a:r>
            <a:r>
              <a:rPr lang="en-US" baseline="0" dirty="0" err="1" smtClean="0"/>
              <a:t>Micciancio</a:t>
            </a:r>
            <a:r>
              <a:rPr lang="en-US" baseline="0" dirty="0" smtClean="0"/>
              <a:t> and </a:t>
            </a:r>
            <a:r>
              <a:rPr lang="en-US" baseline="0" dirty="0" err="1" smtClean="0"/>
              <a:t>Peikert</a:t>
            </a:r>
            <a:r>
              <a:rPr lang="en-US" baseline="0" dirty="0" smtClean="0"/>
              <a:t> we get security for all slightly deficient distributions.</a:t>
            </a:r>
          </a:p>
          <a:p>
            <a:endParaRPr lang="en-US" baseline="0" dirty="0" smtClean="0"/>
          </a:p>
          <a:p>
            <a:r>
              <a:rPr lang="en-US" baseline="0" dirty="0" smtClean="0"/>
              <a:t>&lt;click&gt;</a:t>
            </a:r>
          </a:p>
          <a:p>
            <a:r>
              <a:rPr lang="en-US" baseline="0" dirty="0" smtClean="0"/>
              <a:t>Finally, LWE seems like the mostly natural computational problem to build a fuzzy extractor.  What can be done with other </a:t>
            </a:r>
            <a:r>
              <a:rPr lang="en-US" baseline="0" smtClean="0"/>
              <a:t>computational assumptions?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40</a:t>
            </a:fld>
            <a:endParaRPr lang="en-US"/>
          </a:p>
        </p:txBody>
      </p:sp>
    </p:spTree>
    <p:extLst>
      <p:ext uri="{BB962C8B-B14F-4D97-AF65-F5344CB8AC3E}">
        <p14:creationId xmlns:p14="http://schemas.microsoft.com/office/powerpoint/2010/main" val="37838864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44</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update</a:t>
            </a:r>
            <a:r>
              <a:rPr lang="en-US" baseline="0" dirty="0" smtClean="0"/>
              <a:t> picture</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45</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46</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53</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54</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56</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key is derived</a:t>
            </a:r>
            <a:r>
              <a:rPr lang="en-US" baseline="0" dirty="0" smtClean="0"/>
              <a:t> using a standard tool called a randomness extractor.</a:t>
            </a:r>
          </a:p>
          <a:p>
            <a:r>
              <a:rPr lang="en-US" baseline="0" dirty="0" smtClean="0"/>
              <a:t>&lt;click&gt;</a:t>
            </a:r>
          </a:p>
          <a:p>
            <a:r>
              <a:rPr lang="en-US" baseline="0" dirty="0" smtClean="0"/>
              <a:t>A randomness extractor converts all high min-entropy distributions to the uniform distribution.  For the purposes of clarity, I have omitted the seed from the extractor, the seed is added to the public value p.</a:t>
            </a:r>
          </a:p>
          <a:p>
            <a:r>
              <a:rPr lang="en-US" baseline="0" dirty="0" smtClean="0"/>
              <a:t>&lt;click&gt;</a:t>
            </a:r>
          </a:p>
          <a:p>
            <a:r>
              <a:rPr lang="en-US" baseline="0" dirty="0" smtClean="0"/>
              <a:t>So to generate our key, we simply extract from the value w_0.</a:t>
            </a:r>
          </a:p>
          <a:p>
            <a:r>
              <a:rPr lang="en-US" baseline="0" dirty="0" smtClean="0"/>
              <a:t>&lt;click&gt;</a:t>
            </a:r>
          </a:p>
          <a:p>
            <a:r>
              <a:rPr lang="en-US" baseline="0" dirty="0" smtClean="0"/>
              <a:t>In our reproduce procedure, we will generate the same key so we will run the extractor in Rep.  Unfortunately, we don’t have the value w_0 to run the extractor.  The interesting part is how to reproduce the value w_0 so we can run the extractor in Rep</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5</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accomplished using a tool called a secure sketch.</a:t>
            </a:r>
          </a:p>
          <a:p>
            <a:r>
              <a:rPr lang="en-US" dirty="0" smtClean="0"/>
              <a:t>&lt;click&gt;</a:t>
            </a:r>
          </a:p>
          <a:p>
            <a:r>
              <a:rPr lang="en-US" dirty="0" smtClean="0"/>
              <a:t>A</a:t>
            </a:r>
            <a:r>
              <a:rPr lang="en-US" baseline="0" dirty="0" smtClean="0"/>
              <a:t> secure sketch produces a public value p that is used to error correct w_0.  It consists of a sketch algorithm that is run inside Gen,</a:t>
            </a:r>
          </a:p>
          <a:p>
            <a:r>
              <a:rPr lang="en-US" baseline="0" dirty="0" smtClean="0"/>
              <a:t>&lt;click&gt;</a:t>
            </a:r>
          </a:p>
          <a:p>
            <a:r>
              <a:rPr lang="en-US" baseline="0" dirty="0" smtClean="0"/>
              <a:t>And a Rec algorithm.  The Rec algorithm takes p and a close value w_1 and reproduces w_0.  You can think of this as an error correcting procedure for w_0.</a:t>
            </a:r>
          </a:p>
          <a:p>
            <a:r>
              <a:rPr lang="en-US" baseline="0" dirty="0" smtClean="0"/>
              <a:t>Once we have the value w_0, we can run the extractor and obtain the original key.  I am now going to describe a little bit more about how secure sketches work.  Any questions on the fuzzy extractor paradigm so far?</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6</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by describing</a:t>
            </a:r>
            <a:r>
              <a:rPr lang="en-US" baseline="0" dirty="0" smtClean="0"/>
              <a:t> the sketch algorithm.</a:t>
            </a:r>
          </a:p>
          <a:p>
            <a:r>
              <a:rPr lang="en-US" baseline="0" dirty="0" smtClean="0"/>
              <a:t>&lt;click, click&gt;</a:t>
            </a:r>
          </a:p>
          <a:p>
            <a:r>
              <a:rPr lang="en-US" baseline="0" dirty="0" smtClean="0"/>
              <a:t>The sketch I am going to describe is called the “code-offset sketch” in the literature.  Assume we have an error correcting code that can correct </a:t>
            </a:r>
            <a:r>
              <a:rPr lang="en-US" baseline="0" dirty="0" err="1" smtClean="0"/>
              <a:t>dmax</a:t>
            </a:r>
            <a:r>
              <a:rPr lang="en-US" baseline="0" dirty="0" smtClean="0"/>
              <a:t> errors.</a:t>
            </a:r>
          </a:p>
          <a:p>
            <a:r>
              <a:rPr lang="en-US" baseline="0" dirty="0" smtClean="0"/>
              <a:t>&lt;click&gt;</a:t>
            </a:r>
          </a:p>
          <a:p>
            <a:r>
              <a:rPr lang="en-US" baseline="0" dirty="0" smtClean="0"/>
              <a:t>We will start by selecting a random </a:t>
            </a:r>
            <a:r>
              <a:rPr lang="en-US" baseline="0" dirty="0" err="1" smtClean="0"/>
              <a:t>codeword</a:t>
            </a:r>
            <a:r>
              <a:rPr lang="en-US" baseline="0" dirty="0" smtClean="0"/>
              <a:t>.  So we select a random value x and encode x using the error correcting code.  We will use this </a:t>
            </a:r>
            <a:r>
              <a:rPr lang="en-US" baseline="0" dirty="0" err="1" smtClean="0"/>
              <a:t>ec</a:t>
            </a:r>
            <a:r>
              <a:rPr lang="en-US" baseline="0" dirty="0" smtClean="0"/>
              <a:t> value as a mask for our value w_0.</a:t>
            </a:r>
          </a:p>
          <a:p>
            <a:r>
              <a:rPr lang="en-US" baseline="0" dirty="0" smtClean="0"/>
              <a:t>&lt;click&gt;</a:t>
            </a:r>
          </a:p>
          <a:p>
            <a:r>
              <a:rPr lang="en-US" baseline="0" dirty="0" smtClean="0"/>
              <a:t>Our public value p will be the exclusive or of the value </a:t>
            </a:r>
            <a:r>
              <a:rPr lang="en-US" baseline="0" dirty="0" err="1" smtClean="0"/>
              <a:t>ec</a:t>
            </a:r>
            <a:r>
              <a:rPr lang="en-US" baseline="0" dirty="0" smtClean="0"/>
              <a:t> and our original reading.  Remember, we want two properties from p: it should allow recovery from a close value w_1 and it shouldn’t give much information about w_0.</a:t>
            </a:r>
          </a:p>
        </p:txBody>
      </p:sp>
      <p:sp>
        <p:nvSpPr>
          <p:cNvPr id="4" name="Slide Number Placeholder 3"/>
          <p:cNvSpPr>
            <a:spLocks noGrp="1"/>
          </p:cNvSpPr>
          <p:nvPr>
            <p:ph type="sldNum" sz="quarter" idx="10"/>
          </p:nvPr>
        </p:nvSpPr>
        <p:spPr/>
        <p:txBody>
          <a:bodyPr/>
          <a:lstStyle/>
          <a:p>
            <a:fld id="{78F37516-47F0-4541-821C-B489248754D7}" type="slidenum">
              <a:rPr lang="en-US" smtClean="0"/>
              <a:t>7</a:t>
            </a:fld>
            <a:endParaRPr lang="en-US"/>
          </a:p>
        </p:txBody>
      </p:sp>
    </p:spTree>
    <p:extLst>
      <p:ext uri="{BB962C8B-B14F-4D97-AF65-F5344CB8AC3E}">
        <p14:creationId xmlns:p14="http://schemas.microsoft.com/office/powerpoint/2010/main" val="2267475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now show have the first property is fulfilled.</a:t>
            </a:r>
          </a:p>
          <a:p>
            <a:r>
              <a:rPr lang="en-US" dirty="0" smtClean="0"/>
              <a:t>&lt;click&gt;</a:t>
            </a:r>
          </a:p>
          <a:p>
            <a:r>
              <a:rPr lang="en-US" dirty="0" smtClean="0"/>
              <a:t>This</a:t>
            </a:r>
            <a:r>
              <a:rPr lang="en-US" baseline="0" dirty="0" smtClean="0"/>
              <a:t> is done in the Recovery function.</a:t>
            </a:r>
          </a:p>
          <a:p>
            <a:r>
              <a:rPr lang="en-US" baseline="0" dirty="0" smtClean="0"/>
              <a:t>&lt;click&gt;</a:t>
            </a:r>
          </a:p>
          <a:p>
            <a:r>
              <a:rPr lang="en-US" baseline="0" dirty="0" smtClean="0"/>
              <a:t>So the recovery function has just the public value p and the new reading w_1.</a:t>
            </a:r>
          </a:p>
          <a:p>
            <a:r>
              <a:rPr lang="en-US" baseline="0" dirty="0" smtClean="0"/>
              <a:t>&lt;click&gt;</a:t>
            </a:r>
          </a:p>
          <a:p>
            <a:r>
              <a:rPr lang="en-US" baseline="0" dirty="0" smtClean="0"/>
              <a:t>It adds these two values together.  </a:t>
            </a:r>
          </a:p>
          <a:p>
            <a:r>
              <a:rPr lang="en-US" baseline="0" dirty="0" smtClean="0"/>
              <a:t>&lt;click&gt;</a:t>
            </a:r>
          </a:p>
          <a:p>
            <a:r>
              <a:rPr lang="en-US" baseline="0" dirty="0" smtClean="0"/>
              <a:t>We then run the decoding procedure of the error correcting code on this value p\</a:t>
            </a:r>
            <a:r>
              <a:rPr lang="en-US" baseline="0" dirty="0" err="1" smtClean="0"/>
              <a:t>oplus</a:t>
            </a:r>
            <a:r>
              <a:rPr lang="en-US" baseline="0" dirty="0" smtClean="0"/>
              <a:t> w_1.  This gives us a value </a:t>
            </a:r>
            <a:r>
              <a:rPr lang="en-US" baseline="0" dirty="0" err="1" smtClean="0"/>
              <a:t>ec</a:t>
            </a:r>
            <a:r>
              <a:rPr lang="en-US" baseline="0" dirty="0" smtClean="0"/>
              <a:t>’.</a:t>
            </a:r>
          </a:p>
          <a:p>
            <a:r>
              <a:rPr lang="en-US" baseline="0" dirty="0" smtClean="0"/>
              <a:t>&lt;click&gt;</a:t>
            </a:r>
          </a:p>
          <a:p>
            <a:r>
              <a:rPr lang="en-US" baseline="0" dirty="0" smtClean="0"/>
              <a:t>If w_0 and w_1 are within the decoding radius for the error correcting code then </a:t>
            </a:r>
            <a:r>
              <a:rPr lang="en-US" baseline="0" dirty="0" err="1" smtClean="0"/>
              <a:t>ec</a:t>
            </a:r>
            <a:r>
              <a:rPr lang="en-US" baseline="0" dirty="0" smtClean="0"/>
              <a:t>’ = </a:t>
            </a:r>
            <a:r>
              <a:rPr lang="en-US" baseline="0" dirty="0" err="1" smtClean="0"/>
              <a:t>ec.</a:t>
            </a:r>
            <a:r>
              <a:rPr lang="en-US" baseline="0" dirty="0" smtClean="0"/>
              <a:t>  This means we can recover the value w_0 from a close w_1.</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8</a:t>
            </a:fld>
            <a:endParaRPr lang="en-US"/>
          </a:p>
        </p:txBody>
      </p:sp>
    </p:spTree>
    <p:extLst>
      <p:ext uri="{BB962C8B-B14F-4D97-AF65-F5344CB8AC3E}">
        <p14:creationId xmlns:p14="http://schemas.microsoft.com/office/powerpoint/2010/main" val="3766443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now work on the second property.  We need the value p not to give much information about w_0.</a:t>
            </a:r>
          </a:p>
          <a:p>
            <a:r>
              <a:rPr lang="en-US" dirty="0" smtClean="0"/>
              <a:t>&lt;click&gt;</a:t>
            </a:r>
          </a:p>
          <a:p>
            <a:r>
              <a:rPr lang="en-US" dirty="0" smtClean="0"/>
              <a:t>Consider the case</a:t>
            </a:r>
            <a:r>
              <a:rPr lang="en-US" baseline="0" dirty="0" smtClean="0"/>
              <a:t> where we collect a reading from a different source, say w_0’.</a:t>
            </a:r>
          </a:p>
          <a:p>
            <a:r>
              <a:rPr lang="en-US" baseline="0" dirty="0" smtClean="0"/>
              <a:t>&lt;click, click&gt;</a:t>
            </a:r>
          </a:p>
          <a:p>
            <a:r>
              <a:rPr lang="en-US" baseline="0" dirty="0" smtClean="0"/>
              <a:t>This means that p \</a:t>
            </a:r>
            <a:r>
              <a:rPr lang="en-US" baseline="0" dirty="0" err="1" smtClean="0"/>
              <a:t>oplus</a:t>
            </a:r>
            <a:r>
              <a:rPr lang="en-US" baseline="0" dirty="0" smtClean="0"/>
              <a:t> w_0’ will not be close to the original </a:t>
            </a:r>
            <a:r>
              <a:rPr lang="en-US" baseline="0" dirty="0" err="1" smtClean="0"/>
              <a:t>codeword</a:t>
            </a:r>
            <a:r>
              <a:rPr lang="en-US" baseline="0" dirty="0" smtClean="0"/>
              <a:t> and decoding will give an unrelated value.  </a:t>
            </a:r>
          </a:p>
          <a:p>
            <a:r>
              <a:rPr lang="en-US" baseline="0" dirty="0" smtClean="0"/>
              <a:t>&lt;click&gt;</a:t>
            </a:r>
            <a:br>
              <a:rPr lang="en-US" baseline="0" dirty="0" smtClean="0"/>
            </a:br>
            <a:r>
              <a:rPr lang="en-US" baseline="0" dirty="0" smtClean="0"/>
              <a:t>Formally, we can say that W_0 retains high entropy even conditioned on the public value p.  This is the main novel contribution of a secure sketch (otherwise we could just provide error correcting information.</a:t>
            </a:r>
          </a:p>
          <a:p>
            <a:r>
              <a:rPr lang="en-US" baseline="0" dirty="0" smtClean="0"/>
              <a:t>&lt;click&gt;</a:t>
            </a:r>
          </a:p>
          <a:p>
            <a:r>
              <a:rPr lang="en-US" baseline="0" dirty="0" smtClean="0"/>
              <a:t>Recall the starting entropy was k.  We will call k-k’ the entropy loss of a secure sketch.  This value is important as it determines the strength of our key.  </a:t>
            </a:r>
          </a:p>
          <a:p>
            <a:r>
              <a:rPr lang="en-US" baseline="0" dirty="0" smtClean="0"/>
              <a:t>&lt;click&gt;</a:t>
            </a:r>
          </a:p>
          <a:p>
            <a:r>
              <a:rPr lang="en-US" baseline="0" dirty="0" smtClean="0"/>
              <a:t>In particular, the extractor must be able to produce a good key with only k’ bits of entropy.</a:t>
            </a:r>
          </a:p>
        </p:txBody>
      </p:sp>
      <p:sp>
        <p:nvSpPr>
          <p:cNvPr id="4" name="Slide Number Placeholder 3"/>
          <p:cNvSpPr>
            <a:spLocks noGrp="1"/>
          </p:cNvSpPr>
          <p:nvPr>
            <p:ph type="sldNum" sz="quarter" idx="10"/>
          </p:nvPr>
        </p:nvSpPr>
        <p:spPr/>
        <p:txBody>
          <a:bodyPr/>
          <a:lstStyle/>
          <a:p>
            <a:fld id="{78F37516-47F0-4541-821C-B489248754D7}" type="slidenum">
              <a:rPr lang="en-US" smtClean="0"/>
              <a:t>9</a:t>
            </a:fld>
            <a:endParaRPr lang="en-US"/>
          </a:p>
        </p:txBody>
      </p:sp>
    </p:spTree>
    <p:extLst>
      <p:ext uri="{BB962C8B-B14F-4D97-AF65-F5344CB8AC3E}">
        <p14:creationId xmlns:p14="http://schemas.microsoft.com/office/powerpoint/2010/main" val="3336512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4/9/13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271891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4/9/13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2164812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4/9/13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982225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4/9/13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225366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183B97-7D03-374D-AECD-E740583BEFF3}" type="datetimeFigureOut">
              <a:rPr lang="en-US" smtClean="0"/>
              <a:t>4/9/13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101552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183B97-7D03-374D-AECD-E740583BEFF3}" type="datetimeFigureOut">
              <a:rPr lang="en-US" smtClean="0"/>
              <a:t>4/9/13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061636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183B97-7D03-374D-AECD-E740583BEFF3}" type="datetimeFigureOut">
              <a:rPr lang="en-US" smtClean="0"/>
              <a:t>4/9/13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3603225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183B97-7D03-374D-AECD-E740583BEFF3}" type="datetimeFigureOut">
              <a:rPr lang="en-US" smtClean="0"/>
              <a:t>4/9/13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57711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183B97-7D03-374D-AECD-E740583BEFF3}" type="datetimeFigureOut">
              <a:rPr lang="en-US" smtClean="0"/>
              <a:t>4/9/13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221251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183B97-7D03-374D-AECD-E740583BEFF3}" type="datetimeFigureOut">
              <a:rPr lang="en-US" smtClean="0"/>
              <a:t>4/9/13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3400140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183B97-7D03-374D-AECD-E740583BEFF3}" type="datetimeFigureOut">
              <a:rPr lang="en-US" smtClean="0"/>
              <a:t>4/9/13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4448699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183B97-7D03-374D-AECD-E740583BEFF3}" type="datetimeFigureOut">
              <a:rPr lang="en-US" smtClean="0"/>
              <a:t>4/9/13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D7421F-71E7-F748-8E9F-5BC3CDBE49C2}" type="slidenum">
              <a:rPr lang="en-US" smtClean="0"/>
              <a:t>‹#›</a:t>
            </a:fld>
            <a:endParaRPr lang="en-US"/>
          </a:p>
        </p:txBody>
      </p:sp>
    </p:spTree>
    <p:extLst>
      <p:ext uri="{BB962C8B-B14F-4D97-AF65-F5344CB8AC3E}">
        <p14:creationId xmlns:p14="http://schemas.microsoft.com/office/powerpoint/2010/main" val="698301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46.bin"/><Relationship Id="rId5" Type="http://schemas.openxmlformats.org/officeDocument/2006/relationships/image" Target="../media/image17.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47.bin"/><Relationship Id="rId5" Type="http://schemas.openxmlformats.org/officeDocument/2006/relationships/image" Target="../media/image18.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oleObject" Target="../embeddings/oleObject1.bin"/><Relationship Id="rId8" Type="http://schemas.openxmlformats.org/officeDocument/2006/relationships/image" Target="../media/image1.emf"/><Relationship Id="rId9" Type="http://schemas.openxmlformats.org/officeDocument/2006/relationships/oleObject" Target="../embeddings/oleObject2.bin"/><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oleObject" Target="../embeddings/oleObject48.bin"/><Relationship Id="rId5" Type="http://schemas.openxmlformats.org/officeDocument/2006/relationships/image" Target="../media/image20.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1" Type="http://schemas.openxmlformats.org/officeDocument/2006/relationships/image" Target="../media/image7.emf"/><Relationship Id="rId12" Type="http://schemas.openxmlformats.org/officeDocument/2006/relationships/oleObject" Target="../embeddings/oleObject7.bin"/><Relationship Id="rId13" Type="http://schemas.openxmlformats.org/officeDocument/2006/relationships/image" Target="../media/image8.emf"/><Relationship Id="rId14" Type="http://schemas.openxmlformats.org/officeDocument/2006/relationships/oleObject" Target="../embeddings/oleObject8.bin"/><Relationship Id="rId15" Type="http://schemas.openxmlformats.org/officeDocument/2006/relationships/image" Target="../media/image9.emf"/><Relationship Id="rId1" Type="http://schemas.openxmlformats.org/officeDocument/2006/relationships/vmlDrawing" Target="../drawings/vmlDrawing2.vml"/><Relationship Id="rId2" Type="http://schemas.openxmlformats.org/officeDocument/2006/relationships/slideLayout" Target="../slideLayouts/slideLayout2.xml"/><Relationship Id="rId3" Type="http://schemas.openxmlformats.org/officeDocument/2006/relationships/notesSlide" Target="../notesSlides/notesSlide4.xml"/><Relationship Id="rId4" Type="http://schemas.openxmlformats.org/officeDocument/2006/relationships/oleObject" Target="../embeddings/oleObject3.bin"/><Relationship Id="rId5" Type="http://schemas.openxmlformats.org/officeDocument/2006/relationships/image" Target="../media/image1.emf"/><Relationship Id="rId6" Type="http://schemas.openxmlformats.org/officeDocument/2006/relationships/oleObject" Target="../embeddings/oleObject4.bin"/><Relationship Id="rId7" Type="http://schemas.openxmlformats.org/officeDocument/2006/relationships/image" Target="../media/image5.emf"/><Relationship Id="rId8" Type="http://schemas.openxmlformats.org/officeDocument/2006/relationships/oleObject" Target="../embeddings/oleObject5.bin"/><Relationship Id="rId9" Type="http://schemas.openxmlformats.org/officeDocument/2006/relationships/image" Target="../media/image6.emf"/><Relationship Id="rId10" Type="http://schemas.openxmlformats.org/officeDocument/2006/relationships/oleObject" Target="../embeddings/oleObject6.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9.bin"/><Relationship Id="rId4" Type="http://schemas.openxmlformats.org/officeDocument/2006/relationships/image" Target="../media/image21.emf"/><Relationship Id="rId5" Type="http://schemas.openxmlformats.org/officeDocument/2006/relationships/oleObject" Target="../embeddings/oleObject50.bin"/><Relationship Id="rId6" Type="http://schemas.openxmlformats.org/officeDocument/2006/relationships/image" Target="../media/image22.emf"/><Relationship Id="rId7" Type="http://schemas.openxmlformats.org/officeDocument/2006/relationships/oleObject" Target="../embeddings/oleObject51.bin"/><Relationship Id="rId8" Type="http://schemas.openxmlformats.org/officeDocument/2006/relationships/image" Target="../media/image23.emf"/><Relationship Id="rId9" Type="http://schemas.openxmlformats.org/officeDocument/2006/relationships/oleObject" Target="../embeddings/oleObject52.bin"/><Relationship Id="rId10" Type="http://schemas.openxmlformats.org/officeDocument/2006/relationships/image" Target="../media/image24.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1.xml"/><Relationship Id="rId4" Type="http://schemas.openxmlformats.org/officeDocument/2006/relationships/oleObject" Target="../embeddings/oleObject53.bin"/><Relationship Id="rId5" Type="http://schemas.openxmlformats.org/officeDocument/2006/relationships/image" Target="../media/image25.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2.xml"/><Relationship Id="rId4" Type="http://schemas.openxmlformats.org/officeDocument/2006/relationships/oleObject" Target="../embeddings/oleObject54.bin"/><Relationship Id="rId5" Type="http://schemas.openxmlformats.org/officeDocument/2006/relationships/image" Target="../media/image26.emf"/><Relationship Id="rId6" Type="http://schemas.openxmlformats.org/officeDocument/2006/relationships/image" Target="../media/image28.png"/><Relationship Id="rId7" Type="http://schemas.openxmlformats.org/officeDocument/2006/relationships/oleObject" Target="../embeddings/oleObject55.bin"/><Relationship Id="rId8" Type="http://schemas.openxmlformats.org/officeDocument/2006/relationships/image" Target="../media/image1.emf"/><Relationship Id="rId9" Type="http://schemas.openxmlformats.org/officeDocument/2006/relationships/oleObject" Target="../embeddings/oleObject56.bin"/><Relationship Id="rId10" Type="http://schemas.openxmlformats.org/officeDocument/2006/relationships/image" Target="../media/image27.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4" Type="http://schemas.openxmlformats.org/officeDocument/2006/relationships/oleObject" Target="../embeddings/oleObject57.bin"/><Relationship Id="rId5" Type="http://schemas.openxmlformats.org/officeDocument/2006/relationships/image" Target="../media/image29.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58.bin"/><Relationship Id="rId4" Type="http://schemas.openxmlformats.org/officeDocument/2006/relationships/image" Target="../media/image30.e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1" Type="http://schemas.openxmlformats.org/officeDocument/2006/relationships/image" Target="../media/image7.emf"/><Relationship Id="rId12" Type="http://schemas.openxmlformats.org/officeDocument/2006/relationships/oleObject" Target="../embeddings/oleObject13.bin"/><Relationship Id="rId13" Type="http://schemas.openxmlformats.org/officeDocument/2006/relationships/image" Target="../media/image8.emf"/><Relationship Id="rId14" Type="http://schemas.openxmlformats.org/officeDocument/2006/relationships/oleObject" Target="../embeddings/oleObject14.bin"/><Relationship Id="rId15" Type="http://schemas.openxmlformats.org/officeDocument/2006/relationships/image" Target="../media/image10.emf"/><Relationship Id="rId1" Type="http://schemas.openxmlformats.org/officeDocument/2006/relationships/vmlDrawing" Target="../drawings/vmlDrawing3.vml"/><Relationship Id="rId2" Type="http://schemas.openxmlformats.org/officeDocument/2006/relationships/slideLayout" Target="../slideLayouts/slideLayout2.xml"/><Relationship Id="rId3" Type="http://schemas.openxmlformats.org/officeDocument/2006/relationships/notesSlide" Target="../notesSlides/notesSlide5.xml"/><Relationship Id="rId4" Type="http://schemas.openxmlformats.org/officeDocument/2006/relationships/oleObject" Target="../embeddings/oleObject9.bin"/><Relationship Id="rId5" Type="http://schemas.openxmlformats.org/officeDocument/2006/relationships/image" Target="../media/image1.emf"/><Relationship Id="rId6" Type="http://schemas.openxmlformats.org/officeDocument/2006/relationships/oleObject" Target="../embeddings/oleObject10.bin"/><Relationship Id="rId7" Type="http://schemas.openxmlformats.org/officeDocument/2006/relationships/image" Target="../media/image5.emf"/><Relationship Id="rId8" Type="http://schemas.openxmlformats.org/officeDocument/2006/relationships/oleObject" Target="../embeddings/oleObject11.bin"/><Relationship Id="rId9" Type="http://schemas.openxmlformats.org/officeDocument/2006/relationships/image" Target="../media/image6.emf"/><Relationship Id="rId10" Type="http://schemas.openxmlformats.org/officeDocument/2006/relationships/oleObject" Target="../embeddings/oleObject12.bin"/></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59.bin"/><Relationship Id="rId4" Type="http://schemas.openxmlformats.org/officeDocument/2006/relationships/image" Target="../media/image31.e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60.bin"/><Relationship Id="rId4" Type="http://schemas.openxmlformats.org/officeDocument/2006/relationships/image" Target="../media/image32.emf"/><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4.xml"/><Relationship Id="rId4" Type="http://schemas.openxmlformats.org/officeDocument/2006/relationships/oleObject" Target="../embeddings/oleObject61.bin"/><Relationship Id="rId5" Type="http://schemas.openxmlformats.org/officeDocument/2006/relationships/image" Target="../media/image33.emf"/><Relationship Id="rId6" Type="http://schemas.openxmlformats.org/officeDocument/2006/relationships/oleObject" Target="../embeddings/oleObject62.bin"/><Relationship Id="rId7" Type="http://schemas.openxmlformats.org/officeDocument/2006/relationships/image" Target="../media/image34.emf"/><Relationship Id="rId8" Type="http://schemas.openxmlformats.org/officeDocument/2006/relationships/oleObject" Target="../embeddings/oleObject63.bin"/><Relationship Id="rId9" Type="http://schemas.openxmlformats.org/officeDocument/2006/relationships/image" Target="../media/image35.emf"/><Relationship Id="rId10" Type="http://schemas.openxmlformats.org/officeDocument/2006/relationships/oleObject" Target="../embeddings/oleObject64.bin"/><Relationship Id="rId11" Type="http://schemas.openxmlformats.org/officeDocument/2006/relationships/image" Target="../media/image36.emf"/><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1" Type="http://schemas.openxmlformats.org/officeDocument/2006/relationships/image" Target="../media/image36.emf"/><Relationship Id="rId12" Type="http://schemas.openxmlformats.org/officeDocument/2006/relationships/oleObject" Target="../embeddings/oleObject69.bin"/><Relationship Id="rId13" Type="http://schemas.openxmlformats.org/officeDocument/2006/relationships/image" Target="../media/image37.emf"/><Relationship Id="rId1" Type="http://schemas.openxmlformats.org/officeDocument/2006/relationships/vmlDrawing" Target="../drawings/vmlDrawing19.vml"/><Relationship Id="rId2" Type="http://schemas.openxmlformats.org/officeDocument/2006/relationships/slideLayout" Target="../slideLayouts/slideLayout2.xml"/><Relationship Id="rId3" Type="http://schemas.openxmlformats.org/officeDocument/2006/relationships/notesSlide" Target="../notesSlides/notesSlide45.xml"/><Relationship Id="rId4" Type="http://schemas.openxmlformats.org/officeDocument/2006/relationships/oleObject" Target="../embeddings/oleObject65.bin"/><Relationship Id="rId5" Type="http://schemas.openxmlformats.org/officeDocument/2006/relationships/image" Target="../media/image33.emf"/><Relationship Id="rId6" Type="http://schemas.openxmlformats.org/officeDocument/2006/relationships/oleObject" Target="../embeddings/oleObject66.bin"/><Relationship Id="rId7" Type="http://schemas.openxmlformats.org/officeDocument/2006/relationships/image" Target="../media/image34.emf"/><Relationship Id="rId8" Type="http://schemas.openxmlformats.org/officeDocument/2006/relationships/oleObject" Target="../embeddings/oleObject67.bin"/><Relationship Id="rId9" Type="http://schemas.openxmlformats.org/officeDocument/2006/relationships/image" Target="../media/image35.emf"/><Relationship Id="rId10" Type="http://schemas.openxmlformats.org/officeDocument/2006/relationships/oleObject" Target="../embeddings/oleObject68.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1" Type="http://schemas.openxmlformats.org/officeDocument/2006/relationships/image" Target="../media/image36.emf"/><Relationship Id="rId12" Type="http://schemas.openxmlformats.org/officeDocument/2006/relationships/oleObject" Target="../embeddings/oleObject74.bin"/><Relationship Id="rId13" Type="http://schemas.openxmlformats.org/officeDocument/2006/relationships/image" Target="../media/image38.emf"/><Relationship Id="rId1" Type="http://schemas.openxmlformats.org/officeDocument/2006/relationships/vmlDrawing" Target="../drawings/vmlDrawing20.vml"/><Relationship Id="rId2" Type="http://schemas.openxmlformats.org/officeDocument/2006/relationships/slideLayout" Target="../slideLayouts/slideLayout2.xml"/><Relationship Id="rId3" Type="http://schemas.openxmlformats.org/officeDocument/2006/relationships/notesSlide" Target="../notesSlides/notesSlide46.xml"/><Relationship Id="rId4" Type="http://schemas.openxmlformats.org/officeDocument/2006/relationships/oleObject" Target="../embeddings/oleObject70.bin"/><Relationship Id="rId5" Type="http://schemas.openxmlformats.org/officeDocument/2006/relationships/image" Target="../media/image33.emf"/><Relationship Id="rId6" Type="http://schemas.openxmlformats.org/officeDocument/2006/relationships/oleObject" Target="../embeddings/oleObject71.bin"/><Relationship Id="rId7" Type="http://schemas.openxmlformats.org/officeDocument/2006/relationships/image" Target="../media/image34.emf"/><Relationship Id="rId8" Type="http://schemas.openxmlformats.org/officeDocument/2006/relationships/oleObject" Target="../embeddings/oleObject72.bin"/><Relationship Id="rId9" Type="http://schemas.openxmlformats.org/officeDocument/2006/relationships/image" Target="../media/image35.emf"/><Relationship Id="rId10" Type="http://schemas.openxmlformats.org/officeDocument/2006/relationships/oleObject" Target="../embeddings/oleObject73.bin"/></Relationships>
</file>

<file path=ppt/slides/_rels/slide6.xml.rels><?xml version="1.0" encoding="UTF-8" standalone="yes"?>
<Relationships xmlns="http://schemas.openxmlformats.org/package/2006/relationships"><Relationship Id="rId11" Type="http://schemas.openxmlformats.org/officeDocument/2006/relationships/image" Target="../media/image7.emf"/><Relationship Id="rId12" Type="http://schemas.openxmlformats.org/officeDocument/2006/relationships/oleObject" Target="../embeddings/oleObject19.bin"/><Relationship Id="rId13" Type="http://schemas.openxmlformats.org/officeDocument/2006/relationships/image" Target="../media/image8.emf"/><Relationship Id="rId14" Type="http://schemas.openxmlformats.org/officeDocument/2006/relationships/oleObject" Target="../embeddings/oleObject20.bin"/><Relationship Id="rId15" Type="http://schemas.openxmlformats.org/officeDocument/2006/relationships/image" Target="../media/image11.emf"/><Relationship Id="rId16" Type="http://schemas.openxmlformats.org/officeDocument/2006/relationships/oleObject" Target="../embeddings/oleObject21.bin"/><Relationship Id="rId17" Type="http://schemas.openxmlformats.org/officeDocument/2006/relationships/image" Target="../media/image12.emf"/><Relationship Id="rId1" Type="http://schemas.openxmlformats.org/officeDocument/2006/relationships/vmlDrawing" Target="../drawings/vmlDrawing4.vml"/><Relationship Id="rId2" Type="http://schemas.openxmlformats.org/officeDocument/2006/relationships/slideLayout" Target="../slideLayouts/slideLayout2.xml"/><Relationship Id="rId3" Type="http://schemas.openxmlformats.org/officeDocument/2006/relationships/notesSlide" Target="../notesSlides/notesSlide6.xml"/><Relationship Id="rId4" Type="http://schemas.openxmlformats.org/officeDocument/2006/relationships/oleObject" Target="../embeddings/oleObject15.bin"/><Relationship Id="rId5" Type="http://schemas.openxmlformats.org/officeDocument/2006/relationships/image" Target="../media/image1.emf"/><Relationship Id="rId6" Type="http://schemas.openxmlformats.org/officeDocument/2006/relationships/oleObject" Target="../embeddings/oleObject16.bin"/><Relationship Id="rId7" Type="http://schemas.openxmlformats.org/officeDocument/2006/relationships/image" Target="../media/image5.emf"/><Relationship Id="rId8" Type="http://schemas.openxmlformats.org/officeDocument/2006/relationships/oleObject" Target="../embeddings/oleObject17.bin"/><Relationship Id="rId9" Type="http://schemas.openxmlformats.org/officeDocument/2006/relationships/image" Target="../media/image6.emf"/><Relationship Id="rId10" Type="http://schemas.openxmlformats.org/officeDocument/2006/relationships/oleObject" Target="../embeddings/oleObject18.bin"/></Relationships>
</file>

<file path=ppt/slides/_rels/slide7.xml.rels><?xml version="1.0" encoding="UTF-8" standalone="yes"?>
<Relationships xmlns="http://schemas.openxmlformats.org/package/2006/relationships"><Relationship Id="rId11" Type="http://schemas.openxmlformats.org/officeDocument/2006/relationships/image" Target="../media/image7.emf"/><Relationship Id="rId12" Type="http://schemas.openxmlformats.org/officeDocument/2006/relationships/oleObject" Target="../embeddings/oleObject26.bin"/><Relationship Id="rId13" Type="http://schemas.openxmlformats.org/officeDocument/2006/relationships/image" Target="../media/image8.emf"/><Relationship Id="rId14" Type="http://schemas.openxmlformats.org/officeDocument/2006/relationships/oleObject" Target="../embeddings/oleObject27.bin"/><Relationship Id="rId15" Type="http://schemas.openxmlformats.org/officeDocument/2006/relationships/image" Target="../media/image12.emf"/><Relationship Id="rId16" Type="http://schemas.openxmlformats.org/officeDocument/2006/relationships/oleObject" Target="../embeddings/oleObject28.bin"/><Relationship Id="rId17" Type="http://schemas.openxmlformats.org/officeDocument/2006/relationships/image" Target="../media/image13.emf"/><Relationship Id="rId1" Type="http://schemas.openxmlformats.org/officeDocument/2006/relationships/vmlDrawing" Target="../drawings/vmlDrawing5.vml"/><Relationship Id="rId2" Type="http://schemas.openxmlformats.org/officeDocument/2006/relationships/slideLayout" Target="../slideLayouts/slideLayout2.xml"/><Relationship Id="rId3" Type="http://schemas.openxmlformats.org/officeDocument/2006/relationships/notesSlide" Target="../notesSlides/notesSlide7.xml"/><Relationship Id="rId4" Type="http://schemas.openxmlformats.org/officeDocument/2006/relationships/oleObject" Target="../embeddings/oleObject22.bin"/><Relationship Id="rId5" Type="http://schemas.openxmlformats.org/officeDocument/2006/relationships/image" Target="../media/image1.emf"/><Relationship Id="rId6" Type="http://schemas.openxmlformats.org/officeDocument/2006/relationships/oleObject" Target="../embeddings/oleObject23.bin"/><Relationship Id="rId7" Type="http://schemas.openxmlformats.org/officeDocument/2006/relationships/image" Target="../media/image5.emf"/><Relationship Id="rId8" Type="http://schemas.openxmlformats.org/officeDocument/2006/relationships/oleObject" Target="../embeddings/oleObject24.bin"/><Relationship Id="rId9" Type="http://schemas.openxmlformats.org/officeDocument/2006/relationships/image" Target="../media/image6.emf"/><Relationship Id="rId10" Type="http://schemas.openxmlformats.org/officeDocument/2006/relationships/oleObject" Target="../embeddings/oleObject25.bin"/></Relationships>
</file>

<file path=ppt/slides/_rels/slide8.xml.rels><?xml version="1.0" encoding="UTF-8" standalone="yes"?>
<Relationships xmlns="http://schemas.openxmlformats.org/package/2006/relationships"><Relationship Id="rId11" Type="http://schemas.openxmlformats.org/officeDocument/2006/relationships/image" Target="../media/image7.emf"/><Relationship Id="rId12" Type="http://schemas.openxmlformats.org/officeDocument/2006/relationships/oleObject" Target="../embeddings/oleObject33.bin"/><Relationship Id="rId13" Type="http://schemas.openxmlformats.org/officeDocument/2006/relationships/image" Target="../media/image8.emf"/><Relationship Id="rId14" Type="http://schemas.openxmlformats.org/officeDocument/2006/relationships/oleObject" Target="../embeddings/oleObject34.bin"/><Relationship Id="rId15" Type="http://schemas.openxmlformats.org/officeDocument/2006/relationships/image" Target="../media/image12.emf"/><Relationship Id="rId16" Type="http://schemas.openxmlformats.org/officeDocument/2006/relationships/oleObject" Target="../embeddings/oleObject35.bin"/><Relationship Id="rId17" Type="http://schemas.openxmlformats.org/officeDocument/2006/relationships/image" Target="../media/image13.emf"/><Relationship Id="rId1" Type="http://schemas.openxmlformats.org/officeDocument/2006/relationships/vmlDrawing" Target="../drawings/vmlDrawing6.vml"/><Relationship Id="rId2" Type="http://schemas.openxmlformats.org/officeDocument/2006/relationships/slideLayout" Target="../slideLayouts/slideLayout2.xml"/><Relationship Id="rId3" Type="http://schemas.openxmlformats.org/officeDocument/2006/relationships/notesSlide" Target="../notesSlides/notesSlide8.xml"/><Relationship Id="rId4" Type="http://schemas.openxmlformats.org/officeDocument/2006/relationships/oleObject" Target="../embeddings/oleObject29.bin"/><Relationship Id="rId5" Type="http://schemas.openxmlformats.org/officeDocument/2006/relationships/image" Target="../media/image1.emf"/><Relationship Id="rId6" Type="http://schemas.openxmlformats.org/officeDocument/2006/relationships/oleObject" Target="../embeddings/oleObject30.bin"/><Relationship Id="rId7" Type="http://schemas.openxmlformats.org/officeDocument/2006/relationships/image" Target="../media/image5.emf"/><Relationship Id="rId8" Type="http://schemas.openxmlformats.org/officeDocument/2006/relationships/oleObject" Target="../embeddings/oleObject31.bin"/><Relationship Id="rId9" Type="http://schemas.openxmlformats.org/officeDocument/2006/relationships/image" Target="../media/image6.emf"/><Relationship Id="rId10" Type="http://schemas.openxmlformats.org/officeDocument/2006/relationships/oleObject" Target="../embeddings/oleObject32.bin"/></Relationships>
</file>

<file path=ppt/slides/_rels/slide9.xml.rels><?xml version="1.0" encoding="UTF-8" standalone="yes"?>
<Relationships xmlns="http://schemas.openxmlformats.org/package/2006/relationships"><Relationship Id="rId9" Type="http://schemas.openxmlformats.org/officeDocument/2006/relationships/image" Target="../media/image6.emf"/><Relationship Id="rId20" Type="http://schemas.openxmlformats.org/officeDocument/2006/relationships/oleObject" Target="../embeddings/oleObject44.bin"/><Relationship Id="rId21" Type="http://schemas.openxmlformats.org/officeDocument/2006/relationships/image" Target="../media/image16.emf"/><Relationship Id="rId22" Type="http://schemas.openxmlformats.org/officeDocument/2006/relationships/oleObject" Target="../embeddings/oleObject45.bin"/><Relationship Id="rId23" Type="http://schemas.openxmlformats.org/officeDocument/2006/relationships/image" Target="../media/image13.emf"/><Relationship Id="rId10" Type="http://schemas.openxmlformats.org/officeDocument/2006/relationships/oleObject" Target="../embeddings/oleObject39.bin"/><Relationship Id="rId11" Type="http://schemas.openxmlformats.org/officeDocument/2006/relationships/image" Target="../media/image7.emf"/><Relationship Id="rId12" Type="http://schemas.openxmlformats.org/officeDocument/2006/relationships/oleObject" Target="../embeddings/oleObject40.bin"/><Relationship Id="rId13" Type="http://schemas.openxmlformats.org/officeDocument/2006/relationships/image" Target="../media/image8.emf"/><Relationship Id="rId14" Type="http://schemas.openxmlformats.org/officeDocument/2006/relationships/oleObject" Target="../embeddings/oleObject41.bin"/><Relationship Id="rId15" Type="http://schemas.openxmlformats.org/officeDocument/2006/relationships/image" Target="../media/image12.emf"/><Relationship Id="rId16" Type="http://schemas.openxmlformats.org/officeDocument/2006/relationships/oleObject" Target="../embeddings/oleObject42.bin"/><Relationship Id="rId17" Type="http://schemas.openxmlformats.org/officeDocument/2006/relationships/image" Target="../media/image14.emf"/><Relationship Id="rId18" Type="http://schemas.openxmlformats.org/officeDocument/2006/relationships/oleObject" Target="../embeddings/oleObject43.bin"/><Relationship Id="rId19" Type="http://schemas.openxmlformats.org/officeDocument/2006/relationships/image" Target="../media/image15.emf"/><Relationship Id="rId1" Type="http://schemas.openxmlformats.org/officeDocument/2006/relationships/vmlDrawing" Target="../drawings/vmlDrawing7.vml"/><Relationship Id="rId2" Type="http://schemas.openxmlformats.org/officeDocument/2006/relationships/slideLayout" Target="../slideLayouts/slideLayout2.xml"/><Relationship Id="rId3" Type="http://schemas.openxmlformats.org/officeDocument/2006/relationships/notesSlide" Target="../notesSlides/notesSlide9.xml"/><Relationship Id="rId4" Type="http://schemas.openxmlformats.org/officeDocument/2006/relationships/oleObject" Target="../embeddings/oleObject36.bin"/><Relationship Id="rId5" Type="http://schemas.openxmlformats.org/officeDocument/2006/relationships/image" Target="../media/image1.emf"/><Relationship Id="rId6" Type="http://schemas.openxmlformats.org/officeDocument/2006/relationships/oleObject" Target="../embeddings/oleObject37.bin"/><Relationship Id="rId7" Type="http://schemas.openxmlformats.org/officeDocument/2006/relationships/image" Target="../media/image5.emf"/><Relationship Id="rId8" Type="http://schemas.openxmlformats.org/officeDocument/2006/relationships/oleObject" Target="../embeddings/oleObject3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Computational Fuzzy Extractors</a:t>
            </a:r>
            <a:endParaRPr lang="en-US" dirty="0"/>
          </a:p>
        </p:txBody>
      </p:sp>
      <p:sp>
        <p:nvSpPr>
          <p:cNvPr id="4110" name="Text Box 14"/>
          <p:cNvSpPr txBox="1">
            <a:spLocks noGrp="1" noChangeArrowheads="1"/>
          </p:cNvSpPr>
          <p:nvPr>
            <p:ph type="subTitle" sz="quarter" idx="1"/>
          </p:nvPr>
        </p:nvSpPr>
        <p:spPr>
          <a:xfrm>
            <a:off x="832104" y="3820302"/>
            <a:ext cx="7479792" cy="1792224"/>
          </a:xfrm>
          <a:noFill/>
          <a:ln/>
        </p:spPr>
        <p:txBody>
          <a:bodyPr/>
          <a:lstStyle/>
          <a:p>
            <a:r>
              <a:rPr lang="en-US" altLang="en-US" sz="2400" i="1" dirty="0" smtClean="0">
                <a:solidFill>
                  <a:schemeClr val="tx1"/>
                </a:solidFill>
              </a:rPr>
              <a:t>Benjamin Fuller</a:t>
            </a:r>
            <a:r>
              <a:rPr lang="en-US" altLang="en-US" sz="2400" dirty="0" smtClean="0">
                <a:solidFill>
                  <a:srgbClr val="000000"/>
                </a:solidFill>
              </a:rPr>
              <a:t>, </a:t>
            </a:r>
            <a:r>
              <a:rPr lang="en-US" altLang="en-US" sz="2400" dirty="0" err="1" smtClean="0">
                <a:solidFill>
                  <a:srgbClr val="000000"/>
                </a:solidFill>
              </a:rPr>
              <a:t>Xianrui</a:t>
            </a:r>
            <a:r>
              <a:rPr lang="en-US" altLang="en-US" sz="2400" dirty="0" smtClean="0">
                <a:solidFill>
                  <a:srgbClr val="000000"/>
                </a:solidFill>
              </a:rPr>
              <a:t> </a:t>
            </a:r>
            <a:r>
              <a:rPr lang="en-US" altLang="en-US" sz="2400" dirty="0" err="1" smtClean="0">
                <a:solidFill>
                  <a:srgbClr val="000000"/>
                </a:solidFill>
              </a:rPr>
              <a:t>Meng</a:t>
            </a:r>
            <a:r>
              <a:rPr lang="en-US" altLang="en-US" sz="2400" dirty="0" smtClean="0">
                <a:solidFill>
                  <a:srgbClr val="000000"/>
                </a:solidFill>
              </a:rPr>
              <a:t>, and Leonid </a:t>
            </a:r>
            <a:r>
              <a:rPr lang="en-US" altLang="en-US" sz="2400" dirty="0" err="1" smtClean="0">
                <a:solidFill>
                  <a:srgbClr val="000000"/>
                </a:solidFill>
              </a:rPr>
              <a:t>Reyzin</a:t>
            </a:r>
            <a:endParaRPr lang="en-US" altLang="en-US" sz="2400" dirty="0">
              <a:solidFill>
                <a:srgbClr val="000000"/>
              </a:solidFill>
            </a:endParaRPr>
          </a:p>
          <a:p>
            <a:endParaRPr lang="en-US" altLang="en-US" sz="2000" dirty="0" smtClean="0"/>
          </a:p>
          <a:p>
            <a:endParaRPr lang="en-US" altLang="en-US" sz="2000" dirty="0"/>
          </a:p>
        </p:txBody>
      </p:sp>
    </p:spTree>
    <p:extLst>
      <p:ext uri="{BB962C8B-B14F-4D97-AF65-F5344CB8AC3E}">
        <p14:creationId xmlns:p14="http://schemas.microsoft.com/office/powerpoint/2010/main" val="33242816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088" y="-119062"/>
            <a:ext cx="8229600" cy="1143000"/>
          </a:xfrm>
        </p:spPr>
        <p:txBody>
          <a:bodyPr/>
          <a:lstStyle/>
          <a:p>
            <a:r>
              <a:rPr lang="en-US" dirty="0" smtClean="0"/>
              <a:t>Entropy Loss From Fuzzy Extractors</a:t>
            </a:r>
            <a:endParaRPr lang="en-US" dirty="0"/>
          </a:p>
        </p:txBody>
      </p:sp>
      <p:sp>
        <p:nvSpPr>
          <p:cNvPr id="3" name="Content Placeholder 2"/>
          <p:cNvSpPr>
            <a:spLocks noGrp="1"/>
          </p:cNvSpPr>
          <p:nvPr>
            <p:ph idx="1"/>
          </p:nvPr>
        </p:nvSpPr>
        <p:spPr>
          <a:xfrm>
            <a:off x="475488" y="1274372"/>
            <a:ext cx="4096512" cy="5093398"/>
          </a:xfrm>
        </p:spPr>
        <p:txBody>
          <a:bodyPr>
            <a:normAutofit fontScale="62500" lnSpcReduction="20000"/>
          </a:bodyPr>
          <a:lstStyle/>
          <a:p>
            <a:r>
              <a:rPr lang="en-US" dirty="0" smtClean="0"/>
              <a:t>Most biometrics have </a:t>
            </a:r>
            <a:br>
              <a:rPr lang="en-US" dirty="0" smtClean="0"/>
            </a:br>
            <a:r>
              <a:rPr lang="en-US" i="1" dirty="0" smtClean="0">
                <a:latin typeface="Times New Roman"/>
                <a:cs typeface="Times New Roman"/>
              </a:rPr>
              <a:t>100-200</a:t>
            </a:r>
            <a:r>
              <a:rPr lang="en-US" dirty="0" smtClean="0"/>
              <a:t> bits of entropy</a:t>
            </a:r>
            <a:br>
              <a:rPr lang="en-US" dirty="0" smtClean="0"/>
            </a:br>
            <a:r>
              <a:rPr lang="en-US" sz="2900" dirty="0" smtClean="0"/>
              <a:t>[RathaConnellBolle2001]</a:t>
            </a:r>
            <a:endParaRPr lang="en-US" dirty="0" smtClean="0"/>
          </a:p>
          <a:p>
            <a:endParaRPr lang="en-US" dirty="0"/>
          </a:p>
          <a:p>
            <a:r>
              <a:rPr lang="en-US" dirty="0" smtClean="0"/>
              <a:t>Entropy loss is considered in information-theoretic setting </a:t>
            </a:r>
            <a:br>
              <a:rPr lang="en-US" dirty="0" smtClean="0"/>
            </a:br>
            <a:r>
              <a:rPr lang="en-US" dirty="0" smtClean="0"/>
              <a:t>(all powerful adversary)</a:t>
            </a:r>
          </a:p>
          <a:p>
            <a:endParaRPr lang="en-US" dirty="0" smtClean="0"/>
          </a:p>
          <a:p>
            <a:r>
              <a:rPr lang="en-US" dirty="0" smtClean="0"/>
              <a:t>Fuzzy extractors have two losses:</a:t>
            </a:r>
            <a:endParaRPr lang="en-US" dirty="0"/>
          </a:p>
          <a:p>
            <a:pPr lvl="1"/>
            <a:r>
              <a:rPr lang="en-US" dirty="0" smtClean="0"/>
              <a:t>Secure sketches lose at least the error correcting capability of the code </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dirty="0" smtClean="0"/>
              <a:t> </a:t>
            </a:r>
          </a:p>
          <a:p>
            <a:pPr lvl="2"/>
            <a:r>
              <a:rPr lang="en-US" dirty="0" smtClean="0"/>
              <a:t>For error rates of </a:t>
            </a:r>
            <a:r>
              <a:rPr lang="en-US" dirty="0" smtClean="0">
                <a:latin typeface="Times New Roman"/>
                <a:cs typeface="Times New Roman"/>
              </a:rPr>
              <a:t>10</a:t>
            </a:r>
            <a:r>
              <a:rPr lang="en-US" i="1" dirty="0" smtClean="0">
                <a:latin typeface="Times New Roman"/>
                <a:cs typeface="Times New Roman"/>
              </a:rPr>
              <a:t>-</a:t>
            </a:r>
            <a:r>
              <a:rPr lang="en-US" dirty="0" smtClean="0">
                <a:latin typeface="Times New Roman"/>
                <a:cs typeface="Times New Roman"/>
              </a:rPr>
              <a:t>20</a:t>
            </a:r>
            <a:r>
              <a:rPr lang="en-US" i="1" dirty="0" smtClean="0">
                <a:latin typeface="Times New Roman"/>
                <a:cs typeface="Times New Roman"/>
              </a:rPr>
              <a:t>%</a:t>
            </a:r>
            <a:r>
              <a:rPr lang="en-US" dirty="0" smtClean="0"/>
              <a:t>, equates to </a:t>
            </a:r>
            <a:r>
              <a:rPr lang="en-US" dirty="0" smtClean="0">
                <a:latin typeface="Times New Roman"/>
                <a:cs typeface="Times New Roman"/>
              </a:rPr>
              <a:t>10</a:t>
            </a:r>
            <a:r>
              <a:rPr lang="en-US" i="1" dirty="0" smtClean="0">
                <a:latin typeface="Times New Roman"/>
                <a:cs typeface="Times New Roman"/>
              </a:rPr>
              <a:t>-</a:t>
            </a:r>
            <a:r>
              <a:rPr lang="en-US" dirty="0" smtClean="0">
                <a:latin typeface="Times New Roman"/>
                <a:cs typeface="Times New Roman"/>
              </a:rPr>
              <a:t>40</a:t>
            </a:r>
            <a:r>
              <a:rPr lang="en-US" dirty="0" smtClean="0"/>
              <a:t> bits.</a:t>
            </a:r>
          </a:p>
          <a:p>
            <a:pPr lvl="1"/>
            <a:r>
              <a:rPr lang="en-US" dirty="0" smtClean="0"/>
              <a:t>Randomness extractors lose </a:t>
            </a:r>
            <a:br>
              <a:rPr lang="en-US" dirty="0" smtClean="0"/>
            </a:br>
            <a:r>
              <a:rPr lang="en-US" dirty="0" smtClean="0">
                <a:latin typeface="Times New Roman"/>
                <a:cs typeface="Times New Roman"/>
              </a:rPr>
              <a:t>2log (1</a:t>
            </a:r>
            <a:r>
              <a:rPr lang="en-US" i="1" dirty="0" smtClean="0">
                <a:latin typeface="Times New Roman"/>
                <a:cs typeface="Times New Roman"/>
              </a:rPr>
              <a:t>/</a:t>
            </a:r>
            <a:r>
              <a:rPr lang="en-US" i="1" dirty="0" err="1" smtClean="0">
                <a:latin typeface="Times New Roman"/>
                <a:cs typeface="Times New Roman"/>
              </a:rPr>
              <a:t>ε</a:t>
            </a:r>
            <a:r>
              <a:rPr lang="en-US" dirty="0" smtClean="0">
                <a:latin typeface="Times New Roman"/>
                <a:cs typeface="Times New Roman"/>
              </a:rPr>
              <a:t>)</a:t>
            </a:r>
            <a:r>
              <a:rPr lang="en-US" dirty="0" smtClean="0"/>
              <a:t> or between </a:t>
            </a:r>
            <a:r>
              <a:rPr lang="en-US" dirty="0" smtClean="0">
                <a:latin typeface="Times New Roman"/>
                <a:cs typeface="Times New Roman"/>
              </a:rPr>
              <a:t>60</a:t>
            </a:r>
            <a:r>
              <a:rPr lang="en-US" i="1" dirty="0" smtClean="0">
                <a:latin typeface="Times New Roman"/>
                <a:cs typeface="Times New Roman"/>
              </a:rPr>
              <a:t>-</a:t>
            </a:r>
            <a:r>
              <a:rPr lang="en-US" dirty="0" smtClean="0">
                <a:latin typeface="Times New Roman"/>
                <a:cs typeface="Times New Roman"/>
              </a:rPr>
              <a:t>100</a:t>
            </a:r>
            <a:r>
              <a:rPr lang="en-US" dirty="0" smtClean="0"/>
              <a:t> bits</a:t>
            </a:r>
          </a:p>
          <a:p>
            <a:endParaRPr lang="en-US" dirty="0" smtClean="0"/>
          </a:p>
          <a:p>
            <a:r>
              <a:rPr lang="en-US" dirty="0" smtClean="0"/>
              <a:t>After these losses the key may be too short to be useful: </a:t>
            </a:r>
            <a:r>
              <a:rPr lang="en-US" dirty="0" smtClean="0">
                <a:latin typeface="Times New Roman"/>
                <a:cs typeface="Times New Roman"/>
              </a:rPr>
              <a:t>30</a:t>
            </a:r>
            <a:r>
              <a:rPr lang="en-US" i="1" dirty="0" smtClean="0">
                <a:latin typeface="Times New Roman"/>
                <a:cs typeface="Times New Roman"/>
              </a:rPr>
              <a:t>-</a:t>
            </a:r>
            <a:r>
              <a:rPr lang="en-US" dirty="0" smtClean="0">
                <a:latin typeface="Times New Roman"/>
                <a:cs typeface="Times New Roman"/>
              </a:rPr>
              <a:t>60</a:t>
            </a:r>
            <a:r>
              <a:rPr lang="en-US" dirty="0" smtClean="0"/>
              <a:t> bits</a:t>
            </a:r>
            <a:endParaRPr lang="en-US" dirty="0"/>
          </a:p>
        </p:txBody>
      </p:sp>
      <p:sp>
        <p:nvSpPr>
          <p:cNvPr id="4" name="Rectangle 36"/>
          <p:cNvSpPr>
            <a:spLocks noChangeArrowheads="1"/>
          </p:cNvSpPr>
          <p:nvPr/>
        </p:nvSpPr>
        <p:spPr bwMode="auto">
          <a:xfrm>
            <a:off x="4572000" y="1320171"/>
            <a:ext cx="4267200" cy="9906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Can we eliminate either of these entropy losses?</a:t>
            </a:r>
            <a:endParaRPr lang="en-US" sz="1800" b="1" dirty="0"/>
          </a:p>
        </p:txBody>
      </p:sp>
      <p:sp>
        <p:nvSpPr>
          <p:cNvPr id="6" name="Rectangle 36"/>
          <p:cNvSpPr>
            <a:spLocks noChangeArrowheads="1"/>
          </p:cNvSpPr>
          <p:nvPr/>
        </p:nvSpPr>
        <p:spPr bwMode="auto">
          <a:xfrm>
            <a:off x="4572000" y="4899572"/>
            <a:ext cx="4267200" cy="149895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Fuzzy Extractors and Secure Sketches </a:t>
            </a:r>
            <a:r>
              <a:rPr lang="en-US" b="1" dirty="0" smtClean="0"/>
              <a:t>consider unbounded adversaries. </a:t>
            </a:r>
            <a:br>
              <a:rPr lang="en-US" b="1" dirty="0" smtClean="0"/>
            </a:br>
            <a:r>
              <a:rPr lang="en-US" b="1" dirty="0" smtClean="0"/>
              <a:t/>
            </a:r>
            <a:br>
              <a:rPr lang="en-US" b="1" dirty="0" smtClean="0"/>
            </a:br>
            <a:r>
              <a:rPr lang="en-US" b="1" dirty="0" smtClean="0"/>
              <a:t>Can we do better in the </a:t>
            </a:r>
            <a:br>
              <a:rPr lang="en-US" b="1" dirty="0" smtClean="0"/>
            </a:br>
            <a:r>
              <a:rPr lang="en-US" b="1" dirty="0" smtClean="0"/>
              <a:t>computational setting?</a:t>
            </a:r>
            <a:endParaRPr lang="en-US" sz="1800" b="1" dirty="0"/>
          </a:p>
        </p:txBody>
      </p:sp>
      <p:sp>
        <p:nvSpPr>
          <p:cNvPr id="5" name="Rectangle 36"/>
          <p:cNvSpPr>
            <a:spLocks noChangeArrowheads="1"/>
          </p:cNvSpPr>
          <p:nvPr/>
        </p:nvSpPr>
        <p:spPr bwMode="auto">
          <a:xfrm>
            <a:off x="4572000" y="2614572"/>
            <a:ext cx="4267200" cy="1944728"/>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a:t>
            </a:r>
            <a:r>
              <a:rPr lang="en-US" b="1" dirty="0" err="1" smtClean="0"/>
              <a:t>DodisOstrovskyReyzinSmith</a:t>
            </a:r>
            <a:r>
              <a:rPr lang="en-US" b="1" dirty="0" smtClean="0"/>
              <a:t>]</a:t>
            </a:r>
          </a:p>
          <a:p>
            <a:pPr algn="ctr">
              <a:defRPr/>
            </a:pPr>
            <a:endParaRPr lang="en-US" b="1" dirty="0"/>
          </a:p>
          <a:p>
            <a:pPr>
              <a:defRPr/>
            </a:pPr>
            <a:r>
              <a:rPr lang="en-US" sz="1800" b="1" dirty="0" smtClean="0"/>
              <a:t>Secure Sketch          Code (correc</a:t>
            </a:r>
            <a:r>
              <a:rPr lang="en-US" b="1" dirty="0" smtClean="0"/>
              <a:t>ts 				         random errors)</a:t>
            </a:r>
          </a:p>
          <a:p>
            <a:pPr>
              <a:defRPr/>
            </a:pPr>
            <a:endParaRPr lang="en-US" b="1" dirty="0" smtClean="0"/>
          </a:p>
          <a:p>
            <a:pPr>
              <a:defRPr/>
            </a:pPr>
            <a:r>
              <a:rPr lang="en-US" sz="1800" b="1" dirty="0" smtClean="0"/>
              <a:t>Implies </a:t>
            </a:r>
            <a:r>
              <a:rPr lang="en-US" sz="1800" b="1" i="1" dirty="0" smtClean="0">
                <a:latin typeface="Times New Roman"/>
                <a:cs typeface="Times New Roman"/>
              </a:rPr>
              <a:t>k</a:t>
            </a:r>
            <a:r>
              <a:rPr lang="en-US" sz="1800" b="1" dirty="0" smtClean="0">
                <a:latin typeface="Times New Roman"/>
                <a:cs typeface="Times New Roman"/>
              </a:rPr>
              <a:t>-</a:t>
            </a:r>
            <a:r>
              <a:rPr lang="en-US" sz="1800" b="1" i="1" dirty="0" smtClean="0">
                <a:latin typeface="Times New Roman"/>
                <a:cs typeface="Times New Roman"/>
              </a:rPr>
              <a:t>k’</a:t>
            </a:r>
            <a:r>
              <a:rPr lang="en-US" sz="1800" b="1" dirty="0" smtClean="0">
                <a:latin typeface="Times New Roman"/>
                <a:cs typeface="Times New Roman"/>
              </a:rPr>
              <a:t> ≥ |</a:t>
            </a:r>
            <a:r>
              <a:rPr lang="en-US" sz="1800" b="1" i="1" dirty="0" err="1" smtClean="0">
                <a:latin typeface="Times New Roman"/>
                <a:cs typeface="Times New Roman"/>
              </a:rPr>
              <a:t>B</a:t>
            </a:r>
            <a:r>
              <a:rPr lang="en-US" sz="1800" b="1" i="1" baseline="-25000" dirty="0" err="1" smtClean="0">
                <a:latin typeface="Times New Roman"/>
                <a:cs typeface="Times New Roman"/>
              </a:rPr>
              <a:t>dmax</a:t>
            </a:r>
            <a:r>
              <a:rPr lang="en-US" sz="1800" b="1" dirty="0" smtClean="0">
                <a:latin typeface="Times New Roman"/>
                <a:cs typeface="Times New Roman"/>
              </a:rPr>
              <a:t>|</a:t>
            </a:r>
            <a:r>
              <a:rPr lang="en-US" sz="1800" b="1" dirty="0" smtClean="0"/>
              <a:t> (Ball of radiu</a:t>
            </a:r>
            <a:r>
              <a:rPr lang="en-US" b="1" dirty="0" smtClean="0"/>
              <a:t>s </a:t>
            </a:r>
            <a:r>
              <a:rPr lang="en-US" b="1" i="1" dirty="0" err="1" smtClean="0">
                <a:latin typeface="Times New Roman"/>
                <a:cs typeface="Times New Roman"/>
              </a:rPr>
              <a:t>d</a:t>
            </a:r>
            <a:r>
              <a:rPr lang="en-US" b="1" i="1" baseline="-25000" dirty="0" err="1" smtClean="0">
                <a:latin typeface="Times New Roman"/>
                <a:cs typeface="Times New Roman"/>
              </a:rPr>
              <a:t>max</a:t>
            </a:r>
            <a:r>
              <a:rPr lang="en-US" b="1" dirty="0" smtClean="0"/>
              <a:t>)</a:t>
            </a:r>
            <a:endParaRPr lang="en-US" sz="1800" b="1" dirty="0"/>
          </a:p>
        </p:txBody>
      </p:sp>
      <p:graphicFrame>
        <p:nvGraphicFramePr>
          <p:cNvPr id="7" name="Object 6"/>
          <p:cNvGraphicFramePr>
            <a:graphicFrameLocks noChangeAspect="1"/>
          </p:cNvGraphicFramePr>
          <p:nvPr>
            <p:extLst>
              <p:ext uri="{D42A27DB-BD31-4B8C-83A1-F6EECF244321}">
                <p14:modId xmlns:p14="http://schemas.microsoft.com/office/powerpoint/2010/main" val="2593032407"/>
              </p:ext>
            </p:extLst>
          </p:nvPr>
        </p:nvGraphicFramePr>
        <p:xfrm>
          <a:off x="6157913" y="3344821"/>
          <a:ext cx="517525" cy="323850"/>
        </p:xfrm>
        <a:graphic>
          <a:graphicData uri="http://schemas.openxmlformats.org/presentationml/2006/ole">
            <mc:AlternateContent xmlns:mc="http://schemas.openxmlformats.org/markup-compatibility/2006">
              <mc:Choice xmlns:v="urn:schemas-microsoft-com:vml" Requires="v">
                <p:oleObj spid="_x0000_s38964" name="Equation" r:id="rId4" imgW="203200" imgH="127000" progId="Equation.3">
                  <p:embed/>
                </p:oleObj>
              </mc:Choice>
              <mc:Fallback>
                <p:oleObj name="Equation" r:id="rId4" imgW="203200" imgH="127000" progId="Equation.3">
                  <p:embed/>
                  <p:pic>
                    <p:nvPicPr>
                      <p:cNvPr id="0" name=""/>
                      <p:cNvPicPr/>
                      <p:nvPr/>
                    </p:nvPicPr>
                    <p:blipFill>
                      <a:blip r:embed="rId5"/>
                      <a:stretch>
                        <a:fillRect/>
                      </a:stretch>
                    </p:blipFill>
                    <p:spPr>
                      <a:xfrm>
                        <a:off x="6157913" y="3344821"/>
                        <a:ext cx="517525" cy="323850"/>
                      </a:xfrm>
                      <a:prstGeom prst="rect">
                        <a:avLst/>
                      </a:prstGeom>
                    </p:spPr>
                  </p:pic>
                </p:oleObj>
              </mc:Fallback>
            </mc:AlternateContent>
          </a:graphicData>
        </a:graphic>
      </p:graphicFrame>
    </p:spTree>
    <p:extLst>
      <p:ext uri="{BB962C8B-B14F-4D97-AF65-F5344CB8AC3E}">
        <p14:creationId xmlns:p14="http://schemas.microsoft.com/office/powerpoint/2010/main" val="32982525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
                                            <p:bg/>
                                          </p:spTgt>
                                        </p:tgtEl>
                                        <p:attrNameLst>
                                          <p:attrName>style.visibility</p:attrName>
                                        </p:attrNameLst>
                                      </p:cBhvr>
                                      <p:to>
                                        <p:strVal val="visible"/>
                                      </p:to>
                                    </p:set>
                                    <p:animEffect transition="in" filter="fade">
                                      <p:cBhvr>
                                        <p:cTn id="43" dur="500"/>
                                        <p:tgtEl>
                                          <p:spTgt spid="5">
                                            <p:bg/>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
                                            <p:txEl>
                                              <p:pRg st="0" end="0"/>
                                            </p:txEl>
                                          </p:spTgt>
                                        </p:tgtEl>
                                        <p:attrNameLst>
                                          <p:attrName>style.visibility</p:attrName>
                                        </p:attrNameLst>
                                      </p:cBhvr>
                                      <p:to>
                                        <p:strVal val="visible"/>
                                      </p:to>
                                    </p:set>
                                    <p:animEffect transition="in" filter="fade">
                                      <p:cBhvr>
                                        <p:cTn id="46" dur="500"/>
                                        <p:tgtEl>
                                          <p:spTgt spid="5">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5">
                                            <p:txEl>
                                              <p:pRg st="2" end="2"/>
                                            </p:txEl>
                                          </p:spTgt>
                                        </p:tgtEl>
                                        <p:attrNameLst>
                                          <p:attrName>style.visibility</p:attrName>
                                        </p:attrNameLst>
                                      </p:cBhvr>
                                      <p:to>
                                        <p:strVal val="visible"/>
                                      </p:to>
                                    </p:set>
                                    <p:animEffect transition="in" filter="fade">
                                      <p:cBhvr>
                                        <p:cTn id="51" dur="500"/>
                                        <p:tgtEl>
                                          <p:spTgt spid="5">
                                            <p:txEl>
                                              <p:pRg st="2" end="2"/>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fade">
                                      <p:cBhvr>
                                        <p:cTn id="54" dur="500"/>
                                        <p:tgtEl>
                                          <p:spTgt spid="7"/>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5">
                                            <p:txEl>
                                              <p:pRg st="4" end="4"/>
                                            </p:txEl>
                                          </p:spTgt>
                                        </p:tgtEl>
                                        <p:attrNameLst>
                                          <p:attrName>style.visibility</p:attrName>
                                        </p:attrNameLst>
                                      </p:cBhvr>
                                      <p:to>
                                        <p:strVal val="visible"/>
                                      </p:to>
                                    </p:set>
                                    <p:animEffect transition="in" filter="fade">
                                      <p:cBhvr>
                                        <p:cTn id="59" dur="500"/>
                                        <p:tgtEl>
                                          <p:spTgt spid="5">
                                            <p:txEl>
                                              <p:pRg st="4" end="4"/>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fade">
                                      <p:cBhvr>
                                        <p:cTn id="6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animBg="1"/>
      <p:bldP spid="5"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1143000"/>
          </a:xfrm>
        </p:spPr>
        <p:txBody>
          <a:bodyPr>
            <a:normAutofit/>
          </a:bodyPr>
          <a:lstStyle/>
          <a:p>
            <a:pPr algn="l"/>
            <a:r>
              <a:rPr lang="en-US" sz="3600" dirty="0" smtClean="0"/>
              <a:t>Can we do better in computational setting?</a:t>
            </a:r>
            <a:endParaRPr lang="en-US" sz="3600" dirty="0"/>
          </a:p>
        </p:txBody>
      </p:sp>
      <p:sp>
        <p:nvSpPr>
          <p:cNvPr id="3" name="Content Placeholder 2"/>
          <p:cNvSpPr>
            <a:spLocks noGrp="1"/>
          </p:cNvSpPr>
          <p:nvPr>
            <p:ph idx="1"/>
          </p:nvPr>
        </p:nvSpPr>
        <p:spPr>
          <a:xfrm>
            <a:off x="457200" y="1600200"/>
            <a:ext cx="8534400" cy="4525963"/>
          </a:xfrm>
        </p:spPr>
        <p:txBody>
          <a:bodyPr>
            <a:normAutofit/>
          </a:bodyPr>
          <a:lstStyle/>
          <a:p>
            <a:r>
              <a:rPr lang="en-US" dirty="0" smtClean="0"/>
              <a:t>For secure sketches: NO</a:t>
            </a:r>
          </a:p>
          <a:p>
            <a:pPr lvl="1"/>
            <a:r>
              <a:rPr lang="en-US" dirty="0" smtClean="0"/>
              <a:t>Show that defining a secure sketch in computational setting does not improve entropy loss</a:t>
            </a:r>
          </a:p>
          <a:p>
            <a:endParaRPr lang="en-US" dirty="0"/>
          </a:p>
          <a:p>
            <a:r>
              <a:rPr lang="en-US" dirty="0" smtClean="0"/>
              <a:t>For fuzzy extractors: YES</a:t>
            </a:r>
          </a:p>
          <a:p>
            <a:pPr lvl="1"/>
            <a:r>
              <a:rPr lang="en-US" dirty="0" smtClean="0"/>
              <a:t>Construct a </a:t>
            </a:r>
            <a:r>
              <a:rPr lang="en-US" i="1" dirty="0" smtClean="0"/>
              <a:t>lossless</a:t>
            </a:r>
            <a:r>
              <a:rPr lang="en-US" dirty="0" smtClean="0"/>
              <a:t> computational Fuzzy Extractor based on the Learning with Errors (LWE) problem</a:t>
            </a:r>
          </a:p>
          <a:p>
            <a:pPr lvl="2"/>
            <a:r>
              <a:rPr lang="en-US" dirty="0" smtClean="0"/>
              <a:t>Extend hardness of LWE to case when some dimensions have known error</a:t>
            </a:r>
          </a:p>
          <a:p>
            <a:pPr lvl="1"/>
            <a:endParaRPr lang="en-US" dirty="0"/>
          </a:p>
        </p:txBody>
      </p:sp>
    </p:spTree>
    <p:extLst>
      <p:ext uri="{BB962C8B-B14F-4D97-AF65-F5344CB8AC3E}">
        <p14:creationId xmlns:p14="http://schemas.microsoft.com/office/powerpoint/2010/main" val="39701043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162"/>
            <a:ext cx="8229600" cy="1143000"/>
          </a:xfrm>
        </p:spPr>
        <p:txBody>
          <a:bodyPr/>
          <a:lstStyle/>
          <a:p>
            <a:r>
              <a:rPr lang="en-US" dirty="0" smtClean="0"/>
              <a:t>Computational Secure Sketches</a:t>
            </a:r>
            <a:endParaRPr lang="en-US" dirty="0"/>
          </a:p>
        </p:txBody>
      </p:sp>
      <p:sp>
        <p:nvSpPr>
          <p:cNvPr id="3" name="Content Placeholder 2"/>
          <p:cNvSpPr>
            <a:spLocks noGrp="1"/>
          </p:cNvSpPr>
          <p:nvPr>
            <p:ph idx="1"/>
          </p:nvPr>
        </p:nvSpPr>
        <p:spPr/>
        <p:txBody>
          <a:bodyPr>
            <a:normAutofit/>
          </a:bodyPr>
          <a:lstStyle/>
          <a:p>
            <a:r>
              <a:rPr lang="en-US" dirty="0"/>
              <a:t>Can we construct a secure sketch </a:t>
            </a:r>
            <a:r>
              <a:rPr lang="en-US" dirty="0" smtClean="0"/>
              <a:t>that provides little information about </a:t>
            </a:r>
            <a:r>
              <a:rPr lang="en-US" i="1" dirty="0" smtClean="0">
                <a:latin typeface="Times New Roman"/>
                <a:cs typeface="Times New Roman"/>
              </a:rPr>
              <a:t>w</a:t>
            </a:r>
            <a:r>
              <a:rPr lang="en-US" baseline="-25000" dirty="0" smtClean="0">
                <a:latin typeface="Times New Roman"/>
                <a:cs typeface="Times New Roman"/>
              </a:rPr>
              <a:t>0</a:t>
            </a:r>
            <a:r>
              <a:rPr lang="en-US" dirty="0" smtClean="0"/>
              <a:t> to computational adversaries?</a:t>
            </a:r>
            <a:endParaRPr lang="en-US" dirty="0"/>
          </a:p>
          <a:p>
            <a:endParaRPr lang="en-US" dirty="0" smtClean="0"/>
          </a:p>
          <a:p>
            <a:r>
              <a:rPr lang="en-US" dirty="0" smtClean="0"/>
              <a:t>Goal:</a:t>
            </a:r>
          </a:p>
          <a:p>
            <a:pPr marL="0" indent="0">
              <a:buNone/>
            </a:pPr>
            <a:r>
              <a:rPr lang="en-US" dirty="0">
                <a:latin typeface="Times New Roman"/>
                <a:cs typeface="Times New Roman"/>
              </a:rPr>
              <a:t>	</a:t>
            </a:r>
            <a:r>
              <a:rPr lang="en-US" dirty="0" err="1" smtClean="0">
                <a:latin typeface="Times New Roman"/>
                <a:cs typeface="Times New Roman"/>
              </a:rPr>
              <a:t>H</a:t>
            </a:r>
            <a:r>
              <a:rPr lang="en-US" baseline="30000" dirty="0" err="1" smtClean="0">
                <a:latin typeface="Times New Roman"/>
                <a:cs typeface="Times New Roman"/>
              </a:rPr>
              <a:t>comp</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a:t>
            </a:r>
            <a:r>
              <a:rPr lang="en-US" dirty="0" smtClean="0">
                <a:latin typeface="Times New Roman"/>
                <a:cs typeface="Times New Roman"/>
              </a:rPr>
              <a:t>) &gt; H</a:t>
            </a:r>
            <a:r>
              <a:rPr lang="en-US" baseline="-25000" dirty="0" smtClean="0">
                <a:latin typeface="Times New Roman"/>
                <a:cs typeface="Times New Roman"/>
              </a:rPr>
              <a:t>∞</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a:t>
            </a:r>
            <a:r>
              <a:rPr lang="en-US" dirty="0" smtClean="0">
                <a:latin typeface="Times New Roman"/>
                <a:cs typeface="Times New Roman"/>
              </a:rPr>
              <a:t>)</a:t>
            </a:r>
          </a:p>
          <a:p>
            <a:endParaRPr lang="en-US" dirty="0"/>
          </a:p>
        </p:txBody>
      </p:sp>
    </p:spTree>
    <p:extLst>
      <p:ext uri="{BB962C8B-B14F-4D97-AF65-F5344CB8AC3E}">
        <p14:creationId xmlns:p14="http://schemas.microsoft.com/office/powerpoint/2010/main" val="12838469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1143000"/>
          </a:xfrm>
        </p:spPr>
        <p:txBody>
          <a:bodyPr/>
          <a:lstStyle/>
          <a:p>
            <a:r>
              <a:rPr lang="en-US" dirty="0" smtClean="0"/>
              <a:t>HILL Secure Sketch</a:t>
            </a:r>
            <a:endParaRPr lang="en-US" dirty="0"/>
          </a:p>
        </p:txBody>
      </p:sp>
      <p:sp>
        <p:nvSpPr>
          <p:cNvPr id="3" name="Content Placeholder 2"/>
          <p:cNvSpPr>
            <a:spLocks noGrp="1"/>
          </p:cNvSpPr>
          <p:nvPr>
            <p:ph idx="1"/>
          </p:nvPr>
        </p:nvSpPr>
        <p:spPr/>
        <p:txBody>
          <a:bodyPr>
            <a:normAutofit/>
          </a:bodyPr>
          <a:lstStyle/>
          <a:p>
            <a:r>
              <a:rPr lang="en-US" dirty="0" smtClean="0"/>
              <a:t>Most natural requirement: </a:t>
            </a:r>
            <a:br>
              <a:rPr lang="en-US" dirty="0" smtClean="0"/>
            </a:b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 </a:t>
            </a:r>
            <a:r>
              <a:rPr lang="en-US" dirty="0" smtClean="0"/>
              <a:t>looks like it has high entropy.  </a:t>
            </a:r>
            <a:br>
              <a:rPr lang="en-US" dirty="0" smtClean="0"/>
            </a:br>
            <a:r>
              <a:rPr lang="en-US" dirty="0" smtClean="0"/>
              <a:t>That is </a:t>
            </a:r>
          </a:p>
          <a:p>
            <a:pPr marL="0" indent="0" algn="ctr">
              <a:buNone/>
            </a:pPr>
            <a:r>
              <a:rPr lang="en-US" dirty="0" smtClean="0"/>
              <a:t>	 </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a:t>
            </a:r>
            <a:r>
              <a:rPr lang="en-US" dirty="0" smtClean="0">
                <a:latin typeface="Times New Roman"/>
                <a:cs typeface="Times New Roman"/>
              </a:rPr>
              <a:t>)</a:t>
            </a:r>
            <a:r>
              <a:rPr lang="en-US" i="1" dirty="0" smtClean="0">
                <a:latin typeface="Times New Roman"/>
                <a:cs typeface="Times New Roman"/>
              </a:rPr>
              <a:t> ≈ </a:t>
            </a:r>
            <a:r>
              <a:rPr lang="en-US" dirty="0" smtClean="0">
                <a:latin typeface="Times New Roman"/>
                <a:cs typeface="Times New Roman"/>
              </a:rPr>
              <a:t>(</a:t>
            </a:r>
            <a:r>
              <a:rPr lang="en-US" i="1" dirty="0" smtClean="0">
                <a:latin typeface="Times New Roman"/>
                <a:cs typeface="Times New Roman"/>
              </a:rPr>
              <a:t>Y | p</a:t>
            </a:r>
            <a:r>
              <a:rPr lang="en-US" dirty="0" smtClean="0">
                <a:latin typeface="Times New Roman"/>
                <a:cs typeface="Times New Roman"/>
              </a:rPr>
              <a:t>)</a:t>
            </a:r>
            <a:r>
              <a:rPr lang="en-US" dirty="0" smtClean="0">
                <a:latin typeface="Calibri"/>
                <a:cs typeface="Calibri"/>
              </a:rPr>
              <a:t> and</a:t>
            </a:r>
            <a:r>
              <a:rPr lang="en-US" i="1" dirty="0" smtClean="0">
                <a:latin typeface="Times New Roman"/>
                <a:cs typeface="Times New Roman"/>
              </a:rPr>
              <a:t> H</a:t>
            </a:r>
            <a:r>
              <a:rPr lang="en-US" i="1" baseline="-25000" dirty="0" smtClean="0">
                <a:latin typeface="Times New Roman"/>
                <a:cs typeface="Times New Roman"/>
              </a:rPr>
              <a:t>∞</a:t>
            </a:r>
            <a:r>
              <a:rPr lang="en-US" dirty="0" smtClean="0">
                <a:latin typeface="Times New Roman"/>
                <a:cs typeface="Times New Roman"/>
              </a:rPr>
              <a:t>(</a:t>
            </a:r>
            <a:r>
              <a:rPr lang="en-US" i="1" dirty="0" smtClean="0">
                <a:latin typeface="Times New Roman"/>
                <a:cs typeface="Times New Roman"/>
              </a:rPr>
              <a:t>Y | p</a:t>
            </a:r>
            <a:r>
              <a:rPr lang="en-US" dirty="0" smtClean="0">
                <a:latin typeface="Times New Roman"/>
                <a:cs typeface="Times New Roman"/>
              </a:rPr>
              <a:t>)</a:t>
            </a:r>
            <a:r>
              <a:rPr lang="en-US" i="1" dirty="0" smtClean="0">
                <a:latin typeface="Times New Roman"/>
                <a:cs typeface="Times New Roman"/>
              </a:rPr>
              <a:t> ≥ k</a:t>
            </a:r>
            <a:r>
              <a:rPr lang="en-US" dirty="0" smtClean="0">
                <a:latin typeface="Times New Roman"/>
                <a:cs typeface="Times New Roman"/>
              </a:rPr>
              <a:t>’</a:t>
            </a:r>
          </a:p>
          <a:p>
            <a:r>
              <a:rPr lang="en-US" dirty="0" smtClean="0">
                <a:latin typeface="Calibri"/>
                <a:cs typeface="Calibri"/>
              </a:rPr>
              <a:t>Known as HILL </a:t>
            </a:r>
            <a:r>
              <a:rPr lang="en-US" dirty="0">
                <a:cs typeface="Calibri"/>
              </a:rPr>
              <a:t>entropy </a:t>
            </a:r>
            <a:r>
              <a:rPr lang="en-US" sz="1800" dirty="0">
                <a:cs typeface="Calibri"/>
              </a:rPr>
              <a:t>[HastadImpagliazzoLevinLuby99]</a:t>
            </a:r>
            <a:r>
              <a:rPr lang="en-US" dirty="0">
                <a:cs typeface="Calibri"/>
              </a:rPr>
              <a:t>, </a:t>
            </a:r>
            <a:r>
              <a:rPr lang="en-US" dirty="0" smtClean="0">
                <a:latin typeface="Calibri"/>
                <a:cs typeface="Calibri"/>
              </a:rPr>
              <a:t>denoted as </a:t>
            </a:r>
            <a:r>
              <a:rPr lang="en-US" i="1" dirty="0" smtClean="0">
                <a:latin typeface="Times New Roman"/>
                <a:cs typeface="Times New Roman"/>
              </a:rPr>
              <a:t>H</a:t>
            </a:r>
            <a:r>
              <a:rPr lang="en-US" baseline="30000" dirty="0" smtClean="0">
                <a:latin typeface="Times New Roman"/>
                <a:cs typeface="Times New Roman"/>
              </a:rPr>
              <a:t>HILL</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a:t>
            </a:r>
            <a:r>
              <a:rPr lang="en-US" dirty="0" smtClean="0">
                <a:latin typeface="Times New Roman"/>
                <a:cs typeface="Times New Roman"/>
              </a:rPr>
              <a:t>) ≥ </a:t>
            </a:r>
            <a:r>
              <a:rPr lang="en-US" i="1" dirty="0" smtClean="0">
                <a:latin typeface="Times New Roman"/>
                <a:cs typeface="Times New Roman"/>
              </a:rPr>
              <a:t>k</a:t>
            </a:r>
            <a:r>
              <a:rPr lang="en-US" dirty="0" smtClean="0">
                <a:latin typeface="Times New Roman"/>
                <a:cs typeface="Times New Roman"/>
              </a:rPr>
              <a:t>’</a:t>
            </a:r>
          </a:p>
          <a:p>
            <a:r>
              <a:rPr lang="en-US" dirty="0" smtClean="0">
                <a:latin typeface="Calibri"/>
                <a:cs typeface="Calibri"/>
              </a:rPr>
              <a:t>Applying a randomness extractor to </a:t>
            </a:r>
            <a:r>
              <a:rPr lang="en-US" dirty="0" smtClean="0">
                <a:latin typeface="Times New Roman"/>
                <a:cs typeface="Times New Roman"/>
              </a:rPr>
              <a:t>HILL </a:t>
            </a:r>
            <a:r>
              <a:rPr lang="en-US" dirty="0" smtClean="0">
                <a:latin typeface="Calibri"/>
                <a:cs typeface="Calibri"/>
              </a:rPr>
              <a:t>entropy produces a pseudorandom key</a:t>
            </a:r>
          </a:p>
        </p:txBody>
      </p:sp>
    </p:spTree>
    <p:extLst>
      <p:ext uri="{BB962C8B-B14F-4D97-AF65-F5344CB8AC3E}">
        <p14:creationId xmlns:p14="http://schemas.microsoft.com/office/powerpoint/2010/main" val="22127293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669" y="-51566"/>
            <a:ext cx="8686800" cy="1143000"/>
          </a:xfrm>
        </p:spPr>
        <p:txBody>
          <a:bodyPr>
            <a:normAutofit fontScale="90000"/>
          </a:bodyPr>
          <a:lstStyle/>
          <a:p>
            <a:r>
              <a:rPr lang="en-US" dirty="0" smtClean="0"/>
              <a:t>HILL Secure Sketches     Secure Sketches</a:t>
            </a:r>
            <a:endParaRPr lang="en-US" dirty="0"/>
          </a:p>
        </p:txBody>
      </p:sp>
      <p:sp>
        <p:nvSpPr>
          <p:cNvPr id="3" name="Content Placeholder 2"/>
          <p:cNvSpPr>
            <a:spLocks noGrp="1"/>
          </p:cNvSpPr>
          <p:nvPr>
            <p:ph idx="1"/>
          </p:nvPr>
        </p:nvSpPr>
        <p:spPr>
          <a:xfrm>
            <a:off x="457200" y="948423"/>
            <a:ext cx="8229600" cy="5604777"/>
          </a:xfrm>
        </p:spPr>
        <p:txBody>
          <a:bodyPr>
            <a:normAutofit fontScale="92500" lnSpcReduction="10000"/>
          </a:bodyPr>
          <a:lstStyle/>
          <a:p>
            <a:pPr marL="0" indent="0">
              <a:buNone/>
            </a:pPr>
            <a:r>
              <a:rPr lang="en-US" u="sng" dirty="0" smtClean="0"/>
              <a:t>Theorem: </a:t>
            </a:r>
          </a:p>
          <a:p>
            <a:pPr marL="0" indent="0">
              <a:buNone/>
            </a:pPr>
            <a:r>
              <a:rPr lang="en-US" dirty="0" smtClean="0"/>
              <a:t>If </a:t>
            </a:r>
            <a:r>
              <a:rPr lang="en-US" i="1" dirty="0" smtClean="0">
                <a:latin typeface="Times New Roman"/>
                <a:cs typeface="Times New Roman"/>
              </a:rPr>
              <a:t>H</a:t>
            </a:r>
            <a:r>
              <a:rPr lang="en-US" baseline="30000" dirty="0" smtClean="0">
                <a:latin typeface="Times New Roman"/>
                <a:cs typeface="Times New Roman"/>
              </a:rPr>
              <a:t>HILL</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a:t>
            </a:r>
            <a:r>
              <a:rPr lang="en-US" dirty="0" smtClean="0">
                <a:latin typeface="Times New Roman"/>
                <a:cs typeface="Times New Roman"/>
              </a:rPr>
              <a:t>) ≥ </a:t>
            </a:r>
            <a:r>
              <a:rPr lang="en-US" i="1" dirty="0" smtClean="0">
                <a:latin typeface="Times New Roman"/>
                <a:cs typeface="Times New Roman"/>
              </a:rPr>
              <a:t>k</a:t>
            </a:r>
            <a:r>
              <a:rPr lang="en-US" dirty="0" smtClean="0">
                <a:latin typeface="Times New Roman"/>
                <a:cs typeface="Times New Roman"/>
              </a:rPr>
              <a:t>’</a:t>
            </a:r>
            <a:r>
              <a:rPr lang="en-US" dirty="0" smtClean="0"/>
              <a:t>, then </a:t>
            </a:r>
          </a:p>
          <a:p>
            <a:pPr marL="0" indent="0">
              <a:buNone/>
            </a:pPr>
            <a:r>
              <a:rPr lang="en-US" sz="3000" dirty="0" smtClean="0"/>
              <a:t>there exists an error-correcting code </a:t>
            </a:r>
            <a:r>
              <a:rPr lang="en-US" sz="3000" i="1" dirty="0" smtClean="0">
                <a:latin typeface="Times New Roman"/>
                <a:cs typeface="Times New Roman"/>
              </a:rPr>
              <a:t>C </a:t>
            </a:r>
            <a:r>
              <a:rPr lang="en-US" sz="3000" dirty="0" smtClean="0">
                <a:latin typeface="Calibri"/>
                <a:cs typeface="Calibri"/>
              </a:rPr>
              <a:t>with </a:t>
            </a:r>
            <a:r>
              <a:rPr lang="en-US" sz="3000" dirty="0" smtClean="0">
                <a:latin typeface="Times New Roman"/>
                <a:cs typeface="Times New Roman"/>
              </a:rPr>
              <a:t>2</a:t>
            </a:r>
            <a:r>
              <a:rPr lang="en-US" sz="3000" i="1" baseline="30000" dirty="0" smtClean="0">
                <a:latin typeface="Times New Roman"/>
                <a:cs typeface="Times New Roman"/>
              </a:rPr>
              <a:t>k</a:t>
            </a:r>
            <a:r>
              <a:rPr lang="en-US" sz="3000" baseline="30000" dirty="0" smtClean="0">
                <a:latin typeface="Times New Roman"/>
                <a:cs typeface="Times New Roman"/>
              </a:rPr>
              <a:t>’-2</a:t>
            </a:r>
            <a:r>
              <a:rPr lang="en-US" sz="3000" dirty="0" smtClean="0">
                <a:latin typeface="Calibri"/>
                <a:cs typeface="Calibri"/>
              </a:rPr>
              <a:t> points</a:t>
            </a:r>
            <a:r>
              <a:rPr lang="en-US" sz="3000" dirty="0" smtClean="0"/>
              <a:t/>
            </a:r>
            <a:br>
              <a:rPr lang="en-US" sz="3000" dirty="0" smtClean="0"/>
            </a:br>
            <a:r>
              <a:rPr lang="en-US" sz="3000" dirty="0" smtClean="0"/>
              <a:t>and </a:t>
            </a:r>
            <a:br>
              <a:rPr lang="en-US" sz="3000" dirty="0" smtClean="0"/>
            </a:br>
            <a:r>
              <a:rPr lang="en-US" sz="3000" i="1" dirty="0" smtClean="0">
                <a:latin typeface="Times New Roman"/>
                <a:cs typeface="Times New Roman"/>
              </a:rPr>
              <a:t>Rec</a:t>
            </a:r>
            <a:r>
              <a:rPr lang="en-US" sz="3000" dirty="0" smtClean="0"/>
              <a:t> corrects </a:t>
            </a:r>
            <a:r>
              <a:rPr lang="en-US" sz="3000" i="1" dirty="0" err="1" smtClean="0">
                <a:latin typeface="Times New Roman"/>
                <a:cs typeface="Times New Roman"/>
              </a:rPr>
              <a:t>d</a:t>
            </a:r>
            <a:r>
              <a:rPr lang="en-US" sz="3000" i="1" baseline="-25000" dirty="0" err="1" smtClean="0">
                <a:latin typeface="Times New Roman"/>
                <a:cs typeface="Times New Roman"/>
              </a:rPr>
              <a:t>max</a:t>
            </a:r>
            <a:r>
              <a:rPr lang="en-US" sz="3000" dirty="0" smtClean="0"/>
              <a:t> random errors on </a:t>
            </a:r>
            <a:r>
              <a:rPr lang="en-US" sz="3000" i="1" dirty="0" smtClean="0">
                <a:latin typeface="Times New Roman"/>
                <a:cs typeface="Times New Roman"/>
              </a:rPr>
              <a:t>C</a:t>
            </a:r>
          </a:p>
          <a:p>
            <a:pPr marL="0" indent="0">
              <a:buNone/>
            </a:pPr>
            <a:endParaRPr lang="en-US" i="1" dirty="0" smtClean="0">
              <a:latin typeface="Times New Roman"/>
              <a:cs typeface="Times New Roman"/>
            </a:endParaRPr>
          </a:p>
          <a:p>
            <a:pPr marL="0" indent="0">
              <a:buNone/>
            </a:pPr>
            <a:endParaRPr lang="en-US" u="sng" dirty="0" smtClean="0"/>
          </a:p>
          <a:p>
            <a:pPr marL="0" indent="0">
              <a:buNone/>
            </a:pPr>
            <a:endParaRPr lang="en-US" u="sng" dirty="0"/>
          </a:p>
          <a:p>
            <a:pPr marL="0" indent="0">
              <a:buNone/>
            </a:pPr>
            <a:r>
              <a:rPr lang="en-US" u="sng" dirty="0" smtClean="0"/>
              <a:t>Corollary</a:t>
            </a:r>
            <a:r>
              <a:rPr lang="en-US" u="sng" dirty="0" smtClean="0"/>
              <a:t>:</a:t>
            </a:r>
            <a:r>
              <a:rPr lang="en-US" dirty="0" smtClean="0"/>
              <a:t> (Sketch of </a:t>
            </a:r>
            <a:r>
              <a:rPr lang="en-US" sz="2100" dirty="0" smtClean="0"/>
              <a:t>[DodisSmith05]</a:t>
            </a:r>
            <a:r>
              <a:rPr lang="en-US" dirty="0" smtClean="0"/>
              <a:t>)</a:t>
            </a:r>
            <a:r>
              <a:rPr lang="en-US" u="sng" dirty="0" smtClean="0"/>
              <a:t/>
            </a:r>
            <a:br>
              <a:rPr lang="en-US" u="sng" dirty="0" smtClean="0"/>
            </a:br>
            <a:r>
              <a:rPr lang="en-US" dirty="0" smtClean="0"/>
              <a:t>If the HILL entropy of a sketch drops by </a:t>
            </a:r>
            <a:r>
              <a:rPr lang="en-US" dirty="0" smtClean="0">
                <a:latin typeface="Times New Roman"/>
                <a:cs typeface="Times New Roman"/>
              </a:rPr>
              <a:t>(</a:t>
            </a:r>
            <a:r>
              <a:rPr lang="en-US" i="1" dirty="0" smtClean="0">
                <a:latin typeface="Times New Roman"/>
                <a:cs typeface="Times New Roman"/>
              </a:rPr>
              <a:t>k-k</a:t>
            </a:r>
            <a:r>
              <a:rPr lang="en-US" dirty="0" smtClean="0">
                <a:latin typeface="Times New Roman"/>
                <a:cs typeface="Times New Roman"/>
              </a:rPr>
              <a:t>’)</a:t>
            </a:r>
            <a:r>
              <a:rPr lang="en-US" dirty="0" smtClean="0"/>
              <a:t> </a:t>
            </a:r>
            <a:r>
              <a:rPr lang="en-US" dirty="0" smtClean="0"/>
              <a:t>bits, </a:t>
            </a:r>
            <a:br>
              <a:rPr lang="en-US" dirty="0" smtClean="0"/>
            </a:br>
            <a:r>
              <a:rPr lang="en-US" dirty="0" smtClean="0"/>
              <a:t>there exists a sketch whose information theoretic entropy drops by no more than </a:t>
            </a:r>
            <a:r>
              <a:rPr lang="en-US" dirty="0" smtClean="0">
                <a:latin typeface="Times New Roman"/>
                <a:cs typeface="Times New Roman"/>
              </a:rPr>
              <a:t>(</a:t>
            </a:r>
            <a:r>
              <a:rPr lang="en-US" i="1" dirty="0" smtClean="0">
                <a:latin typeface="Times New Roman"/>
                <a:cs typeface="Times New Roman"/>
              </a:rPr>
              <a:t>k-k</a:t>
            </a:r>
            <a:r>
              <a:rPr lang="en-US" dirty="0" smtClean="0">
                <a:latin typeface="Times New Roman"/>
                <a:cs typeface="Times New Roman"/>
              </a:rPr>
              <a:t>’)+</a:t>
            </a:r>
            <a:r>
              <a:rPr lang="en-US" dirty="0" smtClean="0">
                <a:latin typeface="Times New Roman"/>
                <a:cs typeface="Times New Roman"/>
              </a:rPr>
              <a:t>2</a:t>
            </a:r>
            <a:r>
              <a:rPr lang="en-US" dirty="0" smtClean="0"/>
              <a:t> bits.</a:t>
            </a:r>
            <a:endParaRPr lang="en-US" i="1" dirty="0">
              <a:latin typeface="Times New Roman"/>
              <a:cs typeface="Times New Roman"/>
            </a:endParaRPr>
          </a:p>
        </p:txBody>
      </p:sp>
      <p:cxnSp>
        <p:nvCxnSpPr>
          <p:cNvPr id="5" name="Straight Arrow Connector 4"/>
          <p:cNvCxnSpPr/>
          <p:nvPr/>
        </p:nvCxnSpPr>
        <p:spPr>
          <a:xfrm>
            <a:off x="4802313" y="622740"/>
            <a:ext cx="458024"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 name="Rectangle 36"/>
          <p:cNvSpPr>
            <a:spLocks noChangeArrowheads="1"/>
          </p:cNvSpPr>
          <p:nvPr/>
        </p:nvSpPr>
        <p:spPr bwMode="auto">
          <a:xfrm>
            <a:off x="610699" y="3466686"/>
            <a:ext cx="7730892" cy="104932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dirty="0" smtClean="0"/>
              <a:t>We can fix an </a:t>
            </a:r>
            <a:r>
              <a:rPr lang="en-US" b="1" i="1" dirty="0" smtClean="0">
                <a:latin typeface="Times New Roman"/>
                <a:cs typeface="Times New Roman"/>
              </a:rPr>
              <a:t>p</a:t>
            </a:r>
            <a:r>
              <a:rPr lang="en-US" b="1" dirty="0" smtClean="0"/>
              <a:t> value where </a:t>
            </a:r>
            <a:r>
              <a:rPr lang="en-US" sz="1800" b="1" i="1" dirty="0" smtClean="0">
                <a:latin typeface="Times New Roman"/>
                <a:cs typeface="Times New Roman"/>
              </a:rPr>
              <a:t>Rec</a:t>
            </a:r>
            <a:r>
              <a:rPr lang="en-US" sz="1800" b="1" dirty="0" smtClean="0"/>
              <a:t> functions as a good </a:t>
            </a:r>
            <a:r>
              <a:rPr lang="en-US" b="1" dirty="0" smtClean="0"/>
              <a:t>a decoding algorithm.  </a:t>
            </a:r>
            <a:br>
              <a:rPr lang="en-US" b="1" dirty="0" smtClean="0"/>
            </a:br>
            <a:r>
              <a:rPr lang="en-US" b="1" dirty="0" smtClean="0"/>
              <a:t>For a distribution, </a:t>
            </a:r>
            <a:r>
              <a:rPr lang="en-US" b="1" i="1" dirty="0" smtClean="0">
                <a:latin typeface="Times New Roman"/>
                <a:cs typeface="Times New Roman"/>
              </a:rPr>
              <a:t>Y</a:t>
            </a:r>
            <a:r>
              <a:rPr lang="en-US" b="1" dirty="0" smtClean="0"/>
              <a:t>, to be indistinguishable, </a:t>
            </a:r>
            <a:r>
              <a:rPr lang="en-US" b="1" i="1" dirty="0" smtClean="0">
                <a:latin typeface="Times New Roman"/>
                <a:cs typeface="Times New Roman"/>
              </a:rPr>
              <a:t>Rec</a:t>
            </a:r>
            <a:r>
              <a:rPr lang="en-US" b="1" dirty="0" smtClean="0"/>
              <a:t> must also decode on </a:t>
            </a:r>
            <a:r>
              <a:rPr lang="en-US" b="1" i="1" dirty="0" smtClean="0">
                <a:latin typeface="Times New Roman"/>
                <a:cs typeface="Times New Roman"/>
              </a:rPr>
              <a:t>Y</a:t>
            </a:r>
            <a:r>
              <a:rPr lang="en-US" b="1" dirty="0" smtClean="0"/>
              <a:t>.</a:t>
            </a:r>
            <a:endParaRPr lang="en-US" sz="1800" b="1" dirty="0">
              <a:latin typeface="Times New Roman"/>
              <a:cs typeface="Times New Roman"/>
            </a:endParaRPr>
          </a:p>
        </p:txBody>
      </p:sp>
    </p:spTree>
    <p:extLst>
      <p:ext uri="{BB962C8B-B14F-4D97-AF65-F5344CB8AC3E}">
        <p14:creationId xmlns:p14="http://schemas.microsoft.com/office/powerpoint/2010/main" val="40722178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Can sketches be unpredictable?</a:t>
            </a:r>
            <a:endParaRPr lang="en-US" dirty="0"/>
          </a:p>
        </p:txBody>
      </p:sp>
      <p:sp>
        <p:nvSpPr>
          <p:cNvPr id="3" name="Content Placeholder 2"/>
          <p:cNvSpPr>
            <a:spLocks noGrp="1"/>
          </p:cNvSpPr>
          <p:nvPr>
            <p:ph idx="1"/>
          </p:nvPr>
        </p:nvSpPr>
        <p:spPr/>
        <p:txBody>
          <a:bodyPr>
            <a:normAutofit/>
          </a:bodyPr>
          <a:lstStyle/>
          <a:p>
            <a:r>
              <a:rPr lang="en-US" dirty="0" smtClean="0"/>
              <a:t>HILL entropy (</a:t>
            </a:r>
            <a:r>
              <a:rPr lang="en-US" dirty="0" err="1" smtClean="0"/>
              <a:t>indistinguishability</a:t>
            </a:r>
            <a:r>
              <a:rPr lang="en-US" dirty="0" smtClean="0"/>
              <a:t>) may be asking too much</a:t>
            </a:r>
          </a:p>
          <a:p>
            <a:r>
              <a:rPr lang="en-US" dirty="0" smtClean="0"/>
              <a:t>Maybe another notion of entropy is achievable</a:t>
            </a:r>
          </a:p>
          <a:p>
            <a:r>
              <a:rPr lang="en-US" dirty="0" smtClean="0"/>
              <a:t>Definitely need that </a:t>
            </a:r>
            <a:r>
              <a:rPr lang="en-US" i="1" dirty="0" smtClean="0">
                <a:latin typeface="Times New Roman"/>
                <a:cs typeface="Times New Roman"/>
              </a:rPr>
              <a:t>W</a:t>
            </a:r>
            <a:r>
              <a:rPr lang="en-US" baseline="-25000" dirty="0" smtClean="0">
                <a:latin typeface="Times New Roman"/>
                <a:cs typeface="Times New Roman"/>
              </a:rPr>
              <a:t>0 </a:t>
            </a:r>
            <a:r>
              <a:rPr lang="en-US" dirty="0" smtClean="0">
                <a:latin typeface="Times New Roman"/>
                <a:cs typeface="Times New Roman"/>
              </a:rPr>
              <a:t>| </a:t>
            </a:r>
            <a:r>
              <a:rPr lang="en-US" i="1" dirty="0">
                <a:latin typeface="Times New Roman"/>
                <a:cs typeface="Times New Roman"/>
              </a:rPr>
              <a:t>p</a:t>
            </a:r>
            <a:r>
              <a:rPr lang="en-US" dirty="0" smtClean="0">
                <a:latin typeface="Calibri"/>
                <a:cs typeface="Calibri"/>
              </a:rPr>
              <a:t> </a:t>
            </a:r>
            <a:r>
              <a:rPr lang="en-US" dirty="0" smtClean="0">
                <a:latin typeface="Calibri"/>
                <a:cs typeface="Calibri"/>
              </a:rPr>
              <a:t>is unpredictable</a:t>
            </a:r>
          </a:p>
          <a:p>
            <a:r>
              <a:rPr lang="en-US" dirty="0" smtClean="0">
                <a:latin typeface="Calibri"/>
                <a:cs typeface="Calibri"/>
              </a:rPr>
              <a:t>Applying a randomness extractor (with reconstruction procedure) produces a pseudorandom key </a:t>
            </a:r>
            <a:r>
              <a:rPr lang="en-US" sz="1800" dirty="0" smtClean="0">
                <a:latin typeface="Calibri"/>
                <a:cs typeface="Calibri"/>
              </a:rPr>
              <a:t>[HsiaoLuReyzin07]</a:t>
            </a:r>
          </a:p>
          <a:p>
            <a:endParaRPr lang="en-US" i="1" dirty="0" smtClean="0">
              <a:latin typeface="Times New Roman"/>
              <a:cs typeface="Times New Roman"/>
            </a:endParaRPr>
          </a:p>
        </p:txBody>
      </p:sp>
    </p:spTree>
    <p:extLst>
      <p:ext uri="{BB962C8B-B14F-4D97-AF65-F5344CB8AC3E}">
        <p14:creationId xmlns:p14="http://schemas.microsoft.com/office/powerpoint/2010/main" val="7718191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771" y="274638"/>
            <a:ext cx="8626121" cy="1143000"/>
          </a:xfrm>
        </p:spPr>
        <p:txBody>
          <a:bodyPr>
            <a:noAutofit/>
          </a:bodyPr>
          <a:lstStyle/>
          <a:p>
            <a:r>
              <a:rPr lang="en-US" sz="3600" dirty="0" smtClean="0"/>
              <a:t>Maximum unpredictability conditioned on </a:t>
            </a:r>
            <a:r>
              <a:rPr lang="en-US" sz="3600" i="1" dirty="0" err="1" smtClean="0">
                <a:latin typeface="Times New Roman"/>
                <a:cs typeface="Times New Roman"/>
              </a:rPr>
              <a:t>ss</a:t>
            </a:r>
            <a:endParaRPr lang="en-US" sz="3600" i="1" dirty="0">
              <a:latin typeface="Times New Roman"/>
              <a:cs typeface="Times New Roman"/>
            </a:endParaRPr>
          </a:p>
        </p:txBody>
      </p:sp>
      <p:sp>
        <p:nvSpPr>
          <p:cNvPr id="3" name="Content Placeholder 2"/>
          <p:cNvSpPr>
            <a:spLocks noGrp="1"/>
          </p:cNvSpPr>
          <p:nvPr>
            <p:ph idx="1"/>
          </p:nvPr>
        </p:nvSpPr>
        <p:spPr>
          <a:xfrm>
            <a:off x="457200" y="1600200"/>
            <a:ext cx="8425692" cy="3528120"/>
          </a:xfrm>
        </p:spPr>
        <p:txBody>
          <a:bodyPr>
            <a:normAutofit fontScale="85000" lnSpcReduction="20000"/>
          </a:bodyPr>
          <a:lstStyle/>
          <a:p>
            <a:pPr marL="0" indent="0">
              <a:buNone/>
            </a:pPr>
            <a:r>
              <a:rPr lang="en-US" u="sng" dirty="0" smtClean="0"/>
              <a:t>Theorem:</a:t>
            </a:r>
          </a:p>
          <a:p>
            <a:pPr marL="0" indent="0">
              <a:buNone/>
            </a:pPr>
            <a:r>
              <a:rPr lang="en-US" dirty="0" smtClean="0"/>
              <a:t>For </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a:t>
            </a:r>
            <a:r>
              <a:rPr lang="en-US" i="1" dirty="0" smtClean="0">
                <a:latin typeface="Times New Roman"/>
                <a:cs typeface="Times New Roman"/>
              </a:rPr>
              <a:t>U</a:t>
            </a:r>
            <a:r>
              <a:rPr lang="en-US" dirty="0" smtClean="0">
                <a:latin typeface="Calibri"/>
                <a:cs typeface="Calibri"/>
              </a:rPr>
              <a:t> and the Hamming metric,</a:t>
            </a:r>
          </a:p>
          <a:p>
            <a:pPr marL="0" indent="0">
              <a:buNone/>
            </a:pPr>
            <a:r>
              <a:rPr lang="en-US" dirty="0" smtClean="0"/>
              <a:t>Any </a:t>
            </a:r>
            <a:r>
              <a:rPr lang="en-US" dirty="0" smtClean="0"/>
              <a:t>secure </a:t>
            </a:r>
            <a:r>
              <a:rPr lang="en-US" dirty="0" smtClean="0"/>
              <a:t>sketch decreases </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’s</a:t>
            </a:r>
            <a:r>
              <a:rPr lang="en-US" dirty="0"/>
              <a:t> unpredictability</a:t>
            </a:r>
            <a:endParaRPr lang="en-US" dirty="0" smtClean="0"/>
          </a:p>
          <a:p>
            <a:pPr marL="0" indent="0">
              <a:buNone/>
            </a:pPr>
            <a:r>
              <a:rPr lang="en-US" dirty="0" smtClean="0"/>
              <a:t>by </a:t>
            </a:r>
            <a:r>
              <a:rPr lang="en-US" dirty="0" smtClean="0"/>
              <a:t>at least </a:t>
            </a:r>
            <a:r>
              <a:rPr lang="en-US" dirty="0" smtClean="0">
                <a:latin typeface="Times New Roman"/>
                <a:cs typeface="Times New Roman"/>
              </a:rPr>
              <a:t>|</a:t>
            </a:r>
            <a:r>
              <a:rPr lang="en-US" i="1" dirty="0" err="1" smtClean="0">
                <a:latin typeface="Times New Roman"/>
                <a:cs typeface="Times New Roman"/>
              </a:rPr>
              <a:t>B</a:t>
            </a:r>
            <a:r>
              <a:rPr lang="en-US" i="1" baseline="-25000" dirty="0" err="1" smtClean="0">
                <a:latin typeface="Times New Roman"/>
                <a:cs typeface="Times New Roman"/>
              </a:rPr>
              <a:t>dmax</a:t>
            </a:r>
            <a:r>
              <a:rPr lang="en-US" dirty="0">
                <a:latin typeface="Times New Roman"/>
                <a:cs typeface="Times New Roman"/>
              </a:rPr>
              <a:t>|</a:t>
            </a:r>
            <a:r>
              <a:rPr lang="en-US" dirty="0" smtClean="0"/>
              <a:t/>
            </a:r>
            <a:br>
              <a:rPr lang="en-US" dirty="0" smtClean="0"/>
            </a:br>
            <a:endParaRPr lang="en-US" dirty="0" smtClean="0"/>
          </a:p>
          <a:p>
            <a:pPr marL="0" indent="0">
              <a:buNone/>
            </a:pPr>
            <a:r>
              <a:rPr lang="en-US" dirty="0" smtClean="0"/>
              <a:t>Theorem </a:t>
            </a:r>
            <a:r>
              <a:rPr lang="en-US" dirty="0" smtClean="0"/>
              <a:t>holds </a:t>
            </a:r>
            <a:r>
              <a:rPr lang="en-US" dirty="0" smtClean="0"/>
              <a:t>for </a:t>
            </a:r>
            <a:r>
              <a:rPr lang="en-US" dirty="0" smtClean="0"/>
              <a:t>all </a:t>
            </a:r>
            <a:r>
              <a:rPr lang="en-US" i="1" dirty="0" smtClean="0">
                <a:latin typeface="Times New Roman"/>
                <a:cs typeface="Times New Roman"/>
              </a:rPr>
              <a:t>Y</a:t>
            </a:r>
            <a:r>
              <a:rPr lang="en-US" dirty="0" smtClean="0"/>
              <a:t> </a:t>
            </a:r>
            <a:r>
              <a:rPr lang="en-US" dirty="0" smtClean="0"/>
              <a:t>that are indistinguishable from </a:t>
            </a:r>
            <a:r>
              <a:rPr lang="en-US" i="1" dirty="0" smtClean="0">
                <a:latin typeface="Times New Roman"/>
                <a:cs typeface="Times New Roman"/>
              </a:rPr>
              <a:t>W</a:t>
            </a:r>
            <a:r>
              <a:rPr lang="en-US" baseline="-25000" dirty="0" smtClean="0">
                <a:latin typeface="Times New Roman"/>
                <a:cs typeface="Times New Roman"/>
              </a:rPr>
              <a:t>0</a:t>
            </a:r>
          </a:p>
          <a:p>
            <a:pPr marL="0" indent="0">
              <a:buNone/>
            </a:pPr>
            <a:endParaRPr lang="en-US" baseline="-25000" dirty="0">
              <a:latin typeface="Times New Roman"/>
              <a:cs typeface="Times New Roman"/>
            </a:endParaRPr>
          </a:p>
          <a:p>
            <a:pPr marL="0" indent="0">
              <a:buNone/>
            </a:pPr>
            <a:r>
              <a:rPr lang="en-US" b="1" dirty="0" smtClean="0">
                <a:latin typeface="Calibri"/>
                <a:cs typeface="Calibri"/>
              </a:rPr>
              <a:t>Note</a:t>
            </a:r>
            <a:r>
              <a:rPr lang="en-US" dirty="0" smtClean="0">
                <a:latin typeface="Calibri"/>
                <a:cs typeface="Calibri"/>
              </a:rPr>
              <a:t>: </a:t>
            </a:r>
            <a:r>
              <a:rPr lang="en-US" dirty="0" err="1" smtClean="0">
                <a:latin typeface="Calibri"/>
                <a:cs typeface="Calibri"/>
              </a:rPr>
              <a:t>Nonconstructively</a:t>
            </a:r>
            <a:r>
              <a:rPr lang="en-US" dirty="0" smtClean="0">
                <a:latin typeface="Calibri"/>
                <a:cs typeface="Calibri"/>
              </a:rPr>
              <a:t>, there are sketches whose entropy decreases by </a:t>
            </a:r>
            <a:r>
              <a:rPr lang="en-US" dirty="0" smtClean="0">
                <a:latin typeface="Times New Roman"/>
                <a:cs typeface="Times New Roman"/>
              </a:rPr>
              <a:t>|</a:t>
            </a:r>
            <a:r>
              <a:rPr lang="en-US" dirty="0" err="1" smtClean="0">
                <a:latin typeface="Times New Roman"/>
                <a:cs typeface="Times New Roman"/>
              </a:rPr>
              <a:t>B</a:t>
            </a:r>
            <a:r>
              <a:rPr lang="en-US" baseline="-25000" dirty="0" err="1" smtClean="0">
                <a:latin typeface="Times New Roman"/>
                <a:cs typeface="Times New Roman"/>
              </a:rPr>
              <a:t>dmax</a:t>
            </a:r>
            <a:r>
              <a:rPr lang="en-US" dirty="0" smtClean="0">
                <a:latin typeface="Times New Roman"/>
                <a:cs typeface="Times New Roman"/>
              </a:rPr>
              <a:t>| </a:t>
            </a:r>
            <a:r>
              <a:rPr lang="en-US" sz="2600" dirty="0" smtClean="0">
                <a:latin typeface="Calibri"/>
                <a:cs typeface="Calibri"/>
              </a:rPr>
              <a:t>[Varshamov1957]</a:t>
            </a:r>
            <a:endParaRPr lang="en-US" baseline="-25000" dirty="0">
              <a:latin typeface="Calibri"/>
              <a:cs typeface="Calibri"/>
            </a:endParaRPr>
          </a:p>
        </p:txBody>
      </p:sp>
      <p:sp>
        <p:nvSpPr>
          <p:cNvPr id="7" name="Rectangle 36"/>
          <p:cNvSpPr>
            <a:spLocks noChangeArrowheads="1"/>
          </p:cNvSpPr>
          <p:nvPr/>
        </p:nvSpPr>
        <p:spPr bwMode="auto">
          <a:xfrm>
            <a:off x="610699" y="5246292"/>
            <a:ext cx="7730892" cy="1499379"/>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r>
              <a:rPr lang="en-US" dirty="0" smtClean="0">
                <a:solidFill>
                  <a:srgbClr val="000000"/>
                </a:solidFill>
                <a:latin typeface="Calibri"/>
                <a:cs typeface="Calibri"/>
              </a:rPr>
              <a:t>These results also hold for any algorithm </a:t>
            </a:r>
            <a:br>
              <a:rPr lang="en-US" dirty="0" smtClean="0">
                <a:solidFill>
                  <a:srgbClr val="000000"/>
                </a:solidFill>
                <a:latin typeface="Calibri"/>
                <a:cs typeface="Calibri"/>
              </a:rPr>
            </a:br>
            <a:r>
              <a:rPr lang="en-US" dirty="0" smtClean="0">
                <a:solidFill>
                  <a:srgbClr val="000000"/>
                </a:solidFill>
                <a:latin typeface="Calibri"/>
                <a:cs typeface="Calibri"/>
              </a:rPr>
              <a:t>1) that is error-tolerant, and </a:t>
            </a:r>
            <a:br>
              <a:rPr lang="en-US" dirty="0" smtClean="0">
                <a:solidFill>
                  <a:srgbClr val="000000"/>
                </a:solidFill>
                <a:latin typeface="Calibri"/>
                <a:cs typeface="Calibri"/>
              </a:rPr>
            </a:br>
            <a:r>
              <a:rPr lang="en-US" dirty="0" smtClean="0">
                <a:solidFill>
                  <a:srgbClr val="000000"/>
                </a:solidFill>
                <a:latin typeface="Calibri"/>
                <a:cs typeface="Calibri"/>
              </a:rPr>
              <a:t>2) that outputs a value </a:t>
            </a:r>
            <a:r>
              <a:rPr lang="en-US" i="1" dirty="0" smtClean="0">
                <a:solidFill>
                  <a:srgbClr val="000000"/>
                </a:solidFill>
                <a:latin typeface="Times New Roman"/>
                <a:cs typeface="Times New Roman"/>
              </a:rPr>
              <a:t>v</a:t>
            </a:r>
            <a:r>
              <a:rPr lang="en-US" dirty="0" smtClean="0">
                <a:solidFill>
                  <a:srgbClr val="000000"/>
                </a:solidFill>
                <a:latin typeface="Calibri"/>
                <a:cs typeface="Calibri"/>
              </a:rPr>
              <a:t> and </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0</a:t>
            </a:r>
            <a:r>
              <a:rPr lang="en-US" dirty="0" smtClean="0">
                <a:solidFill>
                  <a:srgbClr val="000000"/>
                </a:solidFill>
                <a:latin typeface="Calibri"/>
                <a:cs typeface="Calibri"/>
              </a:rPr>
              <a:t> can be efficiently computed from </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0</a:t>
            </a:r>
            <a:endParaRPr lang="en-US" baseline="-25000" dirty="0">
              <a:solidFill>
                <a:srgbClr val="000000"/>
              </a:solidFill>
              <a:latin typeface="Times New Roman"/>
              <a:cs typeface="Times New Roman"/>
            </a:endParaRPr>
          </a:p>
          <a:p>
            <a:pPr marL="365760" lvl="1"/>
            <a:endParaRPr lang="en-US" baseline="-25000" dirty="0" smtClean="0">
              <a:solidFill>
                <a:srgbClr val="000000"/>
              </a:solidFill>
              <a:latin typeface="Calibri"/>
              <a:cs typeface="Calibri"/>
            </a:endParaRPr>
          </a:p>
          <a:p>
            <a:pPr lvl="1"/>
            <a:r>
              <a:rPr lang="en-US" dirty="0" smtClean="0">
                <a:solidFill>
                  <a:srgbClr val="000000"/>
                </a:solidFill>
                <a:latin typeface="Calibri"/>
                <a:cs typeface="Calibri"/>
              </a:rPr>
              <a:t>Give </a:t>
            </a:r>
            <a:r>
              <a:rPr lang="en-US" dirty="0">
                <a:solidFill>
                  <a:srgbClr val="000000"/>
                </a:solidFill>
                <a:latin typeface="Calibri"/>
                <a:cs typeface="Calibri"/>
              </a:rPr>
              <a:t>up on building a secure </a:t>
            </a:r>
            <a:r>
              <a:rPr lang="en-US" dirty="0" smtClean="0">
                <a:solidFill>
                  <a:srgbClr val="000000"/>
                </a:solidFill>
                <a:latin typeface="Calibri"/>
                <a:cs typeface="Calibri"/>
              </a:rPr>
              <a:t>sketch, focus </a:t>
            </a:r>
            <a:r>
              <a:rPr lang="en-US" dirty="0">
                <a:solidFill>
                  <a:srgbClr val="000000"/>
                </a:solidFill>
                <a:latin typeface="Calibri"/>
                <a:cs typeface="Calibri"/>
              </a:rPr>
              <a:t>on </a:t>
            </a:r>
            <a:r>
              <a:rPr lang="en-US" dirty="0" smtClean="0">
                <a:solidFill>
                  <a:srgbClr val="000000"/>
                </a:solidFill>
                <a:latin typeface="Calibri"/>
                <a:cs typeface="Calibri"/>
              </a:rPr>
              <a:t>fuzzy extractor</a:t>
            </a:r>
            <a:endParaRPr lang="en-US" dirty="0">
              <a:solidFill>
                <a:srgbClr val="000000"/>
              </a:solidFill>
              <a:latin typeface="Calibri"/>
              <a:cs typeface="Calibri"/>
            </a:endParaRPr>
          </a:p>
        </p:txBody>
      </p:sp>
    </p:spTree>
    <p:extLst>
      <p:ext uri="{BB962C8B-B14F-4D97-AF65-F5344CB8AC3E}">
        <p14:creationId xmlns:p14="http://schemas.microsoft.com/office/powerpoint/2010/main" val="36279524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1" nodeType="clickEffect">
                                  <p:stCondLst>
                                    <p:cond delay="0"/>
                                  </p:stCondLst>
                                  <p:childTnLst>
                                    <p:set>
                                      <p:cBhvr>
                                        <p:cTn id="29" dur="1" fill="hold">
                                          <p:stCondLst>
                                            <p:cond delay="0"/>
                                          </p:stCondLst>
                                        </p:cTn>
                                        <p:tgtEl>
                                          <p:spTgt spid="7">
                                            <p:bg/>
                                          </p:spTgt>
                                        </p:tgtEl>
                                        <p:attrNameLst>
                                          <p:attrName>style.visibility</p:attrName>
                                        </p:attrNameLst>
                                      </p:cBhvr>
                                      <p:to>
                                        <p:strVal val="visible"/>
                                      </p:to>
                                    </p:set>
                                    <p:animEffect transition="in" filter="fade">
                                      <p:cBhvr>
                                        <p:cTn id="30" dur="500"/>
                                        <p:tgtEl>
                                          <p:spTgt spid="7">
                                            <p:bg/>
                                          </p:spTgt>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7">
                                            <p:txEl>
                                              <p:pRg st="0" end="0"/>
                                            </p:txEl>
                                          </p:spTgt>
                                        </p:tgtEl>
                                        <p:attrNameLst>
                                          <p:attrName>style.visibility</p:attrName>
                                        </p:attrNameLst>
                                      </p:cBhvr>
                                      <p:to>
                                        <p:strVal val="visible"/>
                                      </p:to>
                                    </p:set>
                                    <p:animEffect transition="in" filter="fade">
                                      <p:cBhvr>
                                        <p:cTn id="33" dur="500"/>
                                        <p:tgtEl>
                                          <p:spTgt spid="7">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1" nodeType="clickEffect">
                                  <p:stCondLst>
                                    <p:cond delay="0"/>
                                  </p:stCondLst>
                                  <p:childTnLst>
                                    <p:set>
                                      <p:cBhvr>
                                        <p:cTn id="37" dur="1" fill="hold">
                                          <p:stCondLst>
                                            <p:cond delay="0"/>
                                          </p:stCondLst>
                                        </p:cTn>
                                        <p:tgtEl>
                                          <p:spTgt spid="7">
                                            <p:txEl>
                                              <p:pRg st="2" end="2"/>
                                            </p:txEl>
                                          </p:spTgt>
                                        </p:tgtEl>
                                        <p:attrNameLst>
                                          <p:attrName>style.visibility</p:attrName>
                                        </p:attrNameLst>
                                      </p:cBhvr>
                                      <p:to>
                                        <p:strVal val="visible"/>
                                      </p:to>
                                    </p:set>
                                    <p:animEffect transition="in" filter="fade">
                                      <p:cBhvr>
                                        <p:cTn id="38"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1"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1143000"/>
          </a:xfrm>
        </p:spPr>
        <p:txBody>
          <a:bodyPr>
            <a:normAutofit/>
          </a:bodyPr>
          <a:lstStyle/>
          <a:p>
            <a:pPr algn="l"/>
            <a:r>
              <a:rPr lang="en-US" sz="3600" dirty="0" smtClean="0"/>
              <a:t>Can we do better in computational setting?</a:t>
            </a:r>
            <a:endParaRPr lang="en-US" sz="3600" dirty="0"/>
          </a:p>
        </p:txBody>
      </p:sp>
      <p:sp>
        <p:nvSpPr>
          <p:cNvPr id="3" name="Content Placeholder 2"/>
          <p:cNvSpPr>
            <a:spLocks noGrp="1"/>
          </p:cNvSpPr>
          <p:nvPr>
            <p:ph idx="1"/>
          </p:nvPr>
        </p:nvSpPr>
        <p:spPr/>
        <p:txBody>
          <a:bodyPr>
            <a:normAutofit lnSpcReduction="10000"/>
          </a:bodyPr>
          <a:lstStyle/>
          <a:p>
            <a:r>
              <a:rPr lang="en-US" dirty="0" smtClean="0"/>
              <a:t>For secure sketches: NO</a:t>
            </a:r>
          </a:p>
          <a:p>
            <a:pPr lvl="1"/>
            <a:r>
              <a:rPr lang="en-US" dirty="0" smtClean="0"/>
              <a:t>A sketch that retains HILL entropy implies an information theoretic sketch</a:t>
            </a:r>
          </a:p>
          <a:p>
            <a:pPr lvl="1"/>
            <a:r>
              <a:rPr lang="en-US" dirty="0" smtClean="0"/>
              <a:t>The unpredictability of </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a:t>
            </a:r>
            <a:r>
              <a:rPr lang="en-US" i="1" dirty="0" smtClean="0">
                <a:latin typeface="Times New Roman"/>
                <a:cs typeface="Times New Roman"/>
              </a:rPr>
              <a:t>U</a:t>
            </a:r>
            <a:r>
              <a:rPr lang="en-US" dirty="0" smtClean="0"/>
              <a:t> </a:t>
            </a:r>
            <a:r>
              <a:rPr lang="en-US" dirty="0" smtClean="0"/>
              <a:t>must drop by </a:t>
            </a:r>
            <a:r>
              <a:rPr lang="en-US" dirty="0" smtClean="0">
                <a:latin typeface="Times New Roman"/>
                <a:cs typeface="Times New Roman"/>
              </a:rPr>
              <a:t>|</a:t>
            </a:r>
            <a:r>
              <a:rPr lang="en-US" i="1" dirty="0" err="1" smtClean="0">
                <a:latin typeface="Times New Roman"/>
                <a:cs typeface="Times New Roman"/>
              </a:rPr>
              <a:t>B</a:t>
            </a:r>
            <a:r>
              <a:rPr lang="en-US" i="1" baseline="-25000" dirty="0" err="1" smtClean="0">
                <a:latin typeface="Times New Roman"/>
                <a:cs typeface="Times New Roman"/>
              </a:rPr>
              <a:t>dmax</a:t>
            </a:r>
            <a:r>
              <a:rPr lang="en-US" dirty="0" smtClean="0">
                <a:latin typeface="Times New Roman"/>
                <a:cs typeface="Times New Roman"/>
              </a:rPr>
              <a:t>|</a:t>
            </a:r>
          </a:p>
          <a:p>
            <a:pPr lvl="1"/>
            <a:endParaRPr lang="en-US" dirty="0"/>
          </a:p>
          <a:p>
            <a:r>
              <a:rPr lang="en-US" dirty="0" smtClean="0"/>
              <a:t>For fuzzy extractors: YES</a:t>
            </a:r>
          </a:p>
          <a:p>
            <a:pPr lvl="1"/>
            <a:r>
              <a:rPr lang="en-US" dirty="0" smtClean="0"/>
              <a:t>Look for computational assumption with “errors” </a:t>
            </a:r>
          </a:p>
          <a:p>
            <a:pPr lvl="1"/>
            <a:r>
              <a:rPr lang="en-US" dirty="0" smtClean="0"/>
              <a:t>Seems natural to use random linear codes</a:t>
            </a:r>
          </a:p>
          <a:p>
            <a:pPr marL="457200" lvl="1" indent="0">
              <a:buNone/>
            </a:pPr>
            <a:r>
              <a:rPr lang="en-US" dirty="0" smtClean="0"/>
              <a:t>(decoding is NP-hard </a:t>
            </a:r>
            <a:r>
              <a:rPr lang="en-US" sz="2200" dirty="0" smtClean="0"/>
              <a:t>[BerlekampMcElieseVanTilborg1978]</a:t>
            </a:r>
            <a:r>
              <a:rPr lang="en-US" dirty="0" smtClean="0"/>
              <a:t>)</a:t>
            </a:r>
            <a:endParaRPr lang="en-US" dirty="0"/>
          </a:p>
        </p:txBody>
      </p:sp>
    </p:spTree>
    <p:extLst>
      <p:ext uri="{BB962C8B-B14F-4D97-AF65-F5344CB8AC3E}">
        <p14:creationId xmlns:p14="http://schemas.microsoft.com/office/powerpoint/2010/main" val="1926795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787588" y="1440635"/>
            <a:ext cx="5012765" cy="3824941"/>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100" name="TextBox 99"/>
          <p:cNvSpPr txBox="1"/>
          <p:nvPr/>
        </p:nvSpPr>
        <p:spPr>
          <a:xfrm>
            <a:off x="3931920" y="1101494"/>
            <a:ext cx="1962008" cy="369332"/>
          </a:xfrm>
          <a:prstGeom prst="rect">
            <a:avLst/>
          </a:prstGeom>
          <a:noFill/>
        </p:spPr>
        <p:txBody>
          <a:bodyPr wrap="none" rtlCol="0">
            <a:spAutoFit/>
          </a:bodyPr>
          <a:lstStyle/>
          <a:p>
            <a:r>
              <a:rPr lang="en-US" dirty="0" smtClean="0"/>
              <a:t>Code Offset Sketch</a:t>
            </a:r>
            <a:endParaRPr lang="en-US" dirty="0"/>
          </a:p>
        </p:txBody>
      </p:sp>
      <p:cxnSp>
        <p:nvCxnSpPr>
          <p:cNvPr id="6" name="Straight Arrow Connector 5"/>
          <p:cNvCxnSpPr>
            <a:stCxn id="14" idx="3"/>
            <a:endCxn id="11" idx="7"/>
          </p:cNvCxnSpPr>
          <p:nvPr/>
        </p:nvCxnSpPr>
        <p:spPr bwMode="auto">
          <a:xfrm flipH="1">
            <a:off x="4995845" y="2348718"/>
            <a:ext cx="1279995" cy="134329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8" name="Straight Arrow Connector 7"/>
          <p:cNvCxnSpPr>
            <a:stCxn id="11" idx="6"/>
            <a:endCxn id="15" idx="3"/>
          </p:cNvCxnSpPr>
          <p:nvPr/>
        </p:nvCxnSpPr>
        <p:spPr bwMode="auto">
          <a:xfrm flipV="1">
            <a:off x="5014867" y="2806176"/>
            <a:ext cx="1764363" cy="931763"/>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11" name="Oval 10"/>
          <p:cNvSpPr/>
          <p:nvPr/>
        </p:nvSpPr>
        <p:spPr bwMode="auto">
          <a:xfrm>
            <a:off x="4884978" y="3672994"/>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256818" y="223785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760208" y="2695309"/>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TextBox 23"/>
          <p:cNvSpPr txBox="1"/>
          <p:nvPr/>
        </p:nvSpPr>
        <p:spPr>
          <a:xfrm>
            <a:off x="6208239" y="3021171"/>
            <a:ext cx="1421868" cy="369332"/>
          </a:xfrm>
          <a:prstGeom prst="rect">
            <a:avLst/>
          </a:prstGeom>
          <a:noFill/>
        </p:spPr>
        <p:txBody>
          <a:bodyPr wrap="square" rtlCol="0">
            <a:spAutoFit/>
          </a:bodyPr>
          <a:lstStyle/>
          <a:p>
            <a:r>
              <a:rPr lang="en-US" i="1" dirty="0" smtClean="0">
                <a:latin typeface="Times New Roman"/>
                <a:cs typeface="Times New Roman"/>
              </a:rPr>
              <a:t>p</a:t>
            </a:r>
            <a:r>
              <a:rPr lang="en-US" sz="1800" dirty="0" smtClean="0">
                <a:sym typeface="Symbol"/>
              </a:rPr>
              <a:t>  </a:t>
            </a:r>
            <a:r>
              <a:rPr lang="en-US" i="1" dirty="0">
                <a:latin typeface="Times New Roman"/>
                <a:cs typeface="Times New Roman"/>
              </a:rPr>
              <a:t>w</a:t>
            </a:r>
            <a:r>
              <a:rPr lang="en-US" i="1" baseline="-25000" dirty="0">
                <a:latin typeface="Times New Roman"/>
                <a:cs typeface="Times New Roman"/>
              </a:rPr>
              <a:t>1</a:t>
            </a:r>
            <a:endParaRPr lang="en-US" sz="1800" i="1" dirty="0">
              <a:latin typeface="Times New Roman"/>
              <a:cs typeface="Times New Roman"/>
            </a:endParaRPr>
          </a:p>
        </p:txBody>
      </p:sp>
      <p:sp>
        <p:nvSpPr>
          <p:cNvPr id="25" name="TextBox 24"/>
          <p:cNvSpPr txBox="1"/>
          <p:nvPr/>
        </p:nvSpPr>
        <p:spPr>
          <a:xfrm>
            <a:off x="4123795" y="3883985"/>
            <a:ext cx="2084444" cy="369332"/>
          </a:xfrm>
          <a:prstGeom prst="rect">
            <a:avLst/>
          </a:prstGeom>
          <a:noFill/>
        </p:spPr>
        <p:txBody>
          <a:bodyPr wrap="square" rtlCol="0">
            <a:spAutoFit/>
          </a:bodyPr>
          <a:lstStyle/>
          <a:p>
            <a:r>
              <a:rPr lang="en-US" sz="1800" i="1" dirty="0" smtClean="0">
                <a:latin typeface="Times New Roman"/>
                <a:cs typeface="Times New Roman"/>
              </a:rPr>
              <a:t>p</a:t>
            </a:r>
            <a:r>
              <a:rPr lang="en-US" sz="1800" i="1" dirty="0" smtClean="0">
                <a:latin typeface="Times New Roman"/>
                <a:cs typeface="Times New Roman"/>
              </a:rPr>
              <a:t>=</a:t>
            </a:r>
            <a:r>
              <a:rPr lang="en-US" dirty="0" err="1" smtClean="0">
                <a:latin typeface="Times New Roman"/>
                <a:cs typeface="Times New Roman"/>
              </a:rPr>
              <a:t>ec</a:t>
            </a:r>
            <a:r>
              <a:rPr lang="en-US" sz="1800" i="1" dirty="0" smtClean="0">
                <a:latin typeface="Times New Roman"/>
                <a:cs typeface="Times New Roman"/>
              </a:rPr>
              <a:t> </a:t>
            </a:r>
            <a:r>
              <a:rPr lang="en-US" sz="1800" dirty="0" smtClean="0">
                <a:sym typeface="Symbol"/>
              </a:rPr>
              <a:t></a:t>
            </a:r>
            <a:r>
              <a:rPr lang="en-US" sz="1800" i="1"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0</a:t>
            </a:r>
            <a:endParaRPr lang="en-US" sz="1800" dirty="0">
              <a:latin typeface="Times New Roman"/>
              <a:cs typeface="Times New Roman"/>
            </a:endParaRPr>
          </a:p>
        </p:txBody>
      </p:sp>
      <p:sp>
        <p:nvSpPr>
          <p:cNvPr id="27" name="TextBox 26"/>
          <p:cNvSpPr txBox="1"/>
          <p:nvPr/>
        </p:nvSpPr>
        <p:spPr>
          <a:xfrm>
            <a:off x="4607242" y="1855810"/>
            <a:ext cx="1675033"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a:t>
            </a:r>
            <a:r>
              <a:rPr lang="en-US" sz="1800" dirty="0" smtClean="0">
                <a:latin typeface="Times New Roman"/>
                <a:cs typeface="Times New Roman"/>
              </a:rPr>
              <a:t>Encode(</a:t>
            </a:r>
            <a:r>
              <a:rPr lang="en-US" sz="1800" i="1" dirty="0" smtClean="0">
                <a:latin typeface="Times New Roman"/>
                <a:cs typeface="Times New Roman"/>
              </a:rPr>
              <a:t>x</a:t>
            </a:r>
            <a:r>
              <a:rPr lang="en-US" sz="1800" dirty="0" smtClean="0">
                <a:latin typeface="Times New Roman"/>
                <a:cs typeface="Times New Roman"/>
              </a:rPr>
              <a:t>)</a:t>
            </a:r>
            <a:endParaRPr lang="en-US" sz="1800" dirty="0">
              <a:latin typeface="Times New Roman"/>
              <a:cs typeface="Times New Roman"/>
            </a:endParaRPr>
          </a:p>
        </p:txBody>
      </p:sp>
      <p:sp>
        <p:nvSpPr>
          <p:cNvPr id="26" name="Content Placeholder 1"/>
          <p:cNvSpPr>
            <a:spLocks noGrp="1"/>
          </p:cNvSpPr>
          <p:nvPr>
            <p:ph idx="1"/>
          </p:nvPr>
        </p:nvSpPr>
        <p:spPr>
          <a:xfrm>
            <a:off x="152400" y="1143000"/>
            <a:ext cx="3200400" cy="4419600"/>
          </a:xfrm>
        </p:spPr>
        <p:txBody>
          <a:bodyPr/>
          <a:lstStyle/>
          <a:p>
            <a:r>
              <a:rPr lang="en-US" sz="1600" dirty="0" smtClean="0"/>
              <a:t>What happens if we replace the code in our previous sketch with a random linear code?</a:t>
            </a:r>
          </a:p>
          <a:p>
            <a:endParaRPr lang="en-US" sz="1600" dirty="0" smtClean="0"/>
          </a:p>
          <a:p>
            <a:pPr marL="0" indent="0">
              <a:buNone/>
            </a:pPr>
            <a:r>
              <a:rPr lang="en-US" sz="2000" dirty="0" smtClean="0"/>
              <a:t>Issues:</a:t>
            </a:r>
          </a:p>
          <a:p>
            <a:r>
              <a:rPr lang="en-US" sz="1600" dirty="0">
                <a:cs typeface="Calibri"/>
              </a:rPr>
              <a:t>Creating/finding a pseudorandom key? </a:t>
            </a:r>
            <a:br>
              <a:rPr lang="en-US" sz="1600" dirty="0">
                <a:cs typeface="Calibri"/>
              </a:rPr>
            </a:br>
            <a:r>
              <a:rPr lang="en-US" sz="1600" dirty="0">
                <a:cs typeface="Calibri"/>
              </a:rPr>
              <a:t>(can’t use bits of </a:t>
            </a:r>
            <a:r>
              <a:rPr lang="en-US" sz="1600" i="1" dirty="0">
                <a:latin typeface="Times New Roman"/>
                <a:cs typeface="Times New Roman"/>
              </a:rPr>
              <a:t>w</a:t>
            </a:r>
            <a:r>
              <a:rPr lang="en-US" sz="1600" baseline="-25000" dirty="0">
                <a:latin typeface="Times New Roman"/>
                <a:cs typeface="Times New Roman"/>
              </a:rPr>
              <a:t>0</a:t>
            </a:r>
            <a:r>
              <a:rPr lang="en-US" sz="1600" dirty="0">
                <a:cs typeface="Calibri"/>
              </a:rPr>
              <a:t>)</a:t>
            </a:r>
          </a:p>
          <a:p>
            <a:endParaRPr lang="en-US" sz="1600" dirty="0" smtClean="0">
              <a:cs typeface="Calibri"/>
            </a:endParaRPr>
          </a:p>
          <a:p>
            <a:r>
              <a:rPr lang="en-US" sz="1600" dirty="0">
                <a:cs typeface="Calibri"/>
              </a:rPr>
              <a:t>Finding efficient decoding </a:t>
            </a:r>
            <a:r>
              <a:rPr lang="en-US" sz="1600" dirty="0" smtClean="0">
                <a:cs typeface="Calibri"/>
              </a:rPr>
              <a:t>algorithm</a:t>
            </a:r>
          </a:p>
          <a:p>
            <a:endParaRPr lang="en-US" sz="1600" dirty="0">
              <a:cs typeface="Calibri"/>
            </a:endParaRPr>
          </a:p>
          <a:p>
            <a:r>
              <a:rPr lang="en-US" sz="1600" dirty="0" smtClean="0">
                <a:cs typeface="Calibri"/>
              </a:rPr>
              <a:t>Proving </a:t>
            </a:r>
            <a:r>
              <a:rPr lang="en-US" sz="1600" dirty="0">
                <a:cs typeface="Calibri"/>
              </a:rPr>
              <a:t>security for different </a:t>
            </a:r>
            <a:r>
              <a:rPr lang="en-US" sz="1600" dirty="0" smtClean="0">
                <a:cs typeface="Calibri"/>
              </a:rPr>
              <a:t>source distributions </a:t>
            </a:r>
            <a:r>
              <a:rPr lang="en-US" sz="1600" i="1" dirty="0">
                <a:latin typeface="Times New Roman"/>
                <a:cs typeface="Times New Roman"/>
              </a:rPr>
              <a:t>W</a:t>
            </a:r>
            <a:r>
              <a:rPr lang="en-US" sz="1600" baseline="-25000" dirty="0">
                <a:latin typeface="Times New Roman"/>
                <a:cs typeface="Times New Roman"/>
              </a:rPr>
              <a:t>0</a:t>
            </a:r>
            <a:endParaRPr lang="en-US" sz="1400" dirty="0">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p:txBody>
      </p:sp>
      <p:sp>
        <p:nvSpPr>
          <p:cNvPr id="28" name="Rectangle 36"/>
          <p:cNvSpPr>
            <a:spLocks noChangeArrowheads="1"/>
          </p:cNvSpPr>
          <p:nvPr/>
        </p:nvSpPr>
        <p:spPr bwMode="auto">
          <a:xfrm>
            <a:off x="1415222" y="5694212"/>
            <a:ext cx="6149509" cy="895838"/>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r>
              <a:rPr lang="en-US" dirty="0" smtClean="0">
                <a:solidFill>
                  <a:srgbClr val="000000"/>
                </a:solidFill>
                <a:latin typeface="Calibri"/>
                <a:cs typeface="Calibri"/>
              </a:rPr>
              <a:t>We’ll spend the rest of the talk addressing these issues.  </a:t>
            </a:r>
            <a:br>
              <a:rPr lang="en-US" dirty="0" smtClean="0">
                <a:solidFill>
                  <a:srgbClr val="000000"/>
                </a:solidFill>
                <a:latin typeface="Calibri"/>
                <a:cs typeface="Calibri"/>
              </a:rPr>
            </a:br>
            <a:r>
              <a:rPr lang="en-US" dirty="0" smtClean="0">
                <a:solidFill>
                  <a:srgbClr val="000000"/>
                </a:solidFill>
                <a:latin typeface="Calibri"/>
                <a:cs typeface="Calibri"/>
              </a:rPr>
              <a:t>For now, assume </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0</a:t>
            </a:r>
            <a:r>
              <a:rPr lang="en-US" dirty="0" smtClean="0">
                <a:solidFill>
                  <a:srgbClr val="000000"/>
                </a:solidFill>
                <a:latin typeface="Calibri"/>
                <a:cs typeface="Calibri"/>
              </a:rPr>
              <a:t> is the uniform distribution.</a:t>
            </a:r>
            <a:endParaRPr lang="en-US" dirty="0">
              <a:solidFill>
                <a:srgbClr val="000000"/>
              </a:solidFill>
              <a:latin typeface="Calibri"/>
              <a:cs typeface="Calibri"/>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703843469"/>
              </p:ext>
            </p:extLst>
          </p:nvPr>
        </p:nvGraphicFramePr>
        <p:xfrm>
          <a:off x="4789183" y="1884821"/>
          <a:ext cx="988483" cy="706059"/>
        </p:xfrm>
        <a:graphic>
          <a:graphicData uri="http://schemas.openxmlformats.org/presentationml/2006/ole">
            <mc:AlternateContent xmlns:mc="http://schemas.openxmlformats.org/markup-compatibility/2006">
              <mc:Choice xmlns:v="urn:schemas-microsoft-com:vml" Requires="v">
                <p:oleObj spid="_x0000_s21565" name="Equation" r:id="rId4" imgW="622300" imgH="444500" progId="Equation.3">
                  <p:embed/>
                </p:oleObj>
              </mc:Choice>
              <mc:Fallback>
                <p:oleObj name="Equation" r:id="rId4" imgW="622300" imgH="444500" progId="Equation.3">
                  <p:embed/>
                  <p:pic>
                    <p:nvPicPr>
                      <p:cNvPr id="0" name=""/>
                      <p:cNvPicPr/>
                      <p:nvPr/>
                    </p:nvPicPr>
                    <p:blipFill>
                      <a:blip r:embed="rId5"/>
                      <a:stretch>
                        <a:fillRect/>
                      </a:stretch>
                    </p:blipFill>
                    <p:spPr>
                      <a:xfrm>
                        <a:off x="4789183" y="1884821"/>
                        <a:ext cx="988483" cy="706059"/>
                      </a:xfrm>
                      <a:prstGeom prst="rect">
                        <a:avLst/>
                      </a:prstGeom>
                    </p:spPr>
                  </p:pic>
                </p:oleObj>
              </mc:Fallback>
            </mc:AlternateContent>
          </a:graphicData>
        </a:graphic>
      </p:graphicFrame>
      <p:sp>
        <p:nvSpPr>
          <p:cNvPr id="19" name="TextBox 18"/>
          <p:cNvSpPr txBox="1"/>
          <p:nvPr/>
        </p:nvSpPr>
        <p:spPr>
          <a:xfrm>
            <a:off x="4123372" y="3883985"/>
            <a:ext cx="2084444" cy="369332"/>
          </a:xfrm>
          <a:prstGeom prst="rect">
            <a:avLst/>
          </a:prstGeom>
          <a:noFill/>
        </p:spPr>
        <p:txBody>
          <a:bodyPr wrap="square" rtlCol="0">
            <a:spAutoFit/>
          </a:bodyPr>
          <a:lstStyle/>
          <a:p>
            <a:r>
              <a:rPr lang="en-US" sz="1800" i="1" dirty="0" smtClean="0">
                <a:latin typeface="Times New Roman"/>
                <a:cs typeface="Times New Roman"/>
              </a:rPr>
              <a:t>p=</a:t>
            </a:r>
            <a:r>
              <a:rPr lang="en-US" i="1" dirty="0">
                <a:latin typeface="Times New Roman"/>
                <a:cs typeface="Times New Roman"/>
              </a:rPr>
              <a:t>Ax</a:t>
            </a:r>
            <a:r>
              <a:rPr lang="en-US" sz="1800" i="1" dirty="0" smtClean="0">
                <a:latin typeface="Times New Roman"/>
                <a:cs typeface="Times New Roman"/>
              </a:rPr>
              <a:t> </a:t>
            </a:r>
            <a:r>
              <a:rPr lang="en-US" sz="1800" dirty="0" smtClean="0">
                <a:sym typeface="Symbol"/>
              </a:rPr>
              <a:t></a:t>
            </a:r>
            <a:r>
              <a:rPr lang="en-US" sz="1800" i="1"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0</a:t>
            </a:r>
            <a:endParaRPr lang="en-US" sz="1800" dirty="0">
              <a:latin typeface="Times New Roman"/>
              <a:cs typeface="Times New Roman"/>
            </a:endParaRPr>
          </a:p>
        </p:txBody>
      </p:sp>
    </p:spTree>
    <p:extLst>
      <p:ext uri="{BB962C8B-B14F-4D97-AF65-F5344CB8AC3E}">
        <p14:creationId xmlns:p14="http://schemas.microsoft.com/office/powerpoint/2010/main" val="18400431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27"/>
                                        </p:tgtEl>
                                      </p:cBhvr>
                                    </p:animEffect>
                                    <p:set>
                                      <p:cBhvr>
                                        <p:cTn id="12" dur="1" fill="hold">
                                          <p:stCondLst>
                                            <p:cond delay="499"/>
                                          </p:stCondLst>
                                        </p:cTn>
                                        <p:tgtEl>
                                          <p:spTgt spid="27"/>
                                        </p:tgtEl>
                                        <p:attrNameLst>
                                          <p:attrName>style.visibility</p:attrName>
                                        </p:attrNameLst>
                                      </p:cBhvr>
                                      <p:to>
                                        <p:strVal val="hidden"/>
                                      </p:to>
                                    </p:set>
                                  </p:childTnLst>
                                </p:cTn>
                              </p:par>
                              <p:par>
                                <p:cTn id="13" presetID="10" presetClass="exit" presetSubtype="0" fill="hold" grpId="0" nodeType="withEffect">
                                  <p:stCondLst>
                                    <p:cond delay="0"/>
                                  </p:stCondLst>
                                  <p:childTnLst>
                                    <p:animEffect transition="out" filter="fade">
                                      <p:cBhvr>
                                        <p:cTn id="14" dur="500"/>
                                        <p:tgtEl>
                                          <p:spTgt spid="25"/>
                                        </p:tgtEl>
                                      </p:cBhvr>
                                    </p:animEffect>
                                    <p:set>
                                      <p:cBhvr>
                                        <p:cTn id="15" dur="1" fill="hold">
                                          <p:stCondLst>
                                            <p:cond delay="499"/>
                                          </p:stCondLst>
                                        </p:cTn>
                                        <p:tgtEl>
                                          <p:spTgt spid="2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6">
                                            <p:txEl>
                                              <p:pRg st="2" end="2"/>
                                            </p:txEl>
                                          </p:spTgt>
                                        </p:tgtEl>
                                        <p:attrNameLst>
                                          <p:attrName>style.visibility</p:attrName>
                                        </p:attrNameLst>
                                      </p:cBhvr>
                                      <p:to>
                                        <p:strVal val="visible"/>
                                      </p:to>
                                    </p:set>
                                    <p:animEffect transition="in" filter="fade">
                                      <p:cBhvr>
                                        <p:cTn id="28" dur="500"/>
                                        <p:tgtEl>
                                          <p:spTgt spid="26">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6">
                                            <p:txEl>
                                              <p:pRg st="3" end="3"/>
                                            </p:txEl>
                                          </p:spTgt>
                                        </p:tgtEl>
                                        <p:attrNameLst>
                                          <p:attrName>style.visibility</p:attrName>
                                        </p:attrNameLst>
                                      </p:cBhvr>
                                      <p:to>
                                        <p:strVal val="visible"/>
                                      </p:to>
                                    </p:set>
                                    <p:animEffect transition="in" filter="fade">
                                      <p:cBhvr>
                                        <p:cTn id="33" dur="500"/>
                                        <p:tgtEl>
                                          <p:spTgt spid="26">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6">
                                            <p:txEl>
                                              <p:pRg st="5" end="5"/>
                                            </p:txEl>
                                          </p:spTgt>
                                        </p:tgtEl>
                                        <p:attrNameLst>
                                          <p:attrName>style.visibility</p:attrName>
                                        </p:attrNameLst>
                                      </p:cBhvr>
                                      <p:to>
                                        <p:strVal val="visible"/>
                                      </p:to>
                                    </p:set>
                                    <p:animEffect transition="in" filter="fade">
                                      <p:cBhvr>
                                        <p:cTn id="38" dur="500"/>
                                        <p:tgtEl>
                                          <p:spTgt spid="26">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6">
                                            <p:txEl>
                                              <p:pRg st="7" end="7"/>
                                            </p:txEl>
                                          </p:spTgt>
                                        </p:tgtEl>
                                        <p:attrNameLst>
                                          <p:attrName>style.visibility</p:attrName>
                                        </p:attrNameLst>
                                      </p:cBhvr>
                                      <p:to>
                                        <p:strVal val="visible"/>
                                      </p:to>
                                    </p:set>
                                    <p:animEffect transition="in" filter="fade">
                                      <p:cBhvr>
                                        <p:cTn id="43" dur="500"/>
                                        <p:tgtEl>
                                          <p:spTgt spid="26">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8">
                                            <p:bg/>
                                          </p:spTgt>
                                        </p:tgtEl>
                                        <p:attrNameLst>
                                          <p:attrName>style.visibility</p:attrName>
                                        </p:attrNameLst>
                                      </p:cBhvr>
                                      <p:to>
                                        <p:strVal val="visible"/>
                                      </p:to>
                                    </p:set>
                                    <p:animEffect transition="in" filter="fade">
                                      <p:cBhvr>
                                        <p:cTn id="48" dur="500"/>
                                        <p:tgtEl>
                                          <p:spTgt spid="28">
                                            <p:bg/>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8">
                                            <p:txEl>
                                              <p:pRg st="0" end="0"/>
                                            </p:txEl>
                                          </p:spTgt>
                                        </p:tgtEl>
                                        <p:attrNameLst>
                                          <p:attrName>style.visibility</p:attrName>
                                        </p:attrNameLst>
                                      </p:cBhvr>
                                      <p:to>
                                        <p:strVal val="visible"/>
                                      </p:to>
                                    </p:set>
                                    <p:animEffect transition="in" filter="fade">
                                      <p:cBhvr>
                                        <p:cTn id="51"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26" grpId="0" build="p"/>
      <p:bldP spid="28" grpId="0" build="p" animBg="1"/>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89" y="-93662"/>
            <a:ext cx="9072711" cy="1143000"/>
          </a:xfrm>
        </p:spPr>
        <p:txBody>
          <a:bodyPr>
            <a:normAutofit fontScale="90000"/>
          </a:bodyPr>
          <a:lstStyle/>
          <a:p>
            <a:r>
              <a:rPr lang="en-US" dirty="0" smtClean="0"/>
              <a:t>Solving Random Linear </a:t>
            </a:r>
            <a:r>
              <a:rPr lang="en-US" dirty="0" smtClean="0"/>
              <a:t>Equations </a:t>
            </a:r>
            <a:r>
              <a:rPr lang="en-US" dirty="0" smtClean="0">
                <a:latin typeface="Times New Roman"/>
                <a:cs typeface="Times New Roman"/>
              </a:rPr>
              <a:t>(mod </a:t>
            </a:r>
            <a:r>
              <a:rPr lang="en-US" i="1" dirty="0" smtClean="0">
                <a:latin typeface="Times New Roman"/>
                <a:cs typeface="Times New Roman"/>
              </a:rPr>
              <a:t>q</a:t>
            </a:r>
            <a:r>
              <a:rPr lang="en-US" dirty="0" smtClean="0">
                <a:latin typeface="Times New Roman"/>
                <a:cs typeface="Times New Roman"/>
              </a:rPr>
              <a:t>)</a:t>
            </a:r>
            <a:endParaRPr lang="en-US" dirty="0">
              <a:latin typeface="Times New Roman"/>
              <a:cs typeface="Times New Roman"/>
            </a:endParaRPr>
          </a:p>
        </p:txBody>
      </p:sp>
      <p:sp>
        <p:nvSpPr>
          <p:cNvPr id="3" name="Rectangle 2"/>
          <p:cNvSpPr/>
          <p:nvPr/>
        </p:nvSpPr>
        <p:spPr bwMode="auto">
          <a:xfrm>
            <a:off x="914400"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7" name="Rectangle 6"/>
          <p:cNvSpPr/>
          <p:nvPr/>
        </p:nvSpPr>
        <p:spPr bwMode="auto">
          <a:xfrm>
            <a:off x="5302568" y="1600200"/>
            <a:ext cx="457200"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8" name="Rectangle 7"/>
          <p:cNvSpPr/>
          <p:nvPr/>
        </p:nvSpPr>
        <p:spPr bwMode="auto">
          <a:xfrm>
            <a:off x="3397568"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5" name="TextBox 4"/>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1" name="Content Placeholder 2"/>
          <p:cNvSpPr txBox="1">
            <a:spLocks/>
          </p:cNvSpPr>
          <p:nvPr/>
        </p:nvSpPr>
        <p:spPr>
          <a:xfrm>
            <a:off x="381000" y="4876800"/>
            <a:ext cx="8153400" cy="16805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Gaussian Elimination!</a:t>
            </a:r>
          </a:p>
          <a:p>
            <a:r>
              <a:rPr lang="en-US" dirty="0"/>
              <a:t>What happens if we add small errors?</a:t>
            </a:r>
          </a:p>
          <a:p>
            <a:pPr lvl="1"/>
            <a:r>
              <a:rPr lang="en-US" dirty="0" smtClean="0">
                <a:solidFill>
                  <a:schemeClr val="bg1"/>
                </a:solidFill>
              </a:rPr>
              <a:t>Small errors seem to make the problem difficult</a:t>
            </a:r>
          </a:p>
          <a:p>
            <a:pPr lvl="1"/>
            <a:r>
              <a:rPr lang="en-US" dirty="0" smtClean="0">
                <a:solidFill>
                  <a:schemeClr val="bg1"/>
                </a:solidFill>
              </a:rPr>
              <a:t>Syndrome decoding of random linear code is NP-hard</a:t>
            </a:r>
          </a:p>
          <a:p>
            <a:r>
              <a:rPr lang="en-US" dirty="0" smtClean="0">
                <a:solidFill>
                  <a:schemeClr val="bg1"/>
                </a:solidFill>
              </a:rPr>
              <a:t>Recovering </a:t>
            </a:r>
            <a:r>
              <a:rPr lang="en-US" i="1" dirty="0" smtClean="0">
                <a:solidFill>
                  <a:schemeClr val="bg1"/>
                </a:solidFill>
                <a:latin typeface="Times New Roman"/>
                <a:cs typeface="Times New Roman"/>
              </a:rPr>
              <a:t>x</a:t>
            </a:r>
            <a:r>
              <a:rPr lang="en-US" dirty="0" smtClean="0">
                <a:solidFill>
                  <a:schemeClr val="bg1"/>
                </a:solidFill>
              </a:rPr>
              <a:t> known as Learning with Errors (LWE)</a:t>
            </a:r>
          </a:p>
          <a:p>
            <a:pPr marL="0" indent="0">
              <a:buFont typeface="Arial"/>
              <a:buNone/>
            </a:pPr>
            <a:endParaRPr lang="en-US" sz="2400" i="1" dirty="0">
              <a:latin typeface="Times New Roman"/>
              <a:cs typeface="Times New Roman"/>
            </a:endParaRPr>
          </a:p>
        </p:txBody>
      </p:sp>
      <p:sp>
        <p:nvSpPr>
          <p:cNvPr id="12" name="Rectangle 11"/>
          <p:cNvSpPr/>
          <p:nvPr/>
        </p:nvSpPr>
        <p:spPr bwMode="auto">
          <a:xfrm>
            <a:off x="8229600"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3" name="TextBox 12"/>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grpSp>
        <p:nvGrpSpPr>
          <p:cNvPr id="17" name="Group 16"/>
          <p:cNvGrpSpPr/>
          <p:nvPr/>
        </p:nvGrpSpPr>
        <p:grpSpPr>
          <a:xfrm>
            <a:off x="71289" y="1600200"/>
            <a:ext cx="743375" cy="3048000"/>
            <a:chOff x="71289" y="1600200"/>
            <a:chExt cx="743375"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8" name="Group 17"/>
          <p:cNvGrpSpPr/>
          <p:nvPr/>
        </p:nvGrpSpPr>
        <p:grpSpPr>
          <a:xfrm rot="5400000">
            <a:off x="1395849" y="244402"/>
            <a:ext cx="789702" cy="1752600"/>
            <a:chOff x="24962" y="1600200"/>
            <a:chExt cx="789702" cy="3048000"/>
          </a:xfrm>
        </p:grpSpPr>
        <p:sp>
          <p:nvSpPr>
            <p:cNvPr id="19" name="Left Brace 1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Tree>
    <p:extLst>
      <p:ext uri="{BB962C8B-B14F-4D97-AF65-F5344CB8AC3E}">
        <p14:creationId xmlns:p14="http://schemas.microsoft.com/office/powerpoint/2010/main" val="1368800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fade">
                                      <p:cBhvr>
                                        <p:cTn id="15" dur="500"/>
                                        <p:tgtEl>
                                          <p:spTgt spid="11">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xEl>
                                              <p:pRg st="1" end="1"/>
                                            </p:txEl>
                                          </p:spTgt>
                                        </p:tgtEl>
                                        <p:attrNameLst>
                                          <p:attrName>style.visibility</p:attrName>
                                        </p:attrNameLst>
                                      </p:cBhvr>
                                      <p:to>
                                        <p:strVal val="visible"/>
                                      </p:to>
                                    </p:set>
                                    <p:animEffect transition="in" filter="fade">
                                      <p:cBhvr>
                                        <p:cTn id="20" dur="500"/>
                                        <p:tgtEl>
                                          <p:spTgt spid="11">
                                            <p:txEl>
                                              <p:pRg st="1" end="1"/>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animEffect transition="in" filter="fade">
                                      <p:cBhvr>
                                        <p:cTn id="23" dur="500"/>
                                        <p:tgtEl>
                                          <p:spTgt spid="11">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xEl>
                                              <p:pRg st="3" end="3"/>
                                            </p:txEl>
                                          </p:spTgt>
                                        </p:tgtEl>
                                        <p:attrNameLst>
                                          <p:attrName>style.visibility</p:attrName>
                                        </p:attrNameLst>
                                      </p:cBhvr>
                                      <p:to>
                                        <p:strVal val="visible"/>
                                      </p:to>
                                    </p:set>
                                    <p:animEffect transition="in" filter="fade">
                                      <p:cBhvr>
                                        <p:cTn id="26" dur="500"/>
                                        <p:tgtEl>
                                          <p:spTgt spid="11">
                                            <p:txEl>
                                              <p:pRg st="3" end="3"/>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xEl>
                                              <p:pRg st="4" end="4"/>
                                            </p:txEl>
                                          </p:spTgt>
                                        </p:tgtEl>
                                        <p:attrNameLst>
                                          <p:attrName>style.visibility</p:attrName>
                                        </p:attrNameLst>
                                      </p:cBhvr>
                                      <p:to>
                                        <p:strVal val="visible"/>
                                      </p:to>
                                    </p:set>
                                    <p:animEffect transition="in" filter="fade">
                                      <p:cBhvr>
                                        <p:cTn id="29"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72720"/>
            <a:ext cx="3983696" cy="4675680"/>
          </a:xfrm>
        </p:spPr>
        <p:txBody>
          <a:bodyPr>
            <a:normAutofit fontScale="55000" lnSpcReduction="20000"/>
          </a:bodyPr>
          <a:lstStyle/>
          <a:p>
            <a:r>
              <a:rPr lang="en-US" dirty="0" smtClean="0">
                <a:latin typeface="Arial" charset="0"/>
              </a:rPr>
              <a:t>High entropy sources suitable for key derivation are often noisy </a:t>
            </a:r>
          </a:p>
          <a:p>
            <a:pPr lvl="1"/>
            <a:r>
              <a:rPr lang="en-US" dirty="0">
                <a:latin typeface="Arial" charset="0"/>
              </a:rPr>
              <a:t>Source value </a:t>
            </a:r>
            <a:r>
              <a:rPr lang="en-US" i="1" dirty="0">
                <a:latin typeface="Arial" charset="0"/>
              </a:rPr>
              <a:t>changes</a:t>
            </a:r>
            <a:r>
              <a:rPr lang="en-US" dirty="0">
                <a:latin typeface="Arial" charset="0"/>
              </a:rPr>
              <a:t> over time, </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p>
          <a:p>
            <a:pPr lvl="1"/>
            <a:r>
              <a:rPr lang="en-US" altLang="ja-JP" dirty="0" smtClean="0">
                <a:latin typeface="Times New Roman"/>
                <a:cs typeface="Times New Roman"/>
              </a:rPr>
              <a:t>Distance remains small</a:t>
            </a:r>
          </a:p>
          <a:p>
            <a:pPr marL="457200" lvl="1" indent="0">
              <a:buNone/>
            </a:pPr>
            <a:r>
              <a:rPr lang="en-US" altLang="ja-JP" dirty="0">
                <a:latin typeface="Times New Roman"/>
                <a:cs typeface="Times New Roman"/>
              </a:rPr>
              <a:t> </a:t>
            </a:r>
            <a:r>
              <a:rPr lang="en-US" altLang="ja-JP" dirty="0" smtClean="0">
                <a:latin typeface="Times New Roman"/>
                <a:cs typeface="Times New Roman"/>
              </a:rPr>
              <a:t>     </a:t>
            </a:r>
            <a:r>
              <a:rPr lang="en-US" altLang="ja-JP" i="1" dirty="0" smtClean="0">
                <a:latin typeface="Times New Roman"/>
                <a:cs typeface="Times New Roman"/>
              </a:rPr>
              <a:t>d</a:t>
            </a:r>
            <a:r>
              <a:rPr lang="en-US" altLang="ja-JP" dirty="0" smtClean="0">
                <a:latin typeface="Times New Roman"/>
                <a:cs typeface="Times New Roman"/>
              </a:rPr>
              <a:t>(</a:t>
            </a:r>
            <a:r>
              <a:rPr lang="en-US" altLang="ja-JP" i="1" dirty="0" smtClean="0">
                <a:latin typeface="Times New Roman"/>
                <a:cs typeface="Times New Roman"/>
              </a:rPr>
              <a:t>w</a:t>
            </a:r>
            <a:r>
              <a:rPr lang="en-US" altLang="ja-JP" baseline="-25000" dirty="0" smtClean="0">
                <a:latin typeface="Times New Roman"/>
                <a:cs typeface="Times New Roman"/>
              </a:rPr>
              <a:t>0</a:t>
            </a:r>
            <a:r>
              <a:rPr lang="en-US" altLang="ja-JP" dirty="0" smtClean="0">
                <a:latin typeface="Times New Roman"/>
                <a:cs typeface="Times New Roman"/>
              </a:rPr>
              <a:t>, </a:t>
            </a:r>
            <a:r>
              <a:rPr lang="en-US" altLang="ja-JP" i="1" dirty="0" smtClean="0">
                <a:latin typeface="Times New Roman"/>
                <a:cs typeface="Times New Roman"/>
              </a:rPr>
              <a:t>w</a:t>
            </a:r>
            <a:r>
              <a:rPr lang="en-US" altLang="ja-JP" baseline="-25000" dirty="0" smtClean="0">
                <a:latin typeface="Times New Roman"/>
                <a:cs typeface="Times New Roman"/>
              </a:rPr>
              <a:t>1</a:t>
            </a:r>
            <a:r>
              <a:rPr lang="en-US" altLang="ja-JP" dirty="0" smtClean="0">
                <a:latin typeface="Times New Roman"/>
                <a:cs typeface="Times New Roman"/>
              </a:rPr>
              <a:t>)≤</a:t>
            </a:r>
            <a:r>
              <a:rPr lang="en-US" altLang="ja-JP" i="1" dirty="0" err="1" smtClean="0">
                <a:latin typeface="Times New Roman"/>
                <a:cs typeface="Times New Roman"/>
              </a:rPr>
              <a:t>d</a:t>
            </a:r>
            <a:r>
              <a:rPr lang="en-US" altLang="ja-JP" i="1" baseline="-25000" dirty="0" err="1" smtClean="0">
                <a:latin typeface="Times New Roman"/>
                <a:cs typeface="Times New Roman"/>
              </a:rPr>
              <a:t>max</a:t>
            </a:r>
            <a:endParaRPr lang="en-US" altLang="ja-JP" i="1" baseline="-25000" dirty="0">
              <a:latin typeface="Times New Roman"/>
              <a:cs typeface="Times New Roman"/>
            </a:endParaRPr>
          </a:p>
          <a:p>
            <a:endParaRPr lang="en-US" dirty="0" smtClean="0">
              <a:latin typeface="Arial" charset="0"/>
            </a:endParaRPr>
          </a:p>
          <a:p>
            <a:r>
              <a:rPr lang="en-US" dirty="0" smtClean="0">
                <a:latin typeface="Arial" charset="0"/>
              </a:rPr>
              <a:t>Want </a:t>
            </a:r>
            <a:r>
              <a:rPr lang="en-US" dirty="0">
                <a:latin typeface="Arial" charset="0"/>
              </a:rPr>
              <a:t>to derive stable and </a:t>
            </a:r>
            <a:r>
              <a:rPr lang="en-US" i="1" dirty="0">
                <a:latin typeface="Arial" charset="0"/>
              </a:rPr>
              <a:t>cryptographically</a:t>
            </a:r>
            <a:r>
              <a:rPr lang="en-US" dirty="0">
                <a:latin typeface="Arial" charset="0"/>
              </a:rPr>
              <a:t> strong key from </a:t>
            </a:r>
            <a:r>
              <a:rPr lang="en-US" dirty="0" smtClean="0">
                <a:latin typeface="Arial" charset="0"/>
              </a:rPr>
              <a:t>noisy data (called a source)</a:t>
            </a:r>
            <a:endParaRPr lang="en-US" dirty="0">
              <a:latin typeface="Arial" charset="0"/>
            </a:endParaRPr>
          </a:p>
          <a:p>
            <a:pPr lvl="1"/>
            <a:r>
              <a:rPr lang="en-US" dirty="0" smtClean="0">
                <a:latin typeface="Arial" charset="0"/>
                <a:cs typeface="Arial" charset="0"/>
              </a:rPr>
              <a:t>Want </a:t>
            </a:r>
            <a:r>
              <a:rPr lang="en-US" dirty="0">
                <a:latin typeface="Arial" charset="0"/>
                <a:cs typeface="Arial" charset="0"/>
              </a:rPr>
              <a:t>this key to map to same key</a:t>
            </a:r>
          </a:p>
          <a:p>
            <a:pPr lvl="2"/>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i="1" baseline="-25000" dirty="0" smtClean="0">
                <a:latin typeface="Times New Roman" charset="0"/>
                <a:cs typeface="Times New Roman" charset="0"/>
              </a:rPr>
              <a:t> </a:t>
            </a:r>
            <a:r>
              <a:rPr lang="en-US" dirty="0" smtClean="0">
                <a:latin typeface="Times New Roman" charset="0"/>
                <a:cs typeface="Times New Roman" charset="0"/>
              </a:rPr>
              <a:t>) </a:t>
            </a:r>
            <a:r>
              <a:rPr lang="en-US" dirty="0">
                <a:latin typeface="Times New Roman" charset="0"/>
                <a:cs typeface="Times New Roman" charset="0"/>
              </a:rPr>
              <a:t>= </a:t>
            </a:r>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1</a:t>
            </a:r>
            <a:r>
              <a:rPr lang="en-US" i="1" baseline="-25000" dirty="0" smtClean="0">
                <a:latin typeface="Times New Roman" charset="0"/>
                <a:cs typeface="Times New Roman" charset="0"/>
              </a:rPr>
              <a:t> </a:t>
            </a:r>
            <a:r>
              <a:rPr lang="en-US" altLang="ja-JP" dirty="0" smtClean="0">
                <a:latin typeface="Times New Roman" charset="0"/>
                <a:cs typeface="Times New Roman" charset="0"/>
              </a:rPr>
              <a:t>)</a:t>
            </a:r>
            <a:endParaRPr lang="en-US" altLang="ja-JP" dirty="0">
              <a:latin typeface="Times New Roman" charset="0"/>
              <a:cs typeface="Times New Roman" charset="0"/>
            </a:endParaRPr>
          </a:p>
          <a:p>
            <a:endParaRPr lang="en-US" dirty="0" smtClean="0">
              <a:latin typeface="Arial" charset="0"/>
            </a:endParaRPr>
          </a:p>
          <a:p>
            <a:endParaRPr lang="en-US" dirty="0">
              <a:latin typeface="Arial" charset="0"/>
            </a:endParaRPr>
          </a:p>
          <a:p>
            <a:r>
              <a:rPr lang="en-US" dirty="0" smtClean="0">
                <a:latin typeface="Arial" charset="0"/>
              </a:rPr>
              <a:t>Different samples from source </a:t>
            </a:r>
            <a:r>
              <a:rPr lang="en-US" i="1" dirty="0" smtClean="0">
                <a:latin typeface="Arial" charset="0"/>
              </a:rPr>
              <a:t>must</a:t>
            </a:r>
            <a:r>
              <a:rPr lang="en-US" dirty="0" smtClean="0">
                <a:latin typeface="Arial" charset="0"/>
              </a:rPr>
              <a:t> </a:t>
            </a:r>
            <a:r>
              <a:rPr lang="en-US" dirty="0">
                <a:latin typeface="Arial" charset="0"/>
              </a:rPr>
              <a:t>map to different and </a:t>
            </a:r>
            <a:r>
              <a:rPr lang="en-US" i="1" dirty="0">
                <a:latin typeface="Arial" charset="0"/>
              </a:rPr>
              <a:t>independent </a:t>
            </a:r>
            <a:r>
              <a:rPr lang="en-US" dirty="0">
                <a:latin typeface="Arial" charset="0"/>
              </a:rPr>
              <a:t>keys</a:t>
            </a:r>
          </a:p>
          <a:p>
            <a:pPr lvl="1"/>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i="1" baseline="-25000" dirty="0" smtClean="0">
                <a:latin typeface="Times New Roman" charset="0"/>
                <a:cs typeface="Times New Roman" charset="0"/>
              </a:rPr>
              <a:t> </a:t>
            </a:r>
            <a:r>
              <a:rPr lang="en-US" dirty="0" smtClean="0">
                <a:latin typeface="Times New Roman" charset="0"/>
                <a:cs typeface="Times New Roman" charset="0"/>
              </a:rPr>
              <a:t>) </a:t>
            </a:r>
            <a:r>
              <a:rPr lang="en-US" dirty="0">
                <a:latin typeface="Times New Roman" charset="0"/>
                <a:cs typeface="Times New Roman" charset="0"/>
              </a:rPr>
              <a:t>≠ </a:t>
            </a:r>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dirty="0" smtClean="0">
                <a:latin typeface="Times New Roman" charset="0"/>
                <a:cs typeface="Times New Roman" charset="0"/>
              </a:rPr>
              <a:t>’</a:t>
            </a:r>
            <a:r>
              <a:rPr lang="en-US" i="1" dirty="0" smtClean="0">
                <a:latin typeface="Times New Roman" charset="0"/>
                <a:cs typeface="Times New Roman" charset="0"/>
              </a:rPr>
              <a:t> </a:t>
            </a:r>
            <a:r>
              <a:rPr lang="en-US" dirty="0" smtClean="0">
                <a:latin typeface="Times New Roman" charset="0"/>
                <a:cs typeface="Times New Roman" charset="0"/>
              </a:rPr>
              <a:t>)</a:t>
            </a:r>
            <a:endParaRPr lang="en-US" dirty="0">
              <a:latin typeface="Times New Roman" charset="0"/>
              <a:cs typeface="Times New Roman" charset="0"/>
            </a:endParaRPr>
          </a:p>
        </p:txBody>
      </p:sp>
      <p:sp>
        <p:nvSpPr>
          <p:cNvPr id="8194" name="Title 2"/>
          <p:cNvSpPr>
            <a:spLocks noGrp="1"/>
          </p:cNvSpPr>
          <p:nvPr>
            <p:ph type="title"/>
          </p:nvPr>
        </p:nvSpPr>
        <p:spPr/>
        <p:txBody>
          <a:bodyPr/>
          <a:lstStyle/>
          <a:p>
            <a:r>
              <a:rPr lang="en-US" dirty="0" smtClean="0">
                <a:latin typeface="Arial" charset="0"/>
              </a:rPr>
              <a:t>Noisy Distributions</a:t>
            </a:r>
            <a:endParaRPr lang="en-US" dirty="0">
              <a:latin typeface="Arial" charset="0"/>
            </a:endParaRPr>
          </a:p>
        </p:txBody>
      </p:sp>
      <p:pic>
        <p:nvPicPr>
          <p:cNvPr id="6" name="Picture 5"/>
          <p:cNvPicPr>
            <a:picLocks noChangeAspect="1" noChangeArrowheads="1"/>
          </p:cNvPicPr>
          <p:nvPr/>
        </p:nvPicPr>
        <p:blipFill>
          <a:blip r:embed="rId4" cstate="print"/>
          <a:srcRect l="23770" t="50000" r="3369" b="22278"/>
          <a:stretch>
            <a:fillRect/>
          </a:stretch>
        </p:blipFill>
        <p:spPr bwMode="auto">
          <a:xfrm>
            <a:off x="4073440" y="2209800"/>
            <a:ext cx="4800600" cy="1008126"/>
          </a:xfrm>
          <a:prstGeom prst="rect">
            <a:avLst/>
          </a:prstGeom>
          <a:noFill/>
          <a:ln w="12700">
            <a:noFill/>
            <a:miter lim="800000"/>
            <a:headEnd type="none" w="sm" len="sm"/>
            <a:tailEnd type="none" w="sm" len="sm"/>
          </a:ln>
          <a:effectLst/>
        </p:spPr>
      </p:pic>
      <p:sp>
        <p:nvSpPr>
          <p:cNvPr id="3" name="TextBox 2"/>
          <p:cNvSpPr txBox="1"/>
          <p:nvPr/>
        </p:nvSpPr>
        <p:spPr>
          <a:xfrm>
            <a:off x="4495800" y="1752600"/>
            <a:ext cx="3789056" cy="369332"/>
          </a:xfrm>
          <a:prstGeom prst="rect">
            <a:avLst/>
          </a:prstGeom>
          <a:noFill/>
        </p:spPr>
        <p:txBody>
          <a:bodyPr wrap="none" rtlCol="0">
            <a:spAutoFit/>
          </a:bodyPr>
          <a:lstStyle/>
          <a:p>
            <a:pPr algn="ctr"/>
            <a:r>
              <a:rPr lang="en-US" sz="1800" b="1" dirty="0" smtClean="0"/>
              <a:t>Physically </a:t>
            </a:r>
            <a:r>
              <a:rPr lang="en-US" sz="1800" b="1" dirty="0" err="1" smtClean="0"/>
              <a:t>Unclonable</a:t>
            </a:r>
            <a:r>
              <a:rPr lang="en-US" sz="1800" b="1" dirty="0" smtClean="0"/>
              <a:t> Functions</a:t>
            </a:r>
            <a:endParaRPr lang="en-US" sz="1800" b="1" dirty="0"/>
          </a:p>
        </p:txBody>
      </p:sp>
      <p:pic>
        <p:nvPicPr>
          <p:cNvPr id="8" name="Content Placeholder 3"/>
          <p:cNvPicPr>
            <a:picLocks noChangeAspect="1"/>
          </p:cNvPicPr>
          <p:nvPr/>
        </p:nvPicPr>
        <p:blipFill>
          <a:blip r:embed="rId5">
            <a:extLst>
              <a:ext uri="{28A0092B-C50C-407E-A947-70E740481C1C}">
                <a14:useLocalDpi xmlns:a14="http://schemas.microsoft.com/office/drawing/2010/main" val="0"/>
              </a:ext>
            </a:extLst>
          </a:blip>
          <a:srcRect l="-6770" r="-6770"/>
          <a:stretch>
            <a:fillRect/>
          </a:stretch>
        </p:blipFill>
        <p:spPr bwMode="auto">
          <a:xfrm>
            <a:off x="4952321" y="4572000"/>
            <a:ext cx="81756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rotWithShape="1">
          <a:blip r:embed="rId6"/>
          <a:srcRect l="-400" r="30920"/>
          <a:stretch/>
        </p:blipFill>
        <p:spPr>
          <a:xfrm>
            <a:off x="6172200" y="4038600"/>
            <a:ext cx="1497921" cy="2209800"/>
          </a:xfrm>
          <a:prstGeom prst="rect">
            <a:avLst/>
          </a:prstGeom>
          <a:effectLst/>
          <a:scene3d>
            <a:camera prst="orthographicFront">
              <a:rot lat="0" lon="10800000" rev="0"/>
            </a:camera>
            <a:lightRig rig="threePt" dir="t"/>
          </a:scene3d>
        </p:spPr>
      </p:pic>
      <p:sp>
        <p:nvSpPr>
          <p:cNvPr id="12" name="TextBox 11"/>
          <p:cNvSpPr txBox="1"/>
          <p:nvPr/>
        </p:nvSpPr>
        <p:spPr>
          <a:xfrm>
            <a:off x="5483434" y="3352800"/>
            <a:ext cx="1813793" cy="369332"/>
          </a:xfrm>
          <a:prstGeom prst="rect">
            <a:avLst/>
          </a:prstGeom>
          <a:noFill/>
        </p:spPr>
        <p:txBody>
          <a:bodyPr wrap="none" rtlCol="0">
            <a:spAutoFit/>
          </a:bodyPr>
          <a:lstStyle/>
          <a:p>
            <a:pPr algn="ctr"/>
            <a:r>
              <a:rPr lang="en-US" sz="1800" b="1" dirty="0" smtClean="0"/>
              <a:t>Biometric Data</a:t>
            </a:r>
            <a:endParaRPr lang="en-US" sz="1800" b="1" dirty="0"/>
          </a:p>
        </p:txBody>
      </p:sp>
      <p:graphicFrame>
        <p:nvGraphicFramePr>
          <p:cNvPr id="10" name="Object 9"/>
          <p:cNvGraphicFramePr>
            <a:graphicFrameLocks noChangeAspect="1"/>
          </p:cNvGraphicFramePr>
          <p:nvPr>
            <p:extLst>
              <p:ext uri="{D42A27DB-BD31-4B8C-83A1-F6EECF244321}">
                <p14:modId xmlns:p14="http://schemas.microsoft.com/office/powerpoint/2010/main" val="1526535445"/>
              </p:ext>
            </p:extLst>
          </p:nvPr>
        </p:nvGraphicFramePr>
        <p:xfrm>
          <a:off x="8510587" y="2023269"/>
          <a:ext cx="352425" cy="373062"/>
        </p:xfrm>
        <a:graphic>
          <a:graphicData uri="http://schemas.openxmlformats.org/presentationml/2006/ole">
            <mc:AlternateContent xmlns:mc="http://schemas.openxmlformats.org/markup-compatibility/2006">
              <mc:Choice xmlns:v="urn:schemas-microsoft-com:vml" Requires="v">
                <p:oleObj spid="_x0000_s37986" name="Equation" r:id="rId7" imgW="203200" imgH="215900" progId="Equation.3">
                  <p:embed/>
                </p:oleObj>
              </mc:Choice>
              <mc:Fallback>
                <p:oleObj name="Equation" r:id="rId7" imgW="203200" imgH="215900" progId="Equation.3">
                  <p:embed/>
                  <p:pic>
                    <p:nvPicPr>
                      <p:cNvPr id="0" name=""/>
                      <p:cNvPicPr/>
                      <p:nvPr/>
                    </p:nvPicPr>
                    <p:blipFill>
                      <a:blip r:embed="rId8"/>
                      <a:stretch>
                        <a:fillRect/>
                      </a:stretch>
                    </p:blipFill>
                    <p:spPr>
                      <a:xfrm>
                        <a:off x="8510587" y="2023269"/>
                        <a:ext cx="352425" cy="373062"/>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782803399"/>
              </p:ext>
            </p:extLst>
          </p:nvPr>
        </p:nvGraphicFramePr>
        <p:xfrm>
          <a:off x="7891071" y="5060156"/>
          <a:ext cx="352425" cy="373062"/>
        </p:xfrm>
        <a:graphic>
          <a:graphicData uri="http://schemas.openxmlformats.org/presentationml/2006/ole">
            <mc:AlternateContent xmlns:mc="http://schemas.openxmlformats.org/markup-compatibility/2006">
              <mc:Choice xmlns:v="urn:schemas-microsoft-com:vml" Requires="v">
                <p:oleObj spid="_x0000_s37987" name="Equation" r:id="rId9" imgW="203200" imgH="215900" progId="Equation.3">
                  <p:embed/>
                </p:oleObj>
              </mc:Choice>
              <mc:Fallback>
                <p:oleObj name="Equation" r:id="rId9" imgW="203200" imgH="215900" progId="Equation.3">
                  <p:embed/>
                  <p:pic>
                    <p:nvPicPr>
                      <p:cNvPr id="0" name=""/>
                      <p:cNvPicPr/>
                      <p:nvPr/>
                    </p:nvPicPr>
                    <p:blipFill>
                      <a:blip r:embed="rId8"/>
                      <a:stretch>
                        <a:fillRect/>
                      </a:stretch>
                    </p:blipFill>
                    <p:spPr>
                      <a:xfrm>
                        <a:off x="7891071" y="5060156"/>
                        <a:ext cx="352425" cy="373062"/>
                      </a:xfrm>
                      <a:prstGeom prst="rect">
                        <a:avLst/>
                      </a:prstGeom>
                    </p:spPr>
                  </p:pic>
                </p:oleObj>
              </mc:Fallback>
            </mc:AlternateContent>
          </a:graphicData>
        </a:graphic>
      </p:graphicFrame>
    </p:spTree>
    <p:extLst>
      <p:ext uri="{BB962C8B-B14F-4D97-AF65-F5344CB8AC3E}">
        <p14:creationId xmlns:p14="http://schemas.microsoft.com/office/powerpoint/2010/main" val="25647089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
                                            <p:txEl>
                                              <p:pRg st="1" end="1"/>
                                            </p:txEl>
                                          </p:spTgt>
                                        </p:tgtEl>
                                        <p:attrNameLst>
                                          <p:attrName>style.visibility</p:attrName>
                                        </p:attrNameLst>
                                      </p:cBhvr>
                                      <p:to>
                                        <p:strVal val="visible"/>
                                      </p:to>
                                    </p:set>
                                    <p:animEffect transition="in" filter="fade">
                                      <p:cBhvr>
                                        <p:cTn id="40" dur="500"/>
                                        <p:tgtEl>
                                          <p:spTgt spid="2">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
                                            <p:txEl>
                                              <p:pRg st="2" end="2"/>
                                            </p:txEl>
                                          </p:spTgt>
                                        </p:tgtEl>
                                        <p:attrNameLst>
                                          <p:attrName>style.visibility</p:attrName>
                                        </p:attrNameLst>
                                      </p:cBhvr>
                                      <p:to>
                                        <p:strVal val="visible"/>
                                      </p:to>
                                    </p:set>
                                    <p:animEffect transition="in" filter="fade">
                                      <p:cBhvr>
                                        <p:cTn id="45" dur="500"/>
                                        <p:tgtEl>
                                          <p:spTgt spid="2">
                                            <p:txEl>
                                              <p:pRg st="2" end="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
                                            <p:txEl>
                                              <p:pRg st="3" end="3"/>
                                            </p:txEl>
                                          </p:spTgt>
                                        </p:tgtEl>
                                        <p:attrNameLst>
                                          <p:attrName>style.visibility</p:attrName>
                                        </p:attrNameLst>
                                      </p:cBhvr>
                                      <p:to>
                                        <p:strVal val="visible"/>
                                      </p:to>
                                    </p:set>
                                    <p:animEffect transition="in" filter="fade">
                                      <p:cBhvr>
                                        <p:cTn id="48" dur="500"/>
                                        <p:tgtEl>
                                          <p:spTgt spid="2">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
                                            <p:txEl>
                                              <p:pRg st="5" end="5"/>
                                            </p:txEl>
                                          </p:spTgt>
                                        </p:tgtEl>
                                        <p:attrNameLst>
                                          <p:attrName>style.visibility</p:attrName>
                                        </p:attrNameLst>
                                      </p:cBhvr>
                                      <p:to>
                                        <p:strVal val="visible"/>
                                      </p:to>
                                    </p:set>
                                    <p:animEffect transition="in" filter="fade">
                                      <p:cBhvr>
                                        <p:cTn id="53" dur="500"/>
                                        <p:tgtEl>
                                          <p:spTgt spid="2">
                                            <p:txEl>
                                              <p:pRg st="5" end="5"/>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500"/>
                                        <p:tgtEl>
                                          <p:spTgt spid="2">
                                            <p:txEl>
                                              <p:pRg st="6" end="6"/>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
                                            <p:txEl>
                                              <p:pRg st="7" end="7"/>
                                            </p:txEl>
                                          </p:spTgt>
                                        </p:tgtEl>
                                        <p:attrNameLst>
                                          <p:attrName>style.visibility</p:attrName>
                                        </p:attrNameLst>
                                      </p:cBhvr>
                                      <p:to>
                                        <p:strVal val="visible"/>
                                      </p:to>
                                    </p:set>
                                    <p:animEffect transition="in" filter="fade">
                                      <p:cBhvr>
                                        <p:cTn id="59" dur="500"/>
                                        <p:tgtEl>
                                          <p:spTgt spid="2">
                                            <p:txEl>
                                              <p:pRg st="7" end="7"/>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
                                            <p:txEl>
                                              <p:pRg st="10" end="10"/>
                                            </p:txEl>
                                          </p:spTgt>
                                        </p:tgtEl>
                                        <p:attrNameLst>
                                          <p:attrName>style.visibility</p:attrName>
                                        </p:attrNameLst>
                                      </p:cBhvr>
                                      <p:to>
                                        <p:strVal val="visible"/>
                                      </p:to>
                                    </p:set>
                                    <p:animEffect transition="in" filter="fade">
                                      <p:cBhvr>
                                        <p:cTn id="64" dur="500"/>
                                        <p:tgtEl>
                                          <p:spTgt spid="2">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
                                            <p:txEl>
                                              <p:pRg st="11" end="11"/>
                                            </p:txEl>
                                          </p:spTgt>
                                        </p:tgtEl>
                                        <p:attrNameLst>
                                          <p:attrName>style.visibility</p:attrName>
                                        </p:attrNameLst>
                                      </p:cBhvr>
                                      <p:to>
                                        <p:strVal val="visible"/>
                                      </p:to>
                                    </p:set>
                                    <p:animEffect transition="in" filter="fade">
                                      <p:cBhvr>
                                        <p:cTn id="67"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914400"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7" name="Rectangle 6"/>
          <p:cNvSpPr/>
          <p:nvPr/>
        </p:nvSpPr>
        <p:spPr bwMode="auto">
          <a:xfrm>
            <a:off x="5302568" y="1600200"/>
            <a:ext cx="457200"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8" name="Rectangle 7"/>
          <p:cNvSpPr/>
          <p:nvPr/>
        </p:nvSpPr>
        <p:spPr bwMode="auto">
          <a:xfrm>
            <a:off x="3397568"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5" name="TextBox 4"/>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1" name="Content Placeholder 2"/>
          <p:cNvSpPr txBox="1">
            <a:spLocks/>
          </p:cNvSpPr>
          <p:nvPr/>
        </p:nvSpPr>
        <p:spPr>
          <a:xfrm>
            <a:off x="381000" y="4876800"/>
            <a:ext cx="8153400" cy="16805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Gaussian Elimination!</a:t>
            </a:r>
          </a:p>
          <a:p>
            <a:r>
              <a:rPr lang="en-US" dirty="0"/>
              <a:t>What happens if we add small errors?</a:t>
            </a:r>
          </a:p>
          <a:p>
            <a:pPr lvl="1"/>
            <a:r>
              <a:rPr lang="en-US" dirty="0"/>
              <a:t>Decoding random linear code is NP-</a:t>
            </a:r>
            <a:r>
              <a:rPr lang="en-US" dirty="0" smtClean="0"/>
              <a:t>hard</a:t>
            </a:r>
          </a:p>
          <a:p>
            <a:pPr lvl="1"/>
            <a:r>
              <a:rPr lang="en-US" dirty="0" smtClean="0"/>
              <a:t>Small errors seem to make the problem difficult</a:t>
            </a:r>
          </a:p>
          <a:p>
            <a:r>
              <a:rPr lang="en-US" dirty="0" smtClean="0"/>
              <a:t>Recovering </a:t>
            </a:r>
            <a:r>
              <a:rPr lang="en-US" i="1" dirty="0" smtClean="0">
                <a:latin typeface="Times New Roman"/>
                <a:cs typeface="Times New Roman"/>
              </a:rPr>
              <a:t>x</a:t>
            </a:r>
            <a:r>
              <a:rPr lang="en-US" dirty="0" smtClean="0"/>
              <a:t> known as Learning with Errors (LWE)</a:t>
            </a:r>
          </a:p>
          <a:p>
            <a:pPr marL="0" indent="0">
              <a:buFont typeface="Arial"/>
              <a:buNone/>
            </a:pPr>
            <a:endParaRPr lang="en-US" sz="2400" i="1" dirty="0">
              <a:latin typeface="Times New Roman"/>
              <a:cs typeface="Times New Roman"/>
            </a:endParaRPr>
          </a:p>
        </p:txBody>
      </p:sp>
      <p:sp>
        <p:nvSpPr>
          <p:cNvPr id="12" name="Rectangle 11"/>
          <p:cNvSpPr/>
          <p:nvPr/>
        </p:nvSpPr>
        <p:spPr bwMode="auto">
          <a:xfrm>
            <a:off x="8229600"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3" name="TextBox 12"/>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grpSp>
        <p:nvGrpSpPr>
          <p:cNvPr id="17" name="Group 16"/>
          <p:cNvGrpSpPr/>
          <p:nvPr/>
        </p:nvGrpSpPr>
        <p:grpSpPr>
          <a:xfrm>
            <a:off x="71289" y="1600200"/>
            <a:ext cx="743375" cy="3048000"/>
            <a:chOff x="71289" y="1600200"/>
            <a:chExt cx="743375"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8" name="Group 17"/>
          <p:cNvGrpSpPr/>
          <p:nvPr/>
        </p:nvGrpSpPr>
        <p:grpSpPr>
          <a:xfrm rot="5400000">
            <a:off x="1395849" y="244402"/>
            <a:ext cx="789702" cy="1752600"/>
            <a:chOff x="24962" y="1600200"/>
            <a:chExt cx="789702" cy="3048000"/>
          </a:xfrm>
        </p:grpSpPr>
        <p:sp>
          <p:nvSpPr>
            <p:cNvPr id="19" name="Left Brace 1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1" name="TextBox 20"/>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22" name="Rectangle 21"/>
          <p:cNvSpPr/>
          <p:nvPr/>
        </p:nvSpPr>
        <p:spPr bwMode="auto">
          <a:xfrm>
            <a:off x="6445568"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23" name="Title 1"/>
          <p:cNvSpPr txBox="1">
            <a:spLocks/>
          </p:cNvSpPr>
          <p:nvPr/>
        </p:nvSpPr>
        <p:spPr>
          <a:xfrm>
            <a:off x="71289" y="-93662"/>
            <a:ext cx="9072711" cy="1143000"/>
          </a:xfrm>
          <a:prstGeom prst="rect">
            <a:avLst/>
          </a:prstGeom>
        </p:spPr>
        <p:txBody>
          <a:bodyPr vert="horz" lIns="91440" tIns="45720" rIns="91440" bIns="45720" rtlCol="0" anchor="ctr">
            <a:normAutofit fontScale="9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mtClean="0"/>
              <a:t>Solving Random Linear Equations </a:t>
            </a:r>
            <a:r>
              <a:rPr lang="en-US" smtClean="0">
                <a:latin typeface="Times New Roman"/>
                <a:cs typeface="Times New Roman"/>
              </a:rPr>
              <a:t>(mod </a:t>
            </a:r>
            <a:r>
              <a:rPr lang="en-US" i="1" smtClean="0">
                <a:latin typeface="Times New Roman"/>
                <a:cs typeface="Times New Roman"/>
              </a:rPr>
              <a:t>q</a:t>
            </a:r>
            <a:r>
              <a:rPr lang="en-US" smtClean="0">
                <a:latin typeface="Times New Roman"/>
                <a:cs typeface="Times New Roman"/>
              </a:rPr>
              <a:t>)</a:t>
            </a:r>
            <a:endParaRPr lang="en-US" dirty="0">
              <a:latin typeface="Times New Roman"/>
              <a:cs typeface="Times New Roman"/>
            </a:endParaRPr>
          </a:p>
        </p:txBody>
      </p:sp>
    </p:spTree>
    <p:extLst>
      <p:ext uri="{BB962C8B-B14F-4D97-AF65-F5344CB8AC3E}">
        <p14:creationId xmlns:p14="http://schemas.microsoft.com/office/powerpoint/2010/main" val="914676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animEffect transition="in" filter="fade">
                                      <p:cBhvr>
                                        <p:cTn id="7" dur="500"/>
                                        <p:tgtEl>
                                          <p:spTgt spid="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1">
                                            <p:txEl>
                                              <p:pRg st="3" end="3"/>
                                            </p:txEl>
                                          </p:spTgt>
                                        </p:tgtEl>
                                        <p:attrNameLst>
                                          <p:attrName>style.visibility</p:attrName>
                                        </p:attrNameLst>
                                      </p:cBhvr>
                                      <p:to>
                                        <p:strVal val="visible"/>
                                      </p:to>
                                    </p:set>
                                    <p:animEffect transition="in" filter="fade">
                                      <p:cBhvr>
                                        <p:cTn id="12" dur="500"/>
                                        <p:tgtEl>
                                          <p:spTgt spid="1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1" nodeType="click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animEffect transition="in" filter="fade">
                                      <p:cBhvr>
                                        <p:cTn id="17"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1"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3662"/>
            <a:ext cx="8229600" cy="1143000"/>
          </a:xfrm>
        </p:spPr>
        <p:txBody>
          <a:bodyPr/>
          <a:lstStyle/>
          <a:p>
            <a:r>
              <a:rPr lang="en-US" dirty="0" smtClean="0"/>
              <a:t>Learning with Errors</a:t>
            </a:r>
            <a:endParaRPr lang="en-US" dirty="0"/>
          </a:p>
        </p:txBody>
      </p:sp>
      <p:sp>
        <p:nvSpPr>
          <p:cNvPr id="3" name="Rectangle 2"/>
          <p:cNvSpPr/>
          <p:nvPr/>
        </p:nvSpPr>
        <p:spPr bwMode="auto">
          <a:xfrm>
            <a:off x="914400"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7" name="Rectangle 6"/>
          <p:cNvSpPr/>
          <p:nvPr/>
        </p:nvSpPr>
        <p:spPr bwMode="auto">
          <a:xfrm>
            <a:off x="5302568" y="1600200"/>
            <a:ext cx="457200"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8" name="Rectangle 7"/>
          <p:cNvSpPr/>
          <p:nvPr/>
        </p:nvSpPr>
        <p:spPr bwMode="auto">
          <a:xfrm>
            <a:off x="3397568"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5" name="TextBox 4"/>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1" name="Content Placeholder 2"/>
          <p:cNvSpPr txBox="1">
            <a:spLocks/>
          </p:cNvSpPr>
          <p:nvPr/>
        </p:nvSpPr>
        <p:spPr>
          <a:xfrm>
            <a:off x="381000" y="4876800"/>
            <a:ext cx="8153400" cy="16805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Gaussian Elimination!</a:t>
            </a:r>
          </a:p>
          <a:p>
            <a:r>
              <a:rPr lang="en-US" dirty="0"/>
              <a:t>What happens if we add small errors?</a:t>
            </a:r>
          </a:p>
          <a:p>
            <a:pPr lvl="1"/>
            <a:r>
              <a:rPr lang="en-US" dirty="0"/>
              <a:t>Decoding random linear code is NP-</a:t>
            </a:r>
            <a:r>
              <a:rPr lang="en-US" dirty="0" smtClean="0"/>
              <a:t>hard</a:t>
            </a:r>
          </a:p>
          <a:p>
            <a:pPr lvl="1"/>
            <a:r>
              <a:rPr lang="en-US" dirty="0" smtClean="0"/>
              <a:t>Small errors seem to make the problem difficult</a:t>
            </a:r>
          </a:p>
          <a:p>
            <a:r>
              <a:rPr lang="en-US" dirty="0" smtClean="0"/>
              <a:t>Recovering </a:t>
            </a:r>
            <a:r>
              <a:rPr lang="en-US" i="1" dirty="0" smtClean="0">
                <a:latin typeface="Times New Roman"/>
                <a:cs typeface="Times New Roman"/>
              </a:rPr>
              <a:t>x</a:t>
            </a:r>
            <a:r>
              <a:rPr lang="en-US" dirty="0" smtClean="0"/>
              <a:t> known as Learning with Errors (LWE)</a:t>
            </a:r>
          </a:p>
          <a:p>
            <a:pPr marL="0" indent="0">
              <a:buFont typeface="Arial"/>
              <a:buNone/>
            </a:pPr>
            <a:endParaRPr lang="en-US" sz="2400" i="1" dirty="0">
              <a:latin typeface="Times New Roman"/>
              <a:cs typeface="Times New Roman"/>
            </a:endParaRPr>
          </a:p>
        </p:txBody>
      </p:sp>
      <p:sp>
        <p:nvSpPr>
          <p:cNvPr id="12" name="Rectangle 11"/>
          <p:cNvSpPr/>
          <p:nvPr/>
        </p:nvSpPr>
        <p:spPr bwMode="auto">
          <a:xfrm>
            <a:off x="8229600"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3" name="TextBox 12"/>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grpSp>
        <p:nvGrpSpPr>
          <p:cNvPr id="17" name="Group 16"/>
          <p:cNvGrpSpPr/>
          <p:nvPr/>
        </p:nvGrpSpPr>
        <p:grpSpPr>
          <a:xfrm>
            <a:off x="71289" y="1600200"/>
            <a:ext cx="743375" cy="3048000"/>
            <a:chOff x="71289" y="1600200"/>
            <a:chExt cx="743375"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8" name="Group 17"/>
          <p:cNvGrpSpPr/>
          <p:nvPr/>
        </p:nvGrpSpPr>
        <p:grpSpPr>
          <a:xfrm rot="5400000">
            <a:off x="1395849" y="244402"/>
            <a:ext cx="789702" cy="1752600"/>
            <a:chOff x="24962" y="1600200"/>
            <a:chExt cx="789702" cy="3048000"/>
          </a:xfrm>
        </p:grpSpPr>
        <p:sp>
          <p:nvSpPr>
            <p:cNvPr id="19" name="Left Brace 1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1" name="TextBox 20"/>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22" name="Rectangle 21"/>
          <p:cNvSpPr/>
          <p:nvPr/>
        </p:nvSpPr>
        <p:spPr bwMode="auto">
          <a:xfrm>
            <a:off x="6445568"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Tree>
    <p:extLst>
      <p:ext uri="{BB962C8B-B14F-4D97-AF65-F5344CB8AC3E}">
        <p14:creationId xmlns:p14="http://schemas.microsoft.com/office/powerpoint/2010/main" val="95174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Learning with Errors</a:t>
            </a:r>
            <a:endParaRPr lang="en-US" dirty="0"/>
          </a:p>
        </p:txBody>
      </p:sp>
      <p:sp>
        <p:nvSpPr>
          <p:cNvPr id="3" name="Rectangle 2"/>
          <p:cNvSpPr/>
          <p:nvPr/>
        </p:nvSpPr>
        <p:spPr bwMode="auto">
          <a:xfrm>
            <a:off x="914400"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5" name="TextBox 4"/>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4" name="Content Placeholder 3"/>
          <p:cNvSpPr>
            <a:spLocks noGrp="1"/>
          </p:cNvSpPr>
          <p:nvPr>
            <p:ph idx="1"/>
          </p:nvPr>
        </p:nvSpPr>
        <p:spPr>
          <a:xfrm>
            <a:off x="457200" y="4921031"/>
            <a:ext cx="8229600" cy="1746172"/>
          </a:xfrm>
        </p:spPr>
        <p:txBody>
          <a:bodyPr>
            <a:normAutofit fontScale="92500" lnSpcReduction="20000"/>
          </a:bodyPr>
          <a:lstStyle/>
          <a:p>
            <a:r>
              <a:rPr lang="en-US" dirty="0" smtClean="0"/>
              <a:t>[Regev05] reduces solving LWE </a:t>
            </a:r>
            <a:br>
              <a:rPr lang="en-US" dirty="0" smtClean="0"/>
            </a:br>
            <a:r>
              <a:rPr lang="en-US" dirty="0" smtClean="0"/>
              <a:t>to approximating lattice problems </a:t>
            </a:r>
            <a:br>
              <a:rPr lang="en-US" dirty="0" smtClean="0"/>
            </a:br>
            <a:r>
              <a:rPr lang="en-US" dirty="0" smtClean="0"/>
              <a:t>of dimension </a:t>
            </a:r>
            <a:r>
              <a:rPr lang="en-US" i="1" dirty="0" smtClean="0">
                <a:latin typeface="Times New Roman"/>
                <a:cs typeface="Times New Roman"/>
              </a:rPr>
              <a:t>O</a:t>
            </a:r>
            <a:r>
              <a:rPr lang="en-US" dirty="0" smtClean="0">
                <a:latin typeface="Times New Roman"/>
                <a:cs typeface="Times New Roman"/>
              </a:rPr>
              <a:t>(</a:t>
            </a:r>
            <a:r>
              <a:rPr lang="en-US" i="1" dirty="0" smtClean="0">
                <a:latin typeface="Times New Roman"/>
                <a:cs typeface="Times New Roman"/>
              </a:rPr>
              <a:t>n</a:t>
            </a:r>
            <a:r>
              <a:rPr lang="en-US" dirty="0" smtClean="0">
                <a:latin typeface="Times New Roman"/>
                <a:cs typeface="Times New Roman"/>
              </a:rPr>
              <a:t>)</a:t>
            </a:r>
            <a:r>
              <a:rPr lang="en-US" dirty="0" smtClean="0"/>
              <a:t> (within polynomial factors)</a:t>
            </a:r>
          </a:p>
          <a:p>
            <a:r>
              <a:rPr lang="en-US" dirty="0" smtClean="0"/>
              <a:t>Error is drawn from Gaussian distribution</a:t>
            </a:r>
            <a:endParaRPr lang="en-US" dirty="0"/>
          </a:p>
        </p:txBody>
      </p:sp>
      <p:grpSp>
        <p:nvGrpSpPr>
          <p:cNvPr id="11" name="Group 10"/>
          <p:cNvGrpSpPr/>
          <p:nvPr/>
        </p:nvGrpSpPr>
        <p:grpSpPr>
          <a:xfrm>
            <a:off x="71289" y="1600200"/>
            <a:ext cx="743375" cy="3048000"/>
            <a:chOff x="71289" y="1600200"/>
            <a:chExt cx="743375" cy="3048000"/>
          </a:xfrm>
        </p:grpSpPr>
        <p:sp>
          <p:nvSpPr>
            <p:cNvPr id="12" name="Left Brace 1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4" name="Group 13"/>
          <p:cNvGrpSpPr/>
          <p:nvPr/>
        </p:nvGrpSpPr>
        <p:grpSpPr>
          <a:xfrm rot="5400000">
            <a:off x="1395849" y="244402"/>
            <a:ext cx="789702" cy="1752600"/>
            <a:chOff x="24962" y="1600200"/>
            <a:chExt cx="789702"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17" name="Rectangle 16"/>
          <p:cNvSpPr/>
          <p:nvPr/>
        </p:nvSpPr>
        <p:spPr bwMode="auto">
          <a:xfrm>
            <a:off x="5302568" y="1600200"/>
            <a:ext cx="457200"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18" name="Rectangle 17"/>
          <p:cNvSpPr/>
          <p:nvPr/>
        </p:nvSpPr>
        <p:spPr bwMode="auto">
          <a:xfrm>
            <a:off x="3397568"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9" name="TextBox 18"/>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20" name="Rectangle 19"/>
          <p:cNvSpPr/>
          <p:nvPr/>
        </p:nvSpPr>
        <p:spPr bwMode="auto">
          <a:xfrm>
            <a:off x="6445568"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21" name="Rectangle 20"/>
          <p:cNvSpPr/>
          <p:nvPr/>
        </p:nvSpPr>
        <p:spPr bwMode="auto">
          <a:xfrm>
            <a:off x="8229600"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2" name="TextBox 21"/>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Tree>
    <p:extLst>
      <p:ext uri="{BB962C8B-B14F-4D97-AF65-F5344CB8AC3E}">
        <p14:creationId xmlns:p14="http://schemas.microsoft.com/office/powerpoint/2010/main" val="44782924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700" y="-81280"/>
            <a:ext cx="8229600" cy="1143000"/>
          </a:xfrm>
        </p:spPr>
        <p:txBody>
          <a:bodyPr/>
          <a:lstStyle/>
          <a:p>
            <a:r>
              <a:rPr lang="en-US" dirty="0" smtClean="0"/>
              <a:t>Computational Fuzzy Extractor</a:t>
            </a:r>
            <a:endParaRPr lang="en-US" dirty="0"/>
          </a:p>
        </p:txBody>
      </p:sp>
      <p:sp>
        <p:nvSpPr>
          <p:cNvPr id="6" name="Content Placeholder 2"/>
          <p:cNvSpPr>
            <a:spLocks noGrp="1"/>
          </p:cNvSpPr>
          <p:nvPr>
            <p:ph idx="1"/>
          </p:nvPr>
        </p:nvSpPr>
        <p:spPr>
          <a:xfrm>
            <a:off x="575057" y="5215465"/>
            <a:ext cx="9072711" cy="1981201"/>
          </a:xfrm>
        </p:spPr>
        <p:txBody>
          <a:bodyPr>
            <a:normAutofit/>
          </a:bodyPr>
          <a:lstStyle/>
          <a:p>
            <a:r>
              <a:rPr lang="en-US" sz="2400" dirty="0" smtClean="0"/>
              <a:t>First idea: Use </a:t>
            </a:r>
            <a:r>
              <a:rPr lang="en-US" sz="2400" i="1" dirty="0" smtClean="0">
                <a:latin typeface="Times New Roman"/>
                <a:cs typeface="Times New Roman"/>
              </a:rPr>
              <a:t>w</a:t>
            </a:r>
            <a:r>
              <a:rPr lang="en-US" sz="2400" i="1" baseline="-25000" dirty="0" smtClean="0">
                <a:latin typeface="Times New Roman"/>
                <a:cs typeface="Times New Roman"/>
              </a:rPr>
              <a:t>0 </a:t>
            </a:r>
            <a:r>
              <a:rPr lang="en-US" sz="2400" dirty="0" smtClean="0"/>
              <a:t>as the randomness for Gaussian distribution</a:t>
            </a:r>
            <a:endParaRPr lang="en-US" sz="2400" i="1" dirty="0" smtClean="0">
              <a:latin typeface="Times New Roman"/>
              <a:cs typeface="Times New Roman"/>
            </a:endParaRPr>
          </a:p>
          <a:p>
            <a:r>
              <a:rPr lang="en-US" sz="2400" dirty="0" smtClean="0">
                <a:latin typeface="Times New Roman"/>
                <a:cs typeface="Times New Roman"/>
              </a:rPr>
              <a:t>Pro: Would </a:t>
            </a:r>
            <a:r>
              <a:rPr lang="en-US" sz="2400" dirty="0" smtClean="0">
                <a:latin typeface="Times New Roman"/>
                <a:cs typeface="Times New Roman"/>
              </a:rPr>
              <a:t>inherit </a:t>
            </a:r>
            <a:r>
              <a:rPr lang="en-US" sz="2400" dirty="0" smtClean="0">
                <a:latin typeface="Times New Roman"/>
                <a:cs typeface="Times New Roman"/>
              </a:rPr>
              <a:t>security proof of </a:t>
            </a:r>
            <a:r>
              <a:rPr lang="en-US" sz="2400" dirty="0" err="1" smtClean="0">
                <a:latin typeface="Times New Roman"/>
                <a:cs typeface="Times New Roman"/>
              </a:rPr>
              <a:t>Regev</a:t>
            </a:r>
            <a:endParaRPr lang="en-US" sz="2400" dirty="0" smtClean="0">
              <a:latin typeface="Times New Roman"/>
              <a:cs typeface="Times New Roman"/>
            </a:endParaRPr>
          </a:p>
          <a:p>
            <a:r>
              <a:rPr lang="en-US" sz="2400" dirty="0" smtClean="0">
                <a:latin typeface="Times New Roman"/>
                <a:cs typeface="Times New Roman"/>
              </a:rPr>
              <a:t>Con: Gaussian sampling takes a variable number of bits</a:t>
            </a:r>
            <a:endParaRPr lang="en-US" sz="1800" i="1" dirty="0" smtClean="0">
              <a:latin typeface="Times New Roman"/>
              <a:cs typeface="Times New Roman"/>
            </a:endParaRPr>
          </a:p>
        </p:txBody>
      </p:sp>
      <p:sp>
        <p:nvSpPr>
          <p:cNvPr id="3" name="Rectangle 2"/>
          <p:cNvSpPr/>
          <p:nvPr/>
        </p:nvSpPr>
        <p:spPr bwMode="auto">
          <a:xfrm>
            <a:off x="914400"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5" name="TextBox 4"/>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2" name="Rectangle 11"/>
          <p:cNvSpPr/>
          <p:nvPr/>
        </p:nvSpPr>
        <p:spPr bwMode="auto">
          <a:xfrm>
            <a:off x="5302568" y="1600200"/>
            <a:ext cx="457200"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13" name="Rectangle 12"/>
          <p:cNvSpPr/>
          <p:nvPr/>
        </p:nvSpPr>
        <p:spPr bwMode="auto">
          <a:xfrm>
            <a:off x="3397568"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4" name="TextBox 13"/>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5" name="Rectangle 14"/>
          <p:cNvSpPr/>
          <p:nvPr/>
        </p:nvSpPr>
        <p:spPr bwMode="auto">
          <a:xfrm>
            <a:off x="6445568"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6" name="Rectangle 15"/>
          <p:cNvSpPr/>
          <p:nvPr/>
        </p:nvSpPr>
        <p:spPr bwMode="auto">
          <a:xfrm>
            <a:off x="8229600"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7" name="TextBox 16"/>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10" name="Rectangle 9"/>
          <p:cNvSpPr/>
          <p:nvPr/>
        </p:nvSpPr>
        <p:spPr bwMode="auto">
          <a:xfrm>
            <a:off x="6316125" y="1600200"/>
            <a:ext cx="845533" cy="3048000"/>
          </a:xfrm>
          <a:prstGeom prst="rect">
            <a:avLst/>
          </a:prstGeom>
          <a:solidFill>
            <a:srgbClr val="82A0FF"/>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1" u="none" strike="noStrike" cap="none" normalizeH="0" dirty="0" smtClean="0">
                <a:ln>
                  <a:noFill/>
                </a:ln>
                <a:solidFill>
                  <a:schemeClr val="bg1"/>
                </a:solidFill>
                <a:effectLst/>
                <a:latin typeface="Times New Roman"/>
                <a:cs typeface="Times New Roman"/>
              </a:rPr>
              <a:t>Gauss</a:t>
            </a:r>
            <a:br>
              <a:rPr kumimoji="0" lang="en-US" sz="2000" b="1" i="1" u="none" strike="noStrike" cap="none" normalizeH="0" dirty="0" smtClean="0">
                <a:ln>
                  <a:noFill/>
                </a:ln>
                <a:solidFill>
                  <a:schemeClr val="bg1"/>
                </a:solidFill>
                <a:effectLst/>
                <a:latin typeface="Times New Roman"/>
                <a:cs typeface="Times New Roman"/>
              </a:rPr>
            </a:br>
            <a:r>
              <a:rPr kumimoji="0" lang="en-US" sz="2000" b="1" u="none" strike="noStrike" cap="none" normalizeH="0" dirty="0" smtClean="0">
                <a:ln>
                  <a:noFill/>
                </a:ln>
                <a:solidFill>
                  <a:schemeClr val="bg1"/>
                </a:solidFill>
                <a:effectLst/>
                <a:latin typeface="Times New Roman"/>
                <a:cs typeface="Times New Roman"/>
              </a:rPr>
              <a:t>(</a:t>
            </a:r>
            <a:r>
              <a:rPr kumimoji="0" lang="en-US" sz="2000" b="1" i="1" u="none" strike="noStrike" cap="none" normalizeH="0" dirty="0" smtClean="0">
                <a:ln>
                  <a:noFill/>
                </a:ln>
                <a:solidFill>
                  <a:schemeClr val="bg1"/>
                </a:solidFill>
                <a:effectLst/>
                <a:latin typeface="Times New Roman"/>
                <a:cs typeface="Times New Roman"/>
              </a:rPr>
              <a:t>w</a:t>
            </a:r>
            <a:r>
              <a:rPr kumimoji="0" lang="en-US" sz="2000" b="1" u="none" strike="noStrike" cap="none" normalizeH="0" baseline="-25000" dirty="0" smtClean="0">
                <a:ln>
                  <a:noFill/>
                </a:ln>
                <a:solidFill>
                  <a:schemeClr val="bg1"/>
                </a:solidFill>
                <a:effectLst/>
                <a:latin typeface="Times New Roman"/>
                <a:cs typeface="Times New Roman"/>
              </a:rPr>
              <a:t>0</a:t>
            </a:r>
            <a:r>
              <a:rPr kumimoji="0" lang="en-US" sz="2000" b="1" u="none" strike="noStrike" cap="none" normalizeH="0" dirty="0" smtClean="0">
                <a:ln>
                  <a:noFill/>
                </a:ln>
                <a:solidFill>
                  <a:schemeClr val="bg1"/>
                </a:solidFill>
                <a:effectLst/>
                <a:latin typeface="Times New Roman"/>
                <a:cs typeface="Times New Roman"/>
              </a:rPr>
              <a:t>)</a:t>
            </a:r>
            <a:endParaRPr kumimoji="0" lang="en-US" sz="2000" b="1" u="none" strike="noStrike" cap="none" normalizeH="0" dirty="0" smtClean="0">
              <a:ln>
                <a:noFill/>
              </a:ln>
              <a:solidFill>
                <a:schemeClr val="bg1"/>
              </a:solidFill>
              <a:effectLst/>
              <a:latin typeface="Times New Roman"/>
              <a:cs typeface="Times New Roman"/>
            </a:endParaRPr>
          </a:p>
        </p:txBody>
      </p:sp>
      <p:grpSp>
        <p:nvGrpSpPr>
          <p:cNvPr id="18" name="Group 17"/>
          <p:cNvGrpSpPr/>
          <p:nvPr/>
        </p:nvGrpSpPr>
        <p:grpSpPr>
          <a:xfrm>
            <a:off x="71289" y="1600200"/>
            <a:ext cx="743375" cy="3048000"/>
            <a:chOff x="71289" y="1600200"/>
            <a:chExt cx="743375" cy="3048000"/>
          </a:xfrm>
        </p:grpSpPr>
        <p:sp>
          <p:nvSpPr>
            <p:cNvPr id="19" name="Left Brace 1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1" name="Group 20"/>
          <p:cNvGrpSpPr/>
          <p:nvPr/>
        </p:nvGrpSpPr>
        <p:grpSpPr>
          <a:xfrm rot="5400000">
            <a:off x="1395849" y="244402"/>
            <a:ext cx="789702" cy="1752600"/>
            <a:chOff x="24962" y="1600200"/>
            <a:chExt cx="789702" cy="3048000"/>
          </a:xfrm>
        </p:grpSpPr>
        <p:sp>
          <p:nvSpPr>
            <p:cNvPr id="22" name="Left Brace 2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TextBox 22"/>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4" name="Rectangle 23"/>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8" name="Rectangle 7"/>
          <p:cNvSpPr/>
          <p:nvPr/>
        </p:nvSpPr>
        <p:spPr>
          <a:xfrm>
            <a:off x="7364867" y="6858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7860131" y="6681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25" name="Rectangle 24"/>
          <p:cNvSpPr/>
          <p:nvPr/>
        </p:nvSpPr>
        <p:spPr bwMode="auto">
          <a:xfrm>
            <a:off x="914400" y="16002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26" name="Rectangle 25"/>
          <p:cNvSpPr/>
          <p:nvPr/>
        </p:nvSpPr>
        <p:spPr bwMode="auto">
          <a:xfrm>
            <a:off x="3378200" y="16002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27" name="Rectangle 26"/>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Tree>
    <p:extLst>
      <p:ext uri="{BB962C8B-B14F-4D97-AF65-F5344CB8AC3E}">
        <p14:creationId xmlns:p14="http://schemas.microsoft.com/office/powerpoint/2010/main" val="71520918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animEffect transition="in" filter="fade">
                                      <p:cBhvr>
                                        <p:cTn id="47" dur="500"/>
                                        <p:tgtEl>
                                          <p:spTgt spid="6">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2" end="2"/>
                                            </p:txEl>
                                          </p:spTgt>
                                        </p:tgtEl>
                                        <p:attrNameLst>
                                          <p:attrName>style.visibility</p:attrName>
                                        </p:attrNameLst>
                                      </p:cBhvr>
                                      <p:to>
                                        <p:strVal val="visible"/>
                                      </p:to>
                                    </p:set>
                                    <p:animEffect transition="in" filter="fade">
                                      <p:cBhvr>
                                        <p:cTn id="5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0" grpId="0" animBg="1"/>
      <p:bldP spid="24" grpId="0" animBg="1"/>
      <p:bldP spid="4" grpId="0" animBg="1"/>
      <p:bldP spid="7" grpId="0"/>
      <p:bldP spid="8" grpId="0" animBg="1"/>
      <p:bldP spid="9" grpId="0"/>
      <p:bldP spid="25" grpId="0" animBg="1"/>
      <p:bldP spid="26" grpId="0" animBg="1"/>
      <p:bldP spid="2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p:cNvSpPr/>
          <p:nvPr/>
        </p:nvSpPr>
        <p:spPr>
          <a:xfrm>
            <a:off x="5086428" y="1534867"/>
            <a:ext cx="772505" cy="4616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4383637" y="1534867"/>
            <a:ext cx="70675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p:cNvSpPr/>
          <p:nvPr/>
        </p:nvSpPr>
        <p:spPr>
          <a:xfrm>
            <a:off x="3676880" y="1534867"/>
            <a:ext cx="70675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ectangle 90"/>
          <p:cNvSpPr/>
          <p:nvPr/>
        </p:nvSpPr>
        <p:spPr>
          <a:xfrm>
            <a:off x="2970123" y="1534867"/>
            <a:ext cx="70675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p:nvSpPr>
        <p:spPr>
          <a:xfrm>
            <a:off x="2176868" y="1534867"/>
            <a:ext cx="793255"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1455675" y="1534867"/>
            <a:ext cx="70675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722838" y="1534867"/>
            <a:ext cx="73283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bwMode="auto">
          <a:xfrm>
            <a:off x="614210" y="2489871"/>
            <a:ext cx="6781991" cy="1271858"/>
          </a:xfrm>
          <a:prstGeom prst="rect">
            <a:avLst/>
          </a:prstGeom>
          <a:solidFill>
            <a:srgbClr val="82A0FF"/>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bg1"/>
              </a:solidFill>
              <a:effectLst/>
              <a:latin typeface="Times New Roman"/>
              <a:cs typeface="Times New Roman"/>
            </a:endParaRPr>
          </a:p>
        </p:txBody>
      </p:sp>
      <p:sp>
        <p:nvSpPr>
          <p:cNvPr id="2" name="Title 1"/>
          <p:cNvSpPr>
            <a:spLocks noGrp="1"/>
          </p:cNvSpPr>
          <p:nvPr>
            <p:ph type="title"/>
          </p:nvPr>
        </p:nvSpPr>
        <p:spPr>
          <a:xfrm>
            <a:off x="457200" y="-180678"/>
            <a:ext cx="8229600" cy="1143000"/>
          </a:xfrm>
        </p:spPr>
        <p:txBody>
          <a:bodyPr>
            <a:normAutofit/>
          </a:bodyPr>
          <a:lstStyle/>
          <a:p>
            <a:r>
              <a:rPr lang="en-US" sz="3200" dirty="0" smtClean="0"/>
              <a:t>Variable </a:t>
            </a:r>
            <a:r>
              <a:rPr lang="en-US" sz="3200" dirty="0" smtClean="0"/>
              <a:t>Sampling Length</a:t>
            </a:r>
            <a:endParaRPr lang="en-US" sz="3200" dirty="0"/>
          </a:p>
        </p:txBody>
      </p:sp>
      <p:sp>
        <p:nvSpPr>
          <p:cNvPr id="4" name="Rectangle 3"/>
          <p:cNvSpPr/>
          <p:nvPr/>
        </p:nvSpPr>
        <p:spPr>
          <a:xfrm>
            <a:off x="722838" y="1534868"/>
            <a:ext cx="6681262"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10101	11111	00100	11010	10101	11010	10101</a:t>
            </a:r>
            <a:endParaRPr lang="en-US" sz="2400" dirty="0">
              <a:latin typeface="Times New Roman"/>
              <a:cs typeface="Times New Roman"/>
            </a:endParaRPr>
          </a:p>
        </p:txBody>
      </p:sp>
      <p:sp>
        <p:nvSpPr>
          <p:cNvPr id="5" name="Content Placeholder 2"/>
          <p:cNvSpPr>
            <a:spLocks noGrp="1"/>
          </p:cNvSpPr>
          <p:nvPr>
            <p:ph idx="1"/>
          </p:nvPr>
        </p:nvSpPr>
        <p:spPr>
          <a:xfrm>
            <a:off x="381000" y="707171"/>
            <a:ext cx="4267200" cy="626330"/>
          </a:xfrm>
        </p:spPr>
        <p:txBody>
          <a:bodyPr>
            <a:normAutofit/>
          </a:bodyPr>
          <a:lstStyle/>
          <a:p>
            <a:pPr marL="0" indent="0">
              <a:buNone/>
            </a:pPr>
            <a:r>
              <a:rPr lang="en-US" sz="1600" dirty="0" smtClean="0"/>
              <a:t>Assume the Gaussian algorithm requires </a:t>
            </a:r>
            <a:br>
              <a:rPr lang="en-US" sz="1600" dirty="0" smtClean="0"/>
            </a:br>
            <a:r>
              <a:rPr lang="en-US" sz="1600" dirty="0" smtClean="0"/>
              <a:t>4 or 5 bits to sample (determined by 1</a:t>
            </a:r>
            <a:r>
              <a:rPr lang="en-US" sz="1600" baseline="30000" dirty="0" smtClean="0"/>
              <a:t>st</a:t>
            </a:r>
            <a:r>
              <a:rPr lang="en-US" sz="1600" dirty="0" smtClean="0"/>
              <a:t> bit)</a:t>
            </a:r>
          </a:p>
        </p:txBody>
      </p:sp>
      <p:sp>
        <p:nvSpPr>
          <p:cNvPr id="7" name="TextBox 6"/>
          <p:cNvSpPr txBox="1"/>
          <p:nvPr/>
        </p:nvSpPr>
        <p:spPr>
          <a:xfrm>
            <a:off x="84264" y="1534867"/>
            <a:ext cx="529946" cy="461665"/>
          </a:xfrm>
          <a:prstGeom prst="rect">
            <a:avLst/>
          </a:prstGeom>
          <a:noFill/>
        </p:spPr>
        <p:txBody>
          <a:bodyPr wrap="none" rtlCol="0">
            <a:spAutoFit/>
          </a:bodyPr>
          <a:lstStyle/>
          <a:p>
            <a:pPr algn="ctr"/>
            <a:r>
              <a:rPr lang="en-US" sz="2400" i="1" dirty="0" smtClean="0">
                <a:latin typeface="Times New Roman"/>
                <a:cs typeface="Times New Roman"/>
              </a:rPr>
              <a:t>w</a:t>
            </a:r>
            <a:r>
              <a:rPr lang="en-US" sz="2400" baseline="-25000" dirty="0" smtClean="0">
                <a:latin typeface="Times New Roman"/>
                <a:cs typeface="Times New Roman"/>
              </a:rPr>
              <a:t>0</a:t>
            </a:r>
            <a:endParaRPr lang="en-US" sz="2400" baseline="-25000" dirty="0">
              <a:latin typeface="Times New Roman"/>
              <a:cs typeface="Times New Roman"/>
            </a:endParaRPr>
          </a:p>
        </p:txBody>
      </p:sp>
      <p:sp>
        <p:nvSpPr>
          <p:cNvPr id="75" name="TextBox 74"/>
          <p:cNvSpPr txBox="1"/>
          <p:nvPr/>
        </p:nvSpPr>
        <p:spPr>
          <a:xfrm>
            <a:off x="150366" y="2764717"/>
            <a:ext cx="461268" cy="461665"/>
          </a:xfrm>
          <a:prstGeom prst="rect">
            <a:avLst/>
          </a:prstGeom>
          <a:noFill/>
        </p:spPr>
        <p:txBody>
          <a:bodyPr wrap="none" rtlCol="0">
            <a:spAutoFit/>
          </a:bodyPr>
          <a:lstStyle/>
          <a:p>
            <a:pPr algn="ctr"/>
            <a:r>
              <a:rPr lang="en-US" sz="2400" i="1" dirty="0" smtClean="0">
                <a:latin typeface="Times New Roman"/>
                <a:cs typeface="Times New Roman"/>
              </a:rPr>
              <a:t>e</a:t>
            </a:r>
            <a:r>
              <a:rPr lang="en-US" sz="2400" baseline="-25000" dirty="0" smtClean="0">
                <a:latin typeface="Times New Roman"/>
                <a:cs typeface="Times New Roman"/>
              </a:rPr>
              <a:t>0</a:t>
            </a:r>
            <a:endParaRPr lang="en-US" sz="2400" baseline="-25000" dirty="0">
              <a:latin typeface="Times New Roman"/>
              <a:cs typeface="Times New Roman"/>
            </a:endParaRPr>
          </a:p>
        </p:txBody>
      </p:sp>
      <p:grpSp>
        <p:nvGrpSpPr>
          <p:cNvPr id="18" name="Group 17"/>
          <p:cNvGrpSpPr/>
          <p:nvPr/>
        </p:nvGrpSpPr>
        <p:grpSpPr>
          <a:xfrm>
            <a:off x="722838" y="2489871"/>
            <a:ext cx="940739" cy="1104229"/>
            <a:chOff x="722838" y="2489871"/>
            <a:chExt cx="940739" cy="1104229"/>
          </a:xfrm>
        </p:grpSpPr>
        <p:sp>
          <p:nvSpPr>
            <p:cNvPr id="11" name="Rectangle 10"/>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17" name="Group 16"/>
            <p:cNvGrpSpPr/>
            <p:nvPr/>
          </p:nvGrpSpPr>
          <p:grpSpPr>
            <a:xfrm>
              <a:off x="722838" y="3073400"/>
              <a:ext cx="732837" cy="520700"/>
              <a:chOff x="722838" y="3073400"/>
              <a:chExt cx="732837" cy="520700"/>
            </a:xfrm>
          </p:grpSpPr>
          <p:pic>
            <p:nvPicPr>
              <p:cNvPr id="6" name="Picture 5"/>
              <p:cNvPicPr>
                <a:picLocks noChangeAspect="1"/>
              </p:cNvPicPr>
              <p:nvPr/>
            </p:nvPicPr>
            <p:blipFill>
              <a:blip r:embed="rId3"/>
              <a:stretch>
                <a:fillRect/>
              </a:stretch>
            </p:blipFill>
            <p:spPr>
              <a:xfrm>
                <a:off x="722838" y="3073400"/>
                <a:ext cx="732837" cy="520700"/>
              </a:xfrm>
              <a:prstGeom prst="rect">
                <a:avLst/>
              </a:prstGeom>
            </p:spPr>
          </p:pic>
          <p:sp>
            <p:nvSpPr>
              <p:cNvPr id="14" name="Oval 13"/>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57" name="Group 56"/>
          <p:cNvGrpSpPr/>
          <p:nvPr/>
        </p:nvGrpSpPr>
        <p:grpSpPr>
          <a:xfrm>
            <a:off x="1678275" y="2489871"/>
            <a:ext cx="940739" cy="1104229"/>
            <a:chOff x="722838" y="2489871"/>
            <a:chExt cx="940739" cy="1104229"/>
          </a:xfrm>
        </p:grpSpPr>
        <p:sp>
          <p:nvSpPr>
            <p:cNvPr id="58" name="Rectangle 57"/>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1111</a:t>
              </a:r>
              <a:endParaRPr lang="en-US" sz="2400" dirty="0">
                <a:latin typeface="Times New Roman"/>
                <a:cs typeface="Times New Roman"/>
              </a:endParaRPr>
            </a:p>
          </p:txBody>
        </p:sp>
        <p:grpSp>
          <p:nvGrpSpPr>
            <p:cNvPr id="59" name="Group 58"/>
            <p:cNvGrpSpPr/>
            <p:nvPr/>
          </p:nvGrpSpPr>
          <p:grpSpPr>
            <a:xfrm>
              <a:off x="722838" y="3073400"/>
              <a:ext cx="732837" cy="520700"/>
              <a:chOff x="722838" y="3073400"/>
              <a:chExt cx="732837" cy="520700"/>
            </a:xfrm>
          </p:grpSpPr>
          <p:pic>
            <p:nvPicPr>
              <p:cNvPr id="60" name="Picture 59"/>
              <p:cNvPicPr>
                <a:picLocks noChangeAspect="1"/>
              </p:cNvPicPr>
              <p:nvPr/>
            </p:nvPicPr>
            <p:blipFill>
              <a:blip r:embed="rId3"/>
              <a:stretch>
                <a:fillRect/>
              </a:stretch>
            </p:blipFill>
            <p:spPr>
              <a:xfrm>
                <a:off x="722838" y="3073400"/>
                <a:ext cx="732837" cy="520700"/>
              </a:xfrm>
              <a:prstGeom prst="rect">
                <a:avLst/>
              </a:prstGeom>
            </p:spPr>
          </p:pic>
          <p:sp>
            <p:nvSpPr>
              <p:cNvPr id="61" name="Oval 60"/>
              <p:cNvSpPr/>
              <p:nvPr/>
            </p:nvSpPr>
            <p:spPr>
              <a:xfrm>
                <a:off x="1063061" y="3156861"/>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62" name="Group 61"/>
          <p:cNvGrpSpPr/>
          <p:nvPr/>
        </p:nvGrpSpPr>
        <p:grpSpPr>
          <a:xfrm>
            <a:off x="2633712" y="2489871"/>
            <a:ext cx="940739" cy="1104229"/>
            <a:chOff x="722838" y="2489871"/>
            <a:chExt cx="940739" cy="1104229"/>
          </a:xfrm>
        </p:grpSpPr>
        <p:sp>
          <p:nvSpPr>
            <p:cNvPr id="63" name="Rectangle 62"/>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1100</a:t>
              </a:r>
              <a:endParaRPr lang="en-US" sz="2400" dirty="0">
                <a:latin typeface="Times New Roman"/>
                <a:cs typeface="Times New Roman"/>
              </a:endParaRPr>
            </a:p>
          </p:txBody>
        </p:sp>
        <p:grpSp>
          <p:nvGrpSpPr>
            <p:cNvPr id="64" name="Group 63"/>
            <p:cNvGrpSpPr/>
            <p:nvPr/>
          </p:nvGrpSpPr>
          <p:grpSpPr>
            <a:xfrm>
              <a:off x="722838" y="3073400"/>
              <a:ext cx="732837" cy="520700"/>
              <a:chOff x="722838" y="3073400"/>
              <a:chExt cx="732837" cy="520700"/>
            </a:xfrm>
          </p:grpSpPr>
          <p:pic>
            <p:nvPicPr>
              <p:cNvPr id="65" name="Picture 64"/>
              <p:cNvPicPr>
                <a:picLocks noChangeAspect="1"/>
              </p:cNvPicPr>
              <p:nvPr/>
            </p:nvPicPr>
            <p:blipFill>
              <a:blip r:embed="rId3"/>
              <a:stretch>
                <a:fillRect/>
              </a:stretch>
            </p:blipFill>
            <p:spPr>
              <a:xfrm>
                <a:off x="722838" y="3073400"/>
                <a:ext cx="732837" cy="520700"/>
              </a:xfrm>
              <a:prstGeom prst="rect">
                <a:avLst/>
              </a:prstGeom>
            </p:spPr>
          </p:pic>
          <p:sp>
            <p:nvSpPr>
              <p:cNvPr id="66" name="Oval 65"/>
              <p:cNvSpPr/>
              <p:nvPr/>
            </p:nvSpPr>
            <p:spPr>
              <a:xfrm>
                <a:off x="972751" y="313377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67" name="Group 66"/>
          <p:cNvGrpSpPr/>
          <p:nvPr/>
        </p:nvGrpSpPr>
        <p:grpSpPr>
          <a:xfrm>
            <a:off x="3589149" y="2489871"/>
            <a:ext cx="940739" cy="1104229"/>
            <a:chOff x="722838" y="2489871"/>
            <a:chExt cx="940739" cy="1104229"/>
          </a:xfrm>
        </p:grpSpPr>
        <p:sp>
          <p:nvSpPr>
            <p:cNvPr id="68" name="Rectangle 67"/>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1001</a:t>
              </a:r>
              <a:endParaRPr lang="en-US" sz="2400" dirty="0">
                <a:latin typeface="Times New Roman"/>
                <a:cs typeface="Times New Roman"/>
              </a:endParaRPr>
            </a:p>
          </p:txBody>
        </p:sp>
        <p:grpSp>
          <p:nvGrpSpPr>
            <p:cNvPr id="70" name="Group 69"/>
            <p:cNvGrpSpPr/>
            <p:nvPr/>
          </p:nvGrpSpPr>
          <p:grpSpPr>
            <a:xfrm>
              <a:off x="722838" y="3073400"/>
              <a:ext cx="732837" cy="520700"/>
              <a:chOff x="722838" y="3073400"/>
              <a:chExt cx="732837" cy="520700"/>
            </a:xfrm>
          </p:grpSpPr>
          <p:pic>
            <p:nvPicPr>
              <p:cNvPr id="71" name="Picture 70"/>
              <p:cNvPicPr>
                <a:picLocks noChangeAspect="1"/>
              </p:cNvPicPr>
              <p:nvPr/>
            </p:nvPicPr>
            <p:blipFill>
              <a:blip r:embed="rId3"/>
              <a:stretch>
                <a:fillRect/>
              </a:stretch>
            </p:blipFill>
            <p:spPr>
              <a:xfrm>
                <a:off x="722838" y="3073400"/>
                <a:ext cx="732837" cy="520700"/>
              </a:xfrm>
              <a:prstGeom prst="rect">
                <a:avLst/>
              </a:prstGeom>
            </p:spPr>
          </p:pic>
          <p:sp>
            <p:nvSpPr>
              <p:cNvPr id="72" name="Oval 71"/>
              <p:cNvSpPr/>
              <p:nvPr/>
            </p:nvSpPr>
            <p:spPr>
              <a:xfrm>
                <a:off x="1186528" y="3489150"/>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73" name="Group 72"/>
          <p:cNvGrpSpPr/>
          <p:nvPr/>
        </p:nvGrpSpPr>
        <p:grpSpPr>
          <a:xfrm>
            <a:off x="5500023" y="2489871"/>
            <a:ext cx="940739" cy="1104229"/>
            <a:chOff x="722838" y="2489871"/>
            <a:chExt cx="940739" cy="1104229"/>
          </a:xfrm>
        </p:grpSpPr>
        <p:sp>
          <p:nvSpPr>
            <p:cNvPr id="74" name="Rectangle 73"/>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77" name="Group 76"/>
            <p:cNvGrpSpPr/>
            <p:nvPr/>
          </p:nvGrpSpPr>
          <p:grpSpPr>
            <a:xfrm>
              <a:off x="722838" y="3073400"/>
              <a:ext cx="732837" cy="520700"/>
              <a:chOff x="722838" y="3073400"/>
              <a:chExt cx="732837" cy="520700"/>
            </a:xfrm>
          </p:grpSpPr>
          <p:pic>
            <p:nvPicPr>
              <p:cNvPr id="78" name="Picture 77"/>
              <p:cNvPicPr>
                <a:picLocks noChangeAspect="1"/>
              </p:cNvPicPr>
              <p:nvPr/>
            </p:nvPicPr>
            <p:blipFill>
              <a:blip r:embed="rId3"/>
              <a:stretch>
                <a:fillRect/>
              </a:stretch>
            </p:blipFill>
            <p:spPr>
              <a:xfrm>
                <a:off x="722838" y="3073400"/>
                <a:ext cx="732837" cy="520700"/>
              </a:xfrm>
              <a:prstGeom prst="rect">
                <a:avLst/>
              </a:prstGeom>
            </p:spPr>
          </p:pic>
          <p:sp>
            <p:nvSpPr>
              <p:cNvPr id="79" name="Oval 78"/>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80" name="Group 79"/>
          <p:cNvGrpSpPr/>
          <p:nvPr/>
        </p:nvGrpSpPr>
        <p:grpSpPr>
          <a:xfrm>
            <a:off x="4544586" y="2489871"/>
            <a:ext cx="940739" cy="1104229"/>
            <a:chOff x="722838" y="2489871"/>
            <a:chExt cx="940739" cy="1104229"/>
          </a:xfrm>
        </p:grpSpPr>
        <p:sp>
          <p:nvSpPr>
            <p:cNvPr id="81" name="Rectangle 80"/>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82" name="Group 81"/>
            <p:cNvGrpSpPr/>
            <p:nvPr/>
          </p:nvGrpSpPr>
          <p:grpSpPr>
            <a:xfrm>
              <a:off x="722838" y="3073400"/>
              <a:ext cx="732837" cy="520700"/>
              <a:chOff x="722838" y="3073400"/>
              <a:chExt cx="732837" cy="520700"/>
            </a:xfrm>
          </p:grpSpPr>
          <p:pic>
            <p:nvPicPr>
              <p:cNvPr id="83" name="Picture 82"/>
              <p:cNvPicPr>
                <a:picLocks noChangeAspect="1"/>
              </p:cNvPicPr>
              <p:nvPr/>
            </p:nvPicPr>
            <p:blipFill>
              <a:blip r:embed="rId3"/>
              <a:stretch>
                <a:fillRect/>
              </a:stretch>
            </p:blipFill>
            <p:spPr>
              <a:xfrm>
                <a:off x="722838" y="3073400"/>
                <a:ext cx="732837" cy="520700"/>
              </a:xfrm>
              <a:prstGeom prst="rect">
                <a:avLst/>
              </a:prstGeom>
            </p:spPr>
          </p:pic>
          <p:sp>
            <p:nvSpPr>
              <p:cNvPr id="84" name="Oval 83"/>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85" name="Group 84"/>
          <p:cNvGrpSpPr/>
          <p:nvPr/>
        </p:nvGrpSpPr>
        <p:grpSpPr>
          <a:xfrm>
            <a:off x="6455462" y="2489871"/>
            <a:ext cx="940739" cy="1104229"/>
            <a:chOff x="722838" y="2489871"/>
            <a:chExt cx="940739" cy="1104229"/>
          </a:xfrm>
        </p:grpSpPr>
        <p:sp>
          <p:nvSpPr>
            <p:cNvPr id="86" name="Rectangle 85"/>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1110</a:t>
              </a:r>
              <a:endParaRPr lang="en-US" sz="2400" dirty="0">
                <a:latin typeface="Times New Roman"/>
                <a:cs typeface="Times New Roman"/>
              </a:endParaRPr>
            </a:p>
          </p:txBody>
        </p:sp>
        <p:grpSp>
          <p:nvGrpSpPr>
            <p:cNvPr id="87" name="Group 86"/>
            <p:cNvGrpSpPr/>
            <p:nvPr/>
          </p:nvGrpSpPr>
          <p:grpSpPr>
            <a:xfrm>
              <a:off x="722838" y="3073400"/>
              <a:ext cx="732837" cy="520700"/>
              <a:chOff x="722838" y="3073400"/>
              <a:chExt cx="732837" cy="520700"/>
            </a:xfrm>
          </p:grpSpPr>
          <p:pic>
            <p:nvPicPr>
              <p:cNvPr id="88" name="Picture 87"/>
              <p:cNvPicPr>
                <a:picLocks noChangeAspect="1"/>
              </p:cNvPicPr>
              <p:nvPr/>
            </p:nvPicPr>
            <p:blipFill>
              <a:blip r:embed="rId3"/>
              <a:stretch>
                <a:fillRect/>
              </a:stretch>
            </p:blipFill>
            <p:spPr>
              <a:xfrm>
                <a:off x="722838" y="3073400"/>
                <a:ext cx="732837" cy="520700"/>
              </a:xfrm>
              <a:prstGeom prst="rect">
                <a:avLst/>
              </a:prstGeom>
            </p:spPr>
          </p:pic>
          <p:sp>
            <p:nvSpPr>
              <p:cNvPr id="89" name="Oval 88"/>
              <p:cNvSpPr/>
              <p:nvPr/>
            </p:nvSpPr>
            <p:spPr>
              <a:xfrm>
                <a:off x="1032329" y="3116726"/>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2222386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500"/>
                                        <p:tgtEl>
                                          <p:spTgt spid="35"/>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fade">
                                      <p:cBhvr>
                                        <p:cTn id="24" dur="500"/>
                                        <p:tgtEl>
                                          <p:spTgt spid="7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1" nodeType="clickEffect">
                                  <p:stCondLst>
                                    <p:cond delay="0"/>
                                  </p:stCondLst>
                                  <p:childTnLst>
                                    <p:animEffect transition="out" filter="fade">
                                      <p:cBhvr>
                                        <p:cTn id="37" dur="500"/>
                                        <p:tgtEl>
                                          <p:spTgt spid="12"/>
                                        </p:tgtEl>
                                      </p:cBhvr>
                                    </p:animEffect>
                                    <p:set>
                                      <p:cBhvr>
                                        <p:cTn id="38" dur="1" fill="hold">
                                          <p:stCondLst>
                                            <p:cond delay="499"/>
                                          </p:stCondLst>
                                        </p:cTn>
                                        <p:tgtEl>
                                          <p:spTgt spid="12"/>
                                        </p:tgtEl>
                                        <p:attrNameLst>
                                          <p:attrName>style.visibility</p:attrName>
                                        </p:attrNameLst>
                                      </p:cBhvr>
                                      <p:to>
                                        <p:strVal val="hidden"/>
                                      </p:to>
                                    </p:se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fade">
                                      <p:cBhvr>
                                        <p:cTn id="42" dur="500"/>
                                        <p:tgtEl>
                                          <p:spTgt spid="55"/>
                                        </p:tgtEl>
                                      </p:cBhvr>
                                    </p:animEffect>
                                  </p:childTnLst>
                                </p:cTn>
                              </p:par>
                            </p:childTnLst>
                          </p:cTn>
                        </p:par>
                        <p:par>
                          <p:cTn id="43" fill="hold">
                            <p:stCondLst>
                              <p:cond delay="1000"/>
                            </p:stCondLst>
                            <p:childTnLst>
                              <p:par>
                                <p:cTn id="44" presetID="10" presetClass="entr" presetSubtype="0" fill="hold" nodeType="after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fade">
                                      <p:cBhvr>
                                        <p:cTn id="46" dur="500"/>
                                        <p:tgtEl>
                                          <p:spTgt spid="5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500"/>
                                        <p:tgtEl>
                                          <p:spTgt spid="55"/>
                                        </p:tgtEl>
                                      </p:cBhvr>
                                    </p:animEffect>
                                    <p:set>
                                      <p:cBhvr>
                                        <p:cTn id="51" dur="1" fill="hold">
                                          <p:stCondLst>
                                            <p:cond delay="499"/>
                                          </p:stCondLst>
                                        </p:cTn>
                                        <p:tgtEl>
                                          <p:spTgt spid="55"/>
                                        </p:tgtEl>
                                        <p:attrNameLst>
                                          <p:attrName>style.visibility</p:attrName>
                                        </p:attrNameLst>
                                      </p:cBhvr>
                                      <p:to>
                                        <p:strVal val="hidden"/>
                                      </p:to>
                                    </p:set>
                                  </p:childTnLst>
                                </p:cTn>
                              </p:par>
                            </p:childTnLst>
                          </p:cTn>
                        </p:par>
                        <p:par>
                          <p:cTn id="52" fill="hold">
                            <p:stCondLst>
                              <p:cond delay="500"/>
                            </p:stCondLst>
                            <p:childTnLst>
                              <p:par>
                                <p:cTn id="53" presetID="10" presetClass="entr" presetSubtype="0" fill="hold" grpId="0" nodeType="afterEffect">
                                  <p:stCondLst>
                                    <p:cond delay="0"/>
                                  </p:stCondLst>
                                  <p:childTnLst>
                                    <p:set>
                                      <p:cBhvr>
                                        <p:cTn id="54" dur="1" fill="hold">
                                          <p:stCondLst>
                                            <p:cond delay="0"/>
                                          </p:stCondLst>
                                        </p:cTn>
                                        <p:tgtEl>
                                          <p:spTgt spid="90"/>
                                        </p:tgtEl>
                                        <p:attrNameLst>
                                          <p:attrName>style.visibility</p:attrName>
                                        </p:attrNameLst>
                                      </p:cBhvr>
                                      <p:to>
                                        <p:strVal val="visible"/>
                                      </p:to>
                                    </p:set>
                                    <p:animEffect transition="in" filter="fade">
                                      <p:cBhvr>
                                        <p:cTn id="55" dur="500"/>
                                        <p:tgtEl>
                                          <p:spTgt spid="90"/>
                                        </p:tgtEl>
                                      </p:cBhvr>
                                    </p:animEffect>
                                  </p:childTnLst>
                                </p:cTn>
                              </p:par>
                            </p:childTnLst>
                          </p:cTn>
                        </p:par>
                        <p:par>
                          <p:cTn id="56" fill="hold">
                            <p:stCondLst>
                              <p:cond delay="1000"/>
                            </p:stCondLst>
                            <p:childTnLst>
                              <p:par>
                                <p:cTn id="57" presetID="10" presetClass="entr" presetSubtype="0" fill="hold" nodeType="afterEffect">
                                  <p:stCondLst>
                                    <p:cond delay="0"/>
                                  </p:stCondLst>
                                  <p:childTnLst>
                                    <p:set>
                                      <p:cBhvr>
                                        <p:cTn id="58" dur="1" fill="hold">
                                          <p:stCondLst>
                                            <p:cond delay="0"/>
                                          </p:stCondLst>
                                        </p:cTn>
                                        <p:tgtEl>
                                          <p:spTgt spid="62"/>
                                        </p:tgtEl>
                                        <p:attrNameLst>
                                          <p:attrName>style.visibility</p:attrName>
                                        </p:attrNameLst>
                                      </p:cBhvr>
                                      <p:to>
                                        <p:strVal val="visible"/>
                                      </p:to>
                                    </p:set>
                                    <p:animEffect transition="in" filter="fade">
                                      <p:cBhvr>
                                        <p:cTn id="59" dur="500"/>
                                        <p:tgtEl>
                                          <p:spTgt spid="62"/>
                                        </p:tgtEl>
                                      </p:cBhvr>
                                    </p:animEffect>
                                  </p:childTnLst>
                                </p:cTn>
                              </p:par>
                            </p:childTnLst>
                          </p:cTn>
                        </p:par>
                        <p:par>
                          <p:cTn id="60" fill="hold">
                            <p:stCondLst>
                              <p:cond delay="1500"/>
                            </p:stCondLst>
                            <p:childTnLst>
                              <p:par>
                                <p:cTn id="61" presetID="10" presetClass="exit" presetSubtype="0" fill="hold" grpId="1" nodeType="afterEffect">
                                  <p:stCondLst>
                                    <p:cond delay="0"/>
                                  </p:stCondLst>
                                  <p:childTnLst>
                                    <p:animEffect transition="out" filter="fade">
                                      <p:cBhvr>
                                        <p:cTn id="62" dur="500"/>
                                        <p:tgtEl>
                                          <p:spTgt spid="90"/>
                                        </p:tgtEl>
                                      </p:cBhvr>
                                    </p:animEffect>
                                    <p:set>
                                      <p:cBhvr>
                                        <p:cTn id="63" dur="1" fill="hold">
                                          <p:stCondLst>
                                            <p:cond delay="499"/>
                                          </p:stCondLst>
                                        </p:cTn>
                                        <p:tgtEl>
                                          <p:spTgt spid="90"/>
                                        </p:tgtEl>
                                        <p:attrNameLst>
                                          <p:attrName>style.visibility</p:attrName>
                                        </p:attrNameLst>
                                      </p:cBhvr>
                                      <p:to>
                                        <p:strVal val="hidden"/>
                                      </p:to>
                                    </p:set>
                                  </p:childTnLst>
                                </p:cTn>
                              </p:par>
                            </p:childTnLst>
                          </p:cTn>
                        </p:par>
                        <p:par>
                          <p:cTn id="64" fill="hold">
                            <p:stCondLst>
                              <p:cond delay="2000"/>
                            </p:stCondLst>
                            <p:childTnLst>
                              <p:par>
                                <p:cTn id="65" presetID="10" presetClass="entr" presetSubtype="0" fill="hold" grpId="0" nodeType="afterEffect">
                                  <p:stCondLst>
                                    <p:cond delay="0"/>
                                  </p:stCondLst>
                                  <p:childTnLst>
                                    <p:set>
                                      <p:cBhvr>
                                        <p:cTn id="66" dur="1" fill="hold">
                                          <p:stCondLst>
                                            <p:cond delay="0"/>
                                          </p:stCondLst>
                                        </p:cTn>
                                        <p:tgtEl>
                                          <p:spTgt spid="91"/>
                                        </p:tgtEl>
                                        <p:attrNameLst>
                                          <p:attrName>style.visibility</p:attrName>
                                        </p:attrNameLst>
                                      </p:cBhvr>
                                      <p:to>
                                        <p:strVal val="visible"/>
                                      </p:to>
                                    </p:set>
                                    <p:animEffect transition="in" filter="fade">
                                      <p:cBhvr>
                                        <p:cTn id="67" dur="500"/>
                                        <p:tgtEl>
                                          <p:spTgt spid="91"/>
                                        </p:tgtEl>
                                      </p:cBhvr>
                                    </p:animEffect>
                                  </p:childTnLst>
                                </p:cTn>
                              </p:par>
                            </p:childTnLst>
                          </p:cTn>
                        </p:par>
                        <p:par>
                          <p:cTn id="68" fill="hold">
                            <p:stCondLst>
                              <p:cond delay="2500"/>
                            </p:stCondLst>
                            <p:childTnLst>
                              <p:par>
                                <p:cTn id="69" presetID="10" presetClass="entr" presetSubtype="0" fill="hold" nodeType="afterEffect">
                                  <p:stCondLst>
                                    <p:cond delay="0"/>
                                  </p:stCondLst>
                                  <p:childTnLst>
                                    <p:set>
                                      <p:cBhvr>
                                        <p:cTn id="70" dur="1" fill="hold">
                                          <p:stCondLst>
                                            <p:cond delay="0"/>
                                          </p:stCondLst>
                                        </p:cTn>
                                        <p:tgtEl>
                                          <p:spTgt spid="67"/>
                                        </p:tgtEl>
                                        <p:attrNameLst>
                                          <p:attrName>style.visibility</p:attrName>
                                        </p:attrNameLst>
                                      </p:cBhvr>
                                      <p:to>
                                        <p:strVal val="visible"/>
                                      </p:to>
                                    </p:set>
                                    <p:animEffect transition="in" filter="fade">
                                      <p:cBhvr>
                                        <p:cTn id="71" dur="500"/>
                                        <p:tgtEl>
                                          <p:spTgt spid="67"/>
                                        </p:tgtEl>
                                      </p:cBhvr>
                                    </p:animEffect>
                                  </p:childTnLst>
                                </p:cTn>
                              </p:par>
                            </p:childTnLst>
                          </p:cTn>
                        </p:par>
                        <p:par>
                          <p:cTn id="72" fill="hold">
                            <p:stCondLst>
                              <p:cond delay="3000"/>
                            </p:stCondLst>
                            <p:childTnLst>
                              <p:par>
                                <p:cTn id="73" presetID="10" presetClass="exit" presetSubtype="0" fill="hold" grpId="1" nodeType="afterEffect">
                                  <p:stCondLst>
                                    <p:cond delay="0"/>
                                  </p:stCondLst>
                                  <p:childTnLst>
                                    <p:animEffect transition="out" filter="fade">
                                      <p:cBhvr>
                                        <p:cTn id="74" dur="500"/>
                                        <p:tgtEl>
                                          <p:spTgt spid="91"/>
                                        </p:tgtEl>
                                      </p:cBhvr>
                                    </p:animEffect>
                                    <p:set>
                                      <p:cBhvr>
                                        <p:cTn id="75" dur="1" fill="hold">
                                          <p:stCondLst>
                                            <p:cond delay="499"/>
                                          </p:stCondLst>
                                        </p:cTn>
                                        <p:tgtEl>
                                          <p:spTgt spid="91"/>
                                        </p:tgtEl>
                                        <p:attrNameLst>
                                          <p:attrName>style.visibility</p:attrName>
                                        </p:attrNameLst>
                                      </p:cBhvr>
                                      <p:to>
                                        <p:strVal val="hidden"/>
                                      </p:to>
                                    </p:set>
                                  </p:childTnLst>
                                </p:cTn>
                              </p:par>
                            </p:childTnLst>
                          </p:cTn>
                        </p:par>
                        <p:par>
                          <p:cTn id="76" fill="hold">
                            <p:stCondLst>
                              <p:cond delay="3500"/>
                            </p:stCondLst>
                            <p:childTnLst>
                              <p:par>
                                <p:cTn id="77" presetID="10" presetClass="entr" presetSubtype="0" fill="hold" grpId="0" nodeType="afterEffect">
                                  <p:stCondLst>
                                    <p:cond delay="0"/>
                                  </p:stCondLst>
                                  <p:childTnLst>
                                    <p:set>
                                      <p:cBhvr>
                                        <p:cTn id="78" dur="1" fill="hold">
                                          <p:stCondLst>
                                            <p:cond delay="0"/>
                                          </p:stCondLst>
                                        </p:cTn>
                                        <p:tgtEl>
                                          <p:spTgt spid="92"/>
                                        </p:tgtEl>
                                        <p:attrNameLst>
                                          <p:attrName>style.visibility</p:attrName>
                                        </p:attrNameLst>
                                      </p:cBhvr>
                                      <p:to>
                                        <p:strVal val="visible"/>
                                      </p:to>
                                    </p:set>
                                    <p:animEffect transition="in" filter="fade">
                                      <p:cBhvr>
                                        <p:cTn id="79" dur="500"/>
                                        <p:tgtEl>
                                          <p:spTgt spid="92"/>
                                        </p:tgtEl>
                                      </p:cBhvr>
                                    </p:animEffect>
                                  </p:childTnLst>
                                </p:cTn>
                              </p:par>
                            </p:childTnLst>
                          </p:cTn>
                        </p:par>
                        <p:par>
                          <p:cTn id="80" fill="hold">
                            <p:stCondLst>
                              <p:cond delay="4000"/>
                            </p:stCondLst>
                            <p:childTnLst>
                              <p:par>
                                <p:cTn id="81" presetID="10" presetClass="entr" presetSubtype="0" fill="hold" nodeType="afterEffect">
                                  <p:stCondLst>
                                    <p:cond delay="0"/>
                                  </p:stCondLst>
                                  <p:childTnLst>
                                    <p:set>
                                      <p:cBhvr>
                                        <p:cTn id="82" dur="1" fill="hold">
                                          <p:stCondLst>
                                            <p:cond delay="0"/>
                                          </p:stCondLst>
                                        </p:cTn>
                                        <p:tgtEl>
                                          <p:spTgt spid="80"/>
                                        </p:tgtEl>
                                        <p:attrNameLst>
                                          <p:attrName>style.visibility</p:attrName>
                                        </p:attrNameLst>
                                      </p:cBhvr>
                                      <p:to>
                                        <p:strVal val="visible"/>
                                      </p:to>
                                    </p:set>
                                    <p:animEffect transition="in" filter="fade">
                                      <p:cBhvr>
                                        <p:cTn id="83" dur="500"/>
                                        <p:tgtEl>
                                          <p:spTgt spid="80"/>
                                        </p:tgtEl>
                                      </p:cBhvr>
                                    </p:animEffect>
                                  </p:childTnLst>
                                </p:cTn>
                              </p:par>
                            </p:childTnLst>
                          </p:cTn>
                        </p:par>
                        <p:par>
                          <p:cTn id="84" fill="hold">
                            <p:stCondLst>
                              <p:cond delay="4500"/>
                            </p:stCondLst>
                            <p:childTnLst>
                              <p:par>
                                <p:cTn id="85" presetID="10" presetClass="exit" presetSubtype="0" fill="hold" grpId="1" nodeType="afterEffect">
                                  <p:stCondLst>
                                    <p:cond delay="0"/>
                                  </p:stCondLst>
                                  <p:childTnLst>
                                    <p:animEffect transition="out" filter="fade">
                                      <p:cBhvr>
                                        <p:cTn id="86" dur="500"/>
                                        <p:tgtEl>
                                          <p:spTgt spid="92"/>
                                        </p:tgtEl>
                                      </p:cBhvr>
                                    </p:animEffect>
                                    <p:set>
                                      <p:cBhvr>
                                        <p:cTn id="87" dur="1" fill="hold">
                                          <p:stCondLst>
                                            <p:cond delay="499"/>
                                          </p:stCondLst>
                                        </p:cTn>
                                        <p:tgtEl>
                                          <p:spTgt spid="92"/>
                                        </p:tgtEl>
                                        <p:attrNameLst>
                                          <p:attrName>style.visibility</p:attrName>
                                        </p:attrNameLst>
                                      </p:cBhvr>
                                      <p:to>
                                        <p:strVal val="hidden"/>
                                      </p:to>
                                    </p:set>
                                  </p:childTnLst>
                                </p:cTn>
                              </p:par>
                            </p:childTnLst>
                          </p:cTn>
                        </p:par>
                        <p:par>
                          <p:cTn id="88" fill="hold">
                            <p:stCondLst>
                              <p:cond delay="5000"/>
                            </p:stCondLst>
                            <p:childTnLst>
                              <p:par>
                                <p:cTn id="89" presetID="10" presetClass="entr" presetSubtype="0" fill="hold" grpId="0" nodeType="afterEffect">
                                  <p:stCondLst>
                                    <p:cond delay="0"/>
                                  </p:stCondLst>
                                  <p:childTnLst>
                                    <p:set>
                                      <p:cBhvr>
                                        <p:cTn id="90" dur="1" fill="hold">
                                          <p:stCondLst>
                                            <p:cond delay="0"/>
                                          </p:stCondLst>
                                        </p:cTn>
                                        <p:tgtEl>
                                          <p:spTgt spid="93"/>
                                        </p:tgtEl>
                                        <p:attrNameLst>
                                          <p:attrName>style.visibility</p:attrName>
                                        </p:attrNameLst>
                                      </p:cBhvr>
                                      <p:to>
                                        <p:strVal val="visible"/>
                                      </p:to>
                                    </p:set>
                                    <p:animEffect transition="in" filter="fade">
                                      <p:cBhvr>
                                        <p:cTn id="91" dur="500"/>
                                        <p:tgtEl>
                                          <p:spTgt spid="93"/>
                                        </p:tgtEl>
                                      </p:cBhvr>
                                    </p:animEffect>
                                  </p:childTnLst>
                                </p:cTn>
                              </p:par>
                            </p:childTnLst>
                          </p:cTn>
                        </p:par>
                        <p:par>
                          <p:cTn id="92" fill="hold">
                            <p:stCondLst>
                              <p:cond delay="5500"/>
                            </p:stCondLst>
                            <p:childTnLst>
                              <p:par>
                                <p:cTn id="93" presetID="10" presetClass="entr" presetSubtype="0" fill="hold" nodeType="afterEffect">
                                  <p:stCondLst>
                                    <p:cond delay="0"/>
                                  </p:stCondLst>
                                  <p:childTnLst>
                                    <p:set>
                                      <p:cBhvr>
                                        <p:cTn id="94" dur="1" fill="hold">
                                          <p:stCondLst>
                                            <p:cond delay="0"/>
                                          </p:stCondLst>
                                        </p:cTn>
                                        <p:tgtEl>
                                          <p:spTgt spid="73"/>
                                        </p:tgtEl>
                                        <p:attrNameLst>
                                          <p:attrName>style.visibility</p:attrName>
                                        </p:attrNameLst>
                                      </p:cBhvr>
                                      <p:to>
                                        <p:strVal val="visible"/>
                                      </p:to>
                                    </p:set>
                                    <p:animEffect transition="in" filter="fade">
                                      <p:cBhvr>
                                        <p:cTn id="95" dur="500"/>
                                        <p:tgtEl>
                                          <p:spTgt spid="73"/>
                                        </p:tgtEl>
                                      </p:cBhvr>
                                    </p:animEffect>
                                  </p:childTnLst>
                                </p:cTn>
                              </p:par>
                            </p:childTnLst>
                          </p:cTn>
                        </p:par>
                        <p:par>
                          <p:cTn id="96" fill="hold">
                            <p:stCondLst>
                              <p:cond delay="6000"/>
                            </p:stCondLst>
                            <p:childTnLst>
                              <p:par>
                                <p:cTn id="97" presetID="10" presetClass="exit" presetSubtype="0" fill="hold" grpId="1" nodeType="afterEffect">
                                  <p:stCondLst>
                                    <p:cond delay="0"/>
                                  </p:stCondLst>
                                  <p:childTnLst>
                                    <p:animEffect transition="out" filter="fade">
                                      <p:cBhvr>
                                        <p:cTn id="98" dur="500"/>
                                        <p:tgtEl>
                                          <p:spTgt spid="93"/>
                                        </p:tgtEl>
                                      </p:cBhvr>
                                    </p:animEffect>
                                    <p:set>
                                      <p:cBhvr>
                                        <p:cTn id="99" dur="1" fill="hold">
                                          <p:stCondLst>
                                            <p:cond delay="499"/>
                                          </p:stCondLst>
                                        </p:cTn>
                                        <p:tgtEl>
                                          <p:spTgt spid="93"/>
                                        </p:tgtEl>
                                        <p:attrNameLst>
                                          <p:attrName>style.visibility</p:attrName>
                                        </p:attrNameLst>
                                      </p:cBhvr>
                                      <p:to>
                                        <p:strVal val="hidden"/>
                                      </p:to>
                                    </p:set>
                                  </p:childTnLst>
                                </p:cTn>
                              </p:par>
                            </p:childTnLst>
                          </p:cTn>
                        </p:par>
                        <p:par>
                          <p:cTn id="100" fill="hold">
                            <p:stCondLst>
                              <p:cond delay="6500"/>
                            </p:stCondLst>
                            <p:childTnLst>
                              <p:par>
                                <p:cTn id="101" presetID="10" presetClass="entr" presetSubtype="0" fill="hold" grpId="0" nodeType="afterEffect">
                                  <p:stCondLst>
                                    <p:cond delay="0"/>
                                  </p:stCondLst>
                                  <p:childTnLst>
                                    <p:set>
                                      <p:cBhvr>
                                        <p:cTn id="102" dur="1" fill="hold">
                                          <p:stCondLst>
                                            <p:cond delay="0"/>
                                          </p:stCondLst>
                                        </p:cTn>
                                        <p:tgtEl>
                                          <p:spTgt spid="94"/>
                                        </p:tgtEl>
                                        <p:attrNameLst>
                                          <p:attrName>style.visibility</p:attrName>
                                        </p:attrNameLst>
                                      </p:cBhvr>
                                      <p:to>
                                        <p:strVal val="visible"/>
                                      </p:to>
                                    </p:set>
                                    <p:animEffect transition="in" filter="fade">
                                      <p:cBhvr>
                                        <p:cTn id="103" dur="500"/>
                                        <p:tgtEl>
                                          <p:spTgt spid="94"/>
                                        </p:tgtEl>
                                      </p:cBhvr>
                                    </p:animEffect>
                                  </p:childTnLst>
                                </p:cTn>
                              </p:par>
                            </p:childTnLst>
                          </p:cTn>
                        </p:par>
                        <p:par>
                          <p:cTn id="104" fill="hold">
                            <p:stCondLst>
                              <p:cond delay="7000"/>
                            </p:stCondLst>
                            <p:childTnLst>
                              <p:par>
                                <p:cTn id="105" presetID="10" presetClass="entr" presetSubtype="0" fill="hold" nodeType="afterEffect">
                                  <p:stCondLst>
                                    <p:cond delay="0"/>
                                  </p:stCondLst>
                                  <p:childTnLst>
                                    <p:set>
                                      <p:cBhvr>
                                        <p:cTn id="106" dur="1" fill="hold">
                                          <p:stCondLst>
                                            <p:cond delay="0"/>
                                          </p:stCondLst>
                                        </p:cTn>
                                        <p:tgtEl>
                                          <p:spTgt spid="85"/>
                                        </p:tgtEl>
                                        <p:attrNameLst>
                                          <p:attrName>style.visibility</p:attrName>
                                        </p:attrNameLst>
                                      </p:cBhvr>
                                      <p:to>
                                        <p:strVal val="visible"/>
                                      </p:to>
                                    </p:set>
                                    <p:animEffect transition="in" filter="fade">
                                      <p:cBhvr>
                                        <p:cTn id="107"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3" grpId="0" animBg="1"/>
      <p:bldP spid="93" grpId="1" animBg="1"/>
      <p:bldP spid="92" grpId="0" animBg="1"/>
      <p:bldP spid="92" grpId="1" animBg="1"/>
      <p:bldP spid="91" grpId="0" animBg="1"/>
      <p:bldP spid="91" grpId="1" animBg="1"/>
      <p:bldP spid="90" grpId="0" animBg="1"/>
      <p:bldP spid="90" grpId="1" animBg="1"/>
      <p:bldP spid="55" grpId="0" animBg="1"/>
      <p:bldP spid="55" grpId="1" animBg="1"/>
      <p:bldP spid="12" grpId="0" animBg="1"/>
      <p:bldP spid="12" grpId="1" animBg="1"/>
      <p:bldP spid="35" grpId="0" animBg="1"/>
      <p:bldP spid="4" grpId="0"/>
      <p:bldP spid="5" grpId="0" build="p"/>
      <p:bldP spid="7" grpId="0"/>
      <p:bldP spid="7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p:cNvSpPr/>
          <p:nvPr/>
        </p:nvSpPr>
        <p:spPr>
          <a:xfrm>
            <a:off x="5513193" y="2143313"/>
            <a:ext cx="772505" cy="4616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4806436" y="2143313"/>
            <a:ext cx="70675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p:cNvSpPr/>
          <p:nvPr/>
        </p:nvSpPr>
        <p:spPr>
          <a:xfrm>
            <a:off x="4010605" y="2143313"/>
            <a:ext cx="795831" cy="455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ectangle 90"/>
          <p:cNvSpPr/>
          <p:nvPr/>
        </p:nvSpPr>
        <p:spPr>
          <a:xfrm>
            <a:off x="3079255" y="2143313"/>
            <a:ext cx="939696" cy="4672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p:nvSpPr>
        <p:spPr>
          <a:xfrm>
            <a:off x="2286000" y="2143313"/>
            <a:ext cx="793255"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1673043" y="2143313"/>
            <a:ext cx="61295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807505" y="2143313"/>
            <a:ext cx="865538"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bwMode="auto">
          <a:xfrm>
            <a:off x="580322" y="3583397"/>
            <a:ext cx="6781991" cy="1271858"/>
          </a:xfrm>
          <a:prstGeom prst="rect">
            <a:avLst/>
          </a:prstGeom>
          <a:solidFill>
            <a:srgbClr val="82A0FF"/>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bg1"/>
              </a:solidFill>
              <a:effectLst/>
              <a:latin typeface="Times New Roman"/>
              <a:cs typeface="Times New Roman"/>
            </a:endParaRPr>
          </a:p>
        </p:txBody>
      </p:sp>
      <p:sp>
        <p:nvSpPr>
          <p:cNvPr id="2" name="Title 1"/>
          <p:cNvSpPr>
            <a:spLocks noGrp="1"/>
          </p:cNvSpPr>
          <p:nvPr>
            <p:ph type="title"/>
          </p:nvPr>
        </p:nvSpPr>
        <p:spPr>
          <a:xfrm>
            <a:off x="457200" y="-180678"/>
            <a:ext cx="8229600" cy="1143000"/>
          </a:xfrm>
        </p:spPr>
        <p:txBody>
          <a:bodyPr>
            <a:normAutofit/>
          </a:bodyPr>
          <a:lstStyle/>
          <a:p>
            <a:r>
              <a:rPr lang="en-US" sz="3200" dirty="0" smtClean="0"/>
              <a:t>Variable </a:t>
            </a:r>
            <a:r>
              <a:rPr lang="en-US" sz="3200" dirty="0" smtClean="0"/>
              <a:t>Sampling Length</a:t>
            </a:r>
            <a:endParaRPr lang="en-US" sz="3200" dirty="0"/>
          </a:p>
        </p:txBody>
      </p:sp>
      <p:sp>
        <p:nvSpPr>
          <p:cNvPr id="4" name="Rectangle 3"/>
          <p:cNvSpPr/>
          <p:nvPr/>
        </p:nvSpPr>
        <p:spPr>
          <a:xfrm>
            <a:off x="722838" y="1534868"/>
            <a:ext cx="6681262"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10101	11111	00100	11010	10101	11010	10101</a:t>
            </a:r>
            <a:endParaRPr lang="en-US" sz="2400" dirty="0">
              <a:latin typeface="Times New Roman"/>
              <a:cs typeface="Times New Roman"/>
            </a:endParaRPr>
          </a:p>
        </p:txBody>
      </p:sp>
      <p:sp>
        <p:nvSpPr>
          <p:cNvPr id="5" name="Content Placeholder 2"/>
          <p:cNvSpPr>
            <a:spLocks noGrp="1"/>
          </p:cNvSpPr>
          <p:nvPr>
            <p:ph idx="1"/>
          </p:nvPr>
        </p:nvSpPr>
        <p:spPr>
          <a:xfrm>
            <a:off x="381000" y="707171"/>
            <a:ext cx="4267200" cy="626330"/>
          </a:xfrm>
        </p:spPr>
        <p:txBody>
          <a:bodyPr>
            <a:normAutofit/>
          </a:bodyPr>
          <a:lstStyle/>
          <a:p>
            <a:pPr marL="0" indent="0">
              <a:buNone/>
            </a:pPr>
            <a:r>
              <a:rPr lang="en-US" sz="1600" dirty="0" smtClean="0"/>
              <a:t>Assume the Gaussian algorithm requires </a:t>
            </a:r>
            <a:br>
              <a:rPr lang="en-US" sz="1600" dirty="0" smtClean="0"/>
            </a:br>
            <a:r>
              <a:rPr lang="en-US" sz="1600" dirty="0" smtClean="0"/>
              <a:t>4 or 5 bits to sample (determined by 1</a:t>
            </a:r>
            <a:r>
              <a:rPr lang="en-US" sz="1600" baseline="30000" dirty="0" smtClean="0"/>
              <a:t>st</a:t>
            </a:r>
            <a:r>
              <a:rPr lang="en-US" sz="1600" dirty="0" smtClean="0"/>
              <a:t> bit)</a:t>
            </a:r>
          </a:p>
        </p:txBody>
      </p:sp>
      <p:sp>
        <p:nvSpPr>
          <p:cNvPr id="7" name="TextBox 6"/>
          <p:cNvSpPr txBox="1"/>
          <p:nvPr/>
        </p:nvSpPr>
        <p:spPr>
          <a:xfrm>
            <a:off x="84264" y="1534868"/>
            <a:ext cx="529946" cy="461665"/>
          </a:xfrm>
          <a:prstGeom prst="rect">
            <a:avLst/>
          </a:prstGeom>
          <a:noFill/>
        </p:spPr>
        <p:txBody>
          <a:bodyPr wrap="none" rtlCol="0">
            <a:spAutoFit/>
          </a:bodyPr>
          <a:lstStyle/>
          <a:p>
            <a:pPr algn="ctr"/>
            <a:r>
              <a:rPr lang="en-US" sz="2400" i="1" dirty="0" smtClean="0">
                <a:latin typeface="Times New Roman"/>
                <a:cs typeface="Times New Roman"/>
              </a:rPr>
              <a:t>w</a:t>
            </a:r>
            <a:r>
              <a:rPr lang="en-US" sz="2400" baseline="-25000" dirty="0" smtClean="0">
                <a:latin typeface="Times New Roman"/>
                <a:cs typeface="Times New Roman"/>
              </a:rPr>
              <a:t>0</a:t>
            </a:r>
            <a:endParaRPr lang="en-US" sz="2400" baseline="-25000" dirty="0">
              <a:latin typeface="Times New Roman"/>
              <a:cs typeface="Times New Roman"/>
            </a:endParaRPr>
          </a:p>
        </p:txBody>
      </p:sp>
      <p:sp>
        <p:nvSpPr>
          <p:cNvPr id="75" name="TextBox 74"/>
          <p:cNvSpPr txBox="1"/>
          <p:nvPr/>
        </p:nvSpPr>
        <p:spPr>
          <a:xfrm>
            <a:off x="116478" y="3858243"/>
            <a:ext cx="461268" cy="461665"/>
          </a:xfrm>
          <a:prstGeom prst="rect">
            <a:avLst/>
          </a:prstGeom>
          <a:noFill/>
        </p:spPr>
        <p:txBody>
          <a:bodyPr wrap="none" rtlCol="0">
            <a:spAutoFit/>
          </a:bodyPr>
          <a:lstStyle/>
          <a:p>
            <a:pPr algn="ctr"/>
            <a:r>
              <a:rPr lang="en-US" sz="2400" i="1" dirty="0" smtClean="0">
                <a:latin typeface="Times New Roman"/>
                <a:cs typeface="Times New Roman"/>
              </a:rPr>
              <a:t>e</a:t>
            </a:r>
            <a:r>
              <a:rPr lang="en-US" sz="2400" baseline="-25000" dirty="0" smtClean="0">
                <a:latin typeface="Times New Roman"/>
                <a:cs typeface="Times New Roman"/>
              </a:rPr>
              <a:t>1</a:t>
            </a:r>
            <a:endParaRPr lang="en-US" sz="2400" baseline="-25000" dirty="0">
              <a:latin typeface="Times New Roman"/>
              <a:cs typeface="Times New Roman"/>
            </a:endParaRPr>
          </a:p>
        </p:txBody>
      </p:sp>
      <p:grpSp>
        <p:nvGrpSpPr>
          <p:cNvPr id="18" name="Group 17"/>
          <p:cNvGrpSpPr/>
          <p:nvPr/>
        </p:nvGrpSpPr>
        <p:grpSpPr>
          <a:xfrm>
            <a:off x="602115" y="3583397"/>
            <a:ext cx="940739" cy="1128548"/>
            <a:chOff x="636003" y="2489871"/>
            <a:chExt cx="940739" cy="1128548"/>
          </a:xfrm>
        </p:grpSpPr>
        <p:sp>
          <p:nvSpPr>
            <p:cNvPr id="11" name="Rectangle 10"/>
            <p:cNvSpPr/>
            <p:nvPr/>
          </p:nvSpPr>
          <p:spPr>
            <a:xfrm>
              <a:off x="636003"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00101</a:t>
              </a:r>
              <a:endParaRPr lang="en-US" sz="2400" dirty="0">
                <a:latin typeface="Times New Roman"/>
                <a:cs typeface="Times New Roman"/>
              </a:endParaRPr>
            </a:p>
          </p:txBody>
        </p:sp>
        <p:grpSp>
          <p:nvGrpSpPr>
            <p:cNvPr id="17" name="Group 16"/>
            <p:cNvGrpSpPr/>
            <p:nvPr/>
          </p:nvGrpSpPr>
          <p:grpSpPr>
            <a:xfrm>
              <a:off x="722838" y="3073400"/>
              <a:ext cx="732837" cy="545019"/>
              <a:chOff x="722838" y="3073400"/>
              <a:chExt cx="732837" cy="545019"/>
            </a:xfrm>
          </p:grpSpPr>
          <p:pic>
            <p:nvPicPr>
              <p:cNvPr id="6" name="Picture 5"/>
              <p:cNvPicPr>
                <a:picLocks noChangeAspect="1"/>
              </p:cNvPicPr>
              <p:nvPr/>
            </p:nvPicPr>
            <p:blipFill>
              <a:blip r:embed="rId3"/>
              <a:stretch>
                <a:fillRect/>
              </a:stretch>
            </p:blipFill>
            <p:spPr>
              <a:xfrm>
                <a:off x="722838" y="3073400"/>
                <a:ext cx="732837" cy="520700"/>
              </a:xfrm>
              <a:prstGeom prst="rect">
                <a:avLst/>
              </a:prstGeom>
            </p:spPr>
          </p:pic>
          <p:sp>
            <p:nvSpPr>
              <p:cNvPr id="14" name="Oval 13"/>
              <p:cNvSpPr/>
              <p:nvPr/>
            </p:nvSpPr>
            <p:spPr>
              <a:xfrm>
                <a:off x="1268169" y="3524172"/>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57" name="Group 56"/>
          <p:cNvGrpSpPr/>
          <p:nvPr/>
        </p:nvGrpSpPr>
        <p:grpSpPr>
          <a:xfrm>
            <a:off x="1644387" y="3583397"/>
            <a:ext cx="940739" cy="1104229"/>
            <a:chOff x="722838" y="2489871"/>
            <a:chExt cx="940739" cy="1104229"/>
          </a:xfrm>
        </p:grpSpPr>
        <p:sp>
          <p:nvSpPr>
            <p:cNvPr id="58" name="Rectangle 57"/>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1111</a:t>
              </a:r>
              <a:endParaRPr lang="en-US" sz="2400" dirty="0">
                <a:latin typeface="Times New Roman"/>
                <a:cs typeface="Times New Roman"/>
              </a:endParaRPr>
            </a:p>
          </p:txBody>
        </p:sp>
        <p:grpSp>
          <p:nvGrpSpPr>
            <p:cNvPr id="59" name="Group 58"/>
            <p:cNvGrpSpPr/>
            <p:nvPr/>
          </p:nvGrpSpPr>
          <p:grpSpPr>
            <a:xfrm>
              <a:off x="722838" y="3073400"/>
              <a:ext cx="732837" cy="520700"/>
              <a:chOff x="722838" y="3073400"/>
              <a:chExt cx="732837" cy="520700"/>
            </a:xfrm>
          </p:grpSpPr>
          <p:pic>
            <p:nvPicPr>
              <p:cNvPr id="60" name="Picture 59"/>
              <p:cNvPicPr>
                <a:picLocks noChangeAspect="1"/>
              </p:cNvPicPr>
              <p:nvPr/>
            </p:nvPicPr>
            <p:blipFill>
              <a:blip r:embed="rId3"/>
              <a:stretch>
                <a:fillRect/>
              </a:stretch>
            </p:blipFill>
            <p:spPr>
              <a:xfrm>
                <a:off x="722838" y="3073400"/>
                <a:ext cx="732837" cy="520700"/>
              </a:xfrm>
              <a:prstGeom prst="rect">
                <a:avLst/>
              </a:prstGeom>
            </p:spPr>
          </p:pic>
          <p:sp>
            <p:nvSpPr>
              <p:cNvPr id="61" name="Oval 60"/>
              <p:cNvSpPr/>
              <p:nvPr/>
            </p:nvSpPr>
            <p:spPr>
              <a:xfrm>
                <a:off x="1065637" y="3151674"/>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62" name="Group 61"/>
          <p:cNvGrpSpPr/>
          <p:nvPr/>
        </p:nvGrpSpPr>
        <p:grpSpPr>
          <a:xfrm>
            <a:off x="2536946" y="3583397"/>
            <a:ext cx="940739" cy="1104229"/>
            <a:chOff x="659960" y="2489871"/>
            <a:chExt cx="940739" cy="1104229"/>
          </a:xfrm>
        </p:grpSpPr>
        <p:sp>
          <p:nvSpPr>
            <p:cNvPr id="63" name="Rectangle 62"/>
            <p:cNvSpPr/>
            <p:nvPr/>
          </p:nvSpPr>
          <p:spPr>
            <a:xfrm>
              <a:off x="659960"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1001</a:t>
              </a:r>
              <a:endParaRPr lang="en-US" sz="2400" dirty="0">
                <a:latin typeface="Times New Roman"/>
                <a:cs typeface="Times New Roman"/>
              </a:endParaRPr>
            </a:p>
          </p:txBody>
        </p:sp>
        <p:grpSp>
          <p:nvGrpSpPr>
            <p:cNvPr id="64" name="Group 63"/>
            <p:cNvGrpSpPr/>
            <p:nvPr/>
          </p:nvGrpSpPr>
          <p:grpSpPr>
            <a:xfrm>
              <a:off x="722838" y="3073400"/>
              <a:ext cx="732837" cy="520700"/>
              <a:chOff x="722838" y="3073400"/>
              <a:chExt cx="732837" cy="520700"/>
            </a:xfrm>
          </p:grpSpPr>
          <p:pic>
            <p:nvPicPr>
              <p:cNvPr id="65" name="Picture 64"/>
              <p:cNvPicPr>
                <a:picLocks noChangeAspect="1"/>
              </p:cNvPicPr>
              <p:nvPr/>
            </p:nvPicPr>
            <p:blipFill>
              <a:blip r:embed="rId3"/>
              <a:stretch>
                <a:fillRect/>
              </a:stretch>
            </p:blipFill>
            <p:spPr>
              <a:xfrm>
                <a:off x="722838" y="3073400"/>
                <a:ext cx="732837" cy="520700"/>
              </a:xfrm>
              <a:prstGeom prst="rect">
                <a:avLst/>
              </a:prstGeom>
            </p:spPr>
          </p:pic>
          <p:sp>
            <p:nvSpPr>
              <p:cNvPr id="66" name="Oval 65"/>
              <p:cNvSpPr/>
              <p:nvPr/>
            </p:nvSpPr>
            <p:spPr>
              <a:xfrm>
                <a:off x="1202269" y="3499853"/>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67" name="Group 66"/>
          <p:cNvGrpSpPr/>
          <p:nvPr/>
        </p:nvGrpSpPr>
        <p:grpSpPr>
          <a:xfrm>
            <a:off x="3453495" y="3583397"/>
            <a:ext cx="940739" cy="1104229"/>
            <a:chOff x="621072" y="2489871"/>
            <a:chExt cx="940739" cy="1104229"/>
          </a:xfrm>
        </p:grpSpPr>
        <p:sp>
          <p:nvSpPr>
            <p:cNvPr id="68" name="Rectangle 67"/>
            <p:cNvSpPr/>
            <p:nvPr/>
          </p:nvSpPr>
          <p:spPr>
            <a:xfrm>
              <a:off x="621072"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00110</a:t>
              </a:r>
              <a:endParaRPr lang="en-US" sz="2400" dirty="0">
                <a:latin typeface="Times New Roman"/>
                <a:cs typeface="Times New Roman"/>
              </a:endParaRPr>
            </a:p>
          </p:txBody>
        </p:sp>
        <p:grpSp>
          <p:nvGrpSpPr>
            <p:cNvPr id="70" name="Group 69"/>
            <p:cNvGrpSpPr/>
            <p:nvPr/>
          </p:nvGrpSpPr>
          <p:grpSpPr>
            <a:xfrm>
              <a:off x="722838" y="3073400"/>
              <a:ext cx="732837" cy="520700"/>
              <a:chOff x="722838" y="3073400"/>
              <a:chExt cx="732837" cy="520700"/>
            </a:xfrm>
          </p:grpSpPr>
          <p:pic>
            <p:nvPicPr>
              <p:cNvPr id="71" name="Picture 70"/>
              <p:cNvPicPr>
                <a:picLocks noChangeAspect="1"/>
              </p:cNvPicPr>
              <p:nvPr/>
            </p:nvPicPr>
            <p:blipFill>
              <a:blip r:embed="rId3"/>
              <a:stretch>
                <a:fillRect/>
              </a:stretch>
            </p:blipFill>
            <p:spPr>
              <a:xfrm>
                <a:off x="722838" y="3073400"/>
                <a:ext cx="732837" cy="520700"/>
              </a:xfrm>
              <a:prstGeom prst="rect">
                <a:avLst/>
              </a:prstGeom>
            </p:spPr>
          </p:pic>
          <p:sp>
            <p:nvSpPr>
              <p:cNvPr id="72" name="Oval 71"/>
              <p:cNvSpPr/>
              <p:nvPr/>
            </p:nvSpPr>
            <p:spPr>
              <a:xfrm>
                <a:off x="1115632" y="3342628"/>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73" name="Group 72"/>
          <p:cNvGrpSpPr/>
          <p:nvPr/>
        </p:nvGrpSpPr>
        <p:grpSpPr>
          <a:xfrm>
            <a:off x="5466135" y="3583397"/>
            <a:ext cx="940739" cy="1104229"/>
            <a:chOff x="722838" y="2489871"/>
            <a:chExt cx="940739" cy="1104229"/>
          </a:xfrm>
        </p:grpSpPr>
        <p:sp>
          <p:nvSpPr>
            <p:cNvPr id="74" name="Rectangle 73"/>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1011</a:t>
              </a:r>
              <a:endParaRPr lang="en-US" sz="2400" dirty="0">
                <a:latin typeface="Times New Roman"/>
                <a:cs typeface="Times New Roman"/>
              </a:endParaRPr>
            </a:p>
          </p:txBody>
        </p:sp>
        <p:grpSp>
          <p:nvGrpSpPr>
            <p:cNvPr id="77" name="Group 76"/>
            <p:cNvGrpSpPr/>
            <p:nvPr/>
          </p:nvGrpSpPr>
          <p:grpSpPr>
            <a:xfrm>
              <a:off x="722838" y="3073400"/>
              <a:ext cx="732837" cy="520700"/>
              <a:chOff x="722838" y="3073400"/>
              <a:chExt cx="732837" cy="520700"/>
            </a:xfrm>
          </p:grpSpPr>
          <p:pic>
            <p:nvPicPr>
              <p:cNvPr id="78" name="Picture 77"/>
              <p:cNvPicPr>
                <a:picLocks noChangeAspect="1"/>
              </p:cNvPicPr>
              <p:nvPr/>
            </p:nvPicPr>
            <p:blipFill>
              <a:blip r:embed="rId3"/>
              <a:stretch>
                <a:fillRect/>
              </a:stretch>
            </p:blipFill>
            <p:spPr>
              <a:xfrm>
                <a:off x="722838" y="3073400"/>
                <a:ext cx="732837" cy="520700"/>
              </a:xfrm>
              <a:prstGeom prst="rect">
                <a:avLst/>
              </a:prstGeom>
            </p:spPr>
          </p:pic>
          <p:sp>
            <p:nvSpPr>
              <p:cNvPr id="79" name="Oval 78"/>
              <p:cNvSpPr/>
              <p:nvPr/>
            </p:nvSpPr>
            <p:spPr>
              <a:xfrm>
                <a:off x="953212" y="3198797"/>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80" name="Group 79"/>
          <p:cNvGrpSpPr/>
          <p:nvPr/>
        </p:nvGrpSpPr>
        <p:grpSpPr>
          <a:xfrm>
            <a:off x="4510698" y="3583397"/>
            <a:ext cx="940739" cy="1104229"/>
            <a:chOff x="722838" y="2489871"/>
            <a:chExt cx="940739" cy="1104229"/>
          </a:xfrm>
        </p:grpSpPr>
        <p:sp>
          <p:nvSpPr>
            <p:cNvPr id="81" name="Rectangle 80"/>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82" name="Group 81"/>
            <p:cNvGrpSpPr/>
            <p:nvPr/>
          </p:nvGrpSpPr>
          <p:grpSpPr>
            <a:xfrm>
              <a:off x="722838" y="3073400"/>
              <a:ext cx="732837" cy="520700"/>
              <a:chOff x="722838" y="3073400"/>
              <a:chExt cx="732837" cy="520700"/>
            </a:xfrm>
          </p:grpSpPr>
          <p:pic>
            <p:nvPicPr>
              <p:cNvPr id="83" name="Picture 82"/>
              <p:cNvPicPr>
                <a:picLocks noChangeAspect="1"/>
              </p:cNvPicPr>
              <p:nvPr/>
            </p:nvPicPr>
            <p:blipFill>
              <a:blip r:embed="rId3"/>
              <a:stretch>
                <a:fillRect/>
              </a:stretch>
            </p:blipFill>
            <p:spPr>
              <a:xfrm>
                <a:off x="722838" y="3073400"/>
                <a:ext cx="732837" cy="520700"/>
              </a:xfrm>
              <a:prstGeom prst="rect">
                <a:avLst/>
              </a:prstGeom>
            </p:spPr>
          </p:pic>
          <p:sp>
            <p:nvSpPr>
              <p:cNvPr id="84" name="Oval 83"/>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85" name="Group 84"/>
          <p:cNvGrpSpPr/>
          <p:nvPr/>
        </p:nvGrpSpPr>
        <p:grpSpPr>
          <a:xfrm>
            <a:off x="6421574" y="3583397"/>
            <a:ext cx="940739" cy="1104229"/>
            <a:chOff x="722838" y="2489871"/>
            <a:chExt cx="940739" cy="1104229"/>
          </a:xfrm>
        </p:grpSpPr>
        <p:sp>
          <p:nvSpPr>
            <p:cNvPr id="86" name="Rectangle 85"/>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87" name="Group 86"/>
            <p:cNvGrpSpPr/>
            <p:nvPr/>
          </p:nvGrpSpPr>
          <p:grpSpPr>
            <a:xfrm>
              <a:off x="722838" y="3073400"/>
              <a:ext cx="732837" cy="520700"/>
              <a:chOff x="722838" y="3073400"/>
              <a:chExt cx="732837" cy="520700"/>
            </a:xfrm>
          </p:grpSpPr>
          <p:pic>
            <p:nvPicPr>
              <p:cNvPr id="88" name="Picture 87"/>
              <p:cNvPicPr>
                <a:picLocks noChangeAspect="1"/>
              </p:cNvPicPr>
              <p:nvPr/>
            </p:nvPicPr>
            <p:blipFill>
              <a:blip r:embed="rId3"/>
              <a:stretch>
                <a:fillRect/>
              </a:stretch>
            </p:blipFill>
            <p:spPr>
              <a:xfrm>
                <a:off x="722838" y="3073400"/>
                <a:ext cx="732837" cy="520700"/>
              </a:xfrm>
              <a:prstGeom prst="rect">
                <a:avLst/>
              </a:prstGeom>
            </p:spPr>
          </p:pic>
          <p:sp>
            <p:nvSpPr>
              <p:cNvPr id="89" name="Oval 88"/>
              <p:cNvSpPr/>
              <p:nvPr/>
            </p:nvSpPr>
            <p:spPr>
              <a:xfrm>
                <a:off x="932805"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50" name="Rectangle 49"/>
          <p:cNvSpPr/>
          <p:nvPr/>
        </p:nvSpPr>
        <p:spPr bwMode="auto">
          <a:xfrm>
            <a:off x="582898" y="5303223"/>
            <a:ext cx="6781991" cy="1271858"/>
          </a:xfrm>
          <a:prstGeom prst="rect">
            <a:avLst/>
          </a:prstGeom>
          <a:solidFill>
            <a:srgbClr val="82A0FF"/>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bg1"/>
              </a:solidFill>
              <a:effectLst/>
              <a:latin typeface="Times New Roman"/>
              <a:cs typeface="Times New Roman"/>
            </a:endParaRPr>
          </a:p>
        </p:txBody>
      </p:sp>
      <p:sp>
        <p:nvSpPr>
          <p:cNvPr id="51" name="TextBox 50"/>
          <p:cNvSpPr txBox="1"/>
          <p:nvPr/>
        </p:nvSpPr>
        <p:spPr>
          <a:xfrm>
            <a:off x="119054" y="5578069"/>
            <a:ext cx="461268" cy="461665"/>
          </a:xfrm>
          <a:prstGeom prst="rect">
            <a:avLst/>
          </a:prstGeom>
          <a:noFill/>
        </p:spPr>
        <p:txBody>
          <a:bodyPr wrap="none" rtlCol="0">
            <a:spAutoFit/>
          </a:bodyPr>
          <a:lstStyle/>
          <a:p>
            <a:pPr algn="ctr"/>
            <a:r>
              <a:rPr lang="en-US" sz="2400" i="1" dirty="0" smtClean="0">
                <a:latin typeface="Times New Roman"/>
                <a:cs typeface="Times New Roman"/>
              </a:rPr>
              <a:t>e</a:t>
            </a:r>
            <a:r>
              <a:rPr lang="en-US" sz="2400" baseline="-25000" dirty="0" smtClean="0">
                <a:latin typeface="Times New Roman"/>
                <a:cs typeface="Times New Roman"/>
              </a:rPr>
              <a:t>0</a:t>
            </a:r>
            <a:endParaRPr lang="en-US" sz="2400" baseline="-25000" dirty="0">
              <a:latin typeface="Times New Roman"/>
              <a:cs typeface="Times New Roman"/>
            </a:endParaRPr>
          </a:p>
        </p:txBody>
      </p:sp>
      <p:grpSp>
        <p:nvGrpSpPr>
          <p:cNvPr id="52" name="Group 51"/>
          <p:cNvGrpSpPr/>
          <p:nvPr/>
        </p:nvGrpSpPr>
        <p:grpSpPr>
          <a:xfrm>
            <a:off x="691526" y="5303223"/>
            <a:ext cx="940739" cy="1104229"/>
            <a:chOff x="722838" y="2489871"/>
            <a:chExt cx="940739" cy="1104229"/>
          </a:xfrm>
        </p:grpSpPr>
        <p:sp>
          <p:nvSpPr>
            <p:cNvPr id="53" name="Rectangle 52"/>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54" name="Group 53"/>
            <p:cNvGrpSpPr/>
            <p:nvPr/>
          </p:nvGrpSpPr>
          <p:grpSpPr>
            <a:xfrm>
              <a:off x="722838" y="3073400"/>
              <a:ext cx="732837" cy="520700"/>
              <a:chOff x="722838" y="3073400"/>
              <a:chExt cx="732837" cy="520700"/>
            </a:xfrm>
          </p:grpSpPr>
          <p:pic>
            <p:nvPicPr>
              <p:cNvPr id="56" name="Picture 55"/>
              <p:cNvPicPr>
                <a:picLocks noChangeAspect="1"/>
              </p:cNvPicPr>
              <p:nvPr/>
            </p:nvPicPr>
            <p:blipFill>
              <a:blip r:embed="rId3"/>
              <a:stretch>
                <a:fillRect/>
              </a:stretch>
            </p:blipFill>
            <p:spPr>
              <a:xfrm>
                <a:off x="722838" y="3073400"/>
                <a:ext cx="732837" cy="520700"/>
              </a:xfrm>
              <a:prstGeom prst="rect">
                <a:avLst/>
              </a:prstGeom>
            </p:spPr>
          </p:pic>
          <p:sp>
            <p:nvSpPr>
              <p:cNvPr id="69" name="Oval 68"/>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76" name="Group 75"/>
          <p:cNvGrpSpPr/>
          <p:nvPr/>
        </p:nvGrpSpPr>
        <p:grpSpPr>
          <a:xfrm>
            <a:off x="1646963" y="5303223"/>
            <a:ext cx="940739" cy="1104229"/>
            <a:chOff x="722838" y="2489871"/>
            <a:chExt cx="940739" cy="1104229"/>
          </a:xfrm>
        </p:grpSpPr>
        <p:sp>
          <p:nvSpPr>
            <p:cNvPr id="95" name="Rectangle 94"/>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1111</a:t>
              </a:r>
              <a:endParaRPr lang="en-US" sz="2400" dirty="0">
                <a:latin typeface="Times New Roman"/>
                <a:cs typeface="Times New Roman"/>
              </a:endParaRPr>
            </a:p>
          </p:txBody>
        </p:sp>
        <p:grpSp>
          <p:nvGrpSpPr>
            <p:cNvPr id="96" name="Group 95"/>
            <p:cNvGrpSpPr/>
            <p:nvPr/>
          </p:nvGrpSpPr>
          <p:grpSpPr>
            <a:xfrm>
              <a:off x="722838" y="3073400"/>
              <a:ext cx="732837" cy="520700"/>
              <a:chOff x="722838" y="3073400"/>
              <a:chExt cx="732837" cy="520700"/>
            </a:xfrm>
          </p:grpSpPr>
          <p:pic>
            <p:nvPicPr>
              <p:cNvPr id="97" name="Picture 96"/>
              <p:cNvPicPr>
                <a:picLocks noChangeAspect="1"/>
              </p:cNvPicPr>
              <p:nvPr/>
            </p:nvPicPr>
            <p:blipFill>
              <a:blip r:embed="rId3"/>
              <a:stretch>
                <a:fillRect/>
              </a:stretch>
            </p:blipFill>
            <p:spPr>
              <a:xfrm>
                <a:off x="722838" y="3073400"/>
                <a:ext cx="732837" cy="520700"/>
              </a:xfrm>
              <a:prstGeom prst="rect">
                <a:avLst/>
              </a:prstGeom>
            </p:spPr>
          </p:pic>
          <p:sp>
            <p:nvSpPr>
              <p:cNvPr id="98" name="Oval 97"/>
              <p:cNvSpPr/>
              <p:nvPr/>
            </p:nvSpPr>
            <p:spPr>
              <a:xfrm>
                <a:off x="1063061" y="3156861"/>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99" name="Group 98"/>
          <p:cNvGrpSpPr/>
          <p:nvPr/>
        </p:nvGrpSpPr>
        <p:grpSpPr>
          <a:xfrm>
            <a:off x="2602400" y="5303223"/>
            <a:ext cx="940739" cy="1104229"/>
            <a:chOff x="722838" y="2489871"/>
            <a:chExt cx="940739" cy="1104229"/>
          </a:xfrm>
        </p:grpSpPr>
        <p:sp>
          <p:nvSpPr>
            <p:cNvPr id="100" name="Rectangle 99"/>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1100</a:t>
              </a:r>
              <a:endParaRPr lang="en-US" sz="2400" dirty="0">
                <a:latin typeface="Times New Roman"/>
                <a:cs typeface="Times New Roman"/>
              </a:endParaRPr>
            </a:p>
          </p:txBody>
        </p:sp>
        <p:grpSp>
          <p:nvGrpSpPr>
            <p:cNvPr id="101" name="Group 100"/>
            <p:cNvGrpSpPr/>
            <p:nvPr/>
          </p:nvGrpSpPr>
          <p:grpSpPr>
            <a:xfrm>
              <a:off x="722838" y="3073400"/>
              <a:ext cx="732837" cy="520700"/>
              <a:chOff x="722838" y="3073400"/>
              <a:chExt cx="732837" cy="520700"/>
            </a:xfrm>
          </p:grpSpPr>
          <p:pic>
            <p:nvPicPr>
              <p:cNvPr id="102" name="Picture 101"/>
              <p:cNvPicPr>
                <a:picLocks noChangeAspect="1"/>
              </p:cNvPicPr>
              <p:nvPr/>
            </p:nvPicPr>
            <p:blipFill>
              <a:blip r:embed="rId3"/>
              <a:stretch>
                <a:fillRect/>
              </a:stretch>
            </p:blipFill>
            <p:spPr>
              <a:xfrm>
                <a:off x="722838" y="3073400"/>
                <a:ext cx="732837" cy="520700"/>
              </a:xfrm>
              <a:prstGeom prst="rect">
                <a:avLst/>
              </a:prstGeom>
            </p:spPr>
          </p:pic>
          <p:sp>
            <p:nvSpPr>
              <p:cNvPr id="103" name="Oval 102"/>
              <p:cNvSpPr/>
              <p:nvPr/>
            </p:nvSpPr>
            <p:spPr>
              <a:xfrm>
                <a:off x="972751" y="313377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04" name="Group 103"/>
          <p:cNvGrpSpPr/>
          <p:nvPr/>
        </p:nvGrpSpPr>
        <p:grpSpPr>
          <a:xfrm>
            <a:off x="3557837" y="5303223"/>
            <a:ext cx="940739" cy="1104229"/>
            <a:chOff x="722838" y="2489871"/>
            <a:chExt cx="940739" cy="1104229"/>
          </a:xfrm>
        </p:grpSpPr>
        <p:sp>
          <p:nvSpPr>
            <p:cNvPr id="105" name="Rectangle 104"/>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1001</a:t>
              </a:r>
              <a:endParaRPr lang="en-US" sz="2400" dirty="0">
                <a:latin typeface="Times New Roman"/>
                <a:cs typeface="Times New Roman"/>
              </a:endParaRPr>
            </a:p>
          </p:txBody>
        </p:sp>
        <p:grpSp>
          <p:nvGrpSpPr>
            <p:cNvPr id="106" name="Group 105"/>
            <p:cNvGrpSpPr/>
            <p:nvPr/>
          </p:nvGrpSpPr>
          <p:grpSpPr>
            <a:xfrm>
              <a:off x="722838" y="3073400"/>
              <a:ext cx="732837" cy="520700"/>
              <a:chOff x="722838" y="3073400"/>
              <a:chExt cx="732837" cy="520700"/>
            </a:xfrm>
          </p:grpSpPr>
          <p:pic>
            <p:nvPicPr>
              <p:cNvPr id="107" name="Picture 106"/>
              <p:cNvPicPr>
                <a:picLocks noChangeAspect="1"/>
              </p:cNvPicPr>
              <p:nvPr/>
            </p:nvPicPr>
            <p:blipFill>
              <a:blip r:embed="rId3"/>
              <a:stretch>
                <a:fillRect/>
              </a:stretch>
            </p:blipFill>
            <p:spPr>
              <a:xfrm>
                <a:off x="722838" y="3073400"/>
                <a:ext cx="732837" cy="520700"/>
              </a:xfrm>
              <a:prstGeom prst="rect">
                <a:avLst/>
              </a:prstGeom>
            </p:spPr>
          </p:pic>
          <p:sp>
            <p:nvSpPr>
              <p:cNvPr id="108" name="Oval 107"/>
              <p:cNvSpPr/>
              <p:nvPr/>
            </p:nvSpPr>
            <p:spPr>
              <a:xfrm>
                <a:off x="1186528" y="3489150"/>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09" name="Group 108"/>
          <p:cNvGrpSpPr/>
          <p:nvPr/>
        </p:nvGrpSpPr>
        <p:grpSpPr>
          <a:xfrm>
            <a:off x="5468711" y="5303223"/>
            <a:ext cx="940739" cy="1104229"/>
            <a:chOff x="722838" y="2489871"/>
            <a:chExt cx="940739" cy="1104229"/>
          </a:xfrm>
        </p:grpSpPr>
        <p:sp>
          <p:nvSpPr>
            <p:cNvPr id="110" name="Rectangle 109"/>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111" name="Group 110"/>
            <p:cNvGrpSpPr/>
            <p:nvPr/>
          </p:nvGrpSpPr>
          <p:grpSpPr>
            <a:xfrm>
              <a:off x="722838" y="3073400"/>
              <a:ext cx="732837" cy="520700"/>
              <a:chOff x="722838" y="3073400"/>
              <a:chExt cx="732837" cy="520700"/>
            </a:xfrm>
          </p:grpSpPr>
          <p:pic>
            <p:nvPicPr>
              <p:cNvPr id="112" name="Picture 111"/>
              <p:cNvPicPr>
                <a:picLocks noChangeAspect="1"/>
              </p:cNvPicPr>
              <p:nvPr/>
            </p:nvPicPr>
            <p:blipFill>
              <a:blip r:embed="rId3"/>
              <a:stretch>
                <a:fillRect/>
              </a:stretch>
            </p:blipFill>
            <p:spPr>
              <a:xfrm>
                <a:off x="722838" y="3073400"/>
                <a:ext cx="732837" cy="520700"/>
              </a:xfrm>
              <a:prstGeom prst="rect">
                <a:avLst/>
              </a:prstGeom>
            </p:spPr>
          </p:pic>
          <p:sp>
            <p:nvSpPr>
              <p:cNvPr id="113" name="Oval 112"/>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14" name="Group 113"/>
          <p:cNvGrpSpPr/>
          <p:nvPr/>
        </p:nvGrpSpPr>
        <p:grpSpPr>
          <a:xfrm>
            <a:off x="4513274" y="5303223"/>
            <a:ext cx="940739" cy="1104229"/>
            <a:chOff x="722838" y="2489871"/>
            <a:chExt cx="940739" cy="1104229"/>
          </a:xfrm>
        </p:grpSpPr>
        <p:sp>
          <p:nvSpPr>
            <p:cNvPr id="115" name="Rectangle 114"/>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116" name="Group 115"/>
            <p:cNvGrpSpPr/>
            <p:nvPr/>
          </p:nvGrpSpPr>
          <p:grpSpPr>
            <a:xfrm>
              <a:off x="722838" y="3073400"/>
              <a:ext cx="732837" cy="520700"/>
              <a:chOff x="722838" y="3073400"/>
              <a:chExt cx="732837" cy="520700"/>
            </a:xfrm>
          </p:grpSpPr>
          <p:pic>
            <p:nvPicPr>
              <p:cNvPr id="117" name="Picture 116"/>
              <p:cNvPicPr>
                <a:picLocks noChangeAspect="1"/>
              </p:cNvPicPr>
              <p:nvPr/>
            </p:nvPicPr>
            <p:blipFill>
              <a:blip r:embed="rId3"/>
              <a:stretch>
                <a:fillRect/>
              </a:stretch>
            </p:blipFill>
            <p:spPr>
              <a:xfrm>
                <a:off x="722838" y="3073400"/>
                <a:ext cx="732837" cy="520700"/>
              </a:xfrm>
              <a:prstGeom prst="rect">
                <a:avLst/>
              </a:prstGeom>
            </p:spPr>
          </p:pic>
          <p:sp>
            <p:nvSpPr>
              <p:cNvPr id="118" name="Oval 117"/>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19" name="Group 118"/>
          <p:cNvGrpSpPr/>
          <p:nvPr/>
        </p:nvGrpSpPr>
        <p:grpSpPr>
          <a:xfrm>
            <a:off x="6424150" y="5303223"/>
            <a:ext cx="940739" cy="1104229"/>
            <a:chOff x="722838" y="2489871"/>
            <a:chExt cx="940739" cy="1104229"/>
          </a:xfrm>
        </p:grpSpPr>
        <p:sp>
          <p:nvSpPr>
            <p:cNvPr id="120" name="Rectangle 119"/>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1110</a:t>
              </a:r>
              <a:endParaRPr lang="en-US" sz="2400" dirty="0">
                <a:latin typeface="Times New Roman"/>
                <a:cs typeface="Times New Roman"/>
              </a:endParaRPr>
            </a:p>
          </p:txBody>
        </p:sp>
        <p:grpSp>
          <p:nvGrpSpPr>
            <p:cNvPr id="121" name="Group 120"/>
            <p:cNvGrpSpPr/>
            <p:nvPr/>
          </p:nvGrpSpPr>
          <p:grpSpPr>
            <a:xfrm>
              <a:off x="722838" y="3073400"/>
              <a:ext cx="732837" cy="520700"/>
              <a:chOff x="722838" y="3073400"/>
              <a:chExt cx="732837" cy="520700"/>
            </a:xfrm>
          </p:grpSpPr>
          <p:pic>
            <p:nvPicPr>
              <p:cNvPr id="122" name="Picture 121"/>
              <p:cNvPicPr>
                <a:picLocks noChangeAspect="1"/>
              </p:cNvPicPr>
              <p:nvPr/>
            </p:nvPicPr>
            <p:blipFill>
              <a:blip r:embed="rId3"/>
              <a:stretch>
                <a:fillRect/>
              </a:stretch>
            </p:blipFill>
            <p:spPr>
              <a:xfrm>
                <a:off x="722838" y="3073400"/>
                <a:ext cx="732837" cy="520700"/>
              </a:xfrm>
              <a:prstGeom prst="rect">
                <a:avLst/>
              </a:prstGeom>
            </p:spPr>
          </p:pic>
          <p:sp>
            <p:nvSpPr>
              <p:cNvPr id="123" name="Oval 122"/>
              <p:cNvSpPr/>
              <p:nvPr/>
            </p:nvSpPr>
            <p:spPr>
              <a:xfrm>
                <a:off x="1032329" y="3116726"/>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124" name="Rectangle 123"/>
          <p:cNvSpPr/>
          <p:nvPr/>
        </p:nvSpPr>
        <p:spPr>
          <a:xfrm>
            <a:off x="722838" y="2148933"/>
            <a:ext cx="6681262"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solidFill>
                  <a:srgbClr val="0011B2"/>
                </a:solidFill>
                <a:latin typeface="Times New Roman"/>
                <a:cs typeface="Times New Roman"/>
              </a:rPr>
              <a:t>0</a:t>
            </a:r>
            <a:r>
              <a:rPr lang="en-US" altLang="zh-TW" sz="2400" dirty="0" smtClean="0">
                <a:latin typeface="Times New Roman"/>
                <a:cs typeface="Times New Roman"/>
              </a:rPr>
              <a:t>0101	11111	00100	11010	10101	11010	10101</a:t>
            </a:r>
            <a:endParaRPr lang="en-US" sz="2400" dirty="0">
              <a:latin typeface="Times New Roman"/>
              <a:cs typeface="Times New Roman"/>
            </a:endParaRPr>
          </a:p>
        </p:txBody>
      </p:sp>
      <p:sp>
        <p:nvSpPr>
          <p:cNvPr id="125" name="TextBox 124"/>
          <p:cNvSpPr txBox="1"/>
          <p:nvPr/>
        </p:nvSpPr>
        <p:spPr>
          <a:xfrm>
            <a:off x="84264" y="2148933"/>
            <a:ext cx="529946" cy="461665"/>
          </a:xfrm>
          <a:prstGeom prst="rect">
            <a:avLst/>
          </a:prstGeom>
          <a:noFill/>
        </p:spPr>
        <p:txBody>
          <a:bodyPr wrap="none" rtlCol="0">
            <a:spAutoFit/>
          </a:bodyPr>
          <a:lstStyle/>
          <a:p>
            <a:pPr algn="ctr"/>
            <a:r>
              <a:rPr lang="en-US" sz="2400" i="1" dirty="0" smtClean="0">
                <a:latin typeface="Times New Roman"/>
                <a:cs typeface="Times New Roman"/>
              </a:rPr>
              <a:t>w</a:t>
            </a:r>
            <a:r>
              <a:rPr lang="en-US" sz="2400" baseline="-25000" dirty="0" smtClean="0">
                <a:latin typeface="Times New Roman"/>
                <a:cs typeface="Times New Roman"/>
              </a:rPr>
              <a:t>1</a:t>
            </a:r>
            <a:endParaRPr lang="en-US" sz="2400" baseline="-25000" dirty="0">
              <a:latin typeface="Times New Roman"/>
              <a:cs typeface="Times New Roman"/>
            </a:endParaRPr>
          </a:p>
        </p:txBody>
      </p:sp>
      <p:sp>
        <p:nvSpPr>
          <p:cNvPr id="126" name="Rectangle 125"/>
          <p:cNvSpPr/>
          <p:nvPr/>
        </p:nvSpPr>
        <p:spPr>
          <a:xfrm>
            <a:off x="7204639" y="1734922"/>
            <a:ext cx="2017958" cy="523220"/>
          </a:xfrm>
          <a:prstGeom prst="rect">
            <a:avLst/>
          </a:prstGeom>
        </p:spPr>
        <p:txBody>
          <a:bodyPr wrap="none">
            <a:spAutoFit/>
          </a:bodyPr>
          <a:lstStyle/>
          <a:p>
            <a:r>
              <a:rPr lang="en-US" sz="2800" i="1" dirty="0">
                <a:latin typeface="Times New Roman"/>
                <a:cs typeface="Times New Roman"/>
              </a:rPr>
              <a:t>d</a:t>
            </a:r>
            <a:r>
              <a:rPr lang="en-US" sz="2800" dirty="0">
                <a:latin typeface="Times New Roman"/>
                <a:cs typeface="Times New Roman"/>
              </a:rPr>
              <a:t>(</a:t>
            </a:r>
            <a:r>
              <a:rPr lang="en-US" sz="2800" i="1" dirty="0">
                <a:latin typeface="Times New Roman"/>
                <a:cs typeface="Times New Roman"/>
              </a:rPr>
              <a:t>w</a:t>
            </a:r>
            <a:r>
              <a:rPr lang="en-US" sz="2800" baseline="-25000" dirty="0">
                <a:latin typeface="Times New Roman"/>
                <a:cs typeface="Times New Roman"/>
              </a:rPr>
              <a:t>0</a:t>
            </a:r>
            <a:r>
              <a:rPr lang="en-US" sz="2800" i="1" dirty="0">
                <a:latin typeface="Times New Roman"/>
                <a:cs typeface="Times New Roman"/>
              </a:rPr>
              <a:t> </a:t>
            </a:r>
            <a:r>
              <a:rPr lang="en-US" sz="2800" dirty="0">
                <a:latin typeface="Times New Roman"/>
                <a:cs typeface="Times New Roman"/>
              </a:rPr>
              <a:t>, </a:t>
            </a:r>
            <a:r>
              <a:rPr lang="en-US" sz="2800" i="1" dirty="0">
                <a:latin typeface="Times New Roman"/>
                <a:cs typeface="Times New Roman"/>
              </a:rPr>
              <a:t>w</a:t>
            </a:r>
            <a:r>
              <a:rPr lang="en-US" sz="2800" baseline="-25000" dirty="0">
                <a:latin typeface="Times New Roman"/>
                <a:cs typeface="Times New Roman"/>
              </a:rPr>
              <a:t>1</a:t>
            </a:r>
            <a:r>
              <a:rPr lang="en-US" sz="2800" dirty="0" smtClean="0">
                <a:latin typeface="Times New Roman"/>
                <a:cs typeface="Times New Roman"/>
              </a:rPr>
              <a:t>)</a:t>
            </a:r>
            <a:r>
              <a:rPr lang="en-US" sz="2800" dirty="0">
                <a:latin typeface="Times New Roman"/>
                <a:cs typeface="Times New Roman"/>
              </a:rPr>
              <a:t>=</a:t>
            </a:r>
            <a:r>
              <a:rPr lang="en-US" altLang="ja-JP" sz="2800" dirty="0" smtClean="0">
                <a:latin typeface="Times New Roman"/>
                <a:cs typeface="Times New Roman"/>
              </a:rPr>
              <a:t>1</a:t>
            </a:r>
            <a:endParaRPr lang="en-US" sz="2800" dirty="0">
              <a:latin typeface="Times New Roman"/>
              <a:cs typeface="Times New Roman"/>
            </a:endParaRPr>
          </a:p>
        </p:txBody>
      </p:sp>
      <p:cxnSp>
        <p:nvCxnSpPr>
          <p:cNvPr id="8" name="Straight Arrow Connector 7"/>
          <p:cNvCxnSpPr/>
          <p:nvPr/>
        </p:nvCxnSpPr>
        <p:spPr>
          <a:xfrm>
            <a:off x="895614" y="1931571"/>
            <a:ext cx="0" cy="326571"/>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7364889" y="4800565"/>
            <a:ext cx="1857708" cy="523220"/>
          </a:xfrm>
          <a:prstGeom prst="rect">
            <a:avLst/>
          </a:prstGeom>
        </p:spPr>
        <p:txBody>
          <a:bodyPr wrap="none">
            <a:spAutoFit/>
          </a:bodyPr>
          <a:lstStyle/>
          <a:p>
            <a:r>
              <a:rPr lang="en-US" sz="2800" i="1" dirty="0">
                <a:latin typeface="Times New Roman"/>
                <a:cs typeface="Times New Roman"/>
              </a:rPr>
              <a:t>d</a:t>
            </a:r>
            <a:r>
              <a:rPr lang="en-US" sz="2800" dirty="0" smtClean="0">
                <a:latin typeface="Times New Roman"/>
                <a:cs typeface="Times New Roman"/>
              </a:rPr>
              <a:t>(</a:t>
            </a:r>
            <a:r>
              <a:rPr lang="en-US" sz="2800" i="1" dirty="0" smtClean="0">
                <a:latin typeface="Times New Roman"/>
                <a:cs typeface="Times New Roman"/>
              </a:rPr>
              <a:t>e</a:t>
            </a:r>
            <a:r>
              <a:rPr lang="en-US" sz="2800" baseline="-25000" dirty="0" smtClean="0">
                <a:latin typeface="Times New Roman"/>
                <a:cs typeface="Times New Roman"/>
              </a:rPr>
              <a:t>0</a:t>
            </a:r>
            <a:r>
              <a:rPr lang="en-US" sz="2800" i="1" dirty="0" smtClean="0">
                <a:latin typeface="Times New Roman"/>
                <a:cs typeface="Times New Roman"/>
              </a:rPr>
              <a:t> </a:t>
            </a:r>
            <a:r>
              <a:rPr lang="en-US" sz="2800" dirty="0">
                <a:latin typeface="Times New Roman"/>
                <a:cs typeface="Times New Roman"/>
              </a:rPr>
              <a:t>, </a:t>
            </a:r>
            <a:r>
              <a:rPr lang="en-US" sz="2800" i="1" dirty="0" smtClean="0">
                <a:latin typeface="Times New Roman"/>
                <a:cs typeface="Times New Roman"/>
              </a:rPr>
              <a:t>e</a:t>
            </a:r>
            <a:r>
              <a:rPr lang="en-US" sz="2800" baseline="-25000" dirty="0" smtClean="0">
                <a:latin typeface="Times New Roman"/>
                <a:cs typeface="Times New Roman"/>
              </a:rPr>
              <a:t>1</a:t>
            </a:r>
            <a:r>
              <a:rPr lang="en-US" sz="2800" dirty="0" smtClean="0">
                <a:latin typeface="Times New Roman"/>
                <a:cs typeface="Times New Roman"/>
              </a:rPr>
              <a:t>)=</a:t>
            </a:r>
            <a:r>
              <a:rPr lang="en-US" altLang="ja-JP" sz="2800" dirty="0" smtClean="0">
                <a:latin typeface="Times New Roman"/>
                <a:cs typeface="Times New Roman"/>
              </a:rPr>
              <a:t>6</a:t>
            </a:r>
            <a:endParaRPr lang="en-US" sz="2800" dirty="0">
              <a:latin typeface="Times New Roman"/>
              <a:cs typeface="Times New Roman"/>
            </a:endParaRPr>
          </a:p>
        </p:txBody>
      </p:sp>
    </p:spTree>
    <p:extLst>
      <p:ext uri="{BB962C8B-B14F-4D97-AF65-F5344CB8AC3E}">
        <p14:creationId xmlns:p14="http://schemas.microsoft.com/office/powerpoint/2010/main" val="2603051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500"/>
                                        <p:tgtEl>
                                          <p:spTgt spid="1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5"/>
                                        </p:tgtEl>
                                        <p:attrNameLst>
                                          <p:attrName>style.visibility</p:attrName>
                                        </p:attrNameLst>
                                      </p:cBhvr>
                                      <p:to>
                                        <p:strVal val="visible"/>
                                      </p:to>
                                    </p:set>
                                    <p:animEffect transition="in" filter="fade">
                                      <p:cBhvr>
                                        <p:cTn id="10" dur="500"/>
                                        <p:tgtEl>
                                          <p:spTgt spid="12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6"/>
                                        </p:tgtEl>
                                        <p:attrNameLst>
                                          <p:attrName>style.visibility</p:attrName>
                                        </p:attrNameLst>
                                      </p:cBhvr>
                                      <p:to>
                                        <p:strVal val="visible"/>
                                      </p:to>
                                    </p:set>
                                    <p:animEffect transition="in" filter="fade">
                                      <p:cBhvr>
                                        <p:cTn id="15" dur="500"/>
                                        <p:tgtEl>
                                          <p:spTgt spid="126"/>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75"/>
                                        </p:tgtEl>
                                        <p:attrNameLst>
                                          <p:attrName>style.visibility</p:attrName>
                                        </p:attrNameLst>
                                      </p:cBhvr>
                                      <p:to>
                                        <p:strVal val="visible"/>
                                      </p:to>
                                    </p:set>
                                    <p:animEffect transition="in" filter="fade">
                                      <p:cBhvr>
                                        <p:cTn id="28" dur="500"/>
                                        <p:tgtEl>
                                          <p:spTgt spid="7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par>
                          <p:cTn id="38" fill="hold">
                            <p:stCondLst>
                              <p:cond delay="1000"/>
                            </p:stCondLst>
                            <p:childTnLst>
                              <p:par>
                                <p:cTn id="39" presetID="10" presetClass="exit" presetSubtype="0" fill="hold" grpId="1" nodeType="afterEffect">
                                  <p:stCondLst>
                                    <p:cond delay="0"/>
                                  </p:stCondLst>
                                  <p:childTnLst>
                                    <p:animEffect transition="out" filter="fade">
                                      <p:cBhvr>
                                        <p:cTn id="40" dur="500"/>
                                        <p:tgtEl>
                                          <p:spTgt spid="12"/>
                                        </p:tgtEl>
                                      </p:cBhvr>
                                    </p:animEffect>
                                    <p:set>
                                      <p:cBhvr>
                                        <p:cTn id="41" dur="1" fill="hold">
                                          <p:stCondLst>
                                            <p:cond delay="499"/>
                                          </p:stCondLst>
                                        </p:cTn>
                                        <p:tgtEl>
                                          <p:spTgt spid="12"/>
                                        </p:tgtEl>
                                        <p:attrNameLst>
                                          <p:attrName>style.visibility</p:attrName>
                                        </p:attrNameLst>
                                      </p:cBhvr>
                                      <p:to>
                                        <p:strVal val="hidden"/>
                                      </p:to>
                                    </p:set>
                                  </p:childTnLst>
                                </p:cTn>
                              </p:par>
                            </p:childTnLst>
                          </p:cTn>
                        </p:par>
                        <p:par>
                          <p:cTn id="42" fill="hold">
                            <p:stCondLst>
                              <p:cond delay="1500"/>
                            </p:stCondLst>
                            <p:childTnLst>
                              <p:par>
                                <p:cTn id="43" presetID="10" presetClass="entr" presetSubtype="0" fill="hold" grpId="0" nodeType="afterEffect">
                                  <p:stCondLst>
                                    <p:cond delay="0"/>
                                  </p:stCondLst>
                                  <p:childTnLst>
                                    <p:set>
                                      <p:cBhvr>
                                        <p:cTn id="44" dur="1" fill="hold">
                                          <p:stCondLst>
                                            <p:cond delay="0"/>
                                          </p:stCondLst>
                                        </p:cTn>
                                        <p:tgtEl>
                                          <p:spTgt spid="55"/>
                                        </p:tgtEl>
                                        <p:attrNameLst>
                                          <p:attrName>style.visibility</p:attrName>
                                        </p:attrNameLst>
                                      </p:cBhvr>
                                      <p:to>
                                        <p:strVal val="visible"/>
                                      </p:to>
                                    </p:set>
                                    <p:animEffect transition="in" filter="fade">
                                      <p:cBhvr>
                                        <p:cTn id="45" dur="500"/>
                                        <p:tgtEl>
                                          <p:spTgt spid="55"/>
                                        </p:tgtEl>
                                      </p:cBhvr>
                                    </p:animEffect>
                                  </p:childTnLst>
                                </p:cTn>
                              </p:par>
                            </p:childTnLst>
                          </p:cTn>
                        </p:par>
                        <p:par>
                          <p:cTn id="46" fill="hold">
                            <p:stCondLst>
                              <p:cond delay="2000"/>
                            </p:stCondLst>
                            <p:childTnLst>
                              <p:par>
                                <p:cTn id="47" presetID="10" presetClass="entr" presetSubtype="0" fill="hold" nodeType="afterEffect">
                                  <p:stCondLst>
                                    <p:cond delay="0"/>
                                  </p:stCondLst>
                                  <p:childTnLst>
                                    <p:set>
                                      <p:cBhvr>
                                        <p:cTn id="48" dur="1" fill="hold">
                                          <p:stCondLst>
                                            <p:cond delay="0"/>
                                          </p:stCondLst>
                                        </p:cTn>
                                        <p:tgtEl>
                                          <p:spTgt spid="57"/>
                                        </p:tgtEl>
                                        <p:attrNameLst>
                                          <p:attrName>style.visibility</p:attrName>
                                        </p:attrNameLst>
                                      </p:cBhvr>
                                      <p:to>
                                        <p:strVal val="visible"/>
                                      </p:to>
                                    </p:set>
                                    <p:animEffect transition="in" filter="fade">
                                      <p:cBhvr>
                                        <p:cTn id="49" dur="500"/>
                                        <p:tgtEl>
                                          <p:spTgt spid="57"/>
                                        </p:tgtEl>
                                      </p:cBhvr>
                                    </p:animEffect>
                                  </p:childTnLst>
                                </p:cTn>
                              </p:par>
                            </p:childTnLst>
                          </p:cTn>
                        </p:par>
                        <p:par>
                          <p:cTn id="50" fill="hold">
                            <p:stCondLst>
                              <p:cond delay="2500"/>
                            </p:stCondLst>
                            <p:childTnLst>
                              <p:par>
                                <p:cTn id="51" presetID="10" presetClass="exit" presetSubtype="0" fill="hold" grpId="1" nodeType="afterEffect">
                                  <p:stCondLst>
                                    <p:cond delay="0"/>
                                  </p:stCondLst>
                                  <p:childTnLst>
                                    <p:animEffect transition="out" filter="fade">
                                      <p:cBhvr>
                                        <p:cTn id="52" dur="500"/>
                                        <p:tgtEl>
                                          <p:spTgt spid="55"/>
                                        </p:tgtEl>
                                      </p:cBhvr>
                                    </p:animEffect>
                                    <p:set>
                                      <p:cBhvr>
                                        <p:cTn id="53" dur="1" fill="hold">
                                          <p:stCondLst>
                                            <p:cond delay="499"/>
                                          </p:stCondLst>
                                        </p:cTn>
                                        <p:tgtEl>
                                          <p:spTgt spid="55"/>
                                        </p:tgtEl>
                                        <p:attrNameLst>
                                          <p:attrName>style.visibility</p:attrName>
                                        </p:attrNameLst>
                                      </p:cBhvr>
                                      <p:to>
                                        <p:strVal val="hidden"/>
                                      </p:to>
                                    </p:set>
                                  </p:childTnLst>
                                </p:cTn>
                              </p:par>
                            </p:childTnLst>
                          </p:cTn>
                        </p:par>
                        <p:par>
                          <p:cTn id="54" fill="hold">
                            <p:stCondLst>
                              <p:cond delay="3000"/>
                            </p:stCondLst>
                            <p:childTnLst>
                              <p:par>
                                <p:cTn id="55" presetID="10" presetClass="entr" presetSubtype="0" fill="hold" grpId="0" nodeType="afterEffect">
                                  <p:stCondLst>
                                    <p:cond delay="0"/>
                                  </p:stCondLst>
                                  <p:childTnLst>
                                    <p:set>
                                      <p:cBhvr>
                                        <p:cTn id="56" dur="1" fill="hold">
                                          <p:stCondLst>
                                            <p:cond delay="0"/>
                                          </p:stCondLst>
                                        </p:cTn>
                                        <p:tgtEl>
                                          <p:spTgt spid="90"/>
                                        </p:tgtEl>
                                        <p:attrNameLst>
                                          <p:attrName>style.visibility</p:attrName>
                                        </p:attrNameLst>
                                      </p:cBhvr>
                                      <p:to>
                                        <p:strVal val="visible"/>
                                      </p:to>
                                    </p:set>
                                    <p:animEffect transition="in" filter="fade">
                                      <p:cBhvr>
                                        <p:cTn id="57" dur="500"/>
                                        <p:tgtEl>
                                          <p:spTgt spid="90"/>
                                        </p:tgtEl>
                                      </p:cBhvr>
                                    </p:animEffect>
                                  </p:childTnLst>
                                </p:cTn>
                              </p:par>
                            </p:childTnLst>
                          </p:cTn>
                        </p:par>
                        <p:par>
                          <p:cTn id="58" fill="hold">
                            <p:stCondLst>
                              <p:cond delay="3500"/>
                            </p:stCondLst>
                            <p:childTnLst>
                              <p:par>
                                <p:cTn id="59" presetID="10" presetClass="entr" presetSubtype="0" fill="hold" nodeType="afterEffect">
                                  <p:stCondLst>
                                    <p:cond delay="0"/>
                                  </p:stCondLst>
                                  <p:childTnLst>
                                    <p:set>
                                      <p:cBhvr>
                                        <p:cTn id="60" dur="1" fill="hold">
                                          <p:stCondLst>
                                            <p:cond delay="0"/>
                                          </p:stCondLst>
                                        </p:cTn>
                                        <p:tgtEl>
                                          <p:spTgt spid="62"/>
                                        </p:tgtEl>
                                        <p:attrNameLst>
                                          <p:attrName>style.visibility</p:attrName>
                                        </p:attrNameLst>
                                      </p:cBhvr>
                                      <p:to>
                                        <p:strVal val="visible"/>
                                      </p:to>
                                    </p:set>
                                    <p:animEffect transition="in" filter="fade">
                                      <p:cBhvr>
                                        <p:cTn id="61" dur="500"/>
                                        <p:tgtEl>
                                          <p:spTgt spid="62"/>
                                        </p:tgtEl>
                                      </p:cBhvr>
                                    </p:animEffect>
                                  </p:childTnLst>
                                </p:cTn>
                              </p:par>
                            </p:childTnLst>
                          </p:cTn>
                        </p:par>
                        <p:par>
                          <p:cTn id="62" fill="hold">
                            <p:stCondLst>
                              <p:cond delay="4000"/>
                            </p:stCondLst>
                            <p:childTnLst>
                              <p:par>
                                <p:cTn id="63" presetID="10" presetClass="exit" presetSubtype="0" fill="hold" grpId="1" nodeType="afterEffect">
                                  <p:stCondLst>
                                    <p:cond delay="0"/>
                                  </p:stCondLst>
                                  <p:childTnLst>
                                    <p:animEffect transition="out" filter="fade">
                                      <p:cBhvr>
                                        <p:cTn id="64" dur="500"/>
                                        <p:tgtEl>
                                          <p:spTgt spid="90"/>
                                        </p:tgtEl>
                                      </p:cBhvr>
                                    </p:animEffect>
                                    <p:set>
                                      <p:cBhvr>
                                        <p:cTn id="65" dur="1" fill="hold">
                                          <p:stCondLst>
                                            <p:cond delay="499"/>
                                          </p:stCondLst>
                                        </p:cTn>
                                        <p:tgtEl>
                                          <p:spTgt spid="90"/>
                                        </p:tgtEl>
                                        <p:attrNameLst>
                                          <p:attrName>style.visibility</p:attrName>
                                        </p:attrNameLst>
                                      </p:cBhvr>
                                      <p:to>
                                        <p:strVal val="hidden"/>
                                      </p:to>
                                    </p:set>
                                  </p:childTnLst>
                                </p:cTn>
                              </p:par>
                            </p:childTnLst>
                          </p:cTn>
                        </p:par>
                        <p:par>
                          <p:cTn id="66" fill="hold">
                            <p:stCondLst>
                              <p:cond delay="4500"/>
                            </p:stCondLst>
                            <p:childTnLst>
                              <p:par>
                                <p:cTn id="67" presetID="10" presetClass="entr" presetSubtype="0" fill="hold" grpId="0" nodeType="afterEffect">
                                  <p:stCondLst>
                                    <p:cond delay="0"/>
                                  </p:stCondLst>
                                  <p:childTnLst>
                                    <p:set>
                                      <p:cBhvr>
                                        <p:cTn id="68" dur="1" fill="hold">
                                          <p:stCondLst>
                                            <p:cond delay="0"/>
                                          </p:stCondLst>
                                        </p:cTn>
                                        <p:tgtEl>
                                          <p:spTgt spid="91"/>
                                        </p:tgtEl>
                                        <p:attrNameLst>
                                          <p:attrName>style.visibility</p:attrName>
                                        </p:attrNameLst>
                                      </p:cBhvr>
                                      <p:to>
                                        <p:strVal val="visible"/>
                                      </p:to>
                                    </p:set>
                                    <p:animEffect transition="in" filter="fade">
                                      <p:cBhvr>
                                        <p:cTn id="69" dur="500"/>
                                        <p:tgtEl>
                                          <p:spTgt spid="91"/>
                                        </p:tgtEl>
                                      </p:cBhvr>
                                    </p:animEffect>
                                  </p:childTnLst>
                                </p:cTn>
                              </p:par>
                            </p:childTnLst>
                          </p:cTn>
                        </p:par>
                        <p:par>
                          <p:cTn id="70" fill="hold">
                            <p:stCondLst>
                              <p:cond delay="5000"/>
                            </p:stCondLst>
                            <p:childTnLst>
                              <p:par>
                                <p:cTn id="71" presetID="10" presetClass="entr" presetSubtype="0" fill="hold" nodeType="afterEffect">
                                  <p:stCondLst>
                                    <p:cond delay="0"/>
                                  </p:stCondLst>
                                  <p:childTnLst>
                                    <p:set>
                                      <p:cBhvr>
                                        <p:cTn id="72" dur="1" fill="hold">
                                          <p:stCondLst>
                                            <p:cond delay="0"/>
                                          </p:stCondLst>
                                        </p:cTn>
                                        <p:tgtEl>
                                          <p:spTgt spid="67"/>
                                        </p:tgtEl>
                                        <p:attrNameLst>
                                          <p:attrName>style.visibility</p:attrName>
                                        </p:attrNameLst>
                                      </p:cBhvr>
                                      <p:to>
                                        <p:strVal val="visible"/>
                                      </p:to>
                                    </p:set>
                                    <p:animEffect transition="in" filter="fade">
                                      <p:cBhvr>
                                        <p:cTn id="73" dur="500"/>
                                        <p:tgtEl>
                                          <p:spTgt spid="67"/>
                                        </p:tgtEl>
                                      </p:cBhvr>
                                    </p:animEffect>
                                  </p:childTnLst>
                                </p:cTn>
                              </p:par>
                            </p:childTnLst>
                          </p:cTn>
                        </p:par>
                        <p:par>
                          <p:cTn id="74" fill="hold">
                            <p:stCondLst>
                              <p:cond delay="5500"/>
                            </p:stCondLst>
                            <p:childTnLst>
                              <p:par>
                                <p:cTn id="75" presetID="10" presetClass="exit" presetSubtype="0" fill="hold" grpId="1" nodeType="afterEffect">
                                  <p:stCondLst>
                                    <p:cond delay="0"/>
                                  </p:stCondLst>
                                  <p:childTnLst>
                                    <p:animEffect transition="out" filter="fade">
                                      <p:cBhvr>
                                        <p:cTn id="76" dur="500"/>
                                        <p:tgtEl>
                                          <p:spTgt spid="91"/>
                                        </p:tgtEl>
                                      </p:cBhvr>
                                    </p:animEffect>
                                    <p:set>
                                      <p:cBhvr>
                                        <p:cTn id="77" dur="1" fill="hold">
                                          <p:stCondLst>
                                            <p:cond delay="499"/>
                                          </p:stCondLst>
                                        </p:cTn>
                                        <p:tgtEl>
                                          <p:spTgt spid="91"/>
                                        </p:tgtEl>
                                        <p:attrNameLst>
                                          <p:attrName>style.visibility</p:attrName>
                                        </p:attrNameLst>
                                      </p:cBhvr>
                                      <p:to>
                                        <p:strVal val="hidden"/>
                                      </p:to>
                                    </p:set>
                                  </p:childTnLst>
                                </p:cTn>
                              </p:par>
                            </p:childTnLst>
                          </p:cTn>
                        </p:par>
                        <p:par>
                          <p:cTn id="78" fill="hold">
                            <p:stCondLst>
                              <p:cond delay="6000"/>
                            </p:stCondLst>
                            <p:childTnLst>
                              <p:par>
                                <p:cTn id="79" presetID="10" presetClass="entr" presetSubtype="0" fill="hold" grpId="0" nodeType="afterEffect">
                                  <p:stCondLst>
                                    <p:cond delay="0"/>
                                  </p:stCondLst>
                                  <p:childTnLst>
                                    <p:set>
                                      <p:cBhvr>
                                        <p:cTn id="80" dur="1" fill="hold">
                                          <p:stCondLst>
                                            <p:cond delay="0"/>
                                          </p:stCondLst>
                                        </p:cTn>
                                        <p:tgtEl>
                                          <p:spTgt spid="92"/>
                                        </p:tgtEl>
                                        <p:attrNameLst>
                                          <p:attrName>style.visibility</p:attrName>
                                        </p:attrNameLst>
                                      </p:cBhvr>
                                      <p:to>
                                        <p:strVal val="visible"/>
                                      </p:to>
                                    </p:set>
                                    <p:animEffect transition="in" filter="fade">
                                      <p:cBhvr>
                                        <p:cTn id="81" dur="500"/>
                                        <p:tgtEl>
                                          <p:spTgt spid="92"/>
                                        </p:tgtEl>
                                      </p:cBhvr>
                                    </p:animEffect>
                                  </p:childTnLst>
                                </p:cTn>
                              </p:par>
                            </p:childTnLst>
                          </p:cTn>
                        </p:par>
                        <p:par>
                          <p:cTn id="82" fill="hold">
                            <p:stCondLst>
                              <p:cond delay="6500"/>
                            </p:stCondLst>
                            <p:childTnLst>
                              <p:par>
                                <p:cTn id="83" presetID="10" presetClass="entr" presetSubtype="0" fill="hold" nodeType="afterEffect">
                                  <p:stCondLst>
                                    <p:cond delay="0"/>
                                  </p:stCondLst>
                                  <p:childTnLst>
                                    <p:set>
                                      <p:cBhvr>
                                        <p:cTn id="84" dur="1" fill="hold">
                                          <p:stCondLst>
                                            <p:cond delay="0"/>
                                          </p:stCondLst>
                                        </p:cTn>
                                        <p:tgtEl>
                                          <p:spTgt spid="80"/>
                                        </p:tgtEl>
                                        <p:attrNameLst>
                                          <p:attrName>style.visibility</p:attrName>
                                        </p:attrNameLst>
                                      </p:cBhvr>
                                      <p:to>
                                        <p:strVal val="visible"/>
                                      </p:to>
                                    </p:set>
                                    <p:animEffect transition="in" filter="fade">
                                      <p:cBhvr>
                                        <p:cTn id="85" dur="500"/>
                                        <p:tgtEl>
                                          <p:spTgt spid="80"/>
                                        </p:tgtEl>
                                      </p:cBhvr>
                                    </p:animEffect>
                                  </p:childTnLst>
                                </p:cTn>
                              </p:par>
                            </p:childTnLst>
                          </p:cTn>
                        </p:par>
                        <p:par>
                          <p:cTn id="86" fill="hold">
                            <p:stCondLst>
                              <p:cond delay="7000"/>
                            </p:stCondLst>
                            <p:childTnLst>
                              <p:par>
                                <p:cTn id="87" presetID="10" presetClass="exit" presetSubtype="0" fill="hold" grpId="1" nodeType="afterEffect">
                                  <p:stCondLst>
                                    <p:cond delay="0"/>
                                  </p:stCondLst>
                                  <p:childTnLst>
                                    <p:animEffect transition="out" filter="fade">
                                      <p:cBhvr>
                                        <p:cTn id="88" dur="500"/>
                                        <p:tgtEl>
                                          <p:spTgt spid="92"/>
                                        </p:tgtEl>
                                      </p:cBhvr>
                                    </p:animEffect>
                                    <p:set>
                                      <p:cBhvr>
                                        <p:cTn id="89" dur="1" fill="hold">
                                          <p:stCondLst>
                                            <p:cond delay="499"/>
                                          </p:stCondLst>
                                        </p:cTn>
                                        <p:tgtEl>
                                          <p:spTgt spid="92"/>
                                        </p:tgtEl>
                                        <p:attrNameLst>
                                          <p:attrName>style.visibility</p:attrName>
                                        </p:attrNameLst>
                                      </p:cBhvr>
                                      <p:to>
                                        <p:strVal val="hidden"/>
                                      </p:to>
                                    </p:set>
                                  </p:childTnLst>
                                </p:cTn>
                              </p:par>
                            </p:childTnLst>
                          </p:cTn>
                        </p:par>
                        <p:par>
                          <p:cTn id="90" fill="hold">
                            <p:stCondLst>
                              <p:cond delay="7500"/>
                            </p:stCondLst>
                            <p:childTnLst>
                              <p:par>
                                <p:cTn id="91" presetID="10" presetClass="entr" presetSubtype="0" fill="hold" grpId="0" nodeType="afterEffect">
                                  <p:stCondLst>
                                    <p:cond delay="0"/>
                                  </p:stCondLst>
                                  <p:childTnLst>
                                    <p:set>
                                      <p:cBhvr>
                                        <p:cTn id="92" dur="1" fill="hold">
                                          <p:stCondLst>
                                            <p:cond delay="0"/>
                                          </p:stCondLst>
                                        </p:cTn>
                                        <p:tgtEl>
                                          <p:spTgt spid="93"/>
                                        </p:tgtEl>
                                        <p:attrNameLst>
                                          <p:attrName>style.visibility</p:attrName>
                                        </p:attrNameLst>
                                      </p:cBhvr>
                                      <p:to>
                                        <p:strVal val="visible"/>
                                      </p:to>
                                    </p:set>
                                    <p:animEffect transition="in" filter="fade">
                                      <p:cBhvr>
                                        <p:cTn id="93" dur="500"/>
                                        <p:tgtEl>
                                          <p:spTgt spid="93"/>
                                        </p:tgtEl>
                                      </p:cBhvr>
                                    </p:animEffect>
                                  </p:childTnLst>
                                </p:cTn>
                              </p:par>
                            </p:childTnLst>
                          </p:cTn>
                        </p:par>
                        <p:par>
                          <p:cTn id="94" fill="hold">
                            <p:stCondLst>
                              <p:cond delay="8000"/>
                            </p:stCondLst>
                            <p:childTnLst>
                              <p:par>
                                <p:cTn id="95" presetID="10" presetClass="entr" presetSubtype="0" fill="hold" nodeType="afterEffect">
                                  <p:stCondLst>
                                    <p:cond delay="0"/>
                                  </p:stCondLst>
                                  <p:childTnLst>
                                    <p:set>
                                      <p:cBhvr>
                                        <p:cTn id="96" dur="1" fill="hold">
                                          <p:stCondLst>
                                            <p:cond delay="0"/>
                                          </p:stCondLst>
                                        </p:cTn>
                                        <p:tgtEl>
                                          <p:spTgt spid="73"/>
                                        </p:tgtEl>
                                        <p:attrNameLst>
                                          <p:attrName>style.visibility</p:attrName>
                                        </p:attrNameLst>
                                      </p:cBhvr>
                                      <p:to>
                                        <p:strVal val="visible"/>
                                      </p:to>
                                    </p:set>
                                    <p:animEffect transition="in" filter="fade">
                                      <p:cBhvr>
                                        <p:cTn id="97" dur="500"/>
                                        <p:tgtEl>
                                          <p:spTgt spid="73"/>
                                        </p:tgtEl>
                                      </p:cBhvr>
                                    </p:animEffect>
                                  </p:childTnLst>
                                </p:cTn>
                              </p:par>
                            </p:childTnLst>
                          </p:cTn>
                        </p:par>
                        <p:par>
                          <p:cTn id="98" fill="hold">
                            <p:stCondLst>
                              <p:cond delay="8500"/>
                            </p:stCondLst>
                            <p:childTnLst>
                              <p:par>
                                <p:cTn id="99" presetID="10" presetClass="exit" presetSubtype="0" fill="hold" grpId="1" nodeType="afterEffect">
                                  <p:stCondLst>
                                    <p:cond delay="0"/>
                                  </p:stCondLst>
                                  <p:childTnLst>
                                    <p:animEffect transition="out" filter="fade">
                                      <p:cBhvr>
                                        <p:cTn id="100" dur="500"/>
                                        <p:tgtEl>
                                          <p:spTgt spid="93"/>
                                        </p:tgtEl>
                                      </p:cBhvr>
                                    </p:animEffect>
                                    <p:set>
                                      <p:cBhvr>
                                        <p:cTn id="101" dur="1" fill="hold">
                                          <p:stCondLst>
                                            <p:cond delay="499"/>
                                          </p:stCondLst>
                                        </p:cTn>
                                        <p:tgtEl>
                                          <p:spTgt spid="93"/>
                                        </p:tgtEl>
                                        <p:attrNameLst>
                                          <p:attrName>style.visibility</p:attrName>
                                        </p:attrNameLst>
                                      </p:cBhvr>
                                      <p:to>
                                        <p:strVal val="hidden"/>
                                      </p:to>
                                    </p:set>
                                  </p:childTnLst>
                                </p:cTn>
                              </p:par>
                            </p:childTnLst>
                          </p:cTn>
                        </p:par>
                        <p:par>
                          <p:cTn id="102" fill="hold">
                            <p:stCondLst>
                              <p:cond delay="9000"/>
                            </p:stCondLst>
                            <p:childTnLst>
                              <p:par>
                                <p:cTn id="103" presetID="10" presetClass="entr" presetSubtype="0" fill="hold" grpId="0" nodeType="afterEffect">
                                  <p:stCondLst>
                                    <p:cond delay="0"/>
                                  </p:stCondLst>
                                  <p:childTnLst>
                                    <p:set>
                                      <p:cBhvr>
                                        <p:cTn id="104" dur="1" fill="hold">
                                          <p:stCondLst>
                                            <p:cond delay="0"/>
                                          </p:stCondLst>
                                        </p:cTn>
                                        <p:tgtEl>
                                          <p:spTgt spid="94"/>
                                        </p:tgtEl>
                                        <p:attrNameLst>
                                          <p:attrName>style.visibility</p:attrName>
                                        </p:attrNameLst>
                                      </p:cBhvr>
                                      <p:to>
                                        <p:strVal val="visible"/>
                                      </p:to>
                                    </p:set>
                                    <p:animEffect transition="in" filter="fade">
                                      <p:cBhvr>
                                        <p:cTn id="105" dur="500"/>
                                        <p:tgtEl>
                                          <p:spTgt spid="94"/>
                                        </p:tgtEl>
                                      </p:cBhvr>
                                    </p:animEffect>
                                  </p:childTnLst>
                                </p:cTn>
                              </p:par>
                            </p:childTnLst>
                          </p:cTn>
                        </p:par>
                        <p:par>
                          <p:cTn id="106" fill="hold">
                            <p:stCondLst>
                              <p:cond delay="9500"/>
                            </p:stCondLst>
                            <p:childTnLst>
                              <p:par>
                                <p:cTn id="107" presetID="10" presetClass="entr" presetSubtype="0" fill="hold" nodeType="afterEffect">
                                  <p:stCondLst>
                                    <p:cond delay="0"/>
                                  </p:stCondLst>
                                  <p:childTnLst>
                                    <p:set>
                                      <p:cBhvr>
                                        <p:cTn id="108" dur="1" fill="hold">
                                          <p:stCondLst>
                                            <p:cond delay="0"/>
                                          </p:stCondLst>
                                        </p:cTn>
                                        <p:tgtEl>
                                          <p:spTgt spid="85"/>
                                        </p:tgtEl>
                                        <p:attrNameLst>
                                          <p:attrName>style.visibility</p:attrName>
                                        </p:attrNameLst>
                                      </p:cBhvr>
                                      <p:to>
                                        <p:strVal val="visible"/>
                                      </p:to>
                                    </p:set>
                                    <p:animEffect transition="in" filter="fade">
                                      <p:cBhvr>
                                        <p:cTn id="109" dur="500"/>
                                        <p:tgtEl>
                                          <p:spTgt spid="85"/>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127"/>
                                        </p:tgtEl>
                                        <p:attrNameLst>
                                          <p:attrName>style.visibility</p:attrName>
                                        </p:attrNameLst>
                                      </p:cBhvr>
                                      <p:to>
                                        <p:strVal val="visible"/>
                                      </p:to>
                                    </p:set>
                                    <p:animEffect transition="in" filter="fade">
                                      <p:cBhvr>
                                        <p:cTn id="114"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3" grpId="0" animBg="1"/>
      <p:bldP spid="93" grpId="1" animBg="1"/>
      <p:bldP spid="92" grpId="0" animBg="1"/>
      <p:bldP spid="92" grpId="1" animBg="1"/>
      <p:bldP spid="91" grpId="0" animBg="1"/>
      <p:bldP spid="91" grpId="1" animBg="1"/>
      <p:bldP spid="90" grpId="0" animBg="1"/>
      <p:bldP spid="90" grpId="1" animBg="1"/>
      <p:bldP spid="55" grpId="0" animBg="1"/>
      <p:bldP spid="55" grpId="1" animBg="1"/>
      <p:bldP spid="12" grpId="0" animBg="1"/>
      <p:bldP spid="12" grpId="1" animBg="1"/>
      <p:bldP spid="35" grpId="0" animBg="1"/>
      <p:bldP spid="75" grpId="0"/>
      <p:bldP spid="124" grpId="0"/>
      <p:bldP spid="125" grpId="0"/>
      <p:bldP spid="126" grpId="0"/>
      <p:bldP spid="12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LWE w/ Uniform Error</a:t>
            </a:r>
            <a:endParaRPr lang="en-US" dirty="0"/>
          </a:p>
        </p:txBody>
      </p:sp>
      <p:sp>
        <p:nvSpPr>
          <p:cNvPr id="3" name="Content Placeholder 2"/>
          <p:cNvSpPr>
            <a:spLocks noGrp="1"/>
          </p:cNvSpPr>
          <p:nvPr>
            <p:ph idx="1"/>
          </p:nvPr>
        </p:nvSpPr>
        <p:spPr>
          <a:xfrm>
            <a:off x="553962" y="4907245"/>
            <a:ext cx="8229600" cy="886374"/>
          </a:xfrm>
        </p:spPr>
        <p:txBody>
          <a:bodyPr>
            <a:normAutofit fontScale="70000" lnSpcReduction="20000"/>
          </a:bodyPr>
          <a:lstStyle/>
          <a:p>
            <a:r>
              <a:rPr lang="en-US" dirty="0" smtClean="0"/>
              <a:t>Recent Results of </a:t>
            </a:r>
            <a:r>
              <a:rPr lang="en-US" sz="1800" dirty="0" smtClean="0"/>
              <a:t>[DöttlingMüller-Quade13, MicciancioPeikert13] </a:t>
            </a:r>
            <a:br>
              <a:rPr lang="en-US" sz="1800" dirty="0" smtClean="0"/>
            </a:br>
            <a:r>
              <a:rPr lang="en-US" dirty="0" smtClean="0"/>
              <a:t>show security of LWE with error drawn uniformly from an interval</a:t>
            </a:r>
          </a:p>
          <a:p>
            <a:endParaRPr lang="en-US" dirty="0"/>
          </a:p>
          <a:p>
            <a:pPr marL="0" indent="0">
              <a:buNone/>
            </a:pPr>
            <a:endParaRPr lang="en-US" dirty="0"/>
          </a:p>
        </p:txBody>
      </p:sp>
      <p:sp>
        <p:nvSpPr>
          <p:cNvPr id="13" name="Rectangle 12"/>
          <p:cNvSpPr/>
          <p:nvPr/>
        </p:nvSpPr>
        <p:spPr bwMode="auto">
          <a:xfrm>
            <a:off x="914400" y="1600200"/>
            <a:ext cx="17526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302568" y="1600200"/>
            <a:ext cx="457200" cy="12954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16" name="Rectangle 15"/>
          <p:cNvSpPr/>
          <p:nvPr/>
        </p:nvSpPr>
        <p:spPr bwMode="auto">
          <a:xfrm>
            <a:off x="3264408" y="1600200"/>
            <a:ext cx="17526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9" name="Rectangle 18"/>
          <p:cNvSpPr/>
          <p:nvPr/>
        </p:nvSpPr>
        <p:spPr bwMode="auto">
          <a:xfrm>
            <a:off x="8229600" y="1600200"/>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6792"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23" name="Rectangle 22"/>
          <p:cNvSpPr/>
          <p:nvPr/>
        </p:nvSpPr>
        <p:spPr>
          <a:xfrm>
            <a:off x="620617" y="5878287"/>
            <a:ext cx="8229600" cy="646331"/>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a:latin typeface="Times New Roman"/>
                <a:cs typeface="Times New Roman"/>
              </a:rPr>
              <a:t>Ax</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a:latin typeface="Times New Roman"/>
                <a:cs typeface="Times New Roman"/>
              </a:rPr>
              <a:t>Ax</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&lt; </a:t>
            </a:r>
            <a:r>
              <a:rPr lang="en-US" i="1" dirty="0" err="1" smtClean="0">
                <a:latin typeface="Times New Roman"/>
                <a:cs typeface="Times New Roman"/>
              </a:rPr>
              <a:t>d</a:t>
            </a:r>
            <a:r>
              <a:rPr lang="en-US" i="1" baseline="-25000" dirty="0" err="1" smtClean="0">
                <a:latin typeface="Times New Roman"/>
                <a:cs typeface="Times New Roman"/>
              </a:rPr>
              <a:t>max</a:t>
            </a:r>
            <a:endParaRPr lang="en-US" i="1" baseline="-25000" dirty="0">
              <a:latin typeface="Times New Roman"/>
              <a:cs typeface="Times New Roman"/>
            </a:endParaRPr>
          </a:p>
        </p:txBody>
      </p:sp>
      <p:grpSp>
        <p:nvGrpSpPr>
          <p:cNvPr id="22" name="Group 21"/>
          <p:cNvGrpSpPr/>
          <p:nvPr/>
        </p:nvGrpSpPr>
        <p:grpSpPr>
          <a:xfrm>
            <a:off x="71289" y="1600200"/>
            <a:ext cx="743375" cy="3048000"/>
            <a:chOff x="71289" y="1600200"/>
            <a:chExt cx="743375" cy="3048000"/>
          </a:xfrm>
        </p:grpSpPr>
        <p:sp>
          <p:nvSpPr>
            <p:cNvPr id="24" name="Left Brace 23"/>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TextBox 24"/>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6" name="Group 25"/>
          <p:cNvGrpSpPr/>
          <p:nvPr/>
        </p:nvGrpSpPr>
        <p:grpSpPr>
          <a:xfrm rot="5400000">
            <a:off x="1395849" y="244402"/>
            <a:ext cx="789702" cy="1752600"/>
            <a:chOff x="24962" y="1600200"/>
            <a:chExt cx="789702" cy="3048000"/>
          </a:xfrm>
        </p:grpSpPr>
        <p:sp>
          <p:nvSpPr>
            <p:cNvPr id="27" name="Left Brace 26"/>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34" name="Rectangle 33"/>
          <p:cNvSpPr/>
          <p:nvPr/>
        </p:nvSpPr>
        <p:spPr bwMode="auto">
          <a:xfrm>
            <a:off x="914400" y="16002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35" name="Rectangle 34"/>
          <p:cNvSpPr/>
          <p:nvPr/>
        </p:nvSpPr>
        <p:spPr bwMode="auto">
          <a:xfrm>
            <a:off x="3257868" y="16129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36" name="Rectangle 35"/>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42" name="Rectangle 41"/>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45" name="Rectangle 44"/>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29" name="Rectangle 28"/>
          <p:cNvSpPr/>
          <p:nvPr/>
        </p:nvSpPr>
        <p:spPr bwMode="auto">
          <a:xfrm>
            <a:off x="6273613" y="1612900"/>
            <a:ext cx="845533" cy="3048000"/>
          </a:xfrm>
          <a:prstGeom prst="rect">
            <a:avLst/>
          </a:prstGeom>
          <a:solidFill>
            <a:srgbClr val="82A0FF"/>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1" u="none" strike="noStrike" cap="none" normalizeH="0" dirty="0" smtClean="0">
                <a:ln>
                  <a:noFill/>
                </a:ln>
                <a:solidFill>
                  <a:schemeClr val="bg1"/>
                </a:solidFill>
                <a:effectLst/>
                <a:latin typeface="Times New Roman"/>
                <a:cs typeface="Times New Roman"/>
              </a:rPr>
              <a:t>Gauss</a:t>
            </a:r>
            <a:br>
              <a:rPr kumimoji="0" lang="en-US" sz="2000" b="1" i="1" u="none" strike="noStrike" cap="none" normalizeH="0" dirty="0" smtClean="0">
                <a:ln>
                  <a:noFill/>
                </a:ln>
                <a:solidFill>
                  <a:schemeClr val="bg1"/>
                </a:solidFill>
                <a:effectLst/>
                <a:latin typeface="Times New Roman"/>
                <a:cs typeface="Times New Roman"/>
              </a:rPr>
            </a:br>
            <a:r>
              <a:rPr kumimoji="0" lang="en-US" sz="2000" b="1" u="none" strike="noStrike" cap="none" normalizeH="0" dirty="0" smtClean="0">
                <a:ln>
                  <a:noFill/>
                </a:ln>
                <a:solidFill>
                  <a:schemeClr val="bg1"/>
                </a:solidFill>
                <a:effectLst/>
                <a:latin typeface="Times New Roman"/>
                <a:cs typeface="Times New Roman"/>
              </a:rPr>
              <a:t>(</a:t>
            </a:r>
            <a:r>
              <a:rPr kumimoji="0" lang="en-US" sz="2000" b="1" i="1" u="none" strike="noStrike" cap="none" normalizeH="0" dirty="0" smtClean="0">
                <a:ln>
                  <a:noFill/>
                </a:ln>
                <a:solidFill>
                  <a:schemeClr val="bg1"/>
                </a:solidFill>
                <a:effectLst/>
                <a:latin typeface="Times New Roman"/>
                <a:cs typeface="Times New Roman"/>
              </a:rPr>
              <a:t>w</a:t>
            </a:r>
            <a:r>
              <a:rPr kumimoji="0" lang="en-US" sz="2000" b="1" u="none" strike="noStrike" cap="none" normalizeH="0" baseline="-25000" dirty="0" smtClean="0">
                <a:ln>
                  <a:noFill/>
                </a:ln>
                <a:solidFill>
                  <a:schemeClr val="bg1"/>
                </a:solidFill>
                <a:effectLst/>
                <a:latin typeface="Times New Roman"/>
                <a:cs typeface="Times New Roman"/>
              </a:rPr>
              <a:t>0</a:t>
            </a:r>
            <a:r>
              <a:rPr kumimoji="0" lang="en-US" sz="2000" b="1" u="none" strike="noStrike" cap="none" normalizeH="0" dirty="0" smtClean="0">
                <a:ln>
                  <a:noFill/>
                </a:ln>
                <a:solidFill>
                  <a:schemeClr val="bg1"/>
                </a:solidFill>
                <a:effectLst/>
                <a:latin typeface="Times New Roman"/>
                <a:cs typeface="Times New Roman"/>
              </a:rPr>
              <a:t>)</a:t>
            </a:r>
            <a:endParaRPr kumimoji="0" lang="en-US" sz="2000" b="1" u="none" strike="noStrike" cap="none" normalizeH="0" dirty="0" smtClean="0">
              <a:ln>
                <a:noFill/>
              </a:ln>
              <a:solidFill>
                <a:schemeClr val="bg1"/>
              </a:solidFill>
              <a:effectLst/>
              <a:latin typeface="Times New Roman"/>
              <a:cs typeface="Times New Roman"/>
            </a:endParaRPr>
          </a:p>
        </p:txBody>
      </p:sp>
    </p:spTree>
    <p:extLst>
      <p:ext uri="{BB962C8B-B14F-4D97-AF65-F5344CB8AC3E}">
        <p14:creationId xmlns:p14="http://schemas.microsoft.com/office/powerpoint/2010/main" val="16391588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29"/>
                                        </p:tgtEl>
                                      </p:cBhvr>
                                    </p:animEffect>
                                    <p:set>
                                      <p:cBhvr>
                                        <p:cTn id="12" dur="1" fill="hold">
                                          <p:stCondLst>
                                            <p:cond delay="499"/>
                                          </p:stCondLst>
                                        </p:cTn>
                                        <p:tgtEl>
                                          <p:spTgt spid="29"/>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1" grpId="0" animBg="1"/>
      <p:bldP spid="23" grpId="0"/>
      <p:bldP spid="2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smtClean="0"/>
              <a:t>We use hardcore bits of </a:t>
            </a:r>
            <a:r>
              <a:rPr lang="en-US" i="1" dirty="0" smtClean="0">
                <a:latin typeface="Times New Roman"/>
                <a:cs typeface="Times New Roman"/>
              </a:rPr>
              <a:t>x</a:t>
            </a:r>
            <a:r>
              <a:rPr lang="en-US" dirty="0" smtClean="0"/>
              <a:t> as our key:</a:t>
            </a:r>
          </a:p>
          <a:p>
            <a:pPr lvl="1"/>
            <a:r>
              <a:rPr lang="en-US" sz="2600" dirty="0" smtClean="0"/>
              <a:t>[AkaviaGoldwasserKalai09]</a:t>
            </a:r>
            <a:r>
              <a:rPr lang="en-US" dirty="0" smtClean="0"/>
              <a:t> show if LWE is secure on </a:t>
            </a:r>
            <a:r>
              <a:rPr lang="en-US" i="1" dirty="0" smtClean="0">
                <a:latin typeface="Times New Roman"/>
                <a:cs typeface="Times New Roman"/>
              </a:rPr>
              <a:t>n</a:t>
            </a:r>
            <a:r>
              <a:rPr lang="en-US" dirty="0" smtClean="0">
                <a:latin typeface="Times New Roman"/>
                <a:cs typeface="Times New Roman"/>
              </a:rPr>
              <a:t>/2</a:t>
            </a:r>
            <a:r>
              <a:rPr lang="en-US" dirty="0" smtClean="0"/>
              <a:t> variables, </a:t>
            </a:r>
            <a:r>
              <a:rPr lang="en-US" dirty="0" smtClean="0"/>
              <a:t/>
            </a:r>
            <a:br>
              <a:rPr lang="en-US" dirty="0" smtClean="0"/>
            </a:br>
            <a:r>
              <a:rPr lang="en-US" dirty="0" smtClean="0"/>
              <a:t>any additional </a:t>
            </a:r>
            <a:r>
              <a:rPr lang="en-US" dirty="0" smtClean="0"/>
              <a:t>variables are </a:t>
            </a:r>
            <a:r>
              <a:rPr lang="en-US" dirty="0" smtClean="0"/>
              <a:t>hardcore</a:t>
            </a:r>
          </a:p>
          <a:p>
            <a:endParaRPr lang="en-US" dirty="0"/>
          </a:p>
          <a:p>
            <a:pPr marL="0" indent="0">
              <a:buNone/>
            </a:pPr>
            <a:endParaRPr lang="en-US" dirty="0"/>
          </a:p>
        </p:txBody>
      </p:sp>
      <p:sp>
        <p:nvSpPr>
          <p:cNvPr id="13" name="Rectangle 12"/>
          <p:cNvSpPr/>
          <p:nvPr/>
        </p:nvSpPr>
        <p:spPr bwMode="auto">
          <a:xfrm>
            <a:off x="914400" y="1600200"/>
            <a:ext cx="17526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302568" y="1600200"/>
            <a:ext cx="457200" cy="12954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16" name="Rectangle 15"/>
          <p:cNvSpPr/>
          <p:nvPr/>
        </p:nvSpPr>
        <p:spPr bwMode="auto">
          <a:xfrm>
            <a:off x="3264408" y="1600200"/>
            <a:ext cx="17526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9" name="Rectangle 18"/>
          <p:cNvSpPr/>
          <p:nvPr/>
        </p:nvSpPr>
        <p:spPr bwMode="auto">
          <a:xfrm>
            <a:off x="8229600" y="1600200"/>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6792"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646331"/>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a:latin typeface="Times New Roman"/>
                <a:cs typeface="Times New Roman"/>
              </a:rPr>
              <a:t>Ax</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a:latin typeface="Times New Roman"/>
                <a:cs typeface="Times New Roman"/>
              </a:rPr>
              <a:t>Ax</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&lt; </a:t>
            </a:r>
            <a:r>
              <a:rPr lang="en-US" i="1" dirty="0" err="1" smtClean="0">
                <a:latin typeface="Times New Roman"/>
                <a:cs typeface="Times New Roman"/>
              </a:rPr>
              <a:t>d</a:t>
            </a:r>
            <a:r>
              <a:rPr lang="en-US" i="1" baseline="-25000" dirty="0" err="1" smtClean="0">
                <a:latin typeface="Times New Roman"/>
                <a:cs typeface="Times New Roman"/>
              </a:rPr>
              <a:t>max</a:t>
            </a:r>
            <a:endParaRPr lang="en-US" i="1" baseline="-25000" dirty="0">
              <a:latin typeface="Times New Roman"/>
              <a:cs typeface="Times New Roman"/>
            </a:endParaRPr>
          </a:p>
        </p:txBody>
      </p:sp>
      <p:grpSp>
        <p:nvGrpSpPr>
          <p:cNvPr id="22" name="Group 21"/>
          <p:cNvGrpSpPr/>
          <p:nvPr/>
        </p:nvGrpSpPr>
        <p:grpSpPr>
          <a:xfrm>
            <a:off x="71289" y="1612900"/>
            <a:ext cx="743375" cy="3048000"/>
            <a:chOff x="71289" y="1600200"/>
            <a:chExt cx="743375" cy="3048000"/>
          </a:xfrm>
        </p:grpSpPr>
        <p:sp>
          <p:nvSpPr>
            <p:cNvPr id="23" name="Left Brace 2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5" name="Group 24"/>
          <p:cNvGrpSpPr/>
          <p:nvPr/>
        </p:nvGrpSpPr>
        <p:grpSpPr>
          <a:xfrm rot="5400000">
            <a:off x="1395849" y="257102"/>
            <a:ext cx="789702" cy="1752600"/>
            <a:chOff x="24962" y="1600200"/>
            <a:chExt cx="789702"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TextBox 26"/>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8" name="Rectangle 27"/>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1" name="Rectangle 30"/>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3" name="Rectangle 32"/>
          <p:cNvSpPr/>
          <p:nvPr/>
        </p:nvSpPr>
        <p:spPr bwMode="auto">
          <a:xfrm>
            <a:off x="914400" y="15875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34" name="Rectangle 33"/>
          <p:cNvSpPr/>
          <p:nvPr/>
        </p:nvSpPr>
        <p:spPr bwMode="auto">
          <a:xfrm>
            <a:off x="3257868" y="16002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35" name="Rectangle 34"/>
          <p:cNvSpPr/>
          <p:nvPr/>
        </p:nvSpPr>
        <p:spPr bwMode="auto">
          <a:xfrm>
            <a:off x="8229600" y="15875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Tree>
    <p:extLst>
      <p:ext uri="{BB962C8B-B14F-4D97-AF65-F5344CB8AC3E}">
        <p14:creationId xmlns:p14="http://schemas.microsoft.com/office/powerpoint/2010/main" val="36480184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smtClean="0"/>
              <a:t>We use hardcore bits of </a:t>
            </a:r>
            <a:r>
              <a:rPr lang="en-US" i="1" dirty="0" smtClean="0">
                <a:latin typeface="Times New Roman"/>
                <a:cs typeface="Times New Roman"/>
              </a:rPr>
              <a:t>x</a:t>
            </a:r>
            <a:r>
              <a:rPr lang="en-US" dirty="0" smtClean="0"/>
              <a:t> as our key:</a:t>
            </a:r>
          </a:p>
          <a:p>
            <a:pPr lvl="1"/>
            <a:r>
              <a:rPr lang="en-US" sz="2600" dirty="0" smtClean="0"/>
              <a:t>[AkaviaGoldwasserKalai09]</a:t>
            </a:r>
            <a:r>
              <a:rPr lang="en-US" dirty="0" smtClean="0"/>
              <a:t> show if LWE is secure on </a:t>
            </a:r>
            <a:r>
              <a:rPr lang="en-US" i="1" dirty="0" smtClean="0">
                <a:latin typeface="Times New Roman"/>
                <a:cs typeface="Times New Roman"/>
              </a:rPr>
              <a:t>n</a:t>
            </a:r>
            <a:r>
              <a:rPr lang="en-US" dirty="0" smtClean="0">
                <a:latin typeface="Times New Roman"/>
                <a:cs typeface="Times New Roman"/>
              </a:rPr>
              <a:t>/2</a:t>
            </a:r>
            <a:r>
              <a:rPr lang="en-US" dirty="0" smtClean="0"/>
              <a:t> variables, </a:t>
            </a:r>
            <a:r>
              <a:rPr lang="en-US" dirty="0" smtClean="0"/>
              <a:t/>
            </a:r>
            <a:br>
              <a:rPr lang="en-US" dirty="0" smtClean="0"/>
            </a:br>
            <a:r>
              <a:rPr lang="en-US" dirty="0" smtClean="0"/>
              <a:t>any additional </a:t>
            </a:r>
            <a:r>
              <a:rPr lang="en-US" dirty="0" smtClean="0"/>
              <a:t>variables are </a:t>
            </a:r>
            <a:r>
              <a:rPr lang="en-US" dirty="0" smtClean="0"/>
              <a:t>hardcore</a:t>
            </a:r>
          </a:p>
          <a:p>
            <a:endParaRPr lang="en-US" dirty="0"/>
          </a:p>
          <a:p>
            <a:pPr marL="0" indent="0">
              <a:buNone/>
            </a:pPr>
            <a:endParaRPr lang="en-US" dirty="0"/>
          </a:p>
        </p:txBody>
      </p:sp>
      <p:sp>
        <p:nvSpPr>
          <p:cNvPr id="13" name="Rectangle 12"/>
          <p:cNvSpPr/>
          <p:nvPr/>
        </p:nvSpPr>
        <p:spPr bwMode="auto">
          <a:xfrm>
            <a:off x="914400"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229997" y="1600200"/>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8" name="Rectangle 17"/>
          <p:cNvSpPr/>
          <p:nvPr/>
        </p:nvSpPr>
        <p:spPr bwMode="auto">
          <a:xfrm>
            <a:off x="6445568" y="1600200"/>
            <a:ext cx="457200" cy="30480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9" name="Rectangle 18"/>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7300"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646331"/>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a:latin typeface="Times New Roman"/>
                <a:cs typeface="Times New Roman"/>
              </a:rPr>
              <a:t>Ax</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a:latin typeface="Times New Roman"/>
                <a:cs typeface="Times New Roman"/>
              </a:rPr>
              <a:t>Ax</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&lt; </a:t>
            </a:r>
            <a:r>
              <a:rPr lang="en-US" i="1" dirty="0" err="1" smtClean="0">
                <a:latin typeface="Times New Roman"/>
                <a:cs typeface="Times New Roman"/>
              </a:rPr>
              <a:t>d</a:t>
            </a:r>
            <a:r>
              <a:rPr lang="en-US" i="1" baseline="-25000" dirty="0" err="1" smtClean="0">
                <a:latin typeface="Times New Roman"/>
                <a:cs typeface="Times New Roman"/>
              </a:rPr>
              <a:t>max</a:t>
            </a:r>
            <a:endParaRPr lang="en-US" i="1" baseline="-25000" dirty="0">
              <a:latin typeface="Times New Roman"/>
              <a:cs typeface="Times New Roman"/>
            </a:endParaRPr>
          </a:p>
        </p:txBody>
      </p:sp>
      <p:sp>
        <p:nvSpPr>
          <p:cNvPr id="23" name="Rectangle 22"/>
          <p:cNvSpPr/>
          <p:nvPr/>
        </p:nvSpPr>
        <p:spPr bwMode="auto">
          <a:xfrm>
            <a:off x="1790095"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4" name="Rectangle 23"/>
          <p:cNvSpPr/>
          <p:nvPr/>
        </p:nvSpPr>
        <p:spPr bwMode="auto">
          <a:xfrm>
            <a:off x="3266924"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5" name="Rectangle 24"/>
          <p:cNvSpPr/>
          <p:nvPr/>
        </p:nvSpPr>
        <p:spPr bwMode="auto">
          <a:xfrm>
            <a:off x="4142619"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5229997" y="2242458"/>
            <a:ext cx="648290" cy="65314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2</a:t>
            </a:r>
          </a:p>
        </p:txBody>
      </p:sp>
      <p:grpSp>
        <p:nvGrpSpPr>
          <p:cNvPr id="22" name="Group 21"/>
          <p:cNvGrpSpPr/>
          <p:nvPr/>
        </p:nvGrpSpPr>
        <p:grpSpPr>
          <a:xfrm>
            <a:off x="71289" y="1600200"/>
            <a:ext cx="743375" cy="3048000"/>
            <a:chOff x="71289" y="1600200"/>
            <a:chExt cx="743375"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9" name="Group 28"/>
          <p:cNvGrpSpPr/>
          <p:nvPr/>
        </p:nvGrpSpPr>
        <p:grpSpPr>
          <a:xfrm rot="5400000">
            <a:off x="957397" y="682854"/>
            <a:ext cx="789702" cy="875695"/>
            <a:chOff x="24962" y="1600200"/>
            <a:chExt cx="789702" cy="3048000"/>
          </a:xfrm>
        </p:grpSpPr>
        <p:sp>
          <p:nvSpPr>
            <p:cNvPr id="30" name="Left Brace 2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2" name="Group 31"/>
          <p:cNvGrpSpPr/>
          <p:nvPr/>
        </p:nvGrpSpPr>
        <p:grpSpPr>
          <a:xfrm rot="5400000">
            <a:off x="1834000" y="682553"/>
            <a:ext cx="789702" cy="876300"/>
            <a:chOff x="24962" y="1600200"/>
            <a:chExt cx="789702" cy="3048000"/>
          </a:xfrm>
        </p:grpSpPr>
        <p:sp>
          <p:nvSpPr>
            <p:cNvPr id="33" name="Left Brace 3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35" name="Rectangle 34"/>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8" name="Rectangle 37"/>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grpSp>
        <p:nvGrpSpPr>
          <p:cNvPr id="40" name="Group 39"/>
          <p:cNvGrpSpPr/>
          <p:nvPr/>
        </p:nvGrpSpPr>
        <p:grpSpPr>
          <a:xfrm rot="5400000">
            <a:off x="1395849" y="244402"/>
            <a:ext cx="789702" cy="1752600"/>
            <a:chOff x="24962" y="1600200"/>
            <a:chExt cx="789702" cy="3048000"/>
          </a:xfrm>
        </p:grpSpPr>
        <p:sp>
          <p:nvSpPr>
            <p:cNvPr id="41" name="Left Brace 40"/>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2" name="TextBox 41"/>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Tree>
    <p:extLst>
      <p:ext uri="{BB962C8B-B14F-4D97-AF65-F5344CB8AC3E}">
        <p14:creationId xmlns:p14="http://schemas.microsoft.com/office/powerpoint/2010/main" val="2836888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0"/>
                                        </p:tgtEl>
                                      </p:cBhvr>
                                    </p:animEffect>
                                    <p:set>
                                      <p:cBhvr>
                                        <p:cTn id="7" dur="1" fill="hold">
                                          <p:stCondLst>
                                            <p:cond delay="499"/>
                                          </p:stCondLst>
                                        </p:cTn>
                                        <p:tgtEl>
                                          <p:spTgt spid="4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par>
                                <p:cTn id="13" presetID="10"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smtClean="0"/>
              <a:t>We use hardcore bits of </a:t>
            </a:r>
            <a:r>
              <a:rPr lang="en-US" i="1" dirty="0" smtClean="0">
                <a:latin typeface="Times New Roman"/>
                <a:cs typeface="Times New Roman"/>
              </a:rPr>
              <a:t>x</a:t>
            </a:r>
            <a:r>
              <a:rPr lang="en-US" dirty="0" smtClean="0"/>
              <a:t> as our key:</a:t>
            </a:r>
          </a:p>
          <a:p>
            <a:pPr lvl="1"/>
            <a:r>
              <a:rPr lang="en-US" sz="2600" dirty="0" smtClean="0"/>
              <a:t>[AkaviaGoldwasserKalai09]</a:t>
            </a:r>
            <a:r>
              <a:rPr lang="en-US" dirty="0" smtClean="0"/>
              <a:t> show if LWE is secure on</a:t>
            </a:r>
          </a:p>
          <a:p>
            <a:pPr lvl="1"/>
            <a:r>
              <a:rPr lang="en-US" dirty="0">
                <a:solidFill>
                  <a:schemeClr val="bg1"/>
                </a:solidFill>
              </a:rPr>
              <a:t>f</a:t>
            </a:r>
            <a:endParaRPr lang="en-US" dirty="0" smtClean="0">
              <a:solidFill>
                <a:schemeClr val="bg1"/>
              </a:solidFill>
            </a:endParaRPr>
          </a:p>
          <a:p>
            <a:endParaRPr lang="en-US" dirty="0"/>
          </a:p>
          <a:p>
            <a:pPr marL="0" indent="0">
              <a:buNone/>
            </a:pPr>
            <a:endParaRPr lang="en-US" dirty="0"/>
          </a:p>
        </p:txBody>
      </p:sp>
      <p:sp>
        <p:nvSpPr>
          <p:cNvPr id="13" name="Rectangle 12"/>
          <p:cNvSpPr/>
          <p:nvPr/>
        </p:nvSpPr>
        <p:spPr bwMode="auto">
          <a:xfrm>
            <a:off x="914400"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229997" y="1600200"/>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8" name="Rectangle 17"/>
          <p:cNvSpPr/>
          <p:nvPr/>
        </p:nvSpPr>
        <p:spPr bwMode="auto">
          <a:xfrm>
            <a:off x="6445568" y="1600200"/>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9" name="Rectangle 18"/>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6792"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646331"/>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a:latin typeface="Times New Roman"/>
                <a:cs typeface="Times New Roman"/>
              </a:rPr>
              <a:t>Ax</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a:latin typeface="Times New Roman"/>
                <a:cs typeface="Times New Roman"/>
              </a:rPr>
              <a:t>Ax</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&lt; </a:t>
            </a:r>
            <a:r>
              <a:rPr lang="en-US" i="1" dirty="0" err="1" smtClean="0">
                <a:latin typeface="Times New Roman"/>
                <a:cs typeface="Times New Roman"/>
              </a:rPr>
              <a:t>d</a:t>
            </a:r>
            <a:r>
              <a:rPr lang="en-US" i="1" baseline="-25000" dirty="0" err="1" smtClean="0">
                <a:latin typeface="Times New Roman"/>
                <a:cs typeface="Times New Roman"/>
              </a:rPr>
              <a:t>max</a:t>
            </a:r>
            <a:endParaRPr lang="en-US" i="1" baseline="-25000" dirty="0">
              <a:latin typeface="Times New Roman"/>
              <a:cs typeface="Times New Roman"/>
            </a:endParaRPr>
          </a:p>
        </p:txBody>
      </p:sp>
      <p:sp>
        <p:nvSpPr>
          <p:cNvPr id="23" name="Rectangle 22"/>
          <p:cNvSpPr/>
          <p:nvPr/>
        </p:nvSpPr>
        <p:spPr bwMode="auto">
          <a:xfrm>
            <a:off x="1790095"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4" name="Rectangle 23"/>
          <p:cNvSpPr/>
          <p:nvPr/>
        </p:nvSpPr>
        <p:spPr bwMode="auto">
          <a:xfrm>
            <a:off x="3266924"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5" name="Rectangle 24"/>
          <p:cNvSpPr/>
          <p:nvPr/>
        </p:nvSpPr>
        <p:spPr bwMode="auto">
          <a:xfrm>
            <a:off x="4142619"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5229997" y="2242458"/>
            <a:ext cx="648290" cy="65314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2</a:t>
            </a:r>
          </a:p>
        </p:txBody>
      </p:sp>
      <p:grpSp>
        <p:nvGrpSpPr>
          <p:cNvPr id="22" name="Group 21"/>
          <p:cNvGrpSpPr/>
          <p:nvPr/>
        </p:nvGrpSpPr>
        <p:grpSpPr>
          <a:xfrm>
            <a:off x="71289" y="1600200"/>
            <a:ext cx="743375" cy="3048000"/>
            <a:chOff x="71289" y="1600200"/>
            <a:chExt cx="743375"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9" name="Group 28"/>
          <p:cNvGrpSpPr/>
          <p:nvPr/>
        </p:nvGrpSpPr>
        <p:grpSpPr>
          <a:xfrm rot="5400000">
            <a:off x="957397" y="682854"/>
            <a:ext cx="789702" cy="875695"/>
            <a:chOff x="24962" y="1600200"/>
            <a:chExt cx="789702" cy="3048000"/>
          </a:xfrm>
        </p:grpSpPr>
        <p:sp>
          <p:nvSpPr>
            <p:cNvPr id="30" name="Left Brace 2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2" name="Group 31"/>
          <p:cNvGrpSpPr/>
          <p:nvPr/>
        </p:nvGrpSpPr>
        <p:grpSpPr>
          <a:xfrm rot="5400000">
            <a:off x="1834000" y="682553"/>
            <a:ext cx="789702" cy="876300"/>
            <a:chOff x="24962" y="1600200"/>
            <a:chExt cx="789702" cy="3048000"/>
          </a:xfrm>
        </p:grpSpPr>
        <p:sp>
          <p:nvSpPr>
            <p:cNvPr id="33" name="Left Brace 3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35" name="Rectangle 34"/>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8" name="Rectangle 37"/>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Tree>
    <p:extLst>
      <p:ext uri="{BB962C8B-B14F-4D97-AF65-F5344CB8AC3E}">
        <p14:creationId xmlns:p14="http://schemas.microsoft.com/office/powerpoint/2010/main" val="3965948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from Noisy Data</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Key Derivation</a:t>
            </a:r>
          </a:p>
          <a:p>
            <a:r>
              <a:rPr lang="en-US" dirty="0" smtClean="0"/>
              <a:t>Authentication</a:t>
            </a:r>
          </a:p>
          <a:p>
            <a:pPr lvl="1"/>
            <a:r>
              <a:rPr lang="en-US" dirty="0" smtClean="0"/>
              <a:t>Collect Reading </a:t>
            </a:r>
            <a:r>
              <a:rPr lang="en-US" i="1" dirty="0" smtClean="0">
                <a:latin typeface="Times New Roman"/>
                <a:cs typeface="Times New Roman"/>
              </a:rPr>
              <a:t>w</a:t>
            </a:r>
            <a:r>
              <a:rPr lang="en-US" baseline="-25000" dirty="0">
                <a:latin typeface="Times New Roman"/>
                <a:cs typeface="Times New Roman"/>
              </a:rPr>
              <a:t>1</a:t>
            </a:r>
            <a:r>
              <a:rPr lang="en-US" altLang="ja-JP" dirty="0" smtClean="0">
                <a:latin typeface="Arial"/>
                <a:cs typeface="Arial"/>
              </a:rPr>
              <a:t> and compare to initial reading </a:t>
            </a:r>
            <a:r>
              <a:rPr lang="en-US" i="1" dirty="0" smtClean="0">
                <a:latin typeface="Times New Roman"/>
                <a:cs typeface="Times New Roman"/>
              </a:rPr>
              <a:t>w</a:t>
            </a:r>
            <a:r>
              <a:rPr lang="en-US" baseline="-25000" dirty="0" smtClean="0">
                <a:latin typeface="Times New Roman"/>
                <a:cs typeface="Times New Roman"/>
              </a:rPr>
              <a:t>0</a:t>
            </a:r>
            <a:r>
              <a:rPr lang="en-US" altLang="ja-JP" dirty="0" smtClean="0">
                <a:latin typeface="Arial"/>
                <a:cs typeface="Arial"/>
              </a:rPr>
              <a:t> accept if </a:t>
            </a:r>
            <a:br>
              <a:rPr lang="en-US" altLang="ja-JP" dirty="0" smtClean="0">
                <a:latin typeface="Arial"/>
                <a:cs typeface="Arial"/>
              </a:rPr>
            </a:br>
            <a:r>
              <a:rPr lang="en-US" altLang="ja-JP" i="1" dirty="0" smtClean="0">
                <a:latin typeface="Times New Roman"/>
                <a:cs typeface="Times New Roman"/>
              </a:rPr>
              <a:t>d</a:t>
            </a:r>
            <a:r>
              <a:rPr lang="en-US" altLang="ja-JP" dirty="0" smtClean="0">
                <a:latin typeface="Times New Roman"/>
                <a:cs typeface="Times New Roman"/>
              </a:rPr>
              <a:t>( </a:t>
            </a:r>
            <a:r>
              <a:rPr lang="en-US" altLang="ja-JP" i="1" dirty="0" smtClean="0">
                <a:latin typeface="Times New Roman"/>
                <a:cs typeface="Times New Roman"/>
              </a:rPr>
              <a:t>w</a:t>
            </a:r>
            <a:r>
              <a:rPr lang="en-US" altLang="ja-JP" baseline="-25000" dirty="0" smtClean="0">
                <a:latin typeface="Times New Roman"/>
                <a:cs typeface="Times New Roman"/>
              </a:rPr>
              <a:t>0</a:t>
            </a:r>
            <a:r>
              <a:rPr lang="en-US" altLang="ja-JP" dirty="0" smtClean="0">
                <a:latin typeface="Times New Roman"/>
                <a:cs typeface="Times New Roman"/>
              </a:rPr>
              <a:t>, </a:t>
            </a:r>
            <a:r>
              <a:rPr lang="en-US" altLang="ja-JP" i="1" dirty="0" smtClean="0">
                <a:latin typeface="Times New Roman"/>
                <a:cs typeface="Times New Roman"/>
              </a:rPr>
              <a:t>w</a:t>
            </a:r>
            <a:r>
              <a:rPr lang="en-US" altLang="ja-JP" baseline="-25000" dirty="0" smtClean="0">
                <a:latin typeface="Times New Roman"/>
                <a:cs typeface="Times New Roman"/>
              </a:rPr>
              <a:t>1</a:t>
            </a:r>
            <a:r>
              <a:rPr lang="en-US" altLang="ja-JP" i="1" baseline="-25000" dirty="0" smtClean="0">
                <a:latin typeface="Times New Roman"/>
                <a:cs typeface="Times New Roman"/>
              </a:rPr>
              <a:t> </a:t>
            </a:r>
            <a:r>
              <a:rPr lang="en-US" altLang="ja-JP" dirty="0" smtClean="0">
                <a:latin typeface="Times New Roman"/>
                <a:cs typeface="Times New Roman"/>
              </a:rPr>
              <a:t>)&lt;</a:t>
            </a:r>
            <a:r>
              <a:rPr lang="en-US" altLang="ja-JP" i="1" dirty="0" err="1" smtClean="0">
                <a:latin typeface="Times New Roman"/>
                <a:cs typeface="Times New Roman"/>
              </a:rPr>
              <a:t>d</a:t>
            </a:r>
            <a:r>
              <a:rPr lang="en-US" altLang="ja-JP" i="1" baseline="-25000" dirty="0" err="1" smtClean="0">
                <a:latin typeface="Times New Roman"/>
                <a:cs typeface="Times New Roman"/>
              </a:rPr>
              <a:t>max</a:t>
            </a:r>
            <a:endParaRPr lang="en-US" altLang="ja-JP" i="1" baseline="-25000" dirty="0" smtClean="0">
              <a:latin typeface="Times New Roman"/>
              <a:cs typeface="Times New Roman"/>
            </a:endParaRPr>
          </a:p>
          <a:p>
            <a:pPr lvl="1"/>
            <a:r>
              <a:rPr lang="en-US" dirty="0" smtClean="0">
                <a:latin typeface="Arial"/>
                <a:cs typeface="Arial"/>
              </a:rPr>
              <a:t>Similar application for PUFs where </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a:t>
            </a:r>
            <a:r>
              <a:rPr lang="en-US" i="1" dirty="0" smtClean="0">
                <a:latin typeface="Times New Roman"/>
                <a:cs typeface="Times New Roman"/>
              </a:rPr>
              <a:t> w</a:t>
            </a:r>
            <a:r>
              <a:rPr lang="en-US" baseline="-25000" dirty="0" smtClean="0">
                <a:latin typeface="Times New Roman"/>
                <a:cs typeface="Times New Roman"/>
              </a:rPr>
              <a:t>1</a:t>
            </a:r>
            <a:r>
              <a:rPr lang="en-US" dirty="0" smtClean="0">
                <a:latin typeface="Arial"/>
                <a:cs typeface="Arial"/>
              </a:rPr>
              <a:t> are the output of some challenge function</a:t>
            </a:r>
          </a:p>
          <a:p>
            <a:r>
              <a:rPr lang="en-US" dirty="0" smtClean="0">
                <a:latin typeface="Calibri (Body)"/>
                <a:cs typeface="Calibri (Body)"/>
              </a:rPr>
              <a:t>Privacy Amplification</a:t>
            </a:r>
            <a:r>
              <a:rPr lang="en-US" baseline="30000" dirty="0" smtClean="0">
                <a:latin typeface="Calibri (Body)"/>
                <a:cs typeface="Calibri (Body)"/>
              </a:rPr>
              <a:t> </a:t>
            </a:r>
            <a:r>
              <a:rPr lang="en-US" sz="2600" dirty="0" smtClean="0">
                <a:latin typeface="Calibri (Body)"/>
                <a:cs typeface="Calibri (Body)"/>
              </a:rPr>
              <a:t>[BennettBrassardRobert88]</a:t>
            </a:r>
          </a:p>
          <a:p>
            <a:pPr lvl="1"/>
            <a:r>
              <a:rPr lang="en-US" dirty="0" smtClean="0"/>
              <a:t>Use a shared </a:t>
            </a:r>
            <a:r>
              <a:rPr lang="en-US" i="1" dirty="0" smtClean="0">
                <a:latin typeface="Times New Roman"/>
                <a:cs typeface="Times New Roman"/>
              </a:rPr>
              <a:t>w</a:t>
            </a:r>
            <a:r>
              <a:rPr lang="en-US" baseline="-25000" dirty="0" smtClean="0">
                <a:latin typeface="Times New Roman"/>
                <a:cs typeface="Times New Roman"/>
              </a:rPr>
              <a:t>0</a:t>
            </a:r>
            <a:r>
              <a:rPr lang="en-US" dirty="0">
                <a:latin typeface="Times New Roman"/>
                <a:cs typeface="Times New Roman"/>
              </a:rPr>
              <a:t>,</a:t>
            </a:r>
            <a:r>
              <a:rPr lang="en-US" i="1" dirty="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r>
              <a:rPr lang="en-US" i="1" dirty="0" smtClean="0">
                <a:latin typeface="Times New Roman"/>
                <a:cs typeface="Times New Roman"/>
              </a:rPr>
              <a:t> </a:t>
            </a:r>
            <a:r>
              <a:rPr lang="en-US" dirty="0" smtClean="0">
                <a:latin typeface="Calibri"/>
                <a:cs typeface="Calibri"/>
              </a:rPr>
              <a:t>(that are close) to create a shared key </a:t>
            </a:r>
          </a:p>
          <a:p>
            <a:pPr lvl="1"/>
            <a:r>
              <a:rPr lang="en-US" dirty="0" smtClean="0">
                <a:latin typeface="Calibri"/>
                <a:cs typeface="Calibri"/>
              </a:rPr>
              <a:t>Considered in information theoretic terms</a:t>
            </a:r>
          </a:p>
          <a:p>
            <a:r>
              <a:rPr lang="en-US" dirty="0" smtClean="0">
                <a:latin typeface="Calibri"/>
                <a:cs typeface="Calibri"/>
              </a:rPr>
              <a:t>(Fuzzy) Password Authentication Key Exchange</a:t>
            </a:r>
            <a:endParaRPr lang="en-US" baseline="30000" dirty="0" smtClean="0">
              <a:latin typeface="Calibri"/>
              <a:cs typeface="Calibri"/>
            </a:endParaRPr>
          </a:p>
          <a:p>
            <a:pPr marL="0" indent="0">
              <a:buNone/>
            </a:pPr>
            <a:r>
              <a:rPr lang="en-US" sz="2600" baseline="30000" dirty="0">
                <a:latin typeface="Calibri"/>
                <a:cs typeface="Calibri"/>
              </a:rPr>
              <a:t>	</a:t>
            </a:r>
            <a:r>
              <a:rPr lang="en-US" sz="2600" dirty="0" smtClean="0">
                <a:latin typeface="Calibri"/>
                <a:cs typeface="Calibri"/>
              </a:rPr>
              <a:t>[BoyenDodisKatzOstrovskySmith05]</a:t>
            </a:r>
            <a:endParaRPr lang="en-US" sz="2600" baseline="30000" dirty="0" smtClean="0">
              <a:latin typeface="Calibri"/>
              <a:cs typeface="Calibri"/>
            </a:endParaRPr>
          </a:p>
          <a:p>
            <a:pPr lvl="1"/>
            <a:r>
              <a:rPr lang="en-US" dirty="0"/>
              <a:t>Use a shared </a:t>
            </a:r>
            <a:r>
              <a:rPr lang="en-US" i="1" dirty="0" smtClean="0">
                <a:latin typeface="Times New Roman"/>
                <a:cs typeface="Times New Roman"/>
              </a:rPr>
              <a:t>w</a:t>
            </a:r>
            <a:r>
              <a:rPr lang="en-US" baseline="-25000" dirty="0" smtClean="0">
                <a:latin typeface="Times New Roman"/>
                <a:cs typeface="Times New Roman"/>
              </a:rPr>
              <a:t>0</a:t>
            </a:r>
            <a:r>
              <a:rPr lang="en-US" dirty="0">
                <a:latin typeface="Times New Roman"/>
                <a:cs typeface="Times New Roman"/>
              </a:rPr>
              <a:t>,</a:t>
            </a:r>
            <a:r>
              <a:rPr lang="en-US" i="1" dirty="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r>
              <a:rPr lang="en-US" i="1" dirty="0" smtClean="0">
                <a:latin typeface="Times New Roman"/>
                <a:cs typeface="Times New Roman"/>
              </a:rPr>
              <a:t> </a:t>
            </a:r>
            <a:r>
              <a:rPr lang="en-US" dirty="0">
                <a:cs typeface="Arial"/>
              </a:rPr>
              <a:t>(that are close) to create a shared key </a:t>
            </a:r>
            <a:r>
              <a:rPr lang="en-US" i="1" dirty="0" smtClean="0">
                <a:cs typeface="Arial"/>
              </a:rPr>
              <a:t>independent </a:t>
            </a:r>
            <a:r>
              <a:rPr lang="en-US" dirty="0" smtClean="0">
                <a:cs typeface="Arial"/>
              </a:rPr>
              <a:t>key with high entropy</a:t>
            </a:r>
            <a:endParaRPr lang="en-US" dirty="0">
              <a:cs typeface="Arial"/>
            </a:endParaRPr>
          </a:p>
          <a:p>
            <a:pPr lvl="1"/>
            <a:r>
              <a:rPr lang="en-US" dirty="0" smtClean="0">
                <a:latin typeface="Calibri"/>
                <a:cs typeface="Calibri"/>
              </a:rPr>
              <a:t>Requires Computational Assumptions</a:t>
            </a:r>
          </a:p>
        </p:txBody>
      </p:sp>
    </p:spTree>
    <p:extLst>
      <p:ext uri="{BB962C8B-B14F-4D97-AF65-F5344CB8AC3E}">
        <p14:creationId xmlns:p14="http://schemas.microsoft.com/office/powerpoint/2010/main" val="37087646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smtClean="0"/>
              <a:t>We use hardcore bits of </a:t>
            </a:r>
            <a:r>
              <a:rPr lang="en-US" i="1" dirty="0" smtClean="0">
                <a:latin typeface="Times New Roman"/>
                <a:cs typeface="Times New Roman"/>
              </a:rPr>
              <a:t>x</a:t>
            </a:r>
            <a:r>
              <a:rPr lang="en-US" dirty="0" smtClean="0"/>
              <a:t> as our key:</a:t>
            </a:r>
          </a:p>
          <a:p>
            <a:pPr lvl="1"/>
            <a:r>
              <a:rPr lang="en-US" sz="2600" dirty="0" smtClean="0"/>
              <a:t>[AkaviaGoldwasserKalai09]</a:t>
            </a:r>
            <a:r>
              <a:rPr lang="en-US" dirty="0" smtClean="0"/>
              <a:t> show if LWE is secure on </a:t>
            </a:r>
            <a:r>
              <a:rPr lang="en-US" i="1" dirty="0" smtClean="0">
                <a:solidFill>
                  <a:srgbClr val="008000"/>
                </a:solidFill>
                <a:latin typeface="Times New Roman"/>
                <a:cs typeface="Times New Roman"/>
              </a:rPr>
              <a:t>A</a:t>
            </a:r>
            <a:r>
              <a:rPr lang="en-US" baseline="-25000" dirty="0" smtClean="0">
                <a:solidFill>
                  <a:srgbClr val="008000"/>
                </a:solidFill>
                <a:latin typeface="Times New Roman"/>
                <a:cs typeface="Times New Roman"/>
              </a:rPr>
              <a:t>1</a:t>
            </a:r>
            <a:r>
              <a:rPr lang="en-US" dirty="0" smtClean="0">
                <a:latin typeface="Times New Roman"/>
                <a:cs typeface="Times New Roman"/>
              </a:rPr>
              <a:t>, </a:t>
            </a:r>
            <a:r>
              <a:rPr lang="en-US" i="1" dirty="0" smtClean="0">
                <a:solidFill>
                  <a:srgbClr val="008000"/>
                </a:solidFill>
                <a:latin typeface="Times New Roman"/>
                <a:cs typeface="Times New Roman"/>
              </a:rPr>
              <a:t>A</a:t>
            </a:r>
            <a:r>
              <a:rPr lang="en-US" baseline="-25000" dirty="0" smtClean="0">
                <a:solidFill>
                  <a:srgbClr val="008000"/>
                </a:solidFill>
                <a:latin typeface="Times New Roman"/>
                <a:cs typeface="Times New Roman"/>
              </a:rPr>
              <a:t>1</a:t>
            </a:r>
            <a:r>
              <a:rPr lang="en-US" i="1" dirty="0" smtClean="0">
                <a:latin typeface="Times New Roman"/>
                <a:cs typeface="Times New Roman"/>
              </a:rPr>
              <a:t>x</a:t>
            </a:r>
            <a:r>
              <a:rPr lang="en-US" baseline="-25000" dirty="0" smtClean="0">
                <a:latin typeface="Times New Roman"/>
                <a:cs typeface="Times New Roman"/>
              </a:rPr>
              <a:t>1</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r>
              <a:rPr lang="en-US" dirty="0" smtClean="0">
                <a:latin typeface="Times New Roman"/>
                <a:cs typeface="Times New Roman"/>
              </a:rPr>
              <a:t/>
            </a:r>
            <a:br>
              <a:rPr lang="en-US" dirty="0" smtClean="0">
                <a:latin typeface="Times New Roman"/>
                <a:cs typeface="Times New Roman"/>
              </a:rPr>
            </a:br>
            <a:r>
              <a:rPr lang="en-US" dirty="0" smtClean="0"/>
              <a:t>then </a:t>
            </a:r>
            <a:r>
              <a:rPr lang="en-US" i="1" dirty="0" smtClean="0">
                <a:latin typeface="Times New Roman"/>
                <a:cs typeface="Times New Roman"/>
              </a:rPr>
              <a:t>x</a:t>
            </a:r>
            <a:r>
              <a:rPr lang="en-US" baseline="-25000" dirty="0" smtClean="0">
                <a:latin typeface="Times New Roman"/>
                <a:cs typeface="Times New Roman"/>
              </a:rPr>
              <a:t>2 </a:t>
            </a:r>
            <a:r>
              <a:rPr lang="en-US" dirty="0" smtClean="0">
                <a:latin typeface="Times New Roman"/>
                <a:cs typeface="Times New Roman"/>
              </a:rPr>
              <a:t>| </a:t>
            </a:r>
            <a:r>
              <a:rPr lang="en-US" dirty="0" smtClean="0">
                <a:solidFill>
                  <a:srgbClr val="008000"/>
                </a:solidFill>
                <a:latin typeface="Times New Roman"/>
                <a:cs typeface="Times New Roman"/>
              </a:rPr>
              <a:t>A</a:t>
            </a:r>
            <a:r>
              <a:rPr lang="en-US" dirty="0" smtClean="0">
                <a:latin typeface="Times New Roman"/>
                <a:cs typeface="Times New Roman"/>
              </a:rPr>
              <a:t>, </a:t>
            </a:r>
            <a:r>
              <a:rPr lang="en-US" dirty="0" smtClean="0">
                <a:solidFill>
                  <a:srgbClr val="008000"/>
                </a:solidFill>
                <a:latin typeface="Times New Roman"/>
                <a:cs typeface="Times New Roman"/>
              </a:rPr>
              <a:t>b</a:t>
            </a:r>
            <a:r>
              <a:rPr lang="en-US" dirty="0" smtClean="0"/>
              <a:t> </a:t>
            </a:r>
            <a:r>
              <a:rPr lang="en-US" dirty="0"/>
              <a:t>is </a:t>
            </a:r>
            <a:r>
              <a:rPr lang="en-US" dirty="0" smtClean="0"/>
              <a:t>pseudorandom</a:t>
            </a:r>
            <a:endParaRPr lang="en-US" dirty="0"/>
          </a:p>
          <a:p>
            <a:endParaRPr lang="en-US" dirty="0"/>
          </a:p>
          <a:p>
            <a:pPr marL="0" indent="0">
              <a:buNone/>
            </a:pPr>
            <a:endParaRPr lang="en-US" dirty="0"/>
          </a:p>
        </p:txBody>
      </p:sp>
      <p:sp>
        <p:nvSpPr>
          <p:cNvPr id="13" name="Rectangle 12"/>
          <p:cNvSpPr/>
          <p:nvPr/>
        </p:nvSpPr>
        <p:spPr bwMode="auto">
          <a:xfrm>
            <a:off x="914400"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229997" y="1600200"/>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8" name="Rectangle 17"/>
          <p:cNvSpPr/>
          <p:nvPr/>
        </p:nvSpPr>
        <p:spPr bwMode="auto">
          <a:xfrm>
            <a:off x="6445568" y="1600200"/>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9" name="Rectangle 18"/>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6792"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646331"/>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a:latin typeface="Times New Roman"/>
                <a:cs typeface="Times New Roman"/>
              </a:rPr>
              <a:t>Ax</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a:latin typeface="Times New Roman"/>
                <a:cs typeface="Times New Roman"/>
              </a:rPr>
              <a:t>Ax</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&lt; </a:t>
            </a:r>
            <a:r>
              <a:rPr lang="en-US" i="1" dirty="0" err="1" smtClean="0">
                <a:latin typeface="Times New Roman"/>
                <a:cs typeface="Times New Roman"/>
              </a:rPr>
              <a:t>d</a:t>
            </a:r>
            <a:r>
              <a:rPr lang="en-US" i="1" baseline="-25000" dirty="0" err="1" smtClean="0">
                <a:latin typeface="Times New Roman"/>
                <a:cs typeface="Times New Roman"/>
              </a:rPr>
              <a:t>max</a:t>
            </a:r>
            <a:endParaRPr lang="en-US" i="1" baseline="-25000" dirty="0">
              <a:latin typeface="Times New Roman"/>
              <a:cs typeface="Times New Roman"/>
            </a:endParaRPr>
          </a:p>
        </p:txBody>
      </p:sp>
      <p:sp>
        <p:nvSpPr>
          <p:cNvPr id="23" name="Rectangle 22"/>
          <p:cNvSpPr/>
          <p:nvPr/>
        </p:nvSpPr>
        <p:spPr bwMode="auto">
          <a:xfrm>
            <a:off x="1790095"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4" name="Rectangle 23"/>
          <p:cNvSpPr/>
          <p:nvPr/>
        </p:nvSpPr>
        <p:spPr bwMode="auto">
          <a:xfrm>
            <a:off x="3266924"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5" name="Rectangle 24"/>
          <p:cNvSpPr/>
          <p:nvPr/>
        </p:nvSpPr>
        <p:spPr bwMode="auto">
          <a:xfrm>
            <a:off x="4142619"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5229997" y="2242458"/>
            <a:ext cx="648290" cy="65314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2</a:t>
            </a:r>
          </a:p>
        </p:txBody>
      </p:sp>
      <p:grpSp>
        <p:nvGrpSpPr>
          <p:cNvPr id="22" name="Group 21"/>
          <p:cNvGrpSpPr/>
          <p:nvPr/>
        </p:nvGrpSpPr>
        <p:grpSpPr>
          <a:xfrm>
            <a:off x="71289" y="1600200"/>
            <a:ext cx="743375" cy="3048000"/>
            <a:chOff x="71289" y="1600200"/>
            <a:chExt cx="743375"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9" name="Group 28"/>
          <p:cNvGrpSpPr/>
          <p:nvPr/>
        </p:nvGrpSpPr>
        <p:grpSpPr>
          <a:xfrm rot="5400000">
            <a:off x="957397" y="682854"/>
            <a:ext cx="789702" cy="875695"/>
            <a:chOff x="24962" y="1600200"/>
            <a:chExt cx="789702" cy="3048000"/>
          </a:xfrm>
        </p:grpSpPr>
        <p:sp>
          <p:nvSpPr>
            <p:cNvPr id="30" name="Left Brace 2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2" name="Group 31"/>
          <p:cNvGrpSpPr/>
          <p:nvPr/>
        </p:nvGrpSpPr>
        <p:grpSpPr>
          <a:xfrm rot="5400000">
            <a:off x="1834000" y="682553"/>
            <a:ext cx="789702" cy="876300"/>
            <a:chOff x="24962" y="1600200"/>
            <a:chExt cx="789702" cy="3048000"/>
          </a:xfrm>
        </p:grpSpPr>
        <p:sp>
          <p:nvSpPr>
            <p:cNvPr id="33" name="Left Brace 3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35" name="Rectangle 34"/>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8" name="Rectangle 37"/>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5" name="TextBox 4"/>
          <p:cNvSpPr txBox="1"/>
          <p:nvPr/>
        </p:nvSpPr>
        <p:spPr>
          <a:xfrm>
            <a:off x="1828195" y="5427377"/>
            <a:ext cx="413920" cy="400110"/>
          </a:xfrm>
          <a:prstGeom prst="rect">
            <a:avLst/>
          </a:prstGeom>
          <a:noFill/>
        </p:spPr>
        <p:txBody>
          <a:bodyPr wrap="none" rtlCol="0">
            <a:spAutoFit/>
          </a:bodyPr>
          <a:lstStyle/>
          <a:p>
            <a:r>
              <a:rPr lang="en-US" sz="2000" i="1" dirty="0" smtClean="0">
                <a:solidFill>
                  <a:srgbClr val="0011B2"/>
                </a:solidFill>
                <a:latin typeface="Times New Roman"/>
                <a:cs typeface="Times New Roman"/>
              </a:rPr>
              <a:t>x</a:t>
            </a:r>
            <a:r>
              <a:rPr lang="en-US" sz="2000" baseline="-25000" dirty="0" smtClean="0">
                <a:solidFill>
                  <a:srgbClr val="0011B2"/>
                </a:solidFill>
                <a:latin typeface="Times New Roman"/>
                <a:cs typeface="Times New Roman"/>
              </a:rPr>
              <a:t>2</a:t>
            </a:r>
            <a:endParaRPr lang="en-US" sz="2000" baseline="-25000" dirty="0">
              <a:solidFill>
                <a:srgbClr val="0011B2"/>
              </a:solidFill>
              <a:latin typeface="Times New Roman"/>
              <a:cs typeface="Times New Roman"/>
            </a:endParaRPr>
          </a:p>
        </p:txBody>
      </p:sp>
      <p:sp>
        <p:nvSpPr>
          <p:cNvPr id="40" name="Rectangle 39"/>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sp>
        <p:nvSpPr>
          <p:cNvPr id="42" name="Rectangle 41"/>
          <p:cNvSpPr/>
          <p:nvPr/>
        </p:nvSpPr>
        <p:spPr bwMode="auto">
          <a:xfrm>
            <a:off x="5229997" y="2232278"/>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spTree>
    <p:extLst>
      <p:ext uri="{BB962C8B-B14F-4D97-AF65-F5344CB8AC3E}">
        <p14:creationId xmlns:p14="http://schemas.microsoft.com/office/powerpoint/2010/main" val="4288123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p:bldP spid="4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smtClean="0"/>
              <a:t>We use hardcore bits of </a:t>
            </a:r>
            <a:r>
              <a:rPr lang="en-US" i="1" dirty="0" smtClean="0">
                <a:latin typeface="Times New Roman"/>
                <a:cs typeface="Times New Roman"/>
              </a:rPr>
              <a:t>x</a:t>
            </a:r>
            <a:r>
              <a:rPr lang="en-US" dirty="0" smtClean="0"/>
              <a:t> as our key:</a:t>
            </a:r>
          </a:p>
          <a:p>
            <a:pPr lvl="1"/>
            <a:r>
              <a:rPr lang="en-US" sz="2600" dirty="0" smtClean="0"/>
              <a:t>[AkaviaGoldwasserKalai09]</a:t>
            </a:r>
            <a:r>
              <a:rPr lang="en-US" dirty="0" smtClean="0"/>
              <a:t> show if LWE is </a:t>
            </a:r>
            <a:r>
              <a:rPr lang="en-US" dirty="0"/>
              <a:t>secure on </a:t>
            </a:r>
            <a:r>
              <a:rPr lang="en-US" i="1" dirty="0">
                <a:solidFill>
                  <a:srgbClr val="008000"/>
                </a:solidFill>
                <a:latin typeface="Times New Roman"/>
                <a:cs typeface="Times New Roman"/>
              </a:rPr>
              <a:t>A</a:t>
            </a:r>
            <a:r>
              <a:rPr lang="en-US" baseline="-25000" dirty="0">
                <a:solidFill>
                  <a:srgbClr val="008000"/>
                </a:solidFill>
                <a:latin typeface="Times New Roman"/>
                <a:cs typeface="Times New Roman"/>
              </a:rPr>
              <a:t>1</a:t>
            </a:r>
            <a:r>
              <a:rPr lang="en-US" dirty="0">
                <a:latin typeface="Times New Roman"/>
                <a:cs typeface="Times New Roman"/>
              </a:rPr>
              <a:t>, </a:t>
            </a:r>
            <a:r>
              <a:rPr lang="en-US" i="1" dirty="0">
                <a:solidFill>
                  <a:srgbClr val="008000"/>
                </a:solidFill>
                <a:latin typeface="Times New Roman"/>
                <a:cs typeface="Times New Roman"/>
              </a:rPr>
              <a:t>A</a:t>
            </a:r>
            <a:r>
              <a:rPr lang="en-US" baseline="-25000" dirty="0">
                <a:solidFill>
                  <a:srgbClr val="008000"/>
                </a:solidFill>
                <a:latin typeface="Times New Roman"/>
                <a:cs typeface="Times New Roman"/>
              </a:rPr>
              <a:t>1</a:t>
            </a:r>
            <a:r>
              <a:rPr lang="en-US" i="1" dirty="0">
                <a:latin typeface="Times New Roman"/>
                <a:cs typeface="Times New Roman"/>
              </a:rPr>
              <a:t>x</a:t>
            </a:r>
            <a:r>
              <a:rPr lang="en-US" baseline="-25000" dirty="0">
                <a:latin typeface="Times New Roman"/>
                <a:cs typeface="Times New Roman"/>
              </a:rPr>
              <a:t>1</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br>
              <a:rPr lang="en-US" dirty="0">
                <a:latin typeface="Times New Roman"/>
                <a:cs typeface="Times New Roman"/>
              </a:rPr>
            </a:br>
            <a:r>
              <a:rPr lang="en-US" dirty="0"/>
              <a:t>then </a:t>
            </a:r>
            <a:r>
              <a:rPr lang="en-US" i="1" dirty="0">
                <a:solidFill>
                  <a:srgbClr val="0011B2"/>
                </a:solidFill>
                <a:latin typeface="Times New Roman"/>
                <a:cs typeface="Times New Roman"/>
              </a:rPr>
              <a:t>x</a:t>
            </a:r>
            <a:r>
              <a:rPr lang="en-US" baseline="-25000" dirty="0">
                <a:solidFill>
                  <a:srgbClr val="0011B2"/>
                </a:solidFill>
                <a:latin typeface="Times New Roman"/>
                <a:cs typeface="Times New Roman"/>
              </a:rPr>
              <a:t>2</a:t>
            </a:r>
            <a:r>
              <a:rPr lang="en-US" baseline="-25000" dirty="0">
                <a:latin typeface="Times New Roman"/>
                <a:cs typeface="Times New Roman"/>
              </a:rPr>
              <a:t> </a:t>
            </a:r>
            <a:r>
              <a:rPr lang="en-US" dirty="0">
                <a:latin typeface="Times New Roman"/>
                <a:cs typeface="Times New Roman"/>
              </a:rPr>
              <a:t>| </a:t>
            </a:r>
            <a:r>
              <a:rPr lang="en-US" dirty="0">
                <a:solidFill>
                  <a:srgbClr val="008000"/>
                </a:solidFill>
                <a:latin typeface="Times New Roman"/>
                <a:cs typeface="Times New Roman"/>
              </a:rPr>
              <a:t>A</a:t>
            </a:r>
            <a:r>
              <a:rPr lang="en-US" dirty="0">
                <a:latin typeface="Times New Roman"/>
                <a:cs typeface="Times New Roman"/>
              </a:rPr>
              <a:t>, </a:t>
            </a:r>
            <a:r>
              <a:rPr lang="en-US" dirty="0">
                <a:solidFill>
                  <a:srgbClr val="008000"/>
                </a:solidFill>
                <a:latin typeface="Times New Roman"/>
                <a:cs typeface="Times New Roman"/>
              </a:rPr>
              <a:t>b</a:t>
            </a:r>
            <a:r>
              <a:rPr lang="en-US" dirty="0"/>
              <a:t> is pseudorandom</a:t>
            </a:r>
          </a:p>
          <a:p>
            <a:endParaRPr lang="en-US" dirty="0"/>
          </a:p>
          <a:p>
            <a:pPr marL="0" indent="0">
              <a:buNone/>
            </a:pPr>
            <a:endParaRPr lang="en-US" dirty="0"/>
          </a:p>
        </p:txBody>
      </p:sp>
      <p:sp>
        <p:nvSpPr>
          <p:cNvPr id="13" name="Rectangle 12"/>
          <p:cNvSpPr/>
          <p:nvPr/>
        </p:nvSpPr>
        <p:spPr bwMode="auto">
          <a:xfrm>
            <a:off x="914400"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229997" y="1600200"/>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8" name="Rectangle 17"/>
          <p:cNvSpPr/>
          <p:nvPr/>
        </p:nvSpPr>
        <p:spPr bwMode="auto">
          <a:xfrm>
            <a:off x="6445568" y="1600200"/>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9" name="Rectangle 18"/>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6792"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923330"/>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a:latin typeface="Times New Roman"/>
                <a:cs typeface="Times New Roman"/>
              </a:rPr>
              <a:t>Ax</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a:latin typeface="Times New Roman"/>
                <a:cs typeface="Times New Roman"/>
              </a:rPr>
              <a:t>Ax</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&lt; </a:t>
            </a:r>
            <a:r>
              <a:rPr lang="en-US" i="1" dirty="0" err="1" smtClean="0">
                <a:latin typeface="Times New Roman"/>
                <a:cs typeface="Times New Roman"/>
              </a:rPr>
              <a:t>d</a:t>
            </a:r>
            <a:r>
              <a:rPr lang="en-US" i="1" baseline="-25000" dirty="0" err="1" smtClean="0">
                <a:latin typeface="Times New Roman"/>
                <a:cs typeface="Times New Roman"/>
              </a:rPr>
              <a:t>max</a:t>
            </a:r>
            <a:endParaRPr lang="en-US" i="1" dirty="0">
              <a:solidFill>
                <a:srgbClr val="FFFFFF"/>
              </a:solidFill>
              <a:latin typeface="Times New Roman"/>
              <a:cs typeface="Times New Roman"/>
            </a:endParaRPr>
          </a:p>
          <a:p>
            <a:pPr lvl="1"/>
            <a:r>
              <a:rPr lang="en-US" dirty="0" smtClean="0">
                <a:latin typeface="Calibri"/>
                <a:cs typeface="Calibri"/>
              </a:rPr>
              <a:t>Has a key: if LWE is secure for </a:t>
            </a:r>
            <a:r>
              <a:rPr lang="en-US" i="1" dirty="0" smtClean="0">
                <a:latin typeface="Times New Roman"/>
                <a:cs typeface="Times New Roman"/>
              </a:rPr>
              <a:t>n</a:t>
            </a:r>
            <a:r>
              <a:rPr lang="en-US" dirty="0" smtClean="0">
                <a:latin typeface="Times New Roman"/>
                <a:cs typeface="Times New Roman"/>
              </a:rPr>
              <a:t>/2 </a:t>
            </a:r>
            <a:r>
              <a:rPr lang="en-US" dirty="0" smtClean="0">
                <a:latin typeface="Calibri"/>
                <a:cs typeface="Calibri"/>
              </a:rPr>
              <a:t>variables, then </a:t>
            </a:r>
            <a:r>
              <a:rPr lang="en-US" i="1" dirty="0">
                <a:solidFill>
                  <a:srgbClr val="0011B2"/>
                </a:solidFill>
                <a:latin typeface="Times New Roman"/>
                <a:cs typeface="Times New Roman"/>
              </a:rPr>
              <a:t>x</a:t>
            </a:r>
            <a:r>
              <a:rPr lang="en-US" baseline="-25000" dirty="0">
                <a:solidFill>
                  <a:srgbClr val="0011B2"/>
                </a:solidFill>
                <a:latin typeface="Times New Roman"/>
                <a:cs typeface="Times New Roman"/>
              </a:rPr>
              <a:t>2</a:t>
            </a:r>
            <a:r>
              <a:rPr lang="en-US" baseline="-25000" dirty="0">
                <a:latin typeface="Times New Roman"/>
                <a:cs typeface="Times New Roman"/>
              </a:rPr>
              <a:t> </a:t>
            </a:r>
            <a:r>
              <a:rPr lang="en-US" dirty="0">
                <a:latin typeface="Times New Roman"/>
                <a:cs typeface="Times New Roman"/>
              </a:rPr>
              <a:t>| </a:t>
            </a:r>
            <a:r>
              <a:rPr lang="en-US" dirty="0">
                <a:solidFill>
                  <a:srgbClr val="008000"/>
                </a:solidFill>
                <a:latin typeface="Times New Roman"/>
                <a:cs typeface="Times New Roman"/>
              </a:rPr>
              <a:t>A</a:t>
            </a:r>
            <a:r>
              <a:rPr lang="en-US" dirty="0">
                <a:latin typeface="Times New Roman"/>
                <a:cs typeface="Times New Roman"/>
              </a:rPr>
              <a:t>, </a:t>
            </a:r>
            <a:r>
              <a:rPr lang="en-US" dirty="0">
                <a:solidFill>
                  <a:srgbClr val="008000"/>
                </a:solidFill>
                <a:latin typeface="Times New Roman"/>
                <a:cs typeface="Times New Roman"/>
              </a:rPr>
              <a:t>b</a:t>
            </a:r>
            <a:r>
              <a:rPr lang="en-US" dirty="0"/>
              <a:t> is pseudorandom</a:t>
            </a:r>
            <a:endParaRPr lang="en-US" baseline="-25000" dirty="0">
              <a:latin typeface="Calibri"/>
              <a:cs typeface="Calibri"/>
            </a:endParaRPr>
          </a:p>
        </p:txBody>
      </p:sp>
      <p:sp>
        <p:nvSpPr>
          <p:cNvPr id="23" name="Rectangle 22"/>
          <p:cNvSpPr/>
          <p:nvPr/>
        </p:nvSpPr>
        <p:spPr bwMode="auto">
          <a:xfrm>
            <a:off x="1790095"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4" name="Rectangle 23"/>
          <p:cNvSpPr/>
          <p:nvPr/>
        </p:nvSpPr>
        <p:spPr bwMode="auto">
          <a:xfrm>
            <a:off x="3266924"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5" name="Rectangle 24"/>
          <p:cNvSpPr/>
          <p:nvPr/>
        </p:nvSpPr>
        <p:spPr bwMode="auto">
          <a:xfrm>
            <a:off x="4142619"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5229997" y="2231136"/>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22" name="Group 21"/>
          <p:cNvGrpSpPr/>
          <p:nvPr/>
        </p:nvGrpSpPr>
        <p:grpSpPr>
          <a:xfrm>
            <a:off x="71289" y="1600200"/>
            <a:ext cx="743375" cy="3048000"/>
            <a:chOff x="71289" y="1600200"/>
            <a:chExt cx="743375"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9" name="Group 28"/>
          <p:cNvGrpSpPr/>
          <p:nvPr/>
        </p:nvGrpSpPr>
        <p:grpSpPr>
          <a:xfrm rot="5400000">
            <a:off x="957397" y="682854"/>
            <a:ext cx="789702" cy="875695"/>
            <a:chOff x="24962" y="1600200"/>
            <a:chExt cx="789702" cy="3048000"/>
          </a:xfrm>
        </p:grpSpPr>
        <p:sp>
          <p:nvSpPr>
            <p:cNvPr id="30" name="Left Brace 2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2" name="Group 31"/>
          <p:cNvGrpSpPr/>
          <p:nvPr/>
        </p:nvGrpSpPr>
        <p:grpSpPr>
          <a:xfrm rot="5400000">
            <a:off x="1834000" y="682553"/>
            <a:ext cx="789702" cy="876300"/>
            <a:chOff x="24962" y="1600200"/>
            <a:chExt cx="789702" cy="3048000"/>
          </a:xfrm>
        </p:grpSpPr>
        <p:sp>
          <p:nvSpPr>
            <p:cNvPr id="33" name="Left Brace 3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5" name="Group 34"/>
          <p:cNvGrpSpPr/>
          <p:nvPr/>
        </p:nvGrpSpPr>
        <p:grpSpPr>
          <a:xfrm>
            <a:off x="7226300" y="68920"/>
            <a:ext cx="1886268" cy="1446634"/>
            <a:chOff x="7226300" y="68920"/>
            <a:chExt cx="1886268" cy="1446634"/>
          </a:xfrm>
        </p:grpSpPr>
        <p:sp>
          <p:nvSpPr>
            <p:cNvPr id="36" name="Rectangle 35"/>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9" name="Rectangle 38"/>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41" name="Rectangle 40"/>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TextBox 41"/>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spTree>
    <p:extLst>
      <p:ext uri="{BB962C8B-B14F-4D97-AF65-F5344CB8AC3E}">
        <p14:creationId xmlns:p14="http://schemas.microsoft.com/office/powerpoint/2010/main" val="4132405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26" name="Content Placeholder 1"/>
          <p:cNvSpPr>
            <a:spLocks noGrp="1"/>
          </p:cNvSpPr>
          <p:nvPr>
            <p:ph idx="1"/>
          </p:nvPr>
        </p:nvSpPr>
        <p:spPr>
          <a:xfrm>
            <a:off x="152400" y="1143000"/>
            <a:ext cx="3200400" cy="4419600"/>
          </a:xfrm>
        </p:spPr>
        <p:txBody>
          <a:bodyPr>
            <a:normAutofit lnSpcReduction="10000"/>
          </a:bodyPr>
          <a:lstStyle/>
          <a:p>
            <a:r>
              <a:rPr lang="en-US" sz="1600" dirty="0" smtClean="0"/>
              <a:t>What happens if we replace the code in our previous sketch with a random linear code?</a:t>
            </a:r>
          </a:p>
          <a:p>
            <a:endParaRPr lang="en-US" sz="1600" dirty="0" smtClean="0"/>
          </a:p>
          <a:p>
            <a:endParaRPr lang="en-US" sz="1600" dirty="0" smtClean="0"/>
          </a:p>
          <a:p>
            <a:pPr marL="0" indent="0">
              <a:buNone/>
            </a:pPr>
            <a:r>
              <a:rPr lang="en-US" sz="2000" dirty="0" smtClean="0"/>
              <a:t>Issues:</a:t>
            </a:r>
          </a:p>
          <a:p>
            <a:r>
              <a:rPr lang="en-US" sz="1600" dirty="0">
                <a:cs typeface="Calibri"/>
              </a:rPr>
              <a:t>Creating/finding a pseudorandom key? </a:t>
            </a:r>
            <a:br>
              <a:rPr lang="en-US" sz="1600" dirty="0">
                <a:cs typeface="Calibri"/>
              </a:rPr>
            </a:br>
            <a:endParaRPr lang="en-US" sz="1600" dirty="0">
              <a:cs typeface="Calibri"/>
            </a:endParaRPr>
          </a:p>
          <a:p>
            <a:pPr marL="0" indent="0">
              <a:buNone/>
            </a:pPr>
            <a:r>
              <a:rPr lang="en-US" sz="1600" b="1" dirty="0" smtClean="0">
                <a:cs typeface="Calibri"/>
              </a:rPr>
              <a:t>Use hardcore bits of </a:t>
            </a:r>
            <a:r>
              <a:rPr lang="en-US" sz="1600" b="1" dirty="0" err="1" smtClean="0">
                <a:cs typeface="Calibri"/>
              </a:rPr>
              <a:t>codeword</a:t>
            </a:r>
            <a:r>
              <a:rPr lang="en-US" sz="1600" b="1" dirty="0" smtClean="0">
                <a:cs typeface="Calibri"/>
              </a:rPr>
              <a:t>.</a:t>
            </a:r>
            <a:endParaRPr lang="en-US" sz="1600" b="1" dirty="0">
              <a:cs typeface="Calibri"/>
            </a:endParaRPr>
          </a:p>
          <a:p>
            <a:endParaRPr lang="en-US" sz="1600" dirty="0" smtClean="0">
              <a:cs typeface="Calibri"/>
            </a:endParaRPr>
          </a:p>
          <a:p>
            <a:r>
              <a:rPr lang="en-US" sz="1600" dirty="0">
                <a:cs typeface="Calibri"/>
              </a:rPr>
              <a:t>Finding efficient decoding algorithm for small </a:t>
            </a:r>
            <a:r>
              <a:rPr lang="en-US" sz="1600" i="1" dirty="0" err="1">
                <a:latin typeface="Times New Roman"/>
                <a:cs typeface="Times New Roman"/>
              </a:rPr>
              <a:t>d</a:t>
            </a:r>
            <a:r>
              <a:rPr lang="en-US" sz="1600" i="1" baseline="-25000" dirty="0" err="1">
                <a:latin typeface="Times New Roman"/>
                <a:cs typeface="Times New Roman"/>
              </a:rPr>
              <a:t>max</a:t>
            </a:r>
            <a:r>
              <a:rPr lang="en-US" sz="1600" dirty="0">
                <a:cs typeface="Calibri"/>
              </a:rPr>
              <a:t>.</a:t>
            </a:r>
          </a:p>
          <a:p>
            <a:endParaRPr lang="en-US" sz="1600" dirty="0" smtClean="0">
              <a:cs typeface="Calibri"/>
            </a:endParaRPr>
          </a:p>
          <a:p>
            <a:endParaRPr lang="en-US" sz="1600" dirty="0">
              <a:cs typeface="Calibri"/>
            </a:endParaRPr>
          </a:p>
          <a:p>
            <a:r>
              <a:rPr lang="en-US" sz="1600" dirty="0" smtClean="0">
                <a:cs typeface="Calibri"/>
              </a:rPr>
              <a:t>Proving security for different types of distributions </a:t>
            </a:r>
            <a:r>
              <a:rPr lang="en-US" sz="1600" i="1" dirty="0" smtClean="0">
                <a:latin typeface="Times New Roman"/>
                <a:cs typeface="Times New Roman"/>
              </a:rPr>
              <a:t>W</a:t>
            </a:r>
            <a:r>
              <a:rPr lang="en-US" sz="1600" baseline="-25000" dirty="0" smtClean="0">
                <a:latin typeface="Times New Roman"/>
                <a:cs typeface="Times New Roman"/>
              </a:rPr>
              <a:t>0</a:t>
            </a:r>
            <a:endParaRPr lang="en-US" sz="1400" dirty="0" smtClean="0">
              <a:cs typeface="Calibri"/>
            </a:endParaRPr>
          </a:p>
        </p:txBody>
      </p:sp>
      <p:sp>
        <p:nvSpPr>
          <p:cNvPr id="7" name="TextBox 6"/>
          <p:cNvSpPr txBox="1"/>
          <p:nvPr/>
        </p:nvSpPr>
        <p:spPr>
          <a:xfrm>
            <a:off x="3352800" y="820727"/>
            <a:ext cx="1523474" cy="461665"/>
          </a:xfrm>
          <a:prstGeom prst="rect">
            <a:avLst/>
          </a:prstGeom>
          <a:noFill/>
        </p:spPr>
        <p:txBody>
          <a:bodyPr wrap="none" rtlCol="0">
            <a:spAutoFit/>
          </a:bodyPr>
          <a:lstStyle/>
          <a:p>
            <a:r>
              <a:rPr lang="en-US" sz="2400" dirty="0" smtClean="0">
                <a:latin typeface="Times New Roman"/>
                <a:cs typeface="Times New Roman"/>
              </a:rPr>
              <a:t>Gen ( </a:t>
            </a:r>
            <a:r>
              <a:rPr lang="en-US" sz="2400" i="1" dirty="0" smtClean="0">
                <a:latin typeface="Times New Roman"/>
                <a:cs typeface="Times New Roman"/>
              </a:rPr>
              <a:t>w</a:t>
            </a:r>
            <a:r>
              <a:rPr lang="en-US" sz="2400" baseline="-25000" dirty="0" smtClean="0">
                <a:latin typeface="Times New Roman"/>
                <a:cs typeface="Times New Roman"/>
              </a:rPr>
              <a:t>0</a:t>
            </a:r>
            <a:r>
              <a:rPr lang="en-US" sz="2400" i="1" dirty="0" smtClean="0">
                <a:latin typeface="Times New Roman"/>
                <a:cs typeface="Times New Roman"/>
              </a:rPr>
              <a:t> </a:t>
            </a:r>
            <a:r>
              <a:rPr lang="en-US" sz="2400" dirty="0" smtClean="0">
                <a:latin typeface="Times New Roman"/>
                <a:cs typeface="Times New Roman"/>
              </a:rPr>
              <a:t>)</a:t>
            </a:r>
            <a:r>
              <a:rPr lang="en-US" sz="2400" dirty="0" smtClean="0"/>
              <a:t>:</a:t>
            </a:r>
          </a:p>
        </p:txBody>
      </p:sp>
      <p:sp>
        <p:nvSpPr>
          <p:cNvPr id="10" name="TextBox 9"/>
          <p:cNvSpPr txBox="1"/>
          <p:nvPr/>
        </p:nvSpPr>
        <p:spPr>
          <a:xfrm>
            <a:off x="3291945" y="3178867"/>
            <a:ext cx="2361143" cy="461665"/>
          </a:xfrm>
          <a:prstGeom prst="rect">
            <a:avLst/>
          </a:prstGeom>
          <a:noFill/>
        </p:spPr>
        <p:txBody>
          <a:bodyPr wrap="none" rtlCol="0">
            <a:spAutoFit/>
          </a:bodyPr>
          <a:lstStyle/>
          <a:p>
            <a:r>
              <a:rPr lang="en-US" sz="2400" dirty="0" smtClean="0">
                <a:latin typeface="Times New Roman"/>
                <a:cs typeface="Times New Roman"/>
              </a:rPr>
              <a:t>Rep ( </a:t>
            </a:r>
            <a:r>
              <a:rPr lang="en-US" sz="2400" i="1" dirty="0" smtClean="0">
                <a:latin typeface="Times New Roman"/>
                <a:cs typeface="Times New Roman"/>
              </a:rPr>
              <a:t>w</a:t>
            </a:r>
            <a:r>
              <a:rPr lang="en-US" sz="2400" baseline="-25000" dirty="0" smtClean="0">
                <a:latin typeface="Times New Roman"/>
                <a:cs typeface="Times New Roman"/>
              </a:rPr>
              <a:t>1</a:t>
            </a:r>
            <a:r>
              <a:rPr lang="en-US" sz="2400" i="1" dirty="0" smtClean="0">
                <a:latin typeface="Times New Roman"/>
                <a:cs typeface="Times New Roman"/>
              </a:rPr>
              <a:t> , </a:t>
            </a:r>
            <a:r>
              <a:rPr lang="en-US" sz="2400" dirty="0" smtClean="0">
                <a:latin typeface="Times New Roman"/>
                <a:cs typeface="Times New Roman"/>
              </a:rPr>
              <a:t>(</a:t>
            </a:r>
            <a:r>
              <a:rPr lang="en-US" sz="2400" i="1" dirty="0" smtClean="0">
                <a:latin typeface="Times New Roman"/>
                <a:cs typeface="Times New Roman"/>
              </a:rPr>
              <a:t>A, b</a:t>
            </a:r>
            <a:r>
              <a:rPr lang="en-US" sz="2400" dirty="0" smtClean="0">
                <a:latin typeface="Times New Roman"/>
                <a:cs typeface="Times New Roman"/>
              </a:rPr>
              <a:t>))</a:t>
            </a:r>
            <a:r>
              <a:rPr lang="en-US" sz="2400" dirty="0" smtClean="0"/>
              <a:t>:</a:t>
            </a:r>
          </a:p>
        </p:txBody>
      </p:sp>
      <p:sp>
        <p:nvSpPr>
          <p:cNvPr id="15" name="Rectangle 36"/>
          <p:cNvSpPr>
            <a:spLocks noChangeArrowheads="1"/>
          </p:cNvSpPr>
          <p:nvPr/>
        </p:nvSpPr>
        <p:spPr bwMode="auto">
          <a:xfrm>
            <a:off x="3187700" y="5706162"/>
            <a:ext cx="5423873" cy="10297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r>
              <a:rPr lang="en-US" dirty="0" smtClean="0">
                <a:solidFill>
                  <a:srgbClr val="000000"/>
                </a:solidFill>
                <a:latin typeface="Calibri"/>
                <a:cs typeface="Calibri"/>
              </a:rPr>
              <a:t>To recover key, we need to decode </a:t>
            </a:r>
            <a:r>
              <a:rPr lang="en-US" i="1" dirty="0" smtClean="0">
                <a:solidFill>
                  <a:srgbClr val="000000"/>
                </a:solidFill>
                <a:latin typeface="Times New Roman"/>
                <a:cs typeface="Times New Roman"/>
              </a:rPr>
              <a:t>Ax</a:t>
            </a:r>
            <a:r>
              <a:rPr lang="en-US" dirty="0" smtClean="0">
                <a:solidFill>
                  <a:srgbClr val="000000"/>
                </a:solidFill>
                <a:latin typeface="Times New Roman"/>
                <a:cs typeface="Times New Roman"/>
              </a:rPr>
              <a:t> + (</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0</a:t>
            </a:r>
            <a:r>
              <a:rPr lang="en-US" dirty="0" smtClean="0">
                <a:solidFill>
                  <a:srgbClr val="000000"/>
                </a:solidFill>
                <a:latin typeface="Times New Roman"/>
                <a:cs typeface="Times New Roman"/>
              </a:rPr>
              <a:t> – </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1</a:t>
            </a:r>
            <a:r>
              <a:rPr lang="en-US" dirty="0" smtClean="0">
                <a:solidFill>
                  <a:srgbClr val="000000"/>
                </a:solidFill>
                <a:latin typeface="Times New Roman"/>
                <a:cs typeface="Times New Roman"/>
              </a:rPr>
              <a:t>)</a:t>
            </a:r>
            <a:r>
              <a:rPr lang="en-US" dirty="0" smtClean="0">
                <a:solidFill>
                  <a:srgbClr val="000000"/>
                </a:solidFill>
                <a:latin typeface="Calibri"/>
                <a:cs typeface="Calibri"/>
              </a:rPr>
              <a:t>,</a:t>
            </a:r>
            <a:br>
              <a:rPr lang="en-US" dirty="0" smtClean="0">
                <a:solidFill>
                  <a:srgbClr val="000000"/>
                </a:solidFill>
                <a:latin typeface="Calibri"/>
                <a:cs typeface="Calibri"/>
              </a:rPr>
            </a:br>
            <a:r>
              <a:rPr lang="en-US" dirty="0" smtClean="0">
                <a:solidFill>
                  <a:srgbClr val="000000"/>
                </a:solidFill>
                <a:latin typeface="Calibri"/>
                <a:cs typeface="Calibri"/>
              </a:rPr>
              <a:t>this is a random code with </a:t>
            </a:r>
            <a:br>
              <a:rPr lang="en-US" dirty="0" smtClean="0">
                <a:solidFill>
                  <a:srgbClr val="000000"/>
                </a:solidFill>
                <a:latin typeface="Calibri"/>
                <a:cs typeface="Calibri"/>
              </a:rPr>
            </a:br>
            <a:r>
              <a:rPr lang="en-US" i="1" dirty="0" smtClean="0">
                <a:solidFill>
                  <a:srgbClr val="000000"/>
                </a:solidFill>
                <a:latin typeface="Times New Roman"/>
                <a:cs typeface="Times New Roman"/>
              </a:rPr>
              <a:t>d</a:t>
            </a:r>
            <a:r>
              <a:rPr lang="en-US" dirty="0" smtClean="0">
                <a:solidFill>
                  <a:srgbClr val="000000"/>
                </a:solidFill>
                <a:latin typeface="Times New Roman"/>
                <a:cs typeface="Times New Roman"/>
              </a:rPr>
              <a:t>(</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0</a:t>
            </a:r>
            <a:r>
              <a:rPr lang="en-US" dirty="0" smtClean="0">
                <a:solidFill>
                  <a:srgbClr val="000000"/>
                </a:solidFill>
                <a:latin typeface="Times New Roman"/>
                <a:cs typeface="Times New Roman"/>
              </a:rPr>
              <a:t>, </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1</a:t>
            </a:r>
            <a:r>
              <a:rPr lang="en-US" dirty="0" smtClean="0">
                <a:solidFill>
                  <a:srgbClr val="000000"/>
                </a:solidFill>
                <a:latin typeface="Times New Roman"/>
                <a:cs typeface="Times New Roman"/>
              </a:rPr>
              <a:t>)&lt;</a:t>
            </a:r>
            <a:r>
              <a:rPr lang="en-US" i="1" dirty="0" err="1" smtClean="0">
                <a:solidFill>
                  <a:srgbClr val="000000"/>
                </a:solidFill>
                <a:latin typeface="Times New Roman"/>
                <a:cs typeface="Times New Roman"/>
              </a:rPr>
              <a:t>d</a:t>
            </a:r>
            <a:r>
              <a:rPr lang="en-US" i="1" baseline="-25000" dirty="0" err="1" smtClean="0">
                <a:solidFill>
                  <a:srgbClr val="000000"/>
                </a:solidFill>
                <a:latin typeface="Times New Roman"/>
                <a:cs typeface="Times New Roman"/>
              </a:rPr>
              <a:t>max</a:t>
            </a:r>
            <a:r>
              <a:rPr lang="en-US" dirty="0" smtClean="0">
                <a:solidFill>
                  <a:srgbClr val="000000"/>
                </a:solidFill>
                <a:latin typeface="Calibri"/>
                <a:cs typeface="Calibri"/>
              </a:rPr>
              <a:t> errors</a:t>
            </a:r>
            <a:endParaRPr lang="en-US" dirty="0">
              <a:solidFill>
                <a:srgbClr val="000000"/>
              </a:solidFill>
              <a:latin typeface="Calibri"/>
              <a:cs typeface="Calibri"/>
            </a:endParaRPr>
          </a:p>
        </p:txBody>
      </p:sp>
      <p:sp>
        <p:nvSpPr>
          <p:cNvPr id="16" name="Rectangle 15"/>
          <p:cNvSpPr/>
          <p:nvPr/>
        </p:nvSpPr>
        <p:spPr bwMode="auto">
          <a:xfrm>
            <a:off x="3352800" y="1348246"/>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18" name="Rectangle 17"/>
          <p:cNvSpPr/>
          <p:nvPr/>
        </p:nvSpPr>
        <p:spPr bwMode="auto">
          <a:xfrm>
            <a:off x="6186757" y="1373646"/>
            <a:ext cx="558748" cy="41433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x</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19" name="TextBox 18"/>
          <p:cNvSpPr txBox="1"/>
          <p:nvPr/>
        </p:nvSpPr>
        <p:spPr>
          <a:xfrm>
            <a:off x="6879548" y="1862831"/>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22" name="Rectangle 21"/>
          <p:cNvSpPr/>
          <p:nvPr/>
        </p:nvSpPr>
        <p:spPr bwMode="auto">
          <a:xfrm>
            <a:off x="8229600" y="1348246"/>
            <a:ext cx="292100"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b</a:t>
            </a:r>
          </a:p>
        </p:txBody>
      </p:sp>
      <p:sp>
        <p:nvSpPr>
          <p:cNvPr id="23" name="TextBox 22"/>
          <p:cNvSpPr txBox="1"/>
          <p:nvPr/>
        </p:nvSpPr>
        <p:spPr>
          <a:xfrm>
            <a:off x="7854445" y="1862831"/>
            <a:ext cx="251952"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4" name="Rectangle 23"/>
          <p:cNvSpPr/>
          <p:nvPr/>
        </p:nvSpPr>
        <p:spPr bwMode="auto">
          <a:xfrm>
            <a:off x="7178448" y="1348246"/>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0</a:t>
            </a:r>
          </a:p>
        </p:txBody>
      </p:sp>
      <p:sp>
        <p:nvSpPr>
          <p:cNvPr id="25" name="Rectangle 24"/>
          <p:cNvSpPr/>
          <p:nvPr/>
        </p:nvSpPr>
        <p:spPr bwMode="auto">
          <a:xfrm>
            <a:off x="3912272" y="1348246"/>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4891999" y="1348246"/>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28" name="Rectangle 27"/>
          <p:cNvSpPr/>
          <p:nvPr/>
        </p:nvSpPr>
        <p:spPr bwMode="auto">
          <a:xfrm>
            <a:off x="5462893" y="1348246"/>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29" name="Rectangle 28"/>
          <p:cNvSpPr/>
          <p:nvPr/>
        </p:nvSpPr>
        <p:spPr bwMode="auto">
          <a:xfrm>
            <a:off x="6186757" y="1787978"/>
            <a:ext cx="558748" cy="536518"/>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a:cs typeface="Times New Roman"/>
              </a:rPr>
              <a:t>x</a:t>
            </a:r>
            <a:r>
              <a:rPr kumimoji="0" lang="en-US" sz="2400" b="1" u="none" strike="noStrike" cap="none" normalizeH="0" baseline="-25000" dirty="0" smtClean="0">
                <a:ln>
                  <a:noFill/>
                </a:ln>
                <a:solidFill>
                  <a:schemeClr val="bg1"/>
                </a:solidFill>
                <a:effectLst/>
                <a:latin typeface="Times New Roman"/>
                <a:cs typeface="Times New Roman"/>
              </a:rPr>
              <a:t>2</a:t>
            </a:r>
          </a:p>
        </p:txBody>
      </p:sp>
      <p:sp>
        <p:nvSpPr>
          <p:cNvPr id="30" name="TextBox 29"/>
          <p:cNvSpPr txBox="1"/>
          <p:nvPr/>
        </p:nvSpPr>
        <p:spPr>
          <a:xfrm>
            <a:off x="4557813" y="2534960"/>
            <a:ext cx="264015" cy="461665"/>
          </a:xfrm>
          <a:prstGeom prst="rect">
            <a:avLst/>
          </a:prstGeom>
          <a:noFill/>
        </p:spPr>
        <p:txBody>
          <a:bodyPr wrap="none" rtlCol="0">
            <a:spAutoFit/>
          </a:bodyPr>
          <a:lstStyle/>
          <a:p>
            <a:pPr algn="ctr"/>
            <a:r>
              <a:rPr lang="en-US" sz="2400" b="1" dirty="0" smtClean="0"/>
              <a:t>,</a:t>
            </a:r>
            <a:endParaRPr lang="en-US" sz="2400" b="1" dirty="0"/>
          </a:p>
        </p:txBody>
      </p:sp>
      <p:sp>
        <p:nvSpPr>
          <p:cNvPr id="31" name="Rectangle 30"/>
          <p:cNvSpPr/>
          <p:nvPr/>
        </p:nvSpPr>
        <p:spPr bwMode="auto">
          <a:xfrm>
            <a:off x="6171032" y="3848432"/>
            <a:ext cx="558748" cy="41433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x</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32" name="TextBox 31"/>
          <p:cNvSpPr txBox="1"/>
          <p:nvPr/>
        </p:nvSpPr>
        <p:spPr>
          <a:xfrm>
            <a:off x="6779753"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33" name="Rectangle 32"/>
          <p:cNvSpPr/>
          <p:nvPr/>
        </p:nvSpPr>
        <p:spPr bwMode="auto">
          <a:xfrm>
            <a:off x="3187700" y="3823032"/>
            <a:ext cx="292100"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b</a:t>
            </a:r>
          </a:p>
        </p:txBody>
      </p:sp>
      <p:sp>
        <p:nvSpPr>
          <p:cNvPr id="34" name="TextBox 33"/>
          <p:cNvSpPr txBox="1"/>
          <p:nvPr/>
        </p:nvSpPr>
        <p:spPr>
          <a:xfrm>
            <a:off x="4472517" y="4337617"/>
            <a:ext cx="251952"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5" name="Rectangle 34"/>
          <p:cNvSpPr/>
          <p:nvPr/>
        </p:nvSpPr>
        <p:spPr bwMode="auto">
          <a:xfrm>
            <a:off x="7284577" y="3790715"/>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0</a:t>
            </a:r>
          </a:p>
        </p:txBody>
      </p:sp>
      <p:sp>
        <p:nvSpPr>
          <p:cNvPr id="36" name="Rectangle 35"/>
          <p:cNvSpPr/>
          <p:nvPr/>
        </p:nvSpPr>
        <p:spPr bwMode="auto">
          <a:xfrm>
            <a:off x="4876274" y="3823032"/>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37" name="Rectangle 36"/>
          <p:cNvSpPr/>
          <p:nvPr/>
        </p:nvSpPr>
        <p:spPr bwMode="auto">
          <a:xfrm>
            <a:off x="5447168" y="3823032"/>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38" name="Rectangle 37"/>
          <p:cNvSpPr/>
          <p:nvPr/>
        </p:nvSpPr>
        <p:spPr bwMode="auto">
          <a:xfrm>
            <a:off x="6171032" y="4262764"/>
            <a:ext cx="558748" cy="536518"/>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a:cs typeface="Times New Roman"/>
              </a:rPr>
              <a:t>x</a:t>
            </a:r>
            <a:r>
              <a:rPr kumimoji="0" lang="en-US" sz="2400" b="1" u="none" strike="noStrike" cap="none" normalizeH="0" baseline="-25000" dirty="0" smtClean="0">
                <a:ln>
                  <a:noFill/>
                </a:ln>
                <a:solidFill>
                  <a:schemeClr val="bg1"/>
                </a:solidFill>
                <a:effectLst/>
                <a:latin typeface="Times New Roman"/>
                <a:cs typeface="Times New Roman"/>
              </a:rPr>
              <a:t>2</a:t>
            </a:r>
          </a:p>
        </p:txBody>
      </p:sp>
      <p:sp>
        <p:nvSpPr>
          <p:cNvPr id="39" name="TextBox 38"/>
          <p:cNvSpPr txBox="1"/>
          <p:nvPr/>
        </p:nvSpPr>
        <p:spPr>
          <a:xfrm>
            <a:off x="3595095"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40" name="Rectangle 39"/>
          <p:cNvSpPr/>
          <p:nvPr/>
        </p:nvSpPr>
        <p:spPr bwMode="auto">
          <a:xfrm>
            <a:off x="3893995" y="3823032"/>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1</a:t>
            </a:r>
          </a:p>
        </p:txBody>
      </p:sp>
      <p:sp>
        <p:nvSpPr>
          <p:cNvPr id="41" name="TextBox 40"/>
          <p:cNvSpPr txBox="1"/>
          <p:nvPr/>
        </p:nvSpPr>
        <p:spPr>
          <a:xfrm>
            <a:off x="7915509"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42" name="Rectangle 41"/>
          <p:cNvSpPr/>
          <p:nvPr/>
        </p:nvSpPr>
        <p:spPr bwMode="auto">
          <a:xfrm>
            <a:off x="8151736" y="3790715"/>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1</a:t>
            </a:r>
          </a:p>
        </p:txBody>
      </p:sp>
      <p:sp>
        <p:nvSpPr>
          <p:cNvPr id="4" name="Left Bracket 3"/>
          <p:cNvSpPr/>
          <p:nvPr/>
        </p:nvSpPr>
        <p:spPr>
          <a:xfrm>
            <a:off x="7078092" y="3790715"/>
            <a:ext cx="106815" cy="161981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Left Bracket 42"/>
          <p:cNvSpPr/>
          <p:nvPr/>
        </p:nvSpPr>
        <p:spPr>
          <a:xfrm flipH="1">
            <a:off x="8762593" y="3790715"/>
            <a:ext cx="136200" cy="161981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557615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xEl>
                                              <p:pRg st="5" end="5"/>
                                            </p:txEl>
                                          </p:spTgt>
                                        </p:tgtEl>
                                        <p:attrNameLst>
                                          <p:attrName>style.visibility</p:attrName>
                                        </p:attrNameLst>
                                      </p:cBhvr>
                                      <p:to>
                                        <p:strVal val="visible"/>
                                      </p:to>
                                    </p:set>
                                    <p:animEffect transition="in" filter="fade">
                                      <p:cBhvr>
                                        <p:cTn id="7" dur="500"/>
                                        <p:tgtEl>
                                          <p:spTgt spid="26">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500"/>
                                        <p:tgtEl>
                                          <p:spTgt spid="3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500"/>
                                        <p:tgtEl>
                                          <p:spTgt spid="3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500"/>
                                        <p:tgtEl>
                                          <p:spTgt spid="3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
                                        <p:tgtEl>
                                          <p:spTgt spid="3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fade">
                                      <p:cBhvr>
                                        <p:cTn id="45" dur="500"/>
                                        <p:tgtEl>
                                          <p:spTgt spid="3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fade">
                                      <p:cBhvr>
                                        <p:cTn id="48" dur="500"/>
                                        <p:tgtEl>
                                          <p:spTgt spid="3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500"/>
                                        <p:tgtEl>
                                          <p:spTgt spid="4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fade">
                                      <p:cBhvr>
                                        <p:cTn id="57" dur="500"/>
                                        <p:tgtEl>
                                          <p:spTgt spid="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fade">
                                      <p:cBhvr>
                                        <p:cTn id="60" dur="500"/>
                                        <p:tgtEl>
                                          <p:spTgt spid="4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fade">
                                      <p:cBhvr>
                                        <p:cTn id="63" dur="500"/>
                                        <p:tgtEl>
                                          <p:spTgt spid="3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5">
                                            <p:bg/>
                                          </p:spTgt>
                                        </p:tgtEl>
                                        <p:attrNameLst>
                                          <p:attrName>style.visibility</p:attrName>
                                        </p:attrNameLst>
                                      </p:cBhvr>
                                      <p:to>
                                        <p:strVal val="visible"/>
                                      </p:to>
                                    </p:set>
                                    <p:animEffect transition="in" filter="fade">
                                      <p:cBhvr>
                                        <p:cTn id="68" dur="500"/>
                                        <p:tgtEl>
                                          <p:spTgt spid="15">
                                            <p:bg/>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5">
                                            <p:txEl>
                                              <p:pRg st="0" end="0"/>
                                            </p:txEl>
                                          </p:spTgt>
                                        </p:tgtEl>
                                        <p:attrNameLst>
                                          <p:attrName>style.visibility</p:attrName>
                                        </p:attrNameLst>
                                      </p:cBhvr>
                                      <p:to>
                                        <p:strVal val="visible"/>
                                      </p:to>
                                    </p:set>
                                    <p:animEffect transition="in" filter="fade">
                                      <p:cBhvr>
                                        <p:cTn id="7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uiExpand="1" build="p" bldLvl="2"/>
      <p:bldP spid="7" grpId="0" uiExpand="1" build="p"/>
      <p:bldP spid="10" grpId="0" uiExpand="1" build="p"/>
      <p:bldP spid="15" grpId="0" build="p" animBg="1"/>
      <p:bldP spid="31" grpId="0" animBg="1"/>
      <p:bldP spid="32" grpId="0"/>
      <p:bldP spid="33" grpId="0" animBg="1"/>
      <p:bldP spid="34" grpId="0"/>
      <p:bldP spid="35" grpId="0" animBg="1"/>
      <p:bldP spid="36" grpId="0" animBg="1"/>
      <p:bldP spid="37" grpId="0" animBg="1"/>
      <p:bldP spid="38" grpId="0" animBg="1"/>
      <p:bldP spid="39" grpId="0"/>
      <p:bldP spid="40" grpId="0" animBg="1"/>
      <p:bldP spid="41" grpId="0"/>
      <p:bldP spid="42" grpId="0" animBg="1"/>
      <p:bldP spid="4" grpId="0" animBg="1"/>
      <p:bldP spid="4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0295"/>
            <a:ext cx="8229600" cy="1143000"/>
          </a:xfrm>
        </p:spPr>
        <p:txBody>
          <a:bodyPr/>
          <a:lstStyle/>
          <a:p>
            <a:r>
              <a:rPr lang="en-US" dirty="0" smtClean="0"/>
              <a:t>Inversion algorithm for small </a:t>
            </a:r>
            <a:r>
              <a:rPr lang="en-US" i="1" dirty="0" err="1" smtClean="0">
                <a:latin typeface="Times New Roman"/>
                <a:cs typeface="Times New Roman"/>
              </a:rPr>
              <a:t>d</a:t>
            </a:r>
            <a:r>
              <a:rPr lang="en-US" i="1" baseline="-25000" dirty="0" err="1" smtClean="0">
                <a:latin typeface="Times New Roman"/>
                <a:cs typeface="Times New Roman"/>
              </a:rPr>
              <a:t>max</a:t>
            </a:r>
            <a:endParaRPr lang="en-US" i="1" baseline="-25000" dirty="0">
              <a:latin typeface="Times New Roman"/>
              <a:cs typeface="Times New Roman"/>
            </a:endParaRPr>
          </a:p>
        </p:txBody>
      </p:sp>
      <p:sp>
        <p:nvSpPr>
          <p:cNvPr id="3" name="Content Placeholder 2"/>
          <p:cNvSpPr>
            <a:spLocks noGrp="1"/>
          </p:cNvSpPr>
          <p:nvPr>
            <p:ph idx="1"/>
          </p:nvPr>
        </p:nvSpPr>
        <p:spPr>
          <a:xfrm>
            <a:off x="423795" y="4468002"/>
            <a:ext cx="4864100" cy="2402840"/>
          </a:xfrm>
        </p:spPr>
        <p:txBody>
          <a:bodyPr>
            <a:normAutofit lnSpcReduction="10000"/>
          </a:bodyPr>
          <a:lstStyle/>
          <a:p>
            <a:r>
              <a:rPr lang="en-US" sz="2000" dirty="0" smtClean="0"/>
              <a:t>Can’t decode for arbitrary </a:t>
            </a:r>
            <a:r>
              <a:rPr lang="en-US" sz="2000" i="1" dirty="0" err="1" smtClean="0">
                <a:latin typeface="Times New Roman"/>
                <a:cs typeface="Times New Roman"/>
              </a:rPr>
              <a:t>d</a:t>
            </a:r>
            <a:r>
              <a:rPr lang="en-US" sz="2000" i="1" baseline="-25000" dirty="0" err="1" smtClean="0">
                <a:latin typeface="Times New Roman"/>
                <a:cs typeface="Times New Roman"/>
              </a:rPr>
              <a:t>max</a:t>
            </a:r>
            <a:endParaRPr lang="en-US" sz="2000" i="1" baseline="-25000" dirty="0" smtClean="0">
              <a:latin typeface="Times New Roman"/>
              <a:cs typeface="Times New Roman"/>
            </a:endParaRPr>
          </a:p>
          <a:p>
            <a:r>
              <a:rPr lang="en-US" sz="2000" dirty="0" smtClean="0"/>
              <a:t>Select </a:t>
            </a:r>
            <a:r>
              <a:rPr lang="en-US" sz="2000" i="1" dirty="0" smtClean="0">
                <a:latin typeface="Times New Roman"/>
                <a:cs typeface="Times New Roman"/>
              </a:rPr>
              <a:t>n</a:t>
            </a:r>
            <a:r>
              <a:rPr lang="en-US" sz="2000" dirty="0" smtClean="0"/>
              <a:t> random </a:t>
            </a:r>
            <a:r>
              <a:rPr lang="en-US" sz="2000" dirty="0" smtClean="0"/>
              <a:t>equations</a:t>
            </a:r>
            <a:endParaRPr lang="en-US" sz="2000" dirty="0" smtClean="0"/>
          </a:p>
          <a:p>
            <a:pPr lvl="1"/>
            <a:r>
              <a:rPr lang="en-US" sz="1800" dirty="0" smtClean="0"/>
              <a:t>(hopefully, they have no errors)</a:t>
            </a:r>
          </a:p>
          <a:p>
            <a:r>
              <a:rPr lang="en-US" sz="2000" dirty="0" smtClean="0"/>
              <a:t>Compute x using Gaussian elimination on these </a:t>
            </a:r>
            <a:r>
              <a:rPr lang="en-US" sz="2000" dirty="0" smtClean="0"/>
              <a:t>equations</a:t>
            </a:r>
            <a:endParaRPr lang="en-US" sz="2000" dirty="0" smtClean="0"/>
          </a:p>
          <a:p>
            <a:r>
              <a:rPr lang="en-US" sz="2000" dirty="0" smtClean="0"/>
              <a:t>Verify correctness x using other </a:t>
            </a:r>
            <a:r>
              <a:rPr lang="en-US" sz="2000" dirty="0" smtClean="0"/>
              <a:t>equations</a:t>
            </a:r>
            <a:endParaRPr lang="en-US" sz="2000" dirty="0" smtClean="0"/>
          </a:p>
          <a:p>
            <a:r>
              <a:rPr lang="en-US" sz="2000" dirty="0" smtClean="0"/>
              <a:t>Repeat until successful</a:t>
            </a:r>
            <a:endParaRPr lang="en-US" sz="2000" dirty="0"/>
          </a:p>
        </p:txBody>
      </p:sp>
      <p:cxnSp>
        <p:nvCxnSpPr>
          <p:cNvPr id="10" name="Straight Arrow Connector 9"/>
          <p:cNvCxnSpPr/>
          <p:nvPr/>
        </p:nvCxnSpPr>
        <p:spPr>
          <a:xfrm flipH="1">
            <a:off x="8652494" y="2229196"/>
            <a:ext cx="446389"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8650850" y="3284005"/>
            <a:ext cx="447211"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8651671" y="3504643"/>
            <a:ext cx="44639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a:off x="8652496" y="4164245"/>
            <a:ext cx="447214"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a:off x="8652496" y="3702527"/>
            <a:ext cx="447212"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a:off x="8651671" y="1325117"/>
            <a:ext cx="448037"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7" name="Rectangle 36"/>
          <p:cNvSpPr>
            <a:spLocks noChangeArrowheads="1"/>
          </p:cNvSpPr>
          <p:nvPr/>
        </p:nvSpPr>
        <p:spPr bwMode="auto">
          <a:xfrm>
            <a:off x="5287694" y="5024667"/>
            <a:ext cx="3706954" cy="10297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r>
              <a:rPr lang="en-US" dirty="0" smtClean="0">
                <a:solidFill>
                  <a:srgbClr val="000000"/>
                </a:solidFill>
                <a:latin typeface="Calibri"/>
                <a:cs typeface="Calibri"/>
              </a:rPr>
              <a:t>This algorithm runs in </a:t>
            </a:r>
            <a:br>
              <a:rPr lang="en-US" dirty="0" smtClean="0">
                <a:solidFill>
                  <a:srgbClr val="000000"/>
                </a:solidFill>
                <a:latin typeface="Calibri"/>
                <a:cs typeface="Calibri"/>
              </a:rPr>
            </a:br>
            <a:r>
              <a:rPr lang="en-US" dirty="0" smtClean="0">
                <a:solidFill>
                  <a:srgbClr val="000000"/>
                </a:solidFill>
                <a:latin typeface="Calibri"/>
                <a:cs typeface="Calibri"/>
              </a:rPr>
              <a:t>expected polynomial time</a:t>
            </a:r>
            <a:br>
              <a:rPr lang="en-US" dirty="0" smtClean="0">
                <a:solidFill>
                  <a:srgbClr val="000000"/>
                </a:solidFill>
                <a:latin typeface="Calibri"/>
                <a:cs typeface="Calibri"/>
              </a:rPr>
            </a:br>
            <a:r>
              <a:rPr lang="en-US" dirty="0" smtClean="0">
                <a:solidFill>
                  <a:srgbClr val="000000"/>
                </a:solidFill>
                <a:latin typeface="Calibri"/>
                <a:cs typeface="Calibri"/>
              </a:rPr>
              <a:t> if </a:t>
            </a:r>
            <a:r>
              <a:rPr lang="en-US" i="1" dirty="0" err="1" smtClean="0">
                <a:solidFill>
                  <a:srgbClr val="000000"/>
                </a:solidFill>
                <a:latin typeface="Times New Roman"/>
                <a:cs typeface="Times New Roman"/>
              </a:rPr>
              <a:t>d</a:t>
            </a:r>
            <a:r>
              <a:rPr lang="en-US" i="1" baseline="-25000" dirty="0" err="1" smtClean="0">
                <a:solidFill>
                  <a:srgbClr val="000000"/>
                </a:solidFill>
                <a:latin typeface="Times New Roman"/>
                <a:cs typeface="Times New Roman"/>
              </a:rPr>
              <a:t>max</a:t>
            </a:r>
            <a:r>
              <a:rPr lang="en-US" dirty="0" smtClean="0">
                <a:solidFill>
                  <a:srgbClr val="000000"/>
                </a:solidFill>
                <a:latin typeface="Times New Roman"/>
                <a:cs typeface="Times New Roman"/>
              </a:rPr>
              <a:t> = </a:t>
            </a:r>
            <a:r>
              <a:rPr lang="en-US" i="1" dirty="0" smtClean="0">
                <a:solidFill>
                  <a:srgbClr val="000000"/>
                </a:solidFill>
                <a:latin typeface="Times New Roman"/>
                <a:cs typeface="Times New Roman"/>
              </a:rPr>
              <a:t>O</a:t>
            </a:r>
            <a:r>
              <a:rPr lang="en-US" dirty="0" smtClean="0">
                <a:solidFill>
                  <a:srgbClr val="000000"/>
                </a:solidFill>
                <a:latin typeface="Times New Roman"/>
                <a:cs typeface="Times New Roman"/>
              </a:rPr>
              <a:t>( log n (</a:t>
            </a:r>
            <a:r>
              <a:rPr lang="en-US" i="1" dirty="0" smtClean="0">
                <a:solidFill>
                  <a:srgbClr val="000000"/>
                </a:solidFill>
                <a:latin typeface="Times New Roman"/>
                <a:cs typeface="Times New Roman"/>
              </a:rPr>
              <a:t>m</a:t>
            </a:r>
            <a:r>
              <a:rPr lang="en-US" dirty="0" smtClean="0">
                <a:solidFill>
                  <a:srgbClr val="000000"/>
                </a:solidFill>
                <a:latin typeface="Times New Roman"/>
                <a:cs typeface="Times New Roman"/>
              </a:rPr>
              <a:t>/</a:t>
            </a:r>
            <a:r>
              <a:rPr lang="en-US" i="1" dirty="0" smtClean="0">
                <a:solidFill>
                  <a:srgbClr val="000000"/>
                </a:solidFill>
                <a:latin typeface="Times New Roman"/>
                <a:cs typeface="Times New Roman"/>
              </a:rPr>
              <a:t>n </a:t>
            </a:r>
            <a:r>
              <a:rPr lang="en-US" dirty="0" smtClean="0">
                <a:solidFill>
                  <a:srgbClr val="000000"/>
                </a:solidFill>
                <a:latin typeface="Times New Roman"/>
                <a:cs typeface="Times New Roman"/>
              </a:rPr>
              <a:t>))</a:t>
            </a:r>
            <a:endParaRPr lang="en-US" dirty="0">
              <a:solidFill>
                <a:srgbClr val="000000"/>
              </a:solidFill>
              <a:latin typeface="Times New Roman"/>
              <a:cs typeface="Times New Roman"/>
            </a:endParaRPr>
          </a:p>
        </p:txBody>
      </p:sp>
      <p:sp>
        <p:nvSpPr>
          <p:cNvPr id="20" name="TextBox 19"/>
          <p:cNvSpPr txBox="1"/>
          <p:nvPr/>
        </p:nvSpPr>
        <p:spPr>
          <a:xfrm>
            <a:off x="4034826" y="2148766"/>
            <a:ext cx="264015" cy="461665"/>
          </a:xfrm>
          <a:prstGeom prst="rect">
            <a:avLst/>
          </a:prstGeom>
          <a:noFill/>
        </p:spPr>
        <p:txBody>
          <a:bodyPr wrap="none" rtlCol="0">
            <a:spAutoFit/>
          </a:bodyPr>
          <a:lstStyle/>
          <a:p>
            <a:pPr algn="ctr"/>
            <a:r>
              <a:rPr lang="en-US" sz="2400" b="1" dirty="0" smtClean="0"/>
              <a:t>,</a:t>
            </a:r>
            <a:endParaRPr lang="en-US" sz="2400" b="1" dirty="0"/>
          </a:p>
        </p:txBody>
      </p:sp>
      <p:sp>
        <p:nvSpPr>
          <p:cNvPr id="21" name="Rectangle 20"/>
          <p:cNvSpPr/>
          <p:nvPr/>
        </p:nvSpPr>
        <p:spPr bwMode="auto">
          <a:xfrm>
            <a:off x="919698" y="1230545"/>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2" name="TextBox 21"/>
          <p:cNvSpPr txBox="1"/>
          <p:nvPr/>
        </p:nvSpPr>
        <p:spPr>
          <a:xfrm>
            <a:off x="2724308" y="3920663"/>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23" name="Rectangle 22"/>
          <p:cNvSpPr/>
          <p:nvPr/>
        </p:nvSpPr>
        <p:spPr bwMode="auto">
          <a:xfrm>
            <a:off x="1796603" y="1230545"/>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5" name="Rectangle 24"/>
          <p:cNvSpPr/>
          <p:nvPr/>
        </p:nvSpPr>
        <p:spPr bwMode="auto">
          <a:xfrm>
            <a:off x="5122205" y="1214006"/>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6" name="TextBox 25"/>
          <p:cNvSpPr txBox="1"/>
          <p:nvPr/>
        </p:nvSpPr>
        <p:spPr>
          <a:xfrm>
            <a:off x="5743055" y="2433206"/>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28" name="Rectangle 27"/>
          <p:cNvSpPr/>
          <p:nvPr/>
        </p:nvSpPr>
        <p:spPr bwMode="auto">
          <a:xfrm>
            <a:off x="6574826" y="1214006"/>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29" name="Rectangle 28"/>
          <p:cNvSpPr/>
          <p:nvPr/>
        </p:nvSpPr>
        <p:spPr bwMode="auto">
          <a:xfrm>
            <a:off x="3159132" y="1214006"/>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30" name="Rectangle 29"/>
          <p:cNvSpPr/>
          <p:nvPr/>
        </p:nvSpPr>
        <p:spPr bwMode="auto">
          <a:xfrm>
            <a:off x="4034826" y="1214006"/>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31" name="Rectangle 30"/>
          <p:cNvSpPr/>
          <p:nvPr/>
        </p:nvSpPr>
        <p:spPr bwMode="auto">
          <a:xfrm>
            <a:off x="5122205" y="1856264"/>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sp>
        <p:nvSpPr>
          <p:cNvPr id="32" name="Left Bracket 31"/>
          <p:cNvSpPr/>
          <p:nvPr/>
        </p:nvSpPr>
        <p:spPr>
          <a:xfrm>
            <a:off x="6284500" y="1230545"/>
            <a:ext cx="199008" cy="3028272"/>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3" name="Left Bracket 32"/>
          <p:cNvSpPr/>
          <p:nvPr/>
        </p:nvSpPr>
        <p:spPr>
          <a:xfrm flipH="1">
            <a:off x="8394545" y="1230545"/>
            <a:ext cx="136200" cy="3044811"/>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Rectangle 33"/>
          <p:cNvSpPr/>
          <p:nvPr/>
        </p:nvSpPr>
        <p:spPr bwMode="auto">
          <a:xfrm>
            <a:off x="7638700" y="1230545"/>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1</a:t>
            </a:r>
          </a:p>
        </p:txBody>
      </p:sp>
      <p:sp>
        <p:nvSpPr>
          <p:cNvPr id="35" name="TextBox 34"/>
          <p:cNvSpPr txBox="1"/>
          <p:nvPr/>
        </p:nvSpPr>
        <p:spPr>
          <a:xfrm>
            <a:off x="7334460" y="2509406"/>
            <a:ext cx="304240"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43" name="Rectangle 42"/>
          <p:cNvSpPr/>
          <p:nvPr/>
        </p:nvSpPr>
        <p:spPr>
          <a:xfrm>
            <a:off x="7638700" y="1210817"/>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6574826" y="1210817"/>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a:off x="4034826" y="1210817"/>
            <a:ext cx="876905"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3159132" y="1210817"/>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919698" y="1210817"/>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1796603" y="1210817"/>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7638700" y="2148766"/>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6574826" y="2148766"/>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p:cNvSpPr/>
          <p:nvPr/>
        </p:nvSpPr>
        <p:spPr>
          <a:xfrm>
            <a:off x="4034826" y="2148766"/>
            <a:ext cx="876905"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3159132" y="2148766"/>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a:off x="919698" y="2148766"/>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1796603" y="2148766"/>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7638700" y="3169001"/>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p:cNvSpPr/>
          <p:nvPr/>
        </p:nvSpPr>
        <p:spPr>
          <a:xfrm>
            <a:off x="6574826" y="3169001"/>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p:nvSpPr>
        <p:spPr>
          <a:xfrm>
            <a:off x="4034826" y="3169001"/>
            <a:ext cx="876905"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3159132" y="3169001"/>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919698" y="3169001"/>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1796603" y="3169001"/>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p:nvSpPr>
        <p:spPr>
          <a:xfrm>
            <a:off x="7638700" y="3381949"/>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6574826" y="3381949"/>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p:cNvSpPr/>
          <p:nvPr/>
        </p:nvSpPr>
        <p:spPr>
          <a:xfrm>
            <a:off x="4034826" y="3381949"/>
            <a:ext cx="876905"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69"/>
          <p:cNvSpPr/>
          <p:nvPr/>
        </p:nvSpPr>
        <p:spPr>
          <a:xfrm>
            <a:off x="3159132" y="3381949"/>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ectangle 70"/>
          <p:cNvSpPr/>
          <p:nvPr/>
        </p:nvSpPr>
        <p:spPr>
          <a:xfrm>
            <a:off x="919698" y="3381949"/>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71"/>
          <p:cNvSpPr/>
          <p:nvPr/>
        </p:nvSpPr>
        <p:spPr>
          <a:xfrm>
            <a:off x="1796603" y="3381949"/>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p:cNvSpPr/>
          <p:nvPr/>
        </p:nvSpPr>
        <p:spPr>
          <a:xfrm>
            <a:off x="7638700" y="3585149"/>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85"/>
          <p:cNvSpPr/>
          <p:nvPr/>
        </p:nvSpPr>
        <p:spPr>
          <a:xfrm>
            <a:off x="6574826" y="3585149"/>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p:cNvSpPr/>
          <p:nvPr/>
        </p:nvSpPr>
        <p:spPr>
          <a:xfrm>
            <a:off x="4034826" y="3585149"/>
            <a:ext cx="876905"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Rectangle 87"/>
          <p:cNvSpPr/>
          <p:nvPr/>
        </p:nvSpPr>
        <p:spPr>
          <a:xfrm>
            <a:off x="3159132" y="3585149"/>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Rectangle 88"/>
          <p:cNvSpPr/>
          <p:nvPr/>
        </p:nvSpPr>
        <p:spPr>
          <a:xfrm>
            <a:off x="919698" y="3585149"/>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p:nvSpPr>
        <p:spPr>
          <a:xfrm>
            <a:off x="1796603" y="3585149"/>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ectangle 90"/>
          <p:cNvSpPr/>
          <p:nvPr/>
        </p:nvSpPr>
        <p:spPr>
          <a:xfrm>
            <a:off x="7638700" y="4053364"/>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p:cNvSpPr/>
          <p:nvPr/>
        </p:nvSpPr>
        <p:spPr>
          <a:xfrm>
            <a:off x="6574826" y="4053364"/>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4034826" y="4053364"/>
            <a:ext cx="876905"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3159132" y="4053364"/>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919698" y="4053364"/>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1796603" y="4053364"/>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7" name="Group 96"/>
          <p:cNvGrpSpPr/>
          <p:nvPr/>
        </p:nvGrpSpPr>
        <p:grpSpPr>
          <a:xfrm>
            <a:off x="50533" y="1179753"/>
            <a:ext cx="743375" cy="3048000"/>
            <a:chOff x="71289" y="1600200"/>
            <a:chExt cx="743375" cy="3048000"/>
          </a:xfrm>
        </p:grpSpPr>
        <p:sp>
          <p:nvSpPr>
            <p:cNvPr id="98" name="Left Brace 97"/>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9" name="TextBox 98"/>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00" name="Group 99"/>
          <p:cNvGrpSpPr/>
          <p:nvPr/>
        </p:nvGrpSpPr>
        <p:grpSpPr>
          <a:xfrm rot="5400000">
            <a:off x="1429523" y="-67634"/>
            <a:ext cx="680845" cy="1752600"/>
            <a:chOff x="133819" y="1600200"/>
            <a:chExt cx="680845" cy="3048000"/>
          </a:xfrm>
        </p:grpSpPr>
        <p:sp>
          <p:nvSpPr>
            <p:cNvPr id="101" name="Left Brace 100"/>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2" name="TextBox 101"/>
            <p:cNvSpPr txBox="1"/>
            <p:nvPr/>
          </p:nvSpPr>
          <p:spPr>
            <a:xfrm rot="16200000">
              <a:off x="-25348"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Tree>
    <p:extLst>
      <p:ext uri="{BB962C8B-B14F-4D97-AF65-F5344CB8AC3E}">
        <p14:creationId xmlns:p14="http://schemas.microsoft.com/office/powerpoint/2010/main" val="36547000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500"/>
                                        <p:tgtEl>
                                          <p:spTgt spid="4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500"/>
                                        <p:tgtEl>
                                          <p:spTgt spid="4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fade">
                                      <p:cBhvr>
                                        <p:cTn id="30" dur="500"/>
                                        <p:tgtEl>
                                          <p:spTgt spid="5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fade">
                                      <p:cBhvr>
                                        <p:cTn id="33" dur="500"/>
                                        <p:tgtEl>
                                          <p:spTgt spid="5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500"/>
                                        <p:tgtEl>
                                          <p:spTgt spid="5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fade">
                                      <p:cBhvr>
                                        <p:cTn id="39" dur="500"/>
                                        <p:tgtEl>
                                          <p:spTgt spid="53"/>
                                        </p:tgtEl>
                                      </p:cBhvr>
                                    </p:animEffect>
                                  </p:childTnLst>
                                </p:cTn>
                              </p:par>
                            </p:childTnLst>
                          </p:cTn>
                        </p:par>
                        <p:par>
                          <p:cTn id="40" fill="hold">
                            <p:stCondLst>
                              <p:cond delay="1000"/>
                            </p:stCondLst>
                            <p:childTnLst>
                              <p:par>
                                <p:cTn id="41" presetID="10" presetClass="entr" presetSubtype="0"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par>
                          <p:cTn id="44" fill="hold">
                            <p:stCondLst>
                              <p:cond delay="1500"/>
                            </p:stCondLst>
                            <p:childTnLst>
                              <p:par>
                                <p:cTn id="45" presetID="10" presetClass="entr" presetSubtype="0" fill="hold" grpId="0" nodeType="after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fade">
                                      <p:cBhvr>
                                        <p:cTn id="47" dur="500"/>
                                        <p:tgtEl>
                                          <p:spTgt spid="5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5"/>
                                        </p:tgtEl>
                                        <p:attrNameLst>
                                          <p:attrName>style.visibility</p:attrName>
                                        </p:attrNameLst>
                                      </p:cBhvr>
                                      <p:to>
                                        <p:strVal val="visible"/>
                                      </p:to>
                                    </p:set>
                                    <p:animEffect transition="in" filter="fade">
                                      <p:cBhvr>
                                        <p:cTn id="50" dur="500"/>
                                        <p:tgtEl>
                                          <p:spTgt spid="5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animEffect transition="in" filter="fade">
                                      <p:cBhvr>
                                        <p:cTn id="53" dur="500"/>
                                        <p:tgtEl>
                                          <p:spTgt spid="56"/>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fade">
                                      <p:cBhvr>
                                        <p:cTn id="59" dur="500"/>
                                        <p:tgtEl>
                                          <p:spTgt spid="5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59"/>
                                        </p:tgtEl>
                                        <p:attrNameLst>
                                          <p:attrName>style.visibility</p:attrName>
                                        </p:attrNameLst>
                                      </p:cBhvr>
                                      <p:to>
                                        <p:strVal val="visible"/>
                                      </p:to>
                                    </p:set>
                                    <p:animEffect transition="in" filter="fade">
                                      <p:cBhvr>
                                        <p:cTn id="62" dur="500"/>
                                        <p:tgtEl>
                                          <p:spTgt spid="59"/>
                                        </p:tgtEl>
                                      </p:cBhvr>
                                    </p:animEffect>
                                  </p:childTnLst>
                                </p:cTn>
                              </p:par>
                            </p:childTnLst>
                          </p:cTn>
                        </p:par>
                        <p:par>
                          <p:cTn id="63" fill="hold">
                            <p:stCondLst>
                              <p:cond delay="2000"/>
                            </p:stCondLst>
                            <p:childTnLst>
                              <p:par>
                                <p:cTn id="64" presetID="10" presetClass="entr" presetSubtype="0" fill="hold" nodeType="after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500"/>
                                        <p:tgtEl>
                                          <p:spTgt spid="11"/>
                                        </p:tgtEl>
                                      </p:cBhvr>
                                    </p:animEffect>
                                  </p:childTnLst>
                                </p:cTn>
                              </p:par>
                            </p:childTnLst>
                          </p:cTn>
                        </p:par>
                        <p:par>
                          <p:cTn id="67" fill="hold">
                            <p:stCondLst>
                              <p:cond delay="2500"/>
                            </p:stCondLst>
                            <p:childTnLst>
                              <p:par>
                                <p:cTn id="68" presetID="10" presetClass="entr" presetSubtype="0" fill="hold" grpId="0" nodeType="afterEffect">
                                  <p:stCondLst>
                                    <p:cond delay="0"/>
                                  </p:stCondLst>
                                  <p:childTnLst>
                                    <p:set>
                                      <p:cBhvr>
                                        <p:cTn id="69" dur="1" fill="hold">
                                          <p:stCondLst>
                                            <p:cond delay="0"/>
                                          </p:stCondLst>
                                        </p:cTn>
                                        <p:tgtEl>
                                          <p:spTgt spid="61"/>
                                        </p:tgtEl>
                                        <p:attrNameLst>
                                          <p:attrName>style.visibility</p:attrName>
                                        </p:attrNameLst>
                                      </p:cBhvr>
                                      <p:to>
                                        <p:strVal val="visible"/>
                                      </p:to>
                                    </p:set>
                                    <p:animEffect transition="in" filter="fade">
                                      <p:cBhvr>
                                        <p:cTn id="70" dur="500"/>
                                        <p:tgtEl>
                                          <p:spTgt spid="6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62"/>
                                        </p:tgtEl>
                                        <p:attrNameLst>
                                          <p:attrName>style.visibility</p:attrName>
                                        </p:attrNameLst>
                                      </p:cBhvr>
                                      <p:to>
                                        <p:strVal val="visible"/>
                                      </p:to>
                                    </p:set>
                                    <p:animEffect transition="in" filter="fade">
                                      <p:cBhvr>
                                        <p:cTn id="73" dur="500"/>
                                        <p:tgtEl>
                                          <p:spTgt spid="6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63"/>
                                        </p:tgtEl>
                                        <p:attrNameLst>
                                          <p:attrName>style.visibility</p:attrName>
                                        </p:attrNameLst>
                                      </p:cBhvr>
                                      <p:to>
                                        <p:strVal val="visible"/>
                                      </p:to>
                                    </p:set>
                                    <p:animEffect transition="in" filter="fade">
                                      <p:cBhvr>
                                        <p:cTn id="76" dur="500"/>
                                        <p:tgtEl>
                                          <p:spTgt spid="6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64"/>
                                        </p:tgtEl>
                                        <p:attrNameLst>
                                          <p:attrName>style.visibility</p:attrName>
                                        </p:attrNameLst>
                                      </p:cBhvr>
                                      <p:to>
                                        <p:strVal val="visible"/>
                                      </p:to>
                                    </p:set>
                                    <p:animEffect transition="in" filter="fade">
                                      <p:cBhvr>
                                        <p:cTn id="79" dur="500"/>
                                        <p:tgtEl>
                                          <p:spTgt spid="64"/>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65"/>
                                        </p:tgtEl>
                                        <p:attrNameLst>
                                          <p:attrName>style.visibility</p:attrName>
                                        </p:attrNameLst>
                                      </p:cBhvr>
                                      <p:to>
                                        <p:strVal val="visible"/>
                                      </p:to>
                                    </p:set>
                                    <p:animEffect transition="in" filter="fade">
                                      <p:cBhvr>
                                        <p:cTn id="82" dur="500"/>
                                        <p:tgtEl>
                                          <p:spTgt spid="65"/>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6"/>
                                        </p:tgtEl>
                                        <p:attrNameLst>
                                          <p:attrName>style.visibility</p:attrName>
                                        </p:attrNameLst>
                                      </p:cBhvr>
                                      <p:to>
                                        <p:strVal val="visible"/>
                                      </p:to>
                                    </p:set>
                                    <p:animEffect transition="in" filter="fade">
                                      <p:cBhvr>
                                        <p:cTn id="85" dur="500"/>
                                        <p:tgtEl>
                                          <p:spTgt spid="66"/>
                                        </p:tgtEl>
                                      </p:cBhvr>
                                    </p:animEffect>
                                  </p:childTnLst>
                                </p:cTn>
                              </p:par>
                            </p:childTnLst>
                          </p:cTn>
                        </p:par>
                        <p:par>
                          <p:cTn id="86" fill="hold">
                            <p:stCondLst>
                              <p:cond delay="3000"/>
                            </p:stCondLst>
                            <p:childTnLst>
                              <p:par>
                                <p:cTn id="87" presetID="10" presetClass="entr" presetSubtype="0" fill="hold" nodeType="afterEffect">
                                  <p:stCondLst>
                                    <p:cond delay="0"/>
                                  </p:stCondLst>
                                  <p:childTnLst>
                                    <p:set>
                                      <p:cBhvr>
                                        <p:cTn id="88" dur="1" fill="hold">
                                          <p:stCondLst>
                                            <p:cond delay="0"/>
                                          </p:stCondLst>
                                        </p:cTn>
                                        <p:tgtEl>
                                          <p:spTgt spid="12"/>
                                        </p:tgtEl>
                                        <p:attrNameLst>
                                          <p:attrName>style.visibility</p:attrName>
                                        </p:attrNameLst>
                                      </p:cBhvr>
                                      <p:to>
                                        <p:strVal val="visible"/>
                                      </p:to>
                                    </p:set>
                                    <p:animEffect transition="in" filter="fade">
                                      <p:cBhvr>
                                        <p:cTn id="89" dur="500"/>
                                        <p:tgtEl>
                                          <p:spTgt spid="12"/>
                                        </p:tgtEl>
                                      </p:cBhvr>
                                    </p:animEffect>
                                  </p:childTnLst>
                                </p:cTn>
                              </p:par>
                              <p:par>
                                <p:cTn id="90" presetID="10" presetClass="entr" presetSubtype="0" fill="hold" nodeType="withEffect">
                                  <p:stCondLst>
                                    <p:cond delay="0"/>
                                  </p:stCondLst>
                                  <p:childTnLst>
                                    <p:set>
                                      <p:cBhvr>
                                        <p:cTn id="91" dur="1" fill="hold">
                                          <p:stCondLst>
                                            <p:cond delay="0"/>
                                          </p:stCondLst>
                                        </p:cTn>
                                        <p:tgtEl>
                                          <p:spTgt spid="14"/>
                                        </p:tgtEl>
                                        <p:attrNameLst>
                                          <p:attrName>style.visibility</p:attrName>
                                        </p:attrNameLst>
                                      </p:cBhvr>
                                      <p:to>
                                        <p:strVal val="visible"/>
                                      </p:to>
                                    </p:set>
                                    <p:animEffect transition="in" filter="fade">
                                      <p:cBhvr>
                                        <p:cTn id="92" dur="500"/>
                                        <p:tgtEl>
                                          <p:spTgt spid="14"/>
                                        </p:tgtEl>
                                      </p:cBhvr>
                                    </p:animEffect>
                                  </p:childTnLst>
                                </p:cTn>
                              </p:par>
                              <p:par>
                                <p:cTn id="93" presetID="10" presetClass="entr" presetSubtype="0" fill="hold" nodeType="withEffect">
                                  <p:stCondLst>
                                    <p:cond delay="0"/>
                                  </p:stCondLst>
                                  <p:childTnLst>
                                    <p:set>
                                      <p:cBhvr>
                                        <p:cTn id="94" dur="1" fill="hold">
                                          <p:stCondLst>
                                            <p:cond delay="0"/>
                                          </p:stCondLst>
                                        </p:cTn>
                                        <p:tgtEl>
                                          <p:spTgt spid="13"/>
                                        </p:tgtEl>
                                        <p:attrNameLst>
                                          <p:attrName>style.visibility</p:attrName>
                                        </p:attrNameLst>
                                      </p:cBhvr>
                                      <p:to>
                                        <p:strVal val="visible"/>
                                      </p:to>
                                    </p:set>
                                    <p:animEffect transition="in" filter="fade">
                                      <p:cBhvr>
                                        <p:cTn id="95" dur="500"/>
                                        <p:tgtEl>
                                          <p:spTgt spid="13"/>
                                        </p:tgtEl>
                                      </p:cBhvr>
                                    </p:animEffect>
                                  </p:childTnLst>
                                </p:cTn>
                              </p:par>
                            </p:childTnLst>
                          </p:cTn>
                        </p:par>
                        <p:par>
                          <p:cTn id="96" fill="hold">
                            <p:stCondLst>
                              <p:cond delay="3500"/>
                            </p:stCondLst>
                            <p:childTnLst>
                              <p:par>
                                <p:cTn id="97" presetID="10" presetClass="entr" presetSubtype="0" fill="hold" grpId="0" nodeType="afterEffect">
                                  <p:stCondLst>
                                    <p:cond delay="0"/>
                                  </p:stCondLst>
                                  <p:childTnLst>
                                    <p:set>
                                      <p:cBhvr>
                                        <p:cTn id="98" dur="1" fill="hold">
                                          <p:stCondLst>
                                            <p:cond delay="0"/>
                                          </p:stCondLst>
                                        </p:cTn>
                                        <p:tgtEl>
                                          <p:spTgt spid="67"/>
                                        </p:tgtEl>
                                        <p:attrNameLst>
                                          <p:attrName>style.visibility</p:attrName>
                                        </p:attrNameLst>
                                      </p:cBhvr>
                                      <p:to>
                                        <p:strVal val="visible"/>
                                      </p:to>
                                    </p:set>
                                    <p:animEffect transition="in" filter="fade">
                                      <p:cBhvr>
                                        <p:cTn id="99" dur="500"/>
                                        <p:tgtEl>
                                          <p:spTgt spid="67"/>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68"/>
                                        </p:tgtEl>
                                        <p:attrNameLst>
                                          <p:attrName>style.visibility</p:attrName>
                                        </p:attrNameLst>
                                      </p:cBhvr>
                                      <p:to>
                                        <p:strVal val="visible"/>
                                      </p:to>
                                    </p:set>
                                    <p:animEffect transition="in" filter="fade">
                                      <p:cBhvr>
                                        <p:cTn id="102" dur="500"/>
                                        <p:tgtEl>
                                          <p:spTgt spid="68"/>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69"/>
                                        </p:tgtEl>
                                        <p:attrNameLst>
                                          <p:attrName>style.visibility</p:attrName>
                                        </p:attrNameLst>
                                      </p:cBhvr>
                                      <p:to>
                                        <p:strVal val="visible"/>
                                      </p:to>
                                    </p:set>
                                    <p:animEffect transition="in" filter="fade">
                                      <p:cBhvr>
                                        <p:cTn id="105" dur="500"/>
                                        <p:tgtEl>
                                          <p:spTgt spid="69"/>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70"/>
                                        </p:tgtEl>
                                        <p:attrNameLst>
                                          <p:attrName>style.visibility</p:attrName>
                                        </p:attrNameLst>
                                      </p:cBhvr>
                                      <p:to>
                                        <p:strVal val="visible"/>
                                      </p:to>
                                    </p:set>
                                    <p:animEffect transition="in" filter="fade">
                                      <p:cBhvr>
                                        <p:cTn id="108" dur="500"/>
                                        <p:tgtEl>
                                          <p:spTgt spid="70"/>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71"/>
                                        </p:tgtEl>
                                        <p:attrNameLst>
                                          <p:attrName>style.visibility</p:attrName>
                                        </p:attrNameLst>
                                      </p:cBhvr>
                                      <p:to>
                                        <p:strVal val="visible"/>
                                      </p:to>
                                    </p:set>
                                    <p:animEffect transition="in" filter="fade">
                                      <p:cBhvr>
                                        <p:cTn id="111" dur="500"/>
                                        <p:tgtEl>
                                          <p:spTgt spid="71"/>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72"/>
                                        </p:tgtEl>
                                        <p:attrNameLst>
                                          <p:attrName>style.visibility</p:attrName>
                                        </p:attrNameLst>
                                      </p:cBhvr>
                                      <p:to>
                                        <p:strVal val="visible"/>
                                      </p:to>
                                    </p:set>
                                    <p:animEffect transition="in" filter="fade">
                                      <p:cBhvr>
                                        <p:cTn id="114" dur="500"/>
                                        <p:tgtEl>
                                          <p:spTgt spid="72"/>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85"/>
                                        </p:tgtEl>
                                        <p:attrNameLst>
                                          <p:attrName>style.visibility</p:attrName>
                                        </p:attrNameLst>
                                      </p:cBhvr>
                                      <p:to>
                                        <p:strVal val="visible"/>
                                      </p:to>
                                    </p:set>
                                    <p:animEffect transition="in" filter="fade">
                                      <p:cBhvr>
                                        <p:cTn id="117" dur="500"/>
                                        <p:tgtEl>
                                          <p:spTgt spid="85"/>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86"/>
                                        </p:tgtEl>
                                        <p:attrNameLst>
                                          <p:attrName>style.visibility</p:attrName>
                                        </p:attrNameLst>
                                      </p:cBhvr>
                                      <p:to>
                                        <p:strVal val="visible"/>
                                      </p:to>
                                    </p:set>
                                    <p:animEffect transition="in" filter="fade">
                                      <p:cBhvr>
                                        <p:cTn id="120" dur="500"/>
                                        <p:tgtEl>
                                          <p:spTgt spid="86"/>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87"/>
                                        </p:tgtEl>
                                        <p:attrNameLst>
                                          <p:attrName>style.visibility</p:attrName>
                                        </p:attrNameLst>
                                      </p:cBhvr>
                                      <p:to>
                                        <p:strVal val="visible"/>
                                      </p:to>
                                    </p:set>
                                    <p:animEffect transition="in" filter="fade">
                                      <p:cBhvr>
                                        <p:cTn id="123" dur="500"/>
                                        <p:tgtEl>
                                          <p:spTgt spid="87"/>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88"/>
                                        </p:tgtEl>
                                        <p:attrNameLst>
                                          <p:attrName>style.visibility</p:attrName>
                                        </p:attrNameLst>
                                      </p:cBhvr>
                                      <p:to>
                                        <p:strVal val="visible"/>
                                      </p:to>
                                    </p:set>
                                    <p:animEffect transition="in" filter="fade">
                                      <p:cBhvr>
                                        <p:cTn id="126" dur="500"/>
                                        <p:tgtEl>
                                          <p:spTgt spid="88"/>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89"/>
                                        </p:tgtEl>
                                        <p:attrNameLst>
                                          <p:attrName>style.visibility</p:attrName>
                                        </p:attrNameLst>
                                      </p:cBhvr>
                                      <p:to>
                                        <p:strVal val="visible"/>
                                      </p:to>
                                    </p:set>
                                    <p:animEffect transition="in" filter="fade">
                                      <p:cBhvr>
                                        <p:cTn id="129" dur="500"/>
                                        <p:tgtEl>
                                          <p:spTgt spid="89"/>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90"/>
                                        </p:tgtEl>
                                        <p:attrNameLst>
                                          <p:attrName>style.visibility</p:attrName>
                                        </p:attrNameLst>
                                      </p:cBhvr>
                                      <p:to>
                                        <p:strVal val="visible"/>
                                      </p:to>
                                    </p:set>
                                    <p:animEffect transition="in" filter="fade">
                                      <p:cBhvr>
                                        <p:cTn id="132" dur="500"/>
                                        <p:tgtEl>
                                          <p:spTgt spid="90"/>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91"/>
                                        </p:tgtEl>
                                        <p:attrNameLst>
                                          <p:attrName>style.visibility</p:attrName>
                                        </p:attrNameLst>
                                      </p:cBhvr>
                                      <p:to>
                                        <p:strVal val="visible"/>
                                      </p:to>
                                    </p:set>
                                    <p:animEffect transition="in" filter="fade">
                                      <p:cBhvr>
                                        <p:cTn id="135" dur="500"/>
                                        <p:tgtEl>
                                          <p:spTgt spid="91"/>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92"/>
                                        </p:tgtEl>
                                        <p:attrNameLst>
                                          <p:attrName>style.visibility</p:attrName>
                                        </p:attrNameLst>
                                      </p:cBhvr>
                                      <p:to>
                                        <p:strVal val="visible"/>
                                      </p:to>
                                    </p:set>
                                    <p:animEffect transition="in" filter="fade">
                                      <p:cBhvr>
                                        <p:cTn id="138" dur="500"/>
                                        <p:tgtEl>
                                          <p:spTgt spid="92"/>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93"/>
                                        </p:tgtEl>
                                        <p:attrNameLst>
                                          <p:attrName>style.visibility</p:attrName>
                                        </p:attrNameLst>
                                      </p:cBhvr>
                                      <p:to>
                                        <p:strVal val="visible"/>
                                      </p:to>
                                    </p:set>
                                    <p:animEffect transition="in" filter="fade">
                                      <p:cBhvr>
                                        <p:cTn id="141" dur="500"/>
                                        <p:tgtEl>
                                          <p:spTgt spid="93"/>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94"/>
                                        </p:tgtEl>
                                        <p:attrNameLst>
                                          <p:attrName>style.visibility</p:attrName>
                                        </p:attrNameLst>
                                      </p:cBhvr>
                                      <p:to>
                                        <p:strVal val="visible"/>
                                      </p:to>
                                    </p:set>
                                    <p:animEffect transition="in" filter="fade">
                                      <p:cBhvr>
                                        <p:cTn id="144" dur="500"/>
                                        <p:tgtEl>
                                          <p:spTgt spid="94"/>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95"/>
                                        </p:tgtEl>
                                        <p:attrNameLst>
                                          <p:attrName>style.visibility</p:attrName>
                                        </p:attrNameLst>
                                      </p:cBhvr>
                                      <p:to>
                                        <p:strVal val="visible"/>
                                      </p:to>
                                    </p:set>
                                    <p:animEffect transition="in" filter="fade">
                                      <p:cBhvr>
                                        <p:cTn id="147" dur="500"/>
                                        <p:tgtEl>
                                          <p:spTgt spid="95"/>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96"/>
                                        </p:tgtEl>
                                        <p:attrNameLst>
                                          <p:attrName>style.visibility</p:attrName>
                                        </p:attrNameLst>
                                      </p:cBhvr>
                                      <p:to>
                                        <p:strVal val="visible"/>
                                      </p:to>
                                    </p:set>
                                    <p:animEffect transition="in" filter="fade">
                                      <p:cBhvr>
                                        <p:cTn id="150" dur="500"/>
                                        <p:tgtEl>
                                          <p:spTgt spid="96"/>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grpId="0" nodeType="clickEffect">
                                  <p:stCondLst>
                                    <p:cond delay="0"/>
                                  </p:stCondLst>
                                  <p:childTnLst>
                                    <p:set>
                                      <p:cBhvr>
                                        <p:cTn id="154" dur="1" fill="hold">
                                          <p:stCondLst>
                                            <p:cond delay="0"/>
                                          </p:stCondLst>
                                        </p:cTn>
                                        <p:tgtEl>
                                          <p:spTgt spid="3">
                                            <p:txEl>
                                              <p:pRg st="3" end="3"/>
                                            </p:txEl>
                                          </p:spTgt>
                                        </p:tgtEl>
                                        <p:attrNameLst>
                                          <p:attrName>style.visibility</p:attrName>
                                        </p:attrNameLst>
                                      </p:cBhvr>
                                      <p:to>
                                        <p:strVal val="visible"/>
                                      </p:to>
                                    </p:set>
                                    <p:animEffect transition="in" filter="fade">
                                      <p:cBhvr>
                                        <p:cTn id="155" dur="500"/>
                                        <p:tgtEl>
                                          <p:spTgt spid="3">
                                            <p:txEl>
                                              <p:pRg st="3" end="3"/>
                                            </p:txEl>
                                          </p:spTgt>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3">
                                            <p:txEl>
                                              <p:pRg st="4" end="4"/>
                                            </p:txEl>
                                          </p:spTgt>
                                        </p:tgtEl>
                                        <p:attrNameLst>
                                          <p:attrName>style.visibility</p:attrName>
                                        </p:attrNameLst>
                                      </p:cBhvr>
                                      <p:to>
                                        <p:strVal val="visible"/>
                                      </p:to>
                                    </p:set>
                                    <p:animEffect transition="in" filter="fade">
                                      <p:cBhvr>
                                        <p:cTn id="160" dur="500"/>
                                        <p:tgtEl>
                                          <p:spTgt spid="3">
                                            <p:txEl>
                                              <p:pRg st="4" end="4"/>
                                            </p:txEl>
                                          </p:spTgt>
                                        </p:tgtEl>
                                      </p:cBhvr>
                                    </p:animEffect>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grpId="0" nodeType="clickEffect">
                                  <p:stCondLst>
                                    <p:cond delay="0"/>
                                  </p:stCondLst>
                                  <p:childTnLst>
                                    <p:set>
                                      <p:cBhvr>
                                        <p:cTn id="164" dur="1" fill="hold">
                                          <p:stCondLst>
                                            <p:cond delay="0"/>
                                          </p:stCondLst>
                                        </p:cTn>
                                        <p:tgtEl>
                                          <p:spTgt spid="3">
                                            <p:txEl>
                                              <p:pRg st="5" end="5"/>
                                            </p:txEl>
                                          </p:spTgt>
                                        </p:tgtEl>
                                        <p:attrNameLst>
                                          <p:attrName>style.visibility</p:attrName>
                                        </p:attrNameLst>
                                      </p:cBhvr>
                                      <p:to>
                                        <p:strVal val="visible"/>
                                      </p:to>
                                    </p:set>
                                    <p:animEffect transition="in" filter="fade">
                                      <p:cBhvr>
                                        <p:cTn id="165" dur="500"/>
                                        <p:tgtEl>
                                          <p:spTgt spid="3">
                                            <p:txEl>
                                              <p:pRg st="5" end="5"/>
                                            </p:txEl>
                                          </p:spTgt>
                                        </p:tgtEl>
                                      </p:cBhvr>
                                    </p:animEffect>
                                  </p:childTnLst>
                                </p:cTn>
                              </p:par>
                            </p:childTnLst>
                          </p:cTn>
                        </p:par>
                      </p:childTnLst>
                    </p:cTn>
                  </p:par>
                  <p:par>
                    <p:cTn id="166" fill="hold">
                      <p:stCondLst>
                        <p:cond delay="indefinite"/>
                      </p:stCondLst>
                      <p:childTnLst>
                        <p:par>
                          <p:cTn id="167" fill="hold">
                            <p:stCondLst>
                              <p:cond delay="0"/>
                            </p:stCondLst>
                            <p:childTnLst>
                              <p:par>
                                <p:cTn id="168" presetID="10" presetClass="entr" presetSubtype="0" fill="hold" grpId="0" nodeType="clickEffect">
                                  <p:stCondLst>
                                    <p:cond delay="0"/>
                                  </p:stCondLst>
                                  <p:childTnLst>
                                    <p:set>
                                      <p:cBhvr>
                                        <p:cTn id="169" dur="1" fill="hold">
                                          <p:stCondLst>
                                            <p:cond delay="0"/>
                                          </p:stCondLst>
                                        </p:cTn>
                                        <p:tgtEl>
                                          <p:spTgt spid="17">
                                            <p:bg/>
                                          </p:spTgt>
                                        </p:tgtEl>
                                        <p:attrNameLst>
                                          <p:attrName>style.visibility</p:attrName>
                                        </p:attrNameLst>
                                      </p:cBhvr>
                                      <p:to>
                                        <p:strVal val="visible"/>
                                      </p:to>
                                    </p:set>
                                    <p:animEffect transition="in" filter="fade">
                                      <p:cBhvr>
                                        <p:cTn id="170" dur="500"/>
                                        <p:tgtEl>
                                          <p:spTgt spid="17">
                                            <p:bg/>
                                          </p:spTgt>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17">
                                            <p:txEl>
                                              <p:pRg st="0" end="0"/>
                                            </p:txEl>
                                          </p:spTgt>
                                        </p:tgtEl>
                                        <p:attrNameLst>
                                          <p:attrName>style.visibility</p:attrName>
                                        </p:attrNameLst>
                                      </p:cBhvr>
                                      <p:to>
                                        <p:strVal val="visible"/>
                                      </p:to>
                                    </p:set>
                                    <p:animEffect transition="in" filter="fade">
                                      <p:cBhvr>
                                        <p:cTn id="173"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7" grpId="0" build="p" animBg="1"/>
      <p:bldP spid="43"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7" name="TextBox 6"/>
          <p:cNvSpPr txBox="1"/>
          <p:nvPr/>
        </p:nvSpPr>
        <p:spPr>
          <a:xfrm>
            <a:off x="3352800" y="820727"/>
            <a:ext cx="1523474" cy="461665"/>
          </a:xfrm>
          <a:prstGeom prst="rect">
            <a:avLst/>
          </a:prstGeom>
          <a:noFill/>
        </p:spPr>
        <p:txBody>
          <a:bodyPr wrap="none" rtlCol="0">
            <a:spAutoFit/>
          </a:bodyPr>
          <a:lstStyle/>
          <a:p>
            <a:r>
              <a:rPr lang="en-US" sz="2400" dirty="0" smtClean="0">
                <a:latin typeface="Times New Roman"/>
                <a:cs typeface="Times New Roman"/>
              </a:rPr>
              <a:t>Gen ( </a:t>
            </a:r>
            <a:r>
              <a:rPr lang="en-US" sz="2400" i="1" dirty="0" smtClean="0">
                <a:latin typeface="Times New Roman"/>
                <a:cs typeface="Times New Roman"/>
              </a:rPr>
              <a:t>w</a:t>
            </a:r>
            <a:r>
              <a:rPr lang="en-US" sz="2400" baseline="-25000" dirty="0" smtClean="0">
                <a:latin typeface="Times New Roman"/>
                <a:cs typeface="Times New Roman"/>
              </a:rPr>
              <a:t>0</a:t>
            </a:r>
            <a:r>
              <a:rPr lang="en-US" sz="2400" i="1" dirty="0" smtClean="0">
                <a:latin typeface="Times New Roman"/>
                <a:cs typeface="Times New Roman"/>
              </a:rPr>
              <a:t> </a:t>
            </a:r>
            <a:r>
              <a:rPr lang="en-US" sz="2400" dirty="0" smtClean="0">
                <a:latin typeface="Times New Roman"/>
                <a:cs typeface="Times New Roman"/>
              </a:rPr>
              <a:t>)</a:t>
            </a:r>
            <a:r>
              <a:rPr lang="en-US" sz="2400" dirty="0" smtClean="0"/>
              <a:t>:</a:t>
            </a:r>
          </a:p>
        </p:txBody>
      </p:sp>
      <p:sp>
        <p:nvSpPr>
          <p:cNvPr id="10" name="TextBox 9"/>
          <p:cNvSpPr txBox="1"/>
          <p:nvPr/>
        </p:nvSpPr>
        <p:spPr>
          <a:xfrm>
            <a:off x="3291945" y="3178867"/>
            <a:ext cx="2361143" cy="461665"/>
          </a:xfrm>
          <a:prstGeom prst="rect">
            <a:avLst/>
          </a:prstGeom>
          <a:noFill/>
        </p:spPr>
        <p:txBody>
          <a:bodyPr wrap="none" rtlCol="0">
            <a:spAutoFit/>
          </a:bodyPr>
          <a:lstStyle/>
          <a:p>
            <a:r>
              <a:rPr lang="en-US" sz="2400" dirty="0" smtClean="0">
                <a:latin typeface="Times New Roman"/>
                <a:cs typeface="Times New Roman"/>
              </a:rPr>
              <a:t>Rep ( </a:t>
            </a:r>
            <a:r>
              <a:rPr lang="en-US" sz="2400" i="1" dirty="0" smtClean="0">
                <a:latin typeface="Times New Roman"/>
                <a:cs typeface="Times New Roman"/>
              </a:rPr>
              <a:t>w</a:t>
            </a:r>
            <a:r>
              <a:rPr lang="en-US" sz="2400" baseline="-25000" dirty="0" smtClean="0">
                <a:latin typeface="Times New Roman"/>
                <a:cs typeface="Times New Roman"/>
              </a:rPr>
              <a:t>1</a:t>
            </a:r>
            <a:r>
              <a:rPr lang="en-US" sz="2400" i="1" dirty="0" smtClean="0">
                <a:latin typeface="Times New Roman"/>
                <a:cs typeface="Times New Roman"/>
              </a:rPr>
              <a:t> , </a:t>
            </a:r>
            <a:r>
              <a:rPr lang="en-US" sz="2400" dirty="0" smtClean="0">
                <a:latin typeface="Times New Roman"/>
                <a:cs typeface="Times New Roman"/>
              </a:rPr>
              <a:t>(</a:t>
            </a:r>
            <a:r>
              <a:rPr lang="en-US" sz="2400" i="1" dirty="0" smtClean="0">
                <a:latin typeface="Times New Roman"/>
                <a:cs typeface="Times New Roman"/>
              </a:rPr>
              <a:t>A, b</a:t>
            </a:r>
            <a:r>
              <a:rPr lang="en-US" sz="2400" dirty="0" smtClean="0">
                <a:latin typeface="Times New Roman"/>
                <a:cs typeface="Times New Roman"/>
              </a:rPr>
              <a:t>))</a:t>
            </a:r>
            <a:r>
              <a:rPr lang="en-US" sz="2400" dirty="0" smtClean="0"/>
              <a:t>:</a:t>
            </a:r>
          </a:p>
        </p:txBody>
      </p:sp>
      <p:sp>
        <p:nvSpPr>
          <p:cNvPr id="16" name="Rectangle 15"/>
          <p:cNvSpPr/>
          <p:nvPr/>
        </p:nvSpPr>
        <p:spPr bwMode="auto">
          <a:xfrm>
            <a:off x="3352800" y="1348246"/>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18" name="Rectangle 17"/>
          <p:cNvSpPr/>
          <p:nvPr/>
        </p:nvSpPr>
        <p:spPr bwMode="auto">
          <a:xfrm>
            <a:off x="6186757" y="1373646"/>
            <a:ext cx="558748" cy="41433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x</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19" name="TextBox 18"/>
          <p:cNvSpPr txBox="1"/>
          <p:nvPr/>
        </p:nvSpPr>
        <p:spPr>
          <a:xfrm>
            <a:off x="6879548" y="1862831"/>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22" name="Rectangle 21"/>
          <p:cNvSpPr/>
          <p:nvPr/>
        </p:nvSpPr>
        <p:spPr bwMode="auto">
          <a:xfrm>
            <a:off x="8229600" y="1348246"/>
            <a:ext cx="292100"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b</a:t>
            </a:r>
          </a:p>
        </p:txBody>
      </p:sp>
      <p:sp>
        <p:nvSpPr>
          <p:cNvPr id="23" name="TextBox 22"/>
          <p:cNvSpPr txBox="1"/>
          <p:nvPr/>
        </p:nvSpPr>
        <p:spPr>
          <a:xfrm>
            <a:off x="7854445" y="1862831"/>
            <a:ext cx="251952"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4" name="Rectangle 23"/>
          <p:cNvSpPr/>
          <p:nvPr/>
        </p:nvSpPr>
        <p:spPr bwMode="auto">
          <a:xfrm>
            <a:off x="7178448" y="1348246"/>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0</a:t>
            </a:r>
          </a:p>
        </p:txBody>
      </p:sp>
      <p:sp>
        <p:nvSpPr>
          <p:cNvPr id="25" name="Rectangle 24"/>
          <p:cNvSpPr/>
          <p:nvPr/>
        </p:nvSpPr>
        <p:spPr bwMode="auto">
          <a:xfrm>
            <a:off x="3912272" y="1348246"/>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4891999" y="1348246"/>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28" name="Rectangle 27"/>
          <p:cNvSpPr/>
          <p:nvPr/>
        </p:nvSpPr>
        <p:spPr bwMode="auto">
          <a:xfrm>
            <a:off x="5462893" y="1348246"/>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29" name="Rectangle 28"/>
          <p:cNvSpPr/>
          <p:nvPr/>
        </p:nvSpPr>
        <p:spPr bwMode="auto">
          <a:xfrm>
            <a:off x="6186757" y="1787978"/>
            <a:ext cx="546048" cy="536518"/>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a:cs typeface="Times New Roman"/>
              </a:rPr>
              <a:t>x</a:t>
            </a:r>
            <a:r>
              <a:rPr kumimoji="0" lang="en-US" sz="2400" b="1" u="none" strike="noStrike" cap="none" normalizeH="0" baseline="-25000" dirty="0" smtClean="0">
                <a:ln>
                  <a:noFill/>
                </a:ln>
                <a:solidFill>
                  <a:schemeClr val="bg1"/>
                </a:solidFill>
                <a:effectLst/>
                <a:latin typeface="Times New Roman"/>
                <a:cs typeface="Times New Roman"/>
              </a:rPr>
              <a:t>2</a:t>
            </a:r>
          </a:p>
        </p:txBody>
      </p:sp>
      <p:sp>
        <p:nvSpPr>
          <p:cNvPr id="30" name="TextBox 29"/>
          <p:cNvSpPr txBox="1"/>
          <p:nvPr/>
        </p:nvSpPr>
        <p:spPr>
          <a:xfrm>
            <a:off x="4557813" y="2534960"/>
            <a:ext cx="264015" cy="461665"/>
          </a:xfrm>
          <a:prstGeom prst="rect">
            <a:avLst/>
          </a:prstGeom>
          <a:noFill/>
        </p:spPr>
        <p:txBody>
          <a:bodyPr wrap="none" rtlCol="0">
            <a:spAutoFit/>
          </a:bodyPr>
          <a:lstStyle/>
          <a:p>
            <a:pPr algn="ctr"/>
            <a:r>
              <a:rPr lang="en-US" sz="2400" b="1" dirty="0" smtClean="0"/>
              <a:t>,</a:t>
            </a:r>
            <a:endParaRPr lang="en-US" sz="2400" b="1" dirty="0"/>
          </a:p>
        </p:txBody>
      </p:sp>
      <p:sp>
        <p:nvSpPr>
          <p:cNvPr id="31" name="Rectangle 30"/>
          <p:cNvSpPr/>
          <p:nvPr/>
        </p:nvSpPr>
        <p:spPr bwMode="auto">
          <a:xfrm>
            <a:off x="6171032" y="3848432"/>
            <a:ext cx="558748" cy="41433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x</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32" name="TextBox 31"/>
          <p:cNvSpPr txBox="1"/>
          <p:nvPr/>
        </p:nvSpPr>
        <p:spPr>
          <a:xfrm>
            <a:off x="6779753"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33" name="Rectangle 32"/>
          <p:cNvSpPr/>
          <p:nvPr/>
        </p:nvSpPr>
        <p:spPr bwMode="auto">
          <a:xfrm>
            <a:off x="3187700" y="3823032"/>
            <a:ext cx="292100"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b</a:t>
            </a:r>
          </a:p>
        </p:txBody>
      </p:sp>
      <p:sp>
        <p:nvSpPr>
          <p:cNvPr id="34" name="TextBox 33"/>
          <p:cNvSpPr txBox="1"/>
          <p:nvPr/>
        </p:nvSpPr>
        <p:spPr>
          <a:xfrm>
            <a:off x="4472517" y="4337617"/>
            <a:ext cx="251952"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5" name="Rectangle 34"/>
          <p:cNvSpPr/>
          <p:nvPr/>
        </p:nvSpPr>
        <p:spPr bwMode="auto">
          <a:xfrm>
            <a:off x="7284577" y="3790715"/>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0</a:t>
            </a:r>
          </a:p>
        </p:txBody>
      </p:sp>
      <p:sp>
        <p:nvSpPr>
          <p:cNvPr id="36" name="Rectangle 35"/>
          <p:cNvSpPr/>
          <p:nvPr/>
        </p:nvSpPr>
        <p:spPr bwMode="auto">
          <a:xfrm>
            <a:off x="4876274" y="3823032"/>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37" name="Rectangle 36"/>
          <p:cNvSpPr/>
          <p:nvPr/>
        </p:nvSpPr>
        <p:spPr bwMode="auto">
          <a:xfrm>
            <a:off x="5447168" y="3823032"/>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38" name="Rectangle 37"/>
          <p:cNvSpPr/>
          <p:nvPr/>
        </p:nvSpPr>
        <p:spPr bwMode="auto">
          <a:xfrm>
            <a:off x="6171032" y="4262764"/>
            <a:ext cx="546048" cy="536518"/>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a:cs typeface="Times New Roman"/>
              </a:rPr>
              <a:t>x</a:t>
            </a:r>
            <a:r>
              <a:rPr kumimoji="0" lang="en-US" sz="2400" b="1" u="none" strike="noStrike" cap="none" normalizeH="0" baseline="-25000" dirty="0" smtClean="0">
                <a:ln>
                  <a:noFill/>
                </a:ln>
                <a:solidFill>
                  <a:schemeClr val="bg1"/>
                </a:solidFill>
                <a:effectLst/>
                <a:latin typeface="Times New Roman"/>
                <a:cs typeface="Times New Roman"/>
              </a:rPr>
              <a:t>2</a:t>
            </a:r>
          </a:p>
        </p:txBody>
      </p:sp>
      <p:sp>
        <p:nvSpPr>
          <p:cNvPr id="39" name="TextBox 38"/>
          <p:cNvSpPr txBox="1"/>
          <p:nvPr/>
        </p:nvSpPr>
        <p:spPr>
          <a:xfrm>
            <a:off x="3595095"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40" name="Rectangle 39"/>
          <p:cNvSpPr/>
          <p:nvPr/>
        </p:nvSpPr>
        <p:spPr bwMode="auto">
          <a:xfrm>
            <a:off x="3893995" y="3823032"/>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1</a:t>
            </a:r>
          </a:p>
        </p:txBody>
      </p:sp>
      <p:sp>
        <p:nvSpPr>
          <p:cNvPr id="41" name="TextBox 40"/>
          <p:cNvSpPr txBox="1"/>
          <p:nvPr/>
        </p:nvSpPr>
        <p:spPr>
          <a:xfrm>
            <a:off x="7915509"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42" name="Rectangle 41"/>
          <p:cNvSpPr/>
          <p:nvPr/>
        </p:nvSpPr>
        <p:spPr bwMode="auto">
          <a:xfrm>
            <a:off x="8151736" y="3790715"/>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1</a:t>
            </a:r>
          </a:p>
        </p:txBody>
      </p:sp>
      <p:sp>
        <p:nvSpPr>
          <p:cNvPr id="4" name="Left Bracket 3"/>
          <p:cNvSpPr/>
          <p:nvPr/>
        </p:nvSpPr>
        <p:spPr>
          <a:xfrm>
            <a:off x="7078092" y="3790715"/>
            <a:ext cx="106815" cy="161981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Left Bracket 42"/>
          <p:cNvSpPr/>
          <p:nvPr/>
        </p:nvSpPr>
        <p:spPr>
          <a:xfrm flipH="1">
            <a:off x="8762593" y="3790715"/>
            <a:ext cx="136200" cy="161981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4" name="Content Placeholder 1"/>
          <p:cNvSpPr txBox="1">
            <a:spLocks/>
          </p:cNvSpPr>
          <p:nvPr/>
        </p:nvSpPr>
        <p:spPr>
          <a:xfrm>
            <a:off x="114300" y="1143000"/>
            <a:ext cx="3200400" cy="4892524"/>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smtClean="0"/>
              <a:t>What happens if we replace the code in our previous sketch with a random linear code?</a:t>
            </a:r>
          </a:p>
          <a:p>
            <a:endParaRPr lang="en-US" sz="1600" dirty="0" smtClean="0"/>
          </a:p>
          <a:p>
            <a:endParaRPr lang="en-US" sz="1600" dirty="0" smtClean="0"/>
          </a:p>
          <a:p>
            <a:pPr marL="0" indent="0">
              <a:buFont typeface="Arial"/>
              <a:buNone/>
            </a:pPr>
            <a:r>
              <a:rPr lang="en-US" sz="2000" dirty="0" smtClean="0"/>
              <a:t>Issues:</a:t>
            </a:r>
          </a:p>
          <a:p>
            <a:r>
              <a:rPr lang="en-US" sz="1600" dirty="0" smtClean="0">
                <a:cs typeface="Calibri"/>
              </a:rPr>
              <a:t>Creating/finding a pseudorandom key? </a:t>
            </a:r>
            <a:br>
              <a:rPr lang="en-US" sz="1600" dirty="0" smtClean="0">
                <a:cs typeface="Calibri"/>
              </a:rPr>
            </a:br>
            <a:endParaRPr lang="en-US" sz="1600" dirty="0" smtClean="0">
              <a:cs typeface="Calibri"/>
            </a:endParaRPr>
          </a:p>
          <a:p>
            <a:pPr marL="0" indent="0">
              <a:buFont typeface="Arial"/>
              <a:buNone/>
            </a:pPr>
            <a:r>
              <a:rPr lang="en-US" sz="1600" b="1" dirty="0" smtClean="0">
                <a:cs typeface="Calibri"/>
              </a:rPr>
              <a:t>Use hardcore bits of </a:t>
            </a:r>
            <a:r>
              <a:rPr lang="en-US" sz="1600" b="1" dirty="0" err="1" smtClean="0">
                <a:cs typeface="Calibri"/>
              </a:rPr>
              <a:t>codeword</a:t>
            </a:r>
            <a:r>
              <a:rPr lang="en-US" sz="1600" b="1" dirty="0" smtClean="0">
                <a:cs typeface="Calibri"/>
              </a:rPr>
              <a:t>.</a:t>
            </a:r>
          </a:p>
          <a:p>
            <a:endParaRPr lang="en-US" sz="1600" dirty="0" smtClean="0">
              <a:cs typeface="Calibri"/>
            </a:endParaRPr>
          </a:p>
          <a:p>
            <a:r>
              <a:rPr lang="en-US" sz="1600" dirty="0" smtClean="0">
                <a:cs typeface="Calibri"/>
              </a:rPr>
              <a:t>Finding efficient decoding algorithm for small </a:t>
            </a:r>
            <a:r>
              <a:rPr lang="en-US" sz="1600" i="1" dirty="0" err="1" smtClean="0">
                <a:latin typeface="Times New Roman"/>
                <a:cs typeface="Times New Roman"/>
              </a:rPr>
              <a:t>d</a:t>
            </a:r>
            <a:r>
              <a:rPr lang="en-US" sz="1600" i="1" baseline="-25000" dirty="0" err="1" smtClean="0">
                <a:latin typeface="Times New Roman"/>
                <a:cs typeface="Times New Roman"/>
              </a:rPr>
              <a:t>max</a:t>
            </a:r>
            <a:r>
              <a:rPr lang="en-US" sz="1600" dirty="0" smtClean="0">
                <a:cs typeface="Calibri"/>
              </a:rPr>
              <a:t>.</a:t>
            </a:r>
          </a:p>
          <a:p>
            <a:endParaRPr lang="en-US" sz="1600" dirty="0" smtClean="0">
              <a:cs typeface="Calibri"/>
            </a:endParaRPr>
          </a:p>
          <a:p>
            <a:pPr marL="0" indent="0">
              <a:buFont typeface="Arial"/>
              <a:buNone/>
            </a:pPr>
            <a:r>
              <a:rPr lang="en-US" sz="1600" b="1" dirty="0" smtClean="0">
                <a:cs typeface="Calibri"/>
              </a:rPr>
              <a:t>Trial and error inversion</a:t>
            </a:r>
            <a:r>
              <a:rPr lang="en-US" sz="1600" dirty="0" smtClean="0">
                <a:cs typeface="Calibri"/>
              </a:rPr>
              <a:t> </a:t>
            </a:r>
          </a:p>
          <a:p>
            <a:pPr marL="0" indent="0">
              <a:buFont typeface="Arial"/>
              <a:buNone/>
            </a:pPr>
            <a:endParaRPr lang="en-US" sz="1600" dirty="0" smtClean="0">
              <a:cs typeface="Calibri"/>
            </a:endParaRPr>
          </a:p>
          <a:p>
            <a:r>
              <a:rPr lang="en-US" sz="1600" dirty="0" smtClean="0">
                <a:cs typeface="Calibri"/>
              </a:rPr>
              <a:t>Proving security for different types of distributions </a:t>
            </a:r>
            <a:r>
              <a:rPr lang="en-US" sz="1600" i="1" dirty="0" smtClean="0">
                <a:latin typeface="Times New Roman"/>
                <a:cs typeface="Times New Roman"/>
              </a:rPr>
              <a:t>W</a:t>
            </a:r>
            <a:r>
              <a:rPr lang="en-US" sz="1600" baseline="-25000" dirty="0" smtClean="0">
                <a:latin typeface="Times New Roman"/>
                <a:cs typeface="Times New Roman"/>
              </a:rPr>
              <a:t>0</a:t>
            </a:r>
            <a:endParaRPr lang="en-US" sz="1400" dirty="0" smtClean="0">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p:txBody>
      </p:sp>
    </p:spTree>
    <p:extLst>
      <p:ext uri="{BB962C8B-B14F-4D97-AF65-F5344CB8AC3E}">
        <p14:creationId xmlns:p14="http://schemas.microsoft.com/office/powerpoint/2010/main" val="32554177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9" end="9"/>
                                            </p:txEl>
                                          </p:spTgt>
                                        </p:tgtEl>
                                        <p:attrNameLst>
                                          <p:attrName>style.visibility</p:attrName>
                                        </p:attrNameLst>
                                      </p:cBhvr>
                                      <p:to>
                                        <p:strVal val="visible"/>
                                      </p:to>
                                    </p:set>
                                    <p:animEffect transition="in" filter="fade">
                                      <p:cBhvr>
                                        <p:cTn id="7" dur="500"/>
                                        <p:tgtEl>
                                          <p:spTgt spid="4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Lossless Fuzzy Extractor</a:t>
            </a:r>
            <a:endParaRPr lang="en-US" dirty="0"/>
          </a:p>
        </p:txBody>
      </p:sp>
      <p:sp>
        <p:nvSpPr>
          <p:cNvPr id="3" name="Content Placeholder 2"/>
          <p:cNvSpPr>
            <a:spLocks noGrp="1"/>
          </p:cNvSpPr>
          <p:nvPr>
            <p:ph idx="1"/>
          </p:nvPr>
        </p:nvSpPr>
        <p:spPr>
          <a:xfrm>
            <a:off x="457200" y="939801"/>
            <a:ext cx="8229600" cy="5797248"/>
          </a:xfrm>
        </p:spPr>
        <p:txBody>
          <a:bodyPr>
            <a:normAutofit fontScale="77500" lnSpcReduction="20000"/>
          </a:bodyPr>
          <a:lstStyle/>
          <a:p>
            <a:r>
              <a:rPr lang="en-US" dirty="0" smtClean="0"/>
              <a:t>Using [DottlingMullerQuade13], we </a:t>
            </a:r>
            <a:r>
              <a:rPr lang="en-US" dirty="0" smtClean="0"/>
              <a:t>can sample dimensions of erro</a:t>
            </a:r>
            <a:r>
              <a:rPr lang="en-US" dirty="0" smtClean="0"/>
              <a:t>r </a:t>
            </a:r>
            <a:r>
              <a:rPr lang="en-US" dirty="0" smtClean="0"/>
              <a:t>with </a:t>
            </a:r>
            <a:r>
              <a:rPr lang="en-US" dirty="0" smtClean="0"/>
              <a:t>a constant fraction of the bits in each </a:t>
            </a:r>
            <a:r>
              <a:rPr lang="en-US" dirty="0" smtClean="0"/>
              <a:t>variable of </a:t>
            </a:r>
            <a:r>
              <a:rPr lang="en-US" i="1" dirty="0" smtClean="0">
                <a:latin typeface="Times New Roman"/>
                <a:cs typeface="Times New Roman"/>
              </a:rPr>
              <a:t>x</a:t>
            </a:r>
          </a:p>
          <a:p>
            <a:pPr lvl="1"/>
            <a:r>
              <a:rPr lang="en-US" dirty="0" smtClean="0">
                <a:latin typeface="Calibri"/>
                <a:cs typeface="Calibri"/>
              </a:rPr>
              <a:t>This means we can protect bits of </a:t>
            </a:r>
            <a:r>
              <a:rPr lang="en-US" i="1" dirty="0" smtClean="0">
                <a:latin typeface="Times New Roman"/>
                <a:cs typeface="Times New Roman"/>
              </a:rPr>
              <a:t>x</a:t>
            </a:r>
            <a:r>
              <a:rPr lang="en-US" dirty="0" smtClean="0">
                <a:latin typeface="Calibri"/>
                <a:cs typeface="Calibri"/>
              </a:rPr>
              <a:t> using fewer bits</a:t>
            </a:r>
          </a:p>
          <a:p>
            <a:r>
              <a:rPr lang="en-US" dirty="0" smtClean="0"/>
              <a:t>We can extract half the bits of </a:t>
            </a:r>
            <a:r>
              <a:rPr lang="en-US" i="1" dirty="0" smtClean="0">
                <a:latin typeface="Times New Roman"/>
                <a:cs typeface="Times New Roman"/>
              </a:rPr>
              <a:t>x</a:t>
            </a:r>
            <a:r>
              <a:rPr lang="en-US" dirty="0" smtClean="0"/>
              <a:t> as a key</a:t>
            </a:r>
          </a:p>
          <a:p>
            <a:r>
              <a:rPr lang="en-US" dirty="0" smtClean="0"/>
              <a:t>These two conditions </a:t>
            </a:r>
            <a:r>
              <a:rPr lang="en-US" dirty="0">
                <a:latin typeface="Times New Roman"/>
                <a:cs typeface="Times New Roman"/>
              </a:rPr>
              <a:t>|</a:t>
            </a:r>
            <a:r>
              <a:rPr lang="en-US" i="1" dirty="0">
                <a:latin typeface="Times New Roman"/>
                <a:cs typeface="Times New Roman"/>
              </a:rPr>
              <a:t>x</a:t>
            </a:r>
            <a:r>
              <a:rPr lang="en-US" baseline="-25000" dirty="0">
                <a:latin typeface="Times New Roman"/>
                <a:cs typeface="Times New Roman"/>
              </a:rPr>
              <a:t>2</a:t>
            </a:r>
            <a:r>
              <a:rPr lang="en-US" dirty="0">
                <a:latin typeface="Times New Roman"/>
                <a:cs typeface="Times New Roman"/>
              </a:rPr>
              <a:t>| ≥ |</a:t>
            </a:r>
            <a:r>
              <a:rPr lang="en-US" i="1" dirty="0">
                <a:latin typeface="Times New Roman"/>
                <a:cs typeface="Times New Roman"/>
              </a:rPr>
              <a:t>w</a:t>
            </a:r>
            <a:r>
              <a:rPr lang="en-US" baseline="-25000" dirty="0">
                <a:latin typeface="Times New Roman"/>
                <a:cs typeface="Times New Roman"/>
              </a:rPr>
              <a:t>0</a:t>
            </a:r>
            <a:r>
              <a:rPr lang="en-US" dirty="0" smtClean="0">
                <a:latin typeface="Times New Roman"/>
                <a:cs typeface="Times New Roman"/>
              </a:rPr>
              <a:t>| </a:t>
            </a:r>
            <a:r>
              <a:rPr lang="en-US" dirty="0" smtClean="0"/>
              <a:t>when </a:t>
            </a:r>
            <a:r>
              <a:rPr lang="en-US" i="1" dirty="0" smtClean="0">
                <a:latin typeface="Times New Roman"/>
                <a:cs typeface="Times New Roman"/>
              </a:rPr>
              <a:t>m</a:t>
            </a:r>
            <a:r>
              <a:rPr lang="en-US" dirty="0" smtClean="0">
                <a:latin typeface="Times New Roman"/>
                <a:cs typeface="Times New Roman"/>
              </a:rPr>
              <a:t> </a:t>
            </a:r>
            <a:r>
              <a:rPr lang="en-US" dirty="0">
                <a:latin typeface="Times New Roman"/>
                <a:cs typeface="Times New Roman"/>
              </a:rPr>
              <a:t>= </a:t>
            </a:r>
            <a:r>
              <a:rPr lang="en-US" i="1" dirty="0">
                <a:latin typeface="Times New Roman"/>
                <a:cs typeface="Times New Roman"/>
              </a:rPr>
              <a:t>O</a:t>
            </a:r>
            <a:r>
              <a:rPr lang="en-US" dirty="0">
                <a:latin typeface="Times New Roman"/>
                <a:cs typeface="Times New Roman"/>
              </a:rPr>
              <a:t>(</a:t>
            </a:r>
            <a:r>
              <a:rPr lang="en-US" i="1" dirty="0">
                <a:latin typeface="Times New Roman"/>
                <a:cs typeface="Times New Roman"/>
              </a:rPr>
              <a:t>n</a:t>
            </a:r>
            <a:r>
              <a:rPr lang="en-US" dirty="0" smtClean="0">
                <a:latin typeface="Times New Roman"/>
                <a:cs typeface="Times New Roman"/>
              </a:rPr>
              <a:t>)</a:t>
            </a:r>
            <a:r>
              <a:rPr lang="en-US" dirty="0" smtClean="0"/>
              <a:t>.  </a:t>
            </a:r>
            <a:br>
              <a:rPr lang="en-US" dirty="0" smtClean="0"/>
            </a:br>
            <a:r>
              <a:rPr lang="en-US" dirty="0" smtClean="0"/>
              <a:t>That is, our construction is lossless</a:t>
            </a:r>
            <a:endParaRPr lang="en-US" dirty="0" smtClean="0">
              <a:latin typeface="Times New Roman"/>
              <a:cs typeface="Times New Roman"/>
            </a:endParaRPr>
          </a:p>
          <a:p>
            <a:r>
              <a:rPr lang="en-US" dirty="0" smtClean="0"/>
              <a:t>Our inversion algorithm works if </a:t>
            </a:r>
            <a:br>
              <a:rPr lang="en-US" dirty="0" smtClean="0"/>
            </a:br>
            <a:endParaRPr lang="en-US" dirty="0" smtClean="0"/>
          </a:p>
          <a:p>
            <a:endParaRPr lang="en-US" u="sng" dirty="0" smtClean="0"/>
          </a:p>
          <a:p>
            <a:pPr marL="0" indent="0">
              <a:buNone/>
            </a:pPr>
            <a:r>
              <a:rPr lang="en-US" u="sng" dirty="0" smtClean="0"/>
              <a:t>Theorem 3:</a:t>
            </a:r>
            <a:r>
              <a:rPr lang="en-US" dirty="0" smtClean="0"/>
              <a:t>  If </a:t>
            </a:r>
            <a:r>
              <a:rPr lang="en-US" i="1" dirty="0" err="1" smtClean="0">
                <a:latin typeface="Times New Roman"/>
                <a:cs typeface="Times New Roman"/>
              </a:rPr>
              <a:t>d</a:t>
            </a:r>
            <a:r>
              <a:rPr lang="en-US" i="1" baseline="-25000" dirty="0" err="1" smtClean="0">
                <a:latin typeface="Times New Roman"/>
                <a:cs typeface="Times New Roman"/>
              </a:rPr>
              <a:t>max</a:t>
            </a:r>
            <a:r>
              <a:rPr lang="en-US" dirty="0" smtClean="0">
                <a:latin typeface="Times New Roman"/>
                <a:cs typeface="Times New Roman"/>
              </a:rPr>
              <a:t> = </a:t>
            </a:r>
            <a:r>
              <a:rPr lang="en-US" i="1" dirty="0" smtClean="0">
                <a:latin typeface="Times New Roman"/>
                <a:cs typeface="Times New Roman"/>
              </a:rPr>
              <a:t>O</a:t>
            </a:r>
            <a:r>
              <a:rPr lang="en-US" dirty="0" smtClean="0">
                <a:latin typeface="Times New Roman"/>
                <a:cs typeface="Times New Roman"/>
              </a:rPr>
              <a:t>(log </a:t>
            </a:r>
            <a:r>
              <a:rPr lang="en-US" i="1" dirty="0" smtClean="0">
                <a:latin typeface="Times New Roman"/>
                <a:cs typeface="Times New Roman"/>
              </a:rPr>
              <a:t>n</a:t>
            </a:r>
            <a:r>
              <a:rPr lang="en-US" dirty="0" smtClean="0">
                <a:latin typeface="Times New Roman"/>
                <a:cs typeface="Times New Roman"/>
              </a:rPr>
              <a:t>) and </a:t>
            </a:r>
            <a:r>
              <a:rPr lang="en-US" i="1" dirty="0" smtClean="0">
                <a:latin typeface="Times New Roman"/>
                <a:cs typeface="Times New Roman"/>
              </a:rPr>
              <a:t>W</a:t>
            </a:r>
            <a:r>
              <a:rPr lang="en-US" dirty="0" smtClean="0">
                <a:latin typeface="Calibri"/>
                <a:cs typeface="Calibri"/>
              </a:rPr>
              <a:t> is uniform, </a:t>
            </a:r>
            <a:r>
              <a:rPr lang="en-US" dirty="0" smtClean="0"/>
              <a:t/>
            </a:r>
            <a:br>
              <a:rPr lang="en-US" dirty="0" smtClean="0"/>
            </a:br>
            <a:r>
              <a:rPr lang="en-US" dirty="0" smtClean="0"/>
              <a:t>our construction </a:t>
            </a:r>
          </a:p>
          <a:p>
            <a:pPr marL="0" indent="0">
              <a:buNone/>
            </a:pPr>
            <a:r>
              <a:rPr lang="en-US" dirty="0" smtClean="0"/>
              <a:t>1) Is lossless </a:t>
            </a:r>
          </a:p>
          <a:p>
            <a:pPr marL="0" indent="0">
              <a:buNone/>
            </a:pPr>
            <a:r>
              <a:rPr lang="en-US" dirty="0" smtClean="0"/>
              <a:t>2) Decoding runs in expected polynomial time</a:t>
            </a:r>
          </a:p>
          <a:p>
            <a:pPr marL="0" indent="0">
              <a:buNone/>
            </a:pPr>
            <a:r>
              <a:rPr lang="en-US" dirty="0" smtClean="0"/>
              <a:t>3) Yields pseudorandom key assuming GAPSVP and SIVP are hard to approximate within polynomial factors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179897277"/>
              </p:ext>
            </p:extLst>
          </p:nvPr>
        </p:nvGraphicFramePr>
        <p:xfrm>
          <a:off x="1251480" y="3675063"/>
          <a:ext cx="3203575" cy="768350"/>
        </p:xfrm>
        <a:graphic>
          <a:graphicData uri="http://schemas.openxmlformats.org/presentationml/2006/ole">
            <mc:AlternateContent xmlns:mc="http://schemas.openxmlformats.org/markup-compatibility/2006">
              <mc:Choice xmlns:v="urn:schemas-microsoft-com:vml" Requires="v">
                <p:oleObj spid="_x0000_s17474" name="Equation" r:id="rId4" imgW="1905000" imgH="457200" progId="Equation.3">
                  <p:embed/>
                </p:oleObj>
              </mc:Choice>
              <mc:Fallback>
                <p:oleObj name="Equation" r:id="rId4" imgW="1905000" imgH="457200" progId="Equation.3">
                  <p:embed/>
                  <p:pic>
                    <p:nvPicPr>
                      <p:cNvPr id="0" name=""/>
                      <p:cNvPicPr/>
                      <p:nvPr/>
                    </p:nvPicPr>
                    <p:blipFill>
                      <a:blip r:embed="rId5"/>
                      <a:stretch>
                        <a:fillRect/>
                      </a:stretch>
                    </p:blipFill>
                    <p:spPr>
                      <a:xfrm>
                        <a:off x="1251480" y="3675063"/>
                        <a:ext cx="3203575" cy="768350"/>
                      </a:xfrm>
                      <a:prstGeom prst="rect">
                        <a:avLst/>
                      </a:prstGeom>
                    </p:spPr>
                  </p:pic>
                </p:oleObj>
              </mc:Fallback>
            </mc:AlternateContent>
          </a:graphicData>
        </a:graphic>
      </p:graphicFrame>
    </p:spTree>
    <p:extLst>
      <p:ext uri="{BB962C8B-B14F-4D97-AF65-F5344CB8AC3E}">
        <p14:creationId xmlns:p14="http://schemas.microsoft.com/office/powerpoint/2010/main" val="12371571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fade">
                                      <p:cBhvr>
                                        <p:cTn id="4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7" name="TextBox 6"/>
          <p:cNvSpPr txBox="1"/>
          <p:nvPr/>
        </p:nvSpPr>
        <p:spPr>
          <a:xfrm>
            <a:off x="3352800" y="820727"/>
            <a:ext cx="1523474" cy="461665"/>
          </a:xfrm>
          <a:prstGeom prst="rect">
            <a:avLst/>
          </a:prstGeom>
          <a:noFill/>
        </p:spPr>
        <p:txBody>
          <a:bodyPr wrap="none" rtlCol="0">
            <a:spAutoFit/>
          </a:bodyPr>
          <a:lstStyle/>
          <a:p>
            <a:r>
              <a:rPr lang="en-US" sz="2400" dirty="0" smtClean="0">
                <a:latin typeface="Times New Roman"/>
                <a:cs typeface="Times New Roman"/>
              </a:rPr>
              <a:t>Gen ( </a:t>
            </a:r>
            <a:r>
              <a:rPr lang="en-US" sz="2400" i="1" dirty="0" smtClean="0">
                <a:latin typeface="Times New Roman"/>
                <a:cs typeface="Times New Roman"/>
              </a:rPr>
              <a:t>w</a:t>
            </a:r>
            <a:r>
              <a:rPr lang="en-US" sz="2400" baseline="-25000" dirty="0" smtClean="0">
                <a:latin typeface="Times New Roman"/>
                <a:cs typeface="Times New Roman"/>
              </a:rPr>
              <a:t>0</a:t>
            </a:r>
            <a:r>
              <a:rPr lang="en-US" sz="2400" i="1" dirty="0" smtClean="0">
                <a:latin typeface="Times New Roman"/>
                <a:cs typeface="Times New Roman"/>
              </a:rPr>
              <a:t> </a:t>
            </a:r>
            <a:r>
              <a:rPr lang="en-US" sz="2400" dirty="0" smtClean="0">
                <a:latin typeface="Times New Roman"/>
                <a:cs typeface="Times New Roman"/>
              </a:rPr>
              <a:t>)</a:t>
            </a:r>
            <a:r>
              <a:rPr lang="en-US" sz="2400" dirty="0" smtClean="0"/>
              <a:t>:</a:t>
            </a:r>
          </a:p>
        </p:txBody>
      </p:sp>
      <p:sp>
        <p:nvSpPr>
          <p:cNvPr id="10" name="TextBox 9"/>
          <p:cNvSpPr txBox="1"/>
          <p:nvPr/>
        </p:nvSpPr>
        <p:spPr>
          <a:xfrm>
            <a:off x="3291945" y="3178867"/>
            <a:ext cx="2361143" cy="461665"/>
          </a:xfrm>
          <a:prstGeom prst="rect">
            <a:avLst/>
          </a:prstGeom>
          <a:noFill/>
        </p:spPr>
        <p:txBody>
          <a:bodyPr wrap="none" rtlCol="0">
            <a:spAutoFit/>
          </a:bodyPr>
          <a:lstStyle/>
          <a:p>
            <a:r>
              <a:rPr lang="en-US" sz="2400" dirty="0" smtClean="0">
                <a:latin typeface="Times New Roman"/>
                <a:cs typeface="Times New Roman"/>
              </a:rPr>
              <a:t>Rep ( </a:t>
            </a:r>
            <a:r>
              <a:rPr lang="en-US" sz="2400" i="1" dirty="0" smtClean="0">
                <a:latin typeface="Times New Roman"/>
                <a:cs typeface="Times New Roman"/>
              </a:rPr>
              <a:t>w</a:t>
            </a:r>
            <a:r>
              <a:rPr lang="en-US" sz="2400" baseline="-25000" dirty="0" smtClean="0">
                <a:latin typeface="Times New Roman"/>
                <a:cs typeface="Times New Roman"/>
              </a:rPr>
              <a:t>1</a:t>
            </a:r>
            <a:r>
              <a:rPr lang="en-US" sz="2400" i="1" dirty="0" smtClean="0">
                <a:latin typeface="Times New Roman"/>
                <a:cs typeface="Times New Roman"/>
              </a:rPr>
              <a:t> , </a:t>
            </a:r>
            <a:r>
              <a:rPr lang="en-US" sz="2400" dirty="0" smtClean="0">
                <a:latin typeface="Times New Roman"/>
                <a:cs typeface="Times New Roman"/>
              </a:rPr>
              <a:t>(</a:t>
            </a:r>
            <a:r>
              <a:rPr lang="en-US" sz="2400" i="1" dirty="0" smtClean="0">
                <a:latin typeface="Times New Roman"/>
                <a:cs typeface="Times New Roman"/>
              </a:rPr>
              <a:t>A, b</a:t>
            </a:r>
            <a:r>
              <a:rPr lang="en-US" sz="2400" dirty="0" smtClean="0">
                <a:latin typeface="Times New Roman"/>
                <a:cs typeface="Times New Roman"/>
              </a:rPr>
              <a:t>))</a:t>
            </a:r>
            <a:r>
              <a:rPr lang="en-US" sz="2400" dirty="0" smtClean="0"/>
              <a:t>:</a:t>
            </a:r>
          </a:p>
        </p:txBody>
      </p:sp>
      <p:sp>
        <p:nvSpPr>
          <p:cNvPr id="16" name="Rectangle 15"/>
          <p:cNvSpPr/>
          <p:nvPr/>
        </p:nvSpPr>
        <p:spPr bwMode="auto">
          <a:xfrm>
            <a:off x="3352800" y="1348246"/>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18" name="Rectangle 17"/>
          <p:cNvSpPr/>
          <p:nvPr/>
        </p:nvSpPr>
        <p:spPr bwMode="auto">
          <a:xfrm>
            <a:off x="6186757" y="1373646"/>
            <a:ext cx="558748" cy="41433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x</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19" name="TextBox 18"/>
          <p:cNvSpPr txBox="1"/>
          <p:nvPr/>
        </p:nvSpPr>
        <p:spPr>
          <a:xfrm>
            <a:off x="6879548" y="1862831"/>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22" name="Rectangle 21"/>
          <p:cNvSpPr/>
          <p:nvPr/>
        </p:nvSpPr>
        <p:spPr bwMode="auto">
          <a:xfrm>
            <a:off x="8229600" y="1348246"/>
            <a:ext cx="292100"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b</a:t>
            </a:r>
          </a:p>
        </p:txBody>
      </p:sp>
      <p:sp>
        <p:nvSpPr>
          <p:cNvPr id="23" name="TextBox 22"/>
          <p:cNvSpPr txBox="1"/>
          <p:nvPr/>
        </p:nvSpPr>
        <p:spPr>
          <a:xfrm>
            <a:off x="7854445" y="1862831"/>
            <a:ext cx="251952"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4" name="Rectangle 23"/>
          <p:cNvSpPr/>
          <p:nvPr/>
        </p:nvSpPr>
        <p:spPr bwMode="auto">
          <a:xfrm>
            <a:off x="7178448" y="1348246"/>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0</a:t>
            </a:r>
          </a:p>
        </p:txBody>
      </p:sp>
      <p:sp>
        <p:nvSpPr>
          <p:cNvPr id="25" name="Rectangle 24"/>
          <p:cNvSpPr/>
          <p:nvPr/>
        </p:nvSpPr>
        <p:spPr bwMode="auto">
          <a:xfrm>
            <a:off x="3912272" y="1348246"/>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4891999" y="1348246"/>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28" name="Rectangle 27"/>
          <p:cNvSpPr/>
          <p:nvPr/>
        </p:nvSpPr>
        <p:spPr bwMode="auto">
          <a:xfrm>
            <a:off x="5462893" y="1348246"/>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29" name="Rectangle 28"/>
          <p:cNvSpPr/>
          <p:nvPr/>
        </p:nvSpPr>
        <p:spPr bwMode="auto">
          <a:xfrm>
            <a:off x="6186757" y="1787978"/>
            <a:ext cx="546048" cy="536518"/>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a:cs typeface="Times New Roman"/>
              </a:rPr>
              <a:t>x</a:t>
            </a:r>
            <a:r>
              <a:rPr kumimoji="0" lang="en-US" sz="2400" b="1" u="none" strike="noStrike" cap="none" normalizeH="0" baseline="-25000" dirty="0" smtClean="0">
                <a:ln>
                  <a:noFill/>
                </a:ln>
                <a:solidFill>
                  <a:schemeClr val="bg1"/>
                </a:solidFill>
                <a:effectLst/>
                <a:latin typeface="Times New Roman"/>
                <a:cs typeface="Times New Roman"/>
              </a:rPr>
              <a:t>2</a:t>
            </a:r>
          </a:p>
        </p:txBody>
      </p:sp>
      <p:sp>
        <p:nvSpPr>
          <p:cNvPr id="30" name="TextBox 29"/>
          <p:cNvSpPr txBox="1"/>
          <p:nvPr/>
        </p:nvSpPr>
        <p:spPr>
          <a:xfrm>
            <a:off x="4557813" y="2534960"/>
            <a:ext cx="264015" cy="461665"/>
          </a:xfrm>
          <a:prstGeom prst="rect">
            <a:avLst/>
          </a:prstGeom>
          <a:noFill/>
        </p:spPr>
        <p:txBody>
          <a:bodyPr wrap="none" rtlCol="0">
            <a:spAutoFit/>
          </a:bodyPr>
          <a:lstStyle/>
          <a:p>
            <a:pPr algn="ctr"/>
            <a:r>
              <a:rPr lang="en-US" sz="2400" b="1" dirty="0" smtClean="0"/>
              <a:t>,</a:t>
            </a:r>
            <a:endParaRPr lang="en-US" sz="2400" b="1" dirty="0"/>
          </a:p>
        </p:txBody>
      </p:sp>
      <p:sp>
        <p:nvSpPr>
          <p:cNvPr id="31" name="Rectangle 30"/>
          <p:cNvSpPr/>
          <p:nvPr/>
        </p:nvSpPr>
        <p:spPr bwMode="auto">
          <a:xfrm>
            <a:off x="6171032" y="3848432"/>
            <a:ext cx="558748" cy="41433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x</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32" name="TextBox 31"/>
          <p:cNvSpPr txBox="1"/>
          <p:nvPr/>
        </p:nvSpPr>
        <p:spPr>
          <a:xfrm>
            <a:off x="6779753"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33" name="Rectangle 32"/>
          <p:cNvSpPr/>
          <p:nvPr/>
        </p:nvSpPr>
        <p:spPr bwMode="auto">
          <a:xfrm>
            <a:off x="3187700" y="3823032"/>
            <a:ext cx="292100"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b</a:t>
            </a:r>
          </a:p>
        </p:txBody>
      </p:sp>
      <p:sp>
        <p:nvSpPr>
          <p:cNvPr id="34" name="TextBox 33"/>
          <p:cNvSpPr txBox="1"/>
          <p:nvPr/>
        </p:nvSpPr>
        <p:spPr>
          <a:xfrm>
            <a:off x="4472517" y="4337617"/>
            <a:ext cx="251952"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5" name="Rectangle 34"/>
          <p:cNvSpPr/>
          <p:nvPr/>
        </p:nvSpPr>
        <p:spPr bwMode="auto">
          <a:xfrm>
            <a:off x="7284577" y="3790715"/>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0</a:t>
            </a:r>
          </a:p>
        </p:txBody>
      </p:sp>
      <p:sp>
        <p:nvSpPr>
          <p:cNvPr id="36" name="Rectangle 35"/>
          <p:cNvSpPr/>
          <p:nvPr/>
        </p:nvSpPr>
        <p:spPr bwMode="auto">
          <a:xfrm>
            <a:off x="4876274" y="3823032"/>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37" name="Rectangle 36"/>
          <p:cNvSpPr/>
          <p:nvPr/>
        </p:nvSpPr>
        <p:spPr bwMode="auto">
          <a:xfrm>
            <a:off x="5447168" y="3823032"/>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38" name="Rectangle 37"/>
          <p:cNvSpPr/>
          <p:nvPr/>
        </p:nvSpPr>
        <p:spPr bwMode="auto">
          <a:xfrm>
            <a:off x="6171032" y="4262764"/>
            <a:ext cx="546048" cy="536518"/>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a:cs typeface="Times New Roman"/>
              </a:rPr>
              <a:t>x</a:t>
            </a:r>
            <a:r>
              <a:rPr kumimoji="0" lang="en-US" sz="2400" b="1" u="none" strike="noStrike" cap="none" normalizeH="0" baseline="-25000" dirty="0" smtClean="0">
                <a:ln>
                  <a:noFill/>
                </a:ln>
                <a:solidFill>
                  <a:schemeClr val="bg1"/>
                </a:solidFill>
                <a:effectLst/>
                <a:latin typeface="Times New Roman"/>
                <a:cs typeface="Times New Roman"/>
              </a:rPr>
              <a:t>2</a:t>
            </a:r>
          </a:p>
        </p:txBody>
      </p:sp>
      <p:sp>
        <p:nvSpPr>
          <p:cNvPr id="39" name="TextBox 38"/>
          <p:cNvSpPr txBox="1"/>
          <p:nvPr/>
        </p:nvSpPr>
        <p:spPr>
          <a:xfrm>
            <a:off x="3595095"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40" name="Rectangle 39"/>
          <p:cNvSpPr/>
          <p:nvPr/>
        </p:nvSpPr>
        <p:spPr bwMode="auto">
          <a:xfrm>
            <a:off x="3893995" y="3823032"/>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1</a:t>
            </a:r>
          </a:p>
        </p:txBody>
      </p:sp>
      <p:sp>
        <p:nvSpPr>
          <p:cNvPr id="41" name="TextBox 40"/>
          <p:cNvSpPr txBox="1"/>
          <p:nvPr/>
        </p:nvSpPr>
        <p:spPr>
          <a:xfrm>
            <a:off x="7915509"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42" name="Rectangle 41"/>
          <p:cNvSpPr/>
          <p:nvPr/>
        </p:nvSpPr>
        <p:spPr bwMode="auto">
          <a:xfrm>
            <a:off x="8151736" y="3790715"/>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1</a:t>
            </a:r>
          </a:p>
        </p:txBody>
      </p:sp>
      <p:sp>
        <p:nvSpPr>
          <p:cNvPr id="4" name="Left Bracket 3"/>
          <p:cNvSpPr/>
          <p:nvPr/>
        </p:nvSpPr>
        <p:spPr>
          <a:xfrm>
            <a:off x="7078092" y="3790715"/>
            <a:ext cx="106815" cy="161981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Left Bracket 42"/>
          <p:cNvSpPr/>
          <p:nvPr/>
        </p:nvSpPr>
        <p:spPr>
          <a:xfrm flipH="1">
            <a:off x="8762593" y="3790715"/>
            <a:ext cx="136200" cy="161981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5" name="Content Placeholder 1"/>
          <p:cNvSpPr>
            <a:spLocks noGrp="1"/>
          </p:cNvSpPr>
          <p:nvPr>
            <p:ph idx="1"/>
          </p:nvPr>
        </p:nvSpPr>
        <p:spPr>
          <a:xfrm>
            <a:off x="152400" y="1143000"/>
            <a:ext cx="3200400" cy="5461000"/>
          </a:xfrm>
        </p:spPr>
        <p:txBody>
          <a:bodyPr>
            <a:normAutofit fontScale="92500" lnSpcReduction="10000"/>
          </a:bodyPr>
          <a:lstStyle/>
          <a:p>
            <a:r>
              <a:rPr lang="en-US" sz="1600" dirty="0" smtClean="0"/>
              <a:t>What happens if we replace the code in our previous sketch with a random linear code?</a:t>
            </a:r>
          </a:p>
          <a:p>
            <a:endParaRPr lang="en-US" sz="1600" dirty="0" smtClean="0"/>
          </a:p>
          <a:p>
            <a:endParaRPr lang="en-US" sz="1600" dirty="0" smtClean="0"/>
          </a:p>
          <a:p>
            <a:pPr marL="0" indent="0">
              <a:buNone/>
            </a:pPr>
            <a:r>
              <a:rPr lang="en-US" sz="2000" dirty="0" smtClean="0"/>
              <a:t>Issues:</a:t>
            </a:r>
          </a:p>
          <a:p>
            <a:r>
              <a:rPr lang="en-US" sz="1600" dirty="0">
                <a:cs typeface="Calibri"/>
              </a:rPr>
              <a:t>Creating/finding a pseudorandom key? </a:t>
            </a:r>
            <a:br>
              <a:rPr lang="en-US" sz="1600" dirty="0">
                <a:cs typeface="Calibri"/>
              </a:rPr>
            </a:br>
            <a:endParaRPr lang="en-US" sz="1600" dirty="0">
              <a:cs typeface="Calibri"/>
            </a:endParaRPr>
          </a:p>
          <a:p>
            <a:pPr marL="0" indent="0">
              <a:buNone/>
            </a:pPr>
            <a:r>
              <a:rPr lang="en-US" sz="1600" b="1" dirty="0" smtClean="0">
                <a:cs typeface="Calibri"/>
              </a:rPr>
              <a:t>Use hardcore bits of </a:t>
            </a:r>
            <a:r>
              <a:rPr lang="en-US" sz="1600" b="1" dirty="0" err="1" smtClean="0">
                <a:cs typeface="Calibri"/>
              </a:rPr>
              <a:t>codeword</a:t>
            </a:r>
            <a:r>
              <a:rPr lang="en-US" sz="1600" b="1" dirty="0" smtClean="0">
                <a:cs typeface="Calibri"/>
              </a:rPr>
              <a:t>.</a:t>
            </a:r>
            <a:endParaRPr lang="en-US" sz="1600" b="1" dirty="0">
              <a:cs typeface="Calibri"/>
            </a:endParaRPr>
          </a:p>
          <a:p>
            <a:endParaRPr lang="en-US" sz="1600" dirty="0" smtClean="0">
              <a:cs typeface="Calibri"/>
            </a:endParaRPr>
          </a:p>
          <a:p>
            <a:r>
              <a:rPr lang="en-US" sz="1600" dirty="0">
                <a:cs typeface="Calibri"/>
              </a:rPr>
              <a:t>Finding efficient decoding algorithm for small </a:t>
            </a:r>
            <a:r>
              <a:rPr lang="en-US" sz="1600" i="1" dirty="0" err="1">
                <a:latin typeface="Times New Roman"/>
                <a:cs typeface="Times New Roman"/>
              </a:rPr>
              <a:t>d</a:t>
            </a:r>
            <a:r>
              <a:rPr lang="en-US" sz="1600" i="1" baseline="-25000" dirty="0" err="1">
                <a:latin typeface="Times New Roman"/>
                <a:cs typeface="Times New Roman"/>
              </a:rPr>
              <a:t>max</a:t>
            </a:r>
            <a:r>
              <a:rPr lang="en-US" sz="1600" dirty="0">
                <a:cs typeface="Calibri"/>
              </a:rPr>
              <a:t>.</a:t>
            </a:r>
          </a:p>
          <a:p>
            <a:endParaRPr lang="en-US" sz="1600" dirty="0" smtClean="0">
              <a:cs typeface="Calibri"/>
            </a:endParaRPr>
          </a:p>
          <a:p>
            <a:pPr marL="0" indent="0">
              <a:buNone/>
            </a:pPr>
            <a:r>
              <a:rPr lang="en-US" sz="1600" b="1" dirty="0" smtClean="0">
                <a:cs typeface="Calibri"/>
              </a:rPr>
              <a:t>Trial and error inversion</a:t>
            </a:r>
            <a:r>
              <a:rPr lang="en-US" sz="1600" dirty="0" smtClean="0">
                <a:cs typeface="Calibri"/>
              </a:rPr>
              <a:t> </a:t>
            </a:r>
          </a:p>
          <a:p>
            <a:pPr marL="0" indent="0">
              <a:buNone/>
            </a:pPr>
            <a:endParaRPr lang="en-US" sz="1600" dirty="0">
              <a:cs typeface="Calibri"/>
            </a:endParaRPr>
          </a:p>
          <a:p>
            <a:r>
              <a:rPr lang="en-US" sz="1600" dirty="0" smtClean="0">
                <a:cs typeface="Calibri"/>
              </a:rPr>
              <a:t>Proving security for different types of distributions </a:t>
            </a:r>
            <a:r>
              <a:rPr lang="en-US" sz="1600" i="1" dirty="0" smtClean="0">
                <a:latin typeface="Times New Roman"/>
                <a:cs typeface="Times New Roman"/>
              </a:rPr>
              <a:t>W</a:t>
            </a:r>
            <a:r>
              <a:rPr lang="en-US" sz="1600" baseline="-25000" dirty="0" smtClean="0">
                <a:latin typeface="Times New Roman"/>
                <a:cs typeface="Times New Roman"/>
              </a:rPr>
              <a:t>0</a:t>
            </a:r>
            <a:endParaRPr lang="en-US" sz="1400" dirty="0" smtClean="0">
              <a:cs typeface="Calibri"/>
            </a:endParaRPr>
          </a:p>
          <a:p>
            <a:endParaRPr lang="en-US" sz="1600" dirty="0" smtClean="0">
              <a:latin typeface="Calibri"/>
              <a:cs typeface="Calibri"/>
            </a:endParaRPr>
          </a:p>
          <a:p>
            <a:pPr marL="0" indent="0">
              <a:buNone/>
            </a:pPr>
            <a:r>
              <a:rPr lang="en-US" sz="1600" b="1" dirty="0" smtClean="0">
                <a:latin typeface="Calibri"/>
                <a:cs typeface="Calibri"/>
              </a:rPr>
              <a:t>Extend LWE when some dimensions have known error</a:t>
            </a: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p:txBody>
      </p:sp>
    </p:spTree>
    <p:extLst>
      <p:ext uri="{BB962C8B-B14F-4D97-AF65-F5344CB8AC3E}">
        <p14:creationId xmlns:p14="http://schemas.microsoft.com/office/powerpoint/2010/main" val="36862715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
                                            <p:txEl>
                                              <p:pRg st="13" end="13"/>
                                            </p:txEl>
                                          </p:spTgt>
                                        </p:tgtEl>
                                        <p:attrNameLst>
                                          <p:attrName>style.visibility</p:attrName>
                                        </p:attrNameLst>
                                      </p:cBhvr>
                                      <p:to>
                                        <p:strVal val="visible"/>
                                      </p:to>
                                    </p:set>
                                    <p:animEffect transition="in" filter="fade">
                                      <p:cBhvr>
                                        <p:cTn id="7" dur="500"/>
                                        <p:tgtEl>
                                          <p:spTgt spid="4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806" y="-91440"/>
            <a:ext cx="8229600" cy="1143000"/>
          </a:xfrm>
        </p:spPr>
        <p:txBody>
          <a:bodyPr/>
          <a:lstStyle/>
          <a:p>
            <a:r>
              <a:rPr lang="en-US" dirty="0" smtClean="0"/>
              <a:t>LWE w/ known errors</a:t>
            </a:r>
            <a:endParaRPr lang="en-US" dirty="0"/>
          </a:p>
        </p:txBody>
      </p:sp>
      <p:sp>
        <p:nvSpPr>
          <p:cNvPr id="4" name="Rectangle 3"/>
          <p:cNvSpPr/>
          <p:nvPr/>
        </p:nvSpPr>
        <p:spPr bwMode="auto">
          <a:xfrm>
            <a:off x="915006" y="2181477"/>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5" name="TextBox 4"/>
          <p:cNvSpPr txBox="1"/>
          <p:nvPr/>
        </p:nvSpPr>
        <p:spPr>
          <a:xfrm>
            <a:off x="2916578" y="4858657"/>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6" name="Rectangle 5"/>
          <p:cNvSpPr/>
          <p:nvPr/>
        </p:nvSpPr>
        <p:spPr bwMode="auto">
          <a:xfrm>
            <a:off x="5230603" y="2181477"/>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7" name="TextBox 6"/>
          <p:cNvSpPr txBox="1"/>
          <p:nvPr/>
        </p:nvSpPr>
        <p:spPr>
          <a:xfrm>
            <a:off x="5851453" y="3400677"/>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8" name="Rectangle 7"/>
          <p:cNvSpPr/>
          <p:nvPr/>
        </p:nvSpPr>
        <p:spPr bwMode="auto">
          <a:xfrm>
            <a:off x="6446174" y="2181477"/>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9" name="Rectangle 8"/>
          <p:cNvSpPr/>
          <p:nvPr/>
        </p:nvSpPr>
        <p:spPr bwMode="auto">
          <a:xfrm>
            <a:off x="8230206" y="2181477"/>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0" name="TextBox 9"/>
          <p:cNvSpPr txBox="1"/>
          <p:nvPr/>
        </p:nvSpPr>
        <p:spPr>
          <a:xfrm>
            <a:off x="7365473" y="3400677"/>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11" name="Rectangle 10"/>
          <p:cNvSpPr/>
          <p:nvPr/>
        </p:nvSpPr>
        <p:spPr bwMode="auto">
          <a:xfrm>
            <a:off x="6337398" y="2181477"/>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12" name="Rectangle 11"/>
          <p:cNvSpPr/>
          <p:nvPr/>
        </p:nvSpPr>
        <p:spPr bwMode="auto">
          <a:xfrm>
            <a:off x="1790701" y="2181477"/>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13" name="Rectangle 12"/>
          <p:cNvSpPr/>
          <p:nvPr/>
        </p:nvSpPr>
        <p:spPr bwMode="auto">
          <a:xfrm>
            <a:off x="3267530" y="2181477"/>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4" name="Rectangle 13"/>
          <p:cNvSpPr/>
          <p:nvPr/>
        </p:nvSpPr>
        <p:spPr bwMode="auto">
          <a:xfrm>
            <a:off x="4143225" y="2181477"/>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15" name="Rectangle 14"/>
          <p:cNvSpPr/>
          <p:nvPr/>
        </p:nvSpPr>
        <p:spPr bwMode="auto">
          <a:xfrm>
            <a:off x="5230603" y="2823735"/>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16" name="Group 15"/>
          <p:cNvGrpSpPr/>
          <p:nvPr/>
        </p:nvGrpSpPr>
        <p:grpSpPr>
          <a:xfrm>
            <a:off x="71895" y="2181477"/>
            <a:ext cx="743375" cy="3048000"/>
            <a:chOff x="71289" y="1600200"/>
            <a:chExt cx="743375" cy="3048000"/>
          </a:xfrm>
        </p:grpSpPr>
        <p:sp>
          <p:nvSpPr>
            <p:cNvPr id="17" name="Left Brace 16"/>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9" name="Group 18"/>
          <p:cNvGrpSpPr/>
          <p:nvPr/>
        </p:nvGrpSpPr>
        <p:grpSpPr>
          <a:xfrm rot="5400000">
            <a:off x="958003" y="1264131"/>
            <a:ext cx="789702" cy="875695"/>
            <a:chOff x="24962" y="1600200"/>
            <a:chExt cx="789702" cy="3048000"/>
          </a:xfrm>
        </p:grpSpPr>
        <p:sp>
          <p:nvSpPr>
            <p:cNvPr id="20" name="Left Brace 1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22" name="Group 21"/>
          <p:cNvGrpSpPr/>
          <p:nvPr/>
        </p:nvGrpSpPr>
        <p:grpSpPr>
          <a:xfrm rot="5400000">
            <a:off x="1834606" y="1263830"/>
            <a:ext cx="789702" cy="876300"/>
            <a:chOff x="24962" y="1600200"/>
            <a:chExt cx="789702" cy="3048000"/>
          </a:xfrm>
        </p:grpSpPr>
        <p:sp>
          <p:nvSpPr>
            <p:cNvPr id="23" name="Left Brace 2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25" name="Rectangle 24"/>
          <p:cNvSpPr/>
          <p:nvPr/>
        </p:nvSpPr>
        <p:spPr>
          <a:xfrm>
            <a:off x="6337398" y="2181477"/>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 name="Group 25"/>
          <p:cNvGrpSpPr/>
          <p:nvPr/>
        </p:nvGrpSpPr>
        <p:grpSpPr>
          <a:xfrm>
            <a:off x="7226300" y="68920"/>
            <a:ext cx="1886268" cy="1886880"/>
            <a:chOff x="7226300" y="68920"/>
            <a:chExt cx="1886268" cy="1886880"/>
          </a:xfrm>
        </p:grpSpPr>
        <p:sp>
          <p:nvSpPr>
            <p:cNvPr id="27" name="Rectangle 26"/>
            <p:cNvSpPr/>
            <p:nvPr/>
          </p:nvSpPr>
          <p:spPr>
            <a:xfrm>
              <a:off x="7226300" y="68920"/>
              <a:ext cx="1886268" cy="188688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0" name="Rectangle 29"/>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2" name="Rectangle 31"/>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sp>
        <p:nvSpPr>
          <p:cNvPr id="34" name="Rectangle 33"/>
          <p:cNvSpPr/>
          <p:nvPr/>
        </p:nvSpPr>
        <p:spPr>
          <a:xfrm>
            <a:off x="6337398" y="32004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6337398" y="465838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6337398" y="50292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7358117" y="1590522"/>
            <a:ext cx="350783" cy="266702"/>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7860131" y="1516314"/>
            <a:ext cx="679806" cy="369332"/>
          </a:xfrm>
          <a:prstGeom prst="rect">
            <a:avLst/>
          </a:prstGeom>
          <a:noFill/>
        </p:spPr>
        <p:txBody>
          <a:bodyPr wrap="none" rtlCol="0">
            <a:spAutoFit/>
          </a:bodyPr>
          <a:lstStyle/>
          <a:p>
            <a:r>
              <a:rPr lang="en-US" dirty="0" smtClean="0">
                <a:latin typeface="Calibri"/>
                <a:cs typeface="Calibri"/>
              </a:rPr>
              <a:t>Fixed</a:t>
            </a:r>
            <a:endParaRPr lang="en-US" dirty="0">
              <a:latin typeface="Calibri"/>
              <a:cs typeface="Calibri"/>
            </a:endParaRPr>
          </a:p>
        </p:txBody>
      </p:sp>
    </p:spTree>
    <p:extLst>
      <p:ext uri="{BB962C8B-B14F-4D97-AF65-F5344CB8AC3E}">
        <p14:creationId xmlns:p14="http://schemas.microsoft.com/office/powerpoint/2010/main" val="41707133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500"/>
                                        <p:tgtEl>
                                          <p:spTgt spid="3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4" grpId="0" animBg="1"/>
      <p:bldP spid="35" grpId="0" animBg="1"/>
      <p:bldP spid="36" grpId="0" animBg="1"/>
      <p:bldP spid="37" grpId="0" animBg="1"/>
      <p:bldP spid="3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806" y="-91440"/>
            <a:ext cx="8229600" cy="1143000"/>
          </a:xfrm>
        </p:spPr>
        <p:txBody>
          <a:bodyPr/>
          <a:lstStyle/>
          <a:p>
            <a:r>
              <a:rPr lang="en-US" dirty="0" smtClean="0"/>
              <a:t>LWE w/ known errors</a:t>
            </a:r>
            <a:endParaRPr lang="en-US" dirty="0"/>
          </a:p>
        </p:txBody>
      </p:sp>
      <p:sp>
        <p:nvSpPr>
          <p:cNvPr id="4" name="Rectangle 3"/>
          <p:cNvSpPr/>
          <p:nvPr/>
        </p:nvSpPr>
        <p:spPr bwMode="auto">
          <a:xfrm>
            <a:off x="800706" y="2181477"/>
            <a:ext cx="647093"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5" name="TextBox 4"/>
          <p:cNvSpPr txBox="1"/>
          <p:nvPr/>
        </p:nvSpPr>
        <p:spPr>
          <a:xfrm>
            <a:off x="2774364" y="4858657"/>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6" name="Rectangle 5"/>
          <p:cNvSpPr/>
          <p:nvPr/>
        </p:nvSpPr>
        <p:spPr bwMode="auto">
          <a:xfrm>
            <a:off x="5230603" y="2181477"/>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7" name="TextBox 6"/>
          <p:cNvSpPr txBox="1"/>
          <p:nvPr/>
        </p:nvSpPr>
        <p:spPr>
          <a:xfrm>
            <a:off x="5851453" y="3400677"/>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8" name="Rectangle 7"/>
          <p:cNvSpPr/>
          <p:nvPr/>
        </p:nvSpPr>
        <p:spPr bwMode="auto">
          <a:xfrm>
            <a:off x="6446174" y="2181477"/>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9" name="Rectangle 8"/>
          <p:cNvSpPr/>
          <p:nvPr/>
        </p:nvSpPr>
        <p:spPr bwMode="auto">
          <a:xfrm>
            <a:off x="8230206" y="2181477"/>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0" name="TextBox 9"/>
          <p:cNvSpPr txBox="1"/>
          <p:nvPr/>
        </p:nvSpPr>
        <p:spPr>
          <a:xfrm>
            <a:off x="7365473" y="3400677"/>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11" name="Rectangle 10"/>
          <p:cNvSpPr/>
          <p:nvPr/>
        </p:nvSpPr>
        <p:spPr bwMode="auto">
          <a:xfrm>
            <a:off x="6337398" y="2181477"/>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12" name="Rectangle 11"/>
          <p:cNvSpPr/>
          <p:nvPr/>
        </p:nvSpPr>
        <p:spPr bwMode="auto">
          <a:xfrm>
            <a:off x="1447799" y="2181477"/>
            <a:ext cx="660401"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15" name="Rectangle 14"/>
          <p:cNvSpPr/>
          <p:nvPr/>
        </p:nvSpPr>
        <p:spPr bwMode="auto">
          <a:xfrm>
            <a:off x="5230603" y="2823735"/>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16" name="Group 15"/>
          <p:cNvGrpSpPr/>
          <p:nvPr/>
        </p:nvGrpSpPr>
        <p:grpSpPr>
          <a:xfrm>
            <a:off x="-42405" y="2181477"/>
            <a:ext cx="743375" cy="3048000"/>
            <a:chOff x="71289" y="1600200"/>
            <a:chExt cx="743375" cy="3048000"/>
          </a:xfrm>
        </p:grpSpPr>
        <p:sp>
          <p:nvSpPr>
            <p:cNvPr id="17" name="Left Brace 16"/>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9" name="Group 18"/>
          <p:cNvGrpSpPr/>
          <p:nvPr/>
        </p:nvGrpSpPr>
        <p:grpSpPr>
          <a:xfrm rot="5400000">
            <a:off x="729402" y="1378433"/>
            <a:ext cx="789702" cy="647092"/>
            <a:chOff x="24962" y="1600200"/>
            <a:chExt cx="789702" cy="3048000"/>
          </a:xfrm>
        </p:grpSpPr>
        <p:sp>
          <p:nvSpPr>
            <p:cNvPr id="20" name="Left Brace 1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22" name="Group 21"/>
          <p:cNvGrpSpPr/>
          <p:nvPr/>
        </p:nvGrpSpPr>
        <p:grpSpPr>
          <a:xfrm rot="5400000">
            <a:off x="1389499" y="1378130"/>
            <a:ext cx="789702" cy="647700"/>
            <a:chOff x="24962" y="1600200"/>
            <a:chExt cx="789702" cy="3048000"/>
          </a:xfrm>
        </p:grpSpPr>
        <p:sp>
          <p:nvSpPr>
            <p:cNvPr id="23" name="Left Brace 2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25" name="Rectangle 24"/>
          <p:cNvSpPr/>
          <p:nvPr/>
        </p:nvSpPr>
        <p:spPr>
          <a:xfrm>
            <a:off x="6337398" y="2181477"/>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 name="Group 25"/>
          <p:cNvGrpSpPr/>
          <p:nvPr/>
        </p:nvGrpSpPr>
        <p:grpSpPr>
          <a:xfrm>
            <a:off x="7226300" y="68920"/>
            <a:ext cx="1886268" cy="1886880"/>
            <a:chOff x="7226300" y="68920"/>
            <a:chExt cx="1886268" cy="1886880"/>
          </a:xfrm>
        </p:grpSpPr>
        <p:sp>
          <p:nvSpPr>
            <p:cNvPr id="27" name="Rectangle 26"/>
            <p:cNvSpPr/>
            <p:nvPr/>
          </p:nvSpPr>
          <p:spPr>
            <a:xfrm>
              <a:off x="7226300" y="68920"/>
              <a:ext cx="1886268" cy="188688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0" name="Rectangle 29"/>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2" name="Rectangle 31"/>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sp>
        <p:nvSpPr>
          <p:cNvPr id="34" name="Rectangle 33"/>
          <p:cNvSpPr/>
          <p:nvPr/>
        </p:nvSpPr>
        <p:spPr>
          <a:xfrm>
            <a:off x="6337398" y="32004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6337398" y="465838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6337398" y="50292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7358117" y="1590522"/>
            <a:ext cx="350783" cy="266702"/>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7860131" y="1516314"/>
            <a:ext cx="679806" cy="369332"/>
          </a:xfrm>
          <a:prstGeom prst="rect">
            <a:avLst/>
          </a:prstGeom>
          <a:noFill/>
        </p:spPr>
        <p:txBody>
          <a:bodyPr wrap="none" rtlCol="0">
            <a:spAutoFit/>
          </a:bodyPr>
          <a:lstStyle/>
          <a:p>
            <a:r>
              <a:rPr lang="en-US" dirty="0" smtClean="0">
                <a:latin typeface="Calibri"/>
                <a:cs typeface="Calibri"/>
              </a:rPr>
              <a:t>Fixed</a:t>
            </a:r>
            <a:endParaRPr lang="en-US" dirty="0">
              <a:latin typeface="Calibri"/>
              <a:cs typeface="Calibri"/>
            </a:endParaRPr>
          </a:p>
        </p:txBody>
      </p:sp>
      <p:sp>
        <p:nvSpPr>
          <p:cNvPr id="40" name="Rectangle 39"/>
          <p:cNvSpPr/>
          <p:nvPr/>
        </p:nvSpPr>
        <p:spPr bwMode="auto">
          <a:xfrm>
            <a:off x="3058792" y="2177365"/>
            <a:ext cx="647093"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42" name="Rectangle 41"/>
          <p:cNvSpPr/>
          <p:nvPr/>
        </p:nvSpPr>
        <p:spPr bwMode="auto">
          <a:xfrm>
            <a:off x="3705885" y="2177365"/>
            <a:ext cx="660401"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Tree>
    <p:extLst>
      <p:ext uri="{BB962C8B-B14F-4D97-AF65-F5344CB8AC3E}">
        <p14:creationId xmlns:p14="http://schemas.microsoft.com/office/powerpoint/2010/main" val="868825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2"/>
                                        </p:tgtEl>
                                      </p:cBhvr>
                                    </p:animEffect>
                                    <p:set>
                                      <p:cBhvr>
                                        <p:cTn id="7" dur="1" fill="hold">
                                          <p:stCondLst>
                                            <p:cond delay="499"/>
                                          </p:stCondLst>
                                        </p:cTn>
                                        <p:tgtEl>
                                          <p:spTgt spid="22"/>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9"/>
                                        </p:tgtEl>
                                      </p:cBhvr>
                                    </p:animEffect>
                                    <p:set>
                                      <p:cBhvr>
                                        <p:cTn id="10"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806" y="-91440"/>
            <a:ext cx="8229600" cy="1143000"/>
          </a:xfrm>
        </p:spPr>
        <p:txBody>
          <a:bodyPr/>
          <a:lstStyle/>
          <a:p>
            <a:r>
              <a:rPr lang="en-US" dirty="0" smtClean="0"/>
              <a:t>LWE w/ known errors</a:t>
            </a:r>
            <a:endParaRPr lang="en-US" dirty="0"/>
          </a:p>
        </p:txBody>
      </p:sp>
      <p:sp>
        <p:nvSpPr>
          <p:cNvPr id="4" name="Rectangle 3"/>
          <p:cNvSpPr/>
          <p:nvPr/>
        </p:nvSpPr>
        <p:spPr bwMode="auto">
          <a:xfrm>
            <a:off x="800706" y="2181477"/>
            <a:ext cx="647093"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5" name="TextBox 4"/>
          <p:cNvSpPr txBox="1"/>
          <p:nvPr/>
        </p:nvSpPr>
        <p:spPr>
          <a:xfrm>
            <a:off x="2774364" y="4858657"/>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6" name="Rectangle 5"/>
          <p:cNvSpPr/>
          <p:nvPr/>
        </p:nvSpPr>
        <p:spPr bwMode="auto">
          <a:xfrm>
            <a:off x="5230603" y="2181477"/>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7" name="TextBox 6"/>
          <p:cNvSpPr txBox="1"/>
          <p:nvPr/>
        </p:nvSpPr>
        <p:spPr>
          <a:xfrm>
            <a:off x="5851453" y="3400677"/>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8" name="Rectangle 7"/>
          <p:cNvSpPr/>
          <p:nvPr/>
        </p:nvSpPr>
        <p:spPr bwMode="auto">
          <a:xfrm>
            <a:off x="6446174" y="2181477"/>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9" name="Rectangle 8"/>
          <p:cNvSpPr/>
          <p:nvPr/>
        </p:nvSpPr>
        <p:spPr bwMode="auto">
          <a:xfrm>
            <a:off x="8230206" y="2181477"/>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0" name="TextBox 9"/>
          <p:cNvSpPr txBox="1"/>
          <p:nvPr/>
        </p:nvSpPr>
        <p:spPr>
          <a:xfrm>
            <a:off x="7365473" y="3400677"/>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11" name="Rectangle 10"/>
          <p:cNvSpPr/>
          <p:nvPr/>
        </p:nvSpPr>
        <p:spPr bwMode="auto">
          <a:xfrm>
            <a:off x="6337398" y="2181477"/>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12" name="Rectangle 11"/>
          <p:cNvSpPr/>
          <p:nvPr/>
        </p:nvSpPr>
        <p:spPr bwMode="auto">
          <a:xfrm>
            <a:off x="1447799" y="2181477"/>
            <a:ext cx="660401"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15" name="Rectangle 14"/>
          <p:cNvSpPr/>
          <p:nvPr/>
        </p:nvSpPr>
        <p:spPr bwMode="auto">
          <a:xfrm>
            <a:off x="5230603" y="2823735"/>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16" name="Group 15"/>
          <p:cNvGrpSpPr/>
          <p:nvPr/>
        </p:nvGrpSpPr>
        <p:grpSpPr>
          <a:xfrm>
            <a:off x="-42405" y="2181477"/>
            <a:ext cx="743375" cy="3048000"/>
            <a:chOff x="71289" y="1600200"/>
            <a:chExt cx="743375" cy="3048000"/>
          </a:xfrm>
        </p:grpSpPr>
        <p:sp>
          <p:nvSpPr>
            <p:cNvPr id="17" name="Left Brace 16"/>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9" name="Group 18"/>
          <p:cNvGrpSpPr/>
          <p:nvPr/>
        </p:nvGrpSpPr>
        <p:grpSpPr>
          <a:xfrm rot="5400000">
            <a:off x="2036156" y="1361966"/>
            <a:ext cx="789702" cy="675188"/>
            <a:chOff x="24962" y="1467860"/>
            <a:chExt cx="789702" cy="3180340"/>
          </a:xfrm>
        </p:grpSpPr>
        <p:sp>
          <p:nvSpPr>
            <p:cNvPr id="20" name="Left Brace 1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rot="16200000">
              <a:off x="-1290633" y="2783455"/>
              <a:ext cx="3154410"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3</a:t>
              </a:r>
              <a:endParaRPr lang="en-US" sz="2800" dirty="0">
                <a:latin typeface="Times New Roman"/>
                <a:cs typeface="Times New Roman"/>
              </a:endParaRPr>
            </a:p>
          </p:txBody>
        </p:sp>
      </p:grpSp>
      <p:grpSp>
        <p:nvGrpSpPr>
          <p:cNvPr id="22" name="Group 21"/>
          <p:cNvGrpSpPr/>
          <p:nvPr/>
        </p:nvGrpSpPr>
        <p:grpSpPr>
          <a:xfrm rot="5400000">
            <a:off x="1394044" y="1360887"/>
            <a:ext cx="789700" cy="682189"/>
            <a:chOff x="24964" y="1499636"/>
            <a:chExt cx="789700" cy="3148564"/>
          </a:xfrm>
        </p:grpSpPr>
        <p:sp>
          <p:nvSpPr>
            <p:cNvPr id="23" name="Left Brace 2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rot="16200000">
              <a:off x="-1258849" y="2783449"/>
              <a:ext cx="3090845"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3</a:t>
              </a:r>
              <a:endParaRPr lang="en-US" sz="2800" dirty="0">
                <a:latin typeface="Times New Roman"/>
                <a:cs typeface="Times New Roman"/>
              </a:endParaRPr>
            </a:p>
          </p:txBody>
        </p:sp>
      </p:grpSp>
      <p:sp>
        <p:nvSpPr>
          <p:cNvPr id="25" name="Rectangle 24"/>
          <p:cNvSpPr/>
          <p:nvPr/>
        </p:nvSpPr>
        <p:spPr>
          <a:xfrm>
            <a:off x="6337398" y="2181477"/>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 name="Group 25"/>
          <p:cNvGrpSpPr/>
          <p:nvPr/>
        </p:nvGrpSpPr>
        <p:grpSpPr>
          <a:xfrm>
            <a:off x="7226300" y="68920"/>
            <a:ext cx="1886268" cy="1886880"/>
            <a:chOff x="7226300" y="68920"/>
            <a:chExt cx="1886268" cy="1886880"/>
          </a:xfrm>
        </p:grpSpPr>
        <p:sp>
          <p:nvSpPr>
            <p:cNvPr id="27" name="Rectangle 26"/>
            <p:cNvSpPr/>
            <p:nvPr/>
          </p:nvSpPr>
          <p:spPr>
            <a:xfrm>
              <a:off x="7226300" y="68920"/>
              <a:ext cx="1886268" cy="188688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0" name="Rectangle 29"/>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2" name="Rectangle 31"/>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sp>
        <p:nvSpPr>
          <p:cNvPr id="34" name="Rectangle 33"/>
          <p:cNvSpPr/>
          <p:nvPr/>
        </p:nvSpPr>
        <p:spPr>
          <a:xfrm>
            <a:off x="6337398" y="32004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6337398" y="465838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6337398" y="50292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7358117" y="1590522"/>
            <a:ext cx="350783" cy="266702"/>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7860131" y="1516314"/>
            <a:ext cx="679806" cy="369332"/>
          </a:xfrm>
          <a:prstGeom prst="rect">
            <a:avLst/>
          </a:prstGeom>
          <a:noFill/>
        </p:spPr>
        <p:txBody>
          <a:bodyPr wrap="none" rtlCol="0">
            <a:spAutoFit/>
          </a:bodyPr>
          <a:lstStyle/>
          <a:p>
            <a:r>
              <a:rPr lang="en-US" dirty="0" smtClean="0">
                <a:latin typeface="Calibri"/>
                <a:cs typeface="Calibri"/>
              </a:rPr>
              <a:t>Fixed</a:t>
            </a:r>
            <a:endParaRPr lang="en-US" dirty="0">
              <a:latin typeface="Calibri"/>
              <a:cs typeface="Calibri"/>
            </a:endParaRPr>
          </a:p>
        </p:txBody>
      </p:sp>
      <p:sp>
        <p:nvSpPr>
          <p:cNvPr id="39" name="Rectangle 38"/>
          <p:cNvSpPr/>
          <p:nvPr/>
        </p:nvSpPr>
        <p:spPr bwMode="auto">
          <a:xfrm>
            <a:off x="2108200" y="2181477"/>
            <a:ext cx="660401"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3</a:t>
            </a:r>
          </a:p>
        </p:txBody>
      </p:sp>
      <p:sp>
        <p:nvSpPr>
          <p:cNvPr id="40" name="Rectangle 39"/>
          <p:cNvSpPr/>
          <p:nvPr/>
        </p:nvSpPr>
        <p:spPr bwMode="auto">
          <a:xfrm>
            <a:off x="3058792" y="2177365"/>
            <a:ext cx="647093"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42" name="Rectangle 41"/>
          <p:cNvSpPr/>
          <p:nvPr/>
        </p:nvSpPr>
        <p:spPr bwMode="auto">
          <a:xfrm>
            <a:off x="3705885" y="2177365"/>
            <a:ext cx="660401"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43" name="Rectangle 42"/>
          <p:cNvSpPr/>
          <p:nvPr/>
        </p:nvSpPr>
        <p:spPr bwMode="auto">
          <a:xfrm>
            <a:off x="4366286" y="2177365"/>
            <a:ext cx="660401"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3</a:t>
            </a:r>
          </a:p>
        </p:txBody>
      </p:sp>
      <p:sp>
        <p:nvSpPr>
          <p:cNvPr id="44" name="Rectangle 43"/>
          <p:cNvSpPr/>
          <p:nvPr/>
        </p:nvSpPr>
        <p:spPr bwMode="auto">
          <a:xfrm>
            <a:off x="5230603" y="3476877"/>
            <a:ext cx="648290" cy="653142"/>
          </a:xfrm>
          <a:prstGeom prst="rect">
            <a:avLst/>
          </a:prstGeom>
          <a:solidFill>
            <a:srgbClr val="FFFF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effectLst/>
                <a:latin typeface="Times New Roman"/>
                <a:cs typeface="Times New Roman"/>
              </a:rPr>
              <a:t>x</a:t>
            </a:r>
            <a:r>
              <a:rPr kumimoji="0" lang="en-US" sz="3600" b="1" u="none" strike="noStrike" cap="none" normalizeH="0" baseline="-25000" dirty="0" smtClean="0">
                <a:ln>
                  <a:noFill/>
                </a:ln>
                <a:effectLst/>
                <a:latin typeface="Times New Roman"/>
                <a:cs typeface="Times New Roman"/>
              </a:rPr>
              <a:t>3</a:t>
            </a:r>
          </a:p>
        </p:txBody>
      </p:sp>
      <p:grpSp>
        <p:nvGrpSpPr>
          <p:cNvPr id="45" name="Group 44"/>
          <p:cNvGrpSpPr/>
          <p:nvPr/>
        </p:nvGrpSpPr>
        <p:grpSpPr>
          <a:xfrm rot="5400000">
            <a:off x="715354" y="1380451"/>
            <a:ext cx="789702" cy="675188"/>
            <a:chOff x="24962" y="1467860"/>
            <a:chExt cx="789702" cy="3180340"/>
          </a:xfrm>
        </p:grpSpPr>
        <p:sp>
          <p:nvSpPr>
            <p:cNvPr id="46" name="Left Brace 4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7" name="TextBox 46"/>
            <p:cNvSpPr txBox="1"/>
            <p:nvPr/>
          </p:nvSpPr>
          <p:spPr>
            <a:xfrm rot="16200000">
              <a:off x="-1290633" y="2783455"/>
              <a:ext cx="3154410"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3</a:t>
              </a:r>
              <a:endParaRPr lang="en-US" sz="2800" dirty="0">
                <a:latin typeface="Times New Roman"/>
                <a:cs typeface="Times New Roman"/>
              </a:endParaRPr>
            </a:p>
          </p:txBody>
        </p:sp>
      </p:grpSp>
      <p:sp>
        <p:nvSpPr>
          <p:cNvPr id="3" name="TextBox 2"/>
          <p:cNvSpPr txBox="1"/>
          <p:nvPr/>
        </p:nvSpPr>
        <p:spPr>
          <a:xfrm>
            <a:off x="165100" y="5499100"/>
            <a:ext cx="8754871" cy="1200328"/>
          </a:xfrm>
          <a:prstGeom prst="rect">
            <a:avLst/>
          </a:prstGeom>
          <a:noFill/>
        </p:spPr>
        <p:txBody>
          <a:bodyPr wrap="none" rtlCol="0">
            <a:spAutoFit/>
          </a:bodyPr>
          <a:lstStyle/>
          <a:p>
            <a:r>
              <a:rPr lang="en-US" sz="2400" u="sng" dirty="0" smtClean="0"/>
              <a:t>Theorem:</a:t>
            </a:r>
            <a:r>
              <a:rPr lang="en-US" sz="2400" dirty="0" smtClean="0"/>
              <a:t> If there are fewer than </a:t>
            </a:r>
            <a:r>
              <a:rPr lang="en-US" sz="2400" i="1" dirty="0" smtClean="0">
                <a:latin typeface="Times New Roman"/>
                <a:cs typeface="Times New Roman"/>
              </a:rPr>
              <a:t>n</a:t>
            </a:r>
            <a:r>
              <a:rPr lang="en-US" sz="2400" dirty="0" smtClean="0">
                <a:latin typeface="Times New Roman"/>
                <a:cs typeface="Times New Roman"/>
              </a:rPr>
              <a:t>/3</a:t>
            </a:r>
            <a:r>
              <a:rPr lang="en-US" sz="2400" dirty="0" smtClean="0"/>
              <a:t> dimensions with known error</a:t>
            </a:r>
          </a:p>
          <a:p>
            <a:r>
              <a:rPr lang="en-US" sz="2400" dirty="0" smtClean="0"/>
              <a:t> and LWE is secure on </a:t>
            </a:r>
            <a:r>
              <a:rPr lang="en-US" sz="2400" dirty="0" smtClean="0">
                <a:solidFill>
                  <a:srgbClr val="DE0055"/>
                </a:solidFill>
              </a:rPr>
              <a:t>A</a:t>
            </a:r>
            <a:r>
              <a:rPr lang="en-US" sz="2400" baseline="-25000" dirty="0" smtClean="0">
                <a:solidFill>
                  <a:srgbClr val="DE0055"/>
                </a:solidFill>
              </a:rPr>
              <a:t>1</a:t>
            </a:r>
            <a:r>
              <a:rPr lang="en-US" sz="2400" dirty="0" smtClean="0"/>
              <a:t>, </a:t>
            </a:r>
            <a:r>
              <a:rPr lang="en-US" sz="2400" dirty="0" smtClean="0">
                <a:solidFill>
                  <a:srgbClr val="DE0055"/>
                </a:solidFill>
              </a:rPr>
              <a:t>A</a:t>
            </a:r>
            <a:r>
              <a:rPr lang="en-US" sz="2400" baseline="-25000" dirty="0" smtClean="0">
                <a:solidFill>
                  <a:srgbClr val="DE0055"/>
                </a:solidFill>
              </a:rPr>
              <a:t>1</a:t>
            </a:r>
            <a:r>
              <a:rPr lang="en-US" sz="2400" dirty="0" smtClean="0"/>
              <a:t>x</a:t>
            </a:r>
            <a:r>
              <a:rPr lang="en-US" sz="2400" baseline="-25000" dirty="0" smtClean="0"/>
              <a:t>1</a:t>
            </a:r>
            <a:r>
              <a:rPr lang="en-US" sz="2400" dirty="0" smtClean="0"/>
              <a:t>+</a:t>
            </a:r>
            <a:r>
              <a:rPr lang="en-US" sz="2400" dirty="0" smtClean="0">
                <a:solidFill>
                  <a:srgbClr val="82A0FF"/>
                </a:solidFill>
              </a:rPr>
              <a:t>w</a:t>
            </a:r>
            <a:r>
              <a:rPr lang="en-US" sz="2400" baseline="-25000" dirty="0" smtClean="0">
                <a:solidFill>
                  <a:srgbClr val="82A0FF"/>
                </a:solidFill>
              </a:rPr>
              <a:t>0</a:t>
            </a:r>
            <a:r>
              <a:rPr lang="en-US" sz="2400" baseline="-25000" dirty="0" smtClean="0"/>
              <a:t> </a:t>
            </a:r>
            <a:r>
              <a:rPr lang="en-US" sz="2400" dirty="0" smtClean="0"/>
              <a:t>with the known samples removed, </a:t>
            </a:r>
          </a:p>
          <a:p>
            <a:r>
              <a:rPr lang="en-US" sz="2400" dirty="0" smtClean="0"/>
              <a:t>then </a:t>
            </a:r>
            <a:r>
              <a:rPr lang="en-US" sz="2400" i="1" dirty="0" smtClean="0">
                <a:solidFill>
                  <a:srgbClr val="0011B2"/>
                </a:solidFill>
                <a:latin typeface="Times New Roman"/>
                <a:cs typeface="Times New Roman"/>
              </a:rPr>
              <a:t>x</a:t>
            </a:r>
            <a:r>
              <a:rPr lang="en-US" sz="2400" baseline="-25000" dirty="0" smtClean="0">
                <a:solidFill>
                  <a:srgbClr val="0011B2"/>
                </a:solidFill>
                <a:latin typeface="Times New Roman"/>
                <a:cs typeface="Times New Roman"/>
              </a:rPr>
              <a:t>2</a:t>
            </a:r>
            <a:r>
              <a:rPr lang="en-US" sz="2400" baseline="-25000" dirty="0" smtClean="0">
                <a:latin typeface="Times New Roman"/>
                <a:cs typeface="Times New Roman"/>
              </a:rPr>
              <a:t> </a:t>
            </a:r>
            <a:r>
              <a:rPr lang="en-US" sz="2400" dirty="0" smtClean="0">
                <a:latin typeface="Times New Roman"/>
                <a:cs typeface="Times New Roman"/>
              </a:rPr>
              <a:t>| </a:t>
            </a:r>
            <a:r>
              <a:rPr lang="en-US" sz="2400" i="1" dirty="0" smtClean="0">
                <a:solidFill>
                  <a:srgbClr val="DE0055"/>
                </a:solidFill>
                <a:latin typeface="Times New Roman"/>
                <a:cs typeface="Times New Roman"/>
              </a:rPr>
              <a:t>A</a:t>
            </a:r>
            <a:r>
              <a:rPr lang="en-US" sz="2400" dirty="0" smtClean="0">
                <a:latin typeface="Times New Roman"/>
                <a:cs typeface="Times New Roman"/>
              </a:rPr>
              <a:t>, </a:t>
            </a:r>
            <a:r>
              <a:rPr lang="en-US" sz="2400" i="1" dirty="0" smtClean="0">
                <a:solidFill>
                  <a:srgbClr val="DE0055"/>
                </a:solidFill>
                <a:latin typeface="Times New Roman"/>
                <a:cs typeface="Times New Roman"/>
              </a:rPr>
              <a:t>b</a:t>
            </a:r>
            <a:r>
              <a:rPr lang="en-US" sz="2400" dirty="0" smtClean="0"/>
              <a:t> is pseudorandom</a:t>
            </a:r>
            <a:endParaRPr lang="en-US" sz="2400" dirty="0"/>
          </a:p>
        </p:txBody>
      </p:sp>
    </p:spTree>
    <p:extLst>
      <p:ext uri="{BB962C8B-B14F-4D97-AF65-F5344CB8AC3E}">
        <p14:creationId xmlns:p14="http://schemas.microsoft.com/office/powerpoint/2010/main" val="25838289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500"/>
                                        <p:tgtEl>
                                          <p:spTgt spid="4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Effect transition="in" filter="fade">
                                      <p:cBhvr>
                                        <p:cTn id="31" dur="500"/>
                                        <p:tgtEl>
                                          <p:spTgt spid="3">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1" end="1"/>
                                            </p:txEl>
                                          </p:spTgt>
                                        </p:tgtEl>
                                        <p:attrNameLst>
                                          <p:attrName>style.visibility</p:attrName>
                                        </p:attrNameLst>
                                      </p:cBhvr>
                                      <p:to>
                                        <p:strVal val="visible"/>
                                      </p:to>
                                    </p:set>
                                    <p:animEffect transition="in" filter="fade">
                                      <p:cBhvr>
                                        <p:cTn id="36" dur="500"/>
                                        <p:tgtEl>
                                          <p:spTgt spid="3">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fade">
                                      <p:cBhvr>
                                        <p:cTn id="4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3" grpId="0" animBg="1"/>
      <p:bldP spid="44" grpId="0" animBg="1"/>
      <p:bldP spid="3" grpId="0"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884012"/>
            <a:ext cx="3200400" cy="1777754"/>
          </a:xfrm>
        </p:spPr>
        <p:txBody>
          <a:bodyPr>
            <a:normAutofit fontScale="92500" lnSpcReduction="10000"/>
          </a:bodyPr>
          <a:lstStyle/>
          <a:p>
            <a:r>
              <a:rPr lang="en-US" sz="1600" dirty="0" smtClean="0"/>
              <a:t>Assume our source is high entropy</a:t>
            </a:r>
          </a:p>
          <a:p>
            <a:r>
              <a:rPr lang="en-US" sz="1600" dirty="0" smtClean="0"/>
              <a:t>Fuzzy Extractors derive reliable keys from noisy data</a:t>
            </a:r>
          </a:p>
          <a:p>
            <a:pPr marL="0" indent="0">
              <a:buNone/>
            </a:pPr>
            <a:r>
              <a:rPr lang="en-US" sz="1200" dirty="0"/>
              <a:t> </a:t>
            </a:r>
            <a:r>
              <a:rPr lang="en-US" sz="1200" dirty="0" smtClean="0"/>
              <a:t>        [DodisOstrovskyReyzinSmith08]</a:t>
            </a:r>
            <a:endParaRPr lang="en-US" sz="1400" i="1" dirty="0" smtClean="0">
              <a:latin typeface="Arial" charset="0"/>
            </a:endParaRPr>
          </a:p>
          <a:p>
            <a:pPr lvl="1"/>
            <a:r>
              <a:rPr lang="en-US" sz="1400" dirty="0">
                <a:solidFill>
                  <a:srgbClr val="FFFFFF"/>
                </a:solidFill>
                <a:latin typeface="Arial" charset="0"/>
              </a:rPr>
              <a:t>Derive a key using a </a:t>
            </a:r>
            <a:r>
              <a:rPr lang="en-US" sz="1400" i="1" dirty="0">
                <a:solidFill>
                  <a:srgbClr val="FFFFFF"/>
                </a:solidFill>
                <a:latin typeface="Arial" charset="0"/>
              </a:rPr>
              <a:t>randomness extractor</a:t>
            </a:r>
          </a:p>
          <a:p>
            <a:pPr lvl="1"/>
            <a:r>
              <a:rPr lang="en-US" sz="1400" i="1" dirty="0">
                <a:solidFill>
                  <a:srgbClr val="FFFFFF"/>
                </a:solidFill>
                <a:latin typeface="Arial" charset="0"/>
              </a:rPr>
              <a:t>Error-correct </a:t>
            </a:r>
            <a:r>
              <a:rPr lang="en-US" sz="1400" dirty="0">
                <a:solidFill>
                  <a:srgbClr val="FFFFFF"/>
                </a:solidFill>
                <a:latin typeface="Arial" charset="0"/>
              </a:rPr>
              <a:t>the source using a </a:t>
            </a:r>
            <a:r>
              <a:rPr lang="en-US" sz="1400" i="1" dirty="0">
                <a:solidFill>
                  <a:srgbClr val="FFFFFF"/>
                </a:solidFill>
                <a:latin typeface="Arial" charset="0"/>
              </a:rPr>
              <a:t>Secure Sketch</a:t>
            </a:r>
          </a:p>
          <a:p>
            <a:pPr lvl="1"/>
            <a:endParaRPr lang="en-US" sz="1400" i="1" dirty="0" smtClean="0">
              <a:latin typeface="Arial" charset="0"/>
            </a:endParaRPr>
          </a:p>
          <a:p>
            <a:pPr lvl="1"/>
            <a:endParaRPr lang="en-US" sz="1400" i="1" dirty="0">
              <a:latin typeface="Arial" charset="0"/>
            </a:endParaRPr>
          </a:p>
        </p:txBody>
      </p:sp>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grpSp>
        <p:nvGrpSpPr>
          <p:cNvPr id="26" name="Group 25"/>
          <p:cNvGrpSpPr/>
          <p:nvPr/>
        </p:nvGrpSpPr>
        <p:grpSpPr>
          <a:xfrm>
            <a:off x="1463040" y="2862071"/>
            <a:ext cx="2111844" cy="2302596"/>
            <a:chOff x="6838074" y="2277355"/>
            <a:chExt cx="981497" cy="1772740"/>
          </a:xfrm>
        </p:grpSpPr>
        <p:sp>
          <p:nvSpPr>
            <p:cNvPr id="28" name="Trapezoid 2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9" name="TextBox 28"/>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1" name="Straight Arrow Connector 30"/>
          <p:cNvCxnSpPr/>
          <p:nvPr/>
        </p:nvCxnSpPr>
        <p:spPr bwMode="auto">
          <a:xfrm flipV="1">
            <a:off x="702254" y="418234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2" name="Object 31"/>
          <p:cNvGraphicFramePr>
            <a:graphicFrameLocks noChangeAspect="1"/>
          </p:cNvGraphicFramePr>
          <p:nvPr>
            <p:extLst>
              <p:ext uri="{D42A27DB-BD31-4B8C-83A1-F6EECF244321}">
                <p14:modId xmlns:p14="http://schemas.microsoft.com/office/powerpoint/2010/main" val="1301410072"/>
              </p:ext>
            </p:extLst>
          </p:nvPr>
        </p:nvGraphicFramePr>
        <p:xfrm>
          <a:off x="852770" y="3713313"/>
          <a:ext cx="352425" cy="373062"/>
        </p:xfrm>
        <a:graphic>
          <a:graphicData uri="http://schemas.openxmlformats.org/presentationml/2006/ole">
            <mc:AlternateContent xmlns:mc="http://schemas.openxmlformats.org/markup-compatibility/2006">
              <mc:Choice xmlns:v="urn:schemas-microsoft-com:vml" Requires="v">
                <p:oleObj spid="_x0000_s22878" name="Equation" r:id="rId4" imgW="203200" imgH="215900" progId="Equation.3">
                  <p:embed/>
                </p:oleObj>
              </mc:Choice>
              <mc:Fallback>
                <p:oleObj name="Equation" r:id="rId4" imgW="203200" imgH="215900" progId="Equation.3">
                  <p:embed/>
                  <p:pic>
                    <p:nvPicPr>
                      <p:cNvPr id="0" name=""/>
                      <p:cNvPicPr/>
                      <p:nvPr/>
                    </p:nvPicPr>
                    <p:blipFill>
                      <a:blip r:embed="rId5"/>
                      <a:stretch>
                        <a:fillRect/>
                      </a:stretch>
                    </p:blipFill>
                    <p:spPr>
                      <a:xfrm>
                        <a:off x="852770" y="3713313"/>
                        <a:ext cx="352425" cy="373062"/>
                      </a:xfrm>
                      <a:prstGeom prst="rect">
                        <a:avLst/>
                      </a:prstGeom>
                    </p:spPr>
                  </p:pic>
                </p:oleObj>
              </mc:Fallback>
            </mc:AlternateContent>
          </a:graphicData>
        </a:graphic>
      </p:graphicFrame>
      <p:cxnSp>
        <p:nvCxnSpPr>
          <p:cNvPr id="33" name="Straight Arrow Connector 32"/>
          <p:cNvCxnSpPr/>
          <p:nvPr/>
        </p:nvCxnSpPr>
        <p:spPr bwMode="auto">
          <a:xfrm>
            <a:off x="3574885" y="342837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6" name="Object 35"/>
          <p:cNvGraphicFramePr>
            <a:graphicFrameLocks noChangeAspect="1"/>
          </p:cNvGraphicFramePr>
          <p:nvPr>
            <p:extLst>
              <p:ext uri="{D42A27DB-BD31-4B8C-83A1-F6EECF244321}">
                <p14:modId xmlns:p14="http://schemas.microsoft.com/office/powerpoint/2010/main" val="2997648366"/>
              </p:ext>
            </p:extLst>
          </p:nvPr>
        </p:nvGraphicFramePr>
        <p:xfrm>
          <a:off x="4252649" y="3103482"/>
          <a:ext cx="441325" cy="354013"/>
        </p:xfrm>
        <a:graphic>
          <a:graphicData uri="http://schemas.openxmlformats.org/presentationml/2006/ole">
            <mc:AlternateContent xmlns:mc="http://schemas.openxmlformats.org/markup-compatibility/2006">
              <mc:Choice xmlns:v="urn:schemas-microsoft-com:vml" Requires="v">
                <p:oleObj spid="_x0000_s22879" name="Equation" r:id="rId6" imgW="254000" imgH="203200" progId="Equation.3">
                  <p:embed/>
                </p:oleObj>
              </mc:Choice>
              <mc:Fallback>
                <p:oleObj name="Equation" r:id="rId6" imgW="254000" imgH="203200" progId="Equation.3">
                  <p:embed/>
                  <p:pic>
                    <p:nvPicPr>
                      <p:cNvPr id="0" name=""/>
                      <p:cNvPicPr/>
                      <p:nvPr/>
                    </p:nvPicPr>
                    <p:blipFill>
                      <a:blip r:embed="rId7"/>
                      <a:stretch>
                        <a:fillRect/>
                      </a:stretch>
                    </p:blipFill>
                    <p:spPr>
                      <a:xfrm>
                        <a:off x="4252649" y="3103482"/>
                        <a:ext cx="441325" cy="354013"/>
                      </a:xfrm>
                      <a:prstGeom prst="rect">
                        <a:avLst/>
                      </a:prstGeom>
                    </p:spPr>
                  </p:pic>
                </p:oleObj>
              </mc:Fallback>
            </mc:AlternateContent>
          </a:graphicData>
        </a:graphic>
      </p:graphicFrame>
      <p:cxnSp>
        <p:nvCxnSpPr>
          <p:cNvPr id="38" name="Straight Arrow Connector 37"/>
          <p:cNvCxnSpPr/>
          <p:nvPr/>
        </p:nvCxnSpPr>
        <p:spPr bwMode="auto">
          <a:xfrm>
            <a:off x="3584314" y="4573809"/>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0" name="Object 39"/>
          <p:cNvGraphicFramePr>
            <a:graphicFrameLocks noChangeAspect="1"/>
          </p:cNvGraphicFramePr>
          <p:nvPr>
            <p:extLst>
              <p:ext uri="{D42A27DB-BD31-4B8C-83A1-F6EECF244321}">
                <p14:modId xmlns:p14="http://schemas.microsoft.com/office/powerpoint/2010/main" val="2282101621"/>
              </p:ext>
            </p:extLst>
          </p:nvPr>
        </p:nvGraphicFramePr>
        <p:xfrm>
          <a:off x="4326178" y="4282146"/>
          <a:ext cx="242888" cy="287338"/>
        </p:xfrm>
        <a:graphic>
          <a:graphicData uri="http://schemas.openxmlformats.org/presentationml/2006/ole">
            <mc:AlternateContent xmlns:mc="http://schemas.openxmlformats.org/markup-compatibility/2006">
              <mc:Choice xmlns:v="urn:schemas-microsoft-com:vml" Requires="v">
                <p:oleObj spid="_x0000_s22880" name="Equation" r:id="rId8" imgW="139700" imgH="165100" progId="Equation.3">
                  <p:embed/>
                </p:oleObj>
              </mc:Choice>
              <mc:Fallback>
                <p:oleObj name="Equation" r:id="rId8" imgW="139700" imgH="165100" progId="Equation.3">
                  <p:embed/>
                  <p:pic>
                    <p:nvPicPr>
                      <p:cNvPr id="0" name=""/>
                      <p:cNvPicPr/>
                      <p:nvPr/>
                    </p:nvPicPr>
                    <p:blipFill>
                      <a:blip r:embed="rId9"/>
                      <a:stretch>
                        <a:fillRect/>
                      </a:stretch>
                    </p:blipFill>
                    <p:spPr>
                      <a:xfrm>
                        <a:off x="4326178" y="4282146"/>
                        <a:ext cx="242888" cy="287338"/>
                      </a:xfrm>
                      <a:prstGeom prst="rect">
                        <a:avLst/>
                      </a:prstGeom>
                    </p:spPr>
                  </p:pic>
                </p:oleObj>
              </mc:Fallback>
            </mc:AlternateContent>
          </a:graphicData>
        </a:graphic>
      </p:graphicFrame>
      <p:grpSp>
        <p:nvGrpSpPr>
          <p:cNvPr id="41" name="Group 40"/>
          <p:cNvGrpSpPr/>
          <p:nvPr/>
        </p:nvGrpSpPr>
        <p:grpSpPr>
          <a:xfrm>
            <a:off x="5198413" y="3775532"/>
            <a:ext cx="2578825" cy="1810201"/>
            <a:chOff x="6827762" y="2204122"/>
            <a:chExt cx="991809" cy="1845973"/>
          </a:xfrm>
        </p:grpSpPr>
        <p:sp>
          <p:nvSpPr>
            <p:cNvPr id="42" name="Trapezoid 41"/>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3" name="TextBox 42"/>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4" name="Straight Arrow Connector 43"/>
          <p:cNvCxnSpPr/>
          <p:nvPr/>
        </p:nvCxnSpPr>
        <p:spPr bwMode="auto">
          <a:xfrm flipV="1">
            <a:off x="4442091" y="5030492"/>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5" name="Object 44"/>
          <p:cNvGraphicFramePr>
            <a:graphicFrameLocks noChangeAspect="1"/>
          </p:cNvGraphicFramePr>
          <p:nvPr>
            <p:extLst>
              <p:ext uri="{D42A27DB-BD31-4B8C-83A1-F6EECF244321}">
                <p14:modId xmlns:p14="http://schemas.microsoft.com/office/powerpoint/2010/main" val="2342401462"/>
              </p:ext>
            </p:extLst>
          </p:nvPr>
        </p:nvGraphicFramePr>
        <p:xfrm>
          <a:off x="4634805" y="4617994"/>
          <a:ext cx="307975" cy="350838"/>
        </p:xfrm>
        <a:graphic>
          <a:graphicData uri="http://schemas.openxmlformats.org/presentationml/2006/ole">
            <mc:AlternateContent xmlns:mc="http://schemas.openxmlformats.org/markup-compatibility/2006">
              <mc:Choice xmlns:v="urn:schemas-microsoft-com:vml" Requires="v">
                <p:oleObj spid="_x0000_s22881" name="Equation" r:id="rId10" imgW="177800" imgH="203200" progId="Equation.3">
                  <p:embed/>
                </p:oleObj>
              </mc:Choice>
              <mc:Fallback>
                <p:oleObj name="Equation" r:id="rId10" imgW="177800" imgH="203200" progId="Equation.3">
                  <p:embed/>
                  <p:pic>
                    <p:nvPicPr>
                      <p:cNvPr id="0" name=""/>
                      <p:cNvPicPr/>
                      <p:nvPr/>
                    </p:nvPicPr>
                    <p:blipFill>
                      <a:blip r:embed="rId11"/>
                      <a:stretch>
                        <a:fillRect/>
                      </a:stretch>
                    </p:blipFill>
                    <p:spPr>
                      <a:xfrm>
                        <a:off x="4634805" y="4617994"/>
                        <a:ext cx="307975" cy="350838"/>
                      </a:xfrm>
                      <a:prstGeom prst="rect">
                        <a:avLst/>
                      </a:prstGeom>
                    </p:spPr>
                  </p:pic>
                </p:oleObj>
              </mc:Fallback>
            </mc:AlternateContent>
          </a:graphicData>
        </a:graphic>
      </p:graphicFrame>
      <p:cxnSp>
        <p:nvCxnSpPr>
          <p:cNvPr id="46" name="Straight Arrow Connector 45"/>
          <p:cNvCxnSpPr/>
          <p:nvPr/>
        </p:nvCxnSpPr>
        <p:spPr bwMode="auto">
          <a:xfrm flipV="1">
            <a:off x="7777239" y="44183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7" name="Object 46"/>
          <p:cNvGraphicFramePr>
            <a:graphicFrameLocks noChangeAspect="1"/>
          </p:cNvGraphicFramePr>
          <p:nvPr>
            <p:extLst>
              <p:ext uri="{D42A27DB-BD31-4B8C-83A1-F6EECF244321}">
                <p14:modId xmlns:p14="http://schemas.microsoft.com/office/powerpoint/2010/main" val="3353872811"/>
              </p:ext>
            </p:extLst>
          </p:nvPr>
        </p:nvGraphicFramePr>
        <p:xfrm>
          <a:off x="7937201" y="4004780"/>
          <a:ext cx="441325" cy="350837"/>
        </p:xfrm>
        <a:graphic>
          <a:graphicData uri="http://schemas.openxmlformats.org/presentationml/2006/ole">
            <mc:AlternateContent xmlns:mc="http://schemas.openxmlformats.org/markup-compatibility/2006">
              <mc:Choice xmlns:v="urn:schemas-microsoft-com:vml" Requires="v">
                <p:oleObj spid="_x0000_s22882" name="Equation" r:id="rId12" imgW="254000" imgH="203200" progId="Equation.3">
                  <p:embed/>
                </p:oleObj>
              </mc:Choice>
              <mc:Fallback>
                <p:oleObj name="Equation" r:id="rId12" imgW="254000" imgH="203200" progId="Equation.3">
                  <p:embed/>
                  <p:pic>
                    <p:nvPicPr>
                      <p:cNvPr id="0" name=""/>
                      <p:cNvPicPr/>
                      <p:nvPr/>
                    </p:nvPicPr>
                    <p:blipFill>
                      <a:blip r:embed="rId13"/>
                      <a:stretch>
                        <a:fillRect/>
                      </a:stretch>
                    </p:blipFill>
                    <p:spPr>
                      <a:xfrm>
                        <a:off x="7937201" y="4004780"/>
                        <a:ext cx="441325" cy="350837"/>
                      </a:xfrm>
                      <a:prstGeom prst="rect">
                        <a:avLst/>
                      </a:prstGeom>
                    </p:spPr>
                  </p:pic>
                </p:oleObj>
              </mc:Fallback>
            </mc:AlternateContent>
          </a:graphicData>
        </a:graphic>
      </p:graphicFrame>
      <p:grpSp>
        <p:nvGrpSpPr>
          <p:cNvPr id="60" name="Group 59"/>
          <p:cNvGrpSpPr/>
          <p:nvPr/>
        </p:nvGrpSpPr>
        <p:grpSpPr>
          <a:xfrm>
            <a:off x="3445483" y="838971"/>
            <a:ext cx="4780343" cy="459220"/>
            <a:chOff x="3156858" y="838971"/>
            <a:chExt cx="4780343" cy="459220"/>
          </a:xfrm>
        </p:grpSpPr>
        <p:sp>
          <p:nvSpPr>
            <p:cNvPr id="61" name="Rectangle 36"/>
            <p:cNvSpPr>
              <a:spLocks noChangeArrowheads="1"/>
            </p:cNvSpPr>
            <p:nvPr/>
          </p:nvSpPr>
          <p:spPr bwMode="auto">
            <a:xfrm>
              <a:off x="3156858" y="838971"/>
              <a:ext cx="4780343" cy="45922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graphicFrame>
          <p:nvGraphicFramePr>
            <p:cNvPr id="62" name="Object 61"/>
            <p:cNvGraphicFramePr>
              <a:graphicFrameLocks noChangeAspect="1"/>
            </p:cNvGraphicFramePr>
            <p:nvPr>
              <p:extLst>
                <p:ext uri="{D42A27DB-BD31-4B8C-83A1-F6EECF244321}">
                  <p14:modId xmlns:p14="http://schemas.microsoft.com/office/powerpoint/2010/main" val="4157764983"/>
                </p:ext>
              </p:extLst>
            </p:nvPr>
          </p:nvGraphicFramePr>
          <p:xfrm>
            <a:off x="3732513" y="866775"/>
            <a:ext cx="3627437" cy="398463"/>
          </p:xfrm>
          <a:graphic>
            <a:graphicData uri="http://schemas.openxmlformats.org/presentationml/2006/ole">
              <mc:AlternateContent xmlns:mc="http://schemas.openxmlformats.org/markup-compatibility/2006">
                <mc:Choice xmlns:v="urn:schemas-microsoft-com:vml" Requires="v">
                  <p:oleObj spid="_x0000_s22883" name="Equation" r:id="rId14" imgW="2197100" imgH="241300" progId="Equation.3">
                    <p:embed/>
                  </p:oleObj>
                </mc:Choice>
                <mc:Fallback>
                  <p:oleObj name="Equation" r:id="rId14" imgW="2197100" imgH="241300" progId="Equation.3">
                    <p:embed/>
                    <p:pic>
                      <p:nvPicPr>
                        <p:cNvPr id="0" name=""/>
                        <p:cNvPicPr/>
                        <p:nvPr/>
                      </p:nvPicPr>
                      <p:blipFill>
                        <a:blip r:embed="rId15"/>
                        <a:stretch>
                          <a:fillRect/>
                        </a:stretch>
                      </p:blipFill>
                      <p:spPr>
                        <a:xfrm>
                          <a:off x="3732513" y="866775"/>
                          <a:ext cx="3627437" cy="398463"/>
                        </a:xfrm>
                        <a:prstGeom prst="rect">
                          <a:avLst/>
                        </a:prstGeom>
                      </p:spPr>
                    </p:pic>
                  </p:oleObj>
                </mc:Fallback>
              </mc:AlternateContent>
            </a:graphicData>
          </a:graphic>
        </p:graphicFrame>
      </p:grpSp>
    </p:spTree>
    <p:extLst>
      <p:ext uri="{BB962C8B-B14F-4D97-AF65-F5344CB8AC3E}">
        <p14:creationId xmlns:p14="http://schemas.microsoft.com/office/powerpoint/2010/main" val="21260938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fade">
                                      <p:cBhvr>
                                        <p:cTn id="12" dur="500"/>
                                        <p:tgtEl>
                                          <p:spTgt spid="6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fade">
                                      <p:cBhvr>
                                        <p:cTn id="20" dur="500"/>
                                        <p:tgtEl>
                                          <p:spTgt spid="2">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fade">
                                      <p:cBhvr>
                                        <p:cTn id="23" dur="500"/>
                                        <p:tgtEl>
                                          <p:spTgt spid="2">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fade">
                                      <p:cBhvr>
                                        <p:cTn id="26" dur="500"/>
                                        <p:tgtEl>
                                          <p:spTgt spid="2">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0" presetClass="entr" presetSubtype="0" fill="hold"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par>
                                <p:cTn id="35" presetID="10" presetClass="entr" presetSubtype="0"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par>
                                <p:cTn id="38" presetID="10" presetClass="entr" presetSubtype="0" fill="hold"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fade">
                                      <p:cBhvr>
                                        <p:cTn id="48" dur="500"/>
                                        <p:tgtEl>
                                          <p:spTgt spid="40"/>
                                        </p:tgtEl>
                                      </p:cBhvr>
                                    </p:animEffect>
                                  </p:childTnLst>
                                </p:cTn>
                              </p:par>
                              <p:par>
                                <p:cTn id="49" presetID="10" presetClass="entr" presetSubtype="0" fill="hold" nodeType="with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fade">
                                      <p:cBhvr>
                                        <p:cTn id="56" dur="500"/>
                                        <p:tgtEl>
                                          <p:spTgt spid="41"/>
                                        </p:tgtEl>
                                      </p:cBhvr>
                                    </p:animEffect>
                                  </p:childTnLst>
                                </p:cTn>
                              </p:par>
                              <p:par>
                                <p:cTn id="57" presetID="10" presetClass="entr" presetSubtype="0" fill="hold" nodeType="with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fade">
                                      <p:cBhvr>
                                        <p:cTn id="59" dur="500"/>
                                        <p:tgtEl>
                                          <p:spTgt spid="45"/>
                                        </p:tgtEl>
                                      </p:cBhvr>
                                    </p:animEffect>
                                  </p:childTnLst>
                                </p:cTn>
                              </p:par>
                              <p:par>
                                <p:cTn id="60" presetID="10" presetClass="entr" presetSubtype="0" fill="hold"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fade">
                                      <p:cBhvr>
                                        <p:cTn id="62" dur="500"/>
                                        <p:tgtEl>
                                          <p:spTgt spid="4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7"/>
                                        </p:tgtEl>
                                        <p:attrNameLst>
                                          <p:attrName>style.visibility</p:attrName>
                                        </p:attrNameLst>
                                      </p:cBhvr>
                                      <p:to>
                                        <p:strVal val="visible"/>
                                      </p:to>
                                    </p:set>
                                    <p:animEffect transition="in" filter="fade">
                                      <p:cBhvr>
                                        <p:cTn id="67" dur="500"/>
                                        <p:tgtEl>
                                          <p:spTgt spid="47"/>
                                        </p:tgtEl>
                                      </p:cBhvr>
                                    </p:animEffect>
                                  </p:childTnLst>
                                </p:cTn>
                              </p:par>
                              <p:par>
                                <p:cTn id="68" presetID="10" presetClass="entr" presetSubtype="0" fill="hold" nodeType="with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fade">
                                      <p:cBhvr>
                                        <p:cTn id="70"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Open Problems</a:t>
            </a:r>
            <a:endParaRPr lang="en-US" dirty="0"/>
          </a:p>
        </p:txBody>
      </p:sp>
      <p:sp>
        <p:nvSpPr>
          <p:cNvPr id="3" name="Content Placeholder 2"/>
          <p:cNvSpPr>
            <a:spLocks noGrp="1"/>
          </p:cNvSpPr>
          <p:nvPr>
            <p:ph idx="1"/>
          </p:nvPr>
        </p:nvSpPr>
        <p:spPr>
          <a:xfrm>
            <a:off x="457200" y="1028700"/>
            <a:ext cx="8229600" cy="4525963"/>
          </a:xfrm>
        </p:spPr>
        <p:txBody>
          <a:bodyPr/>
          <a:lstStyle/>
          <a:p>
            <a:r>
              <a:rPr lang="en-US" dirty="0" smtClean="0"/>
              <a:t>Find an inverter supporting larger </a:t>
            </a:r>
            <a:r>
              <a:rPr lang="en-US" i="1" dirty="0" err="1" smtClean="0">
                <a:latin typeface="Times New Roman"/>
                <a:cs typeface="Times New Roman"/>
              </a:rPr>
              <a:t>d</a:t>
            </a:r>
            <a:r>
              <a:rPr lang="en-US" i="1" baseline="-25000" dirty="0" err="1" smtClean="0">
                <a:latin typeface="Times New Roman"/>
                <a:cs typeface="Times New Roman"/>
              </a:rPr>
              <a:t>max</a:t>
            </a:r>
            <a:endParaRPr lang="en-US" i="1" baseline="-25000" dirty="0" smtClean="0">
              <a:latin typeface="Times New Roman"/>
              <a:cs typeface="Times New Roman"/>
            </a:endParaRPr>
          </a:p>
          <a:p>
            <a:endParaRPr lang="en-US" dirty="0" smtClean="0">
              <a:latin typeface="Calibri"/>
              <a:cs typeface="Calibri"/>
            </a:endParaRPr>
          </a:p>
          <a:p>
            <a:r>
              <a:rPr lang="en-US" dirty="0" smtClean="0">
                <a:latin typeface="Calibri"/>
                <a:cs typeface="Calibri"/>
              </a:rPr>
              <a:t>Show security of LWE </a:t>
            </a:r>
            <a:br>
              <a:rPr lang="en-US" dirty="0" smtClean="0">
                <a:latin typeface="Calibri"/>
                <a:cs typeface="Calibri"/>
              </a:rPr>
            </a:br>
            <a:r>
              <a:rPr lang="en-US" dirty="0" smtClean="0">
                <a:latin typeface="Calibri"/>
                <a:cs typeface="Calibri"/>
              </a:rPr>
              <a:t>for other high entropy distributions</a:t>
            </a:r>
          </a:p>
          <a:p>
            <a:endParaRPr lang="en-US" dirty="0" smtClean="0">
              <a:latin typeface="Calibri"/>
              <a:cs typeface="Calibri"/>
            </a:endParaRPr>
          </a:p>
          <a:p>
            <a:r>
              <a:rPr lang="en-US" dirty="0" smtClean="0">
                <a:latin typeface="Calibri"/>
                <a:cs typeface="Calibri"/>
              </a:rPr>
              <a:t>Base a lossless fuzzy extractor on other computational assumptions</a:t>
            </a:r>
          </a:p>
          <a:p>
            <a:endParaRPr lang="en-US" dirty="0">
              <a:latin typeface="Calibri"/>
              <a:cs typeface="Calibri"/>
            </a:endParaRPr>
          </a:p>
        </p:txBody>
      </p:sp>
      <p:sp>
        <p:nvSpPr>
          <p:cNvPr id="4" name="Title 1"/>
          <p:cNvSpPr txBox="1">
            <a:spLocks/>
          </p:cNvSpPr>
          <p:nvPr/>
        </p:nvSpPr>
        <p:spPr>
          <a:xfrm>
            <a:off x="457200" y="5554663"/>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smtClean="0"/>
              <a:t>Questions?</a:t>
            </a:r>
            <a:endParaRPr lang="en-US" sz="3600" dirty="0"/>
          </a:p>
        </p:txBody>
      </p:sp>
    </p:spTree>
    <p:extLst>
      <p:ext uri="{BB962C8B-B14F-4D97-AF65-F5344CB8AC3E}">
        <p14:creationId xmlns:p14="http://schemas.microsoft.com/office/powerpoint/2010/main" val="12553398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 y="3043238"/>
            <a:ext cx="8229600" cy="1143000"/>
          </a:xfrm>
        </p:spPr>
        <p:txBody>
          <a:bodyPr/>
          <a:lstStyle/>
          <a:p>
            <a:r>
              <a:rPr lang="en-US" dirty="0" smtClean="0"/>
              <a:t>Backups</a:t>
            </a:r>
            <a:endParaRPr lang="en-US" dirty="0"/>
          </a:p>
        </p:txBody>
      </p:sp>
    </p:spTree>
    <p:extLst>
      <p:ext uri="{BB962C8B-B14F-4D97-AF65-F5344CB8AC3E}">
        <p14:creationId xmlns:p14="http://schemas.microsoft.com/office/powerpoint/2010/main" val="2639756856"/>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4547810" y="1600200"/>
            <a:ext cx="4054325"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dirty="0" smtClean="0"/>
          </a:p>
          <a:p>
            <a:pPr marL="0" indent="0">
              <a:buFont typeface="Arial"/>
              <a:buNone/>
            </a:pPr>
            <a:r>
              <a:rPr lang="en-US" dirty="0" smtClean="0"/>
              <a:t>Then for</a:t>
            </a:r>
          </a:p>
          <a:p>
            <a:pPr marL="0" indent="0">
              <a:buFont typeface="Arial"/>
              <a:buNone/>
            </a:pPr>
            <a:endParaRPr lang="en-US" dirty="0" smtClean="0"/>
          </a:p>
          <a:p>
            <a:pPr marL="0" indent="0">
              <a:buFont typeface="Arial"/>
              <a:buNone/>
            </a:pPr>
            <a:endParaRPr lang="en-US" dirty="0" smtClean="0"/>
          </a:p>
          <a:p>
            <a:pPr marL="0" indent="0">
              <a:buFont typeface="Arial"/>
              <a:buNone/>
            </a:pPr>
            <a:endParaRPr lang="en-US" dirty="0" smtClean="0"/>
          </a:p>
        </p:txBody>
      </p:sp>
      <p:sp>
        <p:nvSpPr>
          <p:cNvPr id="2" name="Title 1"/>
          <p:cNvSpPr>
            <a:spLocks noGrp="1"/>
          </p:cNvSpPr>
          <p:nvPr>
            <p:ph type="title"/>
          </p:nvPr>
        </p:nvSpPr>
        <p:spPr>
          <a:xfrm>
            <a:off x="457200" y="-91440"/>
            <a:ext cx="8229600" cy="1143000"/>
          </a:xfrm>
        </p:spPr>
        <p:txBody>
          <a:bodyPr/>
          <a:lstStyle/>
          <a:p>
            <a:r>
              <a:rPr lang="en-US" dirty="0" smtClean="0"/>
              <a:t>LWE w/ block fixing sources</a:t>
            </a:r>
            <a:endParaRPr lang="en-US" dirty="0"/>
          </a:p>
        </p:txBody>
      </p:sp>
      <p:sp>
        <p:nvSpPr>
          <p:cNvPr id="3" name="Content Placeholder 2"/>
          <p:cNvSpPr>
            <a:spLocks noGrp="1"/>
          </p:cNvSpPr>
          <p:nvPr>
            <p:ph idx="1"/>
          </p:nvPr>
        </p:nvSpPr>
        <p:spPr>
          <a:xfrm>
            <a:off x="493485" y="1600200"/>
            <a:ext cx="4054325" cy="4525963"/>
          </a:xfrm>
        </p:spPr>
        <p:txBody>
          <a:bodyPr>
            <a:normAutofit/>
          </a:bodyPr>
          <a:lstStyle/>
          <a:p>
            <a:pPr marL="0" indent="0">
              <a:buNone/>
            </a:pPr>
            <a:r>
              <a:rPr lang="en-US" u="sng" dirty="0" smtClean="0"/>
              <a:t>Theorem 4:</a:t>
            </a:r>
            <a:endParaRPr lang="en-US" u="sng" dirty="0"/>
          </a:p>
          <a:p>
            <a:pPr marL="0" indent="0">
              <a:buNone/>
            </a:pPr>
            <a:r>
              <a:rPr lang="en-US" dirty="0" smtClean="0"/>
              <a:t>Let</a:t>
            </a:r>
          </a:p>
          <a:p>
            <a:pPr marL="0" indent="0">
              <a:buNone/>
            </a:pPr>
            <a:endParaRPr lang="en-US" dirty="0" smtClean="0"/>
          </a:p>
          <a:p>
            <a:pPr marL="0" indent="0">
              <a:buNone/>
            </a:pPr>
            <a:endParaRPr lang="en-US" dirty="0" smtClean="0"/>
          </a:p>
          <a:p>
            <a:pPr marL="0" indent="0">
              <a:buNone/>
            </a:pPr>
            <a:endParaRPr lang="en-US" dirty="0"/>
          </a:p>
          <a:p>
            <a:pPr marL="0" indent="0">
              <a:buNone/>
            </a:pPr>
            <a:r>
              <a:rPr lang="en-US" dirty="0" smtClean="0"/>
              <a:t>If</a:t>
            </a:r>
          </a:p>
        </p:txBody>
      </p:sp>
      <p:graphicFrame>
        <p:nvGraphicFramePr>
          <p:cNvPr id="4" name="Object 3"/>
          <p:cNvGraphicFramePr>
            <a:graphicFrameLocks noChangeAspect="1"/>
          </p:cNvGraphicFramePr>
          <p:nvPr>
            <p:extLst>
              <p:ext uri="{D42A27DB-BD31-4B8C-83A1-F6EECF244321}">
                <p14:modId xmlns:p14="http://schemas.microsoft.com/office/powerpoint/2010/main" val="992501272"/>
              </p:ext>
            </p:extLst>
          </p:nvPr>
        </p:nvGraphicFramePr>
        <p:xfrm>
          <a:off x="845306" y="2837845"/>
          <a:ext cx="1577975" cy="1524000"/>
        </p:xfrm>
        <a:graphic>
          <a:graphicData uri="http://schemas.openxmlformats.org/presentationml/2006/ole">
            <mc:AlternateContent xmlns:mc="http://schemas.openxmlformats.org/markup-compatibility/2006">
              <mc:Choice xmlns:v="urn:schemas-microsoft-com:vml" Requires="v">
                <p:oleObj spid="_x0000_s18678" name="Equation" r:id="rId3" imgW="749300" imgH="723900" progId="Equation.3">
                  <p:embed/>
                </p:oleObj>
              </mc:Choice>
              <mc:Fallback>
                <p:oleObj name="Equation" r:id="rId3" imgW="749300" imgH="723900" progId="Equation.3">
                  <p:embed/>
                  <p:pic>
                    <p:nvPicPr>
                      <p:cNvPr id="0" name=""/>
                      <p:cNvPicPr/>
                      <p:nvPr/>
                    </p:nvPicPr>
                    <p:blipFill>
                      <a:blip r:embed="rId4"/>
                      <a:stretch>
                        <a:fillRect/>
                      </a:stretch>
                    </p:blipFill>
                    <p:spPr>
                      <a:xfrm>
                        <a:off x="845306" y="2837845"/>
                        <a:ext cx="1577975" cy="15240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44318200"/>
              </p:ext>
            </p:extLst>
          </p:nvPr>
        </p:nvGraphicFramePr>
        <p:xfrm>
          <a:off x="4781090" y="2816225"/>
          <a:ext cx="3128963" cy="2190750"/>
        </p:xfrm>
        <a:graphic>
          <a:graphicData uri="http://schemas.openxmlformats.org/presentationml/2006/ole">
            <mc:AlternateContent xmlns:mc="http://schemas.openxmlformats.org/markup-compatibility/2006">
              <mc:Choice xmlns:v="urn:schemas-microsoft-com:vml" Requires="v">
                <p:oleObj spid="_x0000_s18679" name="Equation" r:id="rId5" imgW="1485900" imgH="1041400" progId="Equation.3">
                  <p:embed/>
                </p:oleObj>
              </mc:Choice>
              <mc:Fallback>
                <p:oleObj name="Equation" r:id="rId5" imgW="1485900" imgH="1041400" progId="Equation.3">
                  <p:embed/>
                  <p:pic>
                    <p:nvPicPr>
                      <p:cNvPr id="0" name=""/>
                      <p:cNvPicPr/>
                      <p:nvPr/>
                    </p:nvPicPr>
                    <p:blipFill>
                      <a:blip r:embed="rId6"/>
                      <a:stretch>
                        <a:fillRect/>
                      </a:stretch>
                    </p:blipFill>
                    <p:spPr>
                      <a:xfrm>
                        <a:off x="4781090" y="2816225"/>
                        <a:ext cx="3128963" cy="219075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929997628"/>
              </p:ext>
            </p:extLst>
          </p:nvPr>
        </p:nvGraphicFramePr>
        <p:xfrm>
          <a:off x="715283" y="5232174"/>
          <a:ext cx="2647950" cy="454025"/>
        </p:xfrm>
        <a:graphic>
          <a:graphicData uri="http://schemas.openxmlformats.org/presentationml/2006/ole">
            <mc:AlternateContent xmlns:mc="http://schemas.openxmlformats.org/markup-compatibility/2006">
              <mc:Choice xmlns:v="urn:schemas-microsoft-com:vml" Requires="v">
                <p:oleObj spid="_x0000_s18680" name="Equation" r:id="rId7" imgW="1257300" imgH="215900" progId="Equation.3">
                  <p:embed/>
                </p:oleObj>
              </mc:Choice>
              <mc:Fallback>
                <p:oleObj name="Equation" r:id="rId7" imgW="1257300" imgH="215900" progId="Equation.3">
                  <p:embed/>
                  <p:pic>
                    <p:nvPicPr>
                      <p:cNvPr id="0" name=""/>
                      <p:cNvPicPr/>
                      <p:nvPr/>
                    </p:nvPicPr>
                    <p:blipFill>
                      <a:blip r:embed="rId8"/>
                      <a:stretch>
                        <a:fillRect/>
                      </a:stretch>
                    </p:blipFill>
                    <p:spPr>
                      <a:xfrm>
                        <a:off x="715283" y="5232174"/>
                        <a:ext cx="2647950" cy="454025"/>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322641654"/>
              </p:ext>
            </p:extLst>
          </p:nvPr>
        </p:nvGraphicFramePr>
        <p:xfrm>
          <a:off x="4606620" y="5232400"/>
          <a:ext cx="2968625" cy="454025"/>
        </p:xfrm>
        <a:graphic>
          <a:graphicData uri="http://schemas.openxmlformats.org/presentationml/2006/ole">
            <mc:AlternateContent xmlns:mc="http://schemas.openxmlformats.org/markup-compatibility/2006">
              <mc:Choice xmlns:v="urn:schemas-microsoft-com:vml" Requires="v">
                <p:oleObj spid="_x0000_s18681" name="Equation" r:id="rId9" imgW="1409700" imgH="215900" progId="Equation.3">
                  <p:embed/>
                </p:oleObj>
              </mc:Choice>
              <mc:Fallback>
                <p:oleObj name="Equation" r:id="rId9" imgW="1409700" imgH="215900" progId="Equation.3">
                  <p:embed/>
                  <p:pic>
                    <p:nvPicPr>
                      <p:cNvPr id="0" name=""/>
                      <p:cNvPicPr/>
                      <p:nvPr/>
                    </p:nvPicPr>
                    <p:blipFill>
                      <a:blip r:embed="rId10"/>
                      <a:stretch>
                        <a:fillRect/>
                      </a:stretch>
                    </p:blipFill>
                    <p:spPr>
                      <a:xfrm>
                        <a:off x="4606620" y="5232400"/>
                        <a:ext cx="2968625" cy="454025"/>
                      </a:xfrm>
                      <a:prstGeom prst="rect">
                        <a:avLst/>
                      </a:prstGeom>
                    </p:spPr>
                  </p:pic>
                </p:oleObj>
              </mc:Fallback>
            </mc:AlternateContent>
          </a:graphicData>
        </a:graphic>
      </p:graphicFrame>
      <p:sp>
        <p:nvSpPr>
          <p:cNvPr id="12" name="Rectangle 11"/>
          <p:cNvSpPr/>
          <p:nvPr/>
        </p:nvSpPr>
        <p:spPr>
          <a:xfrm>
            <a:off x="4580465" y="2217438"/>
            <a:ext cx="3906310" cy="353347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493485" y="2217438"/>
            <a:ext cx="2869748" cy="353347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5271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
                                            <p:txEl>
                                              <p:pRg st="1" end="1"/>
                                            </p:txEl>
                                          </p:spTgt>
                                        </p:tgtEl>
                                        <p:attrNameLst>
                                          <p:attrName>style.visibility</p:attrName>
                                        </p:attrNameLst>
                                      </p:cBhvr>
                                      <p:to>
                                        <p:strVal val="visible"/>
                                      </p:to>
                                    </p:set>
                                    <p:animEffect transition="in" filter="fade">
                                      <p:cBhvr>
                                        <p:cTn id="36" dur="500"/>
                                        <p:tgtEl>
                                          <p:spTgt spid="9">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3" grpId="0" uiExpand="1" build="p"/>
      <p:bldP spid="12" grpId="0" animBg="1"/>
      <p:bldP spid="1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Content Placeholder 1"/>
          <p:cNvSpPr>
            <a:spLocks noGrp="1"/>
          </p:cNvSpPr>
          <p:nvPr>
            <p:ph idx="1"/>
          </p:nvPr>
        </p:nvSpPr>
        <p:spPr>
          <a:xfrm>
            <a:off x="762000" y="1828800"/>
            <a:ext cx="8763000" cy="3951836"/>
          </a:xfrm>
        </p:spPr>
        <p:txBody>
          <a:bodyPr>
            <a:normAutofit/>
          </a:bodyPr>
          <a:lstStyle/>
          <a:p>
            <a:pPr eaLnBrk="1" hangingPunct="1"/>
            <a:r>
              <a:rPr lang="en-US" sz="2400" dirty="0" smtClean="0">
                <a:latin typeface="Arial" charset="0"/>
              </a:rPr>
              <a:t>Authentication with Noisy Data</a:t>
            </a:r>
          </a:p>
          <a:p>
            <a:pPr lvl="1"/>
            <a:r>
              <a:rPr lang="en-US" sz="2000" dirty="0" smtClean="0">
                <a:latin typeface="Arial" charset="0"/>
              </a:rPr>
              <a:t>Fuzzy Extractors</a:t>
            </a:r>
          </a:p>
          <a:p>
            <a:pPr eaLnBrk="1" hangingPunct="1"/>
            <a:endParaRPr lang="en-US" sz="2400" dirty="0">
              <a:latin typeface="Arial" charset="0"/>
            </a:endParaRPr>
          </a:p>
          <a:p>
            <a:pPr eaLnBrk="1" hangingPunct="1"/>
            <a:r>
              <a:rPr lang="en-US" sz="2400" dirty="0" smtClean="0">
                <a:latin typeface="Arial" charset="0"/>
              </a:rPr>
              <a:t>Impossibility of Computational Secure Sketches</a:t>
            </a:r>
          </a:p>
          <a:p>
            <a:pPr eaLnBrk="1" hangingPunct="1"/>
            <a:endParaRPr lang="en-US" sz="2400" dirty="0">
              <a:latin typeface="Arial" charset="0"/>
            </a:endParaRPr>
          </a:p>
          <a:p>
            <a:pPr eaLnBrk="1" hangingPunct="1"/>
            <a:r>
              <a:rPr lang="en-US" sz="2400" dirty="0" smtClean="0">
                <a:latin typeface="Arial" charset="0"/>
              </a:rPr>
              <a:t>Computational Fuzzy Extractor from Learning with Errors</a:t>
            </a:r>
            <a:br>
              <a:rPr lang="en-US" sz="2400" dirty="0" smtClean="0">
                <a:latin typeface="Arial" charset="0"/>
              </a:rPr>
            </a:br>
            <a:r>
              <a:rPr lang="en-US" sz="2400" dirty="0" smtClean="0">
                <a:latin typeface="Arial" charset="0"/>
              </a:rPr>
              <a:t>	(based on hard lattice problems)</a:t>
            </a:r>
          </a:p>
          <a:p>
            <a:pPr lvl="1" eaLnBrk="1" hangingPunct="1">
              <a:buFontTx/>
              <a:buNone/>
            </a:pPr>
            <a:endParaRPr lang="en-US" sz="2000" dirty="0">
              <a:latin typeface="Arial" charset="0"/>
            </a:endParaRPr>
          </a:p>
        </p:txBody>
      </p:sp>
      <p:sp>
        <p:nvSpPr>
          <p:cNvPr id="7170" name="Title 2"/>
          <p:cNvSpPr>
            <a:spLocks noGrp="1"/>
          </p:cNvSpPr>
          <p:nvPr>
            <p:ph type="title"/>
          </p:nvPr>
        </p:nvSpPr>
        <p:spPr/>
        <p:txBody>
          <a:bodyPr/>
          <a:lstStyle/>
          <a:p>
            <a:pPr eaLnBrk="1" hangingPunct="1"/>
            <a:r>
              <a:rPr lang="en-US">
                <a:latin typeface="Arial" charset="0"/>
              </a:rPr>
              <a:t>Outline</a:t>
            </a:r>
          </a:p>
        </p:txBody>
      </p:sp>
    </p:spTree>
    <p:extLst>
      <p:ext uri="{BB962C8B-B14F-4D97-AF65-F5344CB8AC3E}">
        <p14:creationId xmlns:p14="http://schemas.microsoft.com/office/powerpoint/2010/main" val="2482654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801462" y="1440635"/>
            <a:ext cx="5012765" cy="3824941"/>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2" name="Content Placeholder 1"/>
          <p:cNvSpPr>
            <a:spLocks noGrp="1"/>
          </p:cNvSpPr>
          <p:nvPr>
            <p:ph idx="1"/>
          </p:nvPr>
        </p:nvSpPr>
        <p:spPr>
          <a:xfrm>
            <a:off x="152400" y="1143000"/>
            <a:ext cx="3200400" cy="4419600"/>
          </a:xfrm>
        </p:spPr>
        <p:txBody>
          <a:bodyPr/>
          <a:lstStyle/>
          <a:p>
            <a:r>
              <a:rPr lang="en-US" sz="1600" dirty="0" smtClean="0"/>
              <a:t>Transform the noisy features to a key </a:t>
            </a:r>
          </a:p>
          <a:p>
            <a:pPr marL="863600" lvl="1" indent="-342900">
              <a:buFont typeface="+mj-lt"/>
              <a:buAutoNum type="arabicPeriod"/>
            </a:pPr>
            <a:r>
              <a:rPr lang="en-US" sz="1400" dirty="0" smtClean="0"/>
              <a:t>Provide error correction</a:t>
            </a:r>
          </a:p>
          <a:p>
            <a:pPr marL="863600" lvl="1" indent="-342900">
              <a:buFont typeface="+mj-lt"/>
              <a:buAutoNum type="arabicPeriod"/>
            </a:pPr>
            <a:r>
              <a:rPr lang="en-US" sz="1400" dirty="0" smtClean="0"/>
              <a:t>Derive a key</a:t>
            </a:r>
          </a:p>
          <a:p>
            <a:r>
              <a:rPr lang="en-US" sz="1600" dirty="0" smtClean="0"/>
              <a:t>Fuzzy Extractors derive keys from noisy data</a:t>
            </a:r>
          </a:p>
          <a:p>
            <a:pPr marL="0" indent="0">
              <a:buNone/>
            </a:pPr>
            <a:r>
              <a:rPr lang="en-US" sz="1200" dirty="0"/>
              <a:t> </a:t>
            </a:r>
            <a:r>
              <a:rPr lang="en-US" sz="1200" dirty="0" smtClean="0"/>
              <a:t>        [DodisOstrovskyReyzinSmith08]</a:t>
            </a:r>
          </a:p>
          <a:p>
            <a:pPr lvl="1"/>
            <a:r>
              <a:rPr lang="en-US" sz="1400" i="1" dirty="0">
                <a:latin typeface="Arial" charset="0"/>
              </a:rPr>
              <a:t>Error-correct </a:t>
            </a:r>
            <a:r>
              <a:rPr lang="en-US" sz="1400" dirty="0">
                <a:latin typeface="Arial" charset="0"/>
              </a:rPr>
              <a:t>the </a:t>
            </a:r>
            <a:r>
              <a:rPr lang="en-US" sz="1400" dirty="0" smtClean="0">
                <a:latin typeface="Arial" charset="0"/>
              </a:rPr>
              <a:t>source using </a:t>
            </a:r>
            <a:r>
              <a:rPr lang="en-US" sz="1400" dirty="0">
                <a:latin typeface="Arial" charset="0"/>
              </a:rPr>
              <a:t>a </a:t>
            </a:r>
            <a:r>
              <a:rPr lang="en-US" sz="1400" i="1" dirty="0">
                <a:latin typeface="Arial" charset="0"/>
              </a:rPr>
              <a:t>Secure </a:t>
            </a:r>
            <a:r>
              <a:rPr lang="en-US" sz="1400" i="1" dirty="0" smtClean="0">
                <a:latin typeface="Arial" charset="0"/>
              </a:rPr>
              <a:t>Sketch</a:t>
            </a:r>
            <a:endParaRPr lang="en-US" sz="1400" i="1" dirty="0">
              <a:latin typeface="Arial" charset="0"/>
            </a:endParaRPr>
          </a:p>
        </p:txBody>
      </p:sp>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sp>
        <p:nvSpPr>
          <p:cNvPr id="100" name="TextBox 99"/>
          <p:cNvSpPr txBox="1"/>
          <p:nvPr/>
        </p:nvSpPr>
        <p:spPr>
          <a:xfrm>
            <a:off x="3945794" y="1101494"/>
            <a:ext cx="1546216" cy="369332"/>
          </a:xfrm>
          <a:prstGeom prst="rect">
            <a:avLst/>
          </a:prstGeom>
          <a:noFill/>
        </p:spPr>
        <p:txBody>
          <a:bodyPr wrap="none" rtlCol="0">
            <a:spAutoFit/>
          </a:bodyPr>
          <a:lstStyle/>
          <a:p>
            <a:r>
              <a:rPr lang="en-US" dirty="0" smtClean="0"/>
              <a:t>Secure Sketch</a:t>
            </a:r>
            <a:endParaRPr lang="en-US" dirty="0"/>
          </a:p>
        </p:txBody>
      </p:sp>
      <p:cxnSp>
        <p:nvCxnSpPr>
          <p:cNvPr id="6" name="Straight Arrow Connector 5"/>
          <p:cNvCxnSpPr>
            <a:stCxn id="14" idx="3"/>
            <a:endCxn id="11" idx="7"/>
          </p:cNvCxnSpPr>
          <p:nvPr/>
        </p:nvCxnSpPr>
        <p:spPr bwMode="auto">
          <a:xfrm flipH="1">
            <a:off x="5009719" y="2348718"/>
            <a:ext cx="1279995" cy="134329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8" name="Straight Arrow Connector 7"/>
          <p:cNvCxnSpPr>
            <a:stCxn id="11" idx="6"/>
            <a:endCxn id="15" idx="3"/>
          </p:cNvCxnSpPr>
          <p:nvPr/>
        </p:nvCxnSpPr>
        <p:spPr bwMode="auto">
          <a:xfrm flipV="1">
            <a:off x="5028741" y="2806176"/>
            <a:ext cx="1764363" cy="931763"/>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0" name="Straight Arrow Connector 9"/>
          <p:cNvCxnSpPr>
            <a:stCxn id="15" idx="0"/>
            <a:endCxn id="14" idx="5"/>
          </p:cNvCxnSpPr>
          <p:nvPr/>
        </p:nvCxnSpPr>
        <p:spPr bwMode="auto">
          <a:xfrm flipH="1" flipV="1">
            <a:off x="6381559" y="2348718"/>
            <a:ext cx="457468" cy="346591"/>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11" name="Oval 10"/>
          <p:cNvSpPr/>
          <p:nvPr/>
        </p:nvSpPr>
        <p:spPr bwMode="auto">
          <a:xfrm>
            <a:off x="4898852" y="3672994"/>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270692" y="223785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774082" y="2695309"/>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TextBox 21"/>
          <p:cNvSpPr txBox="1"/>
          <p:nvPr/>
        </p:nvSpPr>
        <p:spPr>
          <a:xfrm>
            <a:off x="6414674" y="2048862"/>
            <a:ext cx="2438400" cy="369332"/>
          </a:xfrm>
          <a:prstGeom prst="rect">
            <a:avLst/>
          </a:prstGeom>
          <a:noFill/>
        </p:spPr>
        <p:txBody>
          <a:bodyPr wrap="square" rtlCol="0">
            <a:spAutoFit/>
          </a:bodyPr>
          <a:lstStyle/>
          <a:p>
            <a:r>
              <a:rPr lang="en-US" sz="1800" i="1" dirty="0" err="1" smtClean="0">
                <a:latin typeface="Times New Roman"/>
                <a:cs typeface="Times New Roman"/>
              </a:rPr>
              <a:t>ec</a:t>
            </a:r>
            <a:r>
              <a:rPr lang="en-US" sz="1800" dirty="0" smtClean="0">
                <a:latin typeface="Times New Roman"/>
                <a:cs typeface="Times New Roman"/>
              </a:rPr>
              <a:t>’=Decode(</a:t>
            </a:r>
            <a:r>
              <a:rPr lang="en-US" i="1" dirty="0" err="1" smtClean="0">
                <a:latin typeface="Times New Roman"/>
                <a:cs typeface="Times New Roman"/>
              </a:rPr>
              <a:t>ss</a:t>
            </a:r>
            <a:r>
              <a:rPr lang="en-US" sz="1800" dirty="0" smtClean="0">
                <a:latin typeface="Times New Roman"/>
                <a:cs typeface="Times New Roman"/>
              </a:rPr>
              <a:t> </a:t>
            </a:r>
            <a:r>
              <a:rPr lang="en-US" sz="1800" dirty="0" smtClean="0">
                <a:latin typeface="Times New Roman"/>
                <a:cs typeface="Times New Roman"/>
                <a:sym typeface="Symbol"/>
              </a:rPr>
              <a:t> </a:t>
            </a:r>
            <a:r>
              <a:rPr lang="en-US" i="1" dirty="0">
                <a:latin typeface="Times New Roman"/>
                <a:cs typeface="Times New Roman"/>
              </a:rPr>
              <a:t>w</a:t>
            </a:r>
            <a:r>
              <a:rPr lang="en-US" baseline="-25000" dirty="0">
                <a:latin typeface="Times New Roman"/>
                <a:cs typeface="Times New Roman"/>
              </a:rPr>
              <a:t>1</a:t>
            </a:r>
            <a:r>
              <a:rPr lang="en-US" sz="1800" dirty="0" smtClean="0">
                <a:latin typeface="Times New Roman"/>
                <a:cs typeface="Times New Roman"/>
              </a:rPr>
              <a:t>)</a:t>
            </a:r>
            <a:endParaRPr lang="en-US" sz="1800" dirty="0">
              <a:latin typeface="Times New Roman"/>
              <a:cs typeface="Times New Roman"/>
            </a:endParaRPr>
          </a:p>
        </p:txBody>
      </p:sp>
      <p:sp>
        <p:nvSpPr>
          <p:cNvPr id="24" name="TextBox 23"/>
          <p:cNvSpPr txBox="1"/>
          <p:nvPr/>
        </p:nvSpPr>
        <p:spPr>
          <a:xfrm>
            <a:off x="6222113" y="3021171"/>
            <a:ext cx="1421868" cy="369332"/>
          </a:xfrm>
          <a:prstGeom prst="rect">
            <a:avLst/>
          </a:prstGeom>
          <a:noFill/>
        </p:spPr>
        <p:txBody>
          <a:bodyPr wrap="square" rtlCol="0">
            <a:spAutoFit/>
          </a:bodyPr>
          <a:lstStyle/>
          <a:p>
            <a:r>
              <a:rPr lang="en-US" i="1" dirty="0" err="1" smtClean="0">
                <a:latin typeface="Times New Roman"/>
                <a:cs typeface="Times New Roman"/>
              </a:rPr>
              <a:t>ss</a:t>
            </a:r>
            <a:r>
              <a:rPr lang="en-US"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r>
              <a:rPr lang="en-US" i="1" baseline="-25000" dirty="0" smtClean="0">
                <a:latin typeface="Times New Roman"/>
                <a:cs typeface="Times New Roman"/>
              </a:rPr>
              <a:t>1</a:t>
            </a:r>
            <a:endParaRPr lang="en-US" sz="1800" i="1" dirty="0">
              <a:latin typeface="Times New Roman"/>
              <a:cs typeface="Times New Roman"/>
            </a:endParaRPr>
          </a:p>
        </p:txBody>
      </p:sp>
      <p:sp>
        <p:nvSpPr>
          <p:cNvPr id="25" name="TextBox 24"/>
          <p:cNvSpPr txBox="1"/>
          <p:nvPr/>
        </p:nvSpPr>
        <p:spPr>
          <a:xfrm>
            <a:off x="4137669" y="3883985"/>
            <a:ext cx="2084444" cy="369332"/>
          </a:xfrm>
          <a:prstGeom prst="rect">
            <a:avLst/>
          </a:prstGeom>
          <a:noFill/>
        </p:spPr>
        <p:txBody>
          <a:bodyPr wrap="square" rtlCol="0">
            <a:spAutoFit/>
          </a:bodyPr>
          <a:lstStyle/>
          <a:p>
            <a:r>
              <a:rPr lang="en-US" sz="1800" i="1" dirty="0" err="1" smtClean="0">
                <a:latin typeface="Times New Roman"/>
                <a:cs typeface="Times New Roman"/>
              </a:rPr>
              <a:t>ss</a:t>
            </a:r>
            <a:r>
              <a:rPr lang="en-US" sz="1800" i="1" dirty="0" smtClean="0">
                <a:latin typeface="Times New Roman"/>
                <a:cs typeface="Times New Roman"/>
              </a:rPr>
              <a:t>=</a:t>
            </a:r>
            <a:r>
              <a:rPr lang="en-US" dirty="0">
                <a:latin typeface="Times New Roman"/>
                <a:cs typeface="Times New Roman"/>
              </a:rPr>
              <a:t>Encode(</a:t>
            </a:r>
            <a:r>
              <a:rPr lang="en-US" i="1" dirty="0">
                <a:latin typeface="Times New Roman"/>
                <a:cs typeface="Times New Roman"/>
              </a:rPr>
              <a:t>x</a:t>
            </a:r>
            <a:r>
              <a:rPr lang="en-US" dirty="0" smtClean="0">
                <a:latin typeface="Times New Roman"/>
                <a:cs typeface="Times New Roman"/>
              </a:rPr>
              <a:t>)</a:t>
            </a:r>
            <a:r>
              <a:rPr lang="en-US" sz="1800"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r>
              <a:rPr lang="en-US" baseline="-25000" dirty="0" smtClean="0">
                <a:latin typeface="Times New Roman"/>
                <a:cs typeface="Times New Roman"/>
              </a:rPr>
              <a:t>0</a:t>
            </a:r>
            <a:endParaRPr lang="en-US" sz="1800" dirty="0">
              <a:latin typeface="Times New Roman"/>
              <a:cs typeface="Times New Roman"/>
            </a:endParaRPr>
          </a:p>
        </p:txBody>
      </p:sp>
      <p:sp>
        <p:nvSpPr>
          <p:cNvPr id="27" name="TextBox 26"/>
          <p:cNvSpPr txBox="1"/>
          <p:nvPr/>
        </p:nvSpPr>
        <p:spPr>
          <a:xfrm>
            <a:off x="4621116" y="1855810"/>
            <a:ext cx="1675033"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a:t>
            </a:r>
            <a:r>
              <a:rPr lang="en-US" sz="1800" dirty="0" smtClean="0">
                <a:latin typeface="Times New Roman"/>
                <a:cs typeface="Times New Roman"/>
              </a:rPr>
              <a:t>Encode(</a:t>
            </a:r>
            <a:r>
              <a:rPr lang="en-US" sz="1800" i="1" dirty="0" smtClean="0">
                <a:latin typeface="Times New Roman"/>
                <a:cs typeface="Times New Roman"/>
              </a:rPr>
              <a:t>x</a:t>
            </a:r>
            <a:r>
              <a:rPr lang="en-US" sz="1800" dirty="0" smtClean="0">
                <a:latin typeface="Times New Roman"/>
                <a:cs typeface="Times New Roman"/>
              </a:rPr>
              <a:t>)</a:t>
            </a:r>
            <a:endParaRPr lang="en-US" sz="1800" dirty="0">
              <a:latin typeface="Times New Roman"/>
              <a:cs typeface="Times New Roman"/>
            </a:endParaRPr>
          </a:p>
        </p:txBody>
      </p:sp>
      <p:cxnSp>
        <p:nvCxnSpPr>
          <p:cNvPr id="30" name="Straight Arrow Connector 29"/>
          <p:cNvCxnSpPr>
            <a:stCxn id="37" idx="1"/>
            <a:endCxn id="35" idx="4"/>
          </p:cNvCxnSpPr>
          <p:nvPr/>
        </p:nvCxnSpPr>
        <p:spPr bwMode="auto">
          <a:xfrm flipV="1">
            <a:off x="7901459" y="3676552"/>
            <a:ext cx="165985" cy="884130"/>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35" name="Oval 34"/>
          <p:cNvSpPr/>
          <p:nvPr/>
        </p:nvSpPr>
        <p:spPr bwMode="auto">
          <a:xfrm>
            <a:off x="8002499" y="3546663"/>
            <a:ext cx="129889" cy="129889"/>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7882437" y="4541660"/>
            <a:ext cx="129889" cy="129889"/>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39" name="Straight Arrow Connector 38"/>
          <p:cNvCxnSpPr>
            <a:stCxn id="11" idx="6"/>
            <a:endCxn id="37" idx="2"/>
          </p:cNvCxnSpPr>
          <p:nvPr/>
        </p:nvCxnSpPr>
        <p:spPr bwMode="auto">
          <a:xfrm>
            <a:off x="5028741" y="3737939"/>
            <a:ext cx="2853696" cy="868666"/>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34" name="Rectangle 36"/>
          <p:cNvSpPr>
            <a:spLocks noChangeArrowheads="1"/>
          </p:cNvSpPr>
          <p:nvPr/>
        </p:nvSpPr>
        <p:spPr bwMode="auto">
          <a:xfrm>
            <a:off x="3156858" y="5418667"/>
            <a:ext cx="5927288" cy="125023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If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t> and </a:t>
            </a:r>
            <a:r>
              <a:rPr lang="en-US" sz="1800" b="1" i="1" dirty="0" smtClean="0">
                <a:latin typeface="Times New Roman"/>
                <a:cs typeface="Times New Roman"/>
              </a:rPr>
              <a:t>w</a:t>
            </a:r>
            <a:r>
              <a:rPr lang="en-US" sz="1800" b="1" baseline="-25000" dirty="0" smtClean="0">
                <a:latin typeface="Times New Roman"/>
                <a:cs typeface="Times New Roman"/>
              </a:rPr>
              <a:t>1</a:t>
            </a:r>
            <a:r>
              <a:rPr lang="en-US" sz="1800" b="1" dirty="0" smtClean="0"/>
              <a:t> are close then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i="1" dirty="0" smtClean="0">
                <a:latin typeface="Times New Roman"/>
                <a:cs typeface="Times New Roman"/>
              </a:rPr>
              <a:t> = </a:t>
            </a:r>
            <a:r>
              <a:rPr lang="en-US" sz="1800" b="1" i="1" dirty="0" err="1" smtClean="0">
                <a:latin typeface="Times New Roman"/>
                <a:cs typeface="Times New Roman"/>
              </a:rPr>
              <a:t>ec</a:t>
            </a:r>
            <a:r>
              <a:rPr lang="en-US" sz="1800" b="1" i="1" dirty="0" smtClean="0">
                <a:latin typeface="Times New Roman"/>
                <a:cs typeface="Times New Roman"/>
              </a:rPr>
              <a:t>’ </a:t>
            </a:r>
            <a:r>
              <a:rPr lang="en-US" sz="1800" dirty="0">
                <a:sym typeface="Symbol"/>
              </a:rPr>
              <a:t></a:t>
            </a:r>
            <a:r>
              <a:rPr lang="en-US" sz="1800" b="1" i="1" dirty="0" smtClean="0">
                <a:latin typeface="Times New Roman"/>
                <a:cs typeface="Times New Roman"/>
              </a:rPr>
              <a:t> </a:t>
            </a:r>
            <a:r>
              <a:rPr lang="en-US" sz="1800" b="1" i="1" dirty="0" err="1" smtClean="0">
                <a:latin typeface="Times New Roman"/>
                <a:cs typeface="Times New Roman"/>
              </a:rPr>
              <a:t>ss</a:t>
            </a:r>
            <a:r>
              <a:rPr lang="en-US" sz="1800" b="1" dirty="0" smtClean="0"/>
              <a:t>,</a:t>
            </a:r>
          </a:p>
          <a:p>
            <a:pPr>
              <a:defRPr/>
            </a:pPr>
            <a:r>
              <a:rPr lang="en-US" b="1" dirty="0" smtClean="0"/>
              <a:t> </a:t>
            </a:r>
            <a:r>
              <a:rPr lang="en-US" sz="1800" b="1" dirty="0" smtClean="0"/>
              <a:t>and </a:t>
            </a:r>
          </a:p>
          <a:p>
            <a:pPr>
              <a:defRPr/>
            </a:pPr>
            <a:r>
              <a:rPr lang="en-US" b="1" i="1" dirty="0" smtClean="0">
                <a:latin typeface="Times New Roman"/>
                <a:cs typeface="Times New Roman"/>
              </a:rPr>
              <a:t>w</a:t>
            </a:r>
            <a:r>
              <a:rPr lang="en-US" b="1" baseline="-25000" dirty="0" smtClean="0">
                <a:latin typeface="Times New Roman"/>
                <a:cs typeface="Times New Roman"/>
              </a:rPr>
              <a:t>0</a:t>
            </a:r>
            <a:r>
              <a:rPr lang="en-US" sz="1800" b="1" dirty="0" smtClean="0"/>
              <a:t> is information theoretically unknown (knowing </a:t>
            </a:r>
            <a:r>
              <a:rPr lang="en-US" b="1" i="1" dirty="0" err="1">
                <a:latin typeface="Times New Roman"/>
                <a:cs typeface="Times New Roman"/>
              </a:rPr>
              <a:t>ss</a:t>
            </a:r>
            <a:r>
              <a:rPr lang="en-US" sz="1800" b="1" dirty="0" smtClean="0"/>
              <a:t>):</a:t>
            </a:r>
            <a:br>
              <a:rPr lang="en-US" sz="1800" b="1" dirty="0" smtClean="0"/>
            </a:br>
            <a:endParaRPr lang="en-US" sz="1800" b="1" dirty="0" smtClean="0"/>
          </a:p>
        </p:txBody>
      </p:sp>
      <p:graphicFrame>
        <p:nvGraphicFramePr>
          <p:cNvPr id="7" name="Object 6"/>
          <p:cNvGraphicFramePr>
            <a:graphicFrameLocks noChangeAspect="1"/>
          </p:cNvGraphicFramePr>
          <p:nvPr>
            <p:extLst>
              <p:ext uri="{D42A27DB-BD31-4B8C-83A1-F6EECF244321}">
                <p14:modId xmlns:p14="http://schemas.microsoft.com/office/powerpoint/2010/main" val="3341782718"/>
              </p:ext>
            </p:extLst>
          </p:nvPr>
        </p:nvGraphicFramePr>
        <p:xfrm>
          <a:off x="5210175" y="6292850"/>
          <a:ext cx="1550988" cy="357188"/>
        </p:xfrm>
        <a:graphic>
          <a:graphicData uri="http://schemas.openxmlformats.org/presentationml/2006/ole">
            <mc:AlternateContent xmlns:mc="http://schemas.openxmlformats.org/markup-compatibility/2006">
              <mc:Choice xmlns:v="urn:schemas-microsoft-com:vml" Requires="v">
                <p:oleObj spid="_x0000_s6231" name="Equation" r:id="rId4" imgW="939800" imgH="215900" progId="Equation.3">
                  <p:embed/>
                </p:oleObj>
              </mc:Choice>
              <mc:Fallback>
                <p:oleObj name="Equation" r:id="rId4" imgW="939800" imgH="215900" progId="Equation.3">
                  <p:embed/>
                  <p:pic>
                    <p:nvPicPr>
                      <p:cNvPr id="0" name=""/>
                      <p:cNvPicPr/>
                      <p:nvPr/>
                    </p:nvPicPr>
                    <p:blipFill>
                      <a:blip r:embed="rId5"/>
                      <a:stretch>
                        <a:fillRect/>
                      </a:stretch>
                    </p:blipFill>
                    <p:spPr>
                      <a:xfrm>
                        <a:off x="5210175" y="6292850"/>
                        <a:ext cx="1550988" cy="357188"/>
                      </a:xfrm>
                      <a:prstGeom prst="rect">
                        <a:avLst/>
                      </a:prstGeom>
                    </p:spPr>
                  </p:pic>
                </p:oleObj>
              </mc:Fallback>
            </mc:AlternateContent>
          </a:graphicData>
        </a:graphic>
      </p:graphicFrame>
      <p:sp>
        <p:nvSpPr>
          <p:cNvPr id="23" name="TextBox 22"/>
          <p:cNvSpPr txBox="1"/>
          <p:nvPr/>
        </p:nvSpPr>
        <p:spPr>
          <a:xfrm>
            <a:off x="6460569" y="3813976"/>
            <a:ext cx="1421868" cy="369332"/>
          </a:xfrm>
          <a:prstGeom prst="rect">
            <a:avLst/>
          </a:prstGeom>
          <a:noFill/>
        </p:spPr>
        <p:txBody>
          <a:bodyPr wrap="square" rtlCol="0">
            <a:spAutoFit/>
          </a:bodyPr>
          <a:lstStyle/>
          <a:p>
            <a:r>
              <a:rPr lang="en-US" i="1" dirty="0" err="1" smtClean="0">
                <a:latin typeface="Times New Roman"/>
                <a:cs typeface="Times New Roman"/>
              </a:rPr>
              <a:t>ss</a:t>
            </a:r>
            <a:r>
              <a:rPr lang="en-US"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r>
              <a:rPr lang="en-US" i="1" baseline="-25000" dirty="0" smtClean="0">
                <a:latin typeface="Times New Roman"/>
                <a:cs typeface="Times New Roman"/>
              </a:rPr>
              <a:t>0</a:t>
            </a:r>
            <a:r>
              <a:rPr lang="en-US" dirty="0">
                <a:latin typeface="Times New Roman"/>
                <a:cs typeface="Times New Roman"/>
              </a:rPr>
              <a:t>’</a:t>
            </a:r>
            <a:endParaRPr lang="en-US" sz="1800" dirty="0">
              <a:latin typeface="Times New Roman"/>
              <a:cs typeface="Times New Roman"/>
            </a:endParaRPr>
          </a:p>
        </p:txBody>
      </p:sp>
    </p:spTree>
    <p:extLst>
      <p:ext uri="{BB962C8B-B14F-4D97-AF65-F5344CB8AC3E}">
        <p14:creationId xmlns:p14="http://schemas.microsoft.com/office/powerpoint/2010/main" val="3985248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1" nodeType="clickEffect">
                                  <p:stCondLst>
                                    <p:cond delay="0"/>
                                  </p:stCondLst>
                                  <p:childTnLst>
                                    <p:set>
                                      <p:cBhvr>
                                        <p:cTn id="64" dur="1" fill="hold">
                                          <p:stCondLst>
                                            <p:cond delay="0"/>
                                          </p:stCondLst>
                                        </p:cTn>
                                        <p:tgtEl>
                                          <p:spTgt spid="34">
                                            <p:bg/>
                                          </p:spTgt>
                                        </p:tgtEl>
                                        <p:attrNameLst>
                                          <p:attrName>style.visibility</p:attrName>
                                        </p:attrNameLst>
                                      </p:cBhvr>
                                      <p:to>
                                        <p:strVal val="visible"/>
                                      </p:to>
                                    </p:set>
                                    <p:animEffect transition="in" filter="fade">
                                      <p:cBhvr>
                                        <p:cTn id="65" dur="500"/>
                                        <p:tgtEl>
                                          <p:spTgt spid="34">
                                            <p:bg/>
                                          </p:spTgt>
                                        </p:tgtEl>
                                      </p:cBhvr>
                                    </p:animEffect>
                                  </p:childTnLst>
                                </p:cTn>
                              </p:par>
                            </p:childTnLst>
                          </p:cTn>
                        </p:par>
                        <p:par>
                          <p:cTn id="66" fill="hold">
                            <p:stCondLst>
                              <p:cond delay="500"/>
                            </p:stCondLst>
                            <p:childTnLst>
                              <p:par>
                                <p:cTn id="67" presetID="10" presetClass="entr" presetSubtype="0" fill="hold" grpId="1" nodeType="afterEffect">
                                  <p:stCondLst>
                                    <p:cond delay="0"/>
                                  </p:stCondLst>
                                  <p:childTnLst>
                                    <p:set>
                                      <p:cBhvr>
                                        <p:cTn id="68" dur="1" fill="hold">
                                          <p:stCondLst>
                                            <p:cond delay="0"/>
                                          </p:stCondLst>
                                        </p:cTn>
                                        <p:tgtEl>
                                          <p:spTgt spid="34">
                                            <p:txEl>
                                              <p:pRg st="0" end="0"/>
                                            </p:txEl>
                                          </p:spTgt>
                                        </p:tgtEl>
                                        <p:attrNameLst>
                                          <p:attrName>style.visibility</p:attrName>
                                        </p:attrNameLst>
                                      </p:cBhvr>
                                      <p:to>
                                        <p:strVal val="visible"/>
                                      </p:to>
                                    </p:set>
                                    <p:animEffect transition="in" filter="fade">
                                      <p:cBhvr>
                                        <p:cTn id="69" dur="500"/>
                                        <p:tgtEl>
                                          <p:spTgt spid="34">
                                            <p:txEl>
                                              <p:pRg st="0" end="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xit" presetSubtype="0" fill="hold" nodeType="clickEffect">
                                  <p:stCondLst>
                                    <p:cond delay="0"/>
                                  </p:stCondLst>
                                  <p:childTnLst>
                                    <p:animEffect transition="out" filter="dissolve">
                                      <p:cBhvr>
                                        <p:cTn id="73" dur="500"/>
                                        <p:tgtEl>
                                          <p:spTgt spid="8"/>
                                        </p:tgtEl>
                                      </p:cBhvr>
                                    </p:animEffect>
                                    <p:set>
                                      <p:cBhvr>
                                        <p:cTn id="74" dur="1" fill="hold">
                                          <p:stCondLst>
                                            <p:cond delay="499"/>
                                          </p:stCondLst>
                                        </p:cTn>
                                        <p:tgtEl>
                                          <p:spTgt spid="8"/>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24"/>
                                        </p:tgtEl>
                                      </p:cBhvr>
                                    </p:animEffect>
                                    <p:set>
                                      <p:cBhvr>
                                        <p:cTn id="77" dur="1" fill="hold">
                                          <p:stCondLst>
                                            <p:cond delay="499"/>
                                          </p:stCondLst>
                                        </p:cTn>
                                        <p:tgtEl>
                                          <p:spTgt spid="24"/>
                                        </p:tgtEl>
                                        <p:attrNameLst>
                                          <p:attrName>style.visibility</p:attrName>
                                        </p:attrNameLst>
                                      </p:cBhvr>
                                      <p:to>
                                        <p:strVal val="hidden"/>
                                      </p:to>
                                    </p:set>
                                  </p:childTnLst>
                                </p:cTn>
                              </p:par>
                              <p:par>
                                <p:cTn id="78" presetID="9" presetClass="exit" presetSubtype="0" fill="hold" grpId="1" nodeType="withEffect">
                                  <p:stCondLst>
                                    <p:cond delay="0"/>
                                  </p:stCondLst>
                                  <p:childTnLst>
                                    <p:animEffect transition="out" filter="dissolve">
                                      <p:cBhvr>
                                        <p:cTn id="79" dur="500"/>
                                        <p:tgtEl>
                                          <p:spTgt spid="15"/>
                                        </p:tgtEl>
                                      </p:cBhvr>
                                    </p:animEffect>
                                    <p:set>
                                      <p:cBhvr>
                                        <p:cTn id="80" dur="1" fill="hold">
                                          <p:stCondLst>
                                            <p:cond delay="499"/>
                                          </p:stCondLst>
                                        </p:cTn>
                                        <p:tgtEl>
                                          <p:spTgt spid="15"/>
                                        </p:tgtEl>
                                        <p:attrNameLst>
                                          <p:attrName>style.visibility</p:attrName>
                                        </p:attrNameLst>
                                      </p:cBhvr>
                                      <p:to>
                                        <p:strVal val="hidden"/>
                                      </p:to>
                                    </p:set>
                                  </p:childTnLst>
                                </p:cTn>
                              </p:par>
                              <p:par>
                                <p:cTn id="81" presetID="9" presetClass="exit" presetSubtype="0" fill="hold" nodeType="withEffect">
                                  <p:stCondLst>
                                    <p:cond delay="0"/>
                                  </p:stCondLst>
                                  <p:childTnLst>
                                    <p:animEffect transition="out" filter="dissolve">
                                      <p:cBhvr>
                                        <p:cTn id="82" dur="500"/>
                                        <p:tgtEl>
                                          <p:spTgt spid="10"/>
                                        </p:tgtEl>
                                      </p:cBhvr>
                                    </p:animEffect>
                                    <p:set>
                                      <p:cBhvr>
                                        <p:cTn id="83" dur="1" fill="hold">
                                          <p:stCondLst>
                                            <p:cond delay="499"/>
                                          </p:stCondLst>
                                        </p:cTn>
                                        <p:tgtEl>
                                          <p:spTgt spid="10"/>
                                        </p:tgtEl>
                                        <p:attrNameLst>
                                          <p:attrName>style.visibility</p:attrName>
                                        </p:attrNameLst>
                                      </p:cBhvr>
                                      <p:to>
                                        <p:strVal val="hidden"/>
                                      </p:to>
                                    </p:set>
                                  </p:childTnLst>
                                </p:cTn>
                              </p:par>
                            </p:childTnLst>
                          </p:cTn>
                        </p:par>
                        <p:par>
                          <p:cTn id="84" fill="hold">
                            <p:stCondLst>
                              <p:cond delay="500"/>
                            </p:stCondLst>
                            <p:childTnLst>
                              <p:par>
                                <p:cTn id="85" presetID="1" presetClass="entr" presetSubtype="0" fill="hold" nodeType="afterEffect">
                                  <p:stCondLst>
                                    <p:cond delay="0"/>
                                  </p:stCondLst>
                                  <p:childTnLst>
                                    <p:set>
                                      <p:cBhvr>
                                        <p:cTn id="86" dur="1" fill="hold">
                                          <p:stCondLst>
                                            <p:cond delay="0"/>
                                          </p:stCondLst>
                                        </p:cTn>
                                        <p:tgtEl>
                                          <p:spTgt spid="3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1" nodeType="clickEffect">
                                  <p:stCondLst>
                                    <p:cond delay="0"/>
                                  </p:stCondLst>
                                  <p:childTnLst>
                                    <p:set>
                                      <p:cBhvr>
                                        <p:cTn id="100" dur="1" fill="hold">
                                          <p:stCondLst>
                                            <p:cond delay="0"/>
                                          </p:stCondLst>
                                        </p:cTn>
                                        <p:tgtEl>
                                          <p:spTgt spid="34">
                                            <p:txEl>
                                              <p:pRg st="1" end="1"/>
                                            </p:txEl>
                                          </p:spTgt>
                                        </p:tgtEl>
                                        <p:attrNameLst>
                                          <p:attrName>style.visibility</p:attrName>
                                        </p:attrNameLst>
                                      </p:cBhvr>
                                      <p:to>
                                        <p:strVal val="visible"/>
                                      </p:to>
                                    </p:set>
                                    <p:animEffect transition="in" filter="fade">
                                      <p:cBhvr>
                                        <p:cTn id="101" dur="500"/>
                                        <p:tgtEl>
                                          <p:spTgt spid="34">
                                            <p:txEl>
                                              <p:pRg st="1" end="1"/>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1" nodeType="clickEffect">
                                  <p:stCondLst>
                                    <p:cond delay="0"/>
                                  </p:stCondLst>
                                  <p:childTnLst>
                                    <p:set>
                                      <p:cBhvr>
                                        <p:cTn id="105" dur="1" fill="hold">
                                          <p:stCondLst>
                                            <p:cond delay="0"/>
                                          </p:stCondLst>
                                        </p:cTn>
                                        <p:tgtEl>
                                          <p:spTgt spid="34">
                                            <p:txEl>
                                              <p:pRg st="2" end="2"/>
                                            </p:txEl>
                                          </p:spTgt>
                                        </p:tgtEl>
                                        <p:attrNameLst>
                                          <p:attrName>style.visibility</p:attrName>
                                        </p:attrNameLst>
                                      </p:cBhvr>
                                      <p:to>
                                        <p:strVal val="visible"/>
                                      </p:to>
                                    </p:set>
                                    <p:animEffect transition="in" filter="fade">
                                      <p:cBhvr>
                                        <p:cTn id="106" dur="500"/>
                                        <p:tgtEl>
                                          <p:spTgt spid="34">
                                            <p:txEl>
                                              <p:pRg st="2" end="2"/>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7"/>
                                        </p:tgtEl>
                                        <p:attrNameLst>
                                          <p:attrName>style.visibility</p:attrName>
                                        </p:attrNameLst>
                                      </p:cBhvr>
                                      <p:to>
                                        <p:strVal val="visible"/>
                                      </p:to>
                                    </p:set>
                                    <p:animEffect transition="in" filter="fade">
                                      <p:cBhvr>
                                        <p:cTn id="1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build="p"/>
      <p:bldP spid="100" grpId="0"/>
      <p:bldP spid="11" grpId="0" animBg="1"/>
      <p:bldP spid="14" grpId="0" animBg="1"/>
      <p:bldP spid="15" grpId="0" animBg="1"/>
      <p:bldP spid="15" grpId="1" animBg="1"/>
      <p:bldP spid="22" grpId="0"/>
      <p:bldP spid="24" grpId="0"/>
      <p:bldP spid="24" grpId="1"/>
      <p:bldP spid="25" grpId="0"/>
      <p:bldP spid="27" grpId="0"/>
      <p:bldP spid="35" grpId="0" animBg="1"/>
      <p:bldP spid="37" grpId="0" animBg="1"/>
      <p:bldP spid="34" grpId="1" build="p" animBg="1"/>
      <p:bldP spid="2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143000"/>
            <a:ext cx="3200400" cy="4419600"/>
          </a:xfrm>
        </p:spPr>
        <p:txBody>
          <a:bodyPr/>
          <a:lstStyle/>
          <a:p>
            <a:r>
              <a:rPr lang="en-US" sz="1600" dirty="0" smtClean="0"/>
              <a:t>Transform the noisy features to a key </a:t>
            </a:r>
          </a:p>
          <a:p>
            <a:pPr marL="863600" lvl="1" indent="-342900">
              <a:buFont typeface="+mj-lt"/>
              <a:buAutoNum type="arabicPeriod"/>
            </a:pPr>
            <a:r>
              <a:rPr lang="en-US" sz="1400" dirty="0" smtClean="0"/>
              <a:t>Provide error correction</a:t>
            </a:r>
          </a:p>
          <a:p>
            <a:pPr marL="863600" lvl="1" indent="-342900">
              <a:buFont typeface="+mj-lt"/>
              <a:buAutoNum type="arabicPeriod"/>
            </a:pPr>
            <a:r>
              <a:rPr lang="en-US" sz="1400" dirty="0" smtClean="0"/>
              <a:t>Derive a key</a:t>
            </a:r>
          </a:p>
          <a:p>
            <a:r>
              <a:rPr lang="en-US" sz="1600" dirty="0" smtClean="0"/>
              <a:t>Error correction material should hide the source value</a:t>
            </a:r>
            <a:endParaRPr lang="en-US" sz="1600" dirty="0"/>
          </a:p>
          <a:p>
            <a:r>
              <a:rPr lang="en-US" sz="1600" dirty="0" smtClean="0"/>
              <a:t>Fuzzy Extractors derive keys from noisy data</a:t>
            </a:r>
          </a:p>
          <a:p>
            <a:pPr marL="0" indent="0">
              <a:buNone/>
            </a:pPr>
            <a:r>
              <a:rPr lang="en-US" sz="1200" dirty="0" smtClean="0"/>
              <a:t>         [DodisOstrovskyReyzinSmith08]</a:t>
            </a:r>
          </a:p>
          <a:p>
            <a:pPr lvl="1"/>
            <a:r>
              <a:rPr lang="en-US" sz="1400" i="1" dirty="0">
                <a:latin typeface="Arial" charset="0"/>
              </a:rPr>
              <a:t>Error-correct </a:t>
            </a:r>
            <a:r>
              <a:rPr lang="en-US" sz="1400" dirty="0">
                <a:latin typeface="Arial" charset="0"/>
              </a:rPr>
              <a:t>the </a:t>
            </a:r>
            <a:r>
              <a:rPr lang="en-US" sz="1400" dirty="0" smtClean="0">
                <a:latin typeface="Arial" charset="0"/>
              </a:rPr>
              <a:t>source using </a:t>
            </a:r>
            <a:r>
              <a:rPr lang="en-US" sz="1400" dirty="0">
                <a:latin typeface="Arial" charset="0"/>
              </a:rPr>
              <a:t>a </a:t>
            </a:r>
            <a:r>
              <a:rPr lang="en-US" sz="1400" i="1" dirty="0">
                <a:latin typeface="Arial" charset="0"/>
              </a:rPr>
              <a:t>Secure </a:t>
            </a:r>
            <a:r>
              <a:rPr lang="en-US" sz="1400" i="1" dirty="0" smtClean="0">
                <a:latin typeface="Arial" charset="0"/>
              </a:rPr>
              <a:t>Sketch</a:t>
            </a:r>
          </a:p>
          <a:p>
            <a:pPr lvl="1"/>
            <a:r>
              <a:rPr lang="en-US" sz="1400" dirty="0" smtClean="0">
                <a:latin typeface="Arial" charset="0"/>
              </a:rPr>
              <a:t>Derive a key using a </a:t>
            </a:r>
            <a:r>
              <a:rPr lang="en-US" sz="1400" i="1" dirty="0" smtClean="0">
                <a:latin typeface="Arial" charset="0"/>
              </a:rPr>
              <a:t>randomness extractor</a:t>
            </a:r>
          </a:p>
          <a:p>
            <a:pPr lvl="1"/>
            <a:endParaRPr lang="en-US" sz="1400" i="1" dirty="0">
              <a:latin typeface="Arial" charset="0"/>
            </a:endParaRPr>
          </a:p>
        </p:txBody>
      </p:sp>
      <p:sp>
        <p:nvSpPr>
          <p:cNvPr id="3" name="Title 2"/>
          <p:cNvSpPr>
            <a:spLocks noGrp="1"/>
          </p:cNvSpPr>
          <p:nvPr>
            <p:ph type="title"/>
          </p:nvPr>
        </p:nvSpPr>
        <p:spPr/>
        <p:txBody>
          <a:bodyPr/>
          <a:lstStyle/>
          <a:p>
            <a:r>
              <a:rPr lang="en-US" dirty="0" smtClean="0"/>
              <a:t>Fuzzy Extractors</a:t>
            </a:r>
            <a:endParaRPr lang="en-US" dirty="0"/>
          </a:p>
        </p:txBody>
      </p:sp>
      <p:sp>
        <p:nvSpPr>
          <p:cNvPr id="34" name="Rectangle 36"/>
          <p:cNvSpPr>
            <a:spLocks noChangeArrowheads="1"/>
          </p:cNvSpPr>
          <p:nvPr/>
        </p:nvSpPr>
        <p:spPr bwMode="auto">
          <a:xfrm>
            <a:off x="6249610" y="1770945"/>
            <a:ext cx="2845001" cy="131123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If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t> and </a:t>
            </a:r>
            <a:r>
              <a:rPr lang="en-US" sz="1800" b="1" i="1" dirty="0" smtClean="0">
                <a:latin typeface="Times New Roman"/>
                <a:cs typeface="Times New Roman"/>
              </a:rPr>
              <a:t>w</a:t>
            </a:r>
            <a:r>
              <a:rPr lang="en-US" sz="1800" b="1" baseline="-25000" dirty="0" smtClean="0">
                <a:latin typeface="Times New Roman"/>
                <a:cs typeface="Times New Roman"/>
              </a:rPr>
              <a:t>1</a:t>
            </a:r>
            <a:r>
              <a:rPr lang="en-US" sz="1800" b="1" dirty="0" smtClean="0"/>
              <a:t> are close then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i="1" dirty="0" smtClean="0">
                <a:latin typeface="Times New Roman"/>
                <a:cs typeface="Times New Roman"/>
              </a:rPr>
              <a:t> = </a:t>
            </a:r>
            <a:r>
              <a:rPr lang="en-US" sz="1800" b="1" i="1" dirty="0" err="1" smtClean="0">
                <a:latin typeface="Times New Roman"/>
                <a:cs typeface="Times New Roman"/>
              </a:rPr>
              <a:t>ec</a:t>
            </a:r>
            <a:r>
              <a:rPr lang="en-US" sz="1800" b="1" i="1" dirty="0" smtClean="0">
                <a:latin typeface="Times New Roman"/>
                <a:cs typeface="Times New Roman"/>
              </a:rPr>
              <a:t>’ </a:t>
            </a:r>
            <a:r>
              <a:rPr lang="en-US" sz="1800" dirty="0">
                <a:sym typeface="Symbol"/>
              </a:rPr>
              <a:t></a:t>
            </a:r>
            <a:r>
              <a:rPr lang="en-US" sz="1800" b="1" i="1" dirty="0" smtClean="0">
                <a:latin typeface="Times New Roman"/>
                <a:cs typeface="Times New Roman"/>
              </a:rPr>
              <a:t> </a:t>
            </a:r>
            <a:r>
              <a:rPr lang="en-US" sz="1800" b="1" i="1" dirty="0" err="1" smtClean="0">
                <a:latin typeface="Times New Roman"/>
                <a:cs typeface="Times New Roman"/>
              </a:rPr>
              <a:t>ss</a:t>
            </a:r>
            <a:r>
              <a:rPr lang="en-US" sz="1800" b="1" dirty="0" smtClean="0"/>
              <a:t>, and </a:t>
            </a:r>
          </a:p>
          <a:p>
            <a:pPr>
              <a:defRPr/>
            </a:pPr>
            <a:endParaRPr lang="en-US" sz="1800" b="1" dirty="0" smtClean="0"/>
          </a:p>
        </p:txBody>
      </p:sp>
      <p:graphicFrame>
        <p:nvGraphicFramePr>
          <p:cNvPr id="7" name="Object 6"/>
          <p:cNvGraphicFramePr>
            <a:graphicFrameLocks noChangeAspect="1"/>
          </p:cNvGraphicFramePr>
          <p:nvPr>
            <p:extLst>
              <p:ext uri="{D42A27DB-BD31-4B8C-83A1-F6EECF244321}">
                <p14:modId xmlns:p14="http://schemas.microsoft.com/office/powerpoint/2010/main" val="1996760669"/>
              </p:ext>
            </p:extLst>
          </p:nvPr>
        </p:nvGraphicFramePr>
        <p:xfrm>
          <a:off x="6443310" y="2633662"/>
          <a:ext cx="1550987" cy="357188"/>
        </p:xfrm>
        <a:graphic>
          <a:graphicData uri="http://schemas.openxmlformats.org/presentationml/2006/ole">
            <mc:AlternateContent xmlns:mc="http://schemas.openxmlformats.org/markup-compatibility/2006">
              <mc:Choice xmlns:v="urn:schemas-microsoft-com:vml" Requires="v">
                <p:oleObj spid="_x0000_s8429" name="Equation" r:id="rId4" imgW="939800" imgH="215900" progId="Equation.3">
                  <p:embed/>
                </p:oleObj>
              </mc:Choice>
              <mc:Fallback>
                <p:oleObj name="Equation" r:id="rId4" imgW="939800" imgH="215900" progId="Equation.3">
                  <p:embed/>
                  <p:pic>
                    <p:nvPicPr>
                      <p:cNvPr id="0" name=""/>
                      <p:cNvPicPr/>
                      <p:nvPr/>
                    </p:nvPicPr>
                    <p:blipFill>
                      <a:blip r:embed="rId5"/>
                      <a:stretch>
                        <a:fillRect/>
                      </a:stretch>
                    </p:blipFill>
                    <p:spPr>
                      <a:xfrm>
                        <a:off x="6443310" y="2633662"/>
                        <a:ext cx="1550987" cy="357188"/>
                      </a:xfrm>
                      <a:prstGeom prst="rect">
                        <a:avLst/>
                      </a:prstGeom>
                    </p:spPr>
                  </p:pic>
                </p:oleObj>
              </mc:Fallback>
            </mc:AlternateContent>
          </a:graphicData>
        </a:graphic>
      </p:graphicFrame>
      <p:pic>
        <p:nvPicPr>
          <p:cNvPr id="9" name="Picture 8" descr="sketchPictur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34250" y="1333500"/>
            <a:ext cx="2655740" cy="2191786"/>
          </a:xfrm>
          <a:prstGeom prst="rect">
            <a:avLst/>
          </a:prstGeom>
        </p:spPr>
      </p:pic>
      <p:grpSp>
        <p:nvGrpSpPr>
          <p:cNvPr id="12" name="Group 11"/>
          <p:cNvGrpSpPr/>
          <p:nvPr/>
        </p:nvGrpSpPr>
        <p:grpSpPr>
          <a:xfrm>
            <a:off x="6243053" y="4128462"/>
            <a:ext cx="2845001" cy="1671635"/>
            <a:chOff x="6249610" y="3824479"/>
            <a:chExt cx="2845001" cy="1671635"/>
          </a:xfrm>
        </p:grpSpPr>
        <p:sp>
          <p:nvSpPr>
            <p:cNvPr id="23" name="Rectangle 36"/>
            <p:cNvSpPr>
              <a:spLocks noChangeArrowheads="1"/>
            </p:cNvSpPr>
            <p:nvPr/>
          </p:nvSpPr>
          <p:spPr bwMode="auto">
            <a:xfrm>
              <a:off x="6249610" y="3824479"/>
              <a:ext cx="2845001" cy="167163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1800" b="1" dirty="0" smtClean="0"/>
                <a:t>Converts high entropy sources to uniform </a:t>
              </a:r>
              <a:br>
                <a:rPr lang="en-US" sz="1800" b="1" dirty="0" smtClean="0"/>
              </a:br>
              <a:r>
                <a:rPr lang="en-US" sz="1800" b="1" i="1" dirty="0" smtClean="0">
                  <a:latin typeface="Times New Roman"/>
                  <a:cs typeface="Times New Roman"/>
                </a:rPr>
                <a:t>H</a:t>
              </a:r>
              <a:r>
                <a:rPr lang="en-US" sz="1800" b="1" baseline="-25000" dirty="0" smtClean="0">
                  <a:latin typeface="Times New Roman"/>
                  <a:cs typeface="Times New Roman"/>
                </a:rPr>
                <a:t>∞</a:t>
              </a:r>
              <a:r>
                <a:rPr lang="en-US" sz="1800" b="1" dirty="0" smtClean="0">
                  <a:latin typeface="Times New Roman"/>
                  <a:cs typeface="Times New Roman"/>
                </a:rPr>
                <a:t>(</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latin typeface="Times New Roman"/>
                  <a:cs typeface="Times New Roman"/>
                </a:rPr>
                <a:t>)≥ </a:t>
              </a:r>
              <a:r>
                <a:rPr lang="en-US" sz="1800" b="1" i="1" dirty="0" smtClean="0">
                  <a:latin typeface="Times New Roman"/>
                  <a:cs typeface="Times New Roman"/>
                </a:rPr>
                <a:t>k</a:t>
              </a:r>
              <a:r>
                <a:rPr lang="en-US" sz="1800" b="1" dirty="0" smtClean="0">
                  <a:latin typeface="Times New Roman"/>
                  <a:cs typeface="Times New Roman"/>
                </a:rPr>
                <a:t>     Ext (</a:t>
              </a:r>
              <a:r>
                <a:rPr lang="en-US" sz="1800" b="1" i="1" dirty="0" smtClean="0">
                  <a:latin typeface="Times New Roman"/>
                  <a:cs typeface="Times New Roman"/>
                </a:rPr>
                <a:t>W </a:t>
              </a:r>
              <a:r>
                <a:rPr lang="en-US" sz="1800" b="1" dirty="0" smtClean="0">
                  <a:latin typeface="Times New Roman"/>
                  <a:cs typeface="Times New Roman"/>
                </a:rPr>
                <a:t>) ≈ U</a:t>
              </a:r>
              <a:endParaRPr lang="en-US" sz="1800" b="1" dirty="0">
                <a:latin typeface="Times New Roman"/>
                <a:cs typeface="Times New Roman"/>
              </a:endParaRPr>
            </a:p>
          </p:txBody>
        </p:sp>
        <p:cxnSp>
          <p:nvCxnSpPr>
            <p:cNvPr id="24" name="Straight Arrow Connector 23"/>
            <p:cNvCxnSpPr/>
            <p:nvPr/>
          </p:nvCxnSpPr>
          <p:spPr>
            <a:xfrm>
              <a:off x="7474120" y="4947891"/>
              <a:ext cx="256772"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26" name="Group 25"/>
          <p:cNvGrpSpPr/>
          <p:nvPr/>
        </p:nvGrpSpPr>
        <p:grpSpPr>
          <a:xfrm>
            <a:off x="3627009" y="4221988"/>
            <a:ext cx="967619" cy="1463040"/>
            <a:chOff x="6851952" y="2558143"/>
            <a:chExt cx="967619" cy="1491952"/>
          </a:xfrm>
        </p:grpSpPr>
        <p:sp>
          <p:nvSpPr>
            <p:cNvPr id="28" name="Trapezoid 27"/>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9" name="TextBox 28"/>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31" name="Straight Arrow Connector 30"/>
          <p:cNvCxnSpPr/>
          <p:nvPr/>
        </p:nvCxnSpPr>
        <p:spPr bwMode="auto">
          <a:xfrm flipV="1">
            <a:off x="2811466" y="496406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2" name="Object 31"/>
          <p:cNvGraphicFramePr>
            <a:graphicFrameLocks noChangeAspect="1"/>
          </p:cNvGraphicFramePr>
          <p:nvPr>
            <p:extLst>
              <p:ext uri="{D42A27DB-BD31-4B8C-83A1-F6EECF244321}">
                <p14:modId xmlns:p14="http://schemas.microsoft.com/office/powerpoint/2010/main" val="350368661"/>
              </p:ext>
            </p:extLst>
          </p:nvPr>
        </p:nvGraphicFramePr>
        <p:xfrm>
          <a:off x="3015550" y="4539703"/>
          <a:ext cx="352425" cy="373062"/>
        </p:xfrm>
        <a:graphic>
          <a:graphicData uri="http://schemas.openxmlformats.org/presentationml/2006/ole">
            <mc:AlternateContent xmlns:mc="http://schemas.openxmlformats.org/markup-compatibility/2006">
              <mc:Choice xmlns:v="urn:schemas-microsoft-com:vml" Requires="v">
                <p:oleObj spid="_x0000_s8430" name="Equation" r:id="rId7" imgW="203200" imgH="215900" progId="Equation.3">
                  <p:embed/>
                </p:oleObj>
              </mc:Choice>
              <mc:Fallback>
                <p:oleObj name="Equation" r:id="rId7" imgW="203200" imgH="215900" progId="Equation.3">
                  <p:embed/>
                  <p:pic>
                    <p:nvPicPr>
                      <p:cNvPr id="0" name=""/>
                      <p:cNvPicPr/>
                      <p:nvPr/>
                    </p:nvPicPr>
                    <p:blipFill>
                      <a:blip r:embed="rId8"/>
                      <a:stretch>
                        <a:fillRect/>
                      </a:stretch>
                    </p:blipFill>
                    <p:spPr>
                      <a:xfrm>
                        <a:off x="3015550" y="4539703"/>
                        <a:ext cx="352425" cy="373062"/>
                      </a:xfrm>
                      <a:prstGeom prst="rect">
                        <a:avLst/>
                      </a:prstGeom>
                    </p:spPr>
                  </p:pic>
                </p:oleObj>
              </mc:Fallback>
            </mc:AlternateContent>
          </a:graphicData>
        </a:graphic>
      </p:graphicFrame>
      <p:cxnSp>
        <p:nvCxnSpPr>
          <p:cNvPr id="33" name="Straight Arrow Connector 32"/>
          <p:cNvCxnSpPr>
            <a:stCxn id="28" idx="0"/>
          </p:cNvCxnSpPr>
          <p:nvPr/>
        </p:nvCxnSpPr>
        <p:spPr bwMode="auto">
          <a:xfrm>
            <a:off x="4594629" y="4953508"/>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6" name="Object 35"/>
          <p:cNvGraphicFramePr>
            <a:graphicFrameLocks noChangeAspect="1"/>
          </p:cNvGraphicFramePr>
          <p:nvPr>
            <p:extLst>
              <p:ext uri="{D42A27DB-BD31-4B8C-83A1-F6EECF244321}">
                <p14:modId xmlns:p14="http://schemas.microsoft.com/office/powerpoint/2010/main" val="130088717"/>
              </p:ext>
            </p:extLst>
          </p:nvPr>
        </p:nvGraphicFramePr>
        <p:xfrm>
          <a:off x="4733828" y="4619625"/>
          <a:ext cx="1519237" cy="374650"/>
        </p:xfrm>
        <a:graphic>
          <a:graphicData uri="http://schemas.openxmlformats.org/presentationml/2006/ole">
            <mc:AlternateContent xmlns:mc="http://schemas.openxmlformats.org/markup-compatibility/2006">
              <mc:Choice xmlns:v="urn:schemas-microsoft-com:vml" Requires="v">
                <p:oleObj spid="_x0000_s8431" name="Equation" r:id="rId9" imgW="876300" imgH="215900" progId="Equation.3">
                  <p:embed/>
                </p:oleObj>
              </mc:Choice>
              <mc:Fallback>
                <p:oleObj name="Equation" r:id="rId9" imgW="876300" imgH="215900" progId="Equation.3">
                  <p:embed/>
                  <p:pic>
                    <p:nvPicPr>
                      <p:cNvPr id="0" name=""/>
                      <p:cNvPicPr/>
                      <p:nvPr/>
                    </p:nvPicPr>
                    <p:blipFill>
                      <a:blip r:embed="rId10"/>
                      <a:stretch>
                        <a:fillRect/>
                      </a:stretch>
                    </p:blipFill>
                    <p:spPr>
                      <a:xfrm>
                        <a:off x="4733828" y="4619625"/>
                        <a:ext cx="1519237" cy="374650"/>
                      </a:xfrm>
                      <a:prstGeom prst="rect">
                        <a:avLst/>
                      </a:prstGeom>
                    </p:spPr>
                  </p:pic>
                </p:oleObj>
              </mc:Fallback>
            </mc:AlternateContent>
          </a:graphicData>
        </a:graphic>
      </p:graphicFrame>
    </p:spTree>
    <p:extLst>
      <p:ext uri="{BB962C8B-B14F-4D97-AF65-F5344CB8AC3E}">
        <p14:creationId xmlns:p14="http://schemas.microsoft.com/office/powerpoint/2010/main" val="4195484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Effect transition="in" filter="fade">
                                      <p:cBhvr>
                                        <p:cTn id="7" dur="500"/>
                                        <p:tgtEl>
                                          <p:spTgt spid="2">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par>
                                <p:cTn id="13" presetID="10" presetClass="entr" presetSubtype="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par>
                                <p:cTn id="19" presetID="10"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143000"/>
            <a:ext cx="3200400" cy="4419600"/>
          </a:xfrm>
        </p:spPr>
        <p:txBody>
          <a:bodyPr/>
          <a:lstStyle/>
          <a:p>
            <a:r>
              <a:rPr lang="en-US" sz="1600" dirty="0" smtClean="0"/>
              <a:t>Transform the noisy features to a key </a:t>
            </a:r>
          </a:p>
          <a:p>
            <a:pPr marL="863600" lvl="1" indent="-342900">
              <a:buFont typeface="+mj-lt"/>
              <a:buAutoNum type="arabicPeriod"/>
            </a:pPr>
            <a:r>
              <a:rPr lang="en-US" sz="1400" dirty="0" smtClean="0"/>
              <a:t>Provide error correction</a:t>
            </a:r>
          </a:p>
          <a:p>
            <a:pPr marL="863600" lvl="1" indent="-342900">
              <a:buFont typeface="+mj-lt"/>
              <a:buAutoNum type="arabicPeriod"/>
            </a:pPr>
            <a:r>
              <a:rPr lang="en-US" sz="1400" dirty="0" smtClean="0"/>
              <a:t>Derive a key</a:t>
            </a:r>
          </a:p>
          <a:p>
            <a:r>
              <a:rPr lang="en-US" sz="1600" dirty="0" smtClean="0"/>
              <a:t>Error correction material should hide information should not reveal the source value</a:t>
            </a:r>
            <a:endParaRPr lang="en-US" sz="1600" dirty="0"/>
          </a:p>
          <a:p>
            <a:r>
              <a:rPr lang="en-US" sz="1600" dirty="0" smtClean="0"/>
              <a:t>Fuzzy Extractors derive keys from noisy data</a:t>
            </a:r>
          </a:p>
          <a:p>
            <a:pPr marL="0" indent="0">
              <a:buNone/>
            </a:pPr>
            <a:r>
              <a:rPr lang="en-US" sz="1200" dirty="0" smtClean="0"/>
              <a:t>         [DodisOstrovskyReyzinSmith08]</a:t>
            </a:r>
          </a:p>
          <a:p>
            <a:pPr lvl="1"/>
            <a:r>
              <a:rPr lang="en-US" sz="1400" i="1" dirty="0">
                <a:latin typeface="Arial" charset="0"/>
              </a:rPr>
              <a:t>Error-correct </a:t>
            </a:r>
            <a:r>
              <a:rPr lang="en-US" sz="1400" dirty="0">
                <a:latin typeface="Arial" charset="0"/>
              </a:rPr>
              <a:t>the </a:t>
            </a:r>
            <a:r>
              <a:rPr lang="en-US" sz="1400" dirty="0" smtClean="0">
                <a:latin typeface="Arial" charset="0"/>
              </a:rPr>
              <a:t>source using </a:t>
            </a:r>
            <a:r>
              <a:rPr lang="en-US" sz="1400" dirty="0">
                <a:latin typeface="Arial" charset="0"/>
              </a:rPr>
              <a:t>a </a:t>
            </a:r>
            <a:r>
              <a:rPr lang="en-US" sz="1400" i="1" dirty="0">
                <a:latin typeface="Arial" charset="0"/>
              </a:rPr>
              <a:t>Secure </a:t>
            </a:r>
            <a:r>
              <a:rPr lang="en-US" sz="1400" i="1" dirty="0" smtClean="0">
                <a:latin typeface="Arial" charset="0"/>
              </a:rPr>
              <a:t>Sketch</a:t>
            </a:r>
          </a:p>
          <a:p>
            <a:pPr lvl="1"/>
            <a:r>
              <a:rPr lang="en-US" sz="1400" dirty="0" smtClean="0">
                <a:latin typeface="Arial" charset="0"/>
              </a:rPr>
              <a:t>Derive a key using a </a:t>
            </a:r>
            <a:r>
              <a:rPr lang="en-US" sz="1400" i="1" dirty="0" smtClean="0">
                <a:latin typeface="Arial" charset="0"/>
              </a:rPr>
              <a:t>randomness extractor</a:t>
            </a:r>
          </a:p>
          <a:p>
            <a:pPr lvl="1"/>
            <a:endParaRPr lang="en-US" sz="1400" i="1" dirty="0">
              <a:latin typeface="Arial" charset="0"/>
            </a:endParaRPr>
          </a:p>
        </p:txBody>
      </p:sp>
      <p:sp>
        <p:nvSpPr>
          <p:cNvPr id="3" name="Title 2"/>
          <p:cNvSpPr>
            <a:spLocks noGrp="1"/>
          </p:cNvSpPr>
          <p:nvPr>
            <p:ph type="title"/>
          </p:nvPr>
        </p:nvSpPr>
        <p:spPr/>
        <p:txBody>
          <a:bodyPr/>
          <a:lstStyle/>
          <a:p>
            <a:r>
              <a:rPr lang="en-US" dirty="0" smtClean="0"/>
              <a:t>Fuzzy Extractors</a:t>
            </a:r>
            <a:endParaRPr lang="en-US" dirty="0"/>
          </a:p>
        </p:txBody>
      </p:sp>
      <p:grpSp>
        <p:nvGrpSpPr>
          <p:cNvPr id="9" name="Group 8"/>
          <p:cNvGrpSpPr/>
          <p:nvPr/>
        </p:nvGrpSpPr>
        <p:grpSpPr>
          <a:xfrm>
            <a:off x="3787588" y="1101494"/>
            <a:ext cx="5051612" cy="4164082"/>
            <a:chOff x="3787588" y="1101494"/>
            <a:chExt cx="5051612" cy="4164082"/>
          </a:xfrm>
        </p:grpSpPr>
        <p:sp>
          <p:nvSpPr>
            <p:cNvPr id="5" name="Rectangle 4"/>
            <p:cNvSpPr/>
            <p:nvPr/>
          </p:nvSpPr>
          <p:spPr bwMode="auto">
            <a:xfrm>
              <a:off x="3787588" y="1440635"/>
              <a:ext cx="5012765" cy="3824941"/>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00" name="TextBox 99"/>
            <p:cNvSpPr txBox="1"/>
            <p:nvPr/>
          </p:nvSpPr>
          <p:spPr>
            <a:xfrm>
              <a:off x="3931920" y="1101494"/>
              <a:ext cx="1494031" cy="369332"/>
            </a:xfrm>
            <a:prstGeom prst="rect">
              <a:avLst/>
            </a:prstGeom>
            <a:noFill/>
          </p:spPr>
          <p:txBody>
            <a:bodyPr wrap="none" rtlCol="0">
              <a:spAutoFit/>
            </a:bodyPr>
            <a:lstStyle/>
            <a:p>
              <a:r>
                <a:rPr lang="en-US" dirty="0" smtClean="0"/>
                <a:t>Secure Sketch</a:t>
              </a:r>
              <a:endParaRPr lang="en-US" dirty="0"/>
            </a:p>
          </p:txBody>
        </p:sp>
        <p:cxnSp>
          <p:nvCxnSpPr>
            <p:cNvPr id="6" name="Straight Arrow Connector 5"/>
            <p:cNvCxnSpPr>
              <a:stCxn id="14" idx="3"/>
              <a:endCxn id="11" idx="7"/>
            </p:cNvCxnSpPr>
            <p:nvPr/>
          </p:nvCxnSpPr>
          <p:spPr bwMode="auto">
            <a:xfrm flipH="1">
              <a:off x="4995845" y="2348718"/>
              <a:ext cx="1279995" cy="1343298"/>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11" name="Oval 10"/>
            <p:cNvSpPr/>
            <p:nvPr/>
          </p:nvSpPr>
          <p:spPr bwMode="auto">
            <a:xfrm>
              <a:off x="4884978" y="3672994"/>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256818" y="223785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TextBox 21"/>
            <p:cNvSpPr txBox="1"/>
            <p:nvPr/>
          </p:nvSpPr>
          <p:spPr>
            <a:xfrm>
              <a:off x="6400800" y="2048862"/>
              <a:ext cx="2438400" cy="369332"/>
            </a:xfrm>
            <a:prstGeom prst="rect">
              <a:avLst/>
            </a:prstGeom>
            <a:noFill/>
          </p:spPr>
          <p:txBody>
            <a:bodyPr wrap="square" rtlCol="0">
              <a:spAutoFit/>
            </a:bodyPr>
            <a:lstStyle/>
            <a:p>
              <a:r>
                <a:rPr lang="en-US" sz="1800" i="1" dirty="0" err="1" smtClean="0">
                  <a:latin typeface="Times New Roman"/>
                  <a:cs typeface="Times New Roman"/>
                </a:rPr>
                <a:t>ec</a:t>
              </a:r>
              <a:r>
                <a:rPr lang="en-US" sz="1800" dirty="0" smtClean="0">
                  <a:latin typeface="Times New Roman"/>
                  <a:cs typeface="Times New Roman"/>
                </a:rPr>
                <a:t>’=Decode(</a:t>
              </a:r>
              <a:r>
                <a:rPr lang="en-US" sz="1800" i="1" dirty="0" smtClean="0">
                  <a:latin typeface="Times New Roman"/>
                  <a:cs typeface="Times New Roman"/>
                </a:rPr>
                <a:t>w</a:t>
              </a:r>
              <a:r>
                <a:rPr lang="en-US" sz="1800" baseline="-25000" dirty="0" smtClean="0">
                  <a:latin typeface="Times New Roman"/>
                  <a:cs typeface="Times New Roman"/>
                </a:rPr>
                <a:t>1</a:t>
              </a:r>
              <a:r>
                <a:rPr lang="en-US" sz="1800" dirty="0" smtClean="0">
                  <a:latin typeface="Times New Roman"/>
                  <a:cs typeface="Times New Roman"/>
                </a:rPr>
                <a:t> </a:t>
              </a:r>
              <a:r>
                <a:rPr lang="en-US" sz="1800" dirty="0" smtClean="0">
                  <a:latin typeface="Times New Roman"/>
                  <a:cs typeface="Times New Roman"/>
                  <a:sym typeface="Symbol"/>
                </a:rPr>
                <a:t></a:t>
              </a:r>
              <a:r>
                <a:rPr lang="en-US" sz="1800" dirty="0" smtClean="0">
                  <a:latin typeface="Times New Roman"/>
                  <a:cs typeface="Times New Roman"/>
                </a:rPr>
                <a:t> </a:t>
              </a:r>
              <a:r>
                <a:rPr lang="en-US" sz="1800" i="1" dirty="0" err="1" smtClean="0">
                  <a:latin typeface="Times New Roman"/>
                  <a:cs typeface="Times New Roman"/>
                </a:rPr>
                <a:t>ss</a:t>
              </a:r>
              <a:r>
                <a:rPr lang="en-US" sz="1800" dirty="0" smtClean="0">
                  <a:latin typeface="Times New Roman"/>
                  <a:cs typeface="Times New Roman"/>
                </a:rPr>
                <a:t>)</a:t>
              </a:r>
              <a:endParaRPr lang="en-US" sz="1800" dirty="0">
                <a:latin typeface="Times New Roman"/>
                <a:cs typeface="Times New Roman"/>
              </a:endParaRPr>
            </a:p>
          </p:txBody>
        </p:sp>
        <p:sp>
          <p:nvSpPr>
            <p:cNvPr id="25" name="TextBox 24"/>
            <p:cNvSpPr txBox="1"/>
            <p:nvPr/>
          </p:nvSpPr>
          <p:spPr>
            <a:xfrm>
              <a:off x="4123795" y="3883985"/>
              <a:ext cx="2084444" cy="369332"/>
            </a:xfrm>
            <a:prstGeom prst="rect">
              <a:avLst/>
            </a:prstGeom>
            <a:noFill/>
          </p:spPr>
          <p:txBody>
            <a:bodyPr wrap="square" rtlCol="0">
              <a:spAutoFit/>
            </a:bodyPr>
            <a:lstStyle/>
            <a:p>
              <a:r>
                <a:rPr lang="en-US" sz="1800" i="1" dirty="0" err="1" smtClean="0">
                  <a:latin typeface="Times New Roman"/>
                  <a:cs typeface="Times New Roman"/>
                </a:rPr>
                <a:t>ss</a:t>
              </a:r>
              <a:r>
                <a:rPr lang="en-US" sz="1800" i="1" dirty="0" smtClean="0">
                  <a:latin typeface="Times New Roman"/>
                  <a:cs typeface="Times New Roman"/>
                </a:rPr>
                <a:t>=w</a:t>
              </a:r>
              <a:r>
                <a:rPr lang="en-US" sz="1800" baseline="-25000" dirty="0" smtClean="0">
                  <a:latin typeface="Times New Roman"/>
                  <a:cs typeface="Times New Roman"/>
                </a:rPr>
                <a:t>0</a:t>
              </a:r>
              <a:r>
                <a:rPr lang="en-US" sz="1800" i="1" dirty="0" smtClean="0">
                  <a:latin typeface="Times New Roman"/>
                  <a:cs typeface="Times New Roman"/>
                </a:rPr>
                <a:t> </a:t>
              </a:r>
              <a:r>
                <a:rPr lang="en-US" sz="1800" dirty="0" smtClean="0">
                  <a:sym typeface="Symbol"/>
                </a:rPr>
                <a:t></a:t>
              </a:r>
              <a:r>
                <a:rPr lang="en-US" sz="1800" i="1" dirty="0" smtClean="0">
                  <a:latin typeface="Times New Roman"/>
                  <a:cs typeface="Times New Roman"/>
                </a:rPr>
                <a:t> </a:t>
              </a:r>
              <a:r>
                <a:rPr lang="en-US" sz="1800" dirty="0" smtClean="0">
                  <a:latin typeface="Times New Roman"/>
                  <a:cs typeface="Times New Roman"/>
                </a:rPr>
                <a:t>Encode(</a:t>
              </a:r>
              <a:r>
                <a:rPr lang="en-US" sz="1800" i="1" dirty="0" smtClean="0">
                  <a:latin typeface="Times New Roman"/>
                  <a:cs typeface="Times New Roman"/>
                </a:rPr>
                <a:t>r</a:t>
              </a:r>
              <a:r>
                <a:rPr lang="en-US" sz="1800" dirty="0" smtClean="0">
                  <a:latin typeface="Times New Roman"/>
                  <a:cs typeface="Times New Roman"/>
                </a:rPr>
                <a:t>)</a:t>
              </a:r>
              <a:endParaRPr lang="en-US" sz="1800" dirty="0">
                <a:latin typeface="Times New Roman"/>
                <a:cs typeface="Times New Roman"/>
              </a:endParaRPr>
            </a:p>
          </p:txBody>
        </p:sp>
        <p:sp>
          <p:nvSpPr>
            <p:cNvPr id="27" name="TextBox 26"/>
            <p:cNvSpPr txBox="1"/>
            <p:nvPr/>
          </p:nvSpPr>
          <p:spPr>
            <a:xfrm>
              <a:off x="4607242" y="1855810"/>
              <a:ext cx="1675033"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a:t>
              </a:r>
              <a:r>
                <a:rPr lang="en-US" sz="1800" dirty="0" smtClean="0">
                  <a:latin typeface="Times New Roman"/>
                  <a:cs typeface="Times New Roman"/>
                </a:rPr>
                <a:t>Encode(</a:t>
              </a:r>
              <a:r>
                <a:rPr lang="en-US" sz="1800" i="1" dirty="0" smtClean="0">
                  <a:latin typeface="Times New Roman"/>
                  <a:cs typeface="Times New Roman"/>
                </a:rPr>
                <a:t>r</a:t>
              </a:r>
              <a:r>
                <a:rPr lang="en-US" sz="1800" dirty="0" smtClean="0">
                  <a:latin typeface="Times New Roman"/>
                  <a:cs typeface="Times New Roman"/>
                </a:rPr>
                <a:t>)</a:t>
              </a:r>
              <a:endParaRPr lang="en-US" sz="1800" dirty="0">
                <a:latin typeface="Times New Roman"/>
                <a:cs typeface="Times New Roman"/>
              </a:endParaRPr>
            </a:p>
          </p:txBody>
        </p:sp>
        <p:cxnSp>
          <p:nvCxnSpPr>
            <p:cNvPr id="30" name="Straight Arrow Connector 29"/>
            <p:cNvCxnSpPr>
              <a:stCxn id="37" idx="1"/>
              <a:endCxn id="35" idx="4"/>
            </p:cNvCxnSpPr>
            <p:nvPr/>
          </p:nvCxnSpPr>
          <p:spPr bwMode="auto">
            <a:xfrm flipV="1">
              <a:off x="7887585" y="3676552"/>
              <a:ext cx="165985" cy="884130"/>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35" name="Oval 34"/>
            <p:cNvSpPr/>
            <p:nvPr/>
          </p:nvSpPr>
          <p:spPr bwMode="auto">
            <a:xfrm>
              <a:off x="7988625" y="3546663"/>
              <a:ext cx="129889" cy="129889"/>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7868563" y="4541660"/>
              <a:ext cx="129889" cy="129889"/>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39" name="Straight Arrow Connector 38"/>
            <p:cNvCxnSpPr>
              <a:stCxn id="11" idx="6"/>
              <a:endCxn id="37" idx="2"/>
            </p:cNvCxnSpPr>
            <p:nvPr/>
          </p:nvCxnSpPr>
          <p:spPr bwMode="auto">
            <a:xfrm>
              <a:off x="5014867" y="3737939"/>
              <a:ext cx="2853696" cy="868666"/>
            </a:xfrm>
            <a:prstGeom prst="straightConnector1">
              <a:avLst/>
            </a:prstGeom>
            <a:solidFill>
              <a:schemeClr val="accent1"/>
            </a:solidFill>
            <a:ln w="12700" cap="flat" cmpd="sng" algn="ctr">
              <a:solidFill>
                <a:schemeClr val="tx1"/>
              </a:solidFill>
              <a:prstDash val="solid"/>
              <a:round/>
              <a:headEnd type="none" w="sm" len="sm"/>
              <a:tailEnd type="arrow"/>
            </a:ln>
            <a:effectLst/>
          </p:spPr>
        </p:cxnSp>
      </p:grpSp>
      <p:sp>
        <p:nvSpPr>
          <p:cNvPr id="34" name="Rectangle 36"/>
          <p:cNvSpPr>
            <a:spLocks noChangeArrowheads="1"/>
          </p:cNvSpPr>
          <p:nvPr/>
        </p:nvSpPr>
        <p:spPr bwMode="auto">
          <a:xfrm>
            <a:off x="3765176" y="5608662"/>
            <a:ext cx="5318969" cy="106023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If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t> and </a:t>
            </a:r>
            <a:r>
              <a:rPr lang="en-US" sz="1800" b="1" i="1" dirty="0" smtClean="0">
                <a:latin typeface="Times New Roman"/>
                <a:cs typeface="Times New Roman"/>
              </a:rPr>
              <a:t>w</a:t>
            </a:r>
            <a:r>
              <a:rPr lang="en-US" sz="1800" b="1" baseline="-25000" dirty="0" smtClean="0">
                <a:latin typeface="Times New Roman"/>
                <a:cs typeface="Times New Roman"/>
              </a:rPr>
              <a:t>1</a:t>
            </a:r>
            <a:r>
              <a:rPr lang="en-US" sz="1800" b="1" dirty="0" smtClean="0"/>
              <a:t> are close then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i="1" dirty="0" smtClean="0">
                <a:latin typeface="Times New Roman"/>
                <a:cs typeface="Times New Roman"/>
              </a:rPr>
              <a:t> = </a:t>
            </a:r>
            <a:r>
              <a:rPr lang="en-US" sz="1800" b="1" i="1" dirty="0" err="1" smtClean="0">
                <a:latin typeface="Times New Roman"/>
                <a:cs typeface="Times New Roman"/>
              </a:rPr>
              <a:t>ec</a:t>
            </a:r>
            <a:r>
              <a:rPr lang="en-US" sz="1800" b="1" i="1" dirty="0" smtClean="0">
                <a:latin typeface="Times New Roman"/>
                <a:cs typeface="Times New Roman"/>
              </a:rPr>
              <a:t>’ </a:t>
            </a:r>
            <a:r>
              <a:rPr lang="en-US" sz="1800" dirty="0">
                <a:sym typeface="Symbol"/>
              </a:rPr>
              <a:t></a:t>
            </a:r>
            <a:r>
              <a:rPr lang="en-US" sz="1800" b="1" i="1" dirty="0" smtClean="0">
                <a:latin typeface="Times New Roman"/>
                <a:cs typeface="Times New Roman"/>
              </a:rPr>
              <a:t> </a:t>
            </a:r>
            <a:r>
              <a:rPr lang="en-US" sz="1800" b="1" i="1" dirty="0" err="1" smtClean="0">
                <a:latin typeface="Times New Roman"/>
                <a:cs typeface="Times New Roman"/>
              </a:rPr>
              <a:t>ss</a:t>
            </a:r>
            <a:r>
              <a:rPr lang="en-US" sz="1800" b="1" dirty="0" smtClean="0"/>
              <a:t>, and </a:t>
            </a:r>
            <a:br>
              <a:rPr lang="en-US" sz="1800" b="1" dirty="0" smtClean="0"/>
            </a:br>
            <a:r>
              <a:rPr lang="en-US" b="1" i="1" dirty="0" smtClean="0">
                <a:latin typeface="Times New Roman"/>
                <a:cs typeface="Times New Roman"/>
              </a:rPr>
              <a:t>w</a:t>
            </a:r>
            <a:r>
              <a:rPr lang="en-US" b="1" baseline="-25000" dirty="0" smtClean="0">
                <a:latin typeface="Times New Roman"/>
                <a:cs typeface="Times New Roman"/>
              </a:rPr>
              <a:t>0</a:t>
            </a:r>
            <a:r>
              <a:rPr lang="en-US" sz="1800" b="1" dirty="0" smtClean="0"/>
              <a:t> is information theoretically unknown (knowing </a:t>
            </a:r>
            <a:r>
              <a:rPr lang="en-US" b="1" i="1" dirty="0" err="1">
                <a:latin typeface="Times New Roman"/>
                <a:cs typeface="Times New Roman"/>
              </a:rPr>
              <a:t>ss</a:t>
            </a:r>
            <a:r>
              <a:rPr lang="en-US" sz="1800" b="1" dirty="0" smtClean="0"/>
              <a:t>):</a:t>
            </a:r>
            <a:br>
              <a:rPr lang="en-US" sz="1800" b="1" dirty="0" smtClean="0"/>
            </a:br>
            <a:endParaRPr lang="en-US" sz="1800" b="1" dirty="0" smtClean="0"/>
          </a:p>
        </p:txBody>
      </p:sp>
      <p:graphicFrame>
        <p:nvGraphicFramePr>
          <p:cNvPr id="7" name="Object 6"/>
          <p:cNvGraphicFramePr>
            <a:graphicFrameLocks noChangeAspect="1"/>
          </p:cNvGraphicFramePr>
          <p:nvPr>
            <p:extLst>
              <p:ext uri="{D42A27DB-BD31-4B8C-83A1-F6EECF244321}">
                <p14:modId xmlns:p14="http://schemas.microsoft.com/office/powerpoint/2010/main" val="3352941218"/>
              </p:ext>
            </p:extLst>
          </p:nvPr>
        </p:nvGraphicFramePr>
        <p:xfrm>
          <a:off x="3837760" y="6272213"/>
          <a:ext cx="4295775" cy="398462"/>
        </p:xfrm>
        <a:graphic>
          <a:graphicData uri="http://schemas.openxmlformats.org/presentationml/2006/ole">
            <mc:AlternateContent xmlns:mc="http://schemas.openxmlformats.org/markup-compatibility/2006">
              <mc:Choice xmlns:v="urn:schemas-microsoft-com:vml" Requires="v">
                <p:oleObj spid="_x0000_s7253" name="Equation" r:id="rId4" imgW="2603500" imgH="241300" progId="Equation.3">
                  <p:embed/>
                </p:oleObj>
              </mc:Choice>
              <mc:Fallback>
                <p:oleObj name="Equation" r:id="rId4" imgW="2603500" imgH="241300" progId="Equation.3">
                  <p:embed/>
                  <p:pic>
                    <p:nvPicPr>
                      <p:cNvPr id="0" name=""/>
                      <p:cNvPicPr/>
                      <p:nvPr/>
                    </p:nvPicPr>
                    <p:blipFill>
                      <a:blip r:embed="rId5"/>
                      <a:stretch>
                        <a:fillRect/>
                      </a:stretch>
                    </p:blipFill>
                    <p:spPr>
                      <a:xfrm>
                        <a:off x="3837760" y="6272213"/>
                        <a:ext cx="4295775" cy="398462"/>
                      </a:xfrm>
                      <a:prstGeom prst="rect">
                        <a:avLst/>
                      </a:prstGeom>
                    </p:spPr>
                  </p:pic>
                </p:oleObj>
              </mc:Fallback>
            </mc:AlternateContent>
          </a:graphicData>
        </a:graphic>
      </p:graphicFrame>
      <p:sp>
        <p:nvSpPr>
          <p:cNvPr id="23" name="Rectangle 36"/>
          <p:cNvSpPr>
            <a:spLocks noChangeArrowheads="1"/>
          </p:cNvSpPr>
          <p:nvPr/>
        </p:nvSpPr>
        <p:spPr bwMode="auto">
          <a:xfrm>
            <a:off x="270651" y="5601002"/>
            <a:ext cx="3200895" cy="106967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1800" b="1" dirty="0" smtClean="0"/>
              <a:t>Converts high entropy sources</a:t>
            </a:r>
            <a:br>
              <a:rPr lang="en-US" sz="1800" b="1" dirty="0" smtClean="0"/>
            </a:br>
            <a:r>
              <a:rPr lang="en-US" sz="1800" b="1" dirty="0" smtClean="0"/>
              <a:t> to the uniform distribution</a:t>
            </a:r>
            <a:br>
              <a:rPr lang="en-US" sz="1800" b="1" dirty="0" smtClean="0"/>
            </a:br>
            <a:r>
              <a:rPr lang="en-US" sz="1800" b="1" i="1" dirty="0" smtClean="0">
                <a:latin typeface="Times New Roman"/>
                <a:cs typeface="Times New Roman"/>
              </a:rPr>
              <a:t>H</a:t>
            </a:r>
            <a:r>
              <a:rPr lang="en-US" sz="1800" b="1" baseline="-25000" dirty="0" smtClean="0">
                <a:latin typeface="Times New Roman"/>
                <a:cs typeface="Times New Roman"/>
              </a:rPr>
              <a:t>∞</a:t>
            </a:r>
            <a:r>
              <a:rPr lang="en-US" sz="1800" b="1" dirty="0" smtClean="0">
                <a:latin typeface="Times New Roman"/>
                <a:cs typeface="Times New Roman"/>
              </a:rPr>
              <a:t>(</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latin typeface="Times New Roman"/>
                <a:cs typeface="Times New Roman"/>
              </a:rPr>
              <a:t>)≥ </a:t>
            </a:r>
            <a:r>
              <a:rPr lang="en-US" sz="1800" b="1" i="1" dirty="0" smtClean="0">
                <a:latin typeface="Times New Roman"/>
                <a:cs typeface="Times New Roman"/>
              </a:rPr>
              <a:t>k</a:t>
            </a:r>
            <a:r>
              <a:rPr lang="en-US" sz="1800" b="1" dirty="0" smtClean="0">
                <a:latin typeface="Times New Roman"/>
                <a:cs typeface="Times New Roman"/>
              </a:rPr>
              <a:t> </a:t>
            </a:r>
            <a:r>
              <a:rPr lang="en-US" sz="1800" b="1" dirty="0" smtClean="0">
                <a:latin typeface="Calibri"/>
                <a:cs typeface="Calibri"/>
              </a:rPr>
              <a:t>then </a:t>
            </a:r>
            <a:r>
              <a:rPr lang="en-US" sz="1800" b="1" dirty="0" smtClean="0">
                <a:latin typeface="Times New Roman"/>
                <a:cs typeface="Times New Roman"/>
              </a:rPr>
              <a:t>Ext (</a:t>
            </a:r>
            <a:r>
              <a:rPr lang="en-US" sz="1800" b="1" i="1" dirty="0" smtClean="0">
                <a:latin typeface="Times New Roman"/>
                <a:cs typeface="Times New Roman"/>
              </a:rPr>
              <a:t>W </a:t>
            </a:r>
            <a:r>
              <a:rPr lang="en-US" sz="1800" b="1" dirty="0" smtClean="0">
                <a:latin typeface="Times New Roman"/>
                <a:cs typeface="Times New Roman"/>
              </a:rPr>
              <a:t>) ≈ U</a:t>
            </a:r>
            <a:endParaRPr lang="en-US" sz="1800" b="1" dirty="0">
              <a:latin typeface="Times New Roman"/>
              <a:cs typeface="Times New Roman"/>
            </a:endParaRPr>
          </a:p>
        </p:txBody>
      </p:sp>
    </p:spTree>
    <p:extLst>
      <p:ext uri="{BB962C8B-B14F-4D97-AF65-F5344CB8AC3E}">
        <p14:creationId xmlns:p14="http://schemas.microsoft.com/office/powerpoint/2010/main" val="1207011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Effect transition="in" filter="fade">
                                      <p:cBhvr>
                                        <p:cTn id="7" dur="500"/>
                                        <p:tgtEl>
                                          <p:spTgt spid="2">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View of Secure Sketches</a:t>
            </a:r>
            <a:endParaRPr lang="en-US" dirty="0"/>
          </a:p>
        </p:txBody>
      </p:sp>
      <p:sp>
        <p:nvSpPr>
          <p:cNvPr id="3" name="Content Placeholder 2"/>
          <p:cNvSpPr>
            <a:spLocks noGrp="1"/>
          </p:cNvSpPr>
          <p:nvPr>
            <p:ph idx="1"/>
          </p:nvPr>
        </p:nvSpPr>
        <p:spPr>
          <a:xfrm>
            <a:off x="228600" y="1289304"/>
            <a:ext cx="3563112" cy="4828032"/>
          </a:xfrm>
        </p:spPr>
        <p:txBody>
          <a:bodyPr/>
          <a:lstStyle/>
          <a:p>
            <a:r>
              <a:rPr lang="en-US" sz="1600" dirty="0" smtClean="0"/>
              <a:t>Secure Sketches Transform a code </a:t>
            </a:r>
            <a:r>
              <a:rPr lang="en-US" sz="1600" i="1" dirty="0" smtClean="0">
                <a:latin typeface="Times New Roman"/>
                <a:cs typeface="Times New Roman"/>
              </a:rPr>
              <a:t>C</a:t>
            </a:r>
            <a:r>
              <a:rPr lang="en-US" sz="1600" dirty="0" smtClean="0"/>
              <a:t> into a code </a:t>
            </a:r>
            <a:r>
              <a:rPr lang="en-US" sz="1600" i="1" dirty="0" smtClean="0">
                <a:latin typeface="Times New Roman"/>
                <a:cs typeface="Times New Roman"/>
              </a:rPr>
              <a:t>C’</a:t>
            </a:r>
            <a:r>
              <a:rPr lang="en-US" sz="1600" dirty="0" smtClean="0"/>
              <a:t> where the original biometric reading is a </a:t>
            </a:r>
            <a:r>
              <a:rPr lang="en-US" sz="1600" dirty="0" err="1" smtClean="0"/>
              <a:t>codeword</a:t>
            </a:r>
            <a:endParaRPr lang="en-US" sz="1600" dirty="0" smtClean="0"/>
          </a:p>
          <a:p>
            <a:r>
              <a:rPr lang="en-US" sz="1600" dirty="0" smtClean="0"/>
              <a:t>Secure Sketches reveals the shift between C and C’</a:t>
            </a:r>
          </a:p>
          <a:p>
            <a:r>
              <a:rPr lang="en-US" sz="1600" dirty="0" smtClean="0"/>
              <a:t>This is the number of redundant bits in the code</a:t>
            </a:r>
          </a:p>
          <a:p>
            <a:r>
              <a:rPr lang="en-US" sz="1600" dirty="0" smtClean="0"/>
              <a:t>Equal to radius of each ball (in a perfect code)</a:t>
            </a:r>
          </a:p>
          <a:p>
            <a:r>
              <a:rPr lang="en-US" sz="1600" dirty="0" smtClean="0"/>
              <a:t>This drops the information theoretic entropy of the biometric by the radius of each ball</a:t>
            </a:r>
            <a:endParaRPr lang="en-US" sz="1600" dirty="0"/>
          </a:p>
        </p:txBody>
      </p:sp>
      <p:sp>
        <p:nvSpPr>
          <p:cNvPr id="4" name="Rectangle 3"/>
          <p:cNvSpPr/>
          <p:nvPr/>
        </p:nvSpPr>
        <p:spPr bwMode="auto">
          <a:xfrm>
            <a:off x="3733800" y="1718235"/>
            <a:ext cx="5181599" cy="4301565"/>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5" name="TextBox 4"/>
          <p:cNvSpPr txBox="1"/>
          <p:nvPr/>
        </p:nvSpPr>
        <p:spPr>
          <a:xfrm>
            <a:off x="3931920" y="1101494"/>
            <a:ext cx="2186266" cy="461665"/>
          </a:xfrm>
          <a:prstGeom prst="rect">
            <a:avLst/>
          </a:prstGeom>
          <a:noFill/>
        </p:spPr>
        <p:txBody>
          <a:bodyPr wrap="none" rtlCol="0">
            <a:spAutoFit/>
          </a:bodyPr>
          <a:lstStyle/>
          <a:p>
            <a:r>
              <a:rPr lang="en-US" dirty="0" smtClean="0"/>
              <a:t>Secure Sketch</a:t>
            </a:r>
            <a:endParaRPr lang="en-US" dirty="0"/>
          </a:p>
        </p:txBody>
      </p:sp>
      <p:grpSp>
        <p:nvGrpSpPr>
          <p:cNvPr id="145" name="Group 144"/>
          <p:cNvGrpSpPr/>
          <p:nvPr/>
        </p:nvGrpSpPr>
        <p:grpSpPr>
          <a:xfrm>
            <a:off x="3886200" y="2286000"/>
            <a:ext cx="4876800" cy="3352800"/>
            <a:chOff x="3886200" y="2286000"/>
            <a:chExt cx="4876800" cy="3352800"/>
          </a:xfrm>
        </p:grpSpPr>
        <p:sp>
          <p:nvSpPr>
            <p:cNvPr id="7" name="Oval 6"/>
            <p:cNvSpPr/>
            <p:nvPr/>
          </p:nvSpPr>
          <p:spPr bwMode="auto">
            <a:xfrm>
              <a:off x="5091546" y="22860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 name="Oval 7"/>
            <p:cNvSpPr/>
            <p:nvPr/>
          </p:nvSpPr>
          <p:spPr bwMode="auto">
            <a:xfrm>
              <a:off x="8633111" y="22860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 name="Oval 8"/>
            <p:cNvSpPr/>
            <p:nvPr/>
          </p:nvSpPr>
          <p:spPr bwMode="auto">
            <a:xfrm>
              <a:off x="6335856" y="22860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 name="Oval 10"/>
            <p:cNvSpPr/>
            <p:nvPr/>
          </p:nvSpPr>
          <p:spPr bwMode="auto">
            <a:xfrm>
              <a:off x="3886200" y="22860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555056" y="22860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4" name="Oval 53"/>
            <p:cNvSpPr/>
            <p:nvPr/>
          </p:nvSpPr>
          <p:spPr bwMode="auto">
            <a:xfrm>
              <a:off x="5726256" y="33753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6" name="Oval 55"/>
            <p:cNvSpPr/>
            <p:nvPr/>
          </p:nvSpPr>
          <p:spPr bwMode="auto">
            <a:xfrm>
              <a:off x="8164656" y="33753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8" name="Oval 57"/>
            <p:cNvSpPr/>
            <p:nvPr/>
          </p:nvSpPr>
          <p:spPr bwMode="auto">
            <a:xfrm>
              <a:off x="4507056" y="33753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5" name="Oval 64"/>
            <p:cNvSpPr/>
            <p:nvPr/>
          </p:nvSpPr>
          <p:spPr bwMode="auto">
            <a:xfrm>
              <a:off x="6945456" y="33753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0" name="Oval 119"/>
            <p:cNvSpPr/>
            <p:nvPr/>
          </p:nvSpPr>
          <p:spPr bwMode="auto">
            <a:xfrm>
              <a:off x="5091546" y="44196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1" name="Oval 120"/>
            <p:cNvSpPr/>
            <p:nvPr/>
          </p:nvSpPr>
          <p:spPr bwMode="auto">
            <a:xfrm>
              <a:off x="8633111" y="44196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2" name="Oval 121"/>
            <p:cNvSpPr/>
            <p:nvPr/>
          </p:nvSpPr>
          <p:spPr bwMode="auto">
            <a:xfrm>
              <a:off x="6335856" y="44196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3" name="Oval 122"/>
            <p:cNvSpPr/>
            <p:nvPr/>
          </p:nvSpPr>
          <p:spPr bwMode="auto">
            <a:xfrm>
              <a:off x="3886200" y="44196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4" name="Oval 123"/>
            <p:cNvSpPr/>
            <p:nvPr/>
          </p:nvSpPr>
          <p:spPr bwMode="auto">
            <a:xfrm>
              <a:off x="7555056" y="44196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5" name="Oval 124"/>
            <p:cNvSpPr/>
            <p:nvPr/>
          </p:nvSpPr>
          <p:spPr bwMode="auto">
            <a:xfrm>
              <a:off x="5726256" y="55089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6" name="Oval 125"/>
            <p:cNvSpPr/>
            <p:nvPr/>
          </p:nvSpPr>
          <p:spPr bwMode="auto">
            <a:xfrm>
              <a:off x="8164656" y="55089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7" name="Oval 126"/>
            <p:cNvSpPr/>
            <p:nvPr/>
          </p:nvSpPr>
          <p:spPr bwMode="auto">
            <a:xfrm>
              <a:off x="4507056" y="55089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8" name="Oval 127"/>
            <p:cNvSpPr/>
            <p:nvPr/>
          </p:nvSpPr>
          <p:spPr bwMode="auto">
            <a:xfrm>
              <a:off x="6945456" y="55089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grpSp>
      <p:grpSp>
        <p:nvGrpSpPr>
          <p:cNvPr id="136" name="Group 135"/>
          <p:cNvGrpSpPr/>
          <p:nvPr/>
        </p:nvGrpSpPr>
        <p:grpSpPr>
          <a:xfrm>
            <a:off x="3962400" y="1752600"/>
            <a:ext cx="4876800" cy="3352800"/>
            <a:chOff x="3962400" y="1752600"/>
            <a:chExt cx="4876800" cy="3352800"/>
          </a:xfrm>
        </p:grpSpPr>
        <p:sp>
          <p:nvSpPr>
            <p:cNvPr id="111" name="Oval 110"/>
            <p:cNvSpPr/>
            <p:nvPr/>
          </p:nvSpPr>
          <p:spPr bwMode="auto">
            <a:xfrm>
              <a:off x="4572000" y="17526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14" name="Oval 113"/>
            <p:cNvSpPr/>
            <p:nvPr/>
          </p:nvSpPr>
          <p:spPr bwMode="auto">
            <a:xfrm>
              <a:off x="5791200" y="17526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15" name="Oval 114"/>
            <p:cNvSpPr/>
            <p:nvPr/>
          </p:nvSpPr>
          <p:spPr bwMode="auto">
            <a:xfrm>
              <a:off x="7010400" y="17526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16" name="Oval 115"/>
            <p:cNvSpPr/>
            <p:nvPr/>
          </p:nvSpPr>
          <p:spPr bwMode="auto">
            <a:xfrm>
              <a:off x="6400800" y="28194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17" name="Oval 116"/>
            <p:cNvSpPr/>
            <p:nvPr/>
          </p:nvSpPr>
          <p:spPr bwMode="auto">
            <a:xfrm>
              <a:off x="5181600" y="28194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18" name="Oval 117"/>
            <p:cNvSpPr/>
            <p:nvPr/>
          </p:nvSpPr>
          <p:spPr bwMode="auto">
            <a:xfrm>
              <a:off x="3962400" y="28194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19" name="Oval 118"/>
            <p:cNvSpPr/>
            <p:nvPr/>
          </p:nvSpPr>
          <p:spPr bwMode="auto">
            <a:xfrm>
              <a:off x="7620000" y="28194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29" name="Oval 128"/>
            <p:cNvSpPr/>
            <p:nvPr/>
          </p:nvSpPr>
          <p:spPr bwMode="auto">
            <a:xfrm>
              <a:off x="4572000" y="38862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30" name="Oval 129"/>
            <p:cNvSpPr/>
            <p:nvPr/>
          </p:nvSpPr>
          <p:spPr bwMode="auto">
            <a:xfrm>
              <a:off x="5791200" y="38862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31" name="Oval 130"/>
            <p:cNvSpPr/>
            <p:nvPr/>
          </p:nvSpPr>
          <p:spPr bwMode="auto">
            <a:xfrm>
              <a:off x="7010400" y="38862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grpSp>
      <p:sp>
        <p:nvSpPr>
          <p:cNvPr id="137" name="Oval 136"/>
          <p:cNvSpPr/>
          <p:nvPr/>
        </p:nvSpPr>
        <p:spPr bwMode="auto">
          <a:xfrm>
            <a:off x="4953000" y="4724400"/>
            <a:ext cx="129889" cy="129889"/>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8" name="TextBox 137"/>
          <p:cNvSpPr txBox="1"/>
          <p:nvPr/>
        </p:nvSpPr>
        <p:spPr>
          <a:xfrm>
            <a:off x="4766846" y="4419600"/>
            <a:ext cx="338554" cy="369332"/>
          </a:xfrm>
          <a:prstGeom prst="rect">
            <a:avLst/>
          </a:prstGeom>
          <a:noFill/>
        </p:spPr>
        <p:txBody>
          <a:bodyPr wrap="none" rtlCol="0">
            <a:spAutoFit/>
          </a:bodyPr>
          <a:lstStyle/>
          <a:p>
            <a:r>
              <a:rPr lang="en-US" sz="1800" i="1" dirty="0" smtClean="0">
                <a:latin typeface="Times New Roman"/>
                <a:cs typeface="Times New Roman"/>
              </a:rPr>
              <a:t>p</a:t>
            </a:r>
            <a:endParaRPr lang="en-US" sz="1800" dirty="0">
              <a:latin typeface="Times New Roman"/>
              <a:cs typeface="Times New Roman"/>
            </a:endParaRPr>
          </a:p>
        </p:txBody>
      </p:sp>
      <p:sp>
        <p:nvSpPr>
          <p:cNvPr id="139" name="TextBox 138"/>
          <p:cNvSpPr txBox="1"/>
          <p:nvPr/>
        </p:nvSpPr>
        <p:spPr>
          <a:xfrm>
            <a:off x="4267200" y="1828800"/>
            <a:ext cx="370080" cy="369332"/>
          </a:xfrm>
          <a:prstGeom prst="rect">
            <a:avLst/>
          </a:prstGeom>
          <a:noFill/>
        </p:spPr>
        <p:txBody>
          <a:bodyPr wrap="none" rtlCol="0">
            <a:spAutoFit/>
          </a:bodyPr>
          <a:lstStyle/>
          <a:p>
            <a:r>
              <a:rPr lang="en-US" sz="1800" i="1" dirty="0" smtClean="0">
                <a:latin typeface="Times New Roman"/>
                <a:cs typeface="Times New Roman"/>
              </a:rPr>
              <a:t>C</a:t>
            </a:r>
            <a:endParaRPr lang="en-US" sz="1800" dirty="0">
              <a:latin typeface="Times New Roman"/>
              <a:cs typeface="Times New Roman"/>
            </a:endParaRPr>
          </a:p>
        </p:txBody>
      </p:sp>
      <p:cxnSp>
        <p:nvCxnSpPr>
          <p:cNvPr id="141" name="Straight Arrow Connector 140"/>
          <p:cNvCxnSpPr>
            <a:stCxn id="120" idx="3"/>
          </p:cNvCxnSpPr>
          <p:nvPr/>
        </p:nvCxnSpPr>
        <p:spPr bwMode="auto">
          <a:xfrm flipH="1">
            <a:off x="5029200" y="4530467"/>
            <a:ext cx="81368" cy="193933"/>
          </a:xfrm>
          <a:prstGeom prst="straightConnector1">
            <a:avLst/>
          </a:prstGeom>
          <a:solidFill>
            <a:schemeClr val="accent1"/>
          </a:solidFill>
          <a:ln w="12700" cap="flat" cmpd="sng" algn="ctr">
            <a:solidFill>
              <a:schemeClr val="tx1"/>
            </a:solidFill>
            <a:prstDash val="solid"/>
            <a:round/>
            <a:headEnd type="none" w="sm" len="sm"/>
            <a:tailEnd type="arrow"/>
          </a:ln>
          <a:effectLst/>
        </p:spPr>
      </p:cxnSp>
      <p:grpSp>
        <p:nvGrpSpPr>
          <p:cNvPr id="146" name="Group 145"/>
          <p:cNvGrpSpPr/>
          <p:nvPr/>
        </p:nvGrpSpPr>
        <p:grpSpPr>
          <a:xfrm>
            <a:off x="3754034" y="2590800"/>
            <a:ext cx="4876800" cy="3352800"/>
            <a:chOff x="3886200" y="2286000"/>
            <a:chExt cx="4876800" cy="3352800"/>
          </a:xfrm>
        </p:grpSpPr>
        <p:sp>
          <p:nvSpPr>
            <p:cNvPr id="147" name="Oval 146"/>
            <p:cNvSpPr/>
            <p:nvPr/>
          </p:nvSpPr>
          <p:spPr bwMode="auto">
            <a:xfrm>
              <a:off x="5091546" y="22860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8" name="Oval 147"/>
            <p:cNvSpPr/>
            <p:nvPr/>
          </p:nvSpPr>
          <p:spPr bwMode="auto">
            <a:xfrm>
              <a:off x="8633111" y="22860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9" name="Oval 148"/>
            <p:cNvSpPr/>
            <p:nvPr/>
          </p:nvSpPr>
          <p:spPr bwMode="auto">
            <a:xfrm>
              <a:off x="6335856" y="22860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0" name="Oval 149"/>
            <p:cNvSpPr/>
            <p:nvPr/>
          </p:nvSpPr>
          <p:spPr bwMode="auto">
            <a:xfrm>
              <a:off x="3886200" y="22860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1" name="Oval 150"/>
            <p:cNvSpPr/>
            <p:nvPr/>
          </p:nvSpPr>
          <p:spPr bwMode="auto">
            <a:xfrm>
              <a:off x="7555056" y="22860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2" name="Oval 151"/>
            <p:cNvSpPr/>
            <p:nvPr/>
          </p:nvSpPr>
          <p:spPr bwMode="auto">
            <a:xfrm>
              <a:off x="5726256" y="33753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3" name="Oval 152"/>
            <p:cNvSpPr/>
            <p:nvPr/>
          </p:nvSpPr>
          <p:spPr bwMode="auto">
            <a:xfrm>
              <a:off x="8164656" y="33753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4" name="Oval 153"/>
            <p:cNvSpPr/>
            <p:nvPr/>
          </p:nvSpPr>
          <p:spPr bwMode="auto">
            <a:xfrm>
              <a:off x="4507056" y="33753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5" name="Oval 154"/>
            <p:cNvSpPr/>
            <p:nvPr/>
          </p:nvSpPr>
          <p:spPr bwMode="auto">
            <a:xfrm>
              <a:off x="6945456" y="33753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6" name="Oval 155"/>
            <p:cNvSpPr/>
            <p:nvPr/>
          </p:nvSpPr>
          <p:spPr bwMode="auto">
            <a:xfrm>
              <a:off x="5091546" y="44196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7" name="Oval 156"/>
            <p:cNvSpPr/>
            <p:nvPr/>
          </p:nvSpPr>
          <p:spPr bwMode="auto">
            <a:xfrm>
              <a:off x="8633111" y="44196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8" name="Oval 157"/>
            <p:cNvSpPr/>
            <p:nvPr/>
          </p:nvSpPr>
          <p:spPr bwMode="auto">
            <a:xfrm>
              <a:off x="6335856" y="44196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9" name="Oval 158"/>
            <p:cNvSpPr/>
            <p:nvPr/>
          </p:nvSpPr>
          <p:spPr bwMode="auto">
            <a:xfrm>
              <a:off x="3886200" y="44196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0" name="Oval 159"/>
            <p:cNvSpPr/>
            <p:nvPr/>
          </p:nvSpPr>
          <p:spPr bwMode="auto">
            <a:xfrm>
              <a:off x="7555056" y="44196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1" name="Oval 160"/>
            <p:cNvSpPr/>
            <p:nvPr/>
          </p:nvSpPr>
          <p:spPr bwMode="auto">
            <a:xfrm>
              <a:off x="5726256" y="55089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2" name="Oval 161"/>
            <p:cNvSpPr/>
            <p:nvPr/>
          </p:nvSpPr>
          <p:spPr bwMode="auto">
            <a:xfrm>
              <a:off x="8164656" y="55089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3" name="Oval 162"/>
            <p:cNvSpPr/>
            <p:nvPr/>
          </p:nvSpPr>
          <p:spPr bwMode="auto">
            <a:xfrm>
              <a:off x="4507056" y="55089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4" name="Oval 163"/>
            <p:cNvSpPr/>
            <p:nvPr/>
          </p:nvSpPr>
          <p:spPr bwMode="auto">
            <a:xfrm>
              <a:off x="6945456" y="55089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grpSp>
      <p:sp>
        <p:nvSpPr>
          <p:cNvPr id="165" name="TextBox 164"/>
          <p:cNvSpPr txBox="1"/>
          <p:nvPr/>
        </p:nvSpPr>
        <p:spPr>
          <a:xfrm>
            <a:off x="4267200" y="1828800"/>
            <a:ext cx="434200" cy="369332"/>
          </a:xfrm>
          <a:prstGeom prst="rect">
            <a:avLst/>
          </a:prstGeom>
          <a:noFill/>
        </p:spPr>
        <p:txBody>
          <a:bodyPr wrap="none" rtlCol="0">
            <a:spAutoFit/>
          </a:bodyPr>
          <a:lstStyle/>
          <a:p>
            <a:r>
              <a:rPr lang="en-US" sz="1800" i="1" dirty="0" smtClean="0">
                <a:latin typeface="Times New Roman"/>
                <a:cs typeface="Times New Roman"/>
              </a:rPr>
              <a:t>C’</a:t>
            </a:r>
            <a:endParaRPr lang="en-US" sz="1800" dirty="0">
              <a:latin typeface="Times New Roman"/>
              <a:cs typeface="Times New Roman"/>
            </a:endParaRPr>
          </a:p>
        </p:txBody>
      </p:sp>
      <p:sp>
        <p:nvSpPr>
          <p:cNvPr id="60" name="Oval 59"/>
          <p:cNvSpPr/>
          <p:nvPr/>
        </p:nvSpPr>
        <p:spPr bwMode="auto">
          <a:xfrm>
            <a:off x="5105400" y="51816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2" name="TextBox 61"/>
          <p:cNvSpPr txBox="1"/>
          <p:nvPr/>
        </p:nvSpPr>
        <p:spPr>
          <a:xfrm>
            <a:off x="4876800" y="4800600"/>
            <a:ext cx="421376" cy="369332"/>
          </a:xfrm>
          <a:prstGeom prst="rect">
            <a:avLst/>
          </a:prstGeom>
          <a:noFill/>
        </p:spPr>
        <p:txBody>
          <a:bodyPr wrap="none" rtlCol="0">
            <a:spAutoFit/>
          </a:bodyPr>
          <a:lstStyle/>
          <a:p>
            <a:r>
              <a:rPr lang="en-US" sz="1800" i="1" dirty="0" smtClean="0">
                <a:latin typeface="Times New Roman"/>
                <a:cs typeface="Times New Roman"/>
              </a:rPr>
              <a:t>p’</a:t>
            </a:r>
            <a:endParaRPr lang="en-US" sz="1800" dirty="0">
              <a:latin typeface="Times New Roman"/>
              <a:cs typeface="Times New Roman"/>
            </a:endParaRPr>
          </a:p>
        </p:txBody>
      </p:sp>
    </p:spTree>
    <p:extLst>
      <p:ext uri="{BB962C8B-B14F-4D97-AF65-F5344CB8AC3E}">
        <p14:creationId xmlns:p14="http://schemas.microsoft.com/office/powerpoint/2010/main" val="518293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6"/>
                                        </p:tgtEl>
                                        <p:attrNameLst>
                                          <p:attrName>style.visibility</p:attrName>
                                        </p:attrNameLst>
                                      </p:cBhvr>
                                      <p:to>
                                        <p:strVal val="visible"/>
                                      </p:to>
                                    </p:set>
                                    <p:animEffect transition="in" filter="fade">
                                      <p:cBhvr>
                                        <p:cTn id="12" dur="500"/>
                                        <p:tgtEl>
                                          <p:spTgt spid="136"/>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1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41"/>
                                        </p:tgtEl>
                                        <p:attrNameLst>
                                          <p:attrName>style.visibility</p:attrName>
                                        </p:attrNameLst>
                                      </p:cBhvr>
                                      <p:to>
                                        <p:strVal val="visible"/>
                                      </p:to>
                                    </p:set>
                                    <p:animEffect transition="in" filter="fade">
                                      <p:cBhvr>
                                        <p:cTn id="25" dur="500"/>
                                        <p:tgtEl>
                                          <p:spTgt spid="141"/>
                                        </p:tgtEl>
                                      </p:cBhvr>
                                    </p:animEffect>
                                  </p:childTnLst>
                                </p:cTn>
                              </p:par>
                            </p:childTnLst>
                          </p:cTn>
                        </p:par>
                      </p:childTnLst>
                    </p:cTn>
                  </p:par>
                  <p:par>
                    <p:cTn id="26" fill="hold">
                      <p:stCondLst>
                        <p:cond delay="indefinite"/>
                      </p:stCondLst>
                      <p:childTnLst>
                        <p:par>
                          <p:cTn id="27" fill="hold">
                            <p:stCondLst>
                              <p:cond delay="0"/>
                            </p:stCondLst>
                            <p:childTnLst>
                              <p:par>
                                <p:cTn id="28" presetID="0" presetClass="path" presetSubtype="0" accel="50000" decel="50000" fill="hold" nodeType="clickEffect">
                                  <p:stCondLst>
                                    <p:cond delay="0"/>
                                  </p:stCondLst>
                                  <p:childTnLst>
                                    <p:animMotion origin="layout" path="M 3.33333E-6 4.44444E-6 L -0.01667 0.04444 " pathEditMode="relative" ptsTypes="AA">
                                      <p:cBhvr>
                                        <p:cTn id="29" dur="2000" fill="hold"/>
                                        <p:tgtEl>
                                          <p:spTgt spid="136"/>
                                        </p:tgtEl>
                                        <p:attrNameLst>
                                          <p:attrName>ppt_x</p:attrName>
                                          <p:attrName>ppt_y</p:attrName>
                                        </p:attrNameLst>
                                      </p:cBhvr>
                                    </p:animMotion>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46"/>
                                        </p:tgtEl>
                                        <p:attrNameLst>
                                          <p:attrName>style.visibility</p:attrName>
                                        </p:attrNameLst>
                                      </p:cBhvr>
                                      <p:to>
                                        <p:strVal val="visible"/>
                                      </p:to>
                                    </p:set>
                                    <p:animEffect transition="in" filter="fade">
                                      <p:cBhvr>
                                        <p:cTn id="34" dur="500"/>
                                        <p:tgtEl>
                                          <p:spTgt spid="146"/>
                                        </p:tgtEl>
                                      </p:cBhvr>
                                    </p:animEffect>
                                  </p:childTnLst>
                                </p:cTn>
                              </p:par>
                            </p:childTnLst>
                          </p:cTn>
                        </p:par>
                        <p:par>
                          <p:cTn id="35" fill="hold">
                            <p:stCondLst>
                              <p:cond delay="500"/>
                            </p:stCondLst>
                            <p:childTnLst>
                              <p:par>
                                <p:cTn id="36" presetID="10" presetClass="exit" presetSubtype="0" fill="hold" nodeType="afterEffect">
                                  <p:stCondLst>
                                    <p:cond delay="0"/>
                                  </p:stCondLst>
                                  <p:childTnLst>
                                    <p:animEffect transition="out" filter="fade">
                                      <p:cBhvr>
                                        <p:cTn id="37" dur="500"/>
                                        <p:tgtEl>
                                          <p:spTgt spid="145"/>
                                        </p:tgtEl>
                                      </p:cBhvr>
                                    </p:animEffect>
                                    <p:set>
                                      <p:cBhvr>
                                        <p:cTn id="38" dur="1" fill="hold">
                                          <p:stCondLst>
                                            <p:cond delay="499"/>
                                          </p:stCondLst>
                                        </p:cTn>
                                        <p:tgtEl>
                                          <p:spTgt spid="145"/>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165"/>
                                        </p:tgtEl>
                                        <p:attrNameLst>
                                          <p:attrName>style.visibility</p:attrName>
                                        </p:attrNameLst>
                                      </p:cBhvr>
                                      <p:to>
                                        <p:strVal val="visible"/>
                                      </p:to>
                                    </p:set>
                                  </p:childTnLst>
                                </p:cTn>
                              </p:par>
                              <p:par>
                                <p:cTn id="41" presetID="10" presetClass="exit" presetSubtype="0" fill="hold" grpId="1" nodeType="withEffect">
                                  <p:stCondLst>
                                    <p:cond delay="0"/>
                                  </p:stCondLst>
                                  <p:childTnLst>
                                    <p:animEffect transition="out" filter="fade">
                                      <p:cBhvr>
                                        <p:cTn id="42" dur="500"/>
                                        <p:tgtEl>
                                          <p:spTgt spid="139"/>
                                        </p:tgtEl>
                                      </p:cBhvr>
                                    </p:animEffect>
                                    <p:set>
                                      <p:cBhvr>
                                        <p:cTn id="43" dur="1" fill="hold">
                                          <p:stCondLst>
                                            <p:cond delay="499"/>
                                          </p:stCondLst>
                                        </p:cTn>
                                        <p:tgtEl>
                                          <p:spTgt spid="139"/>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60"/>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62"/>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1" end="1"/>
                                            </p:txEl>
                                          </p:spTgt>
                                        </p:tgtEl>
                                        <p:attrNameLst>
                                          <p:attrName>style.visibility</p:attrName>
                                        </p:attrNameLst>
                                      </p:cBhvr>
                                      <p:to>
                                        <p:strVal val="visible"/>
                                      </p:to>
                                    </p:set>
                                    <p:animEffect transition="in" filter="fade">
                                      <p:cBhvr>
                                        <p:cTn id="54" dur="500"/>
                                        <p:tgtEl>
                                          <p:spTgt spid="3">
                                            <p:txEl>
                                              <p:pRg st="1" end="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
                                            <p:txEl>
                                              <p:pRg st="2" end="2"/>
                                            </p:txEl>
                                          </p:spTgt>
                                        </p:tgtEl>
                                        <p:attrNameLst>
                                          <p:attrName>style.visibility</p:attrName>
                                        </p:attrNameLst>
                                      </p:cBhvr>
                                      <p:to>
                                        <p:strVal val="visible"/>
                                      </p:to>
                                    </p:set>
                                    <p:animEffect transition="in" filter="fade">
                                      <p:cBhvr>
                                        <p:cTn id="59" dur="500"/>
                                        <p:tgtEl>
                                          <p:spTgt spid="3">
                                            <p:txEl>
                                              <p:pRg st="2" end="2"/>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
                                            <p:txEl>
                                              <p:pRg st="3" end="3"/>
                                            </p:txEl>
                                          </p:spTgt>
                                        </p:tgtEl>
                                        <p:attrNameLst>
                                          <p:attrName>style.visibility</p:attrName>
                                        </p:attrNameLst>
                                      </p:cBhvr>
                                      <p:to>
                                        <p:strVal val="visible"/>
                                      </p:to>
                                    </p:set>
                                    <p:animEffect transition="in" filter="fade">
                                      <p:cBhvr>
                                        <p:cTn id="64" dur="500"/>
                                        <p:tgtEl>
                                          <p:spTgt spid="3">
                                            <p:txEl>
                                              <p:pRg st="3" end="3"/>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3">
                                            <p:txEl>
                                              <p:pRg st="4" end="4"/>
                                            </p:txEl>
                                          </p:spTgt>
                                        </p:tgtEl>
                                        <p:attrNameLst>
                                          <p:attrName>style.visibility</p:attrName>
                                        </p:attrNameLst>
                                      </p:cBhvr>
                                      <p:to>
                                        <p:strVal val="visible"/>
                                      </p:to>
                                    </p:set>
                                    <p:animEffect transition="in" filter="fade">
                                      <p:cBhvr>
                                        <p:cTn id="6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7" grpId="0" animBg="1"/>
      <p:bldP spid="138" grpId="0"/>
      <p:bldP spid="139" grpId="0"/>
      <p:bldP spid="139" grpId="1"/>
      <p:bldP spid="165" grpId="0"/>
      <p:bldP spid="60" grpId="0" animBg="1"/>
      <p:bldP spid="6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0678"/>
            <a:ext cx="8229600" cy="1143000"/>
          </a:xfrm>
        </p:spPr>
        <p:txBody>
          <a:bodyPr>
            <a:normAutofit/>
          </a:bodyPr>
          <a:lstStyle/>
          <a:p>
            <a:r>
              <a:rPr lang="en-US" sz="3200" dirty="0" smtClean="0"/>
              <a:t>Randomness w/ Variable Sampling Length</a:t>
            </a:r>
            <a:endParaRPr lang="en-US" sz="3200" dirty="0"/>
          </a:p>
        </p:txBody>
      </p:sp>
      <p:sp>
        <p:nvSpPr>
          <p:cNvPr id="4" name="Rectangle 3"/>
          <p:cNvSpPr/>
          <p:nvPr/>
        </p:nvSpPr>
        <p:spPr>
          <a:xfrm>
            <a:off x="1211480" y="2298000"/>
            <a:ext cx="7010751"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10101	11111	00100	11010	10101	11010	10101</a:t>
            </a:r>
            <a:endParaRPr lang="en-US" sz="2400" dirty="0">
              <a:latin typeface="Times New Roman"/>
              <a:cs typeface="Times New Roman"/>
            </a:endParaRPr>
          </a:p>
        </p:txBody>
      </p:sp>
      <p:sp>
        <p:nvSpPr>
          <p:cNvPr id="5" name="Content Placeholder 2"/>
          <p:cNvSpPr>
            <a:spLocks noGrp="1"/>
          </p:cNvSpPr>
          <p:nvPr>
            <p:ph idx="1"/>
          </p:nvPr>
        </p:nvSpPr>
        <p:spPr>
          <a:xfrm>
            <a:off x="381000" y="707170"/>
            <a:ext cx="8305800" cy="1221877"/>
          </a:xfrm>
        </p:spPr>
        <p:txBody>
          <a:bodyPr>
            <a:normAutofit/>
          </a:bodyPr>
          <a:lstStyle/>
          <a:p>
            <a:pPr marL="0" indent="0">
              <a:buNone/>
            </a:pPr>
            <a:r>
              <a:rPr lang="en-US" dirty="0" smtClean="0"/>
              <a:t>Assume the Gaussian algorithm requires </a:t>
            </a:r>
            <a:br>
              <a:rPr lang="en-US" dirty="0" smtClean="0"/>
            </a:br>
            <a:r>
              <a:rPr lang="en-US" dirty="0" smtClean="0"/>
              <a:t>4 or 5 bits (determined by 1</a:t>
            </a:r>
            <a:r>
              <a:rPr lang="en-US" baseline="30000" dirty="0" smtClean="0"/>
              <a:t>st</a:t>
            </a:r>
            <a:r>
              <a:rPr lang="en-US" dirty="0" smtClean="0"/>
              <a:t> bit)</a:t>
            </a:r>
          </a:p>
        </p:txBody>
      </p:sp>
      <p:sp>
        <p:nvSpPr>
          <p:cNvPr id="7" name="TextBox 6"/>
          <p:cNvSpPr txBox="1"/>
          <p:nvPr/>
        </p:nvSpPr>
        <p:spPr>
          <a:xfrm>
            <a:off x="486596" y="2298000"/>
            <a:ext cx="529946" cy="461665"/>
          </a:xfrm>
          <a:prstGeom prst="rect">
            <a:avLst/>
          </a:prstGeom>
          <a:noFill/>
        </p:spPr>
        <p:txBody>
          <a:bodyPr wrap="none" rtlCol="0">
            <a:spAutoFit/>
          </a:bodyPr>
          <a:lstStyle/>
          <a:p>
            <a:pPr algn="ctr"/>
            <a:r>
              <a:rPr lang="en-US" sz="2400" i="1" dirty="0" smtClean="0">
                <a:latin typeface="Times New Roman"/>
                <a:cs typeface="Times New Roman"/>
              </a:rPr>
              <a:t>w</a:t>
            </a:r>
            <a:r>
              <a:rPr lang="en-US" sz="2400" baseline="-25000" dirty="0" smtClean="0">
                <a:latin typeface="Times New Roman"/>
                <a:cs typeface="Times New Roman"/>
              </a:rPr>
              <a:t>0</a:t>
            </a:r>
            <a:endParaRPr lang="en-US" sz="2400" baseline="-25000" dirty="0">
              <a:latin typeface="Times New Roman"/>
              <a:cs typeface="Times New Roman"/>
            </a:endParaRPr>
          </a:p>
        </p:txBody>
      </p:sp>
      <p:sp>
        <p:nvSpPr>
          <p:cNvPr id="8" name="TextBox 7"/>
          <p:cNvSpPr txBox="1"/>
          <p:nvPr/>
        </p:nvSpPr>
        <p:spPr>
          <a:xfrm>
            <a:off x="486596" y="4150971"/>
            <a:ext cx="529946" cy="461665"/>
          </a:xfrm>
          <a:prstGeom prst="rect">
            <a:avLst/>
          </a:prstGeom>
          <a:noFill/>
        </p:spPr>
        <p:txBody>
          <a:bodyPr wrap="none" rtlCol="0">
            <a:spAutoFit/>
          </a:bodyPr>
          <a:lstStyle/>
          <a:p>
            <a:pPr algn="ctr"/>
            <a:r>
              <a:rPr lang="en-US" sz="2400" i="1" dirty="0" smtClean="0">
                <a:latin typeface="Times New Roman"/>
                <a:cs typeface="Times New Roman"/>
              </a:rPr>
              <a:t>w</a:t>
            </a:r>
            <a:r>
              <a:rPr lang="en-US" sz="2400" baseline="-25000" dirty="0" smtClean="0">
                <a:latin typeface="Times New Roman"/>
                <a:cs typeface="Times New Roman"/>
              </a:rPr>
              <a:t>1</a:t>
            </a:r>
            <a:endParaRPr lang="en-US" sz="2400" baseline="-25000" dirty="0">
              <a:latin typeface="Times New Roman"/>
              <a:cs typeface="Times New Roman"/>
            </a:endParaRPr>
          </a:p>
        </p:txBody>
      </p:sp>
      <p:sp>
        <p:nvSpPr>
          <p:cNvPr id="9" name="Rectangle 8"/>
          <p:cNvSpPr/>
          <p:nvPr/>
        </p:nvSpPr>
        <p:spPr>
          <a:xfrm>
            <a:off x="1211480" y="4212526"/>
            <a:ext cx="7010751" cy="461665"/>
          </a:xfrm>
          <a:prstGeom prst="rect">
            <a:avLst/>
          </a:prstGeom>
        </p:spPr>
        <p:txBody>
          <a:bodyPr wrap="square">
            <a:spAutoFit/>
          </a:bodyPr>
          <a:lstStyle/>
          <a:p>
            <a:pPr>
              <a:tabLst>
                <a:tab pos="919163" algn="l"/>
                <a:tab pos="1825625" algn="l"/>
                <a:tab pos="2746375" algn="l"/>
                <a:tab pos="3652838" algn="l"/>
                <a:tab pos="4572000" algn="l"/>
                <a:tab pos="5491163" algn="l"/>
                <a:tab pos="6397625" algn="l"/>
              </a:tabLst>
            </a:pPr>
            <a:r>
              <a:rPr lang="en-US" altLang="zh-TW" sz="2400" dirty="0" smtClean="0">
                <a:latin typeface="Times New Roman"/>
                <a:cs typeface="Times New Roman"/>
              </a:rPr>
              <a:t>00101	11101	00100	11010	10101	11010	10101</a:t>
            </a:r>
            <a:endParaRPr lang="en-US" sz="2400" dirty="0">
              <a:latin typeface="Times New Roman"/>
              <a:cs typeface="Times New Roman"/>
            </a:endParaRPr>
          </a:p>
        </p:txBody>
      </p:sp>
      <p:sp>
        <p:nvSpPr>
          <p:cNvPr id="10" name="Rectangle 9"/>
          <p:cNvSpPr/>
          <p:nvPr/>
        </p:nvSpPr>
        <p:spPr>
          <a:xfrm>
            <a:off x="1499997" y="5928224"/>
            <a:ext cx="2017958" cy="523220"/>
          </a:xfrm>
          <a:prstGeom prst="rect">
            <a:avLst/>
          </a:prstGeom>
        </p:spPr>
        <p:txBody>
          <a:bodyPr wrap="none">
            <a:spAutoFit/>
          </a:bodyPr>
          <a:lstStyle/>
          <a:p>
            <a:r>
              <a:rPr lang="en-US" sz="2800" i="1" dirty="0">
                <a:latin typeface="Times New Roman"/>
                <a:cs typeface="Times New Roman"/>
              </a:rPr>
              <a:t>d</a:t>
            </a:r>
            <a:r>
              <a:rPr lang="en-US" sz="2800" dirty="0">
                <a:latin typeface="Times New Roman"/>
                <a:cs typeface="Times New Roman"/>
              </a:rPr>
              <a:t>(</a:t>
            </a:r>
            <a:r>
              <a:rPr lang="en-US" sz="2800" i="1" dirty="0">
                <a:latin typeface="Times New Roman"/>
                <a:cs typeface="Times New Roman"/>
              </a:rPr>
              <a:t>w</a:t>
            </a:r>
            <a:r>
              <a:rPr lang="en-US" sz="2800" baseline="-25000" dirty="0">
                <a:latin typeface="Times New Roman"/>
                <a:cs typeface="Times New Roman"/>
              </a:rPr>
              <a:t>0</a:t>
            </a:r>
            <a:r>
              <a:rPr lang="en-US" sz="2800" i="1" dirty="0">
                <a:latin typeface="Times New Roman"/>
                <a:cs typeface="Times New Roman"/>
              </a:rPr>
              <a:t> </a:t>
            </a:r>
            <a:r>
              <a:rPr lang="en-US" sz="2800" dirty="0">
                <a:latin typeface="Times New Roman"/>
                <a:cs typeface="Times New Roman"/>
              </a:rPr>
              <a:t>, </a:t>
            </a:r>
            <a:r>
              <a:rPr lang="en-US" sz="2800" i="1" dirty="0">
                <a:latin typeface="Times New Roman"/>
                <a:cs typeface="Times New Roman"/>
              </a:rPr>
              <a:t>w</a:t>
            </a:r>
            <a:r>
              <a:rPr lang="en-US" sz="2800" baseline="-25000" dirty="0">
                <a:latin typeface="Times New Roman"/>
                <a:cs typeface="Times New Roman"/>
              </a:rPr>
              <a:t>1</a:t>
            </a:r>
            <a:r>
              <a:rPr lang="en-US" sz="2800" dirty="0" smtClean="0">
                <a:latin typeface="Times New Roman"/>
                <a:cs typeface="Times New Roman"/>
              </a:rPr>
              <a:t>)</a:t>
            </a:r>
            <a:r>
              <a:rPr lang="en-US" sz="2800" dirty="0">
                <a:latin typeface="Times New Roman"/>
                <a:cs typeface="Times New Roman"/>
              </a:rPr>
              <a:t>=</a:t>
            </a:r>
            <a:r>
              <a:rPr lang="en-US" altLang="ja-JP" sz="2800" dirty="0" smtClean="0">
                <a:latin typeface="Times New Roman"/>
                <a:cs typeface="Times New Roman"/>
              </a:rPr>
              <a:t>1</a:t>
            </a:r>
            <a:endParaRPr lang="en-US" sz="2800" dirty="0">
              <a:latin typeface="Times New Roman"/>
              <a:cs typeface="Times New Roman"/>
            </a:endParaRPr>
          </a:p>
        </p:txBody>
      </p:sp>
      <p:sp>
        <p:nvSpPr>
          <p:cNvPr id="11" name="Rectangle 10"/>
          <p:cNvSpPr/>
          <p:nvPr/>
        </p:nvSpPr>
        <p:spPr>
          <a:xfrm>
            <a:off x="1211480" y="3226091"/>
            <a:ext cx="768991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	1111	1100	1001	1010	1010	1110</a:t>
            </a:r>
            <a:endParaRPr lang="en-US" sz="2400" dirty="0">
              <a:latin typeface="Times New Roman"/>
              <a:cs typeface="Times New Roman"/>
            </a:endParaRPr>
          </a:p>
        </p:txBody>
      </p:sp>
      <p:sp>
        <p:nvSpPr>
          <p:cNvPr id="13" name="Rectangle 12"/>
          <p:cNvSpPr/>
          <p:nvPr/>
        </p:nvSpPr>
        <p:spPr>
          <a:xfrm>
            <a:off x="1211480" y="5131752"/>
            <a:ext cx="7689919" cy="461665"/>
          </a:xfrm>
          <a:prstGeom prst="rect">
            <a:avLst/>
          </a:prstGeom>
        </p:spPr>
        <p:txBody>
          <a:bodyPr wrap="square">
            <a:spAutoFit/>
          </a:bodyPr>
          <a:lstStyle/>
          <a:p>
            <a:pPr>
              <a:tabLst>
                <a:tab pos="919163" algn="l"/>
                <a:tab pos="1825625" algn="l"/>
                <a:tab pos="2746375" algn="l"/>
                <a:tab pos="3652838" algn="l"/>
                <a:tab pos="4572000" algn="l"/>
                <a:tab pos="5491163" algn="l"/>
              </a:tabLst>
            </a:pPr>
            <a:r>
              <a:rPr lang="en-US" altLang="zh-TW" sz="2400" dirty="0" smtClean="0">
                <a:latin typeface="Times New Roman"/>
                <a:cs typeface="Times New Roman"/>
              </a:rPr>
              <a:t>00101	1110	1001	00110	1010	1011	1010</a:t>
            </a:r>
            <a:endParaRPr lang="en-US" sz="2400" dirty="0">
              <a:latin typeface="Times New Roman"/>
              <a:cs typeface="Times New Roman"/>
            </a:endParaRPr>
          </a:p>
        </p:txBody>
      </p:sp>
      <p:cxnSp>
        <p:nvCxnSpPr>
          <p:cNvPr id="15" name="Straight Connector 14"/>
          <p:cNvCxnSpPr/>
          <p:nvPr/>
        </p:nvCxnSpPr>
        <p:spPr>
          <a:xfrm>
            <a:off x="1329819" y="2708194"/>
            <a:ext cx="0"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1916055" y="2708194"/>
            <a:ext cx="222338"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452900" y="2708194"/>
            <a:ext cx="502243"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646258" y="2708194"/>
            <a:ext cx="286287"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228214" y="2708194"/>
            <a:ext cx="609881"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1305859" y="4622946"/>
            <a:ext cx="0"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2099908" y="4622946"/>
            <a:ext cx="0"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3634429" y="4622946"/>
            <a:ext cx="211857"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2856458" y="4622946"/>
            <a:ext cx="76087"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4543887" y="4622946"/>
            <a:ext cx="294208"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5549545" y="2708194"/>
            <a:ext cx="1018169"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235934" y="4622946"/>
            <a:ext cx="460923"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4944539" y="2708194"/>
            <a:ext cx="752318"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5987868" y="4622946"/>
            <a:ext cx="676608"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6664476" y="4622946"/>
            <a:ext cx="870857"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6397505" y="2708194"/>
            <a:ext cx="1258781" cy="640080"/>
          </a:xfrm>
          <a:prstGeom prst="line">
            <a:avLst/>
          </a:prstGeom>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486596" y="3226091"/>
            <a:ext cx="461268" cy="461665"/>
          </a:xfrm>
          <a:prstGeom prst="rect">
            <a:avLst/>
          </a:prstGeom>
          <a:noFill/>
        </p:spPr>
        <p:txBody>
          <a:bodyPr wrap="none" rtlCol="0">
            <a:spAutoFit/>
          </a:bodyPr>
          <a:lstStyle/>
          <a:p>
            <a:pPr algn="ctr"/>
            <a:r>
              <a:rPr lang="en-US" sz="2400" i="1" dirty="0" smtClean="0">
                <a:latin typeface="Times New Roman"/>
                <a:cs typeface="Times New Roman"/>
              </a:rPr>
              <a:t>e</a:t>
            </a:r>
            <a:r>
              <a:rPr lang="en-US" sz="2400" baseline="-25000" dirty="0" smtClean="0">
                <a:latin typeface="Times New Roman"/>
                <a:cs typeface="Times New Roman"/>
              </a:rPr>
              <a:t>0</a:t>
            </a:r>
            <a:endParaRPr lang="en-US" sz="2400" baseline="-25000" dirty="0">
              <a:latin typeface="Times New Roman"/>
              <a:cs typeface="Times New Roman"/>
            </a:endParaRPr>
          </a:p>
        </p:txBody>
      </p:sp>
      <p:sp>
        <p:nvSpPr>
          <p:cNvPr id="76" name="TextBox 75"/>
          <p:cNvSpPr txBox="1"/>
          <p:nvPr/>
        </p:nvSpPr>
        <p:spPr>
          <a:xfrm>
            <a:off x="486596" y="5131752"/>
            <a:ext cx="461268" cy="461665"/>
          </a:xfrm>
          <a:prstGeom prst="rect">
            <a:avLst/>
          </a:prstGeom>
          <a:noFill/>
        </p:spPr>
        <p:txBody>
          <a:bodyPr wrap="none" rtlCol="0">
            <a:spAutoFit/>
          </a:bodyPr>
          <a:lstStyle/>
          <a:p>
            <a:pPr algn="ctr"/>
            <a:r>
              <a:rPr lang="en-US" sz="2400" i="1" dirty="0" smtClean="0">
                <a:latin typeface="Times New Roman"/>
                <a:cs typeface="Times New Roman"/>
              </a:rPr>
              <a:t>e</a:t>
            </a:r>
            <a:r>
              <a:rPr lang="en-US" sz="2400" baseline="-25000" dirty="0" smtClean="0">
                <a:latin typeface="Times New Roman"/>
                <a:cs typeface="Times New Roman"/>
              </a:rPr>
              <a:t>1</a:t>
            </a:r>
            <a:endParaRPr lang="en-US" sz="2400" baseline="-25000" dirty="0">
              <a:latin typeface="Times New Roman"/>
              <a:cs typeface="Times New Roman"/>
            </a:endParaRPr>
          </a:p>
        </p:txBody>
      </p:sp>
      <p:sp>
        <p:nvSpPr>
          <p:cNvPr id="97" name="Rectangle 96"/>
          <p:cNvSpPr/>
          <p:nvPr/>
        </p:nvSpPr>
        <p:spPr>
          <a:xfrm>
            <a:off x="4646518" y="5928224"/>
            <a:ext cx="1857708" cy="523220"/>
          </a:xfrm>
          <a:prstGeom prst="rect">
            <a:avLst/>
          </a:prstGeom>
        </p:spPr>
        <p:txBody>
          <a:bodyPr wrap="none">
            <a:spAutoFit/>
          </a:bodyPr>
          <a:lstStyle/>
          <a:p>
            <a:r>
              <a:rPr lang="en-US" sz="2800" i="1" dirty="0">
                <a:latin typeface="Times New Roman"/>
                <a:cs typeface="Times New Roman"/>
              </a:rPr>
              <a:t>d</a:t>
            </a:r>
            <a:r>
              <a:rPr lang="en-US" sz="2800" dirty="0" smtClean="0">
                <a:latin typeface="Times New Roman"/>
                <a:cs typeface="Times New Roman"/>
              </a:rPr>
              <a:t>(</a:t>
            </a:r>
            <a:r>
              <a:rPr lang="en-US" sz="2800" i="1" dirty="0" smtClean="0">
                <a:latin typeface="Times New Roman"/>
                <a:cs typeface="Times New Roman"/>
              </a:rPr>
              <a:t>e</a:t>
            </a:r>
            <a:r>
              <a:rPr lang="en-US" sz="2800" baseline="-25000" dirty="0" smtClean="0">
                <a:latin typeface="Times New Roman"/>
                <a:cs typeface="Times New Roman"/>
              </a:rPr>
              <a:t>0</a:t>
            </a:r>
            <a:r>
              <a:rPr lang="en-US" sz="2800" i="1" dirty="0" smtClean="0">
                <a:latin typeface="Times New Roman"/>
                <a:cs typeface="Times New Roman"/>
              </a:rPr>
              <a:t> </a:t>
            </a:r>
            <a:r>
              <a:rPr lang="en-US" sz="2800" dirty="0">
                <a:latin typeface="Times New Roman"/>
                <a:cs typeface="Times New Roman"/>
              </a:rPr>
              <a:t>, </a:t>
            </a:r>
            <a:r>
              <a:rPr lang="en-US" sz="2800" i="1" dirty="0" smtClean="0">
                <a:latin typeface="Times New Roman"/>
                <a:cs typeface="Times New Roman"/>
              </a:rPr>
              <a:t>e</a:t>
            </a:r>
            <a:r>
              <a:rPr lang="en-US" sz="2800" baseline="-25000" dirty="0" smtClean="0">
                <a:latin typeface="Times New Roman"/>
                <a:cs typeface="Times New Roman"/>
              </a:rPr>
              <a:t>1</a:t>
            </a:r>
            <a:r>
              <a:rPr lang="en-US" sz="2800" dirty="0" smtClean="0">
                <a:latin typeface="Times New Roman"/>
                <a:cs typeface="Times New Roman"/>
              </a:rPr>
              <a:t>)=</a:t>
            </a:r>
            <a:r>
              <a:rPr lang="en-US" altLang="ja-JP" sz="2800" dirty="0" smtClean="0">
                <a:latin typeface="Times New Roman"/>
                <a:cs typeface="Times New Roman"/>
              </a:rPr>
              <a:t>7</a:t>
            </a:r>
            <a:endParaRPr lang="en-US" sz="2800" dirty="0">
              <a:latin typeface="Times New Roman"/>
              <a:cs typeface="Times New Roman"/>
            </a:endParaRPr>
          </a:p>
        </p:txBody>
      </p:sp>
    </p:spTree>
    <p:extLst>
      <p:ext uri="{BB962C8B-B14F-4D97-AF65-F5344CB8AC3E}">
        <p14:creationId xmlns:p14="http://schemas.microsoft.com/office/powerpoint/2010/main" val="29590299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iterate type="wd">
                                    <p:tmPct val="10000"/>
                                  </p:iterate>
                                  <p:childTnLst>
                                    <p:set>
                                      <p:cBhvr>
                                        <p:cTn id="32" dur="1" fill="hold">
                                          <p:stCondLst>
                                            <p:cond delay="0"/>
                                          </p:stCondLst>
                                        </p:cTn>
                                        <p:tgtEl>
                                          <p:spTgt spid="11"/>
                                        </p:tgtEl>
                                        <p:attrNameLst>
                                          <p:attrName>style.visibility</p:attrName>
                                        </p:attrNameLst>
                                      </p:cBhvr>
                                      <p:to>
                                        <p:strVal val="visible"/>
                                      </p:to>
                                    </p:set>
                                    <p:animEffect transition="in" filter="fade">
                                      <p:cBhvr>
                                        <p:cTn id="33" dur="2000"/>
                                        <p:tgtEl>
                                          <p:spTgt spid="11"/>
                                        </p:tgtEl>
                                      </p:cBhvr>
                                    </p:animEffect>
                                  </p:childTnLst>
                                </p:cTn>
                              </p:par>
                              <p:par>
                                <p:cTn id="34" presetID="10" presetClass="entr" presetSubtype="0"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par>
                                <p:cTn id="40" presetID="10" presetClass="entr" presetSubtype="0"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par>
                                <p:cTn id="43" presetID="10" presetClass="entr" presetSubtype="0"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par>
                                <p:cTn id="46" presetID="10" presetClass="entr" presetSubtype="0" fill="hold"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500"/>
                                        <p:tgtEl>
                                          <p:spTgt spid="26"/>
                                        </p:tgtEl>
                                      </p:cBhvr>
                                    </p:animEffect>
                                  </p:childTnLst>
                                </p:cTn>
                              </p:par>
                              <p:par>
                                <p:cTn id="49" presetID="10" presetClass="entr" presetSubtype="0" fill="hold"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500"/>
                                        <p:tgtEl>
                                          <p:spTgt spid="39"/>
                                        </p:tgtEl>
                                      </p:cBhvr>
                                    </p:animEffect>
                                  </p:childTnLst>
                                </p:cTn>
                              </p:par>
                              <p:par>
                                <p:cTn id="52" presetID="10" presetClass="entr" presetSubtype="0" fill="hold" nodeType="with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fade">
                                      <p:cBhvr>
                                        <p:cTn id="54" dur="500"/>
                                        <p:tgtEl>
                                          <p:spTgt spid="44"/>
                                        </p:tgtEl>
                                      </p:cBhvr>
                                    </p:animEffect>
                                  </p:childTnLst>
                                </p:cTn>
                              </p:par>
                              <p:par>
                                <p:cTn id="55" presetID="10" presetClass="entr" presetSubtype="0" fill="hold" nodeType="withEffect">
                                  <p:stCondLst>
                                    <p:cond delay="0"/>
                                  </p:stCondLst>
                                  <p:childTnLst>
                                    <p:set>
                                      <p:cBhvr>
                                        <p:cTn id="56" dur="1" fill="hold">
                                          <p:stCondLst>
                                            <p:cond delay="0"/>
                                          </p:stCondLst>
                                        </p:cTn>
                                        <p:tgtEl>
                                          <p:spTgt spid="69"/>
                                        </p:tgtEl>
                                        <p:attrNameLst>
                                          <p:attrName>style.visibility</p:attrName>
                                        </p:attrNameLst>
                                      </p:cBhvr>
                                      <p:to>
                                        <p:strVal val="visible"/>
                                      </p:to>
                                    </p:set>
                                    <p:animEffect transition="in" filter="fade">
                                      <p:cBhvr>
                                        <p:cTn id="57" dur="500"/>
                                        <p:tgtEl>
                                          <p:spTgt spid="69"/>
                                        </p:tgtEl>
                                      </p:cBhvr>
                                    </p:animEffect>
                                  </p:childTnLst>
                                </p:cTn>
                              </p:par>
                            </p:childTnLst>
                          </p:cTn>
                        </p:par>
                        <p:par>
                          <p:cTn id="58" fill="hold">
                            <p:stCondLst>
                              <p:cond delay="3200"/>
                            </p:stCondLst>
                            <p:childTnLst>
                              <p:par>
                                <p:cTn id="59" presetID="10" presetClass="entr" presetSubtype="0" fill="hold" grpId="0" nodeType="afterEffect">
                                  <p:stCondLst>
                                    <p:cond delay="0"/>
                                  </p:stCondLst>
                                  <p:childTnLst>
                                    <p:set>
                                      <p:cBhvr>
                                        <p:cTn id="60" dur="1" fill="hold">
                                          <p:stCondLst>
                                            <p:cond delay="0"/>
                                          </p:stCondLst>
                                        </p:cTn>
                                        <p:tgtEl>
                                          <p:spTgt spid="75"/>
                                        </p:tgtEl>
                                        <p:attrNameLst>
                                          <p:attrName>style.visibility</p:attrName>
                                        </p:attrNameLst>
                                      </p:cBhvr>
                                      <p:to>
                                        <p:strVal val="visible"/>
                                      </p:to>
                                    </p:set>
                                    <p:animEffect transition="in" filter="fade">
                                      <p:cBhvr>
                                        <p:cTn id="61" dur="500"/>
                                        <p:tgtEl>
                                          <p:spTgt spid="75"/>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iterate type="wd">
                                    <p:tmPct val="10000"/>
                                  </p:iterate>
                                  <p:childTnLst>
                                    <p:set>
                                      <p:cBhvr>
                                        <p:cTn id="65" dur="1" fill="hold">
                                          <p:stCondLst>
                                            <p:cond delay="0"/>
                                          </p:stCondLst>
                                        </p:cTn>
                                        <p:tgtEl>
                                          <p:spTgt spid="13"/>
                                        </p:tgtEl>
                                        <p:attrNameLst>
                                          <p:attrName>style.visibility</p:attrName>
                                        </p:attrNameLst>
                                      </p:cBhvr>
                                      <p:to>
                                        <p:strVal val="visible"/>
                                      </p:to>
                                    </p:set>
                                    <p:animEffect transition="in" filter="fade">
                                      <p:cBhvr>
                                        <p:cTn id="66" dur="2000"/>
                                        <p:tgtEl>
                                          <p:spTgt spid="13"/>
                                        </p:tgtEl>
                                      </p:cBhvr>
                                    </p:animEffect>
                                  </p:childTnLst>
                                </p:cTn>
                              </p:par>
                              <p:par>
                                <p:cTn id="67" presetID="10" presetClass="entr" presetSubtype="0" fill="hold" nodeType="with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fade">
                                      <p:cBhvr>
                                        <p:cTn id="69" dur="500"/>
                                        <p:tgtEl>
                                          <p:spTgt spid="30"/>
                                        </p:tgtEl>
                                      </p:cBhvr>
                                    </p:animEffect>
                                  </p:childTnLst>
                                </p:cTn>
                              </p:par>
                              <p:par>
                                <p:cTn id="70" presetID="10" presetClass="entr" presetSubtype="0" fill="hold" nodeType="with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500"/>
                                        <p:tgtEl>
                                          <p:spTgt spid="31"/>
                                        </p:tgtEl>
                                      </p:cBhvr>
                                    </p:animEffect>
                                  </p:childTnLst>
                                </p:cTn>
                              </p:par>
                              <p:par>
                                <p:cTn id="73" presetID="10" presetClass="entr" presetSubtype="0" fill="hold" nodeType="withEffect">
                                  <p:stCondLst>
                                    <p:cond delay="0"/>
                                  </p:stCondLst>
                                  <p:childTnLst>
                                    <p:set>
                                      <p:cBhvr>
                                        <p:cTn id="74" dur="1" fill="hold">
                                          <p:stCondLst>
                                            <p:cond delay="0"/>
                                          </p:stCondLst>
                                        </p:cTn>
                                        <p:tgtEl>
                                          <p:spTgt spid="32"/>
                                        </p:tgtEl>
                                        <p:attrNameLst>
                                          <p:attrName>style.visibility</p:attrName>
                                        </p:attrNameLst>
                                      </p:cBhvr>
                                      <p:to>
                                        <p:strVal val="visible"/>
                                      </p:to>
                                    </p:set>
                                    <p:animEffect transition="in" filter="fade">
                                      <p:cBhvr>
                                        <p:cTn id="75" dur="500"/>
                                        <p:tgtEl>
                                          <p:spTgt spid="32"/>
                                        </p:tgtEl>
                                      </p:cBhvr>
                                    </p:animEffect>
                                  </p:childTnLst>
                                </p:cTn>
                              </p:par>
                              <p:par>
                                <p:cTn id="76" presetID="10" presetClass="entr" presetSubtype="0" fill="hold" nodeType="with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fade">
                                      <p:cBhvr>
                                        <p:cTn id="78" dur="500"/>
                                        <p:tgtEl>
                                          <p:spTgt spid="33"/>
                                        </p:tgtEl>
                                      </p:cBhvr>
                                    </p:animEffect>
                                  </p:childTnLst>
                                </p:cTn>
                              </p:par>
                              <p:par>
                                <p:cTn id="79" presetID="10" presetClass="entr" presetSubtype="0" fill="hold" nodeType="with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fade">
                                      <p:cBhvr>
                                        <p:cTn id="81" dur="500"/>
                                        <p:tgtEl>
                                          <p:spTgt spid="34"/>
                                        </p:tgtEl>
                                      </p:cBhvr>
                                    </p:animEffect>
                                  </p:childTnLst>
                                </p:cTn>
                              </p:par>
                              <p:par>
                                <p:cTn id="82" presetID="10" presetClass="entr" presetSubtype="0" fill="hold" nodeType="with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fade">
                                      <p:cBhvr>
                                        <p:cTn id="84" dur="500"/>
                                        <p:tgtEl>
                                          <p:spTgt spid="41"/>
                                        </p:tgtEl>
                                      </p:cBhvr>
                                    </p:animEffect>
                                  </p:childTnLst>
                                </p:cTn>
                              </p:par>
                              <p:par>
                                <p:cTn id="85" presetID="10" presetClass="entr" presetSubtype="0" fill="hold" nodeType="with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fade">
                                      <p:cBhvr>
                                        <p:cTn id="87" dur="500"/>
                                        <p:tgtEl>
                                          <p:spTgt spid="45"/>
                                        </p:tgtEl>
                                      </p:cBhvr>
                                    </p:animEffect>
                                  </p:childTnLst>
                                </p:cTn>
                              </p:par>
                              <p:par>
                                <p:cTn id="88" presetID="10" presetClass="entr" presetSubtype="0" fill="hold" nodeType="withEffect">
                                  <p:stCondLst>
                                    <p:cond delay="0"/>
                                  </p:stCondLst>
                                  <p:childTnLst>
                                    <p:set>
                                      <p:cBhvr>
                                        <p:cTn id="89" dur="1" fill="hold">
                                          <p:stCondLst>
                                            <p:cond delay="0"/>
                                          </p:stCondLst>
                                        </p:cTn>
                                        <p:tgtEl>
                                          <p:spTgt spid="47"/>
                                        </p:tgtEl>
                                        <p:attrNameLst>
                                          <p:attrName>style.visibility</p:attrName>
                                        </p:attrNameLst>
                                      </p:cBhvr>
                                      <p:to>
                                        <p:strVal val="visible"/>
                                      </p:to>
                                    </p:set>
                                    <p:animEffect transition="in" filter="fade">
                                      <p:cBhvr>
                                        <p:cTn id="90" dur="500"/>
                                        <p:tgtEl>
                                          <p:spTgt spid="47"/>
                                        </p:tgtEl>
                                      </p:cBhvr>
                                    </p:animEffect>
                                  </p:childTnLst>
                                </p:cTn>
                              </p:par>
                            </p:childTnLst>
                          </p:cTn>
                        </p:par>
                        <p:par>
                          <p:cTn id="91" fill="hold">
                            <p:stCondLst>
                              <p:cond delay="3200"/>
                            </p:stCondLst>
                            <p:childTnLst>
                              <p:par>
                                <p:cTn id="92" presetID="10" presetClass="entr" presetSubtype="0" fill="hold" grpId="0" nodeType="afterEffect">
                                  <p:stCondLst>
                                    <p:cond delay="0"/>
                                  </p:stCondLst>
                                  <p:childTnLst>
                                    <p:set>
                                      <p:cBhvr>
                                        <p:cTn id="93" dur="1" fill="hold">
                                          <p:stCondLst>
                                            <p:cond delay="0"/>
                                          </p:stCondLst>
                                        </p:cTn>
                                        <p:tgtEl>
                                          <p:spTgt spid="76"/>
                                        </p:tgtEl>
                                        <p:attrNameLst>
                                          <p:attrName>style.visibility</p:attrName>
                                        </p:attrNameLst>
                                      </p:cBhvr>
                                      <p:to>
                                        <p:strVal val="visible"/>
                                      </p:to>
                                    </p:set>
                                    <p:animEffect transition="in" filter="fade">
                                      <p:cBhvr>
                                        <p:cTn id="94" dur="500"/>
                                        <p:tgtEl>
                                          <p:spTgt spid="76"/>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97"/>
                                        </p:tgtEl>
                                        <p:attrNameLst>
                                          <p:attrName>style.visibility</p:attrName>
                                        </p:attrNameLst>
                                      </p:cBhvr>
                                      <p:to>
                                        <p:strVal val="visible"/>
                                      </p:to>
                                    </p:set>
                                    <p:animEffect transition="in" filter="fade">
                                      <p:cBhvr>
                                        <p:cTn id="99"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7" grpId="0"/>
      <p:bldP spid="8" grpId="0"/>
      <p:bldP spid="9" grpId="0"/>
      <p:bldP spid="10" grpId="0"/>
      <p:bldP spid="11" grpId="0"/>
      <p:bldP spid="13" grpId="0"/>
      <p:bldP spid="75" grpId="0"/>
      <p:bldP spid="76" grpId="0"/>
      <p:bldP spid="9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random linear equations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697275506"/>
              </p:ext>
            </p:extLst>
          </p:nvPr>
        </p:nvGraphicFramePr>
        <p:xfrm>
          <a:off x="990600" y="1371600"/>
          <a:ext cx="6406499" cy="3352800"/>
        </p:xfrm>
        <a:graphic>
          <a:graphicData uri="http://schemas.openxmlformats.org/presentationml/2006/ole">
            <mc:AlternateContent xmlns:mc="http://schemas.openxmlformats.org/markup-compatibility/2006">
              <mc:Choice xmlns:v="urn:schemas-microsoft-com:vml" Requires="v">
                <p:oleObj spid="_x0000_s1109" name="Equation" r:id="rId3" imgW="2184400" imgH="1143000" progId="Equation.3">
                  <p:embed/>
                </p:oleObj>
              </mc:Choice>
              <mc:Fallback>
                <p:oleObj name="Equation" r:id="rId3" imgW="2184400" imgH="1143000" progId="Equation.3">
                  <p:embed/>
                  <p:pic>
                    <p:nvPicPr>
                      <p:cNvPr id="0" name=""/>
                      <p:cNvPicPr/>
                      <p:nvPr/>
                    </p:nvPicPr>
                    <p:blipFill>
                      <a:blip r:embed="rId4"/>
                      <a:stretch>
                        <a:fillRect/>
                      </a:stretch>
                    </p:blipFill>
                    <p:spPr>
                      <a:xfrm>
                        <a:off x="990600" y="1371600"/>
                        <a:ext cx="6406499" cy="3352800"/>
                      </a:xfrm>
                      <a:prstGeom prst="rect">
                        <a:avLst/>
                      </a:prstGeom>
                    </p:spPr>
                  </p:pic>
                </p:oleObj>
              </mc:Fallback>
            </mc:AlternateContent>
          </a:graphicData>
        </a:graphic>
      </p:graphicFrame>
      <p:sp>
        <p:nvSpPr>
          <p:cNvPr id="5" name="Content Placeholder 2"/>
          <p:cNvSpPr txBox="1">
            <a:spLocks/>
          </p:cNvSpPr>
          <p:nvPr/>
        </p:nvSpPr>
        <p:spPr>
          <a:xfrm>
            <a:off x="381000" y="4876800"/>
            <a:ext cx="8153400" cy="16805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Gaussian Elimination!</a:t>
            </a:r>
          </a:p>
          <a:p>
            <a:r>
              <a:rPr lang="en-US" dirty="0" smtClean="0"/>
              <a:t>What happens if we add small errors?</a:t>
            </a:r>
          </a:p>
          <a:p>
            <a:pPr lvl="1"/>
            <a:r>
              <a:rPr lang="en-US" dirty="0"/>
              <a:t>Small errors seem to make the problem </a:t>
            </a:r>
            <a:r>
              <a:rPr lang="en-US" dirty="0" smtClean="0"/>
              <a:t>difficult</a:t>
            </a:r>
          </a:p>
          <a:p>
            <a:r>
              <a:rPr lang="en-US" dirty="0" smtClean="0"/>
              <a:t>Syndrome decoding of random linear code is NP-hard</a:t>
            </a:r>
          </a:p>
          <a:p>
            <a:r>
              <a:rPr lang="en-US" dirty="0" smtClean="0"/>
              <a:t>Recovering </a:t>
            </a:r>
            <a:r>
              <a:rPr lang="en-US" i="1" dirty="0" smtClean="0">
                <a:latin typeface="Times New Roman"/>
                <a:cs typeface="Times New Roman"/>
              </a:rPr>
              <a:t>x</a:t>
            </a:r>
            <a:r>
              <a:rPr lang="en-US" dirty="0" smtClean="0"/>
              <a:t> known as Learning with Errors (LWE)</a:t>
            </a:r>
          </a:p>
          <a:p>
            <a:endParaRPr lang="en-US" sz="2400" i="1" dirty="0" smtClean="0">
              <a:latin typeface="Times New Roman"/>
              <a:cs typeface="Times New Roman"/>
            </a:endParaRPr>
          </a:p>
          <a:p>
            <a:pPr marL="0" indent="0">
              <a:buFont typeface="Arial"/>
              <a:buNone/>
            </a:pPr>
            <a:endParaRPr lang="en-US" sz="2400" i="1" dirty="0">
              <a:latin typeface="Times New Roman"/>
              <a:cs typeface="Times New Roman"/>
            </a:endParaRPr>
          </a:p>
        </p:txBody>
      </p:sp>
      <p:sp>
        <p:nvSpPr>
          <p:cNvPr id="3" name="Rectangle 2"/>
          <p:cNvSpPr/>
          <p:nvPr/>
        </p:nvSpPr>
        <p:spPr>
          <a:xfrm>
            <a:off x="85486" y="5531581"/>
            <a:ext cx="8878382" cy="119667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2478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884012"/>
            <a:ext cx="3200400" cy="1777754"/>
          </a:xfrm>
        </p:spPr>
        <p:txBody>
          <a:bodyPr>
            <a:normAutofit fontScale="92500" lnSpcReduction="10000"/>
          </a:bodyPr>
          <a:lstStyle/>
          <a:p>
            <a:r>
              <a:rPr lang="en-US" sz="1600" dirty="0" smtClean="0"/>
              <a:t>Assume our source is high entropy</a:t>
            </a:r>
          </a:p>
          <a:p>
            <a:r>
              <a:rPr lang="en-US" sz="1600" dirty="0" smtClean="0"/>
              <a:t>Fuzzy Extractors derive reliable keys from noisy data</a:t>
            </a:r>
          </a:p>
          <a:p>
            <a:pPr marL="0" indent="0">
              <a:buNone/>
            </a:pPr>
            <a:r>
              <a:rPr lang="en-US" sz="1200" dirty="0"/>
              <a:t> </a:t>
            </a:r>
            <a:r>
              <a:rPr lang="en-US" sz="1200" dirty="0" smtClean="0"/>
              <a:t>        [DodisOstrovskyReyzinSmith08]</a:t>
            </a:r>
            <a:endParaRPr lang="en-US" sz="1400" i="1" dirty="0" smtClean="0">
              <a:latin typeface="Arial" charset="0"/>
            </a:endParaRPr>
          </a:p>
          <a:p>
            <a:pPr lvl="1"/>
            <a:r>
              <a:rPr lang="en-US" sz="1400" dirty="0">
                <a:latin typeface="Arial" charset="0"/>
              </a:rPr>
              <a:t>Derive a key using a </a:t>
            </a:r>
            <a:r>
              <a:rPr lang="en-US" sz="1400" i="1" dirty="0">
                <a:latin typeface="Arial" charset="0"/>
              </a:rPr>
              <a:t>randomness extractor</a:t>
            </a:r>
          </a:p>
          <a:p>
            <a:pPr lvl="1"/>
            <a:r>
              <a:rPr lang="en-US" sz="1400" i="1" dirty="0" smtClean="0">
                <a:solidFill>
                  <a:srgbClr val="FFFFFF"/>
                </a:solidFill>
                <a:latin typeface="Arial" charset="0"/>
              </a:rPr>
              <a:t>Error</a:t>
            </a:r>
            <a:r>
              <a:rPr lang="en-US" sz="1400" i="1" dirty="0">
                <a:solidFill>
                  <a:srgbClr val="FFFFFF"/>
                </a:solidFill>
                <a:latin typeface="Arial" charset="0"/>
              </a:rPr>
              <a:t>-correct </a:t>
            </a:r>
            <a:r>
              <a:rPr lang="en-US" sz="1400" dirty="0">
                <a:solidFill>
                  <a:srgbClr val="FFFFFF"/>
                </a:solidFill>
                <a:latin typeface="Arial" charset="0"/>
              </a:rPr>
              <a:t>the </a:t>
            </a:r>
            <a:r>
              <a:rPr lang="en-US" sz="1400" dirty="0" smtClean="0">
                <a:solidFill>
                  <a:srgbClr val="FFFFFF"/>
                </a:solidFill>
                <a:latin typeface="Arial" charset="0"/>
              </a:rPr>
              <a:t>source using </a:t>
            </a:r>
            <a:r>
              <a:rPr lang="en-US" sz="1400" dirty="0">
                <a:solidFill>
                  <a:srgbClr val="FFFFFF"/>
                </a:solidFill>
                <a:latin typeface="Arial" charset="0"/>
              </a:rPr>
              <a:t>a </a:t>
            </a:r>
            <a:r>
              <a:rPr lang="en-US" sz="1400" i="1" dirty="0">
                <a:solidFill>
                  <a:srgbClr val="FFFFFF"/>
                </a:solidFill>
                <a:latin typeface="Arial" charset="0"/>
              </a:rPr>
              <a:t>Secure </a:t>
            </a:r>
            <a:r>
              <a:rPr lang="en-US" sz="1400" i="1" dirty="0" smtClean="0">
                <a:solidFill>
                  <a:srgbClr val="FFFFFF"/>
                </a:solidFill>
                <a:latin typeface="Arial" charset="0"/>
              </a:rPr>
              <a:t>Sketch</a:t>
            </a:r>
          </a:p>
          <a:p>
            <a:pPr lvl="1"/>
            <a:endParaRPr lang="en-US" sz="1400" i="1" dirty="0">
              <a:latin typeface="Arial" charset="0"/>
            </a:endParaRPr>
          </a:p>
        </p:txBody>
      </p:sp>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grpSp>
        <p:nvGrpSpPr>
          <p:cNvPr id="26" name="Group 25"/>
          <p:cNvGrpSpPr/>
          <p:nvPr/>
        </p:nvGrpSpPr>
        <p:grpSpPr>
          <a:xfrm>
            <a:off x="1460535" y="2858879"/>
            <a:ext cx="2114351" cy="2305787"/>
            <a:chOff x="6836909" y="2274898"/>
            <a:chExt cx="982662" cy="1775197"/>
          </a:xfrm>
        </p:grpSpPr>
        <p:sp>
          <p:nvSpPr>
            <p:cNvPr id="28" name="Trapezoid 2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9" name="TextBox 28"/>
            <p:cNvSpPr txBox="1"/>
            <p:nvPr/>
          </p:nvSpPr>
          <p:spPr>
            <a:xfrm>
              <a:off x="6836909" y="2274898"/>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1" name="Straight Arrow Connector 30"/>
          <p:cNvCxnSpPr/>
          <p:nvPr/>
        </p:nvCxnSpPr>
        <p:spPr bwMode="auto">
          <a:xfrm flipV="1">
            <a:off x="702254" y="418234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2" name="Object 31"/>
          <p:cNvGraphicFramePr>
            <a:graphicFrameLocks noChangeAspect="1"/>
          </p:cNvGraphicFramePr>
          <p:nvPr>
            <p:extLst>
              <p:ext uri="{D42A27DB-BD31-4B8C-83A1-F6EECF244321}">
                <p14:modId xmlns:p14="http://schemas.microsoft.com/office/powerpoint/2010/main" val="3054363018"/>
              </p:ext>
            </p:extLst>
          </p:nvPr>
        </p:nvGraphicFramePr>
        <p:xfrm>
          <a:off x="852770" y="3713313"/>
          <a:ext cx="352425" cy="373062"/>
        </p:xfrm>
        <a:graphic>
          <a:graphicData uri="http://schemas.openxmlformats.org/presentationml/2006/ole">
            <mc:AlternateContent xmlns:mc="http://schemas.openxmlformats.org/markup-compatibility/2006">
              <mc:Choice xmlns:v="urn:schemas-microsoft-com:vml" Requires="v">
                <p:oleObj spid="_x0000_s23885" name="Equation" r:id="rId4" imgW="203200" imgH="215900" progId="Equation.3">
                  <p:embed/>
                </p:oleObj>
              </mc:Choice>
              <mc:Fallback>
                <p:oleObj name="Equation" r:id="rId4" imgW="203200" imgH="215900" progId="Equation.3">
                  <p:embed/>
                  <p:pic>
                    <p:nvPicPr>
                      <p:cNvPr id="0" name=""/>
                      <p:cNvPicPr/>
                      <p:nvPr/>
                    </p:nvPicPr>
                    <p:blipFill>
                      <a:blip r:embed="rId5"/>
                      <a:stretch>
                        <a:fillRect/>
                      </a:stretch>
                    </p:blipFill>
                    <p:spPr>
                      <a:xfrm>
                        <a:off x="852770" y="3713313"/>
                        <a:ext cx="352425" cy="373062"/>
                      </a:xfrm>
                      <a:prstGeom prst="rect">
                        <a:avLst/>
                      </a:prstGeom>
                    </p:spPr>
                  </p:pic>
                </p:oleObj>
              </mc:Fallback>
            </mc:AlternateContent>
          </a:graphicData>
        </a:graphic>
      </p:graphicFrame>
      <p:cxnSp>
        <p:nvCxnSpPr>
          <p:cNvPr id="33" name="Straight Arrow Connector 32"/>
          <p:cNvCxnSpPr/>
          <p:nvPr/>
        </p:nvCxnSpPr>
        <p:spPr bwMode="auto">
          <a:xfrm>
            <a:off x="3574885" y="342837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6" name="Object 35"/>
          <p:cNvGraphicFramePr>
            <a:graphicFrameLocks noChangeAspect="1"/>
          </p:cNvGraphicFramePr>
          <p:nvPr>
            <p:extLst>
              <p:ext uri="{D42A27DB-BD31-4B8C-83A1-F6EECF244321}">
                <p14:modId xmlns:p14="http://schemas.microsoft.com/office/powerpoint/2010/main" val="1457867826"/>
              </p:ext>
            </p:extLst>
          </p:nvPr>
        </p:nvGraphicFramePr>
        <p:xfrm>
          <a:off x="4252649" y="3103482"/>
          <a:ext cx="441325" cy="354013"/>
        </p:xfrm>
        <a:graphic>
          <a:graphicData uri="http://schemas.openxmlformats.org/presentationml/2006/ole">
            <mc:AlternateContent xmlns:mc="http://schemas.openxmlformats.org/markup-compatibility/2006">
              <mc:Choice xmlns:v="urn:schemas-microsoft-com:vml" Requires="v">
                <p:oleObj spid="_x0000_s23886" name="Equation" r:id="rId6" imgW="254000" imgH="203200" progId="Equation.3">
                  <p:embed/>
                </p:oleObj>
              </mc:Choice>
              <mc:Fallback>
                <p:oleObj name="Equation" r:id="rId6" imgW="254000" imgH="203200" progId="Equation.3">
                  <p:embed/>
                  <p:pic>
                    <p:nvPicPr>
                      <p:cNvPr id="0" name=""/>
                      <p:cNvPicPr/>
                      <p:nvPr/>
                    </p:nvPicPr>
                    <p:blipFill>
                      <a:blip r:embed="rId7"/>
                      <a:stretch>
                        <a:fillRect/>
                      </a:stretch>
                    </p:blipFill>
                    <p:spPr>
                      <a:xfrm>
                        <a:off x="4252649" y="3103482"/>
                        <a:ext cx="441325" cy="354013"/>
                      </a:xfrm>
                      <a:prstGeom prst="rect">
                        <a:avLst/>
                      </a:prstGeom>
                    </p:spPr>
                  </p:pic>
                </p:oleObj>
              </mc:Fallback>
            </mc:AlternateContent>
          </a:graphicData>
        </a:graphic>
      </p:graphicFrame>
      <p:cxnSp>
        <p:nvCxnSpPr>
          <p:cNvPr id="38" name="Straight Arrow Connector 37"/>
          <p:cNvCxnSpPr/>
          <p:nvPr/>
        </p:nvCxnSpPr>
        <p:spPr bwMode="auto">
          <a:xfrm>
            <a:off x="3584314" y="4573809"/>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0" name="Object 39"/>
          <p:cNvGraphicFramePr>
            <a:graphicFrameLocks noChangeAspect="1"/>
          </p:cNvGraphicFramePr>
          <p:nvPr>
            <p:extLst>
              <p:ext uri="{D42A27DB-BD31-4B8C-83A1-F6EECF244321}">
                <p14:modId xmlns:p14="http://schemas.microsoft.com/office/powerpoint/2010/main" val="3161231471"/>
              </p:ext>
            </p:extLst>
          </p:nvPr>
        </p:nvGraphicFramePr>
        <p:xfrm>
          <a:off x="4326178" y="4282146"/>
          <a:ext cx="242888" cy="287338"/>
        </p:xfrm>
        <a:graphic>
          <a:graphicData uri="http://schemas.openxmlformats.org/presentationml/2006/ole">
            <mc:AlternateContent xmlns:mc="http://schemas.openxmlformats.org/markup-compatibility/2006">
              <mc:Choice xmlns:v="urn:schemas-microsoft-com:vml" Requires="v">
                <p:oleObj spid="_x0000_s23887" name="Equation" r:id="rId8" imgW="139700" imgH="165100" progId="Equation.3">
                  <p:embed/>
                </p:oleObj>
              </mc:Choice>
              <mc:Fallback>
                <p:oleObj name="Equation" r:id="rId8" imgW="139700" imgH="165100" progId="Equation.3">
                  <p:embed/>
                  <p:pic>
                    <p:nvPicPr>
                      <p:cNvPr id="0" name=""/>
                      <p:cNvPicPr/>
                      <p:nvPr/>
                    </p:nvPicPr>
                    <p:blipFill>
                      <a:blip r:embed="rId9"/>
                      <a:stretch>
                        <a:fillRect/>
                      </a:stretch>
                    </p:blipFill>
                    <p:spPr>
                      <a:xfrm>
                        <a:off x="4326178" y="4282146"/>
                        <a:ext cx="242888" cy="287338"/>
                      </a:xfrm>
                      <a:prstGeom prst="rect">
                        <a:avLst/>
                      </a:prstGeom>
                    </p:spPr>
                  </p:pic>
                </p:oleObj>
              </mc:Fallback>
            </mc:AlternateContent>
          </a:graphicData>
        </a:graphic>
      </p:graphicFrame>
      <p:grpSp>
        <p:nvGrpSpPr>
          <p:cNvPr id="41" name="Group 40"/>
          <p:cNvGrpSpPr/>
          <p:nvPr/>
        </p:nvGrpSpPr>
        <p:grpSpPr>
          <a:xfrm>
            <a:off x="5198413" y="3775532"/>
            <a:ext cx="2578825" cy="1810201"/>
            <a:chOff x="6827762" y="2204122"/>
            <a:chExt cx="991809" cy="1845973"/>
          </a:xfrm>
        </p:grpSpPr>
        <p:sp>
          <p:nvSpPr>
            <p:cNvPr id="42" name="Trapezoid 41"/>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3" name="TextBox 42"/>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4" name="Straight Arrow Connector 43"/>
          <p:cNvCxnSpPr/>
          <p:nvPr/>
        </p:nvCxnSpPr>
        <p:spPr bwMode="auto">
          <a:xfrm flipV="1">
            <a:off x="4442091" y="5030492"/>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5" name="Object 44"/>
          <p:cNvGraphicFramePr>
            <a:graphicFrameLocks noChangeAspect="1"/>
          </p:cNvGraphicFramePr>
          <p:nvPr>
            <p:extLst>
              <p:ext uri="{D42A27DB-BD31-4B8C-83A1-F6EECF244321}">
                <p14:modId xmlns:p14="http://schemas.microsoft.com/office/powerpoint/2010/main" val="1521456890"/>
              </p:ext>
            </p:extLst>
          </p:nvPr>
        </p:nvGraphicFramePr>
        <p:xfrm>
          <a:off x="4634805" y="4617994"/>
          <a:ext cx="307975" cy="350838"/>
        </p:xfrm>
        <a:graphic>
          <a:graphicData uri="http://schemas.openxmlformats.org/presentationml/2006/ole">
            <mc:AlternateContent xmlns:mc="http://schemas.openxmlformats.org/markup-compatibility/2006">
              <mc:Choice xmlns:v="urn:schemas-microsoft-com:vml" Requires="v">
                <p:oleObj spid="_x0000_s23888" name="Equation" r:id="rId10" imgW="177800" imgH="203200" progId="Equation.3">
                  <p:embed/>
                </p:oleObj>
              </mc:Choice>
              <mc:Fallback>
                <p:oleObj name="Equation" r:id="rId10" imgW="177800" imgH="203200" progId="Equation.3">
                  <p:embed/>
                  <p:pic>
                    <p:nvPicPr>
                      <p:cNvPr id="0" name=""/>
                      <p:cNvPicPr/>
                      <p:nvPr/>
                    </p:nvPicPr>
                    <p:blipFill>
                      <a:blip r:embed="rId11"/>
                      <a:stretch>
                        <a:fillRect/>
                      </a:stretch>
                    </p:blipFill>
                    <p:spPr>
                      <a:xfrm>
                        <a:off x="4634805" y="4617994"/>
                        <a:ext cx="307975" cy="350838"/>
                      </a:xfrm>
                      <a:prstGeom prst="rect">
                        <a:avLst/>
                      </a:prstGeom>
                    </p:spPr>
                  </p:pic>
                </p:oleObj>
              </mc:Fallback>
            </mc:AlternateContent>
          </a:graphicData>
        </a:graphic>
      </p:graphicFrame>
      <p:cxnSp>
        <p:nvCxnSpPr>
          <p:cNvPr id="46" name="Straight Arrow Connector 45"/>
          <p:cNvCxnSpPr/>
          <p:nvPr/>
        </p:nvCxnSpPr>
        <p:spPr bwMode="auto">
          <a:xfrm flipV="1">
            <a:off x="7777239" y="44183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7" name="Object 46"/>
          <p:cNvGraphicFramePr>
            <a:graphicFrameLocks noChangeAspect="1"/>
          </p:cNvGraphicFramePr>
          <p:nvPr>
            <p:extLst>
              <p:ext uri="{D42A27DB-BD31-4B8C-83A1-F6EECF244321}">
                <p14:modId xmlns:p14="http://schemas.microsoft.com/office/powerpoint/2010/main" val="1332119086"/>
              </p:ext>
            </p:extLst>
          </p:nvPr>
        </p:nvGraphicFramePr>
        <p:xfrm>
          <a:off x="7937201" y="4004780"/>
          <a:ext cx="441325" cy="350837"/>
        </p:xfrm>
        <a:graphic>
          <a:graphicData uri="http://schemas.openxmlformats.org/presentationml/2006/ole">
            <mc:AlternateContent xmlns:mc="http://schemas.openxmlformats.org/markup-compatibility/2006">
              <mc:Choice xmlns:v="urn:schemas-microsoft-com:vml" Requires="v">
                <p:oleObj spid="_x0000_s23889" name="Equation" r:id="rId12" imgW="254000" imgH="203200" progId="Equation.3">
                  <p:embed/>
                </p:oleObj>
              </mc:Choice>
              <mc:Fallback>
                <p:oleObj name="Equation" r:id="rId12" imgW="254000" imgH="203200" progId="Equation.3">
                  <p:embed/>
                  <p:pic>
                    <p:nvPicPr>
                      <p:cNvPr id="0" name=""/>
                      <p:cNvPicPr/>
                      <p:nvPr/>
                    </p:nvPicPr>
                    <p:blipFill>
                      <a:blip r:embed="rId13"/>
                      <a:stretch>
                        <a:fillRect/>
                      </a:stretch>
                    </p:blipFill>
                    <p:spPr>
                      <a:xfrm>
                        <a:off x="7937201" y="4004780"/>
                        <a:ext cx="441325" cy="350837"/>
                      </a:xfrm>
                      <a:prstGeom prst="rect">
                        <a:avLst/>
                      </a:prstGeom>
                    </p:spPr>
                  </p:pic>
                </p:oleObj>
              </mc:Fallback>
            </mc:AlternateContent>
          </a:graphicData>
        </a:graphic>
      </p:graphicFrame>
      <p:grpSp>
        <p:nvGrpSpPr>
          <p:cNvPr id="48" name="Group 47"/>
          <p:cNvGrpSpPr/>
          <p:nvPr/>
        </p:nvGrpSpPr>
        <p:grpSpPr>
          <a:xfrm>
            <a:off x="2115104" y="3260682"/>
            <a:ext cx="967620" cy="1032228"/>
            <a:chOff x="6851952" y="2558143"/>
            <a:chExt cx="967619" cy="1491952"/>
          </a:xfrm>
        </p:grpSpPr>
        <p:sp>
          <p:nvSpPr>
            <p:cNvPr id="49" name="Trapezoid 48"/>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0" name="TextBox 49"/>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13" name="Elbow Connector 12"/>
          <p:cNvCxnSpPr>
            <a:stCxn id="28" idx="2"/>
            <a:endCxn id="49" idx="2"/>
          </p:cNvCxnSpPr>
          <p:nvPr/>
        </p:nvCxnSpPr>
        <p:spPr>
          <a:xfrm rot="10800000" flipH="1">
            <a:off x="1492901" y="3776797"/>
            <a:ext cx="622203" cy="418929"/>
          </a:xfrm>
          <a:prstGeom prst="bentConnector3">
            <a:avLst>
              <a:gd name="adj1" fmla="val 35101"/>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8" name="Elbow Connector 57"/>
          <p:cNvCxnSpPr/>
          <p:nvPr/>
        </p:nvCxnSpPr>
        <p:spPr>
          <a:xfrm rot="10800000" flipV="1">
            <a:off x="3082727" y="3428370"/>
            <a:ext cx="492159" cy="347161"/>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60" name="Group 59"/>
          <p:cNvGrpSpPr/>
          <p:nvPr/>
        </p:nvGrpSpPr>
        <p:grpSpPr>
          <a:xfrm>
            <a:off x="3445483" y="838971"/>
            <a:ext cx="4780343" cy="459220"/>
            <a:chOff x="3156858" y="838971"/>
            <a:chExt cx="4780343" cy="459220"/>
          </a:xfrm>
        </p:grpSpPr>
        <p:sp>
          <p:nvSpPr>
            <p:cNvPr id="61" name="Rectangle 36"/>
            <p:cNvSpPr>
              <a:spLocks noChangeArrowheads="1"/>
            </p:cNvSpPr>
            <p:nvPr/>
          </p:nvSpPr>
          <p:spPr bwMode="auto">
            <a:xfrm>
              <a:off x="3156858" y="838971"/>
              <a:ext cx="4780343" cy="45922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graphicFrame>
          <p:nvGraphicFramePr>
            <p:cNvPr id="62" name="Object 61"/>
            <p:cNvGraphicFramePr>
              <a:graphicFrameLocks noChangeAspect="1"/>
            </p:cNvGraphicFramePr>
            <p:nvPr>
              <p:extLst>
                <p:ext uri="{D42A27DB-BD31-4B8C-83A1-F6EECF244321}">
                  <p14:modId xmlns:p14="http://schemas.microsoft.com/office/powerpoint/2010/main" val="254081042"/>
                </p:ext>
              </p:extLst>
            </p:nvPr>
          </p:nvGraphicFramePr>
          <p:xfrm>
            <a:off x="3732513" y="866775"/>
            <a:ext cx="3627437" cy="398463"/>
          </p:xfrm>
          <a:graphic>
            <a:graphicData uri="http://schemas.openxmlformats.org/presentationml/2006/ole">
              <mc:AlternateContent xmlns:mc="http://schemas.openxmlformats.org/markup-compatibility/2006">
                <mc:Choice xmlns:v="urn:schemas-microsoft-com:vml" Requires="v">
                  <p:oleObj spid="_x0000_s23890" name="Equation" r:id="rId14" imgW="2197100" imgH="241300" progId="Equation.3">
                    <p:embed/>
                  </p:oleObj>
                </mc:Choice>
                <mc:Fallback>
                  <p:oleObj name="Equation" r:id="rId14" imgW="2197100" imgH="241300" progId="Equation.3">
                    <p:embed/>
                    <p:pic>
                      <p:nvPicPr>
                        <p:cNvPr id="0" name=""/>
                        <p:cNvPicPr/>
                        <p:nvPr/>
                      </p:nvPicPr>
                      <p:blipFill>
                        <a:blip r:embed="rId15"/>
                        <a:stretch>
                          <a:fillRect/>
                        </a:stretch>
                      </p:blipFill>
                      <p:spPr>
                        <a:xfrm>
                          <a:off x="3732513" y="866775"/>
                          <a:ext cx="3627437" cy="398463"/>
                        </a:xfrm>
                        <a:prstGeom prst="rect">
                          <a:avLst/>
                        </a:prstGeom>
                      </p:spPr>
                    </p:pic>
                  </p:oleObj>
                </mc:Fallback>
              </mc:AlternateContent>
            </a:graphicData>
          </a:graphic>
        </p:graphicFrame>
      </p:grpSp>
      <p:grpSp>
        <p:nvGrpSpPr>
          <p:cNvPr id="63" name="Group 62"/>
          <p:cNvGrpSpPr/>
          <p:nvPr/>
        </p:nvGrpSpPr>
        <p:grpSpPr>
          <a:xfrm>
            <a:off x="3445483" y="1584296"/>
            <a:ext cx="4780343" cy="1006586"/>
            <a:chOff x="6249610" y="3824479"/>
            <a:chExt cx="2845001" cy="1671635"/>
          </a:xfrm>
        </p:grpSpPr>
        <p:sp>
          <p:nvSpPr>
            <p:cNvPr id="64" name="Rectangle 36"/>
            <p:cNvSpPr>
              <a:spLocks noChangeArrowheads="1"/>
            </p:cNvSpPr>
            <p:nvPr/>
          </p:nvSpPr>
          <p:spPr bwMode="auto">
            <a:xfrm>
              <a:off x="6249610" y="3824479"/>
              <a:ext cx="2845001" cy="167163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1800" b="1" dirty="0" smtClean="0"/>
                <a:t>Converts high entropy sources to uniform </a:t>
              </a:r>
              <a:br>
                <a:rPr lang="en-US" sz="1800" b="1" dirty="0" smtClean="0"/>
              </a:br>
              <a:r>
                <a:rPr lang="en-US" sz="1800" b="1" i="1" dirty="0" smtClean="0">
                  <a:latin typeface="Times New Roman"/>
                  <a:cs typeface="Times New Roman"/>
                </a:rPr>
                <a:t>H</a:t>
              </a:r>
              <a:r>
                <a:rPr lang="en-US" sz="1800" b="1" baseline="-25000" dirty="0" smtClean="0">
                  <a:latin typeface="Times New Roman"/>
                  <a:cs typeface="Times New Roman"/>
                </a:rPr>
                <a:t>∞</a:t>
              </a:r>
              <a:r>
                <a:rPr lang="en-US" sz="1800" b="1" dirty="0" smtClean="0">
                  <a:latin typeface="Times New Roman"/>
                  <a:cs typeface="Times New Roman"/>
                </a:rPr>
                <a:t>(</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latin typeface="Times New Roman"/>
                  <a:cs typeface="Times New Roman"/>
                </a:rPr>
                <a:t>)≥ </a:t>
              </a:r>
              <a:r>
                <a:rPr lang="en-US" sz="1800" b="1" i="1" dirty="0" smtClean="0">
                  <a:latin typeface="Times New Roman"/>
                  <a:cs typeface="Times New Roman"/>
                </a:rPr>
                <a:t>k</a:t>
              </a:r>
              <a:r>
                <a:rPr lang="en-US" sz="1800" b="1" dirty="0" smtClean="0">
                  <a:latin typeface="Times New Roman"/>
                  <a:cs typeface="Times New Roman"/>
                </a:rPr>
                <a:t>          Ext (</a:t>
              </a:r>
              <a:r>
                <a:rPr lang="en-US" sz="1800" b="1" i="1" dirty="0" smtClean="0">
                  <a:latin typeface="Times New Roman"/>
                  <a:cs typeface="Times New Roman"/>
                </a:rPr>
                <a:t>W </a:t>
              </a:r>
              <a:r>
                <a:rPr lang="en-US" sz="1800" b="1" dirty="0" smtClean="0">
                  <a:latin typeface="Times New Roman"/>
                  <a:cs typeface="Times New Roman"/>
                </a:rPr>
                <a:t>) ≈ U</a:t>
              </a:r>
              <a:endParaRPr lang="en-US" sz="1800" b="1" dirty="0">
                <a:latin typeface="Times New Roman"/>
                <a:cs typeface="Times New Roman"/>
              </a:endParaRPr>
            </a:p>
          </p:txBody>
        </p:sp>
        <p:cxnSp>
          <p:nvCxnSpPr>
            <p:cNvPr id="65" name="Straight Arrow Connector 64"/>
            <p:cNvCxnSpPr/>
            <p:nvPr/>
          </p:nvCxnSpPr>
          <p:spPr>
            <a:xfrm>
              <a:off x="7474120" y="4947891"/>
              <a:ext cx="256772"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35" name="Group 34"/>
          <p:cNvGrpSpPr/>
          <p:nvPr/>
        </p:nvGrpSpPr>
        <p:grpSpPr>
          <a:xfrm>
            <a:off x="6563009" y="4278820"/>
            <a:ext cx="802991" cy="1032228"/>
            <a:chOff x="6851952" y="2558143"/>
            <a:chExt cx="967619" cy="1491952"/>
          </a:xfrm>
        </p:grpSpPr>
        <p:sp>
          <p:nvSpPr>
            <p:cNvPr id="37" name="Trapezoid 36"/>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9" name="TextBox 38"/>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5" name="Elbow Connector 54"/>
          <p:cNvCxnSpPr>
            <a:endCxn id="37" idx="0"/>
          </p:cNvCxnSpPr>
          <p:nvPr/>
        </p:nvCxnSpPr>
        <p:spPr>
          <a:xfrm rot="10800000" flipV="1">
            <a:off x="7366002" y="4436298"/>
            <a:ext cx="411241" cy="358635"/>
          </a:xfrm>
          <a:prstGeom prst="bentConnector3">
            <a:avLst>
              <a:gd name="adj1" fmla="val 50000"/>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45038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fade">
                                      <p:cBhvr>
                                        <p:cTn id="12" dur="500"/>
                                        <p:tgtEl>
                                          <p:spTgt spid="6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par>
                                <p:cTn id="18" presetID="10" presetClass="entr" presetSubtype="0" fill="hold" nodeType="with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fade">
                                      <p:cBhvr>
                                        <p:cTn id="20" dur="500"/>
                                        <p:tgtEl>
                                          <p:spTgt spid="48"/>
                                        </p:tgtEl>
                                      </p:cBhvr>
                                    </p:animEffect>
                                  </p:childTnLst>
                                </p:cTn>
                              </p:par>
                              <p:par>
                                <p:cTn id="21" presetID="10" presetClass="entr" presetSubtype="0" fill="hold" nodeType="with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fade">
                                      <p:cBhvr>
                                        <p:cTn id="23" dur="500"/>
                                        <p:tgtEl>
                                          <p:spTgt spid="5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500"/>
                                        <p:tgtEl>
                                          <p:spTgt spid="35"/>
                                        </p:tgtEl>
                                      </p:cBhvr>
                                    </p:animEffect>
                                  </p:childTnLst>
                                </p:cTn>
                              </p:par>
                              <p:par>
                                <p:cTn id="29" presetID="10" presetClass="entr" presetSubtype="0" fill="hold" nodeType="with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fade">
                                      <p:cBhvr>
                                        <p:cTn id="31"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with Errors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835310301"/>
              </p:ext>
            </p:extLst>
          </p:nvPr>
        </p:nvGraphicFramePr>
        <p:xfrm>
          <a:off x="973138" y="1371600"/>
          <a:ext cx="6443662" cy="3352800"/>
        </p:xfrm>
        <a:graphic>
          <a:graphicData uri="http://schemas.openxmlformats.org/presentationml/2006/ole">
            <mc:AlternateContent xmlns:mc="http://schemas.openxmlformats.org/markup-compatibility/2006">
              <mc:Choice xmlns:v="urn:schemas-microsoft-com:vml" Requires="v">
                <p:oleObj spid="_x0000_s2134" name="Equation" r:id="rId3" imgW="2197100" imgH="1143000" progId="Equation.3">
                  <p:embed/>
                </p:oleObj>
              </mc:Choice>
              <mc:Fallback>
                <p:oleObj name="Equation" r:id="rId3" imgW="2197100" imgH="1143000" progId="Equation.3">
                  <p:embed/>
                  <p:pic>
                    <p:nvPicPr>
                      <p:cNvPr id="0" name=""/>
                      <p:cNvPicPr/>
                      <p:nvPr/>
                    </p:nvPicPr>
                    <p:blipFill>
                      <a:blip r:embed="rId4"/>
                      <a:stretch>
                        <a:fillRect/>
                      </a:stretch>
                    </p:blipFill>
                    <p:spPr>
                      <a:xfrm>
                        <a:off x="973138" y="1371600"/>
                        <a:ext cx="6443662" cy="3352800"/>
                      </a:xfrm>
                      <a:prstGeom prst="rect">
                        <a:avLst/>
                      </a:prstGeom>
                    </p:spPr>
                  </p:pic>
                </p:oleObj>
              </mc:Fallback>
            </mc:AlternateContent>
          </a:graphicData>
        </a:graphic>
      </p:graphicFrame>
      <p:sp>
        <p:nvSpPr>
          <p:cNvPr id="9" name="Content Placeholder 2"/>
          <p:cNvSpPr txBox="1">
            <a:spLocks/>
          </p:cNvSpPr>
          <p:nvPr/>
        </p:nvSpPr>
        <p:spPr>
          <a:xfrm>
            <a:off x="381000" y="4876800"/>
            <a:ext cx="8153400" cy="16805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Gaussian Elimination!</a:t>
            </a:r>
          </a:p>
          <a:p>
            <a:r>
              <a:rPr lang="en-US" dirty="0"/>
              <a:t>What happens if we add small errors</a:t>
            </a:r>
            <a:r>
              <a:rPr lang="en-US" dirty="0" smtClean="0"/>
              <a:t>?</a:t>
            </a:r>
          </a:p>
          <a:p>
            <a:pPr lvl="1"/>
            <a:r>
              <a:rPr lang="en-US" dirty="0" smtClean="0"/>
              <a:t>Small errors seem to make the problem difficult</a:t>
            </a:r>
          </a:p>
          <a:p>
            <a:pPr lvl="1"/>
            <a:r>
              <a:rPr lang="en-US" dirty="0" smtClean="0"/>
              <a:t>Syndrome decoding of random linear code is NP-hard</a:t>
            </a:r>
          </a:p>
          <a:p>
            <a:r>
              <a:rPr lang="en-US" dirty="0" smtClean="0"/>
              <a:t>Recovering </a:t>
            </a:r>
            <a:r>
              <a:rPr lang="en-US" i="1" dirty="0" smtClean="0">
                <a:latin typeface="Times New Roman"/>
                <a:cs typeface="Times New Roman"/>
              </a:rPr>
              <a:t>x</a:t>
            </a:r>
            <a:r>
              <a:rPr lang="en-US" dirty="0" smtClean="0"/>
              <a:t> known as Learning with Errors (LWE)</a:t>
            </a:r>
          </a:p>
          <a:p>
            <a:endParaRPr lang="en-US" sz="2400" i="1" dirty="0" smtClean="0">
              <a:latin typeface="Times New Roman"/>
              <a:cs typeface="Times New Roman"/>
            </a:endParaRPr>
          </a:p>
          <a:p>
            <a:pPr marL="0" indent="0">
              <a:buFont typeface="Arial"/>
              <a:buNone/>
            </a:pPr>
            <a:endParaRPr lang="en-US" sz="2400" i="1" dirty="0">
              <a:latin typeface="Times New Roman"/>
              <a:cs typeface="Times New Roman"/>
            </a:endParaRPr>
          </a:p>
        </p:txBody>
      </p:sp>
    </p:spTree>
    <p:extLst>
      <p:ext uri="{BB962C8B-B14F-4D97-AF65-F5344CB8AC3E}">
        <p14:creationId xmlns:p14="http://schemas.microsoft.com/office/powerpoint/2010/main" val="704780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fade">
                                      <p:cBhvr>
                                        <p:cTn id="7" dur="500"/>
                                        <p:tgtEl>
                                          <p:spTgt spid="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3" end="3"/>
                                            </p:txEl>
                                          </p:spTgt>
                                        </p:tgtEl>
                                        <p:attrNameLst>
                                          <p:attrName>style.visibility</p:attrName>
                                        </p:attrNameLst>
                                      </p:cBhvr>
                                      <p:to>
                                        <p:strVal val="visible"/>
                                      </p:to>
                                    </p:set>
                                    <p:animEffect transition="in" filter="fade">
                                      <p:cBhvr>
                                        <p:cTn id="12" dur="500"/>
                                        <p:tgtEl>
                                          <p:spTgt spid="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Effect transition="in" filter="fade">
                                      <p:cBhvr>
                                        <p:cTn id="17"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with Errors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461006571"/>
              </p:ext>
            </p:extLst>
          </p:nvPr>
        </p:nvGraphicFramePr>
        <p:xfrm>
          <a:off x="304800" y="1316038"/>
          <a:ext cx="7226300" cy="3463925"/>
        </p:xfrm>
        <a:graphic>
          <a:graphicData uri="http://schemas.openxmlformats.org/presentationml/2006/ole">
            <mc:AlternateContent xmlns:mc="http://schemas.openxmlformats.org/markup-compatibility/2006">
              <mc:Choice xmlns:v="urn:schemas-microsoft-com:vml" Requires="v">
                <p:oleObj spid="_x0000_s3157" name="Equation" r:id="rId3" imgW="2463800" imgH="1181100" progId="Equation.3">
                  <p:embed/>
                </p:oleObj>
              </mc:Choice>
              <mc:Fallback>
                <p:oleObj name="Equation" r:id="rId3" imgW="2463800" imgH="1181100" progId="Equation.3">
                  <p:embed/>
                  <p:pic>
                    <p:nvPicPr>
                      <p:cNvPr id="0" name=""/>
                      <p:cNvPicPr/>
                      <p:nvPr/>
                    </p:nvPicPr>
                    <p:blipFill>
                      <a:blip r:embed="rId4"/>
                      <a:stretch>
                        <a:fillRect/>
                      </a:stretch>
                    </p:blipFill>
                    <p:spPr>
                      <a:xfrm>
                        <a:off x="304800" y="1316038"/>
                        <a:ext cx="7226300" cy="3463925"/>
                      </a:xfrm>
                      <a:prstGeom prst="rect">
                        <a:avLst/>
                      </a:prstGeom>
                    </p:spPr>
                  </p:pic>
                </p:oleObj>
              </mc:Fallback>
            </mc:AlternateContent>
          </a:graphicData>
        </a:graphic>
      </p:graphicFrame>
      <p:sp>
        <p:nvSpPr>
          <p:cNvPr id="6" name="Content Placeholder 2"/>
          <p:cNvSpPr>
            <a:spLocks noGrp="1"/>
          </p:cNvSpPr>
          <p:nvPr>
            <p:ph idx="1"/>
          </p:nvPr>
        </p:nvSpPr>
        <p:spPr>
          <a:xfrm>
            <a:off x="381000" y="4876800"/>
            <a:ext cx="8153400" cy="1680504"/>
          </a:xfrm>
        </p:spPr>
        <p:txBody>
          <a:bodyPr>
            <a:normAutofit fontScale="70000" lnSpcReduction="20000"/>
          </a:bodyPr>
          <a:lstStyle/>
          <a:p>
            <a:r>
              <a:rPr lang="en-US" dirty="0"/>
              <a:t>Gaussian Elimination!</a:t>
            </a:r>
          </a:p>
          <a:p>
            <a:r>
              <a:rPr lang="en-US" dirty="0"/>
              <a:t>What happens if we add small errors?</a:t>
            </a:r>
          </a:p>
          <a:p>
            <a:pPr lvl="1"/>
            <a:r>
              <a:rPr lang="en-US" dirty="0"/>
              <a:t>Small errors seem to make the problem difficult</a:t>
            </a:r>
          </a:p>
          <a:p>
            <a:pPr lvl="1"/>
            <a:r>
              <a:rPr lang="en-US" dirty="0"/>
              <a:t>Syndrome decoding of random linear code is NP-hard</a:t>
            </a:r>
          </a:p>
          <a:p>
            <a:r>
              <a:rPr lang="en-US" dirty="0"/>
              <a:t>Recovering </a:t>
            </a:r>
            <a:r>
              <a:rPr lang="en-US" i="1" dirty="0">
                <a:latin typeface="Times New Roman"/>
                <a:cs typeface="Times New Roman"/>
              </a:rPr>
              <a:t>x</a:t>
            </a:r>
            <a:r>
              <a:rPr lang="en-US" dirty="0"/>
              <a:t> known as Learning with Errors (LWE)</a:t>
            </a:r>
          </a:p>
          <a:p>
            <a:pPr marL="0" indent="0">
              <a:buNone/>
            </a:pPr>
            <a:endParaRPr lang="en-US" sz="2400" i="1" dirty="0" smtClean="0">
              <a:latin typeface="Times New Roman"/>
              <a:cs typeface="Times New Roman"/>
            </a:endParaRPr>
          </a:p>
          <a:p>
            <a:pPr marL="0" indent="0">
              <a:buNone/>
            </a:pPr>
            <a:endParaRPr lang="en-US" sz="2400" i="1" dirty="0">
              <a:latin typeface="Times New Roman"/>
              <a:cs typeface="Times New Roman"/>
            </a:endParaRPr>
          </a:p>
        </p:txBody>
      </p:sp>
    </p:spTree>
    <p:extLst>
      <p:ext uri="{BB962C8B-B14F-4D97-AF65-F5344CB8AC3E}">
        <p14:creationId xmlns:p14="http://schemas.microsoft.com/office/powerpoint/2010/main" val="3895194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with Errors</a:t>
            </a:r>
            <a:endParaRPr lang="en-US" dirty="0"/>
          </a:p>
        </p:txBody>
      </p:sp>
      <p:sp>
        <p:nvSpPr>
          <p:cNvPr id="3" name="Rectangle 2"/>
          <p:cNvSpPr/>
          <p:nvPr/>
        </p:nvSpPr>
        <p:spPr bwMode="auto">
          <a:xfrm>
            <a:off x="914400"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7" name="Rectangle 6"/>
          <p:cNvSpPr/>
          <p:nvPr/>
        </p:nvSpPr>
        <p:spPr bwMode="auto">
          <a:xfrm>
            <a:off x="5302568" y="1600200"/>
            <a:ext cx="457200"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8" name="Rectangle 7"/>
          <p:cNvSpPr/>
          <p:nvPr/>
        </p:nvSpPr>
        <p:spPr bwMode="auto">
          <a:xfrm>
            <a:off x="3397568"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5" name="TextBox 4"/>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9" name="TextBox 8"/>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0" name="Rectangle 9"/>
          <p:cNvSpPr/>
          <p:nvPr/>
        </p:nvSpPr>
        <p:spPr bwMode="auto">
          <a:xfrm>
            <a:off x="6445568"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1" name="Content Placeholder 2"/>
          <p:cNvSpPr txBox="1">
            <a:spLocks/>
          </p:cNvSpPr>
          <p:nvPr/>
        </p:nvSpPr>
        <p:spPr>
          <a:xfrm>
            <a:off x="381000" y="4876800"/>
            <a:ext cx="8153400" cy="16805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Gaussian Elimination!</a:t>
            </a:r>
          </a:p>
          <a:p>
            <a:r>
              <a:rPr lang="en-US" dirty="0"/>
              <a:t>What happens if we add small errors?</a:t>
            </a:r>
          </a:p>
          <a:p>
            <a:pPr lvl="1"/>
            <a:r>
              <a:rPr lang="en-US" dirty="0"/>
              <a:t>Small errors seem to make the problem difficult</a:t>
            </a:r>
          </a:p>
          <a:p>
            <a:pPr lvl="1"/>
            <a:r>
              <a:rPr lang="en-US" dirty="0"/>
              <a:t>Syndrome decoding of random linear code is NP-hard</a:t>
            </a:r>
          </a:p>
          <a:p>
            <a:r>
              <a:rPr lang="en-US" dirty="0"/>
              <a:t>Recovering </a:t>
            </a:r>
            <a:r>
              <a:rPr lang="en-US" i="1" dirty="0">
                <a:latin typeface="Times New Roman"/>
                <a:cs typeface="Times New Roman"/>
              </a:rPr>
              <a:t>x</a:t>
            </a:r>
            <a:r>
              <a:rPr lang="en-US" dirty="0"/>
              <a:t> known as Learning with Errors (LWE)</a:t>
            </a:r>
          </a:p>
          <a:p>
            <a:pPr marL="0" indent="0">
              <a:buFont typeface="Arial"/>
              <a:buNone/>
            </a:pPr>
            <a:endParaRPr lang="en-US" sz="2400" i="1" dirty="0">
              <a:latin typeface="Times New Roman"/>
              <a:cs typeface="Times New Roman"/>
            </a:endParaRPr>
          </a:p>
        </p:txBody>
      </p:sp>
      <p:sp>
        <p:nvSpPr>
          <p:cNvPr id="12" name="Rectangle 11"/>
          <p:cNvSpPr/>
          <p:nvPr/>
        </p:nvSpPr>
        <p:spPr bwMode="auto">
          <a:xfrm>
            <a:off x="8229600"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3" name="TextBox 12"/>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grpSp>
        <p:nvGrpSpPr>
          <p:cNvPr id="17" name="Group 16"/>
          <p:cNvGrpSpPr/>
          <p:nvPr/>
        </p:nvGrpSpPr>
        <p:grpSpPr>
          <a:xfrm>
            <a:off x="71289" y="1600200"/>
            <a:ext cx="743375" cy="3048000"/>
            <a:chOff x="71289" y="1600200"/>
            <a:chExt cx="743375"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8" name="Group 17"/>
          <p:cNvGrpSpPr/>
          <p:nvPr/>
        </p:nvGrpSpPr>
        <p:grpSpPr>
          <a:xfrm rot="5400000">
            <a:off x="1395849" y="244402"/>
            <a:ext cx="789702" cy="1752600"/>
            <a:chOff x="24962" y="1600200"/>
            <a:chExt cx="789702" cy="3048000"/>
          </a:xfrm>
        </p:grpSpPr>
        <p:sp>
          <p:nvSpPr>
            <p:cNvPr id="19" name="Left Brace 1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Tree>
    <p:extLst>
      <p:ext uri="{BB962C8B-B14F-4D97-AF65-F5344CB8AC3E}">
        <p14:creationId xmlns:p14="http://schemas.microsoft.com/office/powerpoint/2010/main" val="343987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26" name="Content Placeholder 1"/>
          <p:cNvSpPr>
            <a:spLocks noGrp="1"/>
          </p:cNvSpPr>
          <p:nvPr>
            <p:ph idx="1"/>
          </p:nvPr>
        </p:nvSpPr>
        <p:spPr>
          <a:xfrm>
            <a:off x="152400" y="1143000"/>
            <a:ext cx="3200400" cy="4892524"/>
          </a:xfrm>
        </p:spPr>
        <p:txBody>
          <a:bodyPr>
            <a:normAutofit lnSpcReduction="10000"/>
          </a:bodyPr>
          <a:lstStyle/>
          <a:p>
            <a:r>
              <a:rPr lang="en-US" sz="1600" dirty="0" smtClean="0"/>
              <a:t>What happens if we replace the code in our previous sketch with a random linear code?</a:t>
            </a:r>
          </a:p>
          <a:p>
            <a:endParaRPr lang="en-US" sz="1600" dirty="0" smtClean="0"/>
          </a:p>
          <a:p>
            <a:endParaRPr lang="en-US" sz="1600" dirty="0" smtClean="0"/>
          </a:p>
          <a:p>
            <a:pPr marL="0" indent="0">
              <a:buNone/>
            </a:pPr>
            <a:r>
              <a:rPr lang="en-US" sz="2000" dirty="0" smtClean="0"/>
              <a:t>Issues:</a:t>
            </a:r>
          </a:p>
          <a:p>
            <a:r>
              <a:rPr lang="en-US" sz="1600" dirty="0">
                <a:cs typeface="Calibri"/>
              </a:rPr>
              <a:t>Creating/finding a pseudorandom key? </a:t>
            </a:r>
            <a:br>
              <a:rPr lang="en-US" sz="1600" dirty="0">
                <a:cs typeface="Calibri"/>
              </a:rPr>
            </a:br>
            <a:endParaRPr lang="en-US" sz="1600" dirty="0">
              <a:cs typeface="Calibri"/>
            </a:endParaRPr>
          </a:p>
          <a:p>
            <a:pPr marL="0" indent="0">
              <a:buNone/>
            </a:pPr>
            <a:r>
              <a:rPr lang="en-US" sz="1600" b="1" dirty="0" smtClean="0">
                <a:cs typeface="Calibri"/>
              </a:rPr>
              <a:t>Use hardcore bits of </a:t>
            </a:r>
            <a:r>
              <a:rPr lang="en-US" sz="1600" b="1" dirty="0" err="1" smtClean="0">
                <a:cs typeface="Calibri"/>
              </a:rPr>
              <a:t>codeword</a:t>
            </a:r>
            <a:r>
              <a:rPr lang="en-US" sz="1600" b="1" dirty="0" smtClean="0">
                <a:cs typeface="Calibri"/>
              </a:rPr>
              <a:t>.</a:t>
            </a:r>
            <a:endParaRPr lang="en-US" sz="1600" b="1" dirty="0">
              <a:cs typeface="Calibri"/>
            </a:endParaRPr>
          </a:p>
          <a:p>
            <a:endParaRPr lang="en-US" sz="1600" dirty="0" smtClean="0">
              <a:cs typeface="Calibri"/>
            </a:endParaRPr>
          </a:p>
          <a:p>
            <a:r>
              <a:rPr lang="en-US" sz="1600" dirty="0">
                <a:cs typeface="Calibri"/>
              </a:rPr>
              <a:t>Finding efficient decoding algorithm for small </a:t>
            </a:r>
            <a:r>
              <a:rPr lang="en-US" sz="1600" i="1" dirty="0" err="1">
                <a:latin typeface="Times New Roman"/>
                <a:cs typeface="Times New Roman"/>
              </a:rPr>
              <a:t>d</a:t>
            </a:r>
            <a:r>
              <a:rPr lang="en-US" sz="1600" i="1" baseline="-25000" dirty="0" err="1">
                <a:latin typeface="Times New Roman"/>
                <a:cs typeface="Times New Roman"/>
              </a:rPr>
              <a:t>max</a:t>
            </a:r>
            <a:r>
              <a:rPr lang="en-US" sz="1600" dirty="0">
                <a:cs typeface="Calibri"/>
              </a:rPr>
              <a:t>.</a:t>
            </a:r>
          </a:p>
          <a:p>
            <a:endParaRPr lang="en-US" sz="1600" dirty="0" smtClean="0">
              <a:cs typeface="Calibri"/>
            </a:endParaRPr>
          </a:p>
          <a:p>
            <a:pPr marL="0" indent="0">
              <a:buNone/>
            </a:pPr>
            <a:r>
              <a:rPr lang="en-US" sz="1600" b="1" dirty="0" smtClean="0">
                <a:cs typeface="Calibri"/>
              </a:rPr>
              <a:t>Trial and error inversion</a:t>
            </a:r>
            <a:r>
              <a:rPr lang="en-US" sz="1600" dirty="0" smtClean="0">
                <a:cs typeface="Calibri"/>
              </a:rPr>
              <a:t> </a:t>
            </a:r>
          </a:p>
          <a:p>
            <a:pPr marL="0" indent="0">
              <a:buNone/>
            </a:pPr>
            <a:endParaRPr lang="en-US" sz="1600" dirty="0">
              <a:cs typeface="Calibri"/>
            </a:endParaRPr>
          </a:p>
          <a:p>
            <a:r>
              <a:rPr lang="en-US" sz="1600" dirty="0" smtClean="0">
                <a:cs typeface="Calibri"/>
              </a:rPr>
              <a:t>Proving security for different types of distributions </a:t>
            </a:r>
            <a:r>
              <a:rPr lang="en-US" sz="1600" i="1" dirty="0" smtClean="0">
                <a:latin typeface="Times New Roman"/>
                <a:cs typeface="Times New Roman"/>
              </a:rPr>
              <a:t>W</a:t>
            </a:r>
            <a:r>
              <a:rPr lang="en-US" sz="1600" baseline="-25000" dirty="0" smtClean="0">
                <a:latin typeface="Times New Roman"/>
                <a:cs typeface="Times New Roman"/>
              </a:rPr>
              <a:t>0</a:t>
            </a:r>
            <a:endParaRPr lang="en-US" sz="1400" dirty="0" smtClean="0">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p:txBody>
      </p:sp>
      <p:sp>
        <p:nvSpPr>
          <p:cNvPr id="7" name="TextBox 6"/>
          <p:cNvSpPr txBox="1"/>
          <p:nvPr/>
        </p:nvSpPr>
        <p:spPr>
          <a:xfrm>
            <a:off x="3352800" y="1318381"/>
            <a:ext cx="2364750" cy="3108543"/>
          </a:xfrm>
          <a:prstGeom prst="rect">
            <a:avLst/>
          </a:prstGeom>
          <a:noFill/>
        </p:spPr>
        <p:txBody>
          <a:bodyPr wrap="none" rtlCol="0">
            <a:spAutoFit/>
          </a:bodyPr>
          <a:lstStyle/>
          <a:p>
            <a:r>
              <a:rPr lang="en-US" sz="2400" dirty="0" smtClean="0">
                <a:latin typeface="Times New Roman"/>
                <a:cs typeface="Times New Roman"/>
              </a:rPr>
              <a:t>Gen ( </a:t>
            </a:r>
            <a:r>
              <a:rPr lang="en-US" sz="2400" i="1" dirty="0" smtClean="0">
                <a:latin typeface="Times New Roman"/>
                <a:cs typeface="Times New Roman"/>
              </a:rPr>
              <a:t>w</a:t>
            </a:r>
            <a:r>
              <a:rPr lang="en-US" sz="2400" baseline="-25000" dirty="0" smtClean="0">
                <a:latin typeface="Times New Roman"/>
                <a:cs typeface="Times New Roman"/>
              </a:rPr>
              <a:t>0</a:t>
            </a:r>
            <a:r>
              <a:rPr lang="en-US" sz="2400" i="1" dirty="0" smtClean="0">
                <a:latin typeface="Times New Roman"/>
                <a:cs typeface="Times New Roman"/>
              </a:rPr>
              <a:t> </a:t>
            </a:r>
            <a:r>
              <a:rPr lang="en-US" sz="2400" dirty="0" smtClean="0">
                <a:latin typeface="Times New Roman"/>
                <a:cs typeface="Times New Roman"/>
              </a:rPr>
              <a:t>)</a:t>
            </a:r>
            <a:r>
              <a:rPr lang="en-US" sz="2400" dirty="0" smtClean="0"/>
              <a:t>:</a:t>
            </a:r>
          </a:p>
          <a:p>
            <a:pPr marL="342900" indent="-342900">
              <a:buAutoNum type="arabicPeriod"/>
            </a:pPr>
            <a:r>
              <a:rPr lang="en-US" sz="2000" dirty="0" smtClean="0"/>
              <a:t>Sample uniformly</a:t>
            </a:r>
          </a:p>
          <a:p>
            <a:pPr marL="342900" indent="-342900">
              <a:buAutoNum type="arabicPeriod"/>
            </a:pPr>
            <a:endParaRPr lang="en-US" sz="1600" dirty="0" smtClean="0"/>
          </a:p>
          <a:p>
            <a:pPr marL="342900" indent="-342900">
              <a:buAutoNum type="arabicPeriod"/>
            </a:pPr>
            <a:endParaRPr lang="en-US" sz="1600" dirty="0"/>
          </a:p>
          <a:p>
            <a:pPr marL="342900" indent="-342900">
              <a:buAutoNum type="arabicPeriod"/>
            </a:pPr>
            <a:r>
              <a:rPr lang="en-US" sz="2000" dirty="0" smtClean="0"/>
              <a:t>Compute </a:t>
            </a:r>
          </a:p>
          <a:p>
            <a:pPr marL="342900" indent="-342900">
              <a:buAutoNum type="arabicPeriod"/>
            </a:pPr>
            <a:endParaRPr lang="en-US" sz="1600" dirty="0"/>
          </a:p>
          <a:p>
            <a:pPr marL="342900" indent="-342900">
              <a:buAutoNum type="arabicPeriod"/>
            </a:pPr>
            <a:endParaRPr lang="en-US" sz="1600" dirty="0" smtClean="0"/>
          </a:p>
          <a:p>
            <a:pPr marL="342900" indent="-342900">
              <a:buAutoNum type="arabicPeriod"/>
            </a:pPr>
            <a:endParaRPr lang="en-US" sz="1600" dirty="0"/>
          </a:p>
          <a:p>
            <a:pPr marL="342900" indent="-342900">
              <a:buAutoNum type="arabicPeriod"/>
            </a:pPr>
            <a:endParaRPr lang="en-US" sz="1600" dirty="0" smtClean="0"/>
          </a:p>
          <a:p>
            <a:pPr marL="342900" indent="-342900">
              <a:buAutoNum type="arabicPeriod"/>
            </a:pPr>
            <a:r>
              <a:rPr lang="en-US" sz="2000" dirty="0" smtClean="0"/>
              <a:t>Output </a:t>
            </a:r>
            <a:r>
              <a:rPr lang="en-US" sz="2000" dirty="0" smtClean="0">
                <a:latin typeface="Times New Roman"/>
                <a:cs typeface="Times New Roman"/>
              </a:rPr>
              <a:t>(</a:t>
            </a:r>
            <a:r>
              <a:rPr lang="en-US" sz="2000" i="1" dirty="0" smtClean="0">
                <a:latin typeface="Times New Roman"/>
                <a:cs typeface="Times New Roman"/>
              </a:rPr>
              <a:t>key</a:t>
            </a:r>
            <a:r>
              <a:rPr lang="en-US" sz="2000" dirty="0" smtClean="0">
                <a:latin typeface="Times New Roman"/>
                <a:cs typeface="Times New Roman"/>
              </a:rPr>
              <a:t>, </a:t>
            </a:r>
            <a:r>
              <a:rPr lang="en-US" sz="2000" i="1" dirty="0" smtClean="0">
                <a:latin typeface="Times New Roman"/>
                <a:cs typeface="Times New Roman"/>
              </a:rPr>
              <a:t>p</a:t>
            </a:r>
            <a:r>
              <a:rPr lang="en-US" sz="2000" dirty="0" smtClean="0">
                <a:latin typeface="Times New Roman"/>
                <a:cs typeface="Times New Roman"/>
              </a:rPr>
              <a:t>)</a:t>
            </a:r>
          </a:p>
          <a:p>
            <a:pPr marL="342900" indent="-342900">
              <a:buAutoNum type="arabicPeriod"/>
            </a:pPr>
            <a:endParaRPr lang="en-US" sz="1600" dirty="0" smtClean="0"/>
          </a:p>
        </p:txBody>
      </p:sp>
      <p:graphicFrame>
        <p:nvGraphicFramePr>
          <p:cNvPr id="9" name="Object 8"/>
          <p:cNvGraphicFramePr>
            <a:graphicFrameLocks noChangeAspect="1"/>
          </p:cNvGraphicFramePr>
          <p:nvPr>
            <p:extLst>
              <p:ext uri="{D42A27DB-BD31-4B8C-83A1-F6EECF244321}">
                <p14:modId xmlns:p14="http://schemas.microsoft.com/office/powerpoint/2010/main" val="2068860326"/>
              </p:ext>
            </p:extLst>
          </p:nvPr>
        </p:nvGraphicFramePr>
        <p:xfrm>
          <a:off x="3777041" y="2068284"/>
          <a:ext cx="1883832" cy="423333"/>
        </p:xfrm>
        <a:graphic>
          <a:graphicData uri="http://schemas.openxmlformats.org/presentationml/2006/ole">
            <mc:AlternateContent xmlns:mc="http://schemas.openxmlformats.org/markup-compatibility/2006">
              <mc:Choice xmlns:v="urn:schemas-microsoft-com:vml" Requires="v">
                <p:oleObj spid="_x0000_s15609" name="Equation" r:id="rId4" imgW="1130300" imgH="254000" progId="Equation.3">
                  <p:embed/>
                </p:oleObj>
              </mc:Choice>
              <mc:Fallback>
                <p:oleObj name="Equation" r:id="rId4" imgW="1130300" imgH="254000" progId="Equation.3">
                  <p:embed/>
                  <p:pic>
                    <p:nvPicPr>
                      <p:cNvPr id="0" name=""/>
                      <p:cNvPicPr/>
                      <p:nvPr/>
                    </p:nvPicPr>
                    <p:blipFill>
                      <a:blip r:embed="rId5"/>
                      <a:stretch>
                        <a:fillRect/>
                      </a:stretch>
                    </p:blipFill>
                    <p:spPr>
                      <a:xfrm>
                        <a:off x="3777041" y="2068284"/>
                        <a:ext cx="1883832" cy="423333"/>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660154329"/>
              </p:ext>
            </p:extLst>
          </p:nvPr>
        </p:nvGraphicFramePr>
        <p:xfrm>
          <a:off x="3736975" y="2917825"/>
          <a:ext cx="1651000" cy="762000"/>
        </p:xfrm>
        <a:graphic>
          <a:graphicData uri="http://schemas.openxmlformats.org/presentationml/2006/ole">
            <mc:AlternateContent xmlns:mc="http://schemas.openxmlformats.org/markup-compatibility/2006">
              <mc:Choice xmlns:v="urn:schemas-microsoft-com:vml" Requires="v">
                <p:oleObj spid="_x0000_s15610" name="Equation" r:id="rId6" imgW="990600" imgH="457200" progId="Equation.3">
                  <p:embed/>
                </p:oleObj>
              </mc:Choice>
              <mc:Fallback>
                <p:oleObj name="Equation" r:id="rId6" imgW="990600" imgH="457200" progId="Equation.3">
                  <p:embed/>
                  <p:pic>
                    <p:nvPicPr>
                      <p:cNvPr id="0" name=""/>
                      <p:cNvPicPr/>
                      <p:nvPr/>
                    </p:nvPicPr>
                    <p:blipFill>
                      <a:blip r:embed="rId7"/>
                      <a:stretch>
                        <a:fillRect/>
                      </a:stretch>
                    </p:blipFill>
                    <p:spPr>
                      <a:xfrm>
                        <a:off x="3736975" y="2917825"/>
                        <a:ext cx="1651000" cy="762000"/>
                      </a:xfrm>
                      <a:prstGeom prst="rect">
                        <a:avLst/>
                      </a:prstGeom>
                    </p:spPr>
                  </p:pic>
                </p:oleObj>
              </mc:Fallback>
            </mc:AlternateContent>
          </a:graphicData>
        </a:graphic>
      </p:graphicFrame>
      <p:sp>
        <p:nvSpPr>
          <p:cNvPr id="12" name="Rectangle 11"/>
          <p:cNvSpPr/>
          <p:nvPr/>
        </p:nvSpPr>
        <p:spPr>
          <a:xfrm>
            <a:off x="3352800" y="1765904"/>
            <a:ext cx="2364750" cy="2491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6166152" y="1318381"/>
            <a:ext cx="1814269" cy="3170099"/>
          </a:xfrm>
          <a:prstGeom prst="rect">
            <a:avLst/>
          </a:prstGeom>
          <a:noFill/>
        </p:spPr>
        <p:txBody>
          <a:bodyPr wrap="none" rtlCol="0">
            <a:spAutoFit/>
          </a:bodyPr>
          <a:lstStyle/>
          <a:p>
            <a:r>
              <a:rPr lang="en-US" sz="2400" dirty="0" smtClean="0">
                <a:latin typeface="Times New Roman"/>
                <a:cs typeface="Times New Roman"/>
              </a:rPr>
              <a:t>Rep ( </a:t>
            </a:r>
            <a:r>
              <a:rPr lang="en-US" sz="2400" i="1" dirty="0" smtClean="0">
                <a:latin typeface="Times New Roman"/>
                <a:cs typeface="Times New Roman"/>
              </a:rPr>
              <a:t>w</a:t>
            </a:r>
            <a:r>
              <a:rPr lang="en-US" sz="2400" baseline="-25000" dirty="0" smtClean="0">
                <a:latin typeface="Times New Roman"/>
                <a:cs typeface="Times New Roman"/>
              </a:rPr>
              <a:t>1</a:t>
            </a:r>
            <a:r>
              <a:rPr lang="en-US" sz="2400" i="1" dirty="0" smtClean="0">
                <a:latin typeface="Times New Roman"/>
                <a:cs typeface="Times New Roman"/>
              </a:rPr>
              <a:t> , p</a:t>
            </a:r>
            <a:r>
              <a:rPr lang="en-US" sz="2400" dirty="0" smtClean="0">
                <a:latin typeface="Times New Roman"/>
                <a:cs typeface="Times New Roman"/>
              </a:rPr>
              <a:t>)</a:t>
            </a:r>
            <a:r>
              <a:rPr lang="en-US" sz="2400" dirty="0" smtClean="0"/>
              <a:t>:</a:t>
            </a:r>
          </a:p>
          <a:p>
            <a:pPr marL="342900" indent="-342900">
              <a:buAutoNum type="arabicPeriod"/>
            </a:pPr>
            <a:r>
              <a:rPr lang="en-US" sz="2000" dirty="0" smtClean="0"/>
              <a:t>Parse </a:t>
            </a:r>
            <a:r>
              <a:rPr lang="en-US" sz="2000" i="1" dirty="0" smtClean="0">
                <a:latin typeface="Times New Roman"/>
                <a:cs typeface="Times New Roman"/>
              </a:rPr>
              <a:t>p</a:t>
            </a:r>
            <a:r>
              <a:rPr lang="en-US" sz="2000" dirty="0" smtClean="0"/>
              <a:t> as: </a:t>
            </a:r>
          </a:p>
          <a:p>
            <a:pPr marL="342900" indent="-342900">
              <a:buAutoNum type="arabicPeriod"/>
            </a:pPr>
            <a:endParaRPr lang="en-US" sz="2000" dirty="0" smtClean="0">
              <a:latin typeface="Times New Roman"/>
              <a:cs typeface="Times New Roman"/>
            </a:endParaRPr>
          </a:p>
          <a:p>
            <a:pPr marL="342900" indent="-342900">
              <a:buAutoNum type="arabicPeriod"/>
            </a:pPr>
            <a:endParaRPr lang="en-US" sz="1600" dirty="0" smtClean="0"/>
          </a:p>
          <a:p>
            <a:pPr marL="342900" indent="-342900">
              <a:buAutoNum type="arabicPeriod"/>
            </a:pPr>
            <a:r>
              <a:rPr lang="en-US" sz="2000" dirty="0" smtClean="0"/>
              <a:t>Compute</a:t>
            </a:r>
          </a:p>
          <a:p>
            <a:endParaRPr lang="en-US" sz="2000" dirty="0" smtClean="0"/>
          </a:p>
          <a:p>
            <a:endParaRPr lang="en-US" sz="2000" dirty="0" smtClean="0"/>
          </a:p>
          <a:p>
            <a:r>
              <a:rPr lang="en-US" sz="2000" dirty="0" smtClean="0"/>
              <a:t>3. Invert </a:t>
            </a:r>
            <a:r>
              <a:rPr lang="en-US" sz="2000" i="1" dirty="0" smtClean="0">
                <a:latin typeface="Times New Roman"/>
                <a:cs typeface="Times New Roman"/>
              </a:rPr>
              <a:t>C</a:t>
            </a:r>
            <a:r>
              <a:rPr lang="en-US" sz="2000" dirty="0" smtClean="0">
                <a:latin typeface="Times New Roman"/>
                <a:cs typeface="Times New Roman"/>
              </a:rPr>
              <a:t>-</a:t>
            </a:r>
            <a:r>
              <a:rPr lang="en-US" sz="2000" i="1" dirty="0" smtClean="0">
                <a:latin typeface="Times New Roman"/>
                <a:cs typeface="Times New Roman"/>
              </a:rPr>
              <a:t>w</a:t>
            </a:r>
            <a:r>
              <a:rPr lang="en-US" sz="2000" baseline="-25000" dirty="0" smtClean="0">
                <a:latin typeface="Times New Roman"/>
                <a:cs typeface="Times New Roman"/>
              </a:rPr>
              <a:t>1</a:t>
            </a:r>
            <a:r>
              <a:rPr lang="en-US" sz="2000" dirty="0" smtClean="0"/>
              <a:t>, </a:t>
            </a:r>
            <a:br>
              <a:rPr lang="en-US" sz="2000" dirty="0" smtClean="0"/>
            </a:br>
            <a:r>
              <a:rPr lang="en-US" sz="2000" dirty="0" smtClean="0"/>
              <a:t>    output </a:t>
            </a:r>
            <a:r>
              <a:rPr lang="en-US" sz="2000" i="1" dirty="0" smtClean="0">
                <a:latin typeface="Times New Roman"/>
                <a:cs typeface="Times New Roman"/>
              </a:rPr>
              <a:t>key</a:t>
            </a:r>
            <a:r>
              <a:rPr lang="en-US" sz="2000" dirty="0" smtClean="0"/>
              <a:t/>
            </a:r>
            <a:br>
              <a:rPr lang="en-US" sz="2000" dirty="0" smtClean="0"/>
            </a:br>
            <a:endParaRPr lang="en-US" sz="2000" dirty="0" smtClean="0"/>
          </a:p>
        </p:txBody>
      </p:sp>
      <p:sp>
        <p:nvSpPr>
          <p:cNvPr id="11" name="Rectangle 10"/>
          <p:cNvSpPr/>
          <p:nvPr/>
        </p:nvSpPr>
        <p:spPr>
          <a:xfrm>
            <a:off x="6166151" y="1765904"/>
            <a:ext cx="2735943" cy="2491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3159353666"/>
              </p:ext>
            </p:extLst>
          </p:nvPr>
        </p:nvGraphicFramePr>
        <p:xfrm>
          <a:off x="6575425" y="2068284"/>
          <a:ext cx="1501775" cy="360363"/>
        </p:xfrm>
        <a:graphic>
          <a:graphicData uri="http://schemas.openxmlformats.org/presentationml/2006/ole">
            <mc:AlternateContent xmlns:mc="http://schemas.openxmlformats.org/markup-compatibility/2006">
              <mc:Choice xmlns:v="urn:schemas-microsoft-com:vml" Requires="v">
                <p:oleObj spid="_x0000_s15611" name="Equation" r:id="rId8" imgW="901700" imgH="215900" progId="Equation.3">
                  <p:embed/>
                </p:oleObj>
              </mc:Choice>
              <mc:Fallback>
                <p:oleObj name="Equation" r:id="rId8" imgW="901700" imgH="215900" progId="Equation.3">
                  <p:embed/>
                  <p:pic>
                    <p:nvPicPr>
                      <p:cNvPr id="0" name=""/>
                      <p:cNvPicPr/>
                      <p:nvPr/>
                    </p:nvPicPr>
                    <p:blipFill>
                      <a:blip r:embed="rId9"/>
                      <a:stretch>
                        <a:fillRect/>
                      </a:stretch>
                    </p:blipFill>
                    <p:spPr>
                      <a:xfrm>
                        <a:off x="6575425" y="2068284"/>
                        <a:ext cx="1501775" cy="360363"/>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363066270"/>
              </p:ext>
            </p:extLst>
          </p:nvPr>
        </p:nvGraphicFramePr>
        <p:xfrm>
          <a:off x="6340475" y="2917825"/>
          <a:ext cx="2346325" cy="360363"/>
        </p:xfrm>
        <a:graphic>
          <a:graphicData uri="http://schemas.openxmlformats.org/presentationml/2006/ole">
            <mc:AlternateContent xmlns:mc="http://schemas.openxmlformats.org/markup-compatibility/2006">
              <mc:Choice xmlns:v="urn:schemas-microsoft-com:vml" Requires="v">
                <p:oleObj spid="_x0000_s15612" name="Equation" r:id="rId10" imgW="1409700" imgH="215900" progId="Equation.3">
                  <p:embed/>
                </p:oleObj>
              </mc:Choice>
              <mc:Fallback>
                <p:oleObj name="Equation" r:id="rId10" imgW="1409700" imgH="215900" progId="Equation.3">
                  <p:embed/>
                  <p:pic>
                    <p:nvPicPr>
                      <p:cNvPr id="0" name=""/>
                      <p:cNvPicPr/>
                      <p:nvPr/>
                    </p:nvPicPr>
                    <p:blipFill>
                      <a:blip r:embed="rId11"/>
                      <a:stretch>
                        <a:fillRect/>
                      </a:stretch>
                    </p:blipFill>
                    <p:spPr>
                      <a:xfrm>
                        <a:off x="6340475" y="2917825"/>
                        <a:ext cx="2346325" cy="360363"/>
                      </a:xfrm>
                      <a:prstGeom prst="rect">
                        <a:avLst/>
                      </a:prstGeom>
                    </p:spPr>
                  </p:pic>
                </p:oleObj>
              </mc:Fallback>
            </mc:AlternateContent>
          </a:graphicData>
        </a:graphic>
      </p:graphicFrame>
    </p:spTree>
    <p:extLst>
      <p:ext uri="{BB962C8B-B14F-4D97-AF65-F5344CB8AC3E}">
        <p14:creationId xmlns:p14="http://schemas.microsoft.com/office/powerpoint/2010/main" val="133998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9" end="9"/>
                                            </p:txEl>
                                          </p:spTgt>
                                        </p:tgtEl>
                                        <p:attrNameLst>
                                          <p:attrName>style.visibility</p:attrName>
                                        </p:attrNameLst>
                                      </p:cBhvr>
                                      <p:to>
                                        <p:strVal val="visible"/>
                                      </p:to>
                                    </p:set>
                                    <p:animEffect transition="in" filter="fade">
                                      <p:cBhvr>
                                        <p:cTn id="7" dur="500"/>
                                        <p:tgtEl>
                                          <p:spTgt spid="26">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7" end="7"/>
                                            </p:txEl>
                                          </p:spTgt>
                                        </p:tgtEl>
                                        <p:attrNameLst>
                                          <p:attrName>style.visibility</p:attrName>
                                        </p:attrNameLst>
                                      </p:cBhvr>
                                      <p:to>
                                        <p:strVal val="visible"/>
                                      </p:to>
                                    </p:set>
                                    <p:animEffect transition="in" filter="fade">
                                      <p:cBhvr>
                                        <p:cTn id="12"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26" name="Content Placeholder 1"/>
          <p:cNvSpPr>
            <a:spLocks noGrp="1"/>
          </p:cNvSpPr>
          <p:nvPr>
            <p:ph idx="1"/>
          </p:nvPr>
        </p:nvSpPr>
        <p:spPr>
          <a:xfrm>
            <a:off x="152400" y="1143000"/>
            <a:ext cx="3200400" cy="5461000"/>
          </a:xfrm>
        </p:spPr>
        <p:txBody>
          <a:bodyPr>
            <a:normAutofit fontScale="92500" lnSpcReduction="10000"/>
          </a:bodyPr>
          <a:lstStyle/>
          <a:p>
            <a:r>
              <a:rPr lang="en-US" sz="1600" dirty="0" smtClean="0"/>
              <a:t>What happens if we replace the code in our previous sketch with a random linear code?</a:t>
            </a:r>
          </a:p>
          <a:p>
            <a:endParaRPr lang="en-US" sz="1600" dirty="0" smtClean="0"/>
          </a:p>
          <a:p>
            <a:endParaRPr lang="en-US" sz="1600" dirty="0" smtClean="0"/>
          </a:p>
          <a:p>
            <a:pPr marL="0" indent="0">
              <a:buNone/>
            </a:pPr>
            <a:r>
              <a:rPr lang="en-US" sz="2000" dirty="0" smtClean="0"/>
              <a:t>Issues:</a:t>
            </a:r>
          </a:p>
          <a:p>
            <a:r>
              <a:rPr lang="en-US" sz="1600" dirty="0">
                <a:cs typeface="Calibri"/>
              </a:rPr>
              <a:t>Creating/finding a pseudorandom key? </a:t>
            </a:r>
            <a:br>
              <a:rPr lang="en-US" sz="1600" dirty="0">
                <a:cs typeface="Calibri"/>
              </a:rPr>
            </a:br>
            <a:endParaRPr lang="en-US" sz="1600" dirty="0">
              <a:cs typeface="Calibri"/>
            </a:endParaRPr>
          </a:p>
          <a:p>
            <a:pPr marL="0" indent="0">
              <a:buNone/>
            </a:pPr>
            <a:r>
              <a:rPr lang="en-US" sz="1600" b="1" dirty="0" smtClean="0">
                <a:cs typeface="Calibri"/>
              </a:rPr>
              <a:t>Use hardcore bits of </a:t>
            </a:r>
            <a:r>
              <a:rPr lang="en-US" sz="1600" b="1" dirty="0" err="1" smtClean="0">
                <a:cs typeface="Calibri"/>
              </a:rPr>
              <a:t>codeword</a:t>
            </a:r>
            <a:r>
              <a:rPr lang="en-US" sz="1600" b="1" dirty="0" smtClean="0">
                <a:cs typeface="Calibri"/>
              </a:rPr>
              <a:t>.</a:t>
            </a:r>
            <a:endParaRPr lang="en-US" sz="1600" b="1" dirty="0">
              <a:cs typeface="Calibri"/>
            </a:endParaRPr>
          </a:p>
          <a:p>
            <a:endParaRPr lang="en-US" sz="1600" dirty="0" smtClean="0">
              <a:cs typeface="Calibri"/>
            </a:endParaRPr>
          </a:p>
          <a:p>
            <a:r>
              <a:rPr lang="en-US" sz="1600" dirty="0">
                <a:cs typeface="Calibri"/>
              </a:rPr>
              <a:t>Finding efficient decoding algorithm for small </a:t>
            </a:r>
            <a:r>
              <a:rPr lang="en-US" sz="1600" i="1" dirty="0" err="1">
                <a:latin typeface="Times New Roman"/>
                <a:cs typeface="Times New Roman"/>
              </a:rPr>
              <a:t>d</a:t>
            </a:r>
            <a:r>
              <a:rPr lang="en-US" sz="1600" i="1" baseline="-25000" dirty="0" err="1">
                <a:latin typeface="Times New Roman"/>
                <a:cs typeface="Times New Roman"/>
              </a:rPr>
              <a:t>max</a:t>
            </a:r>
            <a:r>
              <a:rPr lang="en-US" sz="1600" dirty="0">
                <a:cs typeface="Calibri"/>
              </a:rPr>
              <a:t>.</a:t>
            </a:r>
          </a:p>
          <a:p>
            <a:endParaRPr lang="en-US" sz="1600" dirty="0" smtClean="0">
              <a:cs typeface="Calibri"/>
            </a:endParaRPr>
          </a:p>
          <a:p>
            <a:pPr marL="0" indent="0">
              <a:buNone/>
            </a:pPr>
            <a:r>
              <a:rPr lang="en-US" sz="1600" b="1" dirty="0" smtClean="0">
                <a:cs typeface="Calibri"/>
              </a:rPr>
              <a:t>Trial and error inversion</a:t>
            </a:r>
            <a:r>
              <a:rPr lang="en-US" sz="1600" dirty="0" smtClean="0">
                <a:cs typeface="Calibri"/>
              </a:rPr>
              <a:t> </a:t>
            </a:r>
          </a:p>
          <a:p>
            <a:pPr marL="0" indent="0">
              <a:buNone/>
            </a:pPr>
            <a:endParaRPr lang="en-US" sz="1600" dirty="0">
              <a:cs typeface="Calibri"/>
            </a:endParaRPr>
          </a:p>
          <a:p>
            <a:r>
              <a:rPr lang="en-US" sz="1600" dirty="0" smtClean="0">
                <a:cs typeface="Calibri"/>
              </a:rPr>
              <a:t>Proving security for different types of distributions </a:t>
            </a:r>
            <a:r>
              <a:rPr lang="en-US" sz="1600" i="1" dirty="0" smtClean="0">
                <a:latin typeface="Times New Roman"/>
                <a:cs typeface="Times New Roman"/>
              </a:rPr>
              <a:t>W</a:t>
            </a:r>
            <a:r>
              <a:rPr lang="en-US" sz="1600" baseline="-25000" dirty="0" smtClean="0">
                <a:latin typeface="Times New Roman"/>
                <a:cs typeface="Times New Roman"/>
              </a:rPr>
              <a:t>0</a:t>
            </a:r>
            <a:endParaRPr lang="en-US" sz="1400" dirty="0" smtClean="0">
              <a:cs typeface="Calibri"/>
            </a:endParaRPr>
          </a:p>
          <a:p>
            <a:endParaRPr lang="en-US" sz="1600" dirty="0" smtClean="0">
              <a:latin typeface="Calibri"/>
              <a:cs typeface="Calibri"/>
            </a:endParaRPr>
          </a:p>
          <a:p>
            <a:pPr marL="0" indent="0">
              <a:buNone/>
            </a:pPr>
            <a:r>
              <a:rPr lang="en-US" sz="1600" b="1" dirty="0" smtClean="0">
                <a:latin typeface="Calibri"/>
                <a:cs typeface="Calibri"/>
              </a:rPr>
              <a:t>Extend LWE when some dimensions have known error</a:t>
            </a: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p:txBody>
      </p:sp>
      <p:sp>
        <p:nvSpPr>
          <p:cNvPr id="7" name="TextBox 6"/>
          <p:cNvSpPr txBox="1"/>
          <p:nvPr/>
        </p:nvSpPr>
        <p:spPr>
          <a:xfrm>
            <a:off x="3352800" y="1318381"/>
            <a:ext cx="2364750" cy="3108543"/>
          </a:xfrm>
          <a:prstGeom prst="rect">
            <a:avLst/>
          </a:prstGeom>
          <a:noFill/>
        </p:spPr>
        <p:txBody>
          <a:bodyPr wrap="none" rtlCol="0">
            <a:spAutoFit/>
          </a:bodyPr>
          <a:lstStyle/>
          <a:p>
            <a:r>
              <a:rPr lang="en-US" sz="2400" dirty="0" smtClean="0">
                <a:latin typeface="Times New Roman"/>
                <a:cs typeface="Times New Roman"/>
              </a:rPr>
              <a:t>Gen ( </a:t>
            </a:r>
            <a:r>
              <a:rPr lang="en-US" sz="2400" i="1" dirty="0" smtClean="0">
                <a:latin typeface="Times New Roman"/>
                <a:cs typeface="Times New Roman"/>
              </a:rPr>
              <a:t>w</a:t>
            </a:r>
            <a:r>
              <a:rPr lang="en-US" sz="2400" baseline="-25000" dirty="0" smtClean="0">
                <a:latin typeface="Times New Roman"/>
                <a:cs typeface="Times New Roman"/>
              </a:rPr>
              <a:t>0</a:t>
            </a:r>
            <a:r>
              <a:rPr lang="en-US" sz="2400" i="1" dirty="0" smtClean="0">
                <a:latin typeface="Times New Roman"/>
                <a:cs typeface="Times New Roman"/>
              </a:rPr>
              <a:t> </a:t>
            </a:r>
            <a:r>
              <a:rPr lang="en-US" sz="2400" dirty="0" smtClean="0">
                <a:latin typeface="Times New Roman"/>
                <a:cs typeface="Times New Roman"/>
              </a:rPr>
              <a:t>)</a:t>
            </a:r>
            <a:r>
              <a:rPr lang="en-US" sz="2400" dirty="0" smtClean="0"/>
              <a:t>:</a:t>
            </a:r>
          </a:p>
          <a:p>
            <a:pPr marL="342900" indent="-342900">
              <a:buAutoNum type="arabicPeriod"/>
            </a:pPr>
            <a:r>
              <a:rPr lang="en-US" sz="2000" dirty="0" smtClean="0"/>
              <a:t>Sample uniformly</a:t>
            </a:r>
          </a:p>
          <a:p>
            <a:pPr marL="342900" indent="-342900">
              <a:buAutoNum type="arabicPeriod"/>
            </a:pPr>
            <a:endParaRPr lang="en-US" sz="1600" dirty="0" smtClean="0"/>
          </a:p>
          <a:p>
            <a:pPr marL="342900" indent="-342900">
              <a:buAutoNum type="arabicPeriod"/>
            </a:pPr>
            <a:endParaRPr lang="en-US" sz="1600" dirty="0"/>
          </a:p>
          <a:p>
            <a:pPr marL="342900" indent="-342900">
              <a:buAutoNum type="arabicPeriod"/>
            </a:pPr>
            <a:r>
              <a:rPr lang="en-US" sz="2000" dirty="0" smtClean="0"/>
              <a:t>Compute </a:t>
            </a:r>
          </a:p>
          <a:p>
            <a:pPr marL="342900" indent="-342900">
              <a:buAutoNum type="arabicPeriod"/>
            </a:pPr>
            <a:endParaRPr lang="en-US" sz="1600" dirty="0"/>
          </a:p>
          <a:p>
            <a:pPr marL="342900" indent="-342900">
              <a:buAutoNum type="arabicPeriod"/>
            </a:pPr>
            <a:endParaRPr lang="en-US" sz="1600" dirty="0" smtClean="0"/>
          </a:p>
          <a:p>
            <a:pPr marL="342900" indent="-342900">
              <a:buAutoNum type="arabicPeriod"/>
            </a:pPr>
            <a:endParaRPr lang="en-US" sz="1600" dirty="0"/>
          </a:p>
          <a:p>
            <a:pPr marL="342900" indent="-342900">
              <a:buAutoNum type="arabicPeriod"/>
            </a:pPr>
            <a:endParaRPr lang="en-US" sz="1600" dirty="0" smtClean="0"/>
          </a:p>
          <a:p>
            <a:pPr marL="342900" indent="-342900">
              <a:buAutoNum type="arabicPeriod"/>
            </a:pPr>
            <a:r>
              <a:rPr lang="en-US" sz="2000" dirty="0" smtClean="0"/>
              <a:t>Output </a:t>
            </a:r>
            <a:r>
              <a:rPr lang="en-US" sz="2000" dirty="0" smtClean="0">
                <a:latin typeface="Times New Roman"/>
                <a:cs typeface="Times New Roman"/>
              </a:rPr>
              <a:t>(</a:t>
            </a:r>
            <a:r>
              <a:rPr lang="en-US" sz="2000" i="1" dirty="0" smtClean="0">
                <a:latin typeface="Times New Roman"/>
                <a:cs typeface="Times New Roman"/>
              </a:rPr>
              <a:t>key</a:t>
            </a:r>
            <a:r>
              <a:rPr lang="en-US" sz="2000" dirty="0" smtClean="0">
                <a:latin typeface="Times New Roman"/>
                <a:cs typeface="Times New Roman"/>
              </a:rPr>
              <a:t>, </a:t>
            </a:r>
            <a:r>
              <a:rPr lang="en-US" sz="2000" i="1" dirty="0" smtClean="0">
                <a:latin typeface="Times New Roman"/>
                <a:cs typeface="Times New Roman"/>
              </a:rPr>
              <a:t>p</a:t>
            </a:r>
            <a:r>
              <a:rPr lang="en-US" sz="2000" dirty="0" smtClean="0">
                <a:latin typeface="Times New Roman"/>
                <a:cs typeface="Times New Roman"/>
              </a:rPr>
              <a:t>)</a:t>
            </a:r>
          </a:p>
          <a:p>
            <a:pPr marL="342900" indent="-342900">
              <a:buAutoNum type="arabicPeriod"/>
            </a:pPr>
            <a:endParaRPr lang="en-US" sz="1600" dirty="0" smtClean="0"/>
          </a:p>
        </p:txBody>
      </p:sp>
      <p:graphicFrame>
        <p:nvGraphicFramePr>
          <p:cNvPr id="9" name="Object 8"/>
          <p:cNvGraphicFramePr>
            <a:graphicFrameLocks noChangeAspect="1"/>
          </p:cNvGraphicFramePr>
          <p:nvPr>
            <p:extLst>
              <p:ext uri="{D42A27DB-BD31-4B8C-83A1-F6EECF244321}">
                <p14:modId xmlns:p14="http://schemas.microsoft.com/office/powerpoint/2010/main" val="1577901386"/>
              </p:ext>
            </p:extLst>
          </p:nvPr>
        </p:nvGraphicFramePr>
        <p:xfrm>
          <a:off x="3777041" y="2068284"/>
          <a:ext cx="1883832" cy="423333"/>
        </p:xfrm>
        <a:graphic>
          <a:graphicData uri="http://schemas.openxmlformats.org/presentationml/2006/ole">
            <mc:AlternateContent xmlns:mc="http://schemas.openxmlformats.org/markup-compatibility/2006">
              <mc:Choice xmlns:v="urn:schemas-microsoft-com:vml" Requires="v">
                <p:oleObj spid="_x0000_s16704" name="Equation" r:id="rId4" imgW="1130300" imgH="254000" progId="Equation.3">
                  <p:embed/>
                </p:oleObj>
              </mc:Choice>
              <mc:Fallback>
                <p:oleObj name="Equation" r:id="rId4" imgW="1130300" imgH="254000" progId="Equation.3">
                  <p:embed/>
                  <p:pic>
                    <p:nvPicPr>
                      <p:cNvPr id="0" name=""/>
                      <p:cNvPicPr/>
                      <p:nvPr/>
                    </p:nvPicPr>
                    <p:blipFill>
                      <a:blip r:embed="rId5"/>
                      <a:stretch>
                        <a:fillRect/>
                      </a:stretch>
                    </p:blipFill>
                    <p:spPr>
                      <a:xfrm>
                        <a:off x="3777041" y="2068284"/>
                        <a:ext cx="1883832" cy="423333"/>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2500909121"/>
              </p:ext>
            </p:extLst>
          </p:nvPr>
        </p:nvGraphicFramePr>
        <p:xfrm>
          <a:off x="3736975" y="2917825"/>
          <a:ext cx="1651000" cy="762000"/>
        </p:xfrm>
        <a:graphic>
          <a:graphicData uri="http://schemas.openxmlformats.org/presentationml/2006/ole">
            <mc:AlternateContent xmlns:mc="http://schemas.openxmlformats.org/markup-compatibility/2006">
              <mc:Choice xmlns:v="urn:schemas-microsoft-com:vml" Requires="v">
                <p:oleObj spid="_x0000_s16705" name="Equation" r:id="rId6" imgW="990600" imgH="457200" progId="Equation.3">
                  <p:embed/>
                </p:oleObj>
              </mc:Choice>
              <mc:Fallback>
                <p:oleObj name="Equation" r:id="rId6" imgW="990600" imgH="457200" progId="Equation.3">
                  <p:embed/>
                  <p:pic>
                    <p:nvPicPr>
                      <p:cNvPr id="0" name=""/>
                      <p:cNvPicPr/>
                      <p:nvPr/>
                    </p:nvPicPr>
                    <p:blipFill>
                      <a:blip r:embed="rId7"/>
                      <a:stretch>
                        <a:fillRect/>
                      </a:stretch>
                    </p:blipFill>
                    <p:spPr>
                      <a:xfrm>
                        <a:off x="3736975" y="2917825"/>
                        <a:ext cx="1651000" cy="762000"/>
                      </a:xfrm>
                      <a:prstGeom prst="rect">
                        <a:avLst/>
                      </a:prstGeom>
                    </p:spPr>
                  </p:pic>
                </p:oleObj>
              </mc:Fallback>
            </mc:AlternateContent>
          </a:graphicData>
        </a:graphic>
      </p:graphicFrame>
      <p:sp>
        <p:nvSpPr>
          <p:cNvPr id="12" name="Rectangle 11"/>
          <p:cNvSpPr/>
          <p:nvPr/>
        </p:nvSpPr>
        <p:spPr>
          <a:xfrm>
            <a:off x="3352800" y="1765904"/>
            <a:ext cx="2364750" cy="2491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6166152" y="1318381"/>
            <a:ext cx="1814269" cy="3170099"/>
          </a:xfrm>
          <a:prstGeom prst="rect">
            <a:avLst/>
          </a:prstGeom>
          <a:noFill/>
        </p:spPr>
        <p:txBody>
          <a:bodyPr wrap="none" rtlCol="0">
            <a:spAutoFit/>
          </a:bodyPr>
          <a:lstStyle/>
          <a:p>
            <a:r>
              <a:rPr lang="en-US" sz="2400" dirty="0" smtClean="0">
                <a:latin typeface="Times New Roman"/>
                <a:cs typeface="Times New Roman"/>
              </a:rPr>
              <a:t>Rep ( </a:t>
            </a:r>
            <a:r>
              <a:rPr lang="en-US" sz="2400" i="1" dirty="0" smtClean="0">
                <a:latin typeface="Times New Roman"/>
                <a:cs typeface="Times New Roman"/>
              </a:rPr>
              <a:t>w</a:t>
            </a:r>
            <a:r>
              <a:rPr lang="en-US" sz="2400" baseline="-25000" dirty="0" smtClean="0">
                <a:latin typeface="Times New Roman"/>
                <a:cs typeface="Times New Roman"/>
              </a:rPr>
              <a:t>1</a:t>
            </a:r>
            <a:r>
              <a:rPr lang="en-US" sz="2400" i="1" dirty="0" smtClean="0">
                <a:latin typeface="Times New Roman"/>
                <a:cs typeface="Times New Roman"/>
              </a:rPr>
              <a:t> , p</a:t>
            </a:r>
            <a:r>
              <a:rPr lang="en-US" sz="2400" dirty="0" smtClean="0">
                <a:latin typeface="Times New Roman"/>
                <a:cs typeface="Times New Roman"/>
              </a:rPr>
              <a:t>)</a:t>
            </a:r>
            <a:r>
              <a:rPr lang="en-US" sz="2400" dirty="0" smtClean="0"/>
              <a:t>:</a:t>
            </a:r>
          </a:p>
          <a:p>
            <a:pPr marL="342900" indent="-342900">
              <a:buAutoNum type="arabicPeriod"/>
            </a:pPr>
            <a:r>
              <a:rPr lang="en-US" sz="2000" dirty="0" smtClean="0"/>
              <a:t>Parse </a:t>
            </a:r>
            <a:r>
              <a:rPr lang="en-US" sz="2000" i="1" dirty="0" smtClean="0">
                <a:latin typeface="Times New Roman"/>
                <a:cs typeface="Times New Roman"/>
              </a:rPr>
              <a:t>p</a:t>
            </a:r>
            <a:r>
              <a:rPr lang="en-US" sz="2000" dirty="0" smtClean="0"/>
              <a:t> as: </a:t>
            </a:r>
          </a:p>
          <a:p>
            <a:pPr marL="342900" indent="-342900">
              <a:buAutoNum type="arabicPeriod"/>
            </a:pPr>
            <a:endParaRPr lang="en-US" sz="2000" dirty="0" smtClean="0">
              <a:latin typeface="Times New Roman"/>
              <a:cs typeface="Times New Roman"/>
            </a:endParaRPr>
          </a:p>
          <a:p>
            <a:pPr marL="342900" indent="-342900">
              <a:buAutoNum type="arabicPeriod"/>
            </a:pPr>
            <a:endParaRPr lang="en-US" sz="1600" dirty="0" smtClean="0"/>
          </a:p>
          <a:p>
            <a:pPr marL="342900" indent="-342900">
              <a:buAutoNum type="arabicPeriod"/>
            </a:pPr>
            <a:r>
              <a:rPr lang="en-US" sz="2000" dirty="0" smtClean="0"/>
              <a:t>Compute</a:t>
            </a:r>
          </a:p>
          <a:p>
            <a:endParaRPr lang="en-US" sz="2000" dirty="0" smtClean="0"/>
          </a:p>
          <a:p>
            <a:endParaRPr lang="en-US" sz="2000" dirty="0" smtClean="0"/>
          </a:p>
          <a:p>
            <a:r>
              <a:rPr lang="en-US" sz="2000" dirty="0" smtClean="0"/>
              <a:t>3. Invert </a:t>
            </a:r>
            <a:r>
              <a:rPr lang="en-US" sz="2000" i="1" dirty="0" smtClean="0">
                <a:latin typeface="Times New Roman"/>
                <a:cs typeface="Times New Roman"/>
              </a:rPr>
              <a:t>C</a:t>
            </a:r>
            <a:r>
              <a:rPr lang="en-US" sz="2000" dirty="0" smtClean="0">
                <a:latin typeface="Times New Roman"/>
                <a:cs typeface="Times New Roman"/>
              </a:rPr>
              <a:t>-</a:t>
            </a:r>
            <a:r>
              <a:rPr lang="en-US" sz="2000" i="1" dirty="0" smtClean="0">
                <a:latin typeface="Times New Roman"/>
                <a:cs typeface="Times New Roman"/>
              </a:rPr>
              <a:t>w</a:t>
            </a:r>
            <a:r>
              <a:rPr lang="en-US" sz="2000" baseline="-25000" dirty="0" smtClean="0">
                <a:latin typeface="Times New Roman"/>
                <a:cs typeface="Times New Roman"/>
              </a:rPr>
              <a:t>1</a:t>
            </a:r>
            <a:r>
              <a:rPr lang="en-US" sz="2000" dirty="0" smtClean="0"/>
              <a:t>, </a:t>
            </a:r>
            <a:br>
              <a:rPr lang="en-US" sz="2000" dirty="0" smtClean="0"/>
            </a:br>
            <a:r>
              <a:rPr lang="en-US" sz="2000" dirty="0" smtClean="0"/>
              <a:t>    output </a:t>
            </a:r>
            <a:r>
              <a:rPr lang="en-US" sz="2000" i="1" dirty="0" smtClean="0">
                <a:latin typeface="Times New Roman"/>
                <a:cs typeface="Times New Roman"/>
              </a:rPr>
              <a:t>key</a:t>
            </a:r>
            <a:r>
              <a:rPr lang="en-US" sz="2000" dirty="0" smtClean="0"/>
              <a:t/>
            </a:r>
            <a:br>
              <a:rPr lang="en-US" sz="2000" dirty="0" smtClean="0"/>
            </a:br>
            <a:endParaRPr lang="en-US" sz="2000" dirty="0" smtClean="0"/>
          </a:p>
        </p:txBody>
      </p:sp>
      <p:sp>
        <p:nvSpPr>
          <p:cNvPr id="11" name="Rectangle 10"/>
          <p:cNvSpPr/>
          <p:nvPr/>
        </p:nvSpPr>
        <p:spPr>
          <a:xfrm>
            <a:off x="6166151" y="1765904"/>
            <a:ext cx="2735943" cy="2491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4140727055"/>
              </p:ext>
            </p:extLst>
          </p:nvPr>
        </p:nvGraphicFramePr>
        <p:xfrm>
          <a:off x="6575425" y="2068284"/>
          <a:ext cx="1501775" cy="360363"/>
        </p:xfrm>
        <a:graphic>
          <a:graphicData uri="http://schemas.openxmlformats.org/presentationml/2006/ole">
            <mc:AlternateContent xmlns:mc="http://schemas.openxmlformats.org/markup-compatibility/2006">
              <mc:Choice xmlns:v="urn:schemas-microsoft-com:vml" Requires="v">
                <p:oleObj spid="_x0000_s16706" name="Equation" r:id="rId8" imgW="901700" imgH="215900" progId="Equation.3">
                  <p:embed/>
                </p:oleObj>
              </mc:Choice>
              <mc:Fallback>
                <p:oleObj name="Equation" r:id="rId8" imgW="901700" imgH="215900" progId="Equation.3">
                  <p:embed/>
                  <p:pic>
                    <p:nvPicPr>
                      <p:cNvPr id="0" name=""/>
                      <p:cNvPicPr/>
                      <p:nvPr/>
                    </p:nvPicPr>
                    <p:blipFill>
                      <a:blip r:embed="rId9"/>
                      <a:stretch>
                        <a:fillRect/>
                      </a:stretch>
                    </p:blipFill>
                    <p:spPr>
                      <a:xfrm>
                        <a:off x="6575425" y="2068284"/>
                        <a:ext cx="1501775" cy="360363"/>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2576421852"/>
              </p:ext>
            </p:extLst>
          </p:nvPr>
        </p:nvGraphicFramePr>
        <p:xfrm>
          <a:off x="6340475" y="2917825"/>
          <a:ext cx="2346325" cy="360363"/>
        </p:xfrm>
        <a:graphic>
          <a:graphicData uri="http://schemas.openxmlformats.org/presentationml/2006/ole">
            <mc:AlternateContent xmlns:mc="http://schemas.openxmlformats.org/markup-compatibility/2006">
              <mc:Choice xmlns:v="urn:schemas-microsoft-com:vml" Requires="v">
                <p:oleObj spid="_x0000_s16707" name="Equation" r:id="rId10" imgW="1409700" imgH="215900" progId="Equation.3">
                  <p:embed/>
                </p:oleObj>
              </mc:Choice>
              <mc:Fallback>
                <p:oleObj name="Equation" r:id="rId10" imgW="1409700" imgH="215900" progId="Equation.3">
                  <p:embed/>
                  <p:pic>
                    <p:nvPicPr>
                      <p:cNvPr id="0" name=""/>
                      <p:cNvPicPr/>
                      <p:nvPr/>
                    </p:nvPicPr>
                    <p:blipFill>
                      <a:blip r:embed="rId11"/>
                      <a:stretch>
                        <a:fillRect/>
                      </a:stretch>
                    </p:blipFill>
                    <p:spPr>
                      <a:xfrm>
                        <a:off x="6340475" y="2917825"/>
                        <a:ext cx="2346325" cy="360363"/>
                      </a:xfrm>
                      <a:prstGeom prst="rect">
                        <a:avLst/>
                      </a:prstGeom>
                    </p:spPr>
                  </p:pic>
                </p:oleObj>
              </mc:Fallback>
            </mc:AlternateContent>
          </a:graphicData>
        </a:graphic>
      </p:graphicFrame>
      <p:grpSp>
        <p:nvGrpSpPr>
          <p:cNvPr id="4" name="Group 3"/>
          <p:cNvGrpSpPr/>
          <p:nvPr/>
        </p:nvGrpSpPr>
        <p:grpSpPr>
          <a:xfrm>
            <a:off x="3510644" y="4488480"/>
            <a:ext cx="5311013" cy="1107145"/>
            <a:chOff x="3510644" y="4488480"/>
            <a:chExt cx="5311013" cy="1107145"/>
          </a:xfrm>
        </p:grpSpPr>
        <p:sp>
          <p:nvSpPr>
            <p:cNvPr id="16" name="Rectangle 36"/>
            <p:cNvSpPr>
              <a:spLocks noChangeArrowheads="1"/>
            </p:cNvSpPr>
            <p:nvPr/>
          </p:nvSpPr>
          <p:spPr bwMode="auto">
            <a:xfrm>
              <a:off x="3510644" y="4488480"/>
              <a:ext cx="5311013" cy="110714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Times New Roman"/>
                  <a:cs typeface="Times New Roman"/>
                </a:rPr>
                <a:t>W=W</a:t>
              </a:r>
              <a:r>
                <a:rPr lang="en-US" sz="1800" b="1" baseline="-25000" dirty="0" smtClean="0">
                  <a:latin typeface="Times New Roman"/>
                  <a:cs typeface="Times New Roman"/>
                </a:rPr>
                <a:t>1,…,</a:t>
              </a:r>
              <a:r>
                <a:rPr lang="en-US" sz="1800" b="1" i="1" baseline="-25000" dirty="0" smtClean="0">
                  <a:latin typeface="Times New Roman"/>
                  <a:cs typeface="Times New Roman"/>
                </a:rPr>
                <a:t>n</a:t>
              </a:r>
              <a:r>
                <a:rPr lang="en-US" sz="1800" b="1" dirty="0" smtClean="0"/>
                <a:t> is a block fixing source if </a:t>
              </a:r>
            </a:p>
            <a:p>
              <a:pPr algn="ctr">
                <a:defRPr/>
              </a:pPr>
              <a:endParaRPr lang="en-US" b="1" dirty="0">
                <a:latin typeface="Times New Roman"/>
                <a:cs typeface="Times New Roman"/>
              </a:endParaRPr>
            </a:p>
            <a:p>
              <a:pPr algn="ctr">
                <a:defRPr/>
              </a:pPr>
              <a:endParaRPr lang="en-US" sz="1800" b="1" dirty="0">
                <a:latin typeface="Times New Roman"/>
                <a:cs typeface="Times New Roman"/>
              </a:endParaRPr>
            </a:p>
            <a:p>
              <a:pPr algn="ctr">
                <a:defRPr/>
              </a:pPr>
              <a:endParaRPr lang="en-US" sz="1800" b="1" dirty="0" smtClean="0"/>
            </a:p>
          </p:txBody>
        </p:sp>
        <p:graphicFrame>
          <p:nvGraphicFramePr>
            <p:cNvPr id="2" name="Object 1"/>
            <p:cNvGraphicFramePr>
              <a:graphicFrameLocks noChangeAspect="1"/>
            </p:cNvGraphicFramePr>
            <p:nvPr>
              <p:extLst>
                <p:ext uri="{D42A27DB-BD31-4B8C-83A1-F6EECF244321}">
                  <p14:modId xmlns:p14="http://schemas.microsoft.com/office/powerpoint/2010/main" val="3194155908"/>
                </p:ext>
              </p:extLst>
            </p:nvPr>
          </p:nvGraphicFramePr>
          <p:xfrm>
            <a:off x="5222525" y="4726108"/>
            <a:ext cx="1117950" cy="869517"/>
          </p:xfrm>
          <a:graphic>
            <a:graphicData uri="http://schemas.openxmlformats.org/presentationml/2006/ole">
              <mc:AlternateContent xmlns:mc="http://schemas.openxmlformats.org/markup-compatibility/2006">
                <mc:Choice xmlns:v="urn:schemas-microsoft-com:vml" Requires="v">
                  <p:oleObj spid="_x0000_s16708" name="Equation" r:id="rId12" imgW="685800" imgH="533400" progId="Equation.3">
                    <p:embed/>
                  </p:oleObj>
                </mc:Choice>
                <mc:Fallback>
                  <p:oleObj name="Equation" r:id="rId12" imgW="685800" imgH="533400" progId="Equation.3">
                    <p:embed/>
                    <p:pic>
                      <p:nvPicPr>
                        <p:cNvPr id="0" name=""/>
                        <p:cNvPicPr/>
                        <p:nvPr/>
                      </p:nvPicPr>
                      <p:blipFill>
                        <a:blip r:embed="rId13"/>
                        <a:stretch>
                          <a:fillRect/>
                        </a:stretch>
                      </p:blipFill>
                      <p:spPr>
                        <a:xfrm>
                          <a:off x="5222525" y="4726108"/>
                          <a:ext cx="1117950" cy="869517"/>
                        </a:xfrm>
                        <a:prstGeom prst="rect">
                          <a:avLst/>
                        </a:prstGeom>
                      </p:spPr>
                    </p:pic>
                  </p:oleObj>
                </mc:Fallback>
              </mc:AlternateContent>
            </a:graphicData>
          </a:graphic>
        </p:graphicFrame>
      </p:grpSp>
    </p:spTree>
    <p:extLst>
      <p:ext uri="{BB962C8B-B14F-4D97-AF65-F5344CB8AC3E}">
        <p14:creationId xmlns:p14="http://schemas.microsoft.com/office/powerpoint/2010/main" val="38582541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13" end="13"/>
                                            </p:txEl>
                                          </p:spTgt>
                                        </p:tgtEl>
                                        <p:attrNameLst>
                                          <p:attrName>style.visibility</p:attrName>
                                        </p:attrNameLst>
                                      </p:cBhvr>
                                      <p:to>
                                        <p:strVal val="visible"/>
                                      </p:to>
                                    </p:set>
                                    <p:animEffect transition="in" filter="fade">
                                      <p:cBhvr>
                                        <p:cTn id="7" dur="500"/>
                                        <p:tgtEl>
                                          <p:spTgt spid="26">
                                            <p:txEl>
                                              <p:pRg st="13" end="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smtClean="0"/>
              <a:t>We use hardcore bits of </a:t>
            </a:r>
            <a:r>
              <a:rPr lang="en-US" i="1" dirty="0" smtClean="0">
                <a:latin typeface="Times New Roman"/>
                <a:cs typeface="Times New Roman"/>
              </a:rPr>
              <a:t>x</a:t>
            </a:r>
            <a:r>
              <a:rPr lang="en-US" dirty="0" smtClean="0"/>
              <a:t> as our key:</a:t>
            </a:r>
          </a:p>
          <a:p>
            <a:pPr lvl="1"/>
            <a:r>
              <a:rPr lang="en-US" sz="2600" dirty="0" smtClean="0"/>
              <a:t>[AkaviaGoldwasserKalai09]</a:t>
            </a:r>
            <a:r>
              <a:rPr lang="en-US" dirty="0" smtClean="0"/>
              <a:t> show if LWE is secure </a:t>
            </a:r>
            <a:r>
              <a:rPr lang="en-US" dirty="0"/>
              <a:t>on </a:t>
            </a:r>
            <a:r>
              <a:rPr lang="en-US" i="1" dirty="0">
                <a:solidFill>
                  <a:srgbClr val="008000"/>
                </a:solidFill>
                <a:latin typeface="Times New Roman"/>
                <a:cs typeface="Times New Roman"/>
              </a:rPr>
              <a:t>A</a:t>
            </a:r>
            <a:r>
              <a:rPr lang="en-US" baseline="-25000" dirty="0">
                <a:solidFill>
                  <a:srgbClr val="008000"/>
                </a:solidFill>
                <a:latin typeface="Times New Roman"/>
                <a:cs typeface="Times New Roman"/>
              </a:rPr>
              <a:t>1</a:t>
            </a:r>
            <a:r>
              <a:rPr lang="en-US" dirty="0">
                <a:latin typeface="Times New Roman"/>
                <a:cs typeface="Times New Roman"/>
              </a:rPr>
              <a:t>, </a:t>
            </a:r>
            <a:r>
              <a:rPr lang="en-US" i="1" dirty="0">
                <a:solidFill>
                  <a:srgbClr val="008000"/>
                </a:solidFill>
                <a:latin typeface="Times New Roman"/>
                <a:cs typeface="Times New Roman"/>
              </a:rPr>
              <a:t>A</a:t>
            </a:r>
            <a:r>
              <a:rPr lang="en-US" baseline="-25000" dirty="0">
                <a:solidFill>
                  <a:srgbClr val="008000"/>
                </a:solidFill>
                <a:latin typeface="Times New Roman"/>
                <a:cs typeface="Times New Roman"/>
              </a:rPr>
              <a:t>1</a:t>
            </a:r>
            <a:r>
              <a:rPr lang="en-US" i="1" dirty="0">
                <a:latin typeface="Times New Roman"/>
                <a:cs typeface="Times New Roman"/>
              </a:rPr>
              <a:t>x</a:t>
            </a:r>
            <a:r>
              <a:rPr lang="en-US" baseline="-25000" dirty="0">
                <a:latin typeface="Times New Roman"/>
                <a:cs typeface="Times New Roman"/>
              </a:rPr>
              <a:t>1</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br>
              <a:rPr lang="en-US" dirty="0">
                <a:latin typeface="Times New Roman"/>
                <a:cs typeface="Times New Roman"/>
              </a:rPr>
            </a:br>
            <a:r>
              <a:rPr lang="en-US" dirty="0"/>
              <a:t>then </a:t>
            </a:r>
            <a:r>
              <a:rPr lang="en-US" i="1" dirty="0">
                <a:solidFill>
                  <a:srgbClr val="0011B2"/>
                </a:solidFill>
                <a:latin typeface="Times New Roman"/>
                <a:cs typeface="Times New Roman"/>
              </a:rPr>
              <a:t>x</a:t>
            </a:r>
            <a:r>
              <a:rPr lang="en-US" baseline="-25000" dirty="0">
                <a:solidFill>
                  <a:srgbClr val="0011B2"/>
                </a:solidFill>
                <a:latin typeface="Times New Roman"/>
                <a:cs typeface="Times New Roman"/>
              </a:rPr>
              <a:t>2</a:t>
            </a:r>
            <a:r>
              <a:rPr lang="en-US" baseline="-25000" dirty="0">
                <a:latin typeface="Times New Roman"/>
                <a:cs typeface="Times New Roman"/>
              </a:rPr>
              <a:t> </a:t>
            </a:r>
            <a:r>
              <a:rPr lang="en-US" dirty="0">
                <a:latin typeface="Times New Roman"/>
                <a:cs typeface="Times New Roman"/>
              </a:rPr>
              <a:t>| </a:t>
            </a:r>
            <a:r>
              <a:rPr lang="en-US" dirty="0">
                <a:solidFill>
                  <a:srgbClr val="008000"/>
                </a:solidFill>
                <a:latin typeface="Times New Roman"/>
                <a:cs typeface="Times New Roman"/>
              </a:rPr>
              <a:t>A</a:t>
            </a:r>
            <a:r>
              <a:rPr lang="en-US" dirty="0">
                <a:latin typeface="Times New Roman"/>
                <a:cs typeface="Times New Roman"/>
              </a:rPr>
              <a:t>, </a:t>
            </a:r>
            <a:r>
              <a:rPr lang="en-US" dirty="0">
                <a:solidFill>
                  <a:srgbClr val="008000"/>
                </a:solidFill>
                <a:latin typeface="Times New Roman"/>
                <a:cs typeface="Times New Roman"/>
              </a:rPr>
              <a:t>b</a:t>
            </a:r>
            <a:r>
              <a:rPr lang="en-US" dirty="0"/>
              <a:t> is pseudorandom</a:t>
            </a:r>
          </a:p>
          <a:p>
            <a:pPr lvl="1"/>
            <a:endParaRPr lang="en-US" dirty="0"/>
          </a:p>
          <a:p>
            <a:endParaRPr lang="en-US" dirty="0"/>
          </a:p>
          <a:p>
            <a:pPr marL="0" indent="0">
              <a:buNone/>
            </a:pPr>
            <a:endParaRPr lang="en-US" dirty="0"/>
          </a:p>
        </p:txBody>
      </p:sp>
      <p:sp>
        <p:nvSpPr>
          <p:cNvPr id="13" name="Rectangle 12"/>
          <p:cNvSpPr/>
          <p:nvPr/>
        </p:nvSpPr>
        <p:spPr bwMode="auto">
          <a:xfrm>
            <a:off x="914400"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229997" y="1600200"/>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8" name="Rectangle 17"/>
          <p:cNvSpPr/>
          <p:nvPr/>
        </p:nvSpPr>
        <p:spPr bwMode="auto">
          <a:xfrm>
            <a:off x="6445568" y="1600200"/>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9" name="Rectangle 18"/>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6792"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923330"/>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a:latin typeface="Times New Roman"/>
                <a:cs typeface="Times New Roman"/>
              </a:rPr>
              <a:t>Ax</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a:latin typeface="Times New Roman"/>
                <a:cs typeface="Times New Roman"/>
              </a:rPr>
              <a:t>Ax</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endParaRPr lang="en-US" i="1" baseline="-25000" dirty="0">
              <a:latin typeface="Times New Roman"/>
              <a:cs typeface="Times New Roman"/>
            </a:endParaRPr>
          </a:p>
          <a:p>
            <a:pPr lvl="1"/>
            <a:r>
              <a:rPr lang="en-US" dirty="0" err="1" smtClean="0">
                <a:solidFill>
                  <a:srgbClr val="FFFFFF"/>
                </a:solidFill>
                <a:cs typeface="Calibri"/>
              </a:rPr>
              <a:t>fff</a:t>
            </a:r>
            <a:endParaRPr lang="en-US" i="1" dirty="0">
              <a:solidFill>
                <a:srgbClr val="FFFFFF"/>
              </a:solidFill>
              <a:latin typeface="Times New Roman"/>
              <a:cs typeface="Times New Roman"/>
            </a:endParaRPr>
          </a:p>
        </p:txBody>
      </p:sp>
      <p:sp>
        <p:nvSpPr>
          <p:cNvPr id="23" name="Rectangle 22"/>
          <p:cNvSpPr/>
          <p:nvPr/>
        </p:nvSpPr>
        <p:spPr bwMode="auto">
          <a:xfrm>
            <a:off x="1790095"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4" name="Rectangle 23"/>
          <p:cNvSpPr/>
          <p:nvPr/>
        </p:nvSpPr>
        <p:spPr bwMode="auto">
          <a:xfrm>
            <a:off x="3266924"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5" name="Rectangle 24"/>
          <p:cNvSpPr/>
          <p:nvPr/>
        </p:nvSpPr>
        <p:spPr bwMode="auto">
          <a:xfrm>
            <a:off x="4142619"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5229997" y="2231136"/>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22" name="Group 21"/>
          <p:cNvGrpSpPr/>
          <p:nvPr/>
        </p:nvGrpSpPr>
        <p:grpSpPr>
          <a:xfrm>
            <a:off x="71289" y="1600200"/>
            <a:ext cx="743375" cy="3048000"/>
            <a:chOff x="71289" y="1600200"/>
            <a:chExt cx="743375"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9" name="Group 28"/>
          <p:cNvGrpSpPr/>
          <p:nvPr/>
        </p:nvGrpSpPr>
        <p:grpSpPr>
          <a:xfrm rot="5400000">
            <a:off x="957397" y="682854"/>
            <a:ext cx="789702" cy="875695"/>
            <a:chOff x="24962" y="1600200"/>
            <a:chExt cx="789702" cy="3048000"/>
          </a:xfrm>
        </p:grpSpPr>
        <p:sp>
          <p:nvSpPr>
            <p:cNvPr id="30" name="Left Brace 2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2" name="Group 31"/>
          <p:cNvGrpSpPr/>
          <p:nvPr/>
        </p:nvGrpSpPr>
        <p:grpSpPr>
          <a:xfrm rot="5400000">
            <a:off x="1834000" y="682553"/>
            <a:ext cx="789702" cy="876300"/>
            <a:chOff x="24962" y="1600200"/>
            <a:chExt cx="789702" cy="3048000"/>
          </a:xfrm>
        </p:grpSpPr>
        <p:sp>
          <p:nvSpPr>
            <p:cNvPr id="33" name="Left Brace 3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5" name="Group 4"/>
          <p:cNvGrpSpPr/>
          <p:nvPr/>
        </p:nvGrpSpPr>
        <p:grpSpPr>
          <a:xfrm>
            <a:off x="7226300" y="68920"/>
            <a:ext cx="1886268" cy="1446634"/>
            <a:chOff x="7226300" y="68920"/>
            <a:chExt cx="1886268" cy="1446634"/>
          </a:xfrm>
        </p:grpSpPr>
        <p:sp>
          <p:nvSpPr>
            <p:cNvPr id="35" name="Rectangle 34"/>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8" name="Rectangle 37"/>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40" name="Rectangle 39"/>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spTree>
    <p:extLst>
      <p:ext uri="{BB962C8B-B14F-4D97-AF65-F5344CB8AC3E}">
        <p14:creationId xmlns:p14="http://schemas.microsoft.com/office/powerpoint/2010/main" val="3955523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26" name="Content Placeholder 1"/>
          <p:cNvSpPr>
            <a:spLocks noGrp="1"/>
          </p:cNvSpPr>
          <p:nvPr>
            <p:ph idx="1"/>
          </p:nvPr>
        </p:nvSpPr>
        <p:spPr>
          <a:xfrm>
            <a:off x="152400" y="1143000"/>
            <a:ext cx="3200400" cy="5461000"/>
          </a:xfrm>
        </p:spPr>
        <p:txBody>
          <a:bodyPr>
            <a:normAutofit lnSpcReduction="10000"/>
          </a:bodyPr>
          <a:lstStyle/>
          <a:p>
            <a:r>
              <a:rPr lang="en-US" sz="1600" dirty="0" smtClean="0"/>
              <a:t>What happens if we replace the code in our previous sketch with a random linear code?</a:t>
            </a:r>
          </a:p>
          <a:p>
            <a:endParaRPr lang="en-US" sz="1600" dirty="0" smtClean="0"/>
          </a:p>
          <a:p>
            <a:endParaRPr lang="en-US" sz="1600" dirty="0" smtClean="0"/>
          </a:p>
          <a:p>
            <a:pPr marL="0" indent="0">
              <a:buNone/>
            </a:pPr>
            <a:r>
              <a:rPr lang="en-US" sz="2000" dirty="0" smtClean="0"/>
              <a:t>Issues:</a:t>
            </a:r>
          </a:p>
          <a:p>
            <a:r>
              <a:rPr lang="en-US" sz="1600" dirty="0">
                <a:cs typeface="Calibri"/>
              </a:rPr>
              <a:t>Creating/finding a pseudorandom key? </a:t>
            </a:r>
            <a:br>
              <a:rPr lang="en-US" sz="1600" dirty="0">
                <a:cs typeface="Calibri"/>
              </a:rPr>
            </a:br>
            <a:endParaRPr lang="en-US" sz="1600" dirty="0">
              <a:cs typeface="Calibri"/>
            </a:endParaRPr>
          </a:p>
          <a:p>
            <a:pPr marL="0" indent="0">
              <a:buNone/>
            </a:pPr>
            <a:r>
              <a:rPr lang="en-US" sz="1600" b="1" dirty="0" smtClean="0">
                <a:cs typeface="Calibri"/>
              </a:rPr>
              <a:t>Use hardcore bits of </a:t>
            </a:r>
            <a:r>
              <a:rPr lang="en-US" sz="1600" b="1" dirty="0" err="1" smtClean="0">
                <a:cs typeface="Calibri"/>
              </a:rPr>
              <a:t>codeword</a:t>
            </a:r>
            <a:r>
              <a:rPr lang="en-US" sz="1600" b="1" dirty="0" smtClean="0">
                <a:cs typeface="Calibri"/>
              </a:rPr>
              <a:t>.</a:t>
            </a:r>
            <a:endParaRPr lang="en-US" sz="1600" b="1" dirty="0">
              <a:cs typeface="Calibri"/>
            </a:endParaRPr>
          </a:p>
          <a:p>
            <a:endParaRPr lang="en-US" sz="1600" dirty="0" smtClean="0">
              <a:cs typeface="Calibri"/>
            </a:endParaRPr>
          </a:p>
          <a:p>
            <a:r>
              <a:rPr lang="en-US" sz="1600" dirty="0">
                <a:cs typeface="Calibri"/>
              </a:rPr>
              <a:t>Finding efficient decoding algorithm for small </a:t>
            </a:r>
            <a:r>
              <a:rPr lang="en-US" sz="1600" i="1" dirty="0" err="1">
                <a:latin typeface="Times New Roman"/>
                <a:cs typeface="Times New Roman"/>
              </a:rPr>
              <a:t>d</a:t>
            </a:r>
            <a:r>
              <a:rPr lang="en-US" sz="1600" i="1" baseline="-25000" dirty="0" err="1">
                <a:latin typeface="Times New Roman"/>
                <a:cs typeface="Times New Roman"/>
              </a:rPr>
              <a:t>max</a:t>
            </a:r>
            <a:r>
              <a:rPr lang="en-US" sz="1600" dirty="0">
                <a:cs typeface="Calibri"/>
              </a:rPr>
              <a:t>.</a:t>
            </a:r>
          </a:p>
          <a:p>
            <a:endParaRPr lang="en-US" sz="1600" dirty="0" smtClean="0">
              <a:cs typeface="Calibri"/>
            </a:endParaRPr>
          </a:p>
          <a:p>
            <a:pPr marL="0" indent="0">
              <a:buNone/>
            </a:pPr>
            <a:r>
              <a:rPr lang="en-US" sz="1600" b="1" dirty="0" smtClean="0">
                <a:cs typeface="Calibri"/>
              </a:rPr>
              <a:t>Trial and error inversion</a:t>
            </a:r>
            <a:r>
              <a:rPr lang="en-US" sz="1600" dirty="0" smtClean="0">
                <a:cs typeface="Calibri"/>
              </a:rPr>
              <a:t> </a:t>
            </a:r>
          </a:p>
          <a:p>
            <a:pPr marL="0" indent="0">
              <a:buNone/>
            </a:pPr>
            <a:endParaRPr lang="en-US" sz="1600" dirty="0">
              <a:cs typeface="Calibri"/>
            </a:endParaRPr>
          </a:p>
          <a:p>
            <a:r>
              <a:rPr lang="en-US" sz="1600" dirty="0" smtClean="0">
                <a:cs typeface="Calibri"/>
              </a:rPr>
              <a:t>Proving security for different types of distributions </a:t>
            </a:r>
            <a:r>
              <a:rPr lang="en-US" sz="1600" i="1" dirty="0" smtClean="0">
                <a:latin typeface="Times New Roman"/>
                <a:cs typeface="Times New Roman"/>
              </a:rPr>
              <a:t>W</a:t>
            </a:r>
            <a:r>
              <a:rPr lang="en-US" sz="1600" baseline="-25000" dirty="0" smtClean="0">
                <a:latin typeface="Times New Roman"/>
                <a:cs typeface="Times New Roman"/>
              </a:rPr>
              <a:t>0</a:t>
            </a:r>
            <a:endParaRPr lang="en-US" sz="1400" dirty="0" smtClean="0">
              <a:cs typeface="Calibri"/>
            </a:endParaRPr>
          </a:p>
          <a:p>
            <a:endParaRPr lang="en-US" sz="1600" dirty="0" smtClean="0">
              <a:latin typeface="Calibri"/>
              <a:cs typeface="Calibri"/>
            </a:endParaRPr>
          </a:p>
          <a:p>
            <a:pPr marL="0" indent="0">
              <a:buNone/>
            </a:pPr>
            <a:r>
              <a:rPr lang="en-US" sz="1600" b="1" dirty="0" smtClean="0">
                <a:latin typeface="Calibri"/>
                <a:cs typeface="Calibri"/>
              </a:rPr>
              <a:t>Extend security for block-fixing sources</a:t>
            </a: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p:txBody>
      </p:sp>
      <p:sp>
        <p:nvSpPr>
          <p:cNvPr id="7" name="TextBox 6"/>
          <p:cNvSpPr txBox="1"/>
          <p:nvPr/>
        </p:nvSpPr>
        <p:spPr>
          <a:xfrm>
            <a:off x="3352800" y="1318381"/>
            <a:ext cx="2364750" cy="3108543"/>
          </a:xfrm>
          <a:prstGeom prst="rect">
            <a:avLst/>
          </a:prstGeom>
          <a:noFill/>
        </p:spPr>
        <p:txBody>
          <a:bodyPr wrap="none" rtlCol="0">
            <a:spAutoFit/>
          </a:bodyPr>
          <a:lstStyle/>
          <a:p>
            <a:r>
              <a:rPr lang="en-US" sz="2400" dirty="0" smtClean="0">
                <a:latin typeface="Times New Roman"/>
                <a:cs typeface="Times New Roman"/>
              </a:rPr>
              <a:t>Gen ( </a:t>
            </a:r>
            <a:r>
              <a:rPr lang="en-US" sz="2400" i="1" dirty="0" smtClean="0">
                <a:latin typeface="Times New Roman"/>
                <a:cs typeface="Times New Roman"/>
              </a:rPr>
              <a:t>w</a:t>
            </a:r>
            <a:r>
              <a:rPr lang="en-US" sz="2400" baseline="-25000" dirty="0" smtClean="0">
                <a:latin typeface="Times New Roman"/>
                <a:cs typeface="Times New Roman"/>
              </a:rPr>
              <a:t>0</a:t>
            </a:r>
            <a:r>
              <a:rPr lang="en-US" sz="2400" i="1" dirty="0" smtClean="0">
                <a:latin typeface="Times New Roman"/>
                <a:cs typeface="Times New Roman"/>
              </a:rPr>
              <a:t> </a:t>
            </a:r>
            <a:r>
              <a:rPr lang="en-US" sz="2400" dirty="0" smtClean="0">
                <a:latin typeface="Times New Roman"/>
                <a:cs typeface="Times New Roman"/>
              </a:rPr>
              <a:t>)</a:t>
            </a:r>
            <a:r>
              <a:rPr lang="en-US" sz="2400" dirty="0" smtClean="0"/>
              <a:t>:</a:t>
            </a:r>
          </a:p>
          <a:p>
            <a:pPr marL="342900" indent="-342900">
              <a:buAutoNum type="arabicPeriod"/>
            </a:pPr>
            <a:r>
              <a:rPr lang="en-US" sz="2000" dirty="0" smtClean="0"/>
              <a:t>Sample uniformly</a:t>
            </a:r>
          </a:p>
          <a:p>
            <a:pPr marL="342900" indent="-342900">
              <a:buAutoNum type="arabicPeriod"/>
            </a:pPr>
            <a:endParaRPr lang="en-US" sz="1600" dirty="0" smtClean="0"/>
          </a:p>
          <a:p>
            <a:pPr marL="342900" indent="-342900">
              <a:buAutoNum type="arabicPeriod"/>
            </a:pPr>
            <a:endParaRPr lang="en-US" sz="1600" dirty="0"/>
          </a:p>
          <a:p>
            <a:pPr marL="342900" indent="-342900">
              <a:buAutoNum type="arabicPeriod"/>
            </a:pPr>
            <a:r>
              <a:rPr lang="en-US" sz="2000" dirty="0" smtClean="0"/>
              <a:t>Compute </a:t>
            </a:r>
          </a:p>
          <a:p>
            <a:pPr marL="342900" indent="-342900">
              <a:buAutoNum type="arabicPeriod"/>
            </a:pPr>
            <a:endParaRPr lang="en-US" sz="1600" dirty="0"/>
          </a:p>
          <a:p>
            <a:pPr marL="342900" indent="-342900">
              <a:buAutoNum type="arabicPeriod"/>
            </a:pPr>
            <a:endParaRPr lang="en-US" sz="1600" dirty="0" smtClean="0"/>
          </a:p>
          <a:p>
            <a:pPr marL="342900" indent="-342900">
              <a:buAutoNum type="arabicPeriod"/>
            </a:pPr>
            <a:endParaRPr lang="en-US" sz="1600" dirty="0"/>
          </a:p>
          <a:p>
            <a:pPr marL="342900" indent="-342900">
              <a:buAutoNum type="arabicPeriod"/>
            </a:pPr>
            <a:endParaRPr lang="en-US" sz="1600" dirty="0" smtClean="0"/>
          </a:p>
          <a:p>
            <a:pPr marL="342900" indent="-342900">
              <a:buAutoNum type="arabicPeriod"/>
            </a:pPr>
            <a:r>
              <a:rPr lang="en-US" sz="2000" dirty="0" smtClean="0"/>
              <a:t>Output </a:t>
            </a:r>
            <a:r>
              <a:rPr lang="en-US" sz="2000" dirty="0" smtClean="0">
                <a:latin typeface="Times New Roman"/>
                <a:cs typeface="Times New Roman"/>
              </a:rPr>
              <a:t>(</a:t>
            </a:r>
            <a:r>
              <a:rPr lang="en-US" sz="2000" i="1" dirty="0" smtClean="0">
                <a:latin typeface="Times New Roman"/>
                <a:cs typeface="Times New Roman"/>
              </a:rPr>
              <a:t>key</a:t>
            </a:r>
            <a:r>
              <a:rPr lang="en-US" sz="2000" dirty="0" smtClean="0">
                <a:latin typeface="Times New Roman"/>
                <a:cs typeface="Times New Roman"/>
              </a:rPr>
              <a:t>, </a:t>
            </a:r>
            <a:r>
              <a:rPr lang="en-US" sz="2000" i="1" dirty="0" smtClean="0">
                <a:latin typeface="Times New Roman"/>
                <a:cs typeface="Times New Roman"/>
              </a:rPr>
              <a:t>p</a:t>
            </a:r>
            <a:r>
              <a:rPr lang="en-US" sz="2000" dirty="0" smtClean="0">
                <a:latin typeface="Times New Roman"/>
                <a:cs typeface="Times New Roman"/>
              </a:rPr>
              <a:t>)</a:t>
            </a:r>
          </a:p>
          <a:p>
            <a:pPr marL="342900" indent="-342900">
              <a:buAutoNum type="arabicPeriod"/>
            </a:pPr>
            <a:endParaRPr lang="en-US" sz="1600" dirty="0" smtClean="0"/>
          </a:p>
        </p:txBody>
      </p:sp>
      <p:graphicFrame>
        <p:nvGraphicFramePr>
          <p:cNvPr id="9" name="Object 8"/>
          <p:cNvGraphicFramePr>
            <a:graphicFrameLocks noChangeAspect="1"/>
          </p:cNvGraphicFramePr>
          <p:nvPr>
            <p:extLst>
              <p:ext uri="{D42A27DB-BD31-4B8C-83A1-F6EECF244321}">
                <p14:modId xmlns:p14="http://schemas.microsoft.com/office/powerpoint/2010/main" val="782497689"/>
              </p:ext>
            </p:extLst>
          </p:nvPr>
        </p:nvGraphicFramePr>
        <p:xfrm>
          <a:off x="3777041" y="2068284"/>
          <a:ext cx="1883832" cy="423333"/>
        </p:xfrm>
        <a:graphic>
          <a:graphicData uri="http://schemas.openxmlformats.org/presentationml/2006/ole">
            <mc:AlternateContent xmlns:mc="http://schemas.openxmlformats.org/markup-compatibility/2006">
              <mc:Choice xmlns:v="urn:schemas-microsoft-com:vml" Requires="v">
                <p:oleObj spid="_x0000_s19766" name="Equation" r:id="rId4" imgW="1130300" imgH="254000" progId="Equation.3">
                  <p:embed/>
                </p:oleObj>
              </mc:Choice>
              <mc:Fallback>
                <p:oleObj name="Equation" r:id="rId4" imgW="1130300" imgH="254000" progId="Equation.3">
                  <p:embed/>
                  <p:pic>
                    <p:nvPicPr>
                      <p:cNvPr id="0" name=""/>
                      <p:cNvPicPr/>
                      <p:nvPr/>
                    </p:nvPicPr>
                    <p:blipFill>
                      <a:blip r:embed="rId5"/>
                      <a:stretch>
                        <a:fillRect/>
                      </a:stretch>
                    </p:blipFill>
                    <p:spPr>
                      <a:xfrm>
                        <a:off x="3777041" y="2068284"/>
                        <a:ext cx="1883832" cy="423333"/>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34866401"/>
              </p:ext>
            </p:extLst>
          </p:nvPr>
        </p:nvGraphicFramePr>
        <p:xfrm>
          <a:off x="3736975" y="2917825"/>
          <a:ext cx="1651000" cy="762000"/>
        </p:xfrm>
        <a:graphic>
          <a:graphicData uri="http://schemas.openxmlformats.org/presentationml/2006/ole">
            <mc:AlternateContent xmlns:mc="http://schemas.openxmlformats.org/markup-compatibility/2006">
              <mc:Choice xmlns:v="urn:schemas-microsoft-com:vml" Requires="v">
                <p:oleObj spid="_x0000_s19767" name="Equation" r:id="rId6" imgW="990600" imgH="457200" progId="Equation.3">
                  <p:embed/>
                </p:oleObj>
              </mc:Choice>
              <mc:Fallback>
                <p:oleObj name="Equation" r:id="rId6" imgW="990600" imgH="457200" progId="Equation.3">
                  <p:embed/>
                  <p:pic>
                    <p:nvPicPr>
                      <p:cNvPr id="0" name=""/>
                      <p:cNvPicPr/>
                      <p:nvPr/>
                    </p:nvPicPr>
                    <p:blipFill>
                      <a:blip r:embed="rId7"/>
                      <a:stretch>
                        <a:fillRect/>
                      </a:stretch>
                    </p:blipFill>
                    <p:spPr>
                      <a:xfrm>
                        <a:off x="3736975" y="2917825"/>
                        <a:ext cx="1651000" cy="762000"/>
                      </a:xfrm>
                      <a:prstGeom prst="rect">
                        <a:avLst/>
                      </a:prstGeom>
                    </p:spPr>
                  </p:pic>
                </p:oleObj>
              </mc:Fallback>
            </mc:AlternateContent>
          </a:graphicData>
        </a:graphic>
      </p:graphicFrame>
      <p:sp>
        <p:nvSpPr>
          <p:cNvPr id="12" name="Rectangle 11"/>
          <p:cNvSpPr/>
          <p:nvPr/>
        </p:nvSpPr>
        <p:spPr>
          <a:xfrm>
            <a:off x="3352800" y="1765904"/>
            <a:ext cx="2364750" cy="2491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6166152" y="1318381"/>
            <a:ext cx="1814269" cy="3170099"/>
          </a:xfrm>
          <a:prstGeom prst="rect">
            <a:avLst/>
          </a:prstGeom>
          <a:noFill/>
        </p:spPr>
        <p:txBody>
          <a:bodyPr wrap="none" rtlCol="0">
            <a:spAutoFit/>
          </a:bodyPr>
          <a:lstStyle/>
          <a:p>
            <a:r>
              <a:rPr lang="en-US" sz="2400" dirty="0" smtClean="0">
                <a:latin typeface="Times New Roman"/>
                <a:cs typeface="Times New Roman"/>
              </a:rPr>
              <a:t>Rep ( </a:t>
            </a:r>
            <a:r>
              <a:rPr lang="en-US" sz="2400" i="1" dirty="0" smtClean="0">
                <a:latin typeface="Times New Roman"/>
                <a:cs typeface="Times New Roman"/>
              </a:rPr>
              <a:t>w</a:t>
            </a:r>
            <a:r>
              <a:rPr lang="en-US" sz="2400" baseline="-25000" dirty="0" smtClean="0">
                <a:latin typeface="Times New Roman"/>
                <a:cs typeface="Times New Roman"/>
              </a:rPr>
              <a:t>1</a:t>
            </a:r>
            <a:r>
              <a:rPr lang="en-US" sz="2400" i="1" dirty="0" smtClean="0">
                <a:latin typeface="Times New Roman"/>
                <a:cs typeface="Times New Roman"/>
              </a:rPr>
              <a:t> , p</a:t>
            </a:r>
            <a:r>
              <a:rPr lang="en-US" sz="2400" dirty="0" smtClean="0">
                <a:latin typeface="Times New Roman"/>
                <a:cs typeface="Times New Roman"/>
              </a:rPr>
              <a:t>)</a:t>
            </a:r>
            <a:r>
              <a:rPr lang="en-US" sz="2400" dirty="0" smtClean="0"/>
              <a:t>:</a:t>
            </a:r>
          </a:p>
          <a:p>
            <a:pPr marL="342900" indent="-342900">
              <a:buAutoNum type="arabicPeriod"/>
            </a:pPr>
            <a:r>
              <a:rPr lang="en-US" sz="2000" dirty="0" smtClean="0"/>
              <a:t>Parse </a:t>
            </a:r>
            <a:r>
              <a:rPr lang="en-US" sz="2000" i="1" dirty="0" smtClean="0">
                <a:latin typeface="Times New Roman"/>
                <a:cs typeface="Times New Roman"/>
              </a:rPr>
              <a:t>p</a:t>
            </a:r>
            <a:r>
              <a:rPr lang="en-US" sz="2000" dirty="0" smtClean="0"/>
              <a:t> as: </a:t>
            </a:r>
          </a:p>
          <a:p>
            <a:pPr marL="342900" indent="-342900">
              <a:buAutoNum type="arabicPeriod"/>
            </a:pPr>
            <a:endParaRPr lang="en-US" sz="2000" dirty="0" smtClean="0">
              <a:latin typeface="Times New Roman"/>
              <a:cs typeface="Times New Roman"/>
            </a:endParaRPr>
          </a:p>
          <a:p>
            <a:pPr marL="342900" indent="-342900">
              <a:buAutoNum type="arabicPeriod"/>
            </a:pPr>
            <a:endParaRPr lang="en-US" sz="1600" dirty="0" smtClean="0"/>
          </a:p>
          <a:p>
            <a:pPr marL="342900" indent="-342900">
              <a:buAutoNum type="arabicPeriod"/>
            </a:pPr>
            <a:r>
              <a:rPr lang="en-US" sz="2000" dirty="0" smtClean="0"/>
              <a:t>Compute</a:t>
            </a:r>
          </a:p>
          <a:p>
            <a:endParaRPr lang="en-US" sz="2000" dirty="0" smtClean="0"/>
          </a:p>
          <a:p>
            <a:endParaRPr lang="en-US" sz="2000" dirty="0" smtClean="0"/>
          </a:p>
          <a:p>
            <a:r>
              <a:rPr lang="en-US" sz="2000" dirty="0" smtClean="0"/>
              <a:t>3. Invert </a:t>
            </a:r>
            <a:r>
              <a:rPr lang="en-US" sz="2000" i="1" dirty="0" smtClean="0">
                <a:latin typeface="Times New Roman"/>
                <a:cs typeface="Times New Roman"/>
              </a:rPr>
              <a:t>C</a:t>
            </a:r>
            <a:r>
              <a:rPr lang="en-US" sz="2000" dirty="0" smtClean="0">
                <a:latin typeface="Times New Roman"/>
                <a:cs typeface="Times New Roman"/>
              </a:rPr>
              <a:t>-</a:t>
            </a:r>
            <a:r>
              <a:rPr lang="en-US" sz="2000" i="1" dirty="0" smtClean="0">
                <a:latin typeface="Times New Roman"/>
                <a:cs typeface="Times New Roman"/>
              </a:rPr>
              <a:t>w</a:t>
            </a:r>
            <a:r>
              <a:rPr lang="en-US" sz="2000" baseline="-25000" dirty="0" smtClean="0">
                <a:latin typeface="Times New Roman"/>
                <a:cs typeface="Times New Roman"/>
              </a:rPr>
              <a:t>1</a:t>
            </a:r>
            <a:r>
              <a:rPr lang="en-US" sz="2000" dirty="0" smtClean="0"/>
              <a:t>, </a:t>
            </a:r>
            <a:br>
              <a:rPr lang="en-US" sz="2000" dirty="0" smtClean="0"/>
            </a:br>
            <a:r>
              <a:rPr lang="en-US" sz="2000" dirty="0" smtClean="0"/>
              <a:t>    output </a:t>
            </a:r>
            <a:r>
              <a:rPr lang="en-US" sz="2000" i="1" dirty="0" smtClean="0">
                <a:latin typeface="Times New Roman"/>
                <a:cs typeface="Times New Roman"/>
              </a:rPr>
              <a:t>key</a:t>
            </a:r>
            <a:r>
              <a:rPr lang="en-US" sz="2000" dirty="0" smtClean="0"/>
              <a:t/>
            </a:r>
            <a:br>
              <a:rPr lang="en-US" sz="2000" dirty="0" smtClean="0"/>
            </a:br>
            <a:endParaRPr lang="en-US" sz="2000" dirty="0" smtClean="0"/>
          </a:p>
        </p:txBody>
      </p:sp>
      <p:sp>
        <p:nvSpPr>
          <p:cNvPr id="11" name="Rectangle 10"/>
          <p:cNvSpPr/>
          <p:nvPr/>
        </p:nvSpPr>
        <p:spPr>
          <a:xfrm>
            <a:off x="6166151" y="1765904"/>
            <a:ext cx="2735943" cy="2491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1448961625"/>
              </p:ext>
            </p:extLst>
          </p:nvPr>
        </p:nvGraphicFramePr>
        <p:xfrm>
          <a:off x="6575425" y="2068284"/>
          <a:ext cx="1501775" cy="360363"/>
        </p:xfrm>
        <a:graphic>
          <a:graphicData uri="http://schemas.openxmlformats.org/presentationml/2006/ole">
            <mc:AlternateContent xmlns:mc="http://schemas.openxmlformats.org/markup-compatibility/2006">
              <mc:Choice xmlns:v="urn:schemas-microsoft-com:vml" Requires="v">
                <p:oleObj spid="_x0000_s19768" name="Equation" r:id="rId8" imgW="901700" imgH="215900" progId="Equation.3">
                  <p:embed/>
                </p:oleObj>
              </mc:Choice>
              <mc:Fallback>
                <p:oleObj name="Equation" r:id="rId8" imgW="901700" imgH="215900" progId="Equation.3">
                  <p:embed/>
                  <p:pic>
                    <p:nvPicPr>
                      <p:cNvPr id="0" name=""/>
                      <p:cNvPicPr/>
                      <p:nvPr/>
                    </p:nvPicPr>
                    <p:blipFill>
                      <a:blip r:embed="rId9"/>
                      <a:stretch>
                        <a:fillRect/>
                      </a:stretch>
                    </p:blipFill>
                    <p:spPr>
                      <a:xfrm>
                        <a:off x="6575425" y="2068284"/>
                        <a:ext cx="1501775" cy="360363"/>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4129160772"/>
              </p:ext>
            </p:extLst>
          </p:nvPr>
        </p:nvGraphicFramePr>
        <p:xfrm>
          <a:off x="6340475" y="2917825"/>
          <a:ext cx="2346325" cy="360363"/>
        </p:xfrm>
        <a:graphic>
          <a:graphicData uri="http://schemas.openxmlformats.org/presentationml/2006/ole">
            <mc:AlternateContent xmlns:mc="http://schemas.openxmlformats.org/markup-compatibility/2006">
              <mc:Choice xmlns:v="urn:schemas-microsoft-com:vml" Requires="v">
                <p:oleObj spid="_x0000_s19769" name="Equation" r:id="rId10" imgW="1409700" imgH="215900" progId="Equation.3">
                  <p:embed/>
                </p:oleObj>
              </mc:Choice>
              <mc:Fallback>
                <p:oleObj name="Equation" r:id="rId10" imgW="1409700" imgH="215900" progId="Equation.3">
                  <p:embed/>
                  <p:pic>
                    <p:nvPicPr>
                      <p:cNvPr id="0" name=""/>
                      <p:cNvPicPr/>
                      <p:nvPr/>
                    </p:nvPicPr>
                    <p:blipFill>
                      <a:blip r:embed="rId11"/>
                      <a:stretch>
                        <a:fillRect/>
                      </a:stretch>
                    </p:blipFill>
                    <p:spPr>
                      <a:xfrm>
                        <a:off x="6340475" y="2917825"/>
                        <a:ext cx="2346325" cy="360363"/>
                      </a:xfrm>
                      <a:prstGeom prst="rect">
                        <a:avLst/>
                      </a:prstGeom>
                    </p:spPr>
                  </p:pic>
                </p:oleObj>
              </mc:Fallback>
            </mc:AlternateContent>
          </a:graphicData>
        </a:graphic>
      </p:graphicFrame>
      <p:grpSp>
        <p:nvGrpSpPr>
          <p:cNvPr id="4" name="Group 3"/>
          <p:cNvGrpSpPr/>
          <p:nvPr/>
        </p:nvGrpSpPr>
        <p:grpSpPr>
          <a:xfrm>
            <a:off x="3510644" y="4415910"/>
            <a:ext cx="5311013" cy="1107145"/>
            <a:chOff x="3510644" y="4488480"/>
            <a:chExt cx="5311013" cy="1107145"/>
          </a:xfrm>
        </p:grpSpPr>
        <p:sp>
          <p:nvSpPr>
            <p:cNvPr id="16" name="Rectangle 36"/>
            <p:cNvSpPr>
              <a:spLocks noChangeArrowheads="1"/>
            </p:cNvSpPr>
            <p:nvPr/>
          </p:nvSpPr>
          <p:spPr bwMode="auto">
            <a:xfrm>
              <a:off x="3510644" y="4488480"/>
              <a:ext cx="5311013" cy="110714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Times New Roman"/>
                  <a:cs typeface="Times New Roman"/>
                </a:rPr>
                <a:t>W=W</a:t>
              </a:r>
              <a:r>
                <a:rPr lang="en-US" sz="1800" b="1" baseline="-25000" dirty="0" smtClean="0">
                  <a:latin typeface="Times New Roman"/>
                  <a:cs typeface="Times New Roman"/>
                </a:rPr>
                <a:t>1,…,</a:t>
              </a:r>
              <a:r>
                <a:rPr lang="en-US" sz="1800" b="1" i="1" baseline="-25000" dirty="0" smtClean="0">
                  <a:latin typeface="Times New Roman"/>
                  <a:cs typeface="Times New Roman"/>
                </a:rPr>
                <a:t>m</a:t>
              </a:r>
              <a:r>
                <a:rPr lang="en-US" sz="1800" b="1" dirty="0" smtClean="0"/>
                <a:t> is a block fixing source if </a:t>
              </a:r>
            </a:p>
            <a:p>
              <a:pPr algn="ctr">
                <a:defRPr/>
              </a:pPr>
              <a:endParaRPr lang="en-US" b="1" dirty="0">
                <a:latin typeface="Times New Roman"/>
                <a:cs typeface="Times New Roman"/>
              </a:endParaRPr>
            </a:p>
            <a:p>
              <a:pPr algn="ctr">
                <a:defRPr/>
              </a:pPr>
              <a:endParaRPr lang="en-US" sz="1800" b="1" dirty="0">
                <a:latin typeface="Times New Roman"/>
                <a:cs typeface="Times New Roman"/>
              </a:endParaRPr>
            </a:p>
            <a:p>
              <a:pPr algn="ctr">
                <a:defRPr/>
              </a:pPr>
              <a:endParaRPr lang="en-US" sz="1800" b="1" dirty="0" smtClean="0"/>
            </a:p>
          </p:txBody>
        </p:sp>
        <p:graphicFrame>
          <p:nvGraphicFramePr>
            <p:cNvPr id="2" name="Object 1"/>
            <p:cNvGraphicFramePr>
              <a:graphicFrameLocks noChangeAspect="1"/>
            </p:cNvGraphicFramePr>
            <p:nvPr>
              <p:extLst>
                <p:ext uri="{D42A27DB-BD31-4B8C-83A1-F6EECF244321}">
                  <p14:modId xmlns:p14="http://schemas.microsoft.com/office/powerpoint/2010/main" val="3257756629"/>
                </p:ext>
              </p:extLst>
            </p:nvPr>
          </p:nvGraphicFramePr>
          <p:xfrm>
            <a:off x="5222525" y="4726108"/>
            <a:ext cx="1117950" cy="869517"/>
          </p:xfrm>
          <a:graphic>
            <a:graphicData uri="http://schemas.openxmlformats.org/presentationml/2006/ole">
              <mc:AlternateContent xmlns:mc="http://schemas.openxmlformats.org/markup-compatibility/2006">
                <mc:Choice xmlns:v="urn:schemas-microsoft-com:vml" Requires="v">
                  <p:oleObj spid="_x0000_s19770" name="Equation" r:id="rId12" imgW="685800" imgH="533400" progId="Equation.3">
                    <p:embed/>
                  </p:oleObj>
                </mc:Choice>
                <mc:Fallback>
                  <p:oleObj name="Equation" r:id="rId12" imgW="685800" imgH="533400" progId="Equation.3">
                    <p:embed/>
                    <p:pic>
                      <p:nvPicPr>
                        <p:cNvPr id="0" name=""/>
                        <p:cNvPicPr/>
                        <p:nvPr/>
                      </p:nvPicPr>
                      <p:blipFill>
                        <a:blip r:embed="rId13"/>
                        <a:stretch>
                          <a:fillRect/>
                        </a:stretch>
                      </p:blipFill>
                      <p:spPr>
                        <a:xfrm>
                          <a:off x="5222525" y="4726108"/>
                          <a:ext cx="1117950" cy="869517"/>
                        </a:xfrm>
                        <a:prstGeom prst="rect">
                          <a:avLst/>
                        </a:prstGeom>
                      </p:spPr>
                    </p:pic>
                  </p:oleObj>
                </mc:Fallback>
              </mc:AlternateContent>
            </a:graphicData>
          </a:graphic>
        </p:graphicFrame>
      </p:grpSp>
      <p:sp>
        <p:nvSpPr>
          <p:cNvPr id="17" name="Rectangle 36"/>
          <p:cNvSpPr>
            <a:spLocks noChangeArrowheads="1"/>
          </p:cNvSpPr>
          <p:nvPr/>
        </p:nvSpPr>
        <p:spPr bwMode="auto">
          <a:xfrm>
            <a:off x="3510644" y="5702475"/>
            <a:ext cx="5311013" cy="110714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Times New Roman"/>
                <a:cs typeface="Times New Roman"/>
              </a:rPr>
              <a:t>Theorem 4 implies our construction is secure </a:t>
            </a:r>
            <a:br>
              <a:rPr lang="en-US" sz="1800" b="1" dirty="0" smtClean="0">
                <a:latin typeface="Times New Roman"/>
                <a:cs typeface="Times New Roman"/>
              </a:rPr>
            </a:br>
            <a:r>
              <a:rPr lang="en-US" sz="1800" b="1" dirty="0" smtClean="0">
                <a:latin typeface="Times New Roman"/>
                <a:cs typeface="Times New Roman"/>
              </a:rPr>
              <a:t>if W = W</a:t>
            </a:r>
            <a:r>
              <a:rPr lang="en-US" sz="1800" b="1" baseline="-25000" dirty="0" smtClean="0">
                <a:latin typeface="Times New Roman"/>
                <a:cs typeface="Times New Roman"/>
              </a:rPr>
              <a:t>1,…, m</a:t>
            </a:r>
            <a:r>
              <a:rPr lang="en-US" sz="1800" b="1" dirty="0" smtClean="0">
                <a:latin typeface="Times New Roman"/>
                <a:cs typeface="Times New Roman"/>
              </a:rPr>
              <a:t> is a block fixing source </a:t>
            </a:r>
            <a:br>
              <a:rPr lang="en-US" sz="1800" b="1" dirty="0" smtClean="0">
                <a:latin typeface="Times New Roman"/>
                <a:cs typeface="Times New Roman"/>
              </a:rPr>
            </a:br>
            <a:r>
              <a:rPr lang="en-US" sz="1800" b="1" dirty="0" smtClean="0">
                <a:latin typeface="Times New Roman"/>
                <a:cs typeface="Times New Roman"/>
              </a:rPr>
              <a:t>(assuming enough blocks are uniform)</a:t>
            </a:r>
            <a:endParaRPr lang="en-US" sz="1800" b="1" dirty="0" smtClean="0"/>
          </a:p>
        </p:txBody>
      </p:sp>
    </p:spTree>
    <p:extLst>
      <p:ext uri="{BB962C8B-B14F-4D97-AF65-F5344CB8AC3E}">
        <p14:creationId xmlns:p14="http://schemas.microsoft.com/office/powerpoint/2010/main" val="2743877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884012"/>
            <a:ext cx="3200400" cy="1777754"/>
          </a:xfrm>
        </p:spPr>
        <p:txBody>
          <a:bodyPr>
            <a:normAutofit fontScale="92500" lnSpcReduction="10000"/>
          </a:bodyPr>
          <a:lstStyle/>
          <a:p>
            <a:r>
              <a:rPr lang="en-US" sz="1600" dirty="0" smtClean="0"/>
              <a:t>Assume our source is high entropy</a:t>
            </a:r>
          </a:p>
          <a:p>
            <a:r>
              <a:rPr lang="en-US" sz="1600" dirty="0" smtClean="0"/>
              <a:t>Fuzzy Extractors derive reliable keys from noisy data</a:t>
            </a:r>
          </a:p>
          <a:p>
            <a:pPr marL="0" indent="0">
              <a:buNone/>
            </a:pPr>
            <a:r>
              <a:rPr lang="en-US" sz="1200" dirty="0"/>
              <a:t> </a:t>
            </a:r>
            <a:r>
              <a:rPr lang="en-US" sz="1200" dirty="0" smtClean="0"/>
              <a:t>        [DodisOstrovskyReyzinSmith08]</a:t>
            </a:r>
            <a:endParaRPr lang="en-US" sz="1400" i="1" dirty="0" smtClean="0">
              <a:latin typeface="Arial" charset="0"/>
            </a:endParaRPr>
          </a:p>
          <a:p>
            <a:pPr lvl="1"/>
            <a:r>
              <a:rPr lang="en-US" sz="1400" dirty="0">
                <a:latin typeface="Arial" charset="0"/>
              </a:rPr>
              <a:t>Derive a key using a </a:t>
            </a:r>
            <a:r>
              <a:rPr lang="en-US" sz="1400" i="1" dirty="0">
                <a:latin typeface="Arial" charset="0"/>
              </a:rPr>
              <a:t>randomness extractor</a:t>
            </a:r>
          </a:p>
          <a:p>
            <a:pPr lvl="1"/>
            <a:r>
              <a:rPr lang="en-US" sz="1400" i="1" dirty="0" smtClean="0">
                <a:latin typeface="Arial" charset="0"/>
              </a:rPr>
              <a:t>Error</a:t>
            </a:r>
            <a:r>
              <a:rPr lang="en-US" sz="1400" i="1" dirty="0">
                <a:latin typeface="Arial" charset="0"/>
              </a:rPr>
              <a:t>-correct </a:t>
            </a:r>
            <a:r>
              <a:rPr lang="en-US" sz="1400" dirty="0">
                <a:latin typeface="Arial" charset="0"/>
              </a:rPr>
              <a:t>the </a:t>
            </a:r>
            <a:r>
              <a:rPr lang="en-US" sz="1400" dirty="0" smtClean="0">
                <a:latin typeface="Arial" charset="0"/>
              </a:rPr>
              <a:t>source using </a:t>
            </a:r>
            <a:r>
              <a:rPr lang="en-US" sz="1400" dirty="0">
                <a:latin typeface="Arial" charset="0"/>
              </a:rPr>
              <a:t>a </a:t>
            </a:r>
            <a:r>
              <a:rPr lang="en-US" sz="1400" i="1" dirty="0">
                <a:latin typeface="Arial" charset="0"/>
              </a:rPr>
              <a:t>Secure </a:t>
            </a:r>
            <a:r>
              <a:rPr lang="en-US" sz="1400" i="1" dirty="0" smtClean="0">
                <a:latin typeface="Arial" charset="0"/>
              </a:rPr>
              <a:t>Sketch</a:t>
            </a:r>
          </a:p>
          <a:p>
            <a:pPr lvl="1"/>
            <a:endParaRPr lang="en-US" sz="1400" i="1" dirty="0">
              <a:latin typeface="Arial" charset="0"/>
            </a:endParaRPr>
          </a:p>
        </p:txBody>
      </p:sp>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grpSp>
        <p:nvGrpSpPr>
          <p:cNvPr id="26" name="Group 25"/>
          <p:cNvGrpSpPr/>
          <p:nvPr/>
        </p:nvGrpSpPr>
        <p:grpSpPr>
          <a:xfrm>
            <a:off x="1463043" y="2862073"/>
            <a:ext cx="2111842" cy="2302595"/>
            <a:chOff x="6838075" y="2277356"/>
            <a:chExt cx="981496" cy="1772739"/>
          </a:xfrm>
        </p:grpSpPr>
        <p:sp>
          <p:nvSpPr>
            <p:cNvPr id="28" name="Trapezoid 2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9" name="TextBox 28"/>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1" name="Straight Arrow Connector 30"/>
          <p:cNvCxnSpPr/>
          <p:nvPr/>
        </p:nvCxnSpPr>
        <p:spPr bwMode="auto">
          <a:xfrm flipV="1">
            <a:off x="702254" y="418234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2" name="Object 31"/>
          <p:cNvGraphicFramePr>
            <a:graphicFrameLocks noChangeAspect="1"/>
          </p:cNvGraphicFramePr>
          <p:nvPr>
            <p:extLst>
              <p:ext uri="{D42A27DB-BD31-4B8C-83A1-F6EECF244321}">
                <p14:modId xmlns:p14="http://schemas.microsoft.com/office/powerpoint/2010/main" val="2225994801"/>
              </p:ext>
            </p:extLst>
          </p:nvPr>
        </p:nvGraphicFramePr>
        <p:xfrm>
          <a:off x="852770" y="3713313"/>
          <a:ext cx="352425" cy="373062"/>
        </p:xfrm>
        <a:graphic>
          <a:graphicData uri="http://schemas.openxmlformats.org/presentationml/2006/ole">
            <mc:AlternateContent xmlns:mc="http://schemas.openxmlformats.org/markup-compatibility/2006">
              <mc:Choice xmlns:v="urn:schemas-microsoft-com:vml" Requires="v">
                <p:oleObj spid="_x0000_s25981" name="Equation" r:id="rId4" imgW="203200" imgH="215900" progId="Equation.3">
                  <p:embed/>
                </p:oleObj>
              </mc:Choice>
              <mc:Fallback>
                <p:oleObj name="Equation" r:id="rId4" imgW="203200" imgH="215900" progId="Equation.3">
                  <p:embed/>
                  <p:pic>
                    <p:nvPicPr>
                      <p:cNvPr id="0" name=""/>
                      <p:cNvPicPr/>
                      <p:nvPr/>
                    </p:nvPicPr>
                    <p:blipFill>
                      <a:blip r:embed="rId5"/>
                      <a:stretch>
                        <a:fillRect/>
                      </a:stretch>
                    </p:blipFill>
                    <p:spPr>
                      <a:xfrm>
                        <a:off x="852770" y="3713313"/>
                        <a:ext cx="352425" cy="373062"/>
                      </a:xfrm>
                      <a:prstGeom prst="rect">
                        <a:avLst/>
                      </a:prstGeom>
                    </p:spPr>
                  </p:pic>
                </p:oleObj>
              </mc:Fallback>
            </mc:AlternateContent>
          </a:graphicData>
        </a:graphic>
      </p:graphicFrame>
      <p:cxnSp>
        <p:nvCxnSpPr>
          <p:cNvPr id="33" name="Straight Arrow Connector 32"/>
          <p:cNvCxnSpPr/>
          <p:nvPr/>
        </p:nvCxnSpPr>
        <p:spPr bwMode="auto">
          <a:xfrm>
            <a:off x="3574885" y="342837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6" name="Object 35"/>
          <p:cNvGraphicFramePr>
            <a:graphicFrameLocks noChangeAspect="1"/>
          </p:cNvGraphicFramePr>
          <p:nvPr>
            <p:extLst>
              <p:ext uri="{D42A27DB-BD31-4B8C-83A1-F6EECF244321}">
                <p14:modId xmlns:p14="http://schemas.microsoft.com/office/powerpoint/2010/main" val="617301507"/>
              </p:ext>
            </p:extLst>
          </p:nvPr>
        </p:nvGraphicFramePr>
        <p:xfrm>
          <a:off x="4252649" y="3103482"/>
          <a:ext cx="441325" cy="354013"/>
        </p:xfrm>
        <a:graphic>
          <a:graphicData uri="http://schemas.openxmlformats.org/presentationml/2006/ole">
            <mc:AlternateContent xmlns:mc="http://schemas.openxmlformats.org/markup-compatibility/2006">
              <mc:Choice xmlns:v="urn:schemas-microsoft-com:vml" Requires="v">
                <p:oleObj spid="_x0000_s25982" name="Equation" r:id="rId6" imgW="254000" imgH="203200" progId="Equation.3">
                  <p:embed/>
                </p:oleObj>
              </mc:Choice>
              <mc:Fallback>
                <p:oleObj name="Equation" r:id="rId6" imgW="254000" imgH="203200" progId="Equation.3">
                  <p:embed/>
                  <p:pic>
                    <p:nvPicPr>
                      <p:cNvPr id="0" name=""/>
                      <p:cNvPicPr/>
                      <p:nvPr/>
                    </p:nvPicPr>
                    <p:blipFill>
                      <a:blip r:embed="rId7"/>
                      <a:stretch>
                        <a:fillRect/>
                      </a:stretch>
                    </p:blipFill>
                    <p:spPr>
                      <a:xfrm>
                        <a:off x="4252649" y="3103482"/>
                        <a:ext cx="441325" cy="354013"/>
                      </a:xfrm>
                      <a:prstGeom prst="rect">
                        <a:avLst/>
                      </a:prstGeom>
                    </p:spPr>
                  </p:pic>
                </p:oleObj>
              </mc:Fallback>
            </mc:AlternateContent>
          </a:graphicData>
        </a:graphic>
      </p:graphicFrame>
      <p:cxnSp>
        <p:nvCxnSpPr>
          <p:cNvPr id="38" name="Straight Arrow Connector 37"/>
          <p:cNvCxnSpPr/>
          <p:nvPr/>
        </p:nvCxnSpPr>
        <p:spPr bwMode="auto">
          <a:xfrm>
            <a:off x="3584314" y="4573809"/>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0" name="Object 39"/>
          <p:cNvGraphicFramePr>
            <a:graphicFrameLocks noChangeAspect="1"/>
          </p:cNvGraphicFramePr>
          <p:nvPr>
            <p:extLst>
              <p:ext uri="{D42A27DB-BD31-4B8C-83A1-F6EECF244321}">
                <p14:modId xmlns:p14="http://schemas.microsoft.com/office/powerpoint/2010/main" val="2726540042"/>
              </p:ext>
            </p:extLst>
          </p:nvPr>
        </p:nvGraphicFramePr>
        <p:xfrm>
          <a:off x="4326178" y="4282146"/>
          <a:ext cx="242888" cy="287338"/>
        </p:xfrm>
        <a:graphic>
          <a:graphicData uri="http://schemas.openxmlformats.org/presentationml/2006/ole">
            <mc:AlternateContent xmlns:mc="http://schemas.openxmlformats.org/markup-compatibility/2006">
              <mc:Choice xmlns:v="urn:schemas-microsoft-com:vml" Requires="v">
                <p:oleObj spid="_x0000_s25983" name="Equation" r:id="rId8" imgW="139700" imgH="165100" progId="Equation.3">
                  <p:embed/>
                </p:oleObj>
              </mc:Choice>
              <mc:Fallback>
                <p:oleObj name="Equation" r:id="rId8" imgW="139700" imgH="165100" progId="Equation.3">
                  <p:embed/>
                  <p:pic>
                    <p:nvPicPr>
                      <p:cNvPr id="0" name=""/>
                      <p:cNvPicPr/>
                      <p:nvPr/>
                    </p:nvPicPr>
                    <p:blipFill>
                      <a:blip r:embed="rId9"/>
                      <a:stretch>
                        <a:fillRect/>
                      </a:stretch>
                    </p:blipFill>
                    <p:spPr>
                      <a:xfrm>
                        <a:off x="4326178" y="4282146"/>
                        <a:ext cx="242888" cy="287338"/>
                      </a:xfrm>
                      <a:prstGeom prst="rect">
                        <a:avLst/>
                      </a:prstGeom>
                    </p:spPr>
                  </p:pic>
                </p:oleObj>
              </mc:Fallback>
            </mc:AlternateContent>
          </a:graphicData>
        </a:graphic>
      </p:graphicFrame>
      <p:grpSp>
        <p:nvGrpSpPr>
          <p:cNvPr id="41" name="Group 40"/>
          <p:cNvGrpSpPr/>
          <p:nvPr/>
        </p:nvGrpSpPr>
        <p:grpSpPr>
          <a:xfrm>
            <a:off x="5198413" y="3775532"/>
            <a:ext cx="2578825" cy="1810201"/>
            <a:chOff x="6827762" y="2204122"/>
            <a:chExt cx="991809" cy="1845973"/>
          </a:xfrm>
        </p:grpSpPr>
        <p:sp>
          <p:nvSpPr>
            <p:cNvPr id="42" name="Trapezoid 41"/>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3" name="TextBox 42"/>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4" name="Straight Arrow Connector 43"/>
          <p:cNvCxnSpPr/>
          <p:nvPr/>
        </p:nvCxnSpPr>
        <p:spPr bwMode="auto">
          <a:xfrm flipV="1">
            <a:off x="4442091" y="5030492"/>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5" name="Object 44"/>
          <p:cNvGraphicFramePr>
            <a:graphicFrameLocks noChangeAspect="1"/>
          </p:cNvGraphicFramePr>
          <p:nvPr>
            <p:extLst>
              <p:ext uri="{D42A27DB-BD31-4B8C-83A1-F6EECF244321}">
                <p14:modId xmlns:p14="http://schemas.microsoft.com/office/powerpoint/2010/main" val="1187473092"/>
              </p:ext>
            </p:extLst>
          </p:nvPr>
        </p:nvGraphicFramePr>
        <p:xfrm>
          <a:off x="4634805" y="4617994"/>
          <a:ext cx="307975" cy="350838"/>
        </p:xfrm>
        <a:graphic>
          <a:graphicData uri="http://schemas.openxmlformats.org/presentationml/2006/ole">
            <mc:AlternateContent xmlns:mc="http://schemas.openxmlformats.org/markup-compatibility/2006">
              <mc:Choice xmlns:v="urn:schemas-microsoft-com:vml" Requires="v">
                <p:oleObj spid="_x0000_s25984" name="Equation" r:id="rId10" imgW="177800" imgH="203200" progId="Equation.3">
                  <p:embed/>
                </p:oleObj>
              </mc:Choice>
              <mc:Fallback>
                <p:oleObj name="Equation" r:id="rId10" imgW="177800" imgH="203200" progId="Equation.3">
                  <p:embed/>
                  <p:pic>
                    <p:nvPicPr>
                      <p:cNvPr id="0" name=""/>
                      <p:cNvPicPr/>
                      <p:nvPr/>
                    </p:nvPicPr>
                    <p:blipFill>
                      <a:blip r:embed="rId11"/>
                      <a:stretch>
                        <a:fillRect/>
                      </a:stretch>
                    </p:blipFill>
                    <p:spPr>
                      <a:xfrm>
                        <a:off x="4634805" y="4617994"/>
                        <a:ext cx="307975" cy="350838"/>
                      </a:xfrm>
                      <a:prstGeom prst="rect">
                        <a:avLst/>
                      </a:prstGeom>
                    </p:spPr>
                  </p:pic>
                </p:oleObj>
              </mc:Fallback>
            </mc:AlternateContent>
          </a:graphicData>
        </a:graphic>
      </p:graphicFrame>
      <p:cxnSp>
        <p:nvCxnSpPr>
          <p:cNvPr id="46" name="Straight Arrow Connector 45"/>
          <p:cNvCxnSpPr/>
          <p:nvPr/>
        </p:nvCxnSpPr>
        <p:spPr bwMode="auto">
          <a:xfrm flipV="1">
            <a:off x="7777239" y="44183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7" name="Object 46"/>
          <p:cNvGraphicFramePr>
            <a:graphicFrameLocks noChangeAspect="1"/>
          </p:cNvGraphicFramePr>
          <p:nvPr>
            <p:extLst>
              <p:ext uri="{D42A27DB-BD31-4B8C-83A1-F6EECF244321}">
                <p14:modId xmlns:p14="http://schemas.microsoft.com/office/powerpoint/2010/main" val="1981356168"/>
              </p:ext>
            </p:extLst>
          </p:nvPr>
        </p:nvGraphicFramePr>
        <p:xfrm>
          <a:off x="7937201" y="4004780"/>
          <a:ext cx="441325" cy="350837"/>
        </p:xfrm>
        <a:graphic>
          <a:graphicData uri="http://schemas.openxmlformats.org/presentationml/2006/ole">
            <mc:AlternateContent xmlns:mc="http://schemas.openxmlformats.org/markup-compatibility/2006">
              <mc:Choice xmlns:v="urn:schemas-microsoft-com:vml" Requires="v">
                <p:oleObj spid="_x0000_s25985" name="Equation" r:id="rId12" imgW="254000" imgH="203200" progId="Equation.3">
                  <p:embed/>
                </p:oleObj>
              </mc:Choice>
              <mc:Fallback>
                <p:oleObj name="Equation" r:id="rId12" imgW="254000" imgH="203200" progId="Equation.3">
                  <p:embed/>
                  <p:pic>
                    <p:nvPicPr>
                      <p:cNvPr id="0" name=""/>
                      <p:cNvPicPr/>
                      <p:nvPr/>
                    </p:nvPicPr>
                    <p:blipFill>
                      <a:blip r:embed="rId13"/>
                      <a:stretch>
                        <a:fillRect/>
                      </a:stretch>
                    </p:blipFill>
                    <p:spPr>
                      <a:xfrm>
                        <a:off x="7937201" y="4004780"/>
                        <a:ext cx="441325" cy="350837"/>
                      </a:xfrm>
                      <a:prstGeom prst="rect">
                        <a:avLst/>
                      </a:prstGeom>
                    </p:spPr>
                  </p:pic>
                </p:oleObj>
              </mc:Fallback>
            </mc:AlternateContent>
          </a:graphicData>
        </a:graphic>
      </p:graphicFrame>
      <p:grpSp>
        <p:nvGrpSpPr>
          <p:cNvPr id="48" name="Group 47"/>
          <p:cNvGrpSpPr/>
          <p:nvPr/>
        </p:nvGrpSpPr>
        <p:grpSpPr>
          <a:xfrm>
            <a:off x="2115104" y="3260682"/>
            <a:ext cx="967620" cy="1032228"/>
            <a:chOff x="6851952" y="2558143"/>
            <a:chExt cx="967619" cy="1491952"/>
          </a:xfrm>
        </p:grpSpPr>
        <p:sp>
          <p:nvSpPr>
            <p:cNvPr id="49" name="Trapezoid 48"/>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0" name="TextBox 49"/>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13" name="Elbow Connector 12"/>
          <p:cNvCxnSpPr>
            <a:stCxn id="28" idx="2"/>
            <a:endCxn id="49" idx="2"/>
          </p:cNvCxnSpPr>
          <p:nvPr/>
        </p:nvCxnSpPr>
        <p:spPr>
          <a:xfrm rot="10800000" flipH="1">
            <a:off x="1492901" y="3776797"/>
            <a:ext cx="622203" cy="418929"/>
          </a:xfrm>
          <a:prstGeom prst="bentConnector3">
            <a:avLst>
              <a:gd name="adj1" fmla="val 35101"/>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8" name="Elbow Connector 57"/>
          <p:cNvCxnSpPr/>
          <p:nvPr/>
        </p:nvCxnSpPr>
        <p:spPr>
          <a:xfrm rot="10800000" flipV="1">
            <a:off x="3082727" y="3428370"/>
            <a:ext cx="492159" cy="347161"/>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60" name="Group 59"/>
          <p:cNvGrpSpPr/>
          <p:nvPr/>
        </p:nvGrpSpPr>
        <p:grpSpPr>
          <a:xfrm>
            <a:off x="3445483" y="838971"/>
            <a:ext cx="4780343" cy="459220"/>
            <a:chOff x="3156858" y="838971"/>
            <a:chExt cx="4780343" cy="459220"/>
          </a:xfrm>
        </p:grpSpPr>
        <p:sp>
          <p:nvSpPr>
            <p:cNvPr id="61" name="Rectangle 36"/>
            <p:cNvSpPr>
              <a:spLocks noChangeArrowheads="1"/>
            </p:cNvSpPr>
            <p:nvPr/>
          </p:nvSpPr>
          <p:spPr bwMode="auto">
            <a:xfrm>
              <a:off x="3156858" y="838971"/>
              <a:ext cx="4780343" cy="45922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graphicFrame>
          <p:nvGraphicFramePr>
            <p:cNvPr id="62" name="Object 61"/>
            <p:cNvGraphicFramePr>
              <a:graphicFrameLocks noChangeAspect="1"/>
            </p:cNvGraphicFramePr>
            <p:nvPr>
              <p:extLst>
                <p:ext uri="{D42A27DB-BD31-4B8C-83A1-F6EECF244321}">
                  <p14:modId xmlns:p14="http://schemas.microsoft.com/office/powerpoint/2010/main" val="1111005033"/>
                </p:ext>
              </p:extLst>
            </p:nvPr>
          </p:nvGraphicFramePr>
          <p:xfrm>
            <a:off x="3732513" y="866775"/>
            <a:ext cx="3627437" cy="398463"/>
          </p:xfrm>
          <a:graphic>
            <a:graphicData uri="http://schemas.openxmlformats.org/presentationml/2006/ole">
              <mc:AlternateContent xmlns:mc="http://schemas.openxmlformats.org/markup-compatibility/2006">
                <mc:Choice xmlns:v="urn:schemas-microsoft-com:vml" Requires="v">
                  <p:oleObj spid="_x0000_s25986" name="Equation" r:id="rId14" imgW="2197100" imgH="241300" progId="Equation.3">
                    <p:embed/>
                  </p:oleObj>
                </mc:Choice>
                <mc:Fallback>
                  <p:oleObj name="Equation" r:id="rId14" imgW="2197100" imgH="241300" progId="Equation.3">
                    <p:embed/>
                    <p:pic>
                      <p:nvPicPr>
                        <p:cNvPr id="0" name=""/>
                        <p:cNvPicPr/>
                        <p:nvPr/>
                      </p:nvPicPr>
                      <p:blipFill>
                        <a:blip r:embed="rId15"/>
                        <a:stretch>
                          <a:fillRect/>
                        </a:stretch>
                      </p:blipFill>
                      <p:spPr>
                        <a:xfrm>
                          <a:off x="3732513" y="866775"/>
                          <a:ext cx="3627437" cy="398463"/>
                        </a:xfrm>
                        <a:prstGeom prst="rect">
                          <a:avLst/>
                        </a:prstGeom>
                      </p:spPr>
                    </p:pic>
                  </p:oleObj>
                </mc:Fallback>
              </mc:AlternateContent>
            </a:graphicData>
          </a:graphic>
        </p:graphicFrame>
      </p:grpSp>
      <p:grpSp>
        <p:nvGrpSpPr>
          <p:cNvPr id="63" name="Group 62"/>
          <p:cNvGrpSpPr/>
          <p:nvPr/>
        </p:nvGrpSpPr>
        <p:grpSpPr>
          <a:xfrm>
            <a:off x="3445483" y="1584296"/>
            <a:ext cx="4780343" cy="1006586"/>
            <a:chOff x="6249610" y="3824479"/>
            <a:chExt cx="2845001" cy="1671635"/>
          </a:xfrm>
        </p:grpSpPr>
        <p:sp>
          <p:nvSpPr>
            <p:cNvPr id="64" name="Rectangle 36"/>
            <p:cNvSpPr>
              <a:spLocks noChangeArrowheads="1"/>
            </p:cNvSpPr>
            <p:nvPr/>
          </p:nvSpPr>
          <p:spPr bwMode="auto">
            <a:xfrm>
              <a:off x="6249610" y="3824479"/>
              <a:ext cx="2845001" cy="167163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1800" b="1" dirty="0" smtClean="0"/>
                <a:t>Converts high entropy sources to uniform </a:t>
              </a:r>
              <a:br>
                <a:rPr lang="en-US" sz="1800" b="1" dirty="0" smtClean="0"/>
              </a:br>
              <a:r>
                <a:rPr lang="en-US" sz="1800" b="1" i="1" dirty="0" smtClean="0">
                  <a:latin typeface="Times New Roman"/>
                  <a:cs typeface="Times New Roman"/>
                </a:rPr>
                <a:t>H</a:t>
              </a:r>
              <a:r>
                <a:rPr lang="en-US" sz="1800" b="1" baseline="-25000" dirty="0" smtClean="0">
                  <a:latin typeface="Times New Roman"/>
                  <a:cs typeface="Times New Roman"/>
                </a:rPr>
                <a:t>∞</a:t>
              </a:r>
              <a:r>
                <a:rPr lang="en-US" sz="1800" b="1" dirty="0" smtClean="0">
                  <a:latin typeface="Times New Roman"/>
                  <a:cs typeface="Times New Roman"/>
                </a:rPr>
                <a:t>(</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latin typeface="Times New Roman"/>
                  <a:cs typeface="Times New Roman"/>
                </a:rPr>
                <a:t>)≥ </a:t>
              </a:r>
              <a:r>
                <a:rPr lang="en-US" sz="1800" b="1" i="1" dirty="0" smtClean="0">
                  <a:latin typeface="Times New Roman"/>
                  <a:cs typeface="Times New Roman"/>
                </a:rPr>
                <a:t>k</a:t>
              </a:r>
              <a:r>
                <a:rPr lang="en-US" sz="1800" b="1" dirty="0" smtClean="0">
                  <a:latin typeface="Times New Roman"/>
                  <a:cs typeface="Times New Roman"/>
                </a:rPr>
                <a:t>          Ext (</a:t>
              </a:r>
              <a:r>
                <a:rPr lang="en-US" sz="1800" b="1" i="1" dirty="0" smtClean="0">
                  <a:latin typeface="Times New Roman"/>
                  <a:cs typeface="Times New Roman"/>
                </a:rPr>
                <a:t>W </a:t>
              </a:r>
              <a:r>
                <a:rPr lang="en-US" sz="1800" b="1" dirty="0" smtClean="0">
                  <a:latin typeface="Times New Roman"/>
                  <a:cs typeface="Times New Roman"/>
                </a:rPr>
                <a:t>) ≈ U</a:t>
              </a:r>
              <a:endParaRPr lang="en-US" sz="1800" b="1" dirty="0">
                <a:latin typeface="Times New Roman"/>
                <a:cs typeface="Times New Roman"/>
              </a:endParaRPr>
            </a:p>
          </p:txBody>
        </p:sp>
        <p:cxnSp>
          <p:nvCxnSpPr>
            <p:cNvPr id="65" name="Straight Arrow Connector 64"/>
            <p:cNvCxnSpPr/>
            <p:nvPr/>
          </p:nvCxnSpPr>
          <p:spPr>
            <a:xfrm>
              <a:off x="7474120" y="4947891"/>
              <a:ext cx="256772"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35" name="Group 34"/>
          <p:cNvGrpSpPr/>
          <p:nvPr/>
        </p:nvGrpSpPr>
        <p:grpSpPr>
          <a:xfrm>
            <a:off x="6563009" y="4278820"/>
            <a:ext cx="802991" cy="1032228"/>
            <a:chOff x="6851952" y="2558143"/>
            <a:chExt cx="967619" cy="1491952"/>
          </a:xfrm>
        </p:grpSpPr>
        <p:sp>
          <p:nvSpPr>
            <p:cNvPr id="37" name="Trapezoid 36"/>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9" name="TextBox 38"/>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5" name="Elbow Connector 54"/>
          <p:cNvCxnSpPr>
            <a:endCxn id="37" idx="0"/>
          </p:cNvCxnSpPr>
          <p:nvPr/>
        </p:nvCxnSpPr>
        <p:spPr>
          <a:xfrm rot="10800000" flipV="1">
            <a:off x="7366002" y="4436298"/>
            <a:ext cx="411241" cy="358635"/>
          </a:xfrm>
          <a:prstGeom prst="bentConnector3">
            <a:avLst>
              <a:gd name="adj1" fmla="val 50000"/>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Elbow Connector 50"/>
          <p:cNvCxnSpPr>
            <a:endCxn id="53" idx="2"/>
          </p:cNvCxnSpPr>
          <p:nvPr/>
        </p:nvCxnSpPr>
        <p:spPr>
          <a:xfrm rot="10800000" flipH="1" flipV="1">
            <a:off x="1492901" y="4195725"/>
            <a:ext cx="622203" cy="519762"/>
          </a:xfrm>
          <a:prstGeom prst="bentConnector3">
            <a:avLst>
              <a:gd name="adj1" fmla="val 34764"/>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52" name="Group 51"/>
          <p:cNvGrpSpPr/>
          <p:nvPr/>
        </p:nvGrpSpPr>
        <p:grpSpPr>
          <a:xfrm>
            <a:off x="2115111" y="4348124"/>
            <a:ext cx="865542" cy="734722"/>
            <a:chOff x="7033939" y="2074428"/>
            <a:chExt cx="332885" cy="749241"/>
          </a:xfrm>
        </p:grpSpPr>
        <p:sp>
          <p:nvSpPr>
            <p:cNvPr id="53" name="Trapezoid 52"/>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4" name="TextBox 53"/>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6" name="Elbow Connector 55"/>
          <p:cNvCxnSpPr/>
          <p:nvPr/>
        </p:nvCxnSpPr>
        <p:spPr>
          <a:xfrm rot="10800000" flipV="1">
            <a:off x="2892243" y="4573809"/>
            <a:ext cx="682642" cy="141678"/>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7" name="Group 56"/>
          <p:cNvGrpSpPr/>
          <p:nvPr/>
        </p:nvGrpSpPr>
        <p:grpSpPr>
          <a:xfrm>
            <a:off x="5407884" y="4439279"/>
            <a:ext cx="526539" cy="734722"/>
            <a:chOff x="7033939" y="2074428"/>
            <a:chExt cx="298883" cy="749241"/>
          </a:xfrm>
        </p:grpSpPr>
        <p:sp>
          <p:nvSpPr>
            <p:cNvPr id="59" name="Trapezoid 58"/>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6" name="TextBox 65"/>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8" name="Straight Arrow Connector 67"/>
          <p:cNvCxnSpPr/>
          <p:nvPr/>
        </p:nvCxnSpPr>
        <p:spPr bwMode="auto">
          <a:xfrm>
            <a:off x="5934423" y="4864927"/>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69" name="Object 68"/>
          <p:cNvGraphicFramePr>
            <a:graphicFrameLocks noChangeAspect="1"/>
          </p:cNvGraphicFramePr>
          <p:nvPr>
            <p:extLst>
              <p:ext uri="{D42A27DB-BD31-4B8C-83A1-F6EECF244321}">
                <p14:modId xmlns:p14="http://schemas.microsoft.com/office/powerpoint/2010/main" val="2073171045"/>
              </p:ext>
            </p:extLst>
          </p:nvPr>
        </p:nvGraphicFramePr>
        <p:xfrm>
          <a:off x="6094413" y="4305300"/>
          <a:ext cx="352425" cy="373063"/>
        </p:xfrm>
        <a:graphic>
          <a:graphicData uri="http://schemas.openxmlformats.org/presentationml/2006/ole">
            <mc:AlternateContent xmlns:mc="http://schemas.openxmlformats.org/markup-compatibility/2006">
              <mc:Choice xmlns:v="urn:schemas-microsoft-com:vml" Requires="v">
                <p:oleObj spid="_x0000_s25987" name="Equation" r:id="rId16" imgW="203200" imgH="215900" progId="Equation.3">
                  <p:embed/>
                </p:oleObj>
              </mc:Choice>
              <mc:Fallback>
                <p:oleObj name="Equation" r:id="rId16" imgW="203200" imgH="215900" progId="Equation.3">
                  <p:embed/>
                  <p:pic>
                    <p:nvPicPr>
                      <p:cNvPr id="0" name=""/>
                      <p:cNvPicPr/>
                      <p:nvPr/>
                    </p:nvPicPr>
                    <p:blipFill>
                      <a:blip r:embed="rId17"/>
                      <a:stretch>
                        <a:fillRect/>
                      </a:stretch>
                    </p:blipFill>
                    <p:spPr>
                      <a:xfrm>
                        <a:off x="6094413" y="4305300"/>
                        <a:ext cx="352425" cy="373063"/>
                      </a:xfrm>
                      <a:prstGeom prst="rect">
                        <a:avLst/>
                      </a:prstGeom>
                    </p:spPr>
                  </p:pic>
                </p:oleObj>
              </mc:Fallback>
            </mc:AlternateContent>
          </a:graphicData>
        </a:graphic>
      </p:graphicFrame>
      <p:cxnSp>
        <p:nvCxnSpPr>
          <p:cNvPr id="10" name="Straight Connector 9"/>
          <p:cNvCxnSpPr/>
          <p:nvPr/>
        </p:nvCxnSpPr>
        <p:spPr>
          <a:xfrm>
            <a:off x="5261311" y="5042093"/>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261311" y="4588586"/>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26786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500"/>
                                        <p:tgtEl>
                                          <p:spTgt spid="2">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500"/>
                                        <p:tgtEl>
                                          <p:spTgt spid="51"/>
                                        </p:tgtEl>
                                      </p:cBhvr>
                                    </p:animEffect>
                                  </p:childTnLst>
                                </p:cTn>
                              </p:par>
                              <p:par>
                                <p:cTn id="13" presetID="10" presetClass="entr" presetSubtype="0" fill="hold" nodeType="with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par>
                                <p:cTn id="16" presetID="10" presetClass="entr" presetSubtype="0" fill="hold" nodeType="with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fade">
                                      <p:cBhvr>
                                        <p:cTn id="18" dur="500"/>
                                        <p:tgtEl>
                                          <p:spTgt spid="5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fade">
                                      <p:cBhvr>
                                        <p:cTn id="23" dur="500"/>
                                        <p:tgtEl>
                                          <p:spTgt spid="57"/>
                                        </p:tgtEl>
                                      </p:cBhvr>
                                    </p:animEffect>
                                  </p:childTnLst>
                                </p:cTn>
                              </p:par>
                              <p:par>
                                <p:cTn id="24" presetID="10" presetClass="entr" presetSubtype="0" fill="hold" nodeType="with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fade">
                                      <p:cBhvr>
                                        <p:cTn id="26" dur="500"/>
                                        <p:tgtEl>
                                          <p:spTgt spid="68"/>
                                        </p:tgtEl>
                                      </p:cBhvr>
                                    </p:animEffect>
                                  </p:childTnLst>
                                </p:cTn>
                              </p:par>
                              <p:par>
                                <p:cTn id="27" presetID="10" presetClass="entr" presetSubtype="0" fill="hold" nodeType="withEffect">
                                  <p:stCondLst>
                                    <p:cond delay="0"/>
                                  </p:stCondLst>
                                  <p:childTnLst>
                                    <p:set>
                                      <p:cBhvr>
                                        <p:cTn id="28" dur="1" fill="hold">
                                          <p:stCondLst>
                                            <p:cond delay="0"/>
                                          </p:stCondLst>
                                        </p:cTn>
                                        <p:tgtEl>
                                          <p:spTgt spid="69"/>
                                        </p:tgtEl>
                                        <p:attrNameLst>
                                          <p:attrName>style.visibility</p:attrName>
                                        </p:attrNameLst>
                                      </p:cBhvr>
                                      <p:to>
                                        <p:strVal val="visible"/>
                                      </p:to>
                                    </p:set>
                                    <p:animEffect transition="in" filter="fade">
                                      <p:cBhvr>
                                        <p:cTn id="29" dur="500"/>
                                        <p:tgtEl>
                                          <p:spTgt spid="69"/>
                                        </p:tgtEl>
                                      </p:cBhvr>
                                    </p:animEffect>
                                  </p:childTnLst>
                                </p:cTn>
                              </p:par>
                              <p:par>
                                <p:cTn id="30" presetID="10"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nodeType="withEffect">
                                  <p:stCondLst>
                                    <p:cond delay="0"/>
                                  </p:stCondLst>
                                  <p:childTnLst>
                                    <p:set>
                                      <p:cBhvr>
                                        <p:cTn id="34" dur="1" fill="hold">
                                          <p:stCondLst>
                                            <p:cond delay="0"/>
                                          </p:stCondLst>
                                        </p:cTn>
                                        <p:tgtEl>
                                          <p:spTgt spid="71"/>
                                        </p:tgtEl>
                                        <p:attrNameLst>
                                          <p:attrName>style.visibility</p:attrName>
                                        </p:attrNameLst>
                                      </p:cBhvr>
                                      <p:to>
                                        <p:strVal val="visible"/>
                                      </p:to>
                                    </p:set>
                                    <p:animEffect transition="in" filter="fade">
                                      <p:cBhvr>
                                        <p:cTn id="35"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p:cNvSpPr/>
          <p:nvPr/>
        </p:nvSpPr>
        <p:spPr>
          <a:xfrm>
            <a:off x="2215026" y="2007429"/>
            <a:ext cx="779846"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4266" y="-284162"/>
            <a:ext cx="8229600" cy="1143000"/>
          </a:xfrm>
        </p:spPr>
        <p:txBody>
          <a:bodyPr/>
          <a:lstStyle/>
          <a:p>
            <a:r>
              <a:rPr lang="en-US" dirty="0" smtClean="0"/>
              <a:t>Secure Sketches</a:t>
            </a:r>
            <a:endParaRPr lang="en-US" dirty="0"/>
          </a:p>
        </p:txBody>
      </p:sp>
      <p:grpSp>
        <p:nvGrpSpPr>
          <p:cNvPr id="29" name="Group 28"/>
          <p:cNvGrpSpPr/>
          <p:nvPr/>
        </p:nvGrpSpPr>
        <p:grpSpPr>
          <a:xfrm>
            <a:off x="1562965" y="521378"/>
            <a:ext cx="2111842" cy="2302595"/>
            <a:chOff x="6838075" y="2277356"/>
            <a:chExt cx="981496" cy="1772739"/>
          </a:xfrm>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3" name="Object 32"/>
          <p:cNvGraphicFramePr>
            <a:graphicFrameLocks noChangeAspect="1"/>
          </p:cNvGraphicFramePr>
          <p:nvPr>
            <p:extLst>
              <p:ext uri="{D42A27DB-BD31-4B8C-83A1-F6EECF244321}">
                <p14:modId xmlns:p14="http://schemas.microsoft.com/office/powerpoint/2010/main" val="3128929204"/>
              </p:ext>
            </p:extLst>
          </p:nvPr>
        </p:nvGraphicFramePr>
        <p:xfrm>
          <a:off x="952692" y="1372618"/>
          <a:ext cx="352425" cy="373062"/>
        </p:xfrm>
        <a:graphic>
          <a:graphicData uri="http://schemas.openxmlformats.org/presentationml/2006/ole">
            <mc:AlternateContent xmlns:mc="http://schemas.openxmlformats.org/markup-compatibility/2006">
              <mc:Choice xmlns:v="urn:schemas-microsoft-com:vml" Requires="v">
                <p:oleObj spid="_x0000_s26996" name="Equation" r:id="rId4" imgW="203200" imgH="215900" progId="Equation.3">
                  <p:embed/>
                </p:oleObj>
              </mc:Choice>
              <mc:Fallback>
                <p:oleObj name="Equation" r:id="rId4" imgW="203200" imgH="215900" progId="Equation.3">
                  <p:embed/>
                  <p:pic>
                    <p:nvPicPr>
                      <p:cNvPr id="0" name=""/>
                      <p:cNvPicPr/>
                      <p:nvPr/>
                    </p:nvPicPr>
                    <p:blipFill>
                      <a:blip r:embed="rId5"/>
                      <a:stretch>
                        <a:fillRect/>
                      </a:stretch>
                    </p:blipFill>
                    <p:spPr>
                      <a:xfrm>
                        <a:off x="952692" y="1372618"/>
                        <a:ext cx="352425" cy="373062"/>
                      </a:xfrm>
                      <a:prstGeom prst="rect">
                        <a:avLst/>
                      </a:prstGeom>
                    </p:spPr>
                  </p:pic>
                </p:oleObj>
              </mc:Fallback>
            </mc:AlternateContent>
          </a:graphicData>
        </a:graphic>
      </p:graphicFrame>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5" name="Object 34"/>
          <p:cNvGraphicFramePr>
            <a:graphicFrameLocks noChangeAspect="1"/>
          </p:cNvGraphicFramePr>
          <p:nvPr>
            <p:extLst>
              <p:ext uri="{D42A27DB-BD31-4B8C-83A1-F6EECF244321}">
                <p14:modId xmlns:p14="http://schemas.microsoft.com/office/powerpoint/2010/main" val="97887382"/>
              </p:ext>
            </p:extLst>
          </p:nvPr>
        </p:nvGraphicFramePr>
        <p:xfrm>
          <a:off x="4352571" y="762787"/>
          <a:ext cx="441325" cy="354013"/>
        </p:xfrm>
        <a:graphic>
          <a:graphicData uri="http://schemas.openxmlformats.org/presentationml/2006/ole">
            <mc:AlternateContent xmlns:mc="http://schemas.openxmlformats.org/markup-compatibility/2006">
              <mc:Choice xmlns:v="urn:schemas-microsoft-com:vml" Requires="v">
                <p:oleObj spid="_x0000_s26997" name="Equation" r:id="rId6" imgW="254000" imgH="203200" progId="Equation.3">
                  <p:embed/>
                </p:oleObj>
              </mc:Choice>
              <mc:Fallback>
                <p:oleObj name="Equation" r:id="rId6" imgW="254000" imgH="203200" progId="Equation.3">
                  <p:embed/>
                  <p:pic>
                    <p:nvPicPr>
                      <p:cNvPr id="0" name=""/>
                      <p:cNvPicPr/>
                      <p:nvPr/>
                    </p:nvPicPr>
                    <p:blipFill>
                      <a:blip r:embed="rId7"/>
                      <a:stretch>
                        <a:fillRect/>
                      </a:stretch>
                    </p:blipFill>
                    <p:spPr>
                      <a:xfrm>
                        <a:off x="4352571" y="762787"/>
                        <a:ext cx="441325" cy="354013"/>
                      </a:xfrm>
                      <a:prstGeom prst="rect">
                        <a:avLst/>
                      </a:prstGeom>
                    </p:spPr>
                  </p:pic>
                </p:oleObj>
              </mc:Fallback>
            </mc:AlternateContent>
          </a:graphicData>
        </a:graphic>
      </p:graphicFrame>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7" name="Object 36"/>
          <p:cNvGraphicFramePr>
            <a:graphicFrameLocks noChangeAspect="1"/>
          </p:cNvGraphicFramePr>
          <p:nvPr>
            <p:extLst>
              <p:ext uri="{D42A27DB-BD31-4B8C-83A1-F6EECF244321}">
                <p14:modId xmlns:p14="http://schemas.microsoft.com/office/powerpoint/2010/main" val="896240887"/>
              </p:ext>
            </p:extLst>
          </p:nvPr>
        </p:nvGraphicFramePr>
        <p:xfrm>
          <a:off x="4426100" y="1941451"/>
          <a:ext cx="242888" cy="287338"/>
        </p:xfrm>
        <a:graphic>
          <a:graphicData uri="http://schemas.openxmlformats.org/presentationml/2006/ole">
            <mc:AlternateContent xmlns:mc="http://schemas.openxmlformats.org/markup-compatibility/2006">
              <mc:Choice xmlns:v="urn:schemas-microsoft-com:vml" Requires="v">
                <p:oleObj spid="_x0000_s26998" name="Equation" r:id="rId8" imgW="139700" imgH="165100" progId="Equation.3">
                  <p:embed/>
                </p:oleObj>
              </mc:Choice>
              <mc:Fallback>
                <p:oleObj name="Equation" r:id="rId8" imgW="139700" imgH="165100" progId="Equation.3">
                  <p:embed/>
                  <p:pic>
                    <p:nvPicPr>
                      <p:cNvPr id="0" name=""/>
                      <p:cNvPicPr/>
                      <p:nvPr/>
                    </p:nvPicPr>
                    <p:blipFill>
                      <a:blip r:embed="rId9"/>
                      <a:stretch>
                        <a:fillRect/>
                      </a:stretch>
                    </p:blipFill>
                    <p:spPr>
                      <a:xfrm>
                        <a:off x="4426100" y="1941451"/>
                        <a:ext cx="242888" cy="287338"/>
                      </a:xfrm>
                      <a:prstGeom prst="rect">
                        <a:avLst/>
                      </a:prstGeom>
                    </p:spPr>
                  </p:pic>
                </p:oleObj>
              </mc:Fallback>
            </mc:AlternateContent>
          </a:graphicData>
        </a:graphic>
      </p:graphicFrame>
      <p:grpSp>
        <p:nvGrpSpPr>
          <p:cNvPr id="38" name="Group 37"/>
          <p:cNvGrpSpPr/>
          <p:nvPr/>
        </p:nvGrpSpPr>
        <p:grpSpPr>
          <a:xfrm>
            <a:off x="5298335" y="1434837"/>
            <a:ext cx="2578825" cy="1810201"/>
            <a:chOff x="6827762" y="2204122"/>
            <a:chExt cx="991809" cy="1845973"/>
          </a:xfrm>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2" name="Object 41"/>
          <p:cNvGraphicFramePr>
            <a:graphicFrameLocks noChangeAspect="1"/>
          </p:cNvGraphicFramePr>
          <p:nvPr>
            <p:extLst>
              <p:ext uri="{D42A27DB-BD31-4B8C-83A1-F6EECF244321}">
                <p14:modId xmlns:p14="http://schemas.microsoft.com/office/powerpoint/2010/main" val="452697815"/>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26999" name="Equation" r:id="rId10" imgW="177800" imgH="203200" progId="Equation.3">
                  <p:embed/>
                </p:oleObj>
              </mc:Choice>
              <mc:Fallback>
                <p:oleObj name="Equation" r:id="rId10" imgW="177800" imgH="203200" progId="Equation.3">
                  <p:embed/>
                  <p:pic>
                    <p:nvPicPr>
                      <p:cNvPr id="0" name=""/>
                      <p:cNvPicPr/>
                      <p:nvPr/>
                    </p:nvPicPr>
                    <p:blipFill>
                      <a:blip r:embed="rId11"/>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77648"/>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4" name="Object 43"/>
          <p:cNvGraphicFramePr>
            <a:graphicFrameLocks noChangeAspect="1"/>
          </p:cNvGraphicFramePr>
          <p:nvPr>
            <p:extLst>
              <p:ext uri="{D42A27DB-BD31-4B8C-83A1-F6EECF244321}">
                <p14:modId xmlns:p14="http://schemas.microsoft.com/office/powerpoint/2010/main" val="4167338336"/>
              </p:ext>
            </p:extLst>
          </p:nvPr>
        </p:nvGraphicFramePr>
        <p:xfrm>
          <a:off x="8037123" y="1664085"/>
          <a:ext cx="441325" cy="350837"/>
        </p:xfrm>
        <a:graphic>
          <a:graphicData uri="http://schemas.openxmlformats.org/presentationml/2006/ole">
            <mc:AlternateContent xmlns:mc="http://schemas.openxmlformats.org/markup-compatibility/2006">
              <mc:Choice xmlns:v="urn:schemas-microsoft-com:vml" Requires="v">
                <p:oleObj spid="_x0000_s27000" name="Equation" r:id="rId12" imgW="254000" imgH="203200" progId="Equation.3">
                  <p:embed/>
                </p:oleObj>
              </mc:Choice>
              <mc:Fallback>
                <p:oleObj name="Equation" r:id="rId12" imgW="254000" imgH="203200" progId="Equation.3">
                  <p:embed/>
                  <p:pic>
                    <p:nvPicPr>
                      <p:cNvPr id="0" name=""/>
                      <p:cNvPicPr/>
                      <p:nvPr/>
                    </p:nvPicPr>
                    <p:blipFill>
                      <a:blip r:embed="rId13"/>
                      <a:stretch>
                        <a:fillRect/>
                      </a:stretch>
                    </p:blipFill>
                    <p:spPr>
                      <a:xfrm>
                        <a:off x="8037123" y="1664085"/>
                        <a:ext cx="441325" cy="350837"/>
                      </a:xfrm>
                      <a:prstGeom prst="rect">
                        <a:avLst/>
                      </a:prstGeom>
                    </p:spPr>
                  </p:pic>
                </p:oleObj>
              </mc:Fallback>
            </mc:AlternateContent>
          </a:graphicData>
        </a:graphic>
      </p:graphicFrame>
      <p:grpSp>
        <p:nvGrpSpPr>
          <p:cNvPr id="45" name="Group 44"/>
          <p:cNvGrpSpPr/>
          <p:nvPr/>
        </p:nvGrpSpPr>
        <p:grpSpPr>
          <a:xfrm>
            <a:off x="2215026" y="919987"/>
            <a:ext cx="967620" cy="1032228"/>
            <a:chOff x="6851952" y="2558143"/>
            <a:chExt cx="967619" cy="1491952"/>
          </a:xfrm>
        </p:grpSpPr>
        <p:sp>
          <p:nvSpPr>
            <p:cNvPr id="46" name="Trapezoid 45"/>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7" name="TextBox 46"/>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48" name="Elbow Connector 47"/>
          <p:cNvCxnSpPr>
            <a:stCxn id="30" idx="2"/>
            <a:endCxn id="46" idx="2"/>
          </p:cNvCxnSpPr>
          <p:nvPr/>
        </p:nvCxnSpPr>
        <p:spPr>
          <a:xfrm rot="10800000" flipH="1">
            <a:off x="1592823" y="1436102"/>
            <a:ext cx="622203" cy="418929"/>
          </a:xfrm>
          <a:prstGeom prst="bentConnector3">
            <a:avLst>
              <a:gd name="adj1" fmla="val 35101"/>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9" name="Elbow Connector 48"/>
          <p:cNvCxnSpPr/>
          <p:nvPr/>
        </p:nvCxnSpPr>
        <p:spPr>
          <a:xfrm rot="10800000" flipV="1">
            <a:off x="3182649" y="1087675"/>
            <a:ext cx="492159" cy="347161"/>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6662931" y="1938125"/>
            <a:ext cx="802991" cy="1032228"/>
            <a:chOff x="6851952" y="2558143"/>
            <a:chExt cx="967619" cy="1491952"/>
          </a:xfrm>
        </p:grpSpPr>
        <p:sp>
          <p:nvSpPr>
            <p:cNvPr id="51" name="Trapezoid 50"/>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2" name="TextBox 51"/>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3" name="Elbow Connector 52"/>
          <p:cNvCxnSpPr>
            <a:endCxn id="51" idx="0"/>
          </p:cNvCxnSpPr>
          <p:nvPr/>
        </p:nvCxnSpPr>
        <p:spPr>
          <a:xfrm rot="10800000" flipV="1">
            <a:off x="7465924" y="2095603"/>
            <a:ext cx="411241" cy="358635"/>
          </a:xfrm>
          <a:prstGeom prst="bentConnector3">
            <a:avLst>
              <a:gd name="adj1" fmla="val 50000"/>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Elbow Connector 53"/>
          <p:cNvCxnSpPr>
            <a:endCxn id="56" idx="2"/>
          </p:cNvCxnSpPr>
          <p:nvPr/>
        </p:nvCxnSpPr>
        <p:spPr>
          <a:xfrm rot="10800000" flipH="1" flipV="1">
            <a:off x="1592823" y="1855030"/>
            <a:ext cx="622203" cy="519762"/>
          </a:xfrm>
          <a:prstGeom prst="bentConnector3">
            <a:avLst>
              <a:gd name="adj1" fmla="val 34764"/>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2215033" y="2007429"/>
            <a:ext cx="865542" cy="734722"/>
            <a:chOff x="7033939" y="2074428"/>
            <a:chExt cx="332885" cy="749241"/>
          </a:xfrm>
        </p:grpSpPr>
        <p:sp>
          <p:nvSpPr>
            <p:cNvPr id="56" name="Trapezoid 55"/>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7" name="TextBox 56"/>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8" name="Elbow Connector 57"/>
          <p:cNvCxnSpPr/>
          <p:nvPr/>
        </p:nvCxnSpPr>
        <p:spPr>
          <a:xfrm rot="10800000" flipV="1">
            <a:off x="2992165" y="2233114"/>
            <a:ext cx="682642" cy="141678"/>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5507806" y="2098584"/>
            <a:ext cx="526539" cy="734722"/>
            <a:chOff x="7033939" y="2074428"/>
            <a:chExt cx="298883" cy="749241"/>
          </a:xfrm>
        </p:grpSpPr>
        <p:sp>
          <p:nvSpPr>
            <p:cNvPr id="60" name="Trapezoid 59"/>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1" name="TextBox 60"/>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2" name="Straight Arrow Connector 61"/>
          <p:cNvCxnSpPr/>
          <p:nvPr/>
        </p:nvCxnSpPr>
        <p:spPr bwMode="auto">
          <a:xfrm>
            <a:off x="6034345" y="2524232"/>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63" name="Object 62"/>
          <p:cNvGraphicFramePr>
            <a:graphicFrameLocks noChangeAspect="1"/>
          </p:cNvGraphicFramePr>
          <p:nvPr>
            <p:extLst>
              <p:ext uri="{D42A27DB-BD31-4B8C-83A1-F6EECF244321}">
                <p14:modId xmlns:p14="http://schemas.microsoft.com/office/powerpoint/2010/main" val="2511891474"/>
              </p:ext>
            </p:extLst>
          </p:nvPr>
        </p:nvGraphicFramePr>
        <p:xfrm>
          <a:off x="6194335" y="1964605"/>
          <a:ext cx="352425" cy="373063"/>
        </p:xfrm>
        <a:graphic>
          <a:graphicData uri="http://schemas.openxmlformats.org/presentationml/2006/ole">
            <mc:AlternateContent xmlns:mc="http://schemas.openxmlformats.org/markup-compatibility/2006">
              <mc:Choice xmlns:v="urn:schemas-microsoft-com:vml" Requires="v">
                <p:oleObj spid="_x0000_s27001" name="Equation" r:id="rId14" imgW="203200" imgH="215900" progId="Equation.3">
                  <p:embed/>
                </p:oleObj>
              </mc:Choice>
              <mc:Fallback>
                <p:oleObj name="Equation" r:id="rId14" imgW="203200" imgH="215900" progId="Equation.3">
                  <p:embed/>
                  <p:pic>
                    <p:nvPicPr>
                      <p:cNvPr id="0" name=""/>
                      <p:cNvPicPr/>
                      <p:nvPr/>
                    </p:nvPicPr>
                    <p:blipFill>
                      <a:blip r:embed="rId15"/>
                      <a:stretch>
                        <a:fillRect/>
                      </a:stretch>
                    </p:blipFill>
                    <p:spPr>
                      <a:xfrm>
                        <a:off x="6194335" y="1964605"/>
                        <a:ext cx="352425" cy="373063"/>
                      </a:xfrm>
                      <a:prstGeom prst="rect">
                        <a:avLst/>
                      </a:prstGeom>
                    </p:spPr>
                  </p:pic>
                </p:oleObj>
              </mc:Fallback>
            </mc:AlternateContent>
          </a:graphicData>
        </a:graphic>
      </p:graphicFrame>
      <p:cxnSp>
        <p:nvCxnSpPr>
          <p:cNvPr id="64" name="Straight Connector 63"/>
          <p:cNvCxnSpPr/>
          <p:nvPr/>
        </p:nvCxnSpPr>
        <p:spPr>
          <a:xfrm>
            <a:off x="5361233" y="2701398"/>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5361233" y="2247891"/>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9" name="Rectangle 68"/>
          <p:cNvSpPr/>
          <p:nvPr/>
        </p:nvSpPr>
        <p:spPr bwMode="auto">
          <a:xfrm>
            <a:off x="2209804" y="3882701"/>
            <a:ext cx="5012765" cy="289783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70" name="TextBox 69"/>
          <p:cNvSpPr txBox="1"/>
          <p:nvPr/>
        </p:nvSpPr>
        <p:spPr>
          <a:xfrm>
            <a:off x="454266" y="4252959"/>
            <a:ext cx="1287770" cy="646331"/>
          </a:xfrm>
          <a:prstGeom prst="rect">
            <a:avLst/>
          </a:prstGeom>
          <a:noFill/>
        </p:spPr>
        <p:txBody>
          <a:bodyPr wrap="none" rtlCol="0">
            <a:spAutoFit/>
          </a:bodyPr>
          <a:lstStyle/>
          <a:p>
            <a:r>
              <a:rPr lang="en-US" dirty="0" smtClean="0"/>
              <a:t>Code Offset</a:t>
            </a:r>
            <a:br>
              <a:rPr lang="en-US" dirty="0" smtClean="0"/>
            </a:br>
            <a:r>
              <a:rPr lang="en-US" dirty="0" smtClean="0"/>
              <a:t>Sketch</a:t>
            </a:r>
            <a:endParaRPr lang="en-US" dirty="0"/>
          </a:p>
        </p:txBody>
      </p:sp>
      <p:cxnSp>
        <p:nvCxnSpPr>
          <p:cNvPr id="71" name="Straight Arrow Connector 70"/>
          <p:cNvCxnSpPr>
            <a:stCxn id="75" idx="3"/>
            <a:endCxn id="74" idx="7"/>
          </p:cNvCxnSpPr>
          <p:nvPr/>
        </p:nvCxnSpPr>
        <p:spPr bwMode="auto">
          <a:xfrm flipH="1">
            <a:off x="3418061" y="4238548"/>
            <a:ext cx="2254486" cy="995301"/>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74" name="Oval 73"/>
          <p:cNvSpPr/>
          <p:nvPr/>
        </p:nvSpPr>
        <p:spPr bwMode="auto">
          <a:xfrm>
            <a:off x="3307194" y="521943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5" name="Oval 74"/>
          <p:cNvSpPr/>
          <p:nvPr/>
        </p:nvSpPr>
        <p:spPr bwMode="auto">
          <a:xfrm>
            <a:off x="5653525" y="41545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9" name="TextBox 78"/>
          <p:cNvSpPr txBox="1"/>
          <p:nvPr/>
        </p:nvSpPr>
        <p:spPr>
          <a:xfrm>
            <a:off x="2209804" y="4569504"/>
            <a:ext cx="2084444" cy="369332"/>
          </a:xfrm>
          <a:prstGeom prst="rect">
            <a:avLst/>
          </a:prstGeom>
          <a:noFill/>
        </p:spPr>
        <p:txBody>
          <a:bodyPr wrap="square" rtlCol="0">
            <a:spAutoFit/>
          </a:bodyPr>
          <a:lstStyle/>
          <a:p>
            <a:r>
              <a:rPr lang="en-US" sz="1800" i="1" dirty="0" smtClean="0">
                <a:latin typeface="Times New Roman"/>
                <a:cs typeface="Times New Roman"/>
              </a:rPr>
              <a:t>p</a:t>
            </a:r>
            <a:r>
              <a:rPr lang="en-US" sz="1800" i="1" dirty="0" smtClean="0">
                <a:latin typeface="Times New Roman"/>
                <a:cs typeface="Times New Roman"/>
              </a:rPr>
              <a:t>=</a:t>
            </a:r>
            <a:r>
              <a:rPr lang="en-US" i="1" dirty="0" err="1" smtClean="0">
                <a:latin typeface="Times New Roman"/>
                <a:cs typeface="Times New Roman"/>
              </a:rPr>
              <a:t>ec</a:t>
            </a:r>
            <a:r>
              <a:rPr lang="en-US" sz="1800"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r>
              <a:rPr lang="en-US" baseline="-25000" dirty="0" smtClean="0">
                <a:latin typeface="Times New Roman"/>
                <a:cs typeface="Times New Roman"/>
              </a:rPr>
              <a:t>0</a:t>
            </a:r>
            <a:endParaRPr lang="en-US" sz="1800" dirty="0">
              <a:latin typeface="Times New Roman"/>
              <a:cs typeface="Times New Roman"/>
            </a:endParaRPr>
          </a:p>
        </p:txBody>
      </p:sp>
      <p:sp>
        <p:nvSpPr>
          <p:cNvPr id="80" name="TextBox 79"/>
          <p:cNvSpPr txBox="1"/>
          <p:nvPr/>
        </p:nvSpPr>
        <p:spPr>
          <a:xfrm>
            <a:off x="3813200" y="3869216"/>
            <a:ext cx="1675033"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Encode</a:t>
            </a:r>
            <a:r>
              <a:rPr lang="en-US" sz="1800" dirty="0" smtClean="0">
                <a:latin typeface="Times New Roman"/>
                <a:cs typeface="Times New Roman"/>
              </a:rPr>
              <a:t>(</a:t>
            </a:r>
            <a:r>
              <a:rPr lang="en-US" sz="1800" i="1" dirty="0" smtClean="0">
                <a:latin typeface="Times New Roman"/>
                <a:cs typeface="Times New Roman"/>
              </a:rPr>
              <a:t>x</a:t>
            </a:r>
            <a:r>
              <a:rPr lang="en-US" sz="1800" dirty="0" smtClean="0">
                <a:latin typeface="Times New Roman"/>
                <a:cs typeface="Times New Roman"/>
              </a:rPr>
              <a:t>)</a:t>
            </a:r>
            <a:endParaRPr lang="en-US" sz="1800" dirty="0">
              <a:latin typeface="Times New Roman"/>
              <a:cs typeface="Times New Roman"/>
            </a:endParaRPr>
          </a:p>
        </p:txBody>
      </p:sp>
      <p:graphicFrame>
        <p:nvGraphicFramePr>
          <p:cNvPr id="66" name="Object 65"/>
          <p:cNvGraphicFramePr>
            <a:graphicFrameLocks noChangeAspect="1"/>
          </p:cNvGraphicFramePr>
          <p:nvPr>
            <p:extLst>
              <p:ext uri="{D42A27DB-BD31-4B8C-83A1-F6EECF244321}">
                <p14:modId xmlns:p14="http://schemas.microsoft.com/office/powerpoint/2010/main" val="1382550769"/>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27002" name="Equation" r:id="rId16" imgW="736600" imgH="215900" progId="Equation.3">
                  <p:embed/>
                </p:oleObj>
              </mc:Choice>
              <mc:Fallback>
                <p:oleObj name="Equation" r:id="rId16" imgW="736600" imgH="215900" progId="Equation.3">
                  <p:embed/>
                  <p:pic>
                    <p:nvPicPr>
                      <p:cNvPr id="0" name=""/>
                      <p:cNvPicPr/>
                      <p:nvPr/>
                    </p:nvPicPr>
                    <p:blipFill>
                      <a:blip r:embed="rId17"/>
                      <a:stretch>
                        <a:fillRect/>
                      </a:stretch>
                    </p:blipFill>
                    <p:spPr>
                      <a:xfrm>
                        <a:off x="94241" y="886089"/>
                        <a:ext cx="1216025" cy="357187"/>
                      </a:xfrm>
                      <a:prstGeom prst="rect">
                        <a:avLst/>
                      </a:prstGeom>
                    </p:spPr>
                  </p:pic>
                </p:oleObj>
              </mc:Fallback>
            </mc:AlternateContent>
          </a:graphicData>
        </a:graphic>
      </p:graphicFrame>
    </p:spTree>
    <p:extLst>
      <p:ext uri="{BB962C8B-B14F-4D97-AF65-F5344CB8AC3E}">
        <p14:creationId xmlns:p14="http://schemas.microsoft.com/office/powerpoint/2010/main" val="42213108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500"/>
                                        <p:tgtEl>
                                          <p:spTgt spid="6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0"/>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8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7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7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animBg="1"/>
      <p:bldP spid="70" grpId="0"/>
      <p:bldP spid="74" grpId="0" animBg="1"/>
      <p:bldP spid="75" grpId="0" animBg="1"/>
      <p:bldP spid="79" grpId="0"/>
      <p:bldP spid="8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a:xfrm>
            <a:off x="5507807" y="2111441"/>
            <a:ext cx="526538"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2227726" y="2007429"/>
            <a:ext cx="779846"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4266" y="-284162"/>
            <a:ext cx="8229600" cy="1143000"/>
          </a:xfrm>
        </p:spPr>
        <p:txBody>
          <a:bodyPr/>
          <a:lstStyle/>
          <a:p>
            <a:r>
              <a:rPr lang="en-US" dirty="0" smtClean="0"/>
              <a:t>Secure Sketches</a:t>
            </a:r>
            <a:endParaRPr lang="en-US" dirty="0"/>
          </a:p>
        </p:txBody>
      </p:sp>
      <p:grpSp>
        <p:nvGrpSpPr>
          <p:cNvPr id="29" name="Group 28"/>
          <p:cNvGrpSpPr/>
          <p:nvPr/>
        </p:nvGrpSpPr>
        <p:grpSpPr>
          <a:xfrm>
            <a:off x="1562965" y="521378"/>
            <a:ext cx="2111842" cy="2302595"/>
            <a:chOff x="6838075" y="2277356"/>
            <a:chExt cx="981496" cy="1772739"/>
          </a:xfrm>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3" name="Object 32"/>
          <p:cNvGraphicFramePr>
            <a:graphicFrameLocks noChangeAspect="1"/>
          </p:cNvGraphicFramePr>
          <p:nvPr>
            <p:extLst>
              <p:ext uri="{D42A27DB-BD31-4B8C-83A1-F6EECF244321}">
                <p14:modId xmlns:p14="http://schemas.microsoft.com/office/powerpoint/2010/main" val="1303984973"/>
              </p:ext>
            </p:extLst>
          </p:nvPr>
        </p:nvGraphicFramePr>
        <p:xfrm>
          <a:off x="952692" y="1372618"/>
          <a:ext cx="352425" cy="373062"/>
        </p:xfrm>
        <a:graphic>
          <a:graphicData uri="http://schemas.openxmlformats.org/presentationml/2006/ole">
            <mc:AlternateContent xmlns:mc="http://schemas.openxmlformats.org/markup-compatibility/2006">
              <mc:Choice xmlns:v="urn:schemas-microsoft-com:vml" Requires="v">
                <p:oleObj spid="_x0000_s28028" name="Equation" r:id="rId4" imgW="203200" imgH="215900" progId="Equation.3">
                  <p:embed/>
                </p:oleObj>
              </mc:Choice>
              <mc:Fallback>
                <p:oleObj name="Equation" r:id="rId4" imgW="203200" imgH="215900" progId="Equation.3">
                  <p:embed/>
                  <p:pic>
                    <p:nvPicPr>
                      <p:cNvPr id="0" name=""/>
                      <p:cNvPicPr/>
                      <p:nvPr/>
                    </p:nvPicPr>
                    <p:blipFill>
                      <a:blip r:embed="rId5"/>
                      <a:stretch>
                        <a:fillRect/>
                      </a:stretch>
                    </p:blipFill>
                    <p:spPr>
                      <a:xfrm>
                        <a:off x="952692" y="1372618"/>
                        <a:ext cx="352425" cy="373062"/>
                      </a:xfrm>
                      <a:prstGeom prst="rect">
                        <a:avLst/>
                      </a:prstGeom>
                    </p:spPr>
                  </p:pic>
                </p:oleObj>
              </mc:Fallback>
            </mc:AlternateContent>
          </a:graphicData>
        </a:graphic>
      </p:graphicFrame>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5" name="Object 34"/>
          <p:cNvGraphicFramePr>
            <a:graphicFrameLocks noChangeAspect="1"/>
          </p:cNvGraphicFramePr>
          <p:nvPr>
            <p:extLst>
              <p:ext uri="{D42A27DB-BD31-4B8C-83A1-F6EECF244321}">
                <p14:modId xmlns:p14="http://schemas.microsoft.com/office/powerpoint/2010/main" val="2811544456"/>
              </p:ext>
            </p:extLst>
          </p:nvPr>
        </p:nvGraphicFramePr>
        <p:xfrm>
          <a:off x="4352571" y="762787"/>
          <a:ext cx="441325" cy="354013"/>
        </p:xfrm>
        <a:graphic>
          <a:graphicData uri="http://schemas.openxmlformats.org/presentationml/2006/ole">
            <mc:AlternateContent xmlns:mc="http://schemas.openxmlformats.org/markup-compatibility/2006">
              <mc:Choice xmlns:v="urn:schemas-microsoft-com:vml" Requires="v">
                <p:oleObj spid="_x0000_s28029" name="Equation" r:id="rId6" imgW="254000" imgH="203200" progId="Equation.3">
                  <p:embed/>
                </p:oleObj>
              </mc:Choice>
              <mc:Fallback>
                <p:oleObj name="Equation" r:id="rId6" imgW="254000" imgH="203200" progId="Equation.3">
                  <p:embed/>
                  <p:pic>
                    <p:nvPicPr>
                      <p:cNvPr id="0" name=""/>
                      <p:cNvPicPr/>
                      <p:nvPr/>
                    </p:nvPicPr>
                    <p:blipFill>
                      <a:blip r:embed="rId7"/>
                      <a:stretch>
                        <a:fillRect/>
                      </a:stretch>
                    </p:blipFill>
                    <p:spPr>
                      <a:xfrm>
                        <a:off x="4352571" y="762787"/>
                        <a:ext cx="441325" cy="354013"/>
                      </a:xfrm>
                      <a:prstGeom prst="rect">
                        <a:avLst/>
                      </a:prstGeom>
                    </p:spPr>
                  </p:pic>
                </p:oleObj>
              </mc:Fallback>
            </mc:AlternateContent>
          </a:graphicData>
        </a:graphic>
      </p:graphicFrame>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7" name="Object 36"/>
          <p:cNvGraphicFramePr>
            <a:graphicFrameLocks noChangeAspect="1"/>
          </p:cNvGraphicFramePr>
          <p:nvPr>
            <p:extLst>
              <p:ext uri="{D42A27DB-BD31-4B8C-83A1-F6EECF244321}">
                <p14:modId xmlns:p14="http://schemas.microsoft.com/office/powerpoint/2010/main" val="4023153755"/>
              </p:ext>
            </p:extLst>
          </p:nvPr>
        </p:nvGraphicFramePr>
        <p:xfrm>
          <a:off x="4426100" y="1941451"/>
          <a:ext cx="242888" cy="287338"/>
        </p:xfrm>
        <a:graphic>
          <a:graphicData uri="http://schemas.openxmlformats.org/presentationml/2006/ole">
            <mc:AlternateContent xmlns:mc="http://schemas.openxmlformats.org/markup-compatibility/2006">
              <mc:Choice xmlns:v="urn:schemas-microsoft-com:vml" Requires="v">
                <p:oleObj spid="_x0000_s28030" name="Equation" r:id="rId8" imgW="139700" imgH="165100" progId="Equation.3">
                  <p:embed/>
                </p:oleObj>
              </mc:Choice>
              <mc:Fallback>
                <p:oleObj name="Equation" r:id="rId8" imgW="139700" imgH="165100" progId="Equation.3">
                  <p:embed/>
                  <p:pic>
                    <p:nvPicPr>
                      <p:cNvPr id="0" name=""/>
                      <p:cNvPicPr/>
                      <p:nvPr/>
                    </p:nvPicPr>
                    <p:blipFill>
                      <a:blip r:embed="rId9"/>
                      <a:stretch>
                        <a:fillRect/>
                      </a:stretch>
                    </p:blipFill>
                    <p:spPr>
                      <a:xfrm>
                        <a:off x="4426100" y="1941451"/>
                        <a:ext cx="242888" cy="287338"/>
                      </a:xfrm>
                      <a:prstGeom prst="rect">
                        <a:avLst/>
                      </a:prstGeom>
                    </p:spPr>
                  </p:pic>
                </p:oleObj>
              </mc:Fallback>
            </mc:AlternateContent>
          </a:graphicData>
        </a:graphic>
      </p:graphicFrame>
      <p:grpSp>
        <p:nvGrpSpPr>
          <p:cNvPr id="38" name="Group 37"/>
          <p:cNvGrpSpPr/>
          <p:nvPr/>
        </p:nvGrpSpPr>
        <p:grpSpPr>
          <a:xfrm>
            <a:off x="5298335" y="1434837"/>
            <a:ext cx="2578825" cy="1810201"/>
            <a:chOff x="6827762" y="2204122"/>
            <a:chExt cx="991809" cy="1845973"/>
          </a:xfrm>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2" name="Object 41"/>
          <p:cNvGraphicFramePr>
            <a:graphicFrameLocks noChangeAspect="1"/>
          </p:cNvGraphicFramePr>
          <p:nvPr>
            <p:extLst>
              <p:ext uri="{D42A27DB-BD31-4B8C-83A1-F6EECF244321}">
                <p14:modId xmlns:p14="http://schemas.microsoft.com/office/powerpoint/2010/main" val="2156016688"/>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28031" name="Equation" r:id="rId10" imgW="177800" imgH="203200" progId="Equation.3">
                  <p:embed/>
                </p:oleObj>
              </mc:Choice>
              <mc:Fallback>
                <p:oleObj name="Equation" r:id="rId10" imgW="177800" imgH="203200" progId="Equation.3">
                  <p:embed/>
                  <p:pic>
                    <p:nvPicPr>
                      <p:cNvPr id="0" name=""/>
                      <p:cNvPicPr/>
                      <p:nvPr/>
                    </p:nvPicPr>
                    <p:blipFill>
                      <a:blip r:embed="rId11"/>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77648"/>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4" name="Object 43"/>
          <p:cNvGraphicFramePr>
            <a:graphicFrameLocks noChangeAspect="1"/>
          </p:cNvGraphicFramePr>
          <p:nvPr>
            <p:extLst>
              <p:ext uri="{D42A27DB-BD31-4B8C-83A1-F6EECF244321}">
                <p14:modId xmlns:p14="http://schemas.microsoft.com/office/powerpoint/2010/main" val="1569679427"/>
              </p:ext>
            </p:extLst>
          </p:nvPr>
        </p:nvGraphicFramePr>
        <p:xfrm>
          <a:off x="8037123" y="1664085"/>
          <a:ext cx="441325" cy="350837"/>
        </p:xfrm>
        <a:graphic>
          <a:graphicData uri="http://schemas.openxmlformats.org/presentationml/2006/ole">
            <mc:AlternateContent xmlns:mc="http://schemas.openxmlformats.org/markup-compatibility/2006">
              <mc:Choice xmlns:v="urn:schemas-microsoft-com:vml" Requires="v">
                <p:oleObj spid="_x0000_s28032" name="Equation" r:id="rId12" imgW="254000" imgH="203200" progId="Equation.3">
                  <p:embed/>
                </p:oleObj>
              </mc:Choice>
              <mc:Fallback>
                <p:oleObj name="Equation" r:id="rId12" imgW="254000" imgH="203200" progId="Equation.3">
                  <p:embed/>
                  <p:pic>
                    <p:nvPicPr>
                      <p:cNvPr id="0" name=""/>
                      <p:cNvPicPr/>
                      <p:nvPr/>
                    </p:nvPicPr>
                    <p:blipFill>
                      <a:blip r:embed="rId13"/>
                      <a:stretch>
                        <a:fillRect/>
                      </a:stretch>
                    </p:blipFill>
                    <p:spPr>
                      <a:xfrm>
                        <a:off x="8037123" y="1664085"/>
                        <a:ext cx="441325" cy="350837"/>
                      </a:xfrm>
                      <a:prstGeom prst="rect">
                        <a:avLst/>
                      </a:prstGeom>
                    </p:spPr>
                  </p:pic>
                </p:oleObj>
              </mc:Fallback>
            </mc:AlternateContent>
          </a:graphicData>
        </a:graphic>
      </p:graphicFrame>
      <p:grpSp>
        <p:nvGrpSpPr>
          <p:cNvPr id="45" name="Group 44"/>
          <p:cNvGrpSpPr/>
          <p:nvPr/>
        </p:nvGrpSpPr>
        <p:grpSpPr>
          <a:xfrm>
            <a:off x="2215026" y="919987"/>
            <a:ext cx="967620" cy="1032228"/>
            <a:chOff x="6851952" y="2558143"/>
            <a:chExt cx="967619" cy="1491952"/>
          </a:xfrm>
        </p:grpSpPr>
        <p:sp>
          <p:nvSpPr>
            <p:cNvPr id="46" name="Trapezoid 45"/>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7" name="TextBox 46"/>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48" name="Elbow Connector 47"/>
          <p:cNvCxnSpPr>
            <a:stCxn id="30" idx="2"/>
            <a:endCxn id="46" idx="2"/>
          </p:cNvCxnSpPr>
          <p:nvPr/>
        </p:nvCxnSpPr>
        <p:spPr>
          <a:xfrm rot="10800000" flipH="1">
            <a:off x="1592823" y="1436102"/>
            <a:ext cx="622203" cy="418929"/>
          </a:xfrm>
          <a:prstGeom prst="bentConnector3">
            <a:avLst>
              <a:gd name="adj1" fmla="val 35101"/>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9" name="Elbow Connector 48"/>
          <p:cNvCxnSpPr/>
          <p:nvPr/>
        </p:nvCxnSpPr>
        <p:spPr>
          <a:xfrm rot="10800000" flipV="1">
            <a:off x="3182649" y="1087675"/>
            <a:ext cx="492159" cy="347161"/>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6662931" y="1938125"/>
            <a:ext cx="802991" cy="1032228"/>
            <a:chOff x="6851952" y="2558143"/>
            <a:chExt cx="967619" cy="1491952"/>
          </a:xfrm>
        </p:grpSpPr>
        <p:sp>
          <p:nvSpPr>
            <p:cNvPr id="51" name="Trapezoid 50"/>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2" name="TextBox 51"/>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3" name="Elbow Connector 52"/>
          <p:cNvCxnSpPr>
            <a:endCxn id="51" idx="0"/>
          </p:cNvCxnSpPr>
          <p:nvPr/>
        </p:nvCxnSpPr>
        <p:spPr>
          <a:xfrm rot="10800000" flipV="1">
            <a:off x="7465924" y="2095603"/>
            <a:ext cx="411241" cy="358635"/>
          </a:xfrm>
          <a:prstGeom prst="bentConnector3">
            <a:avLst>
              <a:gd name="adj1" fmla="val 50000"/>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Elbow Connector 53"/>
          <p:cNvCxnSpPr>
            <a:endCxn id="56" idx="2"/>
          </p:cNvCxnSpPr>
          <p:nvPr/>
        </p:nvCxnSpPr>
        <p:spPr>
          <a:xfrm rot="10800000" flipH="1" flipV="1">
            <a:off x="1592823" y="1855030"/>
            <a:ext cx="622203" cy="519762"/>
          </a:xfrm>
          <a:prstGeom prst="bentConnector3">
            <a:avLst>
              <a:gd name="adj1" fmla="val 34764"/>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2215033" y="2007429"/>
            <a:ext cx="865542" cy="734722"/>
            <a:chOff x="7033939" y="2074428"/>
            <a:chExt cx="332885" cy="749241"/>
          </a:xfrm>
        </p:grpSpPr>
        <p:sp>
          <p:nvSpPr>
            <p:cNvPr id="56" name="Trapezoid 55"/>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7" name="TextBox 56"/>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8" name="Elbow Connector 57"/>
          <p:cNvCxnSpPr/>
          <p:nvPr/>
        </p:nvCxnSpPr>
        <p:spPr>
          <a:xfrm rot="10800000" flipV="1">
            <a:off x="2992165" y="2233114"/>
            <a:ext cx="682642" cy="141678"/>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5507806" y="2098584"/>
            <a:ext cx="526539" cy="734722"/>
            <a:chOff x="7033939" y="2074428"/>
            <a:chExt cx="298883" cy="749241"/>
          </a:xfrm>
        </p:grpSpPr>
        <p:sp>
          <p:nvSpPr>
            <p:cNvPr id="60" name="Trapezoid 59"/>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1" name="TextBox 60"/>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2" name="Straight Arrow Connector 61"/>
          <p:cNvCxnSpPr/>
          <p:nvPr/>
        </p:nvCxnSpPr>
        <p:spPr bwMode="auto">
          <a:xfrm>
            <a:off x="6034345" y="2524232"/>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63" name="Object 62"/>
          <p:cNvGraphicFramePr>
            <a:graphicFrameLocks noChangeAspect="1"/>
          </p:cNvGraphicFramePr>
          <p:nvPr>
            <p:extLst>
              <p:ext uri="{D42A27DB-BD31-4B8C-83A1-F6EECF244321}">
                <p14:modId xmlns:p14="http://schemas.microsoft.com/office/powerpoint/2010/main" val="2758298370"/>
              </p:ext>
            </p:extLst>
          </p:nvPr>
        </p:nvGraphicFramePr>
        <p:xfrm>
          <a:off x="6194335" y="1964605"/>
          <a:ext cx="352425" cy="373063"/>
        </p:xfrm>
        <a:graphic>
          <a:graphicData uri="http://schemas.openxmlformats.org/presentationml/2006/ole">
            <mc:AlternateContent xmlns:mc="http://schemas.openxmlformats.org/markup-compatibility/2006">
              <mc:Choice xmlns:v="urn:schemas-microsoft-com:vml" Requires="v">
                <p:oleObj spid="_x0000_s28033" name="Equation" r:id="rId14" imgW="203200" imgH="215900" progId="Equation.3">
                  <p:embed/>
                </p:oleObj>
              </mc:Choice>
              <mc:Fallback>
                <p:oleObj name="Equation" r:id="rId14" imgW="203200" imgH="215900" progId="Equation.3">
                  <p:embed/>
                  <p:pic>
                    <p:nvPicPr>
                      <p:cNvPr id="0" name=""/>
                      <p:cNvPicPr/>
                      <p:nvPr/>
                    </p:nvPicPr>
                    <p:blipFill>
                      <a:blip r:embed="rId15"/>
                      <a:stretch>
                        <a:fillRect/>
                      </a:stretch>
                    </p:blipFill>
                    <p:spPr>
                      <a:xfrm>
                        <a:off x="6194335" y="1964605"/>
                        <a:ext cx="352425" cy="373063"/>
                      </a:xfrm>
                      <a:prstGeom prst="rect">
                        <a:avLst/>
                      </a:prstGeom>
                    </p:spPr>
                  </p:pic>
                </p:oleObj>
              </mc:Fallback>
            </mc:AlternateContent>
          </a:graphicData>
        </a:graphic>
      </p:graphicFrame>
      <p:cxnSp>
        <p:nvCxnSpPr>
          <p:cNvPr id="64" name="Straight Connector 63"/>
          <p:cNvCxnSpPr/>
          <p:nvPr/>
        </p:nvCxnSpPr>
        <p:spPr>
          <a:xfrm>
            <a:off x="5361233" y="2701398"/>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5361233" y="2247891"/>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9" name="Rectangle 68"/>
          <p:cNvSpPr/>
          <p:nvPr/>
        </p:nvSpPr>
        <p:spPr bwMode="auto">
          <a:xfrm>
            <a:off x="2209804" y="3882701"/>
            <a:ext cx="5012765" cy="289783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70" name="TextBox 69"/>
          <p:cNvSpPr txBox="1"/>
          <p:nvPr/>
        </p:nvSpPr>
        <p:spPr>
          <a:xfrm>
            <a:off x="454266" y="4252959"/>
            <a:ext cx="1287770" cy="646331"/>
          </a:xfrm>
          <a:prstGeom prst="rect">
            <a:avLst/>
          </a:prstGeom>
          <a:noFill/>
        </p:spPr>
        <p:txBody>
          <a:bodyPr wrap="none" rtlCol="0">
            <a:spAutoFit/>
          </a:bodyPr>
          <a:lstStyle/>
          <a:p>
            <a:r>
              <a:rPr lang="en-US" dirty="0" smtClean="0"/>
              <a:t>Code Offset</a:t>
            </a:r>
            <a:br>
              <a:rPr lang="en-US" dirty="0" smtClean="0"/>
            </a:br>
            <a:r>
              <a:rPr lang="en-US" dirty="0" smtClean="0"/>
              <a:t>Sketch</a:t>
            </a:r>
            <a:endParaRPr lang="en-US" dirty="0"/>
          </a:p>
        </p:txBody>
      </p:sp>
      <p:cxnSp>
        <p:nvCxnSpPr>
          <p:cNvPr id="71" name="Straight Arrow Connector 70"/>
          <p:cNvCxnSpPr>
            <a:stCxn id="75" idx="3"/>
            <a:endCxn id="74" idx="7"/>
          </p:cNvCxnSpPr>
          <p:nvPr/>
        </p:nvCxnSpPr>
        <p:spPr bwMode="auto">
          <a:xfrm flipH="1">
            <a:off x="3418061" y="4238548"/>
            <a:ext cx="2254486" cy="995301"/>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2" name="Straight Arrow Connector 71"/>
          <p:cNvCxnSpPr>
            <a:stCxn id="74" idx="6"/>
            <a:endCxn id="76" idx="3"/>
          </p:cNvCxnSpPr>
          <p:nvPr/>
        </p:nvCxnSpPr>
        <p:spPr bwMode="auto">
          <a:xfrm flipV="1">
            <a:off x="3437083" y="4864112"/>
            <a:ext cx="2437506" cy="404529"/>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3" name="Straight Arrow Connector 72"/>
          <p:cNvCxnSpPr>
            <a:stCxn id="76" idx="0"/>
            <a:endCxn id="75" idx="5"/>
          </p:cNvCxnSpPr>
          <p:nvPr/>
        </p:nvCxnSpPr>
        <p:spPr bwMode="auto">
          <a:xfrm flipH="1" flipV="1">
            <a:off x="5764392" y="4238548"/>
            <a:ext cx="156120" cy="541569"/>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74" name="Oval 73"/>
          <p:cNvSpPr/>
          <p:nvPr/>
        </p:nvSpPr>
        <p:spPr bwMode="auto">
          <a:xfrm>
            <a:off x="3307194" y="521943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5" name="Oval 74"/>
          <p:cNvSpPr/>
          <p:nvPr/>
        </p:nvSpPr>
        <p:spPr bwMode="auto">
          <a:xfrm>
            <a:off x="5653525" y="41545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6" name="Oval 75"/>
          <p:cNvSpPr/>
          <p:nvPr/>
        </p:nvSpPr>
        <p:spPr bwMode="auto">
          <a:xfrm>
            <a:off x="5855567" y="478011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7" name="TextBox 76"/>
          <p:cNvSpPr txBox="1"/>
          <p:nvPr/>
        </p:nvSpPr>
        <p:spPr>
          <a:xfrm>
            <a:off x="3802742" y="3867082"/>
            <a:ext cx="2438400" cy="369332"/>
          </a:xfrm>
          <a:prstGeom prst="rect">
            <a:avLst/>
          </a:prstGeom>
          <a:noFill/>
        </p:spPr>
        <p:txBody>
          <a:bodyPr wrap="square" rtlCol="0">
            <a:spAutoFit/>
          </a:bodyPr>
          <a:lstStyle/>
          <a:p>
            <a:r>
              <a:rPr lang="en-US" sz="1800" i="1" dirty="0" err="1" smtClean="0">
                <a:latin typeface="Times New Roman"/>
                <a:cs typeface="Times New Roman"/>
              </a:rPr>
              <a:t>ec</a:t>
            </a:r>
            <a:r>
              <a:rPr lang="en-US" sz="1800" dirty="0" smtClean="0">
                <a:latin typeface="Times New Roman"/>
                <a:cs typeface="Times New Roman"/>
              </a:rPr>
              <a:t>’=</a:t>
            </a:r>
            <a:r>
              <a:rPr lang="en-US" sz="1800" i="1" dirty="0" smtClean="0">
                <a:latin typeface="Times New Roman"/>
                <a:cs typeface="Times New Roman"/>
              </a:rPr>
              <a:t>Dec</a:t>
            </a:r>
            <a:r>
              <a:rPr lang="en-US" sz="1800" dirty="0" smtClean="0">
                <a:latin typeface="Times New Roman"/>
                <a:cs typeface="Times New Roman"/>
              </a:rPr>
              <a:t>(</a:t>
            </a:r>
            <a:r>
              <a:rPr lang="en-US" i="1" dirty="0" smtClean="0">
                <a:latin typeface="Times New Roman"/>
                <a:cs typeface="Times New Roman"/>
              </a:rPr>
              <a:t>p</a:t>
            </a:r>
            <a:r>
              <a:rPr lang="en-US" sz="1800" dirty="0" smtClean="0">
                <a:latin typeface="Times New Roman"/>
                <a:cs typeface="Times New Roman"/>
              </a:rPr>
              <a:t> </a:t>
            </a:r>
            <a:r>
              <a:rPr lang="en-US" sz="1800" dirty="0" smtClean="0">
                <a:latin typeface="Times New Roman"/>
                <a:cs typeface="Times New Roman"/>
                <a:sym typeface="Symbol"/>
              </a:rPr>
              <a:t> </a:t>
            </a:r>
            <a:r>
              <a:rPr lang="en-US" i="1" dirty="0">
                <a:latin typeface="Times New Roman"/>
                <a:cs typeface="Times New Roman"/>
              </a:rPr>
              <a:t>w</a:t>
            </a:r>
            <a:r>
              <a:rPr lang="en-US" baseline="-25000" dirty="0">
                <a:latin typeface="Times New Roman"/>
                <a:cs typeface="Times New Roman"/>
              </a:rPr>
              <a:t>1</a:t>
            </a:r>
            <a:r>
              <a:rPr lang="en-US" sz="1800" dirty="0" smtClean="0">
                <a:latin typeface="Times New Roman"/>
                <a:cs typeface="Times New Roman"/>
              </a:rPr>
              <a:t>)</a:t>
            </a:r>
            <a:endParaRPr lang="en-US" sz="1800" dirty="0">
              <a:latin typeface="Times New Roman"/>
              <a:cs typeface="Times New Roman"/>
            </a:endParaRPr>
          </a:p>
        </p:txBody>
      </p:sp>
      <p:sp>
        <p:nvSpPr>
          <p:cNvPr id="78" name="TextBox 77"/>
          <p:cNvSpPr txBox="1"/>
          <p:nvPr/>
        </p:nvSpPr>
        <p:spPr>
          <a:xfrm>
            <a:off x="5941300" y="4410785"/>
            <a:ext cx="1421868" cy="369332"/>
          </a:xfrm>
          <a:prstGeom prst="rect">
            <a:avLst/>
          </a:prstGeom>
          <a:noFill/>
        </p:spPr>
        <p:txBody>
          <a:bodyPr wrap="square" rtlCol="0">
            <a:spAutoFit/>
          </a:bodyPr>
          <a:lstStyle/>
          <a:p>
            <a:r>
              <a:rPr lang="en-US" i="1" dirty="0" smtClean="0">
                <a:latin typeface="Times New Roman"/>
                <a:cs typeface="Times New Roman"/>
              </a:rPr>
              <a:t>p </a:t>
            </a:r>
            <a:r>
              <a:rPr lang="en-US" sz="1800" dirty="0" smtClean="0">
                <a:sym typeface="Symbol"/>
              </a:rPr>
              <a:t> </a:t>
            </a:r>
            <a:r>
              <a:rPr lang="en-US" i="1" dirty="0" smtClean="0">
                <a:latin typeface="Times New Roman"/>
                <a:cs typeface="Times New Roman"/>
              </a:rPr>
              <a:t>w</a:t>
            </a:r>
            <a:r>
              <a:rPr lang="en-US" i="1" baseline="-25000" dirty="0" smtClean="0">
                <a:latin typeface="Times New Roman"/>
                <a:cs typeface="Times New Roman"/>
              </a:rPr>
              <a:t>1</a:t>
            </a:r>
            <a:endParaRPr lang="en-US" sz="1800" i="1" dirty="0">
              <a:latin typeface="Times New Roman"/>
              <a:cs typeface="Times New Roman"/>
            </a:endParaRPr>
          </a:p>
        </p:txBody>
      </p:sp>
      <p:sp>
        <p:nvSpPr>
          <p:cNvPr id="79" name="TextBox 78"/>
          <p:cNvSpPr txBox="1"/>
          <p:nvPr/>
        </p:nvSpPr>
        <p:spPr>
          <a:xfrm>
            <a:off x="2209804" y="4569504"/>
            <a:ext cx="2084444" cy="369332"/>
          </a:xfrm>
          <a:prstGeom prst="rect">
            <a:avLst/>
          </a:prstGeom>
          <a:noFill/>
        </p:spPr>
        <p:txBody>
          <a:bodyPr wrap="square" rtlCol="0">
            <a:spAutoFit/>
          </a:bodyPr>
          <a:lstStyle/>
          <a:p>
            <a:r>
              <a:rPr lang="en-US" sz="1800" i="1" dirty="0" smtClean="0">
                <a:latin typeface="Times New Roman"/>
                <a:cs typeface="Times New Roman"/>
              </a:rPr>
              <a:t>p</a:t>
            </a:r>
            <a:r>
              <a:rPr lang="en-US" sz="1800" i="1" dirty="0" smtClean="0">
                <a:latin typeface="Times New Roman"/>
                <a:cs typeface="Times New Roman"/>
              </a:rPr>
              <a:t>=</a:t>
            </a:r>
            <a:r>
              <a:rPr lang="en-US" i="1" dirty="0" err="1" smtClean="0">
                <a:latin typeface="Times New Roman"/>
                <a:cs typeface="Times New Roman"/>
              </a:rPr>
              <a:t>ec</a:t>
            </a:r>
            <a:r>
              <a:rPr lang="en-US" sz="1800"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r>
              <a:rPr lang="en-US" baseline="-25000" dirty="0" smtClean="0">
                <a:latin typeface="Times New Roman"/>
                <a:cs typeface="Times New Roman"/>
              </a:rPr>
              <a:t>0</a:t>
            </a:r>
            <a:endParaRPr lang="en-US" sz="1800" dirty="0">
              <a:latin typeface="Times New Roman"/>
              <a:cs typeface="Times New Roman"/>
            </a:endParaRPr>
          </a:p>
        </p:txBody>
      </p:sp>
      <p:sp>
        <p:nvSpPr>
          <p:cNvPr id="80" name="TextBox 79"/>
          <p:cNvSpPr txBox="1"/>
          <p:nvPr/>
        </p:nvSpPr>
        <p:spPr>
          <a:xfrm>
            <a:off x="3813200" y="3869216"/>
            <a:ext cx="1675033"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Encode</a:t>
            </a:r>
            <a:r>
              <a:rPr lang="en-US" sz="1800" dirty="0" smtClean="0">
                <a:latin typeface="Times New Roman"/>
                <a:cs typeface="Times New Roman"/>
              </a:rPr>
              <a:t>(</a:t>
            </a:r>
            <a:r>
              <a:rPr lang="en-US" sz="1800" i="1" dirty="0" smtClean="0">
                <a:latin typeface="Times New Roman"/>
                <a:cs typeface="Times New Roman"/>
              </a:rPr>
              <a:t>x</a:t>
            </a:r>
            <a:r>
              <a:rPr lang="en-US" sz="1800" dirty="0" smtClean="0">
                <a:latin typeface="Times New Roman"/>
                <a:cs typeface="Times New Roman"/>
              </a:rPr>
              <a:t>)</a:t>
            </a:r>
            <a:endParaRPr lang="en-US" sz="1800" dirty="0">
              <a:latin typeface="Times New Roman"/>
              <a:cs typeface="Times New Roman"/>
            </a:endParaRPr>
          </a:p>
        </p:txBody>
      </p:sp>
      <p:sp>
        <p:nvSpPr>
          <p:cNvPr id="86" name="Rectangle 36"/>
          <p:cNvSpPr>
            <a:spLocks noChangeArrowheads="1"/>
          </p:cNvSpPr>
          <p:nvPr/>
        </p:nvSpPr>
        <p:spPr bwMode="auto">
          <a:xfrm>
            <a:off x="7355012" y="4154553"/>
            <a:ext cx="1618222" cy="180478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If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t> and </a:t>
            </a:r>
            <a:r>
              <a:rPr lang="en-US" sz="1800" b="1" i="1" dirty="0" smtClean="0">
                <a:latin typeface="Times New Roman"/>
                <a:cs typeface="Times New Roman"/>
              </a:rPr>
              <a:t>w</a:t>
            </a:r>
            <a:r>
              <a:rPr lang="en-US" sz="1800" b="1" baseline="-25000" dirty="0" smtClean="0">
                <a:latin typeface="Times New Roman"/>
                <a:cs typeface="Times New Roman"/>
              </a:rPr>
              <a:t>1</a:t>
            </a:r>
            <a:r>
              <a:rPr lang="en-US" sz="1800" b="1" dirty="0" smtClean="0"/>
              <a:t> are close then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i="1" dirty="0" smtClean="0">
                <a:latin typeface="Times New Roman"/>
                <a:cs typeface="Times New Roman"/>
              </a:rPr>
              <a:t> = </a:t>
            </a:r>
            <a:r>
              <a:rPr lang="en-US" sz="1800" b="1" i="1" dirty="0" err="1" smtClean="0">
                <a:latin typeface="Times New Roman"/>
                <a:cs typeface="Times New Roman"/>
              </a:rPr>
              <a:t>ec</a:t>
            </a:r>
            <a:r>
              <a:rPr lang="en-US" sz="1800" b="1" i="1" dirty="0" smtClean="0">
                <a:latin typeface="Times New Roman"/>
                <a:cs typeface="Times New Roman"/>
              </a:rPr>
              <a:t>’ </a:t>
            </a:r>
            <a:r>
              <a:rPr lang="en-US" sz="1800" dirty="0">
                <a:sym typeface="Symbol"/>
              </a:rPr>
              <a:t></a:t>
            </a:r>
            <a:r>
              <a:rPr lang="en-US" sz="1800" b="1" i="1" dirty="0" smtClean="0">
                <a:latin typeface="Times New Roman"/>
                <a:cs typeface="Times New Roman"/>
              </a:rPr>
              <a:t> p</a:t>
            </a:r>
            <a:r>
              <a:rPr lang="en-US" sz="1800" b="1" dirty="0" smtClean="0"/>
              <a:t>.</a:t>
            </a:r>
          </a:p>
          <a:p>
            <a:pPr>
              <a:defRPr/>
            </a:pPr>
            <a:r>
              <a:rPr lang="en-US" b="1" dirty="0" smtClean="0"/>
              <a:t> </a:t>
            </a:r>
            <a:endParaRPr lang="en-US" sz="1800" b="1" dirty="0" smtClean="0"/>
          </a:p>
        </p:txBody>
      </p:sp>
      <p:graphicFrame>
        <p:nvGraphicFramePr>
          <p:cNvPr id="82" name="Object 81"/>
          <p:cNvGraphicFramePr>
            <a:graphicFrameLocks noChangeAspect="1"/>
          </p:cNvGraphicFramePr>
          <p:nvPr>
            <p:extLst>
              <p:ext uri="{D42A27DB-BD31-4B8C-83A1-F6EECF244321}">
                <p14:modId xmlns:p14="http://schemas.microsoft.com/office/powerpoint/2010/main" val="17069728"/>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28034" name="Equation" r:id="rId16" imgW="736600" imgH="215900" progId="Equation.3">
                  <p:embed/>
                </p:oleObj>
              </mc:Choice>
              <mc:Fallback>
                <p:oleObj name="Equation" r:id="rId16" imgW="736600" imgH="215900" progId="Equation.3">
                  <p:embed/>
                  <p:pic>
                    <p:nvPicPr>
                      <p:cNvPr id="0" name=""/>
                      <p:cNvPicPr/>
                      <p:nvPr/>
                    </p:nvPicPr>
                    <p:blipFill>
                      <a:blip r:embed="rId17"/>
                      <a:stretch>
                        <a:fillRect/>
                      </a:stretch>
                    </p:blipFill>
                    <p:spPr>
                      <a:xfrm>
                        <a:off x="94241" y="886089"/>
                        <a:ext cx="1216025" cy="357187"/>
                      </a:xfrm>
                      <a:prstGeom prst="rect">
                        <a:avLst/>
                      </a:prstGeom>
                    </p:spPr>
                  </p:pic>
                </p:oleObj>
              </mc:Fallback>
            </mc:AlternateContent>
          </a:graphicData>
        </a:graphic>
      </p:graphicFrame>
    </p:spTree>
    <p:extLst>
      <p:ext uri="{BB962C8B-B14F-4D97-AF65-F5344CB8AC3E}">
        <p14:creationId xmlns:p14="http://schemas.microsoft.com/office/powerpoint/2010/main" val="37719853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68"/>
                                        </p:tgtEl>
                                      </p:cBhvr>
                                    </p:animEffect>
                                    <p:set>
                                      <p:cBhvr>
                                        <p:cTn id="7" dur="1" fill="hold">
                                          <p:stCondLst>
                                            <p:cond delay="499"/>
                                          </p:stCondLst>
                                        </p:cTn>
                                        <p:tgtEl>
                                          <p:spTgt spid="6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fade">
                                      <p:cBhvr>
                                        <p:cTn id="12" dur="500"/>
                                        <p:tgtEl>
                                          <p:spTgt spid="6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80"/>
                                        </p:tgtEl>
                                      </p:cBhvr>
                                    </p:animEffect>
                                    <p:set>
                                      <p:cBhvr>
                                        <p:cTn id="17" dur="1" fill="hold">
                                          <p:stCondLst>
                                            <p:cond delay="499"/>
                                          </p:stCondLst>
                                        </p:cTn>
                                        <p:tgtEl>
                                          <p:spTgt spid="8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7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7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73"/>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7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6">
                                            <p:bg/>
                                          </p:spTgt>
                                        </p:tgtEl>
                                        <p:attrNameLst>
                                          <p:attrName>style.visibility</p:attrName>
                                        </p:attrNameLst>
                                      </p:cBhvr>
                                      <p:to>
                                        <p:strVal val="visible"/>
                                      </p:to>
                                    </p:set>
                                    <p:animEffect transition="in" filter="fade">
                                      <p:cBhvr>
                                        <p:cTn id="36" dur="500"/>
                                        <p:tgtEl>
                                          <p:spTgt spid="86">
                                            <p:bg/>
                                          </p:spTgt>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86">
                                            <p:txEl>
                                              <p:pRg st="0" end="0"/>
                                            </p:txEl>
                                          </p:spTgt>
                                        </p:tgtEl>
                                        <p:attrNameLst>
                                          <p:attrName>style.visibility</p:attrName>
                                        </p:attrNameLst>
                                      </p:cBhvr>
                                      <p:to>
                                        <p:strVal val="visible"/>
                                      </p:to>
                                    </p:set>
                                    <p:animEffect transition="in" filter="fade">
                                      <p:cBhvr>
                                        <p:cTn id="40" dur="500"/>
                                        <p:tgtEl>
                                          <p:spTgt spid="8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1" animBg="1"/>
      <p:bldP spid="68" grpId="0" animBg="1"/>
      <p:bldP spid="76" grpId="0" animBg="1"/>
      <p:bldP spid="77" grpId="0"/>
      <p:bldP spid="78" grpId="0"/>
      <p:bldP spid="80" grpId="0"/>
      <p:bldP spid="86"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a:xfrm>
            <a:off x="5507807" y="2111441"/>
            <a:ext cx="526538"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4266" y="-284162"/>
            <a:ext cx="8229600" cy="1143000"/>
          </a:xfrm>
        </p:spPr>
        <p:txBody>
          <a:bodyPr/>
          <a:lstStyle/>
          <a:p>
            <a:r>
              <a:rPr lang="en-US" dirty="0" smtClean="0"/>
              <a:t>Secure Sketches</a:t>
            </a:r>
            <a:endParaRPr lang="en-US" dirty="0"/>
          </a:p>
        </p:txBody>
      </p:sp>
      <p:grpSp>
        <p:nvGrpSpPr>
          <p:cNvPr id="29" name="Group 28"/>
          <p:cNvGrpSpPr/>
          <p:nvPr/>
        </p:nvGrpSpPr>
        <p:grpSpPr>
          <a:xfrm>
            <a:off x="1562965" y="521378"/>
            <a:ext cx="2111842" cy="2302595"/>
            <a:chOff x="6838075" y="2277356"/>
            <a:chExt cx="981496" cy="1772739"/>
          </a:xfrm>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3" name="Object 32"/>
          <p:cNvGraphicFramePr>
            <a:graphicFrameLocks noChangeAspect="1"/>
          </p:cNvGraphicFramePr>
          <p:nvPr>
            <p:extLst>
              <p:ext uri="{D42A27DB-BD31-4B8C-83A1-F6EECF244321}">
                <p14:modId xmlns:p14="http://schemas.microsoft.com/office/powerpoint/2010/main" val="3245243869"/>
              </p:ext>
            </p:extLst>
          </p:nvPr>
        </p:nvGraphicFramePr>
        <p:xfrm>
          <a:off x="952692" y="1372618"/>
          <a:ext cx="352425" cy="373062"/>
        </p:xfrm>
        <a:graphic>
          <a:graphicData uri="http://schemas.openxmlformats.org/presentationml/2006/ole">
            <mc:AlternateContent xmlns:mc="http://schemas.openxmlformats.org/markup-compatibility/2006">
              <mc:Choice xmlns:v="urn:schemas-microsoft-com:vml" Requires="v">
                <p:oleObj spid="_x0000_s29222" name="Equation" r:id="rId4" imgW="203200" imgH="215900" progId="Equation.3">
                  <p:embed/>
                </p:oleObj>
              </mc:Choice>
              <mc:Fallback>
                <p:oleObj name="Equation" r:id="rId4" imgW="203200" imgH="215900" progId="Equation.3">
                  <p:embed/>
                  <p:pic>
                    <p:nvPicPr>
                      <p:cNvPr id="0" name=""/>
                      <p:cNvPicPr/>
                      <p:nvPr/>
                    </p:nvPicPr>
                    <p:blipFill>
                      <a:blip r:embed="rId5"/>
                      <a:stretch>
                        <a:fillRect/>
                      </a:stretch>
                    </p:blipFill>
                    <p:spPr>
                      <a:xfrm>
                        <a:off x="952692" y="1372618"/>
                        <a:ext cx="352425" cy="373062"/>
                      </a:xfrm>
                      <a:prstGeom prst="rect">
                        <a:avLst/>
                      </a:prstGeom>
                    </p:spPr>
                  </p:pic>
                </p:oleObj>
              </mc:Fallback>
            </mc:AlternateContent>
          </a:graphicData>
        </a:graphic>
      </p:graphicFrame>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5" name="Object 34"/>
          <p:cNvGraphicFramePr>
            <a:graphicFrameLocks noChangeAspect="1"/>
          </p:cNvGraphicFramePr>
          <p:nvPr>
            <p:extLst>
              <p:ext uri="{D42A27DB-BD31-4B8C-83A1-F6EECF244321}">
                <p14:modId xmlns:p14="http://schemas.microsoft.com/office/powerpoint/2010/main" val="1729602580"/>
              </p:ext>
            </p:extLst>
          </p:nvPr>
        </p:nvGraphicFramePr>
        <p:xfrm>
          <a:off x="4352571" y="762787"/>
          <a:ext cx="441325" cy="354013"/>
        </p:xfrm>
        <a:graphic>
          <a:graphicData uri="http://schemas.openxmlformats.org/presentationml/2006/ole">
            <mc:AlternateContent xmlns:mc="http://schemas.openxmlformats.org/markup-compatibility/2006">
              <mc:Choice xmlns:v="urn:schemas-microsoft-com:vml" Requires="v">
                <p:oleObj spid="_x0000_s29223" name="Equation" r:id="rId6" imgW="254000" imgH="203200" progId="Equation.3">
                  <p:embed/>
                </p:oleObj>
              </mc:Choice>
              <mc:Fallback>
                <p:oleObj name="Equation" r:id="rId6" imgW="254000" imgH="203200" progId="Equation.3">
                  <p:embed/>
                  <p:pic>
                    <p:nvPicPr>
                      <p:cNvPr id="0" name=""/>
                      <p:cNvPicPr/>
                      <p:nvPr/>
                    </p:nvPicPr>
                    <p:blipFill>
                      <a:blip r:embed="rId7"/>
                      <a:stretch>
                        <a:fillRect/>
                      </a:stretch>
                    </p:blipFill>
                    <p:spPr>
                      <a:xfrm>
                        <a:off x="4352571" y="762787"/>
                        <a:ext cx="441325" cy="354013"/>
                      </a:xfrm>
                      <a:prstGeom prst="rect">
                        <a:avLst/>
                      </a:prstGeom>
                    </p:spPr>
                  </p:pic>
                </p:oleObj>
              </mc:Fallback>
            </mc:AlternateContent>
          </a:graphicData>
        </a:graphic>
      </p:graphicFrame>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7" name="Object 36"/>
          <p:cNvGraphicFramePr>
            <a:graphicFrameLocks noChangeAspect="1"/>
          </p:cNvGraphicFramePr>
          <p:nvPr>
            <p:extLst>
              <p:ext uri="{D42A27DB-BD31-4B8C-83A1-F6EECF244321}">
                <p14:modId xmlns:p14="http://schemas.microsoft.com/office/powerpoint/2010/main" val="130292849"/>
              </p:ext>
            </p:extLst>
          </p:nvPr>
        </p:nvGraphicFramePr>
        <p:xfrm>
          <a:off x="4426100" y="1941451"/>
          <a:ext cx="242888" cy="287338"/>
        </p:xfrm>
        <a:graphic>
          <a:graphicData uri="http://schemas.openxmlformats.org/presentationml/2006/ole">
            <mc:AlternateContent xmlns:mc="http://schemas.openxmlformats.org/markup-compatibility/2006">
              <mc:Choice xmlns:v="urn:schemas-microsoft-com:vml" Requires="v">
                <p:oleObj spid="_x0000_s29224" name="Equation" r:id="rId8" imgW="139700" imgH="165100" progId="Equation.3">
                  <p:embed/>
                </p:oleObj>
              </mc:Choice>
              <mc:Fallback>
                <p:oleObj name="Equation" r:id="rId8" imgW="139700" imgH="165100" progId="Equation.3">
                  <p:embed/>
                  <p:pic>
                    <p:nvPicPr>
                      <p:cNvPr id="0" name=""/>
                      <p:cNvPicPr/>
                      <p:nvPr/>
                    </p:nvPicPr>
                    <p:blipFill>
                      <a:blip r:embed="rId9"/>
                      <a:stretch>
                        <a:fillRect/>
                      </a:stretch>
                    </p:blipFill>
                    <p:spPr>
                      <a:xfrm>
                        <a:off x="4426100" y="1941451"/>
                        <a:ext cx="242888" cy="287338"/>
                      </a:xfrm>
                      <a:prstGeom prst="rect">
                        <a:avLst/>
                      </a:prstGeom>
                    </p:spPr>
                  </p:pic>
                </p:oleObj>
              </mc:Fallback>
            </mc:AlternateContent>
          </a:graphicData>
        </a:graphic>
      </p:graphicFrame>
      <p:grpSp>
        <p:nvGrpSpPr>
          <p:cNvPr id="38" name="Group 37"/>
          <p:cNvGrpSpPr/>
          <p:nvPr/>
        </p:nvGrpSpPr>
        <p:grpSpPr>
          <a:xfrm>
            <a:off x="5298335" y="1434837"/>
            <a:ext cx="2578825" cy="1810201"/>
            <a:chOff x="6827762" y="2204122"/>
            <a:chExt cx="991809" cy="1845973"/>
          </a:xfrm>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2" name="Object 41"/>
          <p:cNvGraphicFramePr>
            <a:graphicFrameLocks noChangeAspect="1"/>
          </p:cNvGraphicFramePr>
          <p:nvPr>
            <p:extLst>
              <p:ext uri="{D42A27DB-BD31-4B8C-83A1-F6EECF244321}">
                <p14:modId xmlns:p14="http://schemas.microsoft.com/office/powerpoint/2010/main" val="3611797040"/>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29225" name="Equation" r:id="rId10" imgW="177800" imgH="203200" progId="Equation.3">
                  <p:embed/>
                </p:oleObj>
              </mc:Choice>
              <mc:Fallback>
                <p:oleObj name="Equation" r:id="rId10" imgW="177800" imgH="203200" progId="Equation.3">
                  <p:embed/>
                  <p:pic>
                    <p:nvPicPr>
                      <p:cNvPr id="0" name=""/>
                      <p:cNvPicPr/>
                      <p:nvPr/>
                    </p:nvPicPr>
                    <p:blipFill>
                      <a:blip r:embed="rId11"/>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77648"/>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4" name="Object 43"/>
          <p:cNvGraphicFramePr>
            <a:graphicFrameLocks noChangeAspect="1"/>
          </p:cNvGraphicFramePr>
          <p:nvPr>
            <p:extLst>
              <p:ext uri="{D42A27DB-BD31-4B8C-83A1-F6EECF244321}">
                <p14:modId xmlns:p14="http://schemas.microsoft.com/office/powerpoint/2010/main" val="1915237505"/>
              </p:ext>
            </p:extLst>
          </p:nvPr>
        </p:nvGraphicFramePr>
        <p:xfrm>
          <a:off x="8037123" y="1664085"/>
          <a:ext cx="441325" cy="350837"/>
        </p:xfrm>
        <a:graphic>
          <a:graphicData uri="http://schemas.openxmlformats.org/presentationml/2006/ole">
            <mc:AlternateContent xmlns:mc="http://schemas.openxmlformats.org/markup-compatibility/2006">
              <mc:Choice xmlns:v="urn:schemas-microsoft-com:vml" Requires="v">
                <p:oleObj spid="_x0000_s29226" name="Equation" r:id="rId12" imgW="254000" imgH="203200" progId="Equation.3">
                  <p:embed/>
                </p:oleObj>
              </mc:Choice>
              <mc:Fallback>
                <p:oleObj name="Equation" r:id="rId12" imgW="254000" imgH="203200" progId="Equation.3">
                  <p:embed/>
                  <p:pic>
                    <p:nvPicPr>
                      <p:cNvPr id="0" name=""/>
                      <p:cNvPicPr/>
                      <p:nvPr/>
                    </p:nvPicPr>
                    <p:blipFill>
                      <a:blip r:embed="rId13"/>
                      <a:stretch>
                        <a:fillRect/>
                      </a:stretch>
                    </p:blipFill>
                    <p:spPr>
                      <a:xfrm>
                        <a:off x="8037123" y="1664085"/>
                        <a:ext cx="441325" cy="350837"/>
                      </a:xfrm>
                      <a:prstGeom prst="rect">
                        <a:avLst/>
                      </a:prstGeom>
                    </p:spPr>
                  </p:pic>
                </p:oleObj>
              </mc:Fallback>
            </mc:AlternateContent>
          </a:graphicData>
        </a:graphic>
      </p:graphicFrame>
      <p:grpSp>
        <p:nvGrpSpPr>
          <p:cNvPr id="45" name="Group 44"/>
          <p:cNvGrpSpPr/>
          <p:nvPr/>
        </p:nvGrpSpPr>
        <p:grpSpPr>
          <a:xfrm>
            <a:off x="2215026" y="919987"/>
            <a:ext cx="967620" cy="1032228"/>
            <a:chOff x="6851952" y="2558143"/>
            <a:chExt cx="967619" cy="1491952"/>
          </a:xfrm>
        </p:grpSpPr>
        <p:sp>
          <p:nvSpPr>
            <p:cNvPr id="46" name="Trapezoid 45"/>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7" name="TextBox 46"/>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48" name="Elbow Connector 47"/>
          <p:cNvCxnSpPr>
            <a:stCxn id="30" idx="2"/>
            <a:endCxn id="46" idx="2"/>
          </p:cNvCxnSpPr>
          <p:nvPr/>
        </p:nvCxnSpPr>
        <p:spPr>
          <a:xfrm rot="10800000" flipH="1">
            <a:off x="1592823" y="1436102"/>
            <a:ext cx="622203" cy="418929"/>
          </a:xfrm>
          <a:prstGeom prst="bentConnector3">
            <a:avLst>
              <a:gd name="adj1" fmla="val 35101"/>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9" name="Elbow Connector 48"/>
          <p:cNvCxnSpPr/>
          <p:nvPr/>
        </p:nvCxnSpPr>
        <p:spPr>
          <a:xfrm rot="10800000" flipV="1">
            <a:off x="3182649" y="1087675"/>
            <a:ext cx="492159" cy="347161"/>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6662931" y="1938125"/>
            <a:ext cx="802991" cy="1032228"/>
            <a:chOff x="6851952" y="2558143"/>
            <a:chExt cx="967619" cy="1491952"/>
          </a:xfrm>
        </p:grpSpPr>
        <p:sp>
          <p:nvSpPr>
            <p:cNvPr id="51" name="Trapezoid 50"/>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2" name="TextBox 51"/>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3" name="Elbow Connector 52"/>
          <p:cNvCxnSpPr>
            <a:endCxn id="51" idx="0"/>
          </p:cNvCxnSpPr>
          <p:nvPr/>
        </p:nvCxnSpPr>
        <p:spPr>
          <a:xfrm rot="10800000" flipV="1">
            <a:off x="7465924" y="2095603"/>
            <a:ext cx="411241" cy="358635"/>
          </a:xfrm>
          <a:prstGeom prst="bentConnector3">
            <a:avLst>
              <a:gd name="adj1" fmla="val 50000"/>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Elbow Connector 53"/>
          <p:cNvCxnSpPr>
            <a:endCxn id="56" idx="2"/>
          </p:cNvCxnSpPr>
          <p:nvPr/>
        </p:nvCxnSpPr>
        <p:spPr>
          <a:xfrm rot="10800000" flipH="1" flipV="1">
            <a:off x="1592823" y="1855030"/>
            <a:ext cx="622203" cy="519762"/>
          </a:xfrm>
          <a:prstGeom prst="bentConnector3">
            <a:avLst>
              <a:gd name="adj1" fmla="val 34764"/>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2215033" y="2007429"/>
            <a:ext cx="865542" cy="734722"/>
            <a:chOff x="7033939" y="2074428"/>
            <a:chExt cx="332885" cy="749241"/>
          </a:xfrm>
        </p:grpSpPr>
        <p:sp>
          <p:nvSpPr>
            <p:cNvPr id="56" name="Trapezoid 55"/>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7" name="TextBox 56"/>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8" name="Elbow Connector 57"/>
          <p:cNvCxnSpPr/>
          <p:nvPr/>
        </p:nvCxnSpPr>
        <p:spPr>
          <a:xfrm rot="10800000" flipV="1">
            <a:off x="2992165" y="2233114"/>
            <a:ext cx="682642" cy="141678"/>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5507806" y="2098584"/>
            <a:ext cx="526539" cy="734722"/>
            <a:chOff x="7033939" y="2074428"/>
            <a:chExt cx="298883" cy="749241"/>
          </a:xfrm>
        </p:grpSpPr>
        <p:sp>
          <p:nvSpPr>
            <p:cNvPr id="60" name="Trapezoid 59"/>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1" name="TextBox 60"/>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2" name="Straight Arrow Connector 61"/>
          <p:cNvCxnSpPr/>
          <p:nvPr/>
        </p:nvCxnSpPr>
        <p:spPr bwMode="auto">
          <a:xfrm>
            <a:off x="6034345" y="2524232"/>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63" name="Object 62"/>
          <p:cNvGraphicFramePr>
            <a:graphicFrameLocks noChangeAspect="1"/>
          </p:cNvGraphicFramePr>
          <p:nvPr>
            <p:extLst>
              <p:ext uri="{D42A27DB-BD31-4B8C-83A1-F6EECF244321}">
                <p14:modId xmlns:p14="http://schemas.microsoft.com/office/powerpoint/2010/main" val="3680747244"/>
              </p:ext>
            </p:extLst>
          </p:nvPr>
        </p:nvGraphicFramePr>
        <p:xfrm>
          <a:off x="6194335" y="1964605"/>
          <a:ext cx="352425" cy="373063"/>
        </p:xfrm>
        <a:graphic>
          <a:graphicData uri="http://schemas.openxmlformats.org/presentationml/2006/ole">
            <mc:AlternateContent xmlns:mc="http://schemas.openxmlformats.org/markup-compatibility/2006">
              <mc:Choice xmlns:v="urn:schemas-microsoft-com:vml" Requires="v">
                <p:oleObj spid="_x0000_s29227" name="Equation" r:id="rId14" imgW="203200" imgH="215900" progId="Equation.3">
                  <p:embed/>
                </p:oleObj>
              </mc:Choice>
              <mc:Fallback>
                <p:oleObj name="Equation" r:id="rId14" imgW="203200" imgH="215900" progId="Equation.3">
                  <p:embed/>
                  <p:pic>
                    <p:nvPicPr>
                      <p:cNvPr id="0" name=""/>
                      <p:cNvPicPr/>
                      <p:nvPr/>
                    </p:nvPicPr>
                    <p:blipFill>
                      <a:blip r:embed="rId15"/>
                      <a:stretch>
                        <a:fillRect/>
                      </a:stretch>
                    </p:blipFill>
                    <p:spPr>
                      <a:xfrm>
                        <a:off x="6194335" y="1964605"/>
                        <a:ext cx="352425" cy="373063"/>
                      </a:xfrm>
                      <a:prstGeom prst="rect">
                        <a:avLst/>
                      </a:prstGeom>
                    </p:spPr>
                  </p:pic>
                </p:oleObj>
              </mc:Fallback>
            </mc:AlternateContent>
          </a:graphicData>
        </a:graphic>
      </p:graphicFrame>
      <p:cxnSp>
        <p:nvCxnSpPr>
          <p:cNvPr id="64" name="Straight Connector 63"/>
          <p:cNvCxnSpPr/>
          <p:nvPr/>
        </p:nvCxnSpPr>
        <p:spPr>
          <a:xfrm>
            <a:off x="5361233" y="2701398"/>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5361233" y="2247891"/>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9" name="Rectangle 68"/>
          <p:cNvSpPr/>
          <p:nvPr/>
        </p:nvSpPr>
        <p:spPr bwMode="auto">
          <a:xfrm>
            <a:off x="2209804" y="3882701"/>
            <a:ext cx="5012765" cy="289783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70" name="TextBox 69"/>
          <p:cNvSpPr txBox="1"/>
          <p:nvPr/>
        </p:nvSpPr>
        <p:spPr>
          <a:xfrm>
            <a:off x="454266" y="4252959"/>
            <a:ext cx="1287770" cy="646331"/>
          </a:xfrm>
          <a:prstGeom prst="rect">
            <a:avLst/>
          </a:prstGeom>
          <a:noFill/>
        </p:spPr>
        <p:txBody>
          <a:bodyPr wrap="none" rtlCol="0">
            <a:spAutoFit/>
          </a:bodyPr>
          <a:lstStyle/>
          <a:p>
            <a:r>
              <a:rPr lang="en-US" dirty="0" smtClean="0"/>
              <a:t>Code Offset</a:t>
            </a:r>
            <a:br>
              <a:rPr lang="en-US" dirty="0" smtClean="0"/>
            </a:br>
            <a:r>
              <a:rPr lang="en-US" dirty="0" smtClean="0"/>
              <a:t>Sketch</a:t>
            </a:r>
            <a:endParaRPr lang="en-US" dirty="0"/>
          </a:p>
        </p:txBody>
      </p:sp>
      <p:cxnSp>
        <p:nvCxnSpPr>
          <p:cNvPr id="71" name="Straight Arrow Connector 70"/>
          <p:cNvCxnSpPr>
            <a:stCxn id="75" idx="3"/>
            <a:endCxn id="74" idx="7"/>
          </p:cNvCxnSpPr>
          <p:nvPr/>
        </p:nvCxnSpPr>
        <p:spPr bwMode="auto">
          <a:xfrm flipH="1">
            <a:off x="3418061" y="4238548"/>
            <a:ext cx="2254486" cy="995301"/>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2" name="Straight Arrow Connector 71"/>
          <p:cNvCxnSpPr>
            <a:stCxn id="74" idx="6"/>
            <a:endCxn id="76" idx="3"/>
          </p:cNvCxnSpPr>
          <p:nvPr/>
        </p:nvCxnSpPr>
        <p:spPr bwMode="auto">
          <a:xfrm flipV="1">
            <a:off x="3437083" y="4864112"/>
            <a:ext cx="2437506" cy="404529"/>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3" name="Straight Arrow Connector 72"/>
          <p:cNvCxnSpPr>
            <a:stCxn id="76" idx="0"/>
            <a:endCxn id="75" idx="5"/>
          </p:cNvCxnSpPr>
          <p:nvPr/>
        </p:nvCxnSpPr>
        <p:spPr bwMode="auto">
          <a:xfrm flipH="1" flipV="1">
            <a:off x="5764392" y="4238548"/>
            <a:ext cx="156120" cy="541569"/>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74" name="Oval 73"/>
          <p:cNvSpPr/>
          <p:nvPr/>
        </p:nvSpPr>
        <p:spPr bwMode="auto">
          <a:xfrm>
            <a:off x="3307194" y="521943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5" name="Oval 74"/>
          <p:cNvSpPr/>
          <p:nvPr/>
        </p:nvSpPr>
        <p:spPr bwMode="auto">
          <a:xfrm>
            <a:off x="5653525" y="41545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6" name="Oval 75"/>
          <p:cNvSpPr/>
          <p:nvPr/>
        </p:nvSpPr>
        <p:spPr bwMode="auto">
          <a:xfrm>
            <a:off x="5855567" y="478011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8" name="TextBox 77"/>
          <p:cNvSpPr txBox="1"/>
          <p:nvPr/>
        </p:nvSpPr>
        <p:spPr>
          <a:xfrm>
            <a:off x="5941300" y="4410785"/>
            <a:ext cx="1421868" cy="369332"/>
          </a:xfrm>
          <a:prstGeom prst="rect">
            <a:avLst/>
          </a:prstGeom>
          <a:noFill/>
        </p:spPr>
        <p:txBody>
          <a:bodyPr wrap="square" rtlCol="0">
            <a:spAutoFit/>
          </a:bodyPr>
          <a:lstStyle/>
          <a:p>
            <a:r>
              <a:rPr lang="en-US" i="1" dirty="0" smtClean="0">
                <a:latin typeface="Times New Roman"/>
                <a:cs typeface="Times New Roman"/>
              </a:rPr>
              <a:t>p </a:t>
            </a:r>
            <a:r>
              <a:rPr lang="en-US" sz="1800" dirty="0" smtClean="0">
                <a:sym typeface="Symbol"/>
              </a:rPr>
              <a:t> </a:t>
            </a:r>
            <a:r>
              <a:rPr lang="en-US" i="1" dirty="0" smtClean="0">
                <a:latin typeface="Times New Roman"/>
                <a:cs typeface="Times New Roman"/>
              </a:rPr>
              <a:t>w</a:t>
            </a:r>
            <a:r>
              <a:rPr lang="en-US" i="1" baseline="-25000" dirty="0" smtClean="0">
                <a:latin typeface="Times New Roman"/>
                <a:cs typeface="Times New Roman"/>
              </a:rPr>
              <a:t>1</a:t>
            </a:r>
            <a:endParaRPr lang="en-US" sz="1800" i="1" dirty="0">
              <a:latin typeface="Times New Roman"/>
              <a:cs typeface="Times New Roman"/>
            </a:endParaRPr>
          </a:p>
        </p:txBody>
      </p:sp>
      <p:sp>
        <p:nvSpPr>
          <p:cNvPr id="79" name="TextBox 78"/>
          <p:cNvSpPr txBox="1"/>
          <p:nvPr/>
        </p:nvSpPr>
        <p:spPr>
          <a:xfrm>
            <a:off x="2209804" y="4569504"/>
            <a:ext cx="2084444" cy="369332"/>
          </a:xfrm>
          <a:prstGeom prst="rect">
            <a:avLst/>
          </a:prstGeom>
          <a:noFill/>
        </p:spPr>
        <p:txBody>
          <a:bodyPr wrap="square" rtlCol="0">
            <a:spAutoFit/>
          </a:bodyPr>
          <a:lstStyle/>
          <a:p>
            <a:r>
              <a:rPr lang="en-US" sz="1800" i="1" dirty="0" smtClean="0">
                <a:latin typeface="Times New Roman"/>
                <a:cs typeface="Times New Roman"/>
              </a:rPr>
              <a:t>p</a:t>
            </a:r>
            <a:r>
              <a:rPr lang="en-US" sz="1800" i="1" dirty="0" smtClean="0">
                <a:latin typeface="Times New Roman"/>
                <a:cs typeface="Times New Roman"/>
              </a:rPr>
              <a:t>=</a:t>
            </a:r>
            <a:r>
              <a:rPr lang="en-US" i="1" dirty="0" err="1" smtClean="0">
                <a:latin typeface="Times New Roman"/>
                <a:cs typeface="Times New Roman"/>
              </a:rPr>
              <a:t>ec</a:t>
            </a:r>
            <a:r>
              <a:rPr lang="en-US" sz="1800"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r>
              <a:rPr lang="en-US" baseline="-25000" dirty="0" smtClean="0">
                <a:latin typeface="Times New Roman"/>
                <a:cs typeface="Times New Roman"/>
              </a:rPr>
              <a:t>0</a:t>
            </a:r>
            <a:endParaRPr lang="en-US" sz="1800" dirty="0">
              <a:latin typeface="Times New Roman"/>
              <a:cs typeface="Times New Roman"/>
            </a:endParaRPr>
          </a:p>
        </p:txBody>
      </p:sp>
      <p:cxnSp>
        <p:nvCxnSpPr>
          <p:cNvPr id="81" name="Straight Arrow Connector 80"/>
          <p:cNvCxnSpPr>
            <a:stCxn id="83" idx="1"/>
            <a:endCxn id="82" idx="4"/>
          </p:cNvCxnSpPr>
          <p:nvPr/>
        </p:nvCxnSpPr>
        <p:spPr bwMode="auto">
          <a:xfrm flipV="1">
            <a:off x="5809645" y="5841691"/>
            <a:ext cx="774428" cy="743424"/>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82" name="Oval 81"/>
          <p:cNvSpPr/>
          <p:nvPr/>
        </p:nvSpPr>
        <p:spPr bwMode="auto">
          <a:xfrm>
            <a:off x="6519128" y="5743285"/>
            <a:ext cx="129889" cy="98406"/>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3" name="Oval 82"/>
          <p:cNvSpPr/>
          <p:nvPr/>
        </p:nvSpPr>
        <p:spPr bwMode="auto">
          <a:xfrm>
            <a:off x="5790623" y="6570704"/>
            <a:ext cx="129889" cy="98406"/>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84" name="Straight Arrow Connector 83"/>
          <p:cNvCxnSpPr>
            <a:stCxn id="74" idx="6"/>
            <a:endCxn id="83" idx="2"/>
          </p:cNvCxnSpPr>
          <p:nvPr/>
        </p:nvCxnSpPr>
        <p:spPr bwMode="auto">
          <a:xfrm>
            <a:off x="3437083" y="5268641"/>
            <a:ext cx="2353540" cy="1351266"/>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85" name="TextBox 84"/>
          <p:cNvSpPr txBox="1"/>
          <p:nvPr/>
        </p:nvSpPr>
        <p:spPr>
          <a:xfrm>
            <a:off x="5368422" y="5723410"/>
            <a:ext cx="1421868" cy="369332"/>
          </a:xfrm>
          <a:prstGeom prst="rect">
            <a:avLst/>
          </a:prstGeom>
          <a:noFill/>
        </p:spPr>
        <p:txBody>
          <a:bodyPr wrap="square" rtlCol="0">
            <a:spAutoFit/>
          </a:bodyPr>
          <a:lstStyle/>
          <a:p>
            <a:r>
              <a:rPr lang="en-US" i="1" smtClean="0">
                <a:latin typeface="Times New Roman"/>
                <a:cs typeface="Times New Roman"/>
              </a:rPr>
              <a:t>p </a:t>
            </a:r>
            <a:r>
              <a:rPr lang="en-US" sz="1800" dirty="0" smtClean="0">
                <a:sym typeface="Symbol"/>
              </a:rPr>
              <a:t> </a:t>
            </a:r>
            <a:r>
              <a:rPr lang="en-US" i="1" dirty="0" smtClean="0">
                <a:latin typeface="Times New Roman"/>
                <a:cs typeface="Times New Roman"/>
              </a:rPr>
              <a:t>w</a:t>
            </a:r>
            <a:r>
              <a:rPr lang="en-US" i="1" baseline="-25000" dirty="0" smtClean="0">
                <a:latin typeface="Times New Roman"/>
                <a:cs typeface="Times New Roman"/>
              </a:rPr>
              <a:t>0</a:t>
            </a:r>
            <a:r>
              <a:rPr lang="en-US" dirty="0">
                <a:latin typeface="Times New Roman"/>
                <a:cs typeface="Times New Roman"/>
              </a:rPr>
              <a:t>’</a:t>
            </a:r>
            <a:endParaRPr lang="en-US" sz="1800" dirty="0">
              <a:latin typeface="Times New Roman"/>
              <a:cs typeface="Times New Roman"/>
            </a:endParaRPr>
          </a:p>
        </p:txBody>
      </p:sp>
      <p:sp>
        <p:nvSpPr>
          <p:cNvPr id="86" name="Rectangle 36"/>
          <p:cNvSpPr>
            <a:spLocks noChangeArrowheads="1"/>
          </p:cNvSpPr>
          <p:nvPr/>
        </p:nvSpPr>
        <p:spPr bwMode="auto">
          <a:xfrm>
            <a:off x="7363168" y="4366248"/>
            <a:ext cx="1780832" cy="180478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i="1" dirty="0">
                <a:latin typeface="Times New Roman"/>
                <a:cs typeface="Times New Roman"/>
              </a:rPr>
              <a:t>w</a:t>
            </a:r>
            <a:r>
              <a:rPr lang="en-US" b="1" baseline="-25000" dirty="0">
                <a:latin typeface="Times New Roman"/>
                <a:cs typeface="Times New Roman"/>
              </a:rPr>
              <a:t>0</a:t>
            </a:r>
            <a:r>
              <a:rPr lang="en-US" b="1" dirty="0"/>
              <a:t> is </a:t>
            </a:r>
            <a:r>
              <a:rPr lang="en-US" b="1" dirty="0" smtClean="0"/>
              <a:t>unknown </a:t>
            </a:r>
            <a:r>
              <a:rPr lang="en-US" b="1" dirty="0"/>
              <a:t>(knowing </a:t>
            </a:r>
            <a:r>
              <a:rPr lang="en-US" i="1" dirty="0" smtClean="0">
                <a:latin typeface="Times New Roman"/>
                <a:cs typeface="Times New Roman"/>
              </a:rPr>
              <a:t>p</a:t>
            </a:r>
            <a:r>
              <a:rPr lang="en-US" b="1" dirty="0" smtClean="0"/>
              <a:t>)</a:t>
            </a:r>
            <a:r>
              <a:rPr lang="en-US" b="1" dirty="0"/>
              <a:t>:</a:t>
            </a:r>
            <a:br>
              <a:rPr lang="en-US" b="1" dirty="0"/>
            </a:br>
            <a:endParaRPr lang="en-US" b="1" dirty="0" smtClean="0"/>
          </a:p>
          <a:p>
            <a:pPr>
              <a:defRPr/>
            </a:pPr>
            <a:endParaRPr lang="en-US" b="1" dirty="0"/>
          </a:p>
          <a:p>
            <a:pPr>
              <a:defRPr/>
            </a:pPr>
            <a:r>
              <a:rPr lang="en-US" b="1" dirty="0" smtClean="0"/>
              <a:t> </a:t>
            </a:r>
            <a:r>
              <a:rPr lang="en-US" b="1" dirty="0" smtClean="0">
                <a:latin typeface="Times New Roman"/>
                <a:cs typeface="Times New Roman"/>
              </a:rPr>
              <a:t>(</a:t>
            </a:r>
            <a:r>
              <a:rPr lang="en-US" b="1" i="1" dirty="0" smtClean="0">
                <a:latin typeface="Times New Roman"/>
                <a:cs typeface="Times New Roman"/>
              </a:rPr>
              <a:t>k</a:t>
            </a:r>
            <a:r>
              <a:rPr lang="en-US" b="1" dirty="0" smtClean="0">
                <a:latin typeface="Times New Roman"/>
                <a:cs typeface="Times New Roman"/>
              </a:rPr>
              <a:t>-</a:t>
            </a:r>
            <a:r>
              <a:rPr lang="en-US" b="1" i="1" dirty="0" smtClean="0">
                <a:latin typeface="Times New Roman"/>
                <a:cs typeface="Times New Roman"/>
              </a:rPr>
              <a:t>k’</a:t>
            </a:r>
            <a:r>
              <a:rPr lang="en-US" b="1" dirty="0" smtClean="0">
                <a:latin typeface="Times New Roman"/>
                <a:cs typeface="Times New Roman"/>
              </a:rPr>
              <a:t>)</a:t>
            </a:r>
            <a:r>
              <a:rPr lang="en-US" b="1" dirty="0" smtClean="0"/>
              <a:t>– entropy       	      loss</a:t>
            </a:r>
            <a:endParaRPr lang="en-US" sz="1800" b="1" dirty="0" smtClean="0"/>
          </a:p>
        </p:txBody>
      </p:sp>
      <p:grpSp>
        <p:nvGrpSpPr>
          <p:cNvPr id="3" name="Group 2"/>
          <p:cNvGrpSpPr/>
          <p:nvPr/>
        </p:nvGrpSpPr>
        <p:grpSpPr>
          <a:xfrm>
            <a:off x="4668988" y="2291442"/>
            <a:ext cx="526538" cy="373063"/>
            <a:chOff x="3498385" y="3220150"/>
            <a:chExt cx="526538" cy="373063"/>
          </a:xfrm>
        </p:grpSpPr>
        <p:sp>
          <p:nvSpPr>
            <p:cNvPr id="88" name="Rectangle 87"/>
            <p:cNvSpPr/>
            <p:nvPr/>
          </p:nvSpPr>
          <p:spPr>
            <a:xfrm>
              <a:off x="3498385" y="3252699"/>
              <a:ext cx="526538" cy="32841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87" name="Object 86"/>
            <p:cNvGraphicFramePr>
              <a:graphicFrameLocks noChangeAspect="1"/>
            </p:cNvGraphicFramePr>
            <p:nvPr>
              <p:extLst>
                <p:ext uri="{D42A27DB-BD31-4B8C-83A1-F6EECF244321}">
                  <p14:modId xmlns:p14="http://schemas.microsoft.com/office/powerpoint/2010/main" val="3208526400"/>
                </p:ext>
              </p:extLst>
            </p:nvPr>
          </p:nvGraphicFramePr>
          <p:xfrm>
            <a:off x="3552898" y="3220150"/>
            <a:ext cx="417512" cy="373063"/>
          </p:xfrm>
          <a:graphic>
            <a:graphicData uri="http://schemas.openxmlformats.org/presentationml/2006/ole">
              <mc:AlternateContent xmlns:mc="http://schemas.openxmlformats.org/markup-compatibility/2006">
                <mc:Choice xmlns:v="urn:schemas-microsoft-com:vml" Requires="v">
                  <p:oleObj spid="_x0000_s29228" name="Equation" r:id="rId16" imgW="241300" imgH="215900" progId="Equation.3">
                    <p:embed/>
                  </p:oleObj>
                </mc:Choice>
                <mc:Fallback>
                  <p:oleObj name="Equation" r:id="rId16" imgW="241300" imgH="215900" progId="Equation.3">
                    <p:embed/>
                    <p:pic>
                      <p:nvPicPr>
                        <p:cNvPr id="0" name=""/>
                        <p:cNvPicPr/>
                        <p:nvPr/>
                      </p:nvPicPr>
                      <p:blipFill>
                        <a:blip r:embed="rId17"/>
                        <a:stretch>
                          <a:fillRect/>
                        </a:stretch>
                      </p:blipFill>
                      <p:spPr>
                        <a:xfrm>
                          <a:off x="3552898" y="3220150"/>
                          <a:ext cx="417512" cy="373063"/>
                        </a:xfrm>
                        <a:prstGeom prst="rect">
                          <a:avLst/>
                        </a:prstGeom>
                      </p:spPr>
                    </p:pic>
                  </p:oleObj>
                </mc:Fallback>
              </mc:AlternateContent>
            </a:graphicData>
          </a:graphic>
        </p:graphicFrame>
      </p:grpSp>
      <p:graphicFrame>
        <p:nvGraphicFramePr>
          <p:cNvPr id="89" name="Object 88"/>
          <p:cNvGraphicFramePr>
            <a:graphicFrameLocks noChangeAspect="1"/>
          </p:cNvGraphicFramePr>
          <p:nvPr>
            <p:extLst>
              <p:ext uri="{D42A27DB-BD31-4B8C-83A1-F6EECF244321}">
                <p14:modId xmlns:p14="http://schemas.microsoft.com/office/powerpoint/2010/main" val="2151945464"/>
              </p:ext>
            </p:extLst>
          </p:nvPr>
        </p:nvGraphicFramePr>
        <p:xfrm>
          <a:off x="7494588" y="5127625"/>
          <a:ext cx="1570037" cy="357188"/>
        </p:xfrm>
        <a:graphic>
          <a:graphicData uri="http://schemas.openxmlformats.org/presentationml/2006/ole">
            <mc:AlternateContent xmlns:mc="http://schemas.openxmlformats.org/markup-compatibility/2006">
              <mc:Choice xmlns:v="urn:schemas-microsoft-com:vml" Requires="v">
                <p:oleObj spid="_x0000_s29229" name="Equation" r:id="rId18" imgW="952500" imgH="215900" progId="Equation.3">
                  <p:embed/>
                </p:oleObj>
              </mc:Choice>
              <mc:Fallback>
                <p:oleObj name="Equation" r:id="rId18" imgW="952500" imgH="215900" progId="Equation.3">
                  <p:embed/>
                  <p:pic>
                    <p:nvPicPr>
                      <p:cNvPr id="0" name=""/>
                      <p:cNvPicPr/>
                      <p:nvPr/>
                    </p:nvPicPr>
                    <p:blipFill>
                      <a:blip r:embed="rId19"/>
                      <a:stretch>
                        <a:fillRect/>
                      </a:stretch>
                    </p:blipFill>
                    <p:spPr>
                      <a:xfrm>
                        <a:off x="7494588" y="5127625"/>
                        <a:ext cx="1570037" cy="357188"/>
                      </a:xfrm>
                      <a:prstGeom prst="rect">
                        <a:avLst/>
                      </a:prstGeom>
                    </p:spPr>
                  </p:pic>
                </p:oleObj>
              </mc:Fallback>
            </mc:AlternateContent>
          </a:graphicData>
        </a:graphic>
      </p:graphicFrame>
      <p:sp>
        <p:nvSpPr>
          <p:cNvPr id="90" name="Rectangle 36"/>
          <p:cNvSpPr>
            <a:spLocks noChangeArrowheads="1"/>
          </p:cNvSpPr>
          <p:nvPr/>
        </p:nvSpPr>
        <p:spPr bwMode="auto">
          <a:xfrm>
            <a:off x="6093931" y="534679"/>
            <a:ext cx="2990215" cy="110599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i="1" dirty="0" smtClean="0">
                <a:latin typeface="Times New Roman"/>
                <a:cs typeface="Times New Roman"/>
              </a:rPr>
              <a:t>Ext</a:t>
            </a:r>
            <a:r>
              <a:rPr lang="en-US" b="1" dirty="0" smtClean="0">
                <a:latin typeface="Calibri"/>
                <a:cs typeface="Calibri"/>
              </a:rPr>
              <a:t> must be able to extract from distributions where </a:t>
            </a:r>
          </a:p>
          <a:p>
            <a:pPr>
              <a:defRPr/>
            </a:pPr>
            <a:endParaRPr lang="en-US" sz="1800" b="1" dirty="0" smtClean="0"/>
          </a:p>
        </p:txBody>
      </p:sp>
      <p:graphicFrame>
        <p:nvGraphicFramePr>
          <p:cNvPr id="91" name="Object 90"/>
          <p:cNvGraphicFramePr>
            <a:graphicFrameLocks noChangeAspect="1"/>
          </p:cNvGraphicFramePr>
          <p:nvPr>
            <p:extLst>
              <p:ext uri="{D42A27DB-BD31-4B8C-83A1-F6EECF244321}">
                <p14:modId xmlns:p14="http://schemas.microsoft.com/office/powerpoint/2010/main" val="1562152647"/>
              </p:ext>
            </p:extLst>
          </p:nvPr>
        </p:nvGraphicFramePr>
        <p:xfrm>
          <a:off x="6831013" y="1223963"/>
          <a:ext cx="1570037" cy="357187"/>
        </p:xfrm>
        <a:graphic>
          <a:graphicData uri="http://schemas.openxmlformats.org/presentationml/2006/ole">
            <mc:AlternateContent xmlns:mc="http://schemas.openxmlformats.org/markup-compatibility/2006">
              <mc:Choice xmlns:v="urn:schemas-microsoft-com:vml" Requires="v">
                <p:oleObj spid="_x0000_s29230" name="Equation" r:id="rId20" imgW="952500" imgH="215900" progId="Equation.3">
                  <p:embed/>
                </p:oleObj>
              </mc:Choice>
              <mc:Fallback>
                <p:oleObj name="Equation" r:id="rId20" imgW="952500" imgH="215900" progId="Equation.3">
                  <p:embed/>
                  <p:pic>
                    <p:nvPicPr>
                      <p:cNvPr id="0" name=""/>
                      <p:cNvPicPr/>
                      <p:nvPr/>
                    </p:nvPicPr>
                    <p:blipFill>
                      <a:blip r:embed="rId21"/>
                      <a:stretch>
                        <a:fillRect/>
                      </a:stretch>
                    </p:blipFill>
                    <p:spPr>
                      <a:xfrm>
                        <a:off x="6831013" y="1223963"/>
                        <a:ext cx="1570037" cy="357187"/>
                      </a:xfrm>
                      <a:prstGeom prst="rect">
                        <a:avLst/>
                      </a:prstGeom>
                    </p:spPr>
                  </p:pic>
                </p:oleObj>
              </mc:Fallback>
            </mc:AlternateContent>
          </a:graphicData>
        </a:graphic>
      </p:graphicFrame>
      <p:cxnSp>
        <p:nvCxnSpPr>
          <p:cNvPr id="5" name="Straight Arrow Connector 4"/>
          <p:cNvCxnSpPr/>
          <p:nvPr/>
        </p:nvCxnSpPr>
        <p:spPr>
          <a:xfrm flipH="1">
            <a:off x="7222569" y="1664085"/>
            <a:ext cx="251381" cy="44735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68" name="Object 67"/>
          <p:cNvGraphicFramePr>
            <a:graphicFrameLocks noChangeAspect="1"/>
          </p:cNvGraphicFramePr>
          <p:nvPr>
            <p:extLst>
              <p:ext uri="{D42A27DB-BD31-4B8C-83A1-F6EECF244321}">
                <p14:modId xmlns:p14="http://schemas.microsoft.com/office/powerpoint/2010/main" val="17069728"/>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29231" name="Equation" r:id="rId22" imgW="736600" imgH="215900" progId="Equation.3">
                  <p:embed/>
                </p:oleObj>
              </mc:Choice>
              <mc:Fallback>
                <p:oleObj name="Equation" r:id="rId22" imgW="736600" imgH="215900" progId="Equation.3">
                  <p:embed/>
                  <p:pic>
                    <p:nvPicPr>
                      <p:cNvPr id="0" name=""/>
                      <p:cNvPicPr/>
                      <p:nvPr/>
                    </p:nvPicPr>
                    <p:blipFill>
                      <a:blip r:embed="rId23"/>
                      <a:stretch>
                        <a:fillRect/>
                      </a:stretch>
                    </p:blipFill>
                    <p:spPr>
                      <a:xfrm>
                        <a:off x="94241" y="886089"/>
                        <a:ext cx="1216025" cy="357187"/>
                      </a:xfrm>
                      <a:prstGeom prst="rect">
                        <a:avLst/>
                      </a:prstGeom>
                    </p:spPr>
                  </p:pic>
                </p:oleObj>
              </mc:Fallback>
            </mc:AlternateContent>
          </a:graphicData>
        </a:graphic>
      </p:graphicFrame>
    </p:spTree>
    <p:extLst>
      <p:ext uri="{BB962C8B-B14F-4D97-AF65-F5344CB8AC3E}">
        <p14:creationId xmlns:p14="http://schemas.microsoft.com/office/powerpoint/2010/main" val="7096687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2"/>
                                        </p:tgtEl>
                                      </p:cBhvr>
                                    </p:animEffect>
                                    <p:set>
                                      <p:cBhvr>
                                        <p:cTn id="7" dur="1" fill="hold">
                                          <p:stCondLst>
                                            <p:cond delay="499"/>
                                          </p:stCondLst>
                                        </p:cTn>
                                        <p:tgtEl>
                                          <p:spTgt spid="42"/>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xit" presetSubtype="0" fill="hold" grpId="1" nodeType="clickEffect">
                                  <p:stCondLst>
                                    <p:cond delay="0"/>
                                  </p:stCondLst>
                                  <p:childTnLst>
                                    <p:animEffect transition="out" filter="dissolve">
                                      <p:cBhvr>
                                        <p:cTn id="15" dur="500"/>
                                        <p:tgtEl>
                                          <p:spTgt spid="76"/>
                                        </p:tgtEl>
                                      </p:cBhvr>
                                    </p:animEffect>
                                    <p:set>
                                      <p:cBhvr>
                                        <p:cTn id="16" dur="1" fill="hold">
                                          <p:stCondLst>
                                            <p:cond delay="499"/>
                                          </p:stCondLst>
                                        </p:cTn>
                                        <p:tgtEl>
                                          <p:spTgt spid="76"/>
                                        </p:tgtEl>
                                        <p:attrNameLst>
                                          <p:attrName>style.visibility</p:attrName>
                                        </p:attrNameLst>
                                      </p:cBhvr>
                                      <p:to>
                                        <p:strVal val="hidden"/>
                                      </p:to>
                                    </p:set>
                                  </p:childTnLst>
                                </p:cTn>
                              </p:par>
                              <p:par>
                                <p:cTn id="17" presetID="9" presetClass="exit" presetSubtype="0" fill="hold" nodeType="withEffect">
                                  <p:stCondLst>
                                    <p:cond delay="0"/>
                                  </p:stCondLst>
                                  <p:childTnLst>
                                    <p:animEffect transition="out" filter="dissolve">
                                      <p:cBhvr>
                                        <p:cTn id="18" dur="500"/>
                                        <p:tgtEl>
                                          <p:spTgt spid="72"/>
                                        </p:tgtEl>
                                      </p:cBhvr>
                                    </p:animEffect>
                                    <p:set>
                                      <p:cBhvr>
                                        <p:cTn id="19" dur="1" fill="hold">
                                          <p:stCondLst>
                                            <p:cond delay="499"/>
                                          </p:stCondLst>
                                        </p:cTn>
                                        <p:tgtEl>
                                          <p:spTgt spid="72"/>
                                        </p:tgtEl>
                                        <p:attrNameLst>
                                          <p:attrName>style.visibility</p:attrName>
                                        </p:attrNameLst>
                                      </p:cBhvr>
                                      <p:to>
                                        <p:strVal val="hidden"/>
                                      </p:to>
                                    </p:set>
                                  </p:childTnLst>
                                </p:cTn>
                              </p:par>
                              <p:par>
                                <p:cTn id="20" presetID="9" presetClass="exit" presetSubtype="0" fill="hold" nodeType="withEffect">
                                  <p:stCondLst>
                                    <p:cond delay="0"/>
                                  </p:stCondLst>
                                  <p:childTnLst>
                                    <p:animEffect transition="out" filter="dissolve">
                                      <p:cBhvr>
                                        <p:cTn id="21" dur="500"/>
                                        <p:tgtEl>
                                          <p:spTgt spid="73"/>
                                        </p:tgtEl>
                                      </p:cBhvr>
                                    </p:animEffect>
                                    <p:set>
                                      <p:cBhvr>
                                        <p:cTn id="22" dur="1" fill="hold">
                                          <p:stCondLst>
                                            <p:cond delay="499"/>
                                          </p:stCondLst>
                                        </p:cTn>
                                        <p:tgtEl>
                                          <p:spTgt spid="73"/>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8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83"/>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85"/>
                                        </p:tgtEl>
                                        <p:attrNameLst>
                                          <p:attrName>style.visibility</p:attrName>
                                        </p:attrNameLst>
                                      </p:cBhvr>
                                      <p:to>
                                        <p:strVal val="visible"/>
                                      </p:to>
                                    </p:set>
                                  </p:childTnLst>
                                </p:cTn>
                              </p:par>
                              <p:par>
                                <p:cTn id="30" presetID="10" presetClass="exit" presetSubtype="0" fill="hold" grpId="0" nodeType="withEffect">
                                  <p:stCondLst>
                                    <p:cond delay="0"/>
                                  </p:stCondLst>
                                  <p:childTnLst>
                                    <p:animEffect transition="out" filter="fade">
                                      <p:cBhvr>
                                        <p:cTn id="31" dur="500"/>
                                        <p:tgtEl>
                                          <p:spTgt spid="78"/>
                                        </p:tgtEl>
                                      </p:cBhvr>
                                    </p:animEffect>
                                    <p:set>
                                      <p:cBhvr>
                                        <p:cTn id="32" dur="1" fill="hold">
                                          <p:stCondLst>
                                            <p:cond delay="499"/>
                                          </p:stCondLst>
                                        </p:cTn>
                                        <p:tgtEl>
                                          <p:spTgt spid="7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2" nodeType="clickEffect">
                                  <p:stCondLst>
                                    <p:cond delay="0"/>
                                  </p:stCondLst>
                                  <p:childTnLst>
                                    <p:set>
                                      <p:cBhvr>
                                        <p:cTn id="42" dur="1" fill="hold">
                                          <p:stCondLst>
                                            <p:cond delay="0"/>
                                          </p:stCondLst>
                                        </p:cTn>
                                        <p:tgtEl>
                                          <p:spTgt spid="86">
                                            <p:bg/>
                                          </p:spTgt>
                                        </p:tgtEl>
                                        <p:attrNameLst>
                                          <p:attrName>style.visibility</p:attrName>
                                        </p:attrNameLst>
                                      </p:cBhvr>
                                      <p:to>
                                        <p:strVal val="visible"/>
                                      </p:to>
                                    </p:set>
                                    <p:animEffect transition="in" filter="fade">
                                      <p:cBhvr>
                                        <p:cTn id="43" dur="500"/>
                                        <p:tgtEl>
                                          <p:spTgt spid="86">
                                            <p:bg/>
                                          </p:spTgt>
                                        </p:tgtEl>
                                      </p:cBhvr>
                                    </p:animEffect>
                                  </p:childTnLst>
                                </p:cTn>
                              </p:par>
                              <p:par>
                                <p:cTn id="44" presetID="10" presetClass="entr" presetSubtype="0" fill="hold" grpId="2" nodeType="withEffect">
                                  <p:stCondLst>
                                    <p:cond delay="0"/>
                                  </p:stCondLst>
                                  <p:childTnLst>
                                    <p:set>
                                      <p:cBhvr>
                                        <p:cTn id="45" dur="1" fill="hold">
                                          <p:stCondLst>
                                            <p:cond delay="0"/>
                                          </p:stCondLst>
                                        </p:cTn>
                                        <p:tgtEl>
                                          <p:spTgt spid="86">
                                            <p:txEl>
                                              <p:pRg st="0" end="0"/>
                                            </p:txEl>
                                          </p:spTgt>
                                        </p:tgtEl>
                                        <p:attrNameLst>
                                          <p:attrName>style.visibility</p:attrName>
                                        </p:attrNameLst>
                                      </p:cBhvr>
                                      <p:to>
                                        <p:strVal val="visible"/>
                                      </p:to>
                                    </p:set>
                                    <p:animEffect transition="in" filter="fade">
                                      <p:cBhvr>
                                        <p:cTn id="46" dur="500"/>
                                        <p:tgtEl>
                                          <p:spTgt spid="86">
                                            <p:txEl>
                                              <p:pRg st="0" end="0"/>
                                            </p:txEl>
                                          </p:spTgt>
                                        </p:tgtEl>
                                      </p:cBhvr>
                                    </p:animEffect>
                                  </p:childTnLst>
                                </p:cTn>
                              </p:par>
                            </p:childTnLst>
                          </p:cTn>
                        </p:par>
                        <p:par>
                          <p:cTn id="47" fill="hold">
                            <p:stCondLst>
                              <p:cond delay="500"/>
                            </p:stCondLst>
                            <p:childTnLst>
                              <p:par>
                                <p:cTn id="48" presetID="10" presetClass="entr" presetSubtype="0" fill="hold" nodeType="afterEffect">
                                  <p:stCondLst>
                                    <p:cond delay="0"/>
                                  </p:stCondLst>
                                  <p:childTnLst>
                                    <p:set>
                                      <p:cBhvr>
                                        <p:cTn id="49" dur="1" fill="hold">
                                          <p:stCondLst>
                                            <p:cond delay="0"/>
                                          </p:stCondLst>
                                        </p:cTn>
                                        <p:tgtEl>
                                          <p:spTgt spid="89"/>
                                        </p:tgtEl>
                                        <p:attrNameLst>
                                          <p:attrName>style.visibility</p:attrName>
                                        </p:attrNameLst>
                                      </p:cBhvr>
                                      <p:to>
                                        <p:strVal val="visible"/>
                                      </p:to>
                                    </p:set>
                                    <p:animEffect transition="in" filter="fade">
                                      <p:cBhvr>
                                        <p:cTn id="50" dur="500"/>
                                        <p:tgtEl>
                                          <p:spTgt spid="8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2" nodeType="clickEffect">
                                  <p:stCondLst>
                                    <p:cond delay="0"/>
                                  </p:stCondLst>
                                  <p:childTnLst>
                                    <p:set>
                                      <p:cBhvr>
                                        <p:cTn id="54" dur="1" fill="hold">
                                          <p:stCondLst>
                                            <p:cond delay="0"/>
                                          </p:stCondLst>
                                        </p:cTn>
                                        <p:tgtEl>
                                          <p:spTgt spid="86">
                                            <p:txEl>
                                              <p:pRg st="2" end="2"/>
                                            </p:txEl>
                                          </p:spTgt>
                                        </p:tgtEl>
                                        <p:attrNameLst>
                                          <p:attrName>style.visibility</p:attrName>
                                        </p:attrNameLst>
                                      </p:cBhvr>
                                      <p:to>
                                        <p:strVal val="visible"/>
                                      </p:to>
                                    </p:set>
                                    <p:animEffect transition="in" filter="fade">
                                      <p:cBhvr>
                                        <p:cTn id="55" dur="500"/>
                                        <p:tgtEl>
                                          <p:spTgt spid="86">
                                            <p:txEl>
                                              <p:pRg st="2" end="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90"/>
                                        </p:tgtEl>
                                        <p:attrNameLst>
                                          <p:attrName>style.visibility</p:attrName>
                                        </p:attrNameLst>
                                      </p:cBhvr>
                                      <p:to>
                                        <p:strVal val="visible"/>
                                      </p:to>
                                    </p:set>
                                    <p:animEffect transition="in" filter="fade">
                                      <p:cBhvr>
                                        <p:cTn id="60" dur="500"/>
                                        <p:tgtEl>
                                          <p:spTgt spid="90"/>
                                        </p:tgtEl>
                                      </p:cBhvr>
                                    </p:animEffect>
                                  </p:childTnLst>
                                </p:cTn>
                              </p:par>
                              <p:par>
                                <p:cTn id="61" presetID="10" presetClass="entr" presetSubtype="0" fill="hold" nodeType="withEffect">
                                  <p:stCondLst>
                                    <p:cond delay="0"/>
                                  </p:stCondLst>
                                  <p:childTnLst>
                                    <p:set>
                                      <p:cBhvr>
                                        <p:cTn id="62" dur="1" fill="hold">
                                          <p:stCondLst>
                                            <p:cond delay="0"/>
                                          </p:stCondLst>
                                        </p:cTn>
                                        <p:tgtEl>
                                          <p:spTgt spid="91"/>
                                        </p:tgtEl>
                                        <p:attrNameLst>
                                          <p:attrName>style.visibility</p:attrName>
                                        </p:attrNameLst>
                                      </p:cBhvr>
                                      <p:to>
                                        <p:strVal val="visible"/>
                                      </p:to>
                                    </p:set>
                                    <p:animEffect transition="in" filter="fade">
                                      <p:cBhvr>
                                        <p:cTn id="63" dur="500"/>
                                        <p:tgtEl>
                                          <p:spTgt spid="91"/>
                                        </p:tgtEl>
                                      </p:cBhvr>
                                    </p:animEffect>
                                  </p:childTnLst>
                                </p:cTn>
                              </p:par>
                              <p:par>
                                <p:cTn id="64" presetID="10" presetClass="entr" presetSubtype="0" fill="hold" nodeType="with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fade">
                                      <p:cBhvr>
                                        <p:cTn id="6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1" animBg="1"/>
      <p:bldP spid="78" grpId="0"/>
      <p:bldP spid="82" grpId="0" animBg="1"/>
      <p:bldP spid="83" grpId="0" animBg="1"/>
      <p:bldP spid="85" grpId="0"/>
      <p:bldP spid="86" grpId="2" build="p" animBg="1"/>
      <p:bldP spid="9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4436</TotalTime>
  <Words>6506</Words>
  <Application>Microsoft Macintosh PowerPoint</Application>
  <PresentationFormat>On-screen Show (4:3)</PresentationFormat>
  <Paragraphs>1268</Paragraphs>
  <Slides>56</Slides>
  <Notes>46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58" baseType="lpstr">
      <vt:lpstr>Office Theme</vt:lpstr>
      <vt:lpstr>Equation</vt:lpstr>
      <vt:lpstr>Computational Fuzzy Extractors</vt:lpstr>
      <vt:lpstr>Noisy Distributions</vt:lpstr>
      <vt:lpstr>Security from Noisy Data</vt:lpstr>
      <vt:lpstr>Fuzzy Extractors</vt:lpstr>
      <vt:lpstr>Fuzzy Extractors</vt:lpstr>
      <vt:lpstr>Fuzzy Extractors</vt:lpstr>
      <vt:lpstr>Secure Sketches</vt:lpstr>
      <vt:lpstr>Secure Sketches</vt:lpstr>
      <vt:lpstr>Secure Sketches</vt:lpstr>
      <vt:lpstr>Entropy Loss From Fuzzy Extractors</vt:lpstr>
      <vt:lpstr>Can we do better in computational setting?</vt:lpstr>
      <vt:lpstr>Computational Secure Sketches</vt:lpstr>
      <vt:lpstr>HILL Secure Sketch</vt:lpstr>
      <vt:lpstr>HILL Secure Sketches     Secure Sketches</vt:lpstr>
      <vt:lpstr>Can sketches be unpredictable?</vt:lpstr>
      <vt:lpstr>Maximum unpredictability conditioned on ss</vt:lpstr>
      <vt:lpstr>Can we do better in computational setting?</vt:lpstr>
      <vt:lpstr>Our construction</vt:lpstr>
      <vt:lpstr>Solving Random Linear Equations (mod q)</vt:lpstr>
      <vt:lpstr>PowerPoint Presentation</vt:lpstr>
      <vt:lpstr>Learning with Errors</vt:lpstr>
      <vt:lpstr>Learning with Errors</vt:lpstr>
      <vt:lpstr>Computational Fuzzy Extractor</vt:lpstr>
      <vt:lpstr>Variable Sampling Length</vt:lpstr>
      <vt:lpstr>Variable Sampling Length</vt:lpstr>
      <vt:lpstr>LWE w/ Uniform Error</vt:lpstr>
      <vt:lpstr>Finding a key</vt:lpstr>
      <vt:lpstr>Finding a key</vt:lpstr>
      <vt:lpstr>Finding a key</vt:lpstr>
      <vt:lpstr>Finding a key</vt:lpstr>
      <vt:lpstr>Finding a key</vt:lpstr>
      <vt:lpstr>Our construction</vt:lpstr>
      <vt:lpstr>Inversion algorithm for small dmax</vt:lpstr>
      <vt:lpstr>Our construction</vt:lpstr>
      <vt:lpstr>Lossless Fuzzy Extractor</vt:lpstr>
      <vt:lpstr>Our construction</vt:lpstr>
      <vt:lpstr>LWE w/ known errors</vt:lpstr>
      <vt:lpstr>LWE w/ known errors</vt:lpstr>
      <vt:lpstr>LWE w/ known errors</vt:lpstr>
      <vt:lpstr>Open Problems</vt:lpstr>
      <vt:lpstr>Backups</vt:lpstr>
      <vt:lpstr>LWE w/ block fixing sources</vt:lpstr>
      <vt:lpstr>Outline</vt:lpstr>
      <vt:lpstr>Fuzzy Extractors</vt:lpstr>
      <vt:lpstr>Fuzzy Extractors</vt:lpstr>
      <vt:lpstr>Fuzzy Extractors</vt:lpstr>
      <vt:lpstr>Another View of Secure Sketches</vt:lpstr>
      <vt:lpstr>Randomness w/ Variable Sampling Length</vt:lpstr>
      <vt:lpstr>Solving random linear equations</vt:lpstr>
      <vt:lpstr>Learning with Errors</vt:lpstr>
      <vt:lpstr>Learning with Errors</vt:lpstr>
      <vt:lpstr>Learning with Errors</vt:lpstr>
      <vt:lpstr>Our construction</vt:lpstr>
      <vt:lpstr>Our construction</vt:lpstr>
      <vt:lpstr>Finding a key</vt:lpstr>
      <vt:lpstr>Our construction</vt:lpstr>
    </vt:vector>
  </TitlesOfParts>
  <Company>MIT Lincoln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Fuzzy Extractors</dc:title>
  <dc:creator>Benjamin Fuller</dc:creator>
  <cp:lastModifiedBy>Benjamin Fuller</cp:lastModifiedBy>
  <cp:revision>136</cp:revision>
  <dcterms:created xsi:type="dcterms:W3CDTF">2013-03-29T19:18:32Z</dcterms:created>
  <dcterms:modified xsi:type="dcterms:W3CDTF">2013-04-09T22:09:50Z</dcterms:modified>
</cp:coreProperties>
</file>