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5.bin" ContentType="application/vnd.openxmlformats-officedocument.oleObject"/>
  <Override PartName="/ppt/notesSlides/notesSlide6.xml" ContentType="application/vnd.openxmlformats-officedocument.presentationml.notesSlide+xml"/>
  <Override PartName="/ppt/embeddings/oleObject6.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7.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8.bin" ContentType="application/vnd.openxmlformats-officedocument.oleObject"/>
  <Override PartName="/ppt/notesSlides/notesSlide13.xml" ContentType="application/vnd.openxmlformats-officedocument.presentationml.notesSlide+xml"/>
  <Override PartName="/ppt/embeddings/oleObject9.bin" ContentType="application/vnd.openxmlformats-officedocument.oleObject"/>
  <Override PartName="/ppt/notesSlides/notesSlide14.xml" ContentType="application/vnd.openxmlformats-officedocument.presentationml.notesSlide+xml"/>
  <Override PartName="/ppt/embeddings/oleObject10.bin" ContentType="application/vnd.openxmlformats-officedocument.oleObject"/>
  <Override PartName="/ppt/notesSlides/notesSlide15.xml" ContentType="application/vnd.openxmlformats-officedocument.presentationml.notesSlide+xml"/>
  <Override PartName="/ppt/embeddings/oleObject11.bin" ContentType="application/vnd.openxmlformats-officedocument.oleObject"/>
  <Override PartName="/ppt/notesSlides/notesSlide16.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17.xml" ContentType="application/vnd.openxmlformats-officedocument.presentationml.notesSlide+xml"/>
  <Override PartName="/ppt/embeddings/oleObject16.bin" ContentType="application/vnd.openxmlformats-officedocument.oleObject"/>
  <Override PartName="/ppt/notesSlides/notesSlide18.xml" ContentType="application/vnd.openxmlformats-officedocument.presentationml.notesSlide+xml"/>
  <Override PartName="/ppt/embeddings/oleObject17.bin" ContentType="application/vnd.openxmlformats-officedocument.oleObject"/>
  <Override PartName="/ppt/notesSlides/notesSlide19.xml" ContentType="application/vnd.openxmlformats-officedocument.presentationml.notesSlide+xml"/>
  <Override PartName="/ppt/embeddings/oleObject18.bin" ContentType="application/vnd.openxmlformats-officedocument.oleObject"/>
  <Override PartName="/ppt/notesSlides/notesSlide20.xml" ContentType="application/vnd.openxmlformats-officedocument.presentationml.notesSlide+xml"/>
  <Override PartName="/ppt/embeddings/oleObject19.bin" ContentType="application/vnd.openxmlformats-officedocument.oleObject"/>
  <Override PartName="/ppt/notesSlides/notesSlide21.xml" ContentType="application/vnd.openxmlformats-officedocument.presentationml.notesSlide+xml"/>
  <Override PartName="/ppt/embeddings/oleObject20.bin" ContentType="application/vnd.openxmlformats-officedocument.oleObject"/>
  <Override PartName="/ppt/notesSlides/notesSlide22.xml" ContentType="application/vnd.openxmlformats-officedocument.presentationml.notesSlide+xml"/>
  <Override PartName="/ppt/embeddings/oleObject21.bin" ContentType="application/vnd.openxmlformats-officedocument.oleObject"/>
  <Override PartName="/ppt/notesSlides/notesSlide23.xml" ContentType="application/vnd.openxmlformats-officedocument.presentationml.notesSlide+xml"/>
  <Override PartName="/ppt/embeddings/oleObject22.bin" ContentType="application/vnd.openxmlformats-officedocument.oleObject"/>
  <Override PartName="/ppt/notesSlides/notesSlide24.xml" ContentType="application/vnd.openxmlformats-officedocument.presentationml.notesSlide+xml"/>
  <Override PartName="/ppt/embeddings/oleObject23.bin" ContentType="application/vnd.openxmlformats-officedocument.oleObject"/>
  <Override PartName="/ppt/notesSlides/notesSlide25.xml" ContentType="application/vnd.openxmlformats-officedocument.presentationml.notesSlide+xml"/>
  <Override PartName="/ppt/embeddings/oleObject24.bin" ContentType="application/vnd.openxmlformats-officedocument.oleObject"/>
  <Override PartName="/ppt/notesSlides/notesSlide26.xml" ContentType="application/vnd.openxmlformats-officedocument.presentationml.notesSlide+xml"/>
  <Override PartName="/ppt/embeddings/oleObject25.bin" ContentType="application/vnd.openxmlformats-officedocument.oleObject"/>
  <Override PartName="/ppt/notesSlides/notesSlide27.xml" ContentType="application/vnd.openxmlformats-officedocument.presentationml.notesSlide+xml"/>
  <Override PartName="/ppt/embeddings/oleObject26.bin" ContentType="application/vnd.openxmlformats-officedocument.oleObject"/>
  <Override PartName="/ppt/notesSlides/notesSlide28.xml" ContentType="application/vnd.openxmlformats-officedocument.presentationml.notesSlide+xml"/>
  <Override PartName="/ppt/embeddings/oleObject27.bin" ContentType="application/vnd.openxmlformats-officedocument.oleObject"/>
  <Override PartName="/ppt/embeddings/Microsoft_Equation1.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28.bin" ContentType="application/vnd.openxmlformats-officedocument.oleObject"/>
  <Override PartName="/ppt/embeddings/Microsoft_Equation2.bin" ContentType="application/vnd.openxmlformats-officedocument.oleObject"/>
  <Override PartName="/ppt/notesSlides/notesSlide31.xml" ContentType="application/vnd.openxmlformats-officedocument.presentationml.notesSlide+xml"/>
  <Override PartName="/ppt/embeddings/oleObject29.bin" ContentType="application/vnd.openxmlformats-officedocument.oleObject"/>
  <Override PartName="/ppt/embeddings/Microsoft_Equation3.bin" ContentType="application/vnd.openxmlformats-officedocument.oleObject"/>
  <Override PartName="/ppt/notesSlides/notesSlide32.xml" ContentType="application/vnd.openxmlformats-officedocument.presentationml.notesSlide+xml"/>
  <Override PartName="/ppt/embeddings/oleObject30.bin" ContentType="application/vnd.openxmlformats-officedocument.oleObject"/>
  <Override PartName="/ppt/embeddings/Microsoft_Equation4.bin" ContentType="application/vnd.openxmlformats-officedocument.oleObject"/>
  <Override PartName="/ppt/notesSlides/notesSlide33.xml" ContentType="application/vnd.openxmlformats-officedocument.presentationml.notesSlide+xml"/>
  <Override PartName="/ppt/embeddings/oleObject31.bin" ContentType="application/vnd.openxmlformats-officedocument.oleObject"/>
  <Override PartName="/ppt/embeddings/Microsoft_Equation5.bin" ContentType="application/vnd.openxmlformats-officedocument.oleObject"/>
  <Override PartName="/ppt/notesSlides/notesSlide34.xml" ContentType="application/vnd.openxmlformats-officedocument.presentationml.notesSlide+xml"/>
  <Override PartName="/ppt/embeddings/oleObject32.bin" ContentType="application/vnd.openxmlformats-officedocument.oleObject"/>
  <Override PartName="/ppt/embeddings/Microsoft_Equation6.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notesSlides/notesSlide38.xml" ContentType="application/vnd.openxmlformats-officedocument.presentationml.notesSlide+xml"/>
  <Override PartName="/ppt/embeddings/oleObject35.bin" ContentType="application/vnd.openxmlformats-officedocument.oleObject"/>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embeddings/oleObject36.bin" ContentType="application/vnd.openxmlformats-officedocument.oleObject"/>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embeddings/oleObject37.bin" ContentType="application/vnd.openxmlformats-officedocument.oleObject"/>
  <Override PartName="/ppt/notesSlides/notesSlide53.xml" ContentType="application/vnd.openxmlformats-officedocument.presentationml.notesSlide+xml"/>
  <Override PartName="/ppt/embeddings/oleObject38.bin" ContentType="application/vnd.openxmlformats-officedocument.oleObject"/>
  <Override PartName="/ppt/notesSlides/notesSlide54.xml" ContentType="application/vnd.openxmlformats-officedocument.presentationml.notesSlide+xml"/>
  <Override PartName="/ppt/embeddings/oleObject39.bin" ContentType="application/vnd.openxmlformats-officedocument.oleObject"/>
  <Override PartName="/ppt/notesSlides/notesSlide55.xml" ContentType="application/vnd.openxmlformats-officedocument.presentationml.notesSlide+xml"/>
  <Override PartName="/ppt/notesSlides/notesSlide56.xml" ContentType="application/vnd.openxmlformats-officedocument.presentationml.notesSlide+xml"/>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notesSlides/notesSlide57.xml" ContentType="application/vnd.openxmlformats-officedocument.presentationml.notesSlide+xml"/>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notesSlides/notesSlide58.xml" ContentType="application/vnd.openxmlformats-officedocument.presentationml.notesSlide+xml"/>
  <Override PartName="/ppt/embeddings/oleObject48.bin" ContentType="application/vnd.openxmlformats-officedocument.oleObject"/>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handoutMasterIdLst>
    <p:handoutMasterId r:id="rId72"/>
  </p:handoutMasterIdLst>
  <p:sldIdLst>
    <p:sldId id="257" r:id="rId2"/>
    <p:sldId id="259" r:id="rId3"/>
    <p:sldId id="308" r:id="rId4"/>
    <p:sldId id="365" r:id="rId5"/>
    <p:sldId id="366" r:id="rId6"/>
    <p:sldId id="428" r:id="rId7"/>
    <p:sldId id="367" r:id="rId8"/>
    <p:sldId id="427" r:id="rId9"/>
    <p:sldId id="434" r:id="rId10"/>
    <p:sldId id="369" r:id="rId11"/>
    <p:sldId id="371" r:id="rId12"/>
    <p:sldId id="372" r:id="rId13"/>
    <p:sldId id="373" r:id="rId14"/>
    <p:sldId id="375" r:id="rId15"/>
    <p:sldId id="374" r:id="rId16"/>
    <p:sldId id="376" r:id="rId17"/>
    <p:sldId id="418" r:id="rId18"/>
    <p:sldId id="377" r:id="rId19"/>
    <p:sldId id="419" r:id="rId20"/>
    <p:sldId id="420" r:id="rId21"/>
    <p:sldId id="423" r:id="rId22"/>
    <p:sldId id="421" r:id="rId23"/>
    <p:sldId id="422" r:id="rId24"/>
    <p:sldId id="424" r:id="rId25"/>
    <p:sldId id="426" r:id="rId26"/>
    <p:sldId id="425" r:id="rId27"/>
    <p:sldId id="384" r:id="rId28"/>
    <p:sldId id="385" r:id="rId29"/>
    <p:sldId id="408" r:id="rId30"/>
    <p:sldId id="402" r:id="rId31"/>
    <p:sldId id="409" r:id="rId32"/>
    <p:sldId id="386" r:id="rId33"/>
    <p:sldId id="413" r:id="rId34"/>
    <p:sldId id="414" r:id="rId35"/>
    <p:sldId id="411" r:id="rId36"/>
    <p:sldId id="389" r:id="rId37"/>
    <p:sldId id="429" r:id="rId38"/>
    <p:sldId id="435" r:id="rId39"/>
    <p:sldId id="391" r:id="rId40"/>
    <p:sldId id="392" r:id="rId41"/>
    <p:sldId id="393" r:id="rId42"/>
    <p:sldId id="394" r:id="rId43"/>
    <p:sldId id="395" r:id="rId44"/>
    <p:sldId id="396" r:id="rId45"/>
    <p:sldId id="398" r:id="rId46"/>
    <p:sldId id="397" r:id="rId47"/>
    <p:sldId id="406" r:id="rId48"/>
    <p:sldId id="436" r:id="rId49"/>
    <p:sldId id="412" r:id="rId50"/>
    <p:sldId id="400" r:id="rId51"/>
    <p:sldId id="437" r:id="rId52"/>
    <p:sldId id="430" r:id="rId53"/>
    <p:sldId id="431" r:id="rId54"/>
    <p:sldId id="432" r:id="rId55"/>
    <p:sldId id="415" r:id="rId56"/>
    <p:sldId id="407" r:id="rId57"/>
    <p:sldId id="410" r:id="rId58"/>
    <p:sldId id="433" r:id="rId59"/>
    <p:sldId id="368" r:id="rId60"/>
    <p:sldId id="370" r:id="rId61"/>
    <p:sldId id="401" r:id="rId62"/>
    <p:sldId id="388" r:id="rId63"/>
    <p:sldId id="403" r:id="rId64"/>
    <p:sldId id="404" r:id="rId65"/>
    <p:sldId id="405" r:id="rId66"/>
    <p:sldId id="416" r:id="rId67"/>
    <p:sldId id="417" r:id="rId68"/>
    <p:sldId id="390" r:id="rId69"/>
    <p:sldId id="399" r:id="rId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90390" autoAdjust="0"/>
  </p:normalViewPr>
  <p:slideViewPr>
    <p:cSldViewPr snapToGrid="0" snapToObjects="1">
      <p:cViewPr>
        <p:scale>
          <a:sx n="95" d="100"/>
          <a:sy n="95" d="100"/>
        </p:scale>
        <p:origin x="-1064" y="-328"/>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 Id="rId3"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12.emf"/><Relationship Id="rId1" Type="http://schemas.openxmlformats.org/officeDocument/2006/relationships/image" Target="../media/image27.emf"/><Relationship Id="rId2" Type="http://schemas.openxmlformats.org/officeDocument/2006/relationships/image" Target="../media/image28.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12.emf"/><Relationship Id="rId1" Type="http://schemas.openxmlformats.org/officeDocument/2006/relationships/image" Target="../media/image27.emf"/><Relationship Id="rId2" Type="http://schemas.openxmlformats.org/officeDocument/2006/relationships/image" Target="../media/image28.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72B9AF-0497-F44B-AF02-9D2EC4065B0E}" type="datetimeFigureOut">
              <a:rPr lang="en-US" smtClean="0"/>
              <a:t>3/26/14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5486C9-FBB6-F44C-A55E-5DF282A6BC5C}" type="slidenum">
              <a:rPr lang="en-US" smtClean="0"/>
              <a:t>‹#›</a:t>
            </a:fld>
            <a:endParaRPr lang="en-US"/>
          </a:p>
        </p:txBody>
      </p:sp>
    </p:spTree>
    <p:extLst>
      <p:ext uri="{BB962C8B-B14F-4D97-AF65-F5344CB8AC3E}">
        <p14:creationId xmlns:p14="http://schemas.microsoft.com/office/powerpoint/2010/main" val="4130263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3/26/14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326834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achievable under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turn</a:t>
            </a:r>
            <a:r>
              <a:rPr lang="en-US" baseline="0" dirty="0" smtClean="0"/>
              <a:t> to the task of building our fuzzy conductor.  We’ll start with the most basic application of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And have this be our public value p.</a:t>
            </a:r>
          </a:p>
          <a:p>
            <a:r>
              <a:rPr lang="en-US" baseline="0" dirty="0" smtClean="0"/>
              <a:t>&lt;click&gt;</a:t>
            </a:r>
          </a:p>
          <a:p>
            <a:r>
              <a:rPr lang="en-US" baseline="0" dirty="0" smtClean="0"/>
              <a:t>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have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match.  This is a very useful property in coding theory.</a:t>
            </a:r>
            <a:r>
              <a:rPr lang="en-US" baseline="0" dirty="0" smtClean="0"/>
              <a:t>  However, it is not obvious how to do something with this property.</a:t>
            </a:r>
          </a:p>
          <a:p>
            <a:r>
              <a:rPr lang="en-US" baseline="0" dirty="0" smtClean="0"/>
              <a:t>&lt;click&gt;</a:t>
            </a:r>
          </a:p>
          <a:p>
            <a:r>
              <a:rPr lang="en-US" baseline="0" dirty="0" smtClean="0"/>
              <a:t>We’ll first review a technique from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more complicated.</a:t>
            </a:r>
          </a:p>
          <a:p>
            <a:r>
              <a:rPr lang="en-US" baseline="0" dirty="0" smtClean="0"/>
              <a:t>&lt;click&gt;</a:t>
            </a:r>
          </a:p>
          <a:p>
            <a:r>
              <a:rPr lang="en-US" baseline="0" dirty="0" smtClean="0"/>
              <a:t>The main question is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higher, W_3 higher than W_2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block </a:t>
            </a:r>
            <a:r>
              <a:rPr lang="en-US" baseline="0" dirty="0" err="1" smtClean="0"/>
              <a:t>unguessable</a:t>
            </a:r>
            <a:r>
              <a:rPr lang="en-US" baseline="0" dirty="0" smtClean="0"/>
              <a:t> is not a natural definition.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if we obfuscate all symbols simultaneously then we will have no error tolerance.  This is the first attempt we made.</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 is a special case of an averaging sampler used in constructing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a:t>
            </a:r>
            <a:r>
              <a:rPr lang="en-US" baseline="0" dirty="0" smtClean="0"/>
              <a:t>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a:t>
            </a:r>
            <a:r>
              <a:rPr lang="en-US" baseline="0" dirty="0" err="1" smtClean="0"/>
              <a:t>calcuation</a:t>
            </a:r>
            <a:r>
              <a:rPr lang="en-US" baseline="0" dirty="0" smtClean="0"/>
              <a:t> is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45</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the number of samples times the fraction of elements that are in |J|.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46</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This means as long</a:t>
            </a:r>
            <a:r>
              <a:rPr lang="en-US" baseline="0" dirty="0" smtClean="0"/>
              <a:t> as we select a super-logarithmic number of samples, all of the obfuscated values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47</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48</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moments</a:t>
            </a:r>
            <a:r>
              <a:rPr lang="en-US" baseline="0" dirty="0" smtClean="0"/>
              <a:t> </a:t>
            </a:r>
            <a:r>
              <a:rPr lang="en-US" dirty="0" smtClean="0"/>
              <a:t>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draw back of our construction is that the alphabet must be super-polynomial size.  We don’t know if this is necessary, or if security with negative minimum usable entropy is possible with small alphabets.</a:t>
            </a:r>
          </a:p>
          <a:p>
            <a:r>
              <a:rPr lang="en-US" baseline="0" dirty="0" smtClean="0"/>
              <a:t>&lt;click&gt;</a:t>
            </a:r>
          </a:p>
          <a:p>
            <a:r>
              <a:rPr lang="en-US" baseline="0" dirty="0" smtClean="0"/>
              <a:t>In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attention in the literature.  This is a program that outputs 1 if the input is close enough to the stored value.  This object can be used to build a computational fuzzy extractor and is stronger than a fuzzy extractor.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achieve obfuscation for certain distributions and do not satisfy strong notions of obfuscation.</a:t>
            </a:r>
          </a:p>
          <a:p>
            <a:r>
              <a:rPr lang="en-US" baseline="0" dirty="0" smtClean="0"/>
              <a:t>&lt;click&gt;</a:t>
            </a:r>
          </a:p>
          <a:p>
            <a:r>
              <a:rPr lang="en-US" baseline="0" dirty="0" smtClean="0"/>
              <a:t>Our constructions leak significant information and do not satisfy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50</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59</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5</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A computational</a:t>
            </a:r>
            <a:r>
              <a:rPr lang="en-US" baseline="0" dirty="0" smtClean="0"/>
              <a:t> fuzzy extractor outputs a pseudorandom key.  We will do something a little bit easier.  We will produce an output c that has computational entropy.  The notion of entropy we’ll use is conditional HILL entropy.</a:t>
            </a:r>
          </a:p>
          <a:p>
            <a:r>
              <a:rPr lang="en-US" baseline="0" dirty="0" smtClean="0"/>
              <a:t>&lt;click&gt;</a:t>
            </a:r>
          </a:p>
          <a:p>
            <a:r>
              <a:rPr lang="en-US" baseline="0" dirty="0" smtClean="0"/>
              <a:t>A random variable c has conditional HILL entropy if it is indistinguishable from a random variable c’ that has true entropy (conditioned on the public value p).</a:t>
            </a:r>
          </a:p>
          <a:p>
            <a:r>
              <a:rPr lang="en-US" baseline="0" dirty="0" smtClean="0"/>
              <a:t>&lt;click&gt;</a:t>
            </a:r>
          </a:p>
          <a:p>
            <a:r>
              <a:rPr lang="en-US" baseline="0" dirty="0" smtClean="0"/>
              <a:t>We call the object that outputs such a c a computational fuzzy conductor.  The work of </a:t>
            </a:r>
            <a:r>
              <a:rPr lang="en-US" baseline="0" dirty="0" err="1" smtClean="0"/>
              <a:t>Kanukurthi</a:t>
            </a:r>
            <a:r>
              <a:rPr lang="en-US" baseline="0" dirty="0" smtClean="0"/>
              <a:t> and </a:t>
            </a:r>
            <a:r>
              <a:rPr lang="en-US" baseline="0" dirty="0" err="1" smtClean="0"/>
              <a:t>Reyzin</a:t>
            </a:r>
            <a:r>
              <a:rPr lang="en-US" baseline="0" dirty="0" smtClean="0"/>
              <a:t> introduces an information-theoretic version of such an object.</a:t>
            </a:r>
          </a:p>
          <a:p>
            <a:r>
              <a:rPr lang="en-US" baseline="0" dirty="0" smtClean="0"/>
              <a:t>&lt;click&gt;</a:t>
            </a:r>
          </a:p>
          <a:p>
            <a:r>
              <a:rPr lang="en-US" baseline="0" dirty="0" smtClean="0"/>
              <a:t>The good news is that standard techniques convert a computational fuzzy conductor into a computational fuzzy extractor.  All we need to apply is a information-theoretic or computational randomness extractor to the output c.</a:t>
            </a:r>
          </a:p>
          <a:p>
            <a:r>
              <a:rPr lang="en-US" baseline="0" dirty="0" smtClean="0"/>
              <a:t>&lt;click&gt;</a:t>
            </a:r>
          </a:p>
          <a:p>
            <a:r>
              <a:rPr lang="en-US" baseline="0" dirty="0" smtClean="0"/>
              <a:t>Our focus will be on ensuring that our output has computational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60</a:t>
            </a:fld>
            <a:endParaRPr lang="en-US"/>
          </a:p>
        </p:txBody>
      </p:sp>
    </p:spTree>
    <p:extLst>
      <p:ext uri="{BB962C8B-B14F-4D97-AF65-F5344CB8AC3E}">
        <p14:creationId xmlns:p14="http://schemas.microsoft.com/office/powerpoint/2010/main" val="30935582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61</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62</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However, we do have several</a:t>
            </a:r>
            <a:r>
              <a:rPr lang="en-US" baseline="0" dirty="0" smtClean="0"/>
              <a:t> positive example of distributions that are block </a:t>
            </a:r>
            <a:r>
              <a:rPr lang="en-US" baseline="0" dirty="0" err="1" smtClean="0"/>
              <a:t>unguessable</a:t>
            </a:r>
            <a:r>
              <a:rPr lang="en-US" baseline="0" dirty="0" smtClean="0"/>
              <a:t>.  Block fixing sources due to Kamp and Zuckerman, any source where blocks are independent and many have entropy, and sources where all blocks have super-logarithmic entropy (but may be arbitrarily correlated)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63</a:t>
            </a:fld>
            <a:endParaRPr lang="en-US"/>
          </a:p>
        </p:txBody>
      </p:sp>
    </p:spTree>
    <p:extLst>
      <p:ext uri="{BB962C8B-B14F-4D97-AF65-F5344CB8AC3E}">
        <p14:creationId xmlns:p14="http://schemas.microsoft.com/office/powerpoint/2010/main" val="25797087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 the information-theoretic</a:t>
            </a:r>
            <a:r>
              <a:rPr lang="en-US" baseline="0" dirty="0" smtClean="0"/>
              <a:t> realm obtaining as many key bits as possible is the primary goal.  In the computational world, once there are enough bits to run a computational extractor, we are done (as these can be expanded).  The interesting question is what classes of distributions can we get a meaningful amount of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64</a:t>
            </a:fld>
            <a:endParaRPr lang="en-US"/>
          </a:p>
        </p:txBody>
      </p:sp>
    </p:spTree>
    <p:extLst>
      <p:ext uri="{BB962C8B-B14F-4D97-AF65-F5344CB8AC3E}">
        <p14:creationId xmlns:p14="http://schemas.microsoft.com/office/powerpoint/2010/main" val="13404547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our construction works for negative minimum usable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65</a:t>
            </a:fld>
            <a:endParaRPr lang="en-US"/>
          </a:p>
        </p:txBody>
      </p:sp>
    </p:spTree>
    <p:extLst>
      <p:ext uri="{BB962C8B-B14F-4D97-AF65-F5344CB8AC3E}">
        <p14:creationId xmlns:p14="http://schemas.microsoft.com/office/powerpoint/2010/main" val="2679816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66</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67</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68</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summarize we are able to reduce the entropy requirement at the cost of reduced error correction.  This may also prevent sensitive information leakage that may be revealed by obfuscating symbols individually.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69</a:t>
            </a:fld>
            <a:endParaRPr lang="en-US"/>
          </a:p>
        </p:txBody>
      </p:sp>
    </p:spTree>
    <p:extLst>
      <p:ext uri="{BB962C8B-B14F-4D97-AF65-F5344CB8AC3E}">
        <p14:creationId xmlns:p14="http://schemas.microsoft.com/office/powerpoint/2010/main" val="1683045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6</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practical noisy sources have negative minimum usable entropy </a:t>
            </a:r>
          </a:p>
          <a:p>
            <a:r>
              <a:rPr lang="en-US" baseline="0" dirty="0" smtClean="0"/>
              <a:t>Irises are widely believed to be the strongest biometric and they have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something about the distribution other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23956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976-CD72-654F-8A44-FB063CA7FBD4}" type="datetime1">
              <a:rPr lang="en-US" smtClean="0"/>
              <a:t>3/26/14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B989DF4-F5AE-3A4E-AACD-5758EAD4C388}" type="datetime1">
              <a:rPr lang="en-US" smtClean="0"/>
              <a:t>3/26/14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0670FD-5801-FE4E-86B8-ED2253FDC6A4}" type="datetime1">
              <a:rPr lang="en-US" smtClean="0"/>
              <a:t>3/26/14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1610E5F-3A7D-A64B-A6BC-1011E9C453C5}" type="datetime1">
              <a:rPr lang="en-US" smtClean="0"/>
              <a:t>3/26/14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E5FC6E-B896-744E-BAB1-DB931E312579}" type="datetime1">
              <a:rPr lang="en-US" smtClean="0"/>
              <a:t>3/26/14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05C6078-7811-A147-B4AB-E5F7D3417BEA}" type="datetime1">
              <a:rPr lang="en-US" smtClean="0"/>
              <a:t>3/26/14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AF8318D-E2F4-FB42-B073-74BA11087295}" type="datetime1">
              <a:rPr lang="en-US" smtClean="0"/>
              <a:t>3/26/14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E7C2043-6761-1F4F-AF0C-2DB86AD2E713}" type="datetime1">
              <a:rPr lang="en-US" smtClean="0"/>
              <a:t>3/26/14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7C6A76-1FD8-724D-AF9A-6EF7E4B84F3A}" type="datetime1">
              <a:rPr lang="en-US" smtClean="0"/>
              <a:t>3/26/14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E9699E9-B309-3144-AE7A-277CE51F14C7}" type="datetime1">
              <a:rPr lang="en-US" smtClean="0"/>
              <a:t>3/26/14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8.bin"/><Relationship Id="rId5" Type="http://schemas.openxmlformats.org/officeDocument/2006/relationships/image" Target="../media/image12.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9.bin"/><Relationship Id="rId5" Type="http://schemas.openxmlformats.org/officeDocument/2006/relationships/image" Target="../media/image12.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0.bin"/><Relationship Id="rId5" Type="http://schemas.openxmlformats.org/officeDocument/2006/relationships/image" Target="../media/image1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1.bin"/><Relationship Id="rId5" Type="http://schemas.openxmlformats.org/officeDocument/2006/relationships/image" Target="../media/image12.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1" Type="http://schemas.openxmlformats.org/officeDocument/2006/relationships/oleObject" Target="../embeddings/oleObject15.bin"/><Relationship Id="rId12" Type="http://schemas.openxmlformats.org/officeDocument/2006/relationships/image" Target="../media/image15.e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6.xml"/><Relationship Id="rId4" Type="http://schemas.openxmlformats.org/officeDocument/2006/relationships/image" Target="../media/image11.emf"/><Relationship Id="rId5" Type="http://schemas.openxmlformats.org/officeDocument/2006/relationships/image" Target="../media/image16.emf"/><Relationship Id="rId6" Type="http://schemas.openxmlformats.org/officeDocument/2006/relationships/oleObject" Target="../embeddings/oleObject12.bin"/><Relationship Id="rId7" Type="http://schemas.openxmlformats.org/officeDocument/2006/relationships/image" Target="../media/image13.emf"/><Relationship Id="rId8" Type="http://schemas.openxmlformats.org/officeDocument/2006/relationships/oleObject" Target="../embeddings/oleObject13.bin"/><Relationship Id="rId9" Type="http://schemas.openxmlformats.org/officeDocument/2006/relationships/image" Target="../media/image14.emf"/><Relationship Id="rId10"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6.bin"/><Relationship Id="rId5" Type="http://schemas.openxmlformats.org/officeDocument/2006/relationships/image" Target="../media/image12.emf"/><Relationship Id="rId6" Type="http://schemas.openxmlformats.org/officeDocument/2006/relationships/image" Target="../media/image17.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7.bin"/><Relationship Id="rId5" Type="http://schemas.openxmlformats.org/officeDocument/2006/relationships/image" Target="../media/image12.emf"/><Relationship Id="rId6" Type="http://schemas.openxmlformats.org/officeDocument/2006/relationships/image" Target="../media/image1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0"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8.bin"/><Relationship Id="rId5" Type="http://schemas.openxmlformats.org/officeDocument/2006/relationships/image" Target="../media/image12.emf"/><Relationship Id="rId6" Type="http://schemas.openxmlformats.org/officeDocument/2006/relationships/image" Target="../media/image1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9.bin"/><Relationship Id="rId5" Type="http://schemas.openxmlformats.org/officeDocument/2006/relationships/image" Target="../media/image12.emf"/><Relationship Id="rId6" Type="http://schemas.openxmlformats.org/officeDocument/2006/relationships/image" Target="../media/image1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0.bin"/><Relationship Id="rId5" Type="http://schemas.openxmlformats.org/officeDocument/2006/relationships/image" Target="../media/image12.emf"/><Relationship Id="rId6" Type="http://schemas.openxmlformats.org/officeDocument/2006/relationships/image" Target="../media/image17.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21.bin"/><Relationship Id="rId5" Type="http://schemas.openxmlformats.org/officeDocument/2006/relationships/image" Target="../media/image12.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2.bin"/><Relationship Id="rId5" Type="http://schemas.openxmlformats.org/officeDocument/2006/relationships/image" Target="../media/image12.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3.bin"/><Relationship Id="rId5" Type="http://schemas.openxmlformats.org/officeDocument/2006/relationships/image" Target="../media/image12.emf"/><Relationship Id="rId6" Type="http://schemas.openxmlformats.org/officeDocument/2006/relationships/image" Target="../media/image18.emf"/><Relationship Id="rId7" Type="http://schemas.openxmlformats.org/officeDocument/2006/relationships/image" Target="../media/image19.emf"/><Relationship Id="rId8" Type="http://schemas.openxmlformats.org/officeDocument/2006/relationships/image" Target="../media/image17.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4.bin"/><Relationship Id="rId5" Type="http://schemas.openxmlformats.org/officeDocument/2006/relationships/image" Target="../media/image12.emf"/><Relationship Id="rId6" Type="http://schemas.openxmlformats.org/officeDocument/2006/relationships/image" Target="../media/image18.emf"/><Relationship Id="rId7" Type="http://schemas.openxmlformats.org/officeDocument/2006/relationships/image" Target="../media/image19.emf"/><Relationship Id="rId8" Type="http://schemas.openxmlformats.org/officeDocument/2006/relationships/image" Target="../media/image1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25.bin"/><Relationship Id="rId5" Type="http://schemas.openxmlformats.org/officeDocument/2006/relationships/image" Target="../media/image12.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6.bin"/><Relationship Id="rId5" Type="http://schemas.openxmlformats.org/officeDocument/2006/relationships/image" Target="../media/image12.emf"/><Relationship Id="rId6" Type="http://schemas.openxmlformats.org/officeDocument/2006/relationships/image" Target="../media/image18.emf"/><Relationship Id="rId7" Type="http://schemas.openxmlformats.org/officeDocument/2006/relationships/image" Target="../media/image19.emf"/><Relationship Id="rId8" Type="http://schemas.openxmlformats.org/officeDocument/2006/relationships/image" Target="../media/image20.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1.emf"/><Relationship Id="rId6" Type="http://schemas.openxmlformats.org/officeDocument/2006/relationships/oleObject" Target="../embeddings/Microsoft_Equation1.bin"/><Relationship Id="rId7" Type="http://schemas.openxmlformats.org/officeDocument/2006/relationships/image" Target="../media/image22.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6.emf"/><Relationship Id="rId6" Type="http://schemas.openxmlformats.org/officeDocument/2006/relationships/oleObject" Target="../embeddings/oleObject4.bin"/><Relationship Id="rId7"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8.bin"/><Relationship Id="rId5" Type="http://schemas.openxmlformats.org/officeDocument/2006/relationships/image" Target="../media/image21.emf"/><Relationship Id="rId6" Type="http://schemas.openxmlformats.org/officeDocument/2006/relationships/oleObject" Target="../embeddings/Microsoft_Equation2.bin"/><Relationship Id="rId7" Type="http://schemas.openxmlformats.org/officeDocument/2006/relationships/image" Target="../media/image22.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9.bin"/><Relationship Id="rId5" Type="http://schemas.openxmlformats.org/officeDocument/2006/relationships/image" Target="../media/image21.emf"/><Relationship Id="rId6" Type="http://schemas.openxmlformats.org/officeDocument/2006/relationships/oleObject" Target="../embeddings/Microsoft_Equation3.bin"/><Relationship Id="rId7" Type="http://schemas.openxmlformats.org/officeDocument/2006/relationships/image" Target="../media/image22.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30.bin"/><Relationship Id="rId5" Type="http://schemas.openxmlformats.org/officeDocument/2006/relationships/image" Target="../media/image21.emf"/><Relationship Id="rId6" Type="http://schemas.openxmlformats.org/officeDocument/2006/relationships/oleObject" Target="../embeddings/Microsoft_Equation4.bin"/><Relationship Id="rId7" Type="http://schemas.openxmlformats.org/officeDocument/2006/relationships/image" Target="../media/image22.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31.bin"/><Relationship Id="rId5" Type="http://schemas.openxmlformats.org/officeDocument/2006/relationships/image" Target="../media/image21.emf"/><Relationship Id="rId6" Type="http://schemas.openxmlformats.org/officeDocument/2006/relationships/oleObject" Target="../embeddings/Microsoft_Equation5.bin"/><Relationship Id="rId7" Type="http://schemas.openxmlformats.org/officeDocument/2006/relationships/image" Target="../media/image22.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32.bin"/><Relationship Id="rId5" Type="http://schemas.openxmlformats.org/officeDocument/2006/relationships/image" Target="../media/image21.emf"/><Relationship Id="rId6" Type="http://schemas.openxmlformats.org/officeDocument/2006/relationships/oleObject" Target="../embeddings/Microsoft_Equation6.bin"/><Relationship Id="rId7" Type="http://schemas.openxmlformats.org/officeDocument/2006/relationships/image" Target="../media/image22.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33.bin"/><Relationship Id="rId5" Type="http://schemas.openxmlformats.org/officeDocument/2006/relationships/image" Target="../media/image9.emf"/><Relationship Id="rId6" Type="http://schemas.openxmlformats.org/officeDocument/2006/relationships/oleObject" Target="../embeddings/oleObject34.bin"/><Relationship Id="rId7" Type="http://schemas.openxmlformats.org/officeDocument/2006/relationships/image" Target="../media/image12.emf"/><Relationship Id="rId8" Type="http://schemas.openxmlformats.org/officeDocument/2006/relationships/image" Target="../media/image18.emf"/><Relationship Id="rId9" Type="http://schemas.openxmlformats.org/officeDocument/2006/relationships/image" Target="../media/image19.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35.bin"/><Relationship Id="rId5" Type="http://schemas.openxmlformats.org/officeDocument/2006/relationships/image" Target="../media/image12.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36.bin"/><Relationship Id="rId5" Type="http://schemas.openxmlformats.org/officeDocument/2006/relationships/image" Target="../media/image9.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6.bin"/><Relationship Id="rId5"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37.bin"/><Relationship Id="rId5" Type="http://schemas.openxmlformats.org/officeDocument/2006/relationships/image" Target="../media/image26.e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oleObject" Target="../embeddings/oleObject38.bin"/><Relationship Id="rId5" Type="http://schemas.openxmlformats.org/officeDocument/2006/relationships/image" Target="../media/image26.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oleObject39.bin"/><Relationship Id="rId5" Type="http://schemas.openxmlformats.org/officeDocument/2006/relationships/image" Target="../media/image26.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6.xml.rels><?xml version="1.0" encoding="UTF-8" standalone="yes"?>
<Relationships xmlns="http://schemas.openxmlformats.org/package/2006/relationships"><Relationship Id="rId11" Type="http://schemas.openxmlformats.org/officeDocument/2006/relationships/image" Target="../media/image12.emf"/><Relationship Id="rId12" Type="http://schemas.openxmlformats.org/officeDocument/2006/relationships/image" Target="../media/image18.emf"/><Relationship Id="rId13" Type="http://schemas.openxmlformats.org/officeDocument/2006/relationships/image" Target="../media/image19.emf"/><Relationship Id="rId1" Type="http://schemas.openxmlformats.org/officeDocument/2006/relationships/vmlDrawing" Target="../drawings/vmlDrawing34.vml"/><Relationship Id="rId2" Type="http://schemas.openxmlformats.org/officeDocument/2006/relationships/slideLayout" Target="../slideLayouts/slideLayout2.xml"/><Relationship Id="rId3" Type="http://schemas.openxmlformats.org/officeDocument/2006/relationships/notesSlide" Target="../notesSlides/notesSlide56.xml"/><Relationship Id="rId4" Type="http://schemas.openxmlformats.org/officeDocument/2006/relationships/oleObject" Target="../embeddings/oleObject40.bin"/><Relationship Id="rId5" Type="http://schemas.openxmlformats.org/officeDocument/2006/relationships/image" Target="../media/image27.emf"/><Relationship Id="rId6" Type="http://schemas.openxmlformats.org/officeDocument/2006/relationships/oleObject" Target="../embeddings/oleObject41.bin"/><Relationship Id="rId7" Type="http://schemas.openxmlformats.org/officeDocument/2006/relationships/image" Target="../media/image28.emf"/><Relationship Id="rId8" Type="http://schemas.openxmlformats.org/officeDocument/2006/relationships/oleObject" Target="../embeddings/oleObject42.bin"/><Relationship Id="rId9" Type="http://schemas.openxmlformats.org/officeDocument/2006/relationships/image" Target="../media/image29.emf"/><Relationship Id="rId10" Type="http://schemas.openxmlformats.org/officeDocument/2006/relationships/oleObject" Target="../embeddings/oleObject43.bin"/></Relationships>
</file>

<file path=ppt/slides/_rels/slide67.xml.rels><?xml version="1.0" encoding="UTF-8" standalone="yes"?>
<Relationships xmlns="http://schemas.openxmlformats.org/package/2006/relationships"><Relationship Id="rId11" Type="http://schemas.openxmlformats.org/officeDocument/2006/relationships/image" Target="../media/image12.emf"/><Relationship Id="rId12" Type="http://schemas.openxmlformats.org/officeDocument/2006/relationships/image" Target="../media/image18.emf"/><Relationship Id="rId13" Type="http://schemas.openxmlformats.org/officeDocument/2006/relationships/image" Target="../media/image19.emf"/><Relationship Id="rId1" Type="http://schemas.openxmlformats.org/officeDocument/2006/relationships/vmlDrawing" Target="../drawings/vmlDrawing35.vml"/><Relationship Id="rId2" Type="http://schemas.openxmlformats.org/officeDocument/2006/relationships/slideLayout" Target="../slideLayouts/slideLayout2.xml"/><Relationship Id="rId3" Type="http://schemas.openxmlformats.org/officeDocument/2006/relationships/notesSlide" Target="../notesSlides/notesSlide57.xml"/><Relationship Id="rId4" Type="http://schemas.openxmlformats.org/officeDocument/2006/relationships/oleObject" Target="../embeddings/oleObject44.bin"/><Relationship Id="rId5" Type="http://schemas.openxmlformats.org/officeDocument/2006/relationships/image" Target="../media/image27.emf"/><Relationship Id="rId6" Type="http://schemas.openxmlformats.org/officeDocument/2006/relationships/oleObject" Target="../embeddings/oleObject45.bin"/><Relationship Id="rId7" Type="http://schemas.openxmlformats.org/officeDocument/2006/relationships/image" Target="../media/image28.emf"/><Relationship Id="rId8" Type="http://schemas.openxmlformats.org/officeDocument/2006/relationships/oleObject" Target="../embeddings/oleObject46.bin"/><Relationship Id="rId9" Type="http://schemas.openxmlformats.org/officeDocument/2006/relationships/image" Target="../media/image29.emf"/><Relationship Id="rId10" Type="http://schemas.openxmlformats.org/officeDocument/2006/relationships/oleObject" Target="../embeddings/oleObject47.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oleObject" Target="../embeddings/oleObject48.bin"/><Relationship Id="rId5" Type="http://schemas.openxmlformats.org/officeDocument/2006/relationships/image" Target="../media/image12.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vmlDrawing" Target="../drawings/vmlDrawing36.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7.bin"/><Relationship Id="rId5" Type="http://schemas.openxmlformats.org/officeDocument/2006/relationships/image" Target="../media/image9.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154947"/>
            <a:ext cx="7479792" cy="2457579"/>
          </a:xfrm>
          <a:noFill/>
          <a:ln/>
        </p:spPr>
        <p:txBody>
          <a:bodyPr>
            <a:normAutofit lnSpcReduction="10000"/>
          </a:bodyPr>
          <a:lstStyle/>
          <a:p>
            <a:r>
              <a:rPr lang="en-US" altLang="en-US" sz="2800" i="1" dirty="0">
                <a:solidFill>
                  <a:schemeClr val="tx1"/>
                </a:solidFill>
              </a:rPr>
              <a:t>Benjamin Fuller</a:t>
            </a:r>
            <a:r>
              <a:rPr lang="en-US" altLang="en-US" sz="2800" dirty="0">
                <a:solidFill>
                  <a:srgbClr val="000000"/>
                </a:solidFill>
              </a:rPr>
              <a:t> </a:t>
            </a:r>
            <a:endParaRPr lang="en-US" altLang="en-US" sz="2800" dirty="0" smtClean="0">
              <a:solidFill>
                <a:schemeClr val="tx1"/>
              </a:solidFill>
            </a:endParaRPr>
          </a:p>
          <a:p>
            <a:endParaRPr lang="en-US" altLang="en-US" sz="2400" dirty="0" smtClean="0">
              <a:solidFill>
                <a:schemeClr val="tx1"/>
              </a:solidFill>
            </a:endParaRPr>
          </a:p>
          <a:p>
            <a:r>
              <a:rPr lang="en-US" altLang="en-US" sz="2400" dirty="0" smtClean="0">
                <a:solidFill>
                  <a:schemeClr val="tx1"/>
                </a:solidFill>
              </a:rPr>
              <a:t>Joint work with</a:t>
            </a:r>
            <a:endParaRPr lang="en-US" altLang="en-US" sz="2400" dirty="0">
              <a:solidFill>
                <a:schemeClr val="tx1"/>
              </a:solidFill>
            </a:endParaRPr>
          </a:p>
          <a:p>
            <a:r>
              <a:rPr lang="en-US" altLang="en-US" sz="2400" dirty="0" smtClean="0">
                <a:solidFill>
                  <a:schemeClr val="tx1"/>
                </a:solidFill>
              </a:rPr>
              <a:t>Ran Canetti,</a:t>
            </a:r>
            <a:r>
              <a:rPr lang="en-US" altLang="en-US" sz="2400" i="1" dirty="0" smtClean="0">
                <a:solidFill>
                  <a:schemeClr val="tx1"/>
                </a:solidFill>
              </a:rPr>
              <a:t> </a:t>
            </a:r>
            <a:r>
              <a:rPr lang="en-US" altLang="en-US" sz="2400" dirty="0" smtClean="0">
                <a:solidFill>
                  <a:srgbClr val="000000"/>
                </a:solidFill>
              </a:rPr>
              <a:t>Omer </a:t>
            </a:r>
            <a:r>
              <a:rPr lang="en-US" altLang="en-US" sz="2400" dirty="0" err="1" smtClean="0">
                <a:solidFill>
                  <a:srgbClr val="000000"/>
                </a:solidFill>
              </a:rPr>
              <a:t>Paneth</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
        <p:nvSpPr>
          <p:cNvPr id="4" name="Rectangle 3"/>
          <p:cNvSpPr/>
          <p:nvPr/>
        </p:nvSpPr>
        <p:spPr>
          <a:xfrm>
            <a:off x="28862" y="5553652"/>
            <a:ext cx="8494144" cy="738664"/>
          </a:xfrm>
          <a:prstGeom prst="rect">
            <a:avLst/>
          </a:prstGeom>
        </p:spPr>
        <p:txBody>
          <a:bodyPr wrap="square">
            <a:spAutoFit/>
          </a:bodyPr>
          <a:lstStyle/>
          <a:p>
            <a:r>
              <a:rPr lang="en-US" sz="1400" dirty="0" smtClean="0"/>
              <a:t>The Lincoln Laboratory portion of this work </a:t>
            </a:r>
            <a:r>
              <a:rPr lang="en-US" sz="1400" dirty="0"/>
              <a:t>is sponsored by Assistant Secretary of Defense for Research &amp; </a:t>
            </a:r>
            <a:r>
              <a:rPr lang="en-US" sz="1400" dirty="0" smtClean="0"/>
              <a:t>Engineering under </a:t>
            </a:r>
            <a:r>
              <a:rPr lang="en-US" sz="1400" dirty="0"/>
              <a:t>Air Force Contract FA8721-05-C-0002. Opinions, interpretations</a:t>
            </a:r>
            <a:r>
              <a:rPr lang="en-US" sz="1400" dirty="0" smtClean="0"/>
              <a:t>, conclusions </a:t>
            </a:r>
            <a:r>
              <a:rPr lang="en-US" sz="1400" dirty="0"/>
              <a:t>and recommendations are those of the </a:t>
            </a:r>
            <a:r>
              <a:rPr lang="en-US" sz="1400" dirty="0" smtClean="0"/>
              <a:t>author and </a:t>
            </a:r>
            <a:r>
              <a:rPr lang="en-US" sz="1400" dirty="0"/>
              <a:t>are not </a:t>
            </a:r>
            <a:r>
              <a:rPr lang="en-US" sz="1400" dirty="0" smtClean="0"/>
              <a:t>necessarily endorsed </a:t>
            </a:r>
            <a:r>
              <a:rPr lang="en-US" sz="1400" dirty="0"/>
              <a:t>by the United States Government.</a:t>
            </a:r>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1</a:t>
            </a:fld>
            <a:r>
              <a:rPr lang="en-US" dirty="0" smtClean="0"/>
              <a:t> BWF 4/2/2014</a:t>
            </a:r>
            <a:endParaRPr lang="en-US"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10</a:t>
            </a:fld>
            <a:r>
              <a:rPr lang="en-US" smtClean="0"/>
              <a:t> BWF 4/2/2014</a:t>
            </a:r>
            <a:endParaRPr lang="en-US" dirty="0"/>
          </a:p>
        </p:txBody>
      </p:sp>
      <p:pic>
        <p:nvPicPr>
          <p:cNvPr id="21" name="Picture 20"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0" name="Picture 2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31" name="Rectangle 30"/>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a:t>Possible for point programs</a:t>
            </a:r>
            <a:br>
              <a:rPr lang="en-US" sz="2800" dirty="0"/>
            </a:br>
            <a:r>
              <a:rPr lang="en-US" sz="2000" dirty="0"/>
              <a:t>[Canetti97]</a:t>
            </a:r>
            <a:r>
              <a:rPr lang="en-US" sz="2800" dirty="0"/>
              <a:t> </a:t>
            </a:r>
          </a:p>
          <a:p>
            <a:pPr lvl="1"/>
            <a:r>
              <a:rPr lang="en-US" sz="2000" dirty="0">
                <a:solidFill>
                  <a:schemeClr val="bg1"/>
                </a:solidFill>
              </a:rPr>
              <a:t>We use a strong version achievable under number-theoretic assumptions (</a:t>
            </a:r>
            <a:r>
              <a:rPr lang="en-US" sz="2000" dirty="0" err="1">
                <a:solidFill>
                  <a:schemeClr val="bg1"/>
                </a:solidFill>
              </a:rPr>
              <a:t>composable</a:t>
            </a:r>
            <a:r>
              <a:rPr lang="en-US" sz="2000" dirty="0">
                <a:solidFill>
                  <a:schemeClr val="bg1"/>
                </a:solidFill>
              </a:rPr>
              <a:t> </a:t>
            </a:r>
            <a:br>
              <a:rPr lang="en-US" sz="2000" dirty="0">
                <a:solidFill>
                  <a:schemeClr val="bg1"/>
                </a:solidFill>
              </a:rPr>
            </a:br>
            <a:r>
              <a:rPr lang="en-US" sz="2000" dirty="0">
                <a:solidFill>
                  <a:schemeClr val="bg1"/>
                </a:solidFill>
              </a:rPr>
              <a:t>virtual gray-box obfuscation </a:t>
            </a:r>
            <a:r>
              <a:rPr lang="en-US" sz="1800" dirty="0">
                <a:solidFill>
                  <a:schemeClr val="bg1"/>
                </a:solidFill>
              </a:rPr>
              <a:t>[BitanskiCanetti10] </a:t>
            </a:r>
            <a:r>
              <a:rPr lang="en-US" sz="2000" dirty="0">
                <a:solidFill>
                  <a:schemeClr val="bg1"/>
                </a:solidFill>
              </a:rPr>
              <a:t>)</a:t>
            </a:r>
            <a:endParaRPr lang="en-US" dirty="0">
              <a:solidFill>
                <a:schemeClr val="bg1"/>
              </a:solidFill>
            </a:endParaRP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11</a:t>
            </a:fld>
            <a:r>
              <a:rPr lang="en-US" smtClean="0"/>
              <a:t> BWF 4/2/2014</a:t>
            </a:r>
            <a:endParaRPr lang="en-US" dirty="0"/>
          </a:p>
        </p:txBody>
      </p:sp>
      <p:pic>
        <p:nvPicPr>
          <p:cNvPr id="13" name="Picture 1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4" name="Rectangle 3"/>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a:t>
            </a:r>
            <a:br>
              <a:rPr lang="en-US" sz="2800" dirty="0" smtClean="0"/>
            </a:br>
            <a:r>
              <a:rPr lang="en-US" sz="2000" dirty="0" smtClean="0"/>
              <a:t>[Canetti97]</a:t>
            </a:r>
            <a:r>
              <a:rPr lang="en-US" sz="2800" dirty="0" smtClean="0"/>
              <a:t> </a:t>
            </a:r>
          </a:p>
          <a:p>
            <a:pPr lvl="1"/>
            <a:r>
              <a:rPr lang="en-US" sz="2000" dirty="0" smtClean="0"/>
              <a:t>Need a strong version achievable under strong vector DDH </a:t>
            </a:r>
            <a:br>
              <a:rPr lang="en-US" sz="2000" dirty="0" smtClean="0"/>
            </a:br>
            <a:r>
              <a:rPr lang="en-US" sz="2000" dirty="0" smtClean="0"/>
              <a:t>(</a:t>
            </a:r>
            <a:r>
              <a:rPr lang="en-US" sz="2000" dirty="0" err="1" smtClean="0"/>
              <a:t>composable</a:t>
            </a:r>
            <a:r>
              <a:rPr lang="en-US" sz="2000" dirty="0" smtClean="0"/>
              <a:t> virtual gray-box obfuscation </a:t>
            </a:r>
            <a:r>
              <a:rPr lang="en-US" sz="1800" dirty="0" smtClean="0"/>
              <a:t>[BitanskiCanetti10] </a:t>
            </a:r>
            <a:r>
              <a:rPr lang="en-US" sz="2000" dirty="0" smtClean="0"/>
              <a:t>)</a:t>
            </a:r>
            <a:endParaRPr lang="en-US" dirty="0" smtClean="0"/>
          </a:p>
          <a:p>
            <a:endParaRPr lang="en-US" sz="2000"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12</a:t>
            </a:fld>
            <a:r>
              <a:rPr lang="en-US" smtClean="0"/>
              <a:t> BWF 4/2/2014</a:t>
            </a:r>
            <a:endParaRPr lang="en-US" dirty="0"/>
          </a:p>
        </p:txBody>
      </p:sp>
      <p:pic>
        <p:nvPicPr>
          <p:cNvPr id="15" name="Picture 14"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16" name="Rectangle 15"/>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23" name="Rectangle 22"/>
          <p:cNvSpPr/>
          <p:nvPr/>
        </p:nvSpPr>
        <p:spPr>
          <a:xfrm>
            <a:off x="5992396" y="593582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i="1" dirty="0" smtClean="0">
                <a:latin typeface="Times New Roman"/>
                <a:cs typeface="Times New Roman"/>
              </a:rPr>
              <a:t>w</a:t>
            </a:r>
            <a:endParaRPr lang="en-US" sz="4000" baseline="-25000" dirty="0">
              <a:latin typeface="Times New Roman"/>
              <a:cs typeface="Times New Roman"/>
            </a:endParaRPr>
          </a:p>
        </p:txBody>
      </p: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dirty="0" smtClean="0"/>
              <a:t> using obfuscation</a:t>
            </a:r>
          </a:p>
          <a:p>
            <a:r>
              <a:rPr lang="en-US" dirty="0" smtClean="0"/>
              <a:t>Can check if </a:t>
            </a:r>
            <a:r>
              <a:rPr lang="en-US" i="1" dirty="0" smtClean="0">
                <a:latin typeface="Times New Roman"/>
                <a:cs typeface="Times New Roman"/>
              </a:rPr>
              <a:t>x</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Calibri"/>
                <a:cs typeface="Calibri"/>
              </a:rPr>
              <a:t>without revealing </a:t>
            </a:r>
            <a:r>
              <a:rPr lang="en-US" i="1" dirty="0" smtClean="0">
                <a:latin typeface="Times New Roman"/>
                <a:cs typeface="Times New Roman"/>
              </a:rPr>
              <a:t>w</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5555660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3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1" name="Group 70"/>
          <p:cNvGrpSpPr/>
          <p:nvPr/>
        </p:nvGrpSpPr>
        <p:grpSpPr>
          <a:xfrm>
            <a:off x="786386" y="4588137"/>
            <a:ext cx="413796" cy="461665"/>
            <a:chOff x="637563" y="4042853"/>
            <a:chExt cx="41379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 name="Group 3"/>
          <p:cNvGrpSpPr/>
          <p:nvPr/>
        </p:nvGrpSpPr>
        <p:grpSpPr>
          <a:xfrm>
            <a:off x="2415022" y="5287119"/>
            <a:ext cx="902931" cy="558100"/>
            <a:chOff x="1093338" y="6095656"/>
            <a:chExt cx="902931" cy="558100"/>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77" name="Group 76"/>
          <p:cNvGrpSpPr/>
          <p:nvPr/>
        </p:nvGrpSpPr>
        <p:grpSpPr>
          <a:xfrm>
            <a:off x="5666449" y="5307192"/>
            <a:ext cx="905374" cy="571203"/>
            <a:chOff x="1090895" y="6095656"/>
            <a:chExt cx="905374" cy="571203"/>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13</a:t>
            </a:fld>
            <a:r>
              <a:rPr lang="en-US" smtClean="0"/>
              <a:t> BWF 4/2/2014</a:t>
            </a:r>
            <a:endParaRPr lang="en-US" dirty="0"/>
          </a:p>
        </p:txBody>
      </p: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7" name="Group 36"/>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6" name="TextBox 45"/>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8" name="TextBox 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14</a:t>
            </a:fld>
            <a:r>
              <a:rPr lang="en-US" smtClean="0"/>
              <a:t> BWF 4/2/2014</a:t>
            </a:r>
            <a:endParaRPr lang="en-US" dirty="0"/>
          </a:p>
        </p:txBody>
      </p:sp>
      <p:grpSp>
        <p:nvGrpSpPr>
          <p:cNvPr id="42" name="Group 41"/>
          <p:cNvGrpSpPr/>
          <p:nvPr/>
        </p:nvGrpSpPr>
        <p:grpSpPr>
          <a:xfrm>
            <a:off x="2415022" y="5287119"/>
            <a:ext cx="902931" cy="558100"/>
            <a:chOff x="1093338" y="6095656"/>
            <a:chExt cx="902931" cy="558100"/>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56" name="Group 55"/>
          <p:cNvGrpSpPr/>
          <p:nvPr/>
        </p:nvGrpSpPr>
        <p:grpSpPr>
          <a:xfrm>
            <a:off x="5666449" y="5307192"/>
            <a:ext cx="905374" cy="571203"/>
            <a:chOff x="1090895" y="6095656"/>
            <a:chExt cx="905374" cy="57120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aphicFrame>
        <p:nvGraphicFramePr>
          <p:cNvPr id="59" name="Object 58"/>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225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6"/>
                                        </p:tgtEl>
                                      </p:cBhvr>
                                    </p:animEffect>
                                    <p:set>
                                      <p:cBhvr>
                                        <p:cTn id="16" dur="1" fill="hold">
                                          <p:stCondLst>
                                            <p:cond delay="499"/>
                                          </p:stCondLst>
                                        </p:cTn>
                                        <p:tgtEl>
                                          <p:spTgt spid="5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smtClean="0"/>
              <a:t>Can learn </a:t>
            </a:r>
            <a:r>
              <a:rPr lang="en-US" dirty="0"/>
              <a:t>which </a:t>
            </a:r>
            <a:r>
              <a:rPr lang="en-US" dirty="0" smtClean="0"/>
              <a:t/>
            </a:r>
            <a:br>
              <a:rPr lang="en-US" dirty="0" smtClean="0"/>
            </a:br>
            <a:r>
              <a:rPr lang="en-US" dirty="0" smtClean="0"/>
              <a:t>symbols 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5" name="TextBox 4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6" name="Group 45"/>
          <p:cNvGrpSpPr/>
          <p:nvPr/>
        </p:nvGrpSpPr>
        <p:grpSpPr>
          <a:xfrm>
            <a:off x="2464487" y="4428895"/>
            <a:ext cx="853466" cy="532764"/>
            <a:chOff x="1142803" y="6095656"/>
            <a:chExt cx="853466" cy="532764"/>
          </a:xfrm>
        </p:grpSpPr>
        <p:sp>
          <p:nvSpPr>
            <p:cNvPr id="47" name="Rectangle 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9" name="Rectangle 4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50" name="Group 49"/>
          <p:cNvGrpSpPr/>
          <p:nvPr/>
        </p:nvGrpSpPr>
        <p:grpSpPr>
          <a:xfrm>
            <a:off x="2437751" y="5423197"/>
            <a:ext cx="880202" cy="541308"/>
            <a:chOff x="1116067" y="6095656"/>
            <a:chExt cx="880202" cy="541308"/>
          </a:xfrm>
        </p:grpSpPr>
        <p:sp>
          <p:nvSpPr>
            <p:cNvPr id="51" name="Rectangle 5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0" name="Group 59"/>
          <p:cNvGrpSpPr/>
          <p:nvPr/>
        </p:nvGrpSpPr>
        <p:grpSpPr>
          <a:xfrm>
            <a:off x="5685545" y="5092889"/>
            <a:ext cx="867089" cy="535150"/>
            <a:chOff x="1129180" y="6095656"/>
            <a:chExt cx="867089" cy="535150"/>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6" name="Group 65"/>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15</a:t>
            </a:fld>
            <a:r>
              <a:rPr lang="en-US" smtClean="0"/>
              <a:t> BWF 4/2/2014</a:t>
            </a:r>
            <a:endParaRPr lang="en-US" dirty="0"/>
          </a:p>
        </p:txBody>
      </p:sp>
      <p:graphicFrame>
        <p:nvGraphicFramePr>
          <p:cNvPr id="55" name="Object 54"/>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123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7" grpId="0"/>
      <p:bldP spid="58" grpId="0"/>
      <p:bldP spid="63" grpId="0"/>
      <p:bldP spid="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symbol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learn which </a:t>
            </a:r>
            <a:br>
              <a:rPr lang="en-US" dirty="0" smtClean="0"/>
            </a:br>
            <a:r>
              <a:rPr lang="en-US" dirty="0" smtClean="0"/>
              <a:t>symbols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32738" y="3218330"/>
            <a:ext cx="3826736" cy="10553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Leverage a technique from point obfuscation</a:t>
            </a:r>
          </a:p>
        </p:txBody>
      </p:sp>
      <p:grpSp>
        <p:nvGrpSpPr>
          <p:cNvPr id="43" name="Group 42"/>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5" name="TextBox 5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16</a:t>
            </a:fld>
            <a:r>
              <a:rPr lang="en-US" smtClean="0"/>
              <a:t> BWF 4/2/2014</a:t>
            </a:r>
            <a:endParaRPr lang="en-US" dirty="0"/>
          </a:p>
        </p:txBody>
      </p:sp>
      <p:graphicFrame>
        <p:nvGraphicFramePr>
          <p:cNvPr id="57" name="Object 56"/>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3280"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58" name="Group 57"/>
          <p:cNvGrpSpPr/>
          <p:nvPr/>
        </p:nvGrpSpPr>
        <p:grpSpPr>
          <a:xfrm>
            <a:off x="2464487" y="4428895"/>
            <a:ext cx="853466" cy="532764"/>
            <a:chOff x="1142803" y="6095656"/>
            <a:chExt cx="853466" cy="532764"/>
          </a:xfrm>
        </p:grpSpPr>
        <p:sp>
          <p:nvSpPr>
            <p:cNvPr id="59" name="Rectangle 5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0" name="Rectangle 59"/>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1" name="Group 60"/>
          <p:cNvGrpSpPr/>
          <p:nvPr/>
        </p:nvGrpSpPr>
        <p:grpSpPr>
          <a:xfrm>
            <a:off x="2437751" y="5423197"/>
            <a:ext cx="880202" cy="541308"/>
            <a:chOff x="1116067" y="6095656"/>
            <a:chExt cx="880202" cy="541308"/>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4" name="Group 63"/>
          <p:cNvGrpSpPr/>
          <p:nvPr/>
        </p:nvGrpSpPr>
        <p:grpSpPr>
          <a:xfrm>
            <a:off x="5685545" y="5092889"/>
            <a:ext cx="867089" cy="535150"/>
            <a:chOff x="1129180" y="6095656"/>
            <a:chExt cx="867089" cy="535150"/>
          </a:xfrm>
        </p:grpSpPr>
        <p:sp>
          <p:nvSpPr>
            <p:cNvPr id="65" name="Rectangle 6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7" name="Group 66"/>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1" name="Rectangle 80"/>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649"/>
            <a:ext cx="8229600" cy="1458878"/>
          </a:xfrm>
        </p:spPr>
        <p:txBody>
          <a:bodyPr>
            <a:normAutofit/>
          </a:bodyPr>
          <a:lstStyle/>
          <a:p>
            <a:pPr marL="0" indent="0">
              <a:buNone/>
            </a:pPr>
            <a:r>
              <a:rPr lang="en-US" dirty="0" smtClean="0"/>
              <a:t>Can specify output of point function [CanettiDakdouk08]</a:t>
            </a: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17</a:t>
            </a:fld>
            <a:r>
              <a:rPr lang="en-US" smtClean="0"/>
              <a:t> BWF 4/2/2014</a:t>
            </a:r>
            <a:endParaRPr lang="en-US" dirty="0"/>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513587"/>
            <a:ext cx="3379537" cy="1012004"/>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0991" y="2530269"/>
            <a:ext cx="3616032" cy="995322"/>
          </a:xfrm>
          <a:prstGeom prst="rect">
            <a:avLst/>
          </a:prstGeom>
        </p:spPr>
      </p:pic>
      <p:sp>
        <p:nvSpPr>
          <p:cNvPr id="9" name="Right Arrow 8"/>
          <p:cNvSpPr/>
          <p:nvPr/>
        </p:nvSpPr>
        <p:spPr>
          <a:xfrm>
            <a:off x="3957053" y="2809194"/>
            <a:ext cx="1000154" cy="4775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1046681" y="4502654"/>
            <a:ext cx="2295079" cy="631908"/>
            <a:chOff x="1046681" y="4288766"/>
            <a:chExt cx="2295079" cy="631908"/>
          </a:xfrm>
        </p:grpSpPr>
        <p:grpSp>
          <p:nvGrpSpPr>
            <p:cNvPr id="27" name="Group 26"/>
            <p:cNvGrpSpPr/>
            <p:nvPr/>
          </p:nvGrpSpPr>
          <p:grpSpPr>
            <a:xfrm>
              <a:off x="1688185" y="4364506"/>
              <a:ext cx="862928" cy="556168"/>
              <a:chOff x="1133341" y="6095656"/>
              <a:chExt cx="862928" cy="556168"/>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133341"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cxnSp>
          <p:nvCxnSpPr>
            <p:cNvPr id="30" name="Straight Arrow Connector 29"/>
            <p:cNvCxnSpPr/>
            <p:nvPr/>
          </p:nvCxnSpPr>
          <p:spPr bwMode="auto">
            <a:xfrm flipV="1">
              <a:off x="1046681" y="46728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1" name="Object 30"/>
            <p:cNvGraphicFramePr>
              <a:graphicFrameLocks noChangeAspect="1"/>
            </p:cNvGraphicFramePr>
            <p:nvPr>
              <p:extLst>
                <p:ext uri="{D42A27DB-BD31-4B8C-83A1-F6EECF244321}">
                  <p14:modId xmlns:p14="http://schemas.microsoft.com/office/powerpoint/2010/main" val="1361961695"/>
                </p:ext>
              </p:extLst>
            </p:nvPr>
          </p:nvGraphicFramePr>
          <p:xfrm>
            <a:off x="1281631" y="4314166"/>
            <a:ext cx="220663" cy="241300"/>
          </p:xfrm>
          <a:graphic>
            <a:graphicData uri="http://schemas.openxmlformats.org/presentationml/2006/ole">
              <mc:AlternateContent xmlns:mc="http://schemas.openxmlformats.org/markup-compatibility/2006">
                <mc:Choice xmlns:v="urn:schemas-microsoft-com:vml" Requires="v">
                  <p:oleObj spid="_x0000_s184553"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1281631" y="4314166"/>
                          <a:ext cx="220663" cy="241300"/>
                        </a:xfrm>
                        <a:prstGeom prst="rect">
                          <a:avLst/>
                        </a:prstGeom>
                      </p:spPr>
                    </p:pic>
                  </p:oleObj>
                </mc:Fallback>
              </mc:AlternateContent>
            </a:graphicData>
          </a:graphic>
        </p:graphicFrame>
        <p:cxnSp>
          <p:nvCxnSpPr>
            <p:cNvPr id="33" name="Straight Arrow Connector 32"/>
            <p:cNvCxnSpPr/>
            <p:nvPr/>
          </p:nvCxnSpPr>
          <p:spPr bwMode="auto">
            <a:xfrm flipV="1">
              <a:off x="2551113" y="46786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4" name="Object 33"/>
            <p:cNvGraphicFramePr>
              <a:graphicFrameLocks noChangeAspect="1"/>
            </p:cNvGraphicFramePr>
            <p:nvPr>
              <p:extLst>
                <p:ext uri="{D42A27DB-BD31-4B8C-83A1-F6EECF244321}">
                  <p14:modId xmlns:p14="http://schemas.microsoft.com/office/powerpoint/2010/main" val="352198633"/>
                </p:ext>
              </p:extLst>
            </p:nvPr>
          </p:nvGraphicFramePr>
          <p:xfrm>
            <a:off x="2656406" y="4288766"/>
            <a:ext cx="484188" cy="306387"/>
          </p:xfrm>
          <a:graphic>
            <a:graphicData uri="http://schemas.openxmlformats.org/presentationml/2006/ole">
              <mc:AlternateContent xmlns:mc="http://schemas.openxmlformats.org/markup-compatibility/2006">
                <mc:Choice xmlns:v="urn:schemas-microsoft-com:vml" Requires="v">
                  <p:oleObj spid="_x0000_s184554" name="Equation" r:id="rId8" imgW="279400" imgH="177800" progId="Equation.3">
                    <p:embed/>
                  </p:oleObj>
                </mc:Choice>
                <mc:Fallback>
                  <p:oleObj name="Equation" r:id="rId8" imgW="279400" imgH="177800" progId="Equation.3">
                    <p:embed/>
                    <p:pic>
                      <p:nvPicPr>
                        <p:cNvPr id="0" name=""/>
                        <p:cNvPicPr/>
                        <p:nvPr/>
                      </p:nvPicPr>
                      <p:blipFill>
                        <a:blip r:embed="rId9"/>
                        <a:stretch>
                          <a:fillRect/>
                        </a:stretch>
                      </p:blipFill>
                      <p:spPr>
                        <a:xfrm>
                          <a:off x="2656406" y="4288766"/>
                          <a:ext cx="484188" cy="306387"/>
                        </a:xfrm>
                        <a:prstGeom prst="rect">
                          <a:avLst/>
                        </a:prstGeom>
                      </p:spPr>
                    </p:pic>
                  </p:oleObj>
                </mc:Fallback>
              </mc:AlternateContent>
            </a:graphicData>
          </a:graphic>
        </p:graphicFrame>
      </p:grpSp>
      <p:grpSp>
        <p:nvGrpSpPr>
          <p:cNvPr id="12" name="Group 11"/>
          <p:cNvGrpSpPr/>
          <p:nvPr/>
        </p:nvGrpSpPr>
        <p:grpSpPr>
          <a:xfrm>
            <a:off x="5510738" y="3923046"/>
            <a:ext cx="2641594" cy="1317732"/>
            <a:chOff x="5510738" y="3709158"/>
            <a:chExt cx="2641594" cy="1317732"/>
          </a:xfrm>
        </p:grpSpPr>
        <p:grpSp>
          <p:nvGrpSpPr>
            <p:cNvPr id="42" name="Group 41"/>
            <p:cNvGrpSpPr/>
            <p:nvPr/>
          </p:nvGrpSpPr>
          <p:grpSpPr>
            <a:xfrm>
              <a:off x="5955521" y="4036072"/>
              <a:ext cx="1382694" cy="990818"/>
              <a:chOff x="1089520" y="6095656"/>
              <a:chExt cx="906749" cy="609367"/>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089520" y="622007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latin typeface="Times New Roman"/>
                    <a:cs typeface="Times New Roman"/>
                  </a:rPr>
                  <a:t>w</a:t>
                </a:r>
                <a:endParaRPr lang="en-US" baseline="30000" dirty="0">
                  <a:latin typeface="Times New Roman"/>
                  <a:cs typeface="Times New Roman"/>
                </a:endParaRPr>
              </a:p>
            </p:txBody>
          </p:sp>
        </p:grpSp>
        <p:sp>
          <p:nvSpPr>
            <p:cNvPr id="32" name="Rectangle 31"/>
            <p:cNvSpPr/>
            <p:nvPr/>
          </p:nvSpPr>
          <p:spPr>
            <a:xfrm>
              <a:off x="6634352" y="3709158"/>
              <a:ext cx="1036830" cy="78851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endParaRPr lang="en-US" baseline="30000" dirty="0">
                <a:latin typeface="Times New Roman"/>
                <a:cs typeface="Times New Roman"/>
              </a:endParaRPr>
            </a:p>
          </p:txBody>
        </p:sp>
        <p:cxnSp>
          <p:nvCxnSpPr>
            <p:cNvPr id="35" name="Straight Arrow Connector 34"/>
            <p:cNvCxnSpPr/>
            <p:nvPr/>
          </p:nvCxnSpPr>
          <p:spPr bwMode="auto">
            <a:xfrm flipV="1">
              <a:off x="5510738" y="46670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6" name="Object 35"/>
            <p:cNvGraphicFramePr>
              <a:graphicFrameLocks noChangeAspect="1"/>
            </p:cNvGraphicFramePr>
            <p:nvPr>
              <p:extLst>
                <p:ext uri="{D42A27DB-BD31-4B8C-83A1-F6EECF244321}">
                  <p14:modId xmlns:p14="http://schemas.microsoft.com/office/powerpoint/2010/main" val="2852749832"/>
                </p:ext>
              </p:extLst>
            </p:nvPr>
          </p:nvGraphicFramePr>
          <p:xfrm>
            <a:off x="5745688" y="4308365"/>
            <a:ext cx="220663" cy="241300"/>
          </p:xfrm>
          <a:graphic>
            <a:graphicData uri="http://schemas.openxmlformats.org/presentationml/2006/ole">
              <mc:AlternateContent xmlns:mc="http://schemas.openxmlformats.org/markup-compatibility/2006">
                <mc:Choice xmlns:v="urn:schemas-microsoft-com:vml" Requires="v">
                  <p:oleObj spid="_x0000_s184555" name="Equation" r:id="rId10" imgW="127000" imgH="139700" progId="Equation.3">
                    <p:embed/>
                  </p:oleObj>
                </mc:Choice>
                <mc:Fallback>
                  <p:oleObj name="Equation" r:id="rId10" imgW="127000" imgH="139700" progId="Equation.3">
                    <p:embed/>
                    <p:pic>
                      <p:nvPicPr>
                        <p:cNvPr id="0" name=""/>
                        <p:cNvPicPr/>
                        <p:nvPr/>
                      </p:nvPicPr>
                      <p:blipFill>
                        <a:blip r:embed="rId7"/>
                        <a:stretch>
                          <a:fillRect/>
                        </a:stretch>
                      </p:blipFill>
                      <p:spPr>
                        <a:xfrm>
                          <a:off x="5745688" y="4308365"/>
                          <a:ext cx="220663" cy="241300"/>
                        </a:xfrm>
                        <a:prstGeom prst="rect">
                          <a:avLst/>
                        </a:prstGeom>
                      </p:spPr>
                    </p:pic>
                  </p:oleObj>
                </mc:Fallback>
              </mc:AlternateContent>
            </a:graphicData>
          </a:graphic>
        </p:graphicFrame>
        <p:cxnSp>
          <p:nvCxnSpPr>
            <p:cNvPr id="37" name="Straight Arrow Connector 36"/>
            <p:cNvCxnSpPr/>
            <p:nvPr/>
          </p:nvCxnSpPr>
          <p:spPr bwMode="auto">
            <a:xfrm flipV="1">
              <a:off x="7361685" y="466120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8" name="Object 37"/>
            <p:cNvGraphicFramePr>
              <a:graphicFrameLocks noChangeAspect="1"/>
            </p:cNvGraphicFramePr>
            <p:nvPr>
              <p:extLst>
                <p:ext uri="{D42A27DB-BD31-4B8C-83A1-F6EECF244321}">
                  <p14:modId xmlns:p14="http://schemas.microsoft.com/office/powerpoint/2010/main" val="1425820683"/>
                </p:ext>
              </p:extLst>
            </p:nvPr>
          </p:nvGraphicFramePr>
          <p:xfrm>
            <a:off x="7453313" y="4268788"/>
            <a:ext cx="508000" cy="307975"/>
          </p:xfrm>
          <a:graphic>
            <a:graphicData uri="http://schemas.openxmlformats.org/presentationml/2006/ole">
              <mc:AlternateContent xmlns:mc="http://schemas.openxmlformats.org/markup-compatibility/2006">
                <mc:Choice xmlns:v="urn:schemas-microsoft-com:vml" Requires="v">
                  <p:oleObj spid="_x0000_s184556" name="Equation" r:id="rId11" imgW="292100" imgH="177800" progId="Equation.3">
                    <p:embed/>
                  </p:oleObj>
                </mc:Choice>
                <mc:Fallback>
                  <p:oleObj name="Equation" r:id="rId11" imgW="292100" imgH="177800" progId="Equation.3">
                    <p:embed/>
                    <p:pic>
                      <p:nvPicPr>
                        <p:cNvPr id="0" name=""/>
                        <p:cNvPicPr/>
                        <p:nvPr/>
                      </p:nvPicPr>
                      <p:blipFill>
                        <a:blip r:embed="rId12"/>
                        <a:stretch>
                          <a:fillRect/>
                        </a:stretch>
                      </p:blipFill>
                      <p:spPr>
                        <a:xfrm>
                          <a:off x="7453313" y="4268788"/>
                          <a:ext cx="508000" cy="307975"/>
                        </a:xfrm>
                        <a:prstGeom prst="rect">
                          <a:avLst/>
                        </a:prstGeom>
                      </p:spPr>
                    </p:pic>
                  </p:oleObj>
                </mc:Fallback>
              </mc:AlternateContent>
            </a:graphicData>
          </a:graphic>
        </p:graphicFrame>
      </p:grpSp>
    </p:spTree>
    <p:extLst>
      <p:ext uri="{BB962C8B-B14F-4D97-AF65-F5344CB8AC3E}">
        <p14:creationId xmlns:p14="http://schemas.microsoft.com/office/powerpoint/2010/main" val="1578823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18</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62872918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4300"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19</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6035588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847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Tree>
    <p:extLst>
      <p:ext uri="{BB962C8B-B14F-4D97-AF65-F5344CB8AC3E}">
        <p14:creationId xmlns:p14="http://schemas.microsoft.com/office/powerpoint/2010/main" val="102788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57868"/>
            <a:ext cx="4700338" cy="4890532"/>
          </a:xfrm>
        </p:spPr>
        <p:txBody>
          <a:bodyPr>
            <a:noAutofit/>
          </a:bodyPr>
          <a:lstStyle/>
          <a:p>
            <a:r>
              <a:rPr lang="en-US" sz="2400" dirty="0" smtClean="0">
                <a:latin typeface="Arial" charset="0"/>
              </a:rPr>
              <a:t>Entropic sources are noisy </a:t>
            </a:r>
          </a:p>
          <a:p>
            <a:pPr lvl="1"/>
            <a:r>
              <a:rPr lang="en-US" sz="2000" dirty="0">
                <a:latin typeface="Calibri"/>
                <a:cs typeface="Calibri"/>
              </a:rPr>
              <a:t>Source </a:t>
            </a:r>
            <a:r>
              <a:rPr lang="en-US" sz="2000" i="1" dirty="0" smtClean="0">
                <a:latin typeface="Calibri"/>
                <a:cs typeface="Calibri"/>
              </a:rPr>
              <a:t>differs</a:t>
            </a:r>
            <a:r>
              <a:rPr lang="en-US" sz="2000" dirty="0" smtClean="0">
                <a:latin typeface="Calibri"/>
                <a:cs typeface="Calibri"/>
              </a:rPr>
              <a:t> </a:t>
            </a:r>
            <a:r>
              <a:rPr lang="en-US" sz="2000" dirty="0">
                <a:latin typeface="Calibri"/>
                <a:cs typeface="Calibri"/>
              </a:rPr>
              <a:t>over time, </a:t>
            </a:r>
            <a:r>
              <a:rPr lang="en-US" sz="2000" dirty="0" smtClean="0">
                <a:latin typeface="Calibri"/>
                <a:cs typeface="Calibri"/>
              </a:rPr>
              <a:t/>
            </a:r>
            <a:br>
              <a:rPr lang="en-US" sz="2000" dirty="0" smtClean="0">
                <a:latin typeface="Calibri"/>
                <a:cs typeface="Calibri"/>
              </a:rPr>
            </a:br>
            <a:r>
              <a:rPr lang="en-US" sz="2000" dirty="0" smtClean="0">
                <a:latin typeface="Calibri"/>
                <a:cs typeface="Calibri"/>
              </a:rPr>
              <a:t>first reading </a:t>
            </a:r>
            <a:r>
              <a:rPr lang="en-US" sz="2000" i="1" dirty="0" smtClean="0">
                <a:latin typeface="Times New Roman"/>
                <a:cs typeface="Times New Roman"/>
              </a:rPr>
              <a:t>w</a:t>
            </a:r>
            <a:r>
              <a:rPr lang="en-US" sz="2000" dirty="0" smtClean="0">
                <a:latin typeface="Arial" charset="0"/>
              </a:rPr>
              <a:t> </a:t>
            </a:r>
            <a:br>
              <a:rPr lang="en-US" sz="2000" dirty="0" smtClean="0">
                <a:latin typeface="Arial" charset="0"/>
              </a:rPr>
            </a:br>
            <a:r>
              <a:rPr lang="en-US" sz="2000" dirty="0" smtClean="0">
                <a:latin typeface="Calibri"/>
                <a:cs typeface="Calibri"/>
              </a:rPr>
              <a:t>later readings</a:t>
            </a:r>
            <a:r>
              <a:rPr lang="en-US" sz="2000" dirty="0" smtClean="0">
                <a:latin typeface="Arial" charset="0"/>
              </a:rPr>
              <a:t> </a:t>
            </a:r>
            <a:r>
              <a:rPr lang="en-US" sz="2000" i="1" dirty="0" smtClean="0">
                <a:latin typeface="Times New Roman"/>
                <a:cs typeface="Times New Roman"/>
              </a:rPr>
              <a:t>x</a:t>
            </a:r>
            <a:r>
              <a:rPr lang="en-US" sz="2000" dirty="0" smtClean="0">
                <a:latin typeface="Arial" charset="0"/>
              </a:rPr>
              <a:t>, </a:t>
            </a:r>
            <a:endParaRPr lang="en-US" sz="2000" baseline="-25000" dirty="0" smtClean="0">
              <a:latin typeface="Times New Roman"/>
              <a:cs typeface="Times New Roman"/>
            </a:endParaRPr>
          </a:p>
          <a:p>
            <a:pPr lvl="1"/>
            <a:r>
              <a:rPr lang="en-US" altLang="ja-JP" sz="2000" dirty="0" smtClean="0">
                <a:latin typeface="Calibri"/>
                <a:cs typeface="Calibri"/>
              </a:rPr>
              <a:t>Distance is bounded</a:t>
            </a:r>
          </a:p>
          <a:p>
            <a:pPr marL="457200" lvl="1" indent="0">
              <a:buNone/>
            </a:pPr>
            <a:r>
              <a:rPr lang="en-US" altLang="ja-JP" sz="2000" i="1" dirty="0" smtClean="0">
                <a:latin typeface="Times New Roman"/>
                <a:cs typeface="Times New Roman"/>
              </a:rPr>
              <a:t>        d</a:t>
            </a:r>
            <a:r>
              <a:rPr lang="en-US" altLang="ja-JP" sz="2000" dirty="0" smtClean="0">
                <a:latin typeface="Times New Roman"/>
                <a:cs typeface="Times New Roman"/>
              </a:rPr>
              <a:t>(</a:t>
            </a:r>
            <a:r>
              <a:rPr lang="en-US" altLang="ja-JP" sz="2000" i="1" dirty="0" smtClean="0">
                <a:latin typeface="Times New Roman"/>
                <a:cs typeface="Times New Roman"/>
              </a:rPr>
              <a:t>w</a:t>
            </a:r>
            <a:r>
              <a:rPr lang="en-US" altLang="ja-JP" sz="2000" dirty="0" smtClean="0">
                <a:latin typeface="Times New Roman"/>
                <a:cs typeface="Times New Roman"/>
              </a:rPr>
              <a:t>, </a:t>
            </a:r>
            <a:r>
              <a:rPr lang="en-US" altLang="ja-JP" sz="2000" i="1" dirty="0" smtClean="0">
                <a:latin typeface="Times New Roman"/>
                <a:cs typeface="Times New Roman"/>
              </a:rPr>
              <a:t>x</a:t>
            </a:r>
            <a:r>
              <a:rPr lang="en-US" altLang="ja-JP" sz="2000" dirty="0" smtClean="0">
                <a:latin typeface="Times New Roman"/>
                <a:cs typeface="Times New Roman"/>
              </a:rPr>
              <a:t>) ≤ </a:t>
            </a:r>
            <a:r>
              <a:rPr lang="en-US" altLang="ja-JP" sz="2000" i="1" dirty="0" err="1" smtClean="0">
                <a:latin typeface="Times New Roman"/>
                <a:cs typeface="Times New Roman"/>
              </a:rPr>
              <a:t>d</a:t>
            </a:r>
            <a:r>
              <a:rPr lang="en-US" altLang="ja-JP" sz="2000" i="1" baseline="-25000" dirty="0" err="1" smtClean="0">
                <a:latin typeface="Times New Roman"/>
                <a:cs typeface="Times New Roman"/>
              </a:rPr>
              <a:t>max</a:t>
            </a:r>
            <a:endParaRPr lang="en-US" sz="2000" dirty="0" smtClean="0">
              <a:latin typeface="Arial" charset="0"/>
            </a:endParaRPr>
          </a:p>
          <a:p>
            <a:r>
              <a:rPr lang="en-US" sz="2400" dirty="0" smtClean="0">
                <a:latin typeface="Arial" charset="0"/>
              </a:rPr>
              <a:t>Derive </a:t>
            </a:r>
            <a:r>
              <a:rPr lang="en-US" sz="2400" dirty="0">
                <a:latin typeface="Arial" charset="0"/>
              </a:rPr>
              <a:t>stable and </a:t>
            </a:r>
            <a:r>
              <a:rPr lang="en-US" sz="2400" i="1" dirty="0" smtClean="0">
                <a:latin typeface="Arial" charset="0"/>
              </a:rPr>
              <a:t>strong </a:t>
            </a:r>
            <a:r>
              <a:rPr lang="en-US" sz="2400" dirty="0">
                <a:latin typeface="Arial" charset="0"/>
              </a:rPr>
              <a:t>key from </a:t>
            </a:r>
            <a:r>
              <a:rPr lang="en-US" sz="2400" dirty="0" smtClean="0">
                <a:latin typeface="Arial" charset="0"/>
              </a:rPr>
              <a:t>noisy source</a:t>
            </a:r>
            <a:endParaRPr lang="en-US" sz="2400" dirty="0">
              <a:latin typeface="Arial" charset="0"/>
            </a:endParaRPr>
          </a:p>
          <a:p>
            <a:pPr lvl="1"/>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Arial" charset="0"/>
                <a:cs typeface="Arial" charset="0"/>
              </a:rPr>
              <a:t> map </a:t>
            </a:r>
            <a:r>
              <a:rPr lang="en-US" sz="2000" dirty="0">
                <a:latin typeface="Arial" charset="0"/>
                <a:cs typeface="Arial" charset="0"/>
              </a:rPr>
              <a:t>to same </a:t>
            </a:r>
            <a:r>
              <a:rPr lang="en-US" sz="2000" dirty="0" smtClean="0">
                <a:latin typeface="Arial" charset="0"/>
                <a:cs typeface="Arial" charset="0"/>
              </a:rPr>
              <a:t>key</a:t>
            </a:r>
            <a:endParaRPr lang="en-US" sz="2000" dirty="0">
              <a:latin typeface="Arial" charset="0"/>
            </a:endParaRPr>
          </a:p>
          <a:p>
            <a:r>
              <a:rPr lang="en-US" sz="2400" dirty="0" smtClean="0">
                <a:latin typeface="Arial" charset="0"/>
              </a:rPr>
              <a:t>Different samples from source produce </a:t>
            </a:r>
            <a:r>
              <a:rPr lang="en-US" sz="2400" i="1" dirty="0" smtClean="0">
                <a:latin typeface="Arial" charset="0"/>
              </a:rPr>
              <a:t>independent </a:t>
            </a:r>
            <a:r>
              <a:rPr lang="en-US" sz="2400" dirty="0">
                <a:latin typeface="Arial" charset="0"/>
              </a:rPr>
              <a:t>keys</a:t>
            </a:r>
          </a:p>
          <a:p>
            <a:pPr lvl="1"/>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i="1" baseline="-25000" dirty="0" smtClean="0">
                <a:latin typeface="Times New Roman" charset="0"/>
                <a:cs typeface="Times New Roman" charset="0"/>
              </a:rPr>
              <a:t> </a:t>
            </a:r>
            <a:r>
              <a:rPr lang="en-US" sz="2000" dirty="0" smtClean="0">
                <a:latin typeface="Times New Roman" charset="0"/>
                <a:cs typeface="Times New Roman" charset="0"/>
              </a:rPr>
              <a:t>) </a:t>
            </a:r>
            <a:r>
              <a:rPr lang="en-US" sz="2000" dirty="0">
                <a:latin typeface="Times New Roman" charset="0"/>
                <a:cs typeface="Times New Roman" charset="0"/>
              </a:rPr>
              <a:t>≠ </a:t>
            </a:r>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dirty="0" smtClean="0">
                <a:latin typeface="Times New Roman" charset="0"/>
                <a:cs typeface="Times New Roman" charset="0"/>
              </a:rPr>
              <a:t>’</a:t>
            </a:r>
            <a:r>
              <a:rPr lang="en-US" sz="2000" i="1" dirty="0" smtClean="0">
                <a:latin typeface="Times New Roman" charset="0"/>
                <a:cs typeface="Times New Roman" charset="0"/>
              </a:rPr>
              <a:t> </a:t>
            </a:r>
            <a:r>
              <a:rPr lang="en-US" sz="2000" dirty="0" smtClean="0">
                <a:latin typeface="Times New Roman" charset="0"/>
                <a:cs typeface="Times New Roman" charset="0"/>
              </a:rPr>
              <a:t>)</a:t>
            </a:r>
            <a:endParaRPr lang="en-US" sz="2000"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357868"/>
            <a:ext cx="3906726" cy="615553"/>
          </a:xfrm>
          <a:prstGeom prst="rect">
            <a:avLst/>
          </a:prstGeom>
          <a:noFill/>
        </p:spPr>
        <p:txBody>
          <a:bodyPr wrap="none" rtlCol="0">
            <a:spAutoFit/>
          </a:bodyPr>
          <a:lstStyle/>
          <a:p>
            <a:pPr algn="ctr"/>
            <a:r>
              <a:rPr lang="en-US" sz="1800" b="1" dirty="0" smtClean="0"/>
              <a:t>Physically Unclonable Functions (PUFs)</a:t>
            </a:r>
          </a:p>
          <a:p>
            <a:r>
              <a:rPr lang="en-US" sz="1600" b="1" dirty="0" smtClean="0"/>
              <a:t>[PappuRechtTaylorGershenfield02]    </a:t>
            </a:r>
            <a:endParaRPr lang="en-US" sz="16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580422" y="3352800"/>
            <a:ext cx="1619817" cy="615553"/>
          </a:xfrm>
          <a:prstGeom prst="rect">
            <a:avLst/>
          </a:prstGeom>
          <a:noFill/>
        </p:spPr>
        <p:txBody>
          <a:bodyPr wrap="none" rtlCol="0">
            <a:spAutoFit/>
          </a:bodyPr>
          <a:lstStyle/>
          <a:p>
            <a:pPr algn="ct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3393729905"/>
              </p:ext>
            </p:extLst>
          </p:nvPr>
        </p:nvGraphicFramePr>
        <p:xfrm>
          <a:off x="8555038" y="2089150"/>
          <a:ext cx="263525" cy="239713"/>
        </p:xfrm>
        <a:graphic>
          <a:graphicData uri="http://schemas.openxmlformats.org/presentationml/2006/ole">
            <mc:AlternateContent xmlns:mc="http://schemas.openxmlformats.org/markup-compatibility/2006">
              <mc:Choice xmlns:v="urn:schemas-microsoft-com:vml" Requires="v">
                <p:oleObj spid="_x0000_s229436" name="Equation" r:id="rId7" imgW="152400" imgH="139700" progId="Equation.3">
                  <p:embed/>
                </p:oleObj>
              </mc:Choice>
              <mc:Fallback>
                <p:oleObj name="Equation" r:id="rId7" imgW="152400" imgH="139700" progId="Equation.3">
                  <p:embed/>
                  <p:pic>
                    <p:nvPicPr>
                      <p:cNvPr id="0" name=""/>
                      <p:cNvPicPr/>
                      <p:nvPr/>
                    </p:nvPicPr>
                    <p:blipFill>
                      <a:blip r:embed="rId8"/>
                      <a:stretch>
                        <a:fillRect/>
                      </a:stretch>
                    </p:blipFill>
                    <p:spPr>
                      <a:xfrm>
                        <a:off x="8555038" y="2089150"/>
                        <a:ext cx="263525" cy="2397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75418472"/>
              </p:ext>
            </p:extLst>
          </p:nvPr>
        </p:nvGraphicFramePr>
        <p:xfrm>
          <a:off x="7934325" y="5124450"/>
          <a:ext cx="265113" cy="241300"/>
        </p:xfrm>
        <a:graphic>
          <a:graphicData uri="http://schemas.openxmlformats.org/presentationml/2006/ole">
            <mc:AlternateContent xmlns:mc="http://schemas.openxmlformats.org/markup-compatibility/2006">
              <mc:Choice xmlns:v="urn:schemas-microsoft-com:vml" Requires="v">
                <p:oleObj spid="_x0000_s229437" name="Equation" r:id="rId9" imgW="152400" imgH="139700" progId="Equation.3">
                  <p:embed/>
                </p:oleObj>
              </mc:Choice>
              <mc:Fallback>
                <p:oleObj name="Equation" r:id="rId9" imgW="152400" imgH="139700" progId="Equation.3">
                  <p:embed/>
                  <p:pic>
                    <p:nvPicPr>
                      <p:cNvPr id="0" name=""/>
                      <p:cNvPicPr/>
                      <p:nvPr/>
                    </p:nvPicPr>
                    <p:blipFill>
                      <a:blip r:embed="rId10"/>
                      <a:stretch>
                        <a:fillRect/>
                      </a:stretch>
                    </p:blipFill>
                    <p:spPr>
                      <a:xfrm>
                        <a:off x="7934325" y="5124450"/>
                        <a:ext cx="265113" cy="241300"/>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lgn="l"/>
            <a:fld id="{9ED7421F-71E7-F748-8E9F-5BC3CDBE49C2}" type="slidenum">
              <a:rPr lang="en-US" smtClean="0"/>
              <a:pPr algn="l"/>
              <a:t>2</a:t>
            </a:fld>
            <a:r>
              <a:rPr lang="en-US" smtClean="0"/>
              <a:t> BWF 4/2/2014</a:t>
            </a:r>
            <a:endParaRPr lang="en-US" dirty="0"/>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Effect transition="in" filter="fade">
                                      <p:cBhvr>
                                        <p:cTn id="39" dur="500"/>
                                        <p:tgtEl>
                                          <p:spTgt spid="2">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2" end="2"/>
                                            </p:txEl>
                                          </p:spTgt>
                                        </p:tgtEl>
                                        <p:attrNameLst>
                                          <p:attrName>style.visibility</p:attrName>
                                        </p:attrNameLst>
                                      </p:cBhvr>
                                      <p:to>
                                        <p:strVal val="visible"/>
                                      </p:to>
                                    </p:set>
                                    <p:animEffect transition="in" filter="fade">
                                      <p:cBhvr>
                                        <p:cTn id="44" dur="500"/>
                                        <p:tgtEl>
                                          <p:spTgt spid="2">
                                            <p:txEl>
                                              <p:pRg st="2" end="2"/>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fade">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fade">
                                      <p:cBhvr>
                                        <p:cTn id="52" dur="500"/>
                                        <p:tgtEl>
                                          <p:spTgt spid="2">
                                            <p:txEl>
                                              <p:pRg st="4" end="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
                                            <p:txEl>
                                              <p:pRg st="5" end="5"/>
                                            </p:txEl>
                                          </p:spTgt>
                                        </p:tgtEl>
                                        <p:attrNameLst>
                                          <p:attrName>style.visibility</p:attrName>
                                        </p:attrNameLst>
                                      </p:cBhvr>
                                      <p:to>
                                        <p:strVal val="visible"/>
                                      </p:to>
                                    </p:set>
                                    <p:animEffect transition="in" filter="fade">
                                      <p:cBhvr>
                                        <p:cTn id="55" dur="500"/>
                                        <p:tgtEl>
                                          <p:spTgt spid="2">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6" end="6"/>
                                            </p:txEl>
                                          </p:spTgt>
                                        </p:tgtEl>
                                        <p:attrNameLst>
                                          <p:attrName>style.visibility</p:attrName>
                                        </p:attrNameLst>
                                      </p:cBhvr>
                                      <p:to>
                                        <p:strVal val="visible"/>
                                      </p:to>
                                    </p:set>
                                    <p:animEffect transition="in" filter="fade">
                                      <p:cBhvr>
                                        <p:cTn id="60" dur="500"/>
                                        <p:tgtEl>
                                          <p:spTgt spid="2">
                                            <p:txEl>
                                              <p:pRg st="6" end="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20</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968675849"/>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9500"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412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21</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5728975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257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67679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22</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06963065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052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04882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23</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3071285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154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9729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24</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48492835"/>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3594"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cxnSp>
        <p:nvCxnSpPr>
          <p:cNvPr id="62" name="Straight Arrow Connector 61"/>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16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25</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099559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564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TextBox 62"/>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sp>
        <p:nvSpPr>
          <p:cNvPr id="67"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
        <p:nvSpPr>
          <p:cNvPr id="64"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5" name="Picture 64"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66" name="Straight Arrow Connector 65"/>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82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26</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51429824"/>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461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i="1" dirty="0" smtClean="0">
                <a:latin typeface="Times New Roman"/>
                <a:cs typeface="Times New Roman"/>
              </a:rPr>
              <a:t>c</a:t>
            </a:r>
            <a:r>
              <a:rPr lang="en-US" sz="2400" b="1" dirty="0" smtClean="0">
                <a:latin typeface="Calibri"/>
                <a:cs typeface="Calibri"/>
              </a:rPr>
              <a:t> as output</a:t>
            </a:r>
          </a:p>
          <a:p>
            <a:pPr>
              <a:defRPr/>
            </a:pPr>
            <a:r>
              <a:rPr lang="en-US" sz="2400" b="1" dirty="0" smtClean="0">
                <a:latin typeface="Calibri"/>
                <a:cs typeface="Calibri"/>
              </a:rPr>
              <a:t>(run </a:t>
            </a:r>
            <a:r>
              <a:rPr lang="en-US" sz="2400" i="1" dirty="0" smtClean="0">
                <a:latin typeface="Times New Roman"/>
                <a:cs typeface="Times New Roman"/>
              </a:rPr>
              <a:t>c</a:t>
            </a:r>
            <a:r>
              <a:rPr lang="en-US" sz="2400" b="1" dirty="0" smtClean="0">
                <a:latin typeface="Calibri"/>
                <a:cs typeface="Calibri"/>
              </a:rPr>
              <a:t> through comp. ext. </a:t>
            </a:r>
            <a:r>
              <a:rPr lang="en-US" sz="2000" b="1" dirty="0" smtClean="0">
                <a:latin typeface="Calibri"/>
                <a:cs typeface="Calibri"/>
              </a:rPr>
              <a:t>[Krawczyk10]</a:t>
            </a:r>
            <a:r>
              <a:rPr lang="en-US" sz="2400" b="1" dirty="0" smtClean="0">
                <a:latin typeface="Calibri"/>
                <a:cs typeface="Calibri"/>
              </a:rPr>
              <a:t> to create </a:t>
            </a:r>
            <a:r>
              <a:rPr lang="en-US" sz="2400" b="1" i="1" dirty="0" smtClean="0">
                <a:latin typeface="Times New Roman"/>
                <a:cs typeface="Times New Roman"/>
              </a:rPr>
              <a:t>key</a:t>
            </a:r>
            <a:r>
              <a:rPr lang="en-US" sz="2400" b="1" dirty="0" smtClean="0">
                <a:latin typeface="Calibri"/>
                <a:cs typeface="Calibri"/>
              </a:rPr>
              <a:t>)</a:t>
            </a:r>
            <a:endParaRPr lang="en-US" sz="2400" b="1" dirty="0" smtClean="0">
              <a:latin typeface="Times New Roman"/>
              <a:cs typeface="Times New Roman"/>
            </a:endParaRPr>
          </a:p>
        </p:txBody>
      </p:sp>
      <p:sp>
        <p:nvSpPr>
          <p:cNvPr id="65" name="TextBox 64"/>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6" name="Straight Arrow Connector 65"/>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9" name="Picture 68"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70" name="Straight Arrow Connector 69"/>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8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dirty="0" smtClean="0"/>
              <a:t>Recover all but </a:t>
            </a:r>
            <a:br>
              <a:rPr lang="en-US" dirty="0" smtClean="0"/>
            </a:br>
            <a:r>
              <a:rPr lang="en-US" altLang="ja-JP" i="1" dirty="0" smtClean="0">
                <a:latin typeface="Times New Roman"/>
                <a:cs typeface="Times New Roman"/>
              </a:rPr>
              <a:t>d</a:t>
            </a:r>
            <a:r>
              <a:rPr lang="en-US" altLang="ja-JP" dirty="0">
                <a:latin typeface="Times New Roman"/>
                <a:cs typeface="Times New Roman"/>
              </a:rPr>
              <a:t>(</a:t>
            </a:r>
            <a:r>
              <a:rPr lang="en-US" altLang="ja-JP" i="1" dirty="0" smtClean="0">
                <a:latin typeface="Times New Roman"/>
                <a:cs typeface="Times New Roman"/>
              </a:rPr>
              <a:t>w</a:t>
            </a:r>
            <a:r>
              <a:rPr lang="en-US" altLang="ja-JP" dirty="0" smtClean="0">
                <a:latin typeface="Times New Roman"/>
                <a:cs typeface="Times New Roman"/>
              </a:rPr>
              <a:t>, </a:t>
            </a:r>
            <a:r>
              <a:rPr lang="en-US" altLang="ja-JP" i="1" dirty="0" smtClean="0">
                <a:latin typeface="Times New Roman"/>
                <a:cs typeface="Times New Roman"/>
              </a:rPr>
              <a:t>x</a:t>
            </a: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r>
              <a:rPr lang="en-US" altLang="ja-JP" i="1" baseline="-25000" dirty="0" smtClean="0">
                <a:latin typeface="Times New Roman"/>
                <a:cs typeface="Times New Roman"/>
              </a:rPr>
              <a:t> </a:t>
            </a:r>
            <a:r>
              <a:rPr lang="en-US" altLang="ja-JP" dirty="0" smtClean="0">
                <a:latin typeface="Calibri"/>
                <a:cs typeface="Calibri"/>
              </a:rPr>
              <a:t>bits of </a:t>
            </a:r>
            <a:r>
              <a:rPr lang="en-US" altLang="ja-JP" i="1" dirty="0" smtClean="0">
                <a:latin typeface="Times New Roman"/>
                <a:cs typeface="Times New Roman"/>
              </a:rPr>
              <a:t>c</a:t>
            </a:r>
            <a:endParaRPr lang="en-US" i="1"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dirty="0" smtClean="0">
                <a:latin typeface="Calibri"/>
                <a:cs typeface="Calibri"/>
              </a:rPr>
              <a:t> and </a:t>
            </a:r>
            <a:r>
              <a:rPr lang="en-US" sz="2400" b="1" i="1" dirty="0" smtClean="0">
                <a:latin typeface="Times New Roman"/>
                <a:cs typeface="Times New Roman"/>
              </a:rPr>
              <a:t>c</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27</a:t>
            </a:fld>
            <a:r>
              <a:rPr lang="en-US" smtClean="0"/>
              <a:t> BWF 4/2/2014</a:t>
            </a:r>
            <a:endParaRPr lang="en-US" dirty="0"/>
          </a:p>
        </p:txBody>
      </p:sp>
      <p:grpSp>
        <p:nvGrpSpPr>
          <p:cNvPr id="144" name="Group 143"/>
          <p:cNvGrpSpPr/>
          <p:nvPr/>
        </p:nvGrpSpPr>
        <p:grpSpPr>
          <a:xfrm>
            <a:off x="5734463" y="2502918"/>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7" name="Rectangle 1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8" name="Rectangle 147"/>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46" name="Rectangle 145"/>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9" name="Group 148"/>
          <p:cNvGrpSpPr/>
          <p:nvPr/>
        </p:nvGrpSpPr>
        <p:grpSpPr>
          <a:xfrm>
            <a:off x="6678205" y="2502918"/>
            <a:ext cx="1072298" cy="696777"/>
            <a:chOff x="2437751" y="5267728"/>
            <a:chExt cx="1072298" cy="696777"/>
          </a:xfrm>
        </p:grpSpPr>
        <p:grpSp>
          <p:nvGrpSpPr>
            <p:cNvPr id="150" name="Group 149"/>
            <p:cNvGrpSpPr/>
            <p:nvPr/>
          </p:nvGrpSpPr>
          <p:grpSpPr>
            <a:xfrm>
              <a:off x="2437751" y="5423197"/>
              <a:ext cx="880202" cy="541308"/>
              <a:chOff x="1116067" y="6095656"/>
              <a:chExt cx="880202" cy="541308"/>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51" name="Rectangle 150"/>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7" name="Group 6"/>
          <p:cNvGrpSpPr/>
          <p:nvPr/>
        </p:nvGrpSpPr>
        <p:grpSpPr>
          <a:xfrm>
            <a:off x="702254" y="3784483"/>
            <a:ext cx="7865632" cy="2769920"/>
            <a:chOff x="702254" y="3784483"/>
            <a:chExt cx="7865632" cy="2769920"/>
          </a:xfrm>
        </p:grpSpPr>
        <p:sp>
          <p:nvSpPr>
            <p:cNvPr id="156" name="Rectangle 15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7" name="Group 156"/>
            <p:cNvGrpSpPr/>
            <p:nvPr/>
          </p:nvGrpSpPr>
          <p:grpSpPr>
            <a:xfrm>
              <a:off x="1463040" y="3784483"/>
              <a:ext cx="2111844" cy="2302596"/>
              <a:chOff x="6838074" y="2277355"/>
              <a:chExt cx="981497" cy="1772740"/>
            </a:xfrm>
          </p:grpSpPr>
          <p:sp>
            <p:nvSpPr>
              <p:cNvPr id="158" name="Trapezoid 15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9" name="TextBox 158"/>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60" name="Straight Arrow Connector 15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1" name="Straight Arrow Connector 16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2" name="Straight Arrow Connector 16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3" name="Group 162"/>
            <p:cNvGrpSpPr/>
            <p:nvPr/>
          </p:nvGrpSpPr>
          <p:grpSpPr>
            <a:xfrm>
              <a:off x="5198413" y="4697944"/>
              <a:ext cx="2578825" cy="1810201"/>
              <a:chOff x="6827762" y="2204122"/>
              <a:chExt cx="991809" cy="1845973"/>
            </a:xfrm>
          </p:grpSpPr>
          <p:sp>
            <p:nvSpPr>
              <p:cNvPr id="164" name="Trapezoid 1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5" name="TextBox 1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66" name="Straight Arrow Connector 16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7" name="Straight Arrow Connector 166"/>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68" name="TextBox 167"/>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69" name="Group 168"/>
            <p:cNvGrpSpPr/>
            <p:nvPr/>
          </p:nvGrpSpPr>
          <p:grpSpPr>
            <a:xfrm>
              <a:off x="7815967" y="4882610"/>
              <a:ext cx="579497" cy="369332"/>
              <a:chOff x="6366719" y="2492739"/>
              <a:chExt cx="579497" cy="369332"/>
            </a:xfrm>
          </p:grpSpPr>
          <p:sp>
            <p:nvSpPr>
              <p:cNvPr id="170" name="Rectangle 16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TextBox 17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72" name="Rectangle 171"/>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3" name="TextBox 172"/>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74" name="Elbow Connector 17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76" name="Rectangle 175"/>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7" name="TextBox 176"/>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78" name="Elbow Connector 177"/>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9" name="Elbow Connector 178"/>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1" name="Straight Arrow Connector 180"/>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82" name="Group 181"/>
            <p:cNvGrpSpPr/>
            <p:nvPr/>
          </p:nvGrpSpPr>
          <p:grpSpPr>
            <a:xfrm>
              <a:off x="786386" y="4588137"/>
              <a:ext cx="413796" cy="461665"/>
              <a:chOff x="637563" y="4042853"/>
              <a:chExt cx="413796" cy="461665"/>
            </a:xfrm>
          </p:grpSpPr>
          <p:sp>
            <p:nvSpPr>
              <p:cNvPr id="183" name="Rectangle 18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84" name="TextBox 18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85" name="TextBox 18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86" name="Object 185"/>
            <p:cNvGraphicFramePr>
              <a:graphicFrameLocks noChangeAspect="1"/>
            </p:cNvGraphicFramePr>
            <p:nvPr>
              <p:extLst>
                <p:ext uri="{D42A27DB-BD31-4B8C-83A1-F6EECF244321}">
                  <p14:modId xmlns:p14="http://schemas.microsoft.com/office/powerpoint/2010/main" val="2129336550"/>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144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87" name="TextBox 186"/>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88" name="Group 187"/>
            <p:cNvGrpSpPr/>
            <p:nvPr/>
          </p:nvGrpSpPr>
          <p:grpSpPr>
            <a:xfrm>
              <a:off x="2464487" y="4277322"/>
              <a:ext cx="1018924" cy="684337"/>
              <a:chOff x="2464487" y="4277322"/>
              <a:chExt cx="1018924" cy="684337"/>
            </a:xfrm>
          </p:grpSpPr>
          <p:grpSp>
            <p:nvGrpSpPr>
              <p:cNvPr id="189" name="Group 188"/>
              <p:cNvGrpSpPr/>
              <p:nvPr/>
            </p:nvGrpSpPr>
            <p:grpSpPr>
              <a:xfrm>
                <a:off x="2464487" y="4428895"/>
                <a:ext cx="853466" cy="532764"/>
                <a:chOff x="1142803" y="6095656"/>
                <a:chExt cx="853466" cy="532764"/>
              </a:xfrm>
            </p:grpSpPr>
            <p:sp>
              <p:nvSpPr>
                <p:cNvPr id="191" name="Rectangle 1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2" name="Rectangle 191"/>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90" name="Rectangle 189"/>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93" name="Group 192"/>
            <p:cNvGrpSpPr/>
            <p:nvPr/>
          </p:nvGrpSpPr>
          <p:grpSpPr>
            <a:xfrm>
              <a:off x="2437751" y="5267728"/>
              <a:ext cx="1072298" cy="696777"/>
              <a:chOff x="2437751" y="5267728"/>
              <a:chExt cx="1072298" cy="696777"/>
            </a:xfrm>
          </p:grpSpPr>
          <p:grpSp>
            <p:nvGrpSpPr>
              <p:cNvPr id="194" name="Group 193"/>
              <p:cNvGrpSpPr/>
              <p:nvPr/>
            </p:nvGrpSpPr>
            <p:grpSpPr>
              <a:xfrm>
                <a:off x="2437751" y="5423197"/>
                <a:ext cx="880202" cy="541308"/>
                <a:chOff x="1116067" y="6095656"/>
                <a:chExt cx="880202" cy="541308"/>
              </a:xfrm>
            </p:grpSpPr>
            <p:sp>
              <p:nvSpPr>
                <p:cNvPr id="196" name="Rectangle 19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7" name="Rectangle 196"/>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95" name="Rectangle 19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98" name="Group 197"/>
            <p:cNvGrpSpPr/>
            <p:nvPr/>
          </p:nvGrpSpPr>
          <p:grpSpPr>
            <a:xfrm>
              <a:off x="5685545" y="4896628"/>
              <a:ext cx="1067842" cy="731411"/>
              <a:chOff x="5685545" y="4896628"/>
              <a:chExt cx="1067842" cy="731411"/>
            </a:xfrm>
          </p:grpSpPr>
          <p:grpSp>
            <p:nvGrpSpPr>
              <p:cNvPr id="199" name="Group 198"/>
              <p:cNvGrpSpPr/>
              <p:nvPr/>
            </p:nvGrpSpPr>
            <p:grpSpPr>
              <a:xfrm>
                <a:off x="5685545" y="5092889"/>
                <a:ext cx="867089" cy="535150"/>
                <a:chOff x="1129180" y="6095656"/>
                <a:chExt cx="867089" cy="535150"/>
              </a:xfrm>
            </p:grpSpPr>
            <p:sp>
              <p:nvSpPr>
                <p:cNvPr id="201" name="Rectangle 20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2" name="Rectangle 20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200" name="Rectangle 199"/>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203" name="Group 202"/>
            <p:cNvGrpSpPr/>
            <p:nvPr/>
          </p:nvGrpSpPr>
          <p:grpSpPr>
            <a:xfrm>
              <a:off x="5683207" y="5794088"/>
              <a:ext cx="1064434" cy="760315"/>
              <a:chOff x="5683207" y="5794088"/>
              <a:chExt cx="1064434" cy="760315"/>
            </a:xfrm>
          </p:grpSpPr>
          <p:grpSp>
            <p:nvGrpSpPr>
              <p:cNvPr id="204" name="Group 203"/>
              <p:cNvGrpSpPr/>
              <p:nvPr/>
            </p:nvGrpSpPr>
            <p:grpSpPr>
              <a:xfrm>
                <a:off x="5683207" y="5993615"/>
                <a:ext cx="869427" cy="560788"/>
                <a:chOff x="1126842" y="6095656"/>
                <a:chExt cx="869427" cy="560788"/>
              </a:xfrm>
            </p:grpSpPr>
            <p:sp>
              <p:nvSpPr>
                <p:cNvPr id="206" name="Rectangle 20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7" name="Rectangle 20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205" name="Rectangle 20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208" name="Picture 20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209" name="Picture 208"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210" name="TextBox 209"/>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211" name="Straight Arrow Connector 210"/>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2" name="Straight Arrow Connector 211"/>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70"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7" name="Content Placeholder 26"/>
          <p:cNvSpPr>
            <a:spLocks noGrp="1"/>
          </p:cNvSpPr>
          <p:nvPr>
            <p:ph idx="1"/>
          </p:nvPr>
        </p:nvSpPr>
        <p:spPr>
          <a:xfrm>
            <a:off x="338285" y="659594"/>
            <a:ext cx="8658661" cy="3003353"/>
          </a:xfrm>
        </p:spPr>
        <p:txBody>
          <a:bodyPr>
            <a:normAutofit/>
          </a:bodyPr>
          <a:lstStyle/>
          <a:p>
            <a:r>
              <a:rPr lang="en-US" dirty="0" smtClean="0">
                <a:cs typeface="Calibri"/>
              </a:rPr>
              <a:t>Need to argue adversary learns little through equality oracle queries to symbols</a:t>
            </a:r>
          </a:p>
          <a:p>
            <a:r>
              <a:rPr lang="en-US" dirty="0" smtClean="0">
                <a:cs typeface="Calibri"/>
              </a:rPr>
              <a:t>Enough to argue adversary sees    as response to queries with overwhelming probability</a:t>
            </a:r>
          </a:p>
          <a:p>
            <a:pPr lvl="1"/>
            <a:r>
              <a:rPr lang="en-US" dirty="0" smtClean="0">
                <a:cs typeface="Calibri"/>
              </a:rPr>
              <a:t>That is, they rarely guess the stored value </a:t>
            </a:r>
            <a:r>
              <a:rPr lang="en-US" i="1" dirty="0" err="1" smtClean="0">
                <a:latin typeface="Times New Roman"/>
                <a:cs typeface="Times New Roman"/>
              </a:rPr>
              <a:t>w</a:t>
            </a:r>
            <a:r>
              <a:rPr lang="en-US" i="1" baseline="-25000" dirty="0" err="1" smtClean="0">
                <a:latin typeface="Times New Roman"/>
                <a:cs typeface="Times New Roman"/>
              </a:rPr>
              <a:t>i</a:t>
            </a:r>
            <a:endParaRPr lang="en-US" i="1" baseline="-25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28</a:t>
            </a:fld>
            <a:r>
              <a:rPr lang="en-US" smtClean="0"/>
              <a:t> BWF 4/2/2014</a:t>
            </a:r>
            <a:endParaRPr lang="en-US" dirty="0"/>
          </a:p>
        </p:txBody>
      </p:sp>
      <p:sp>
        <p:nvSpPr>
          <p:cNvPr id="71" name="Rectangle 7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p:cNvGrpSpPr/>
          <p:nvPr/>
        </p:nvGrpSpPr>
        <p:grpSpPr>
          <a:xfrm>
            <a:off x="1463040" y="3784483"/>
            <a:ext cx="2111844" cy="2302596"/>
            <a:chOff x="6838074" y="2277355"/>
            <a:chExt cx="981497" cy="1772740"/>
          </a:xfrm>
        </p:grpSpPr>
        <p:sp>
          <p:nvSpPr>
            <p:cNvPr id="73" name="Trapezoid 7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4" name="TextBox 7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5" name="Straight Arrow Connector 74"/>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8" name="Group 77"/>
          <p:cNvGrpSpPr/>
          <p:nvPr/>
        </p:nvGrpSpPr>
        <p:grpSpPr>
          <a:xfrm>
            <a:off x="5198413" y="4697944"/>
            <a:ext cx="2578825" cy="1810201"/>
            <a:chOff x="6827762" y="2204122"/>
            <a:chExt cx="991809" cy="1845973"/>
          </a:xfrm>
        </p:grpSpPr>
        <p:sp>
          <p:nvSpPr>
            <p:cNvPr id="79" name="Trapezoid 7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0" name="TextBox 7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81" name="Straight Arrow Connector 80"/>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5" name="TextBox 94"/>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96" name="Group 95"/>
          <p:cNvGrpSpPr/>
          <p:nvPr/>
        </p:nvGrpSpPr>
        <p:grpSpPr>
          <a:xfrm>
            <a:off x="7815967" y="4882610"/>
            <a:ext cx="579497" cy="369332"/>
            <a:chOff x="6366719" y="2492739"/>
            <a:chExt cx="579497" cy="369332"/>
          </a:xfrm>
        </p:grpSpPr>
        <p:sp>
          <p:nvSpPr>
            <p:cNvPr id="97" name="Rectangle 9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99" name="Rectangle 98"/>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0" name="TextBox 9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01" name="Elbow Connector 100"/>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3" name="Rectangle 102"/>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4" name="TextBox 103"/>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05" name="Elbow Connector 10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9" name="Group 108"/>
          <p:cNvGrpSpPr/>
          <p:nvPr/>
        </p:nvGrpSpPr>
        <p:grpSpPr>
          <a:xfrm>
            <a:off x="786386" y="4588137"/>
            <a:ext cx="413796" cy="461665"/>
            <a:chOff x="637563" y="4042853"/>
            <a:chExt cx="413796" cy="461665"/>
          </a:xfrm>
        </p:grpSpPr>
        <p:sp>
          <p:nvSpPr>
            <p:cNvPr id="110" name="Rectangle 10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1" name="TextBox 11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12" name="TextBox 11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13" name="Object 112"/>
          <p:cNvGraphicFramePr>
            <a:graphicFrameLocks noChangeAspect="1"/>
          </p:cNvGraphicFramePr>
          <p:nvPr>
            <p:extLst>
              <p:ext uri="{D42A27DB-BD31-4B8C-83A1-F6EECF244321}">
                <p14:modId xmlns:p14="http://schemas.microsoft.com/office/powerpoint/2010/main" val="124883394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245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14" name="TextBox 11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15" name="Group 114"/>
          <p:cNvGrpSpPr/>
          <p:nvPr/>
        </p:nvGrpSpPr>
        <p:grpSpPr>
          <a:xfrm>
            <a:off x="2464487" y="4277322"/>
            <a:ext cx="1018924" cy="684337"/>
            <a:chOff x="2464487" y="4277322"/>
            <a:chExt cx="1018924" cy="684337"/>
          </a:xfrm>
        </p:grpSpPr>
        <p:grpSp>
          <p:nvGrpSpPr>
            <p:cNvPr id="116" name="Group 115"/>
            <p:cNvGrpSpPr/>
            <p:nvPr/>
          </p:nvGrpSpPr>
          <p:grpSpPr>
            <a:xfrm>
              <a:off x="2464487" y="4428895"/>
              <a:ext cx="853466" cy="532764"/>
              <a:chOff x="1142803" y="6095656"/>
              <a:chExt cx="853466" cy="532764"/>
            </a:xfrm>
          </p:grpSpPr>
          <p:sp>
            <p:nvSpPr>
              <p:cNvPr id="118" name="Rectangle 11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7" name="Rectangle 11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20" name="Group 119"/>
          <p:cNvGrpSpPr/>
          <p:nvPr/>
        </p:nvGrpSpPr>
        <p:grpSpPr>
          <a:xfrm>
            <a:off x="2437751" y="5267728"/>
            <a:ext cx="1072298" cy="696777"/>
            <a:chOff x="2437751" y="5267728"/>
            <a:chExt cx="1072298" cy="696777"/>
          </a:xfrm>
        </p:grpSpPr>
        <p:grpSp>
          <p:nvGrpSpPr>
            <p:cNvPr id="121" name="Group 120"/>
            <p:cNvGrpSpPr/>
            <p:nvPr/>
          </p:nvGrpSpPr>
          <p:grpSpPr>
            <a:xfrm>
              <a:off x="2437751" y="5423197"/>
              <a:ext cx="880202" cy="541308"/>
              <a:chOff x="1116067" y="6095656"/>
              <a:chExt cx="880202" cy="541308"/>
            </a:xfrm>
          </p:grpSpPr>
          <p:sp>
            <p:nvSpPr>
              <p:cNvPr id="123" name="Rectangle 12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22" name="Rectangle 121"/>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25" name="Group 124"/>
          <p:cNvGrpSpPr/>
          <p:nvPr/>
        </p:nvGrpSpPr>
        <p:grpSpPr>
          <a:xfrm>
            <a:off x="5685545" y="4896628"/>
            <a:ext cx="1067842" cy="731411"/>
            <a:chOff x="5685545" y="4896628"/>
            <a:chExt cx="1067842" cy="731411"/>
          </a:xfrm>
        </p:grpSpPr>
        <p:grpSp>
          <p:nvGrpSpPr>
            <p:cNvPr id="126" name="Group 125"/>
            <p:cNvGrpSpPr/>
            <p:nvPr/>
          </p:nvGrpSpPr>
          <p:grpSpPr>
            <a:xfrm>
              <a:off x="5685545" y="5092889"/>
              <a:ext cx="867089" cy="535150"/>
              <a:chOff x="1129180" y="6095656"/>
              <a:chExt cx="867089" cy="535150"/>
            </a:xfrm>
          </p:grpSpPr>
          <p:sp>
            <p:nvSpPr>
              <p:cNvPr id="128" name="Rectangle 1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9" name="Rectangle 128"/>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27" name="Rectangle 12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30" name="Group 129"/>
          <p:cNvGrpSpPr/>
          <p:nvPr/>
        </p:nvGrpSpPr>
        <p:grpSpPr>
          <a:xfrm>
            <a:off x="5683207" y="5794088"/>
            <a:ext cx="1064434" cy="760315"/>
            <a:chOff x="5683207" y="5794088"/>
            <a:chExt cx="1064434" cy="760315"/>
          </a:xfrm>
        </p:grpSpPr>
        <p:grpSp>
          <p:nvGrpSpPr>
            <p:cNvPr id="131" name="Group 130"/>
            <p:cNvGrpSpPr/>
            <p:nvPr/>
          </p:nvGrpSpPr>
          <p:grpSpPr>
            <a:xfrm>
              <a:off x="5683207" y="5993615"/>
              <a:ext cx="869427" cy="560788"/>
              <a:chOff x="1126842" y="6095656"/>
              <a:chExt cx="869427" cy="560788"/>
            </a:xfrm>
          </p:grpSpPr>
          <p:sp>
            <p:nvSpPr>
              <p:cNvPr id="133" name="Rectangle 13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34" name="Rectangle 13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32" name="Rectangle 13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35" name="Picture 13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36" name="Picture 13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37" name="TextBox 13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38" name="Straight Arrow Connector 137"/>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pic>
        <p:nvPicPr>
          <p:cNvPr id="4" name="Picture 3"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60682" y="1911681"/>
            <a:ext cx="304800" cy="317500"/>
          </a:xfrm>
          <a:prstGeom prst="rect">
            <a:avLst/>
          </a:prstGeom>
        </p:spPr>
      </p:pic>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dirty="0" smtClean="0">
                <a:latin typeface="Calibri"/>
                <a:cs typeface="Calibri"/>
              </a:rPr>
              <a:t>    </a:t>
            </a:r>
            <a:r>
              <a:rPr lang="en-US" i="1" dirty="0" smtClean="0">
                <a:latin typeface="Times New Roman"/>
                <a:cs typeface="Times New Roman"/>
              </a:rPr>
              <a:t>                </a:t>
            </a:r>
            <a:r>
              <a:rPr lang="en-US" dirty="0" smtClean="0">
                <a:latin typeface="Calibri"/>
                <a:cs typeface="Calibri"/>
              </a:rPr>
              <a:t>such </a:t>
            </a:r>
            <a:r>
              <a:rPr lang="en-US" dirty="0" smtClean="0">
                <a:latin typeface="Calibri"/>
                <a:cs typeface="Calibri"/>
              </a:rPr>
              <a:t>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8345406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0872"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29</a:t>
            </a:fld>
            <a:r>
              <a:rPr lang="en-US" smtClean="0"/>
              <a:t> BWF 4/2/2014</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848904912"/>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0873"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23566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setting in </a:t>
            </a:r>
            <a:r>
              <a:rPr lang="en-US" sz="1800" dirty="0" err="1" smtClean="0">
                <a:solidFill>
                  <a:srgbClr val="FFFFFF"/>
                </a:solidFill>
              </a:rPr>
              <a:t>aaaa</a:t>
            </a:r>
            <a:r>
              <a:rPr lang="en-US" sz="1800" dirty="0" smtClean="0"/>
              <a:t>[</a:t>
            </a:r>
            <a:r>
              <a:rPr lang="en-US" sz="1800" dirty="0" smtClean="0"/>
              <a:t>BennettBrassardRobert88])</a:t>
            </a:r>
            <a:endParaRPr lang="en-US" sz="2000" i="1" dirty="0" smtClean="0">
              <a:latin typeface="Arial" charset="0"/>
            </a:endParaRP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3569949195"/>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9002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594350"/>
                        <a:ext cx="236977" cy="26101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a:t>
            </a:fld>
            <a:r>
              <a:rPr lang="en-US" smtClean="0"/>
              <a:t> BWF 4/2/2014</a:t>
            </a:r>
            <a:endParaRPr lang="en-US" dirty="0"/>
          </a:p>
        </p:txBody>
      </p:sp>
      <p:sp>
        <p:nvSpPr>
          <p:cNvPr id="4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 name="Rectangle 4"/>
          <p:cNvSpPr/>
          <p:nvPr/>
        </p:nvSpPr>
        <p:spPr>
          <a:xfrm>
            <a:off x="4482292" y="1527077"/>
            <a:ext cx="4572000" cy="2246769"/>
          </a:xfrm>
          <a:prstGeom prst="rect">
            <a:avLst/>
          </a:prstGeom>
        </p:spPr>
        <p:txBody>
          <a:bodyPr>
            <a:spAutoFit/>
          </a:bodyPr>
          <a:lstStyle/>
          <a:p>
            <a:r>
              <a:rPr lang="en-US" sz="2000" dirty="0" smtClean="0">
                <a:cs typeface="Calibri"/>
              </a:rPr>
              <a:t>Goals</a:t>
            </a:r>
            <a:r>
              <a:rPr lang="en-US" sz="2000" dirty="0" smtClean="0">
                <a:cs typeface="Calibri"/>
              </a:rPr>
              <a:t>:</a:t>
            </a:r>
          </a:p>
          <a:p>
            <a:pPr marL="342900" indent="-342900">
              <a:buFont typeface="Arial"/>
              <a:buChar char="•"/>
            </a:pPr>
            <a:r>
              <a:rPr lang="en-US" sz="2000" dirty="0" smtClean="0">
                <a:cs typeface="Calibri"/>
              </a:rPr>
              <a:t>Correctness</a:t>
            </a:r>
            <a:r>
              <a:rPr lang="en-US" sz="2000" dirty="0">
                <a:cs typeface="Calibri"/>
              </a:rPr>
              <a:t>: </a:t>
            </a:r>
            <a:r>
              <a:rPr lang="en-US" sz="2000" i="1" dirty="0">
                <a:latin typeface="Times New Roman"/>
                <a:cs typeface="Times New Roman"/>
              </a:rPr>
              <a:t>Gen</a:t>
            </a:r>
            <a:r>
              <a:rPr lang="en-US" sz="2000" dirty="0">
                <a:latin typeface="Times New Roman"/>
                <a:cs typeface="Times New Roman"/>
              </a:rPr>
              <a:t>, </a:t>
            </a:r>
            <a:r>
              <a:rPr lang="en-US" sz="2000" i="1" dirty="0">
                <a:latin typeface="Times New Roman"/>
                <a:cs typeface="Times New Roman"/>
              </a:rPr>
              <a:t>Rep</a:t>
            </a:r>
            <a:r>
              <a:rPr lang="en-US" sz="2000" i="1" dirty="0">
                <a:cs typeface="Calibri"/>
              </a:rPr>
              <a:t> </a:t>
            </a:r>
            <a:r>
              <a:rPr lang="en-US" sz="2000" dirty="0">
                <a:cs typeface="Calibri"/>
              </a:rPr>
              <a:t>give same </a:t>
            </a:r>
            <a:r>
              <a:rPr lang="en-US" sz="2000" i="1" dirty="0">
                <a:latin typeface="Times New Roman"/>
                <a:cs typeface="Times New Roman"/>
              </a:rPr>
              <a:t>key</a:t>
            </a:r>
            <a:r>
              <a:rPr lang="en-US" sz="2000" dirty="0">
                <a:cs typeface="Calibri"/>
              </a:rPr>
              <a:t> </a:t>
            </a:r>
            <a:br>
              <a:rPr lang="en-US" sz="2000" dirty="0">
                <a:cs typeface="Calibri"/>
              </a:rPr>
            </a:br>
            <a:r>
              <a:rPr lang="en-US" sz="2000" dirty="0">
                <a:cs typeface="Calibri"/>
              </a:rPr>
              <a:t>if </a:t>
            </a:r>
            <a:r>
              <a:rPr lang="en-US" sz="2000" i="1" dirty="0">
                <a:latin typeface="Times New Roman"/>
                <a:cs typeface="Times New Roman"/>
              </a:rPr>
              <a:t>d</a:t>
            </a:r>
            <a:r>
              <a:rPr lang="en-US" sz="2000" dirty="0">
                <a:latin typeface="Times New Roman"/>
                <a:cs typeface="Times New Roman"/>
              </a:rPr>
              <a:t>(</a:t>
            </a:r>
            <a:r>
              <a:rPr lang="en-US" sz="2000" i="1" dirty="0">
                <a:latin typeface="Times New Roman"/>
                <a:cs typeface="Times New Roman"/>
              </a:rPr>
              <a:t>w</a:t>
            </a:r>
            <a:r>
              <a:rPr lang="en-US" sz="2000" dirty="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altLang="ja-JP" sz="2000" dirty="0">
                <a:latin typeface="Times New Roman"/>
                <a:cs typeface="Times New Roman"/>
              </a:rPr>
              <a:t>≤</a:t>
            </a:r>
            <a:r>
              <a:rPr lang="en-US" sz="2000"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pPr marL="342900" indent="-342900">
              <a:buFont typeface="Arial"/>
              <a:buChar char="•"/>
            </a:pPr>
            <a:endParaRPr lang="en-US" sz="2000" dirty="0" smtClean="0">
              <a:cs typeface="Calibri"/>
            </a:endParaRPr>
          </a:p>
          <a:p>
            <a:pPr marL="342900" indent="-342900">
              <a:buFont typeface="Arial"/>
              <a:buChar char="•"/>
            </a:pPr>
            <a:r>
              <a:rPr lang="en-US" sz="2000" dirty="0" smtClean="0">
                <a:cs typeface="Calibri"/>
              </a:rPr>
              <a:t>Security</a:t>
            </a:r>
            <a:r>
              <a:rPr lang="en-US" sz="2000" dirty="0">
                <a:cs typeface="Calibri"/>
              </a:rPr>
              <a:t>: </a:t>
            </a:r>
            <a:r>
              <a:rPr lang="en-US" sz="2000" dirty="0">
                <a:latin typeface="Times New Roman"/>
                <a:cs typeface="Times New Roman"/>
              </a:rPr>
              <a:t>(</a:t>
            </a:r>
            <a:r>
              <a:rPr lang="en-US" sz="2000" i="1" dirty="0">
                <a:latin typeface="Times New Roman"/>
                <a:cs typeface="Times New Roman"/>
              </a:rPr>
              <a:t>key</a:t>
            </a:r>
            <a:r>
              <a:rPr lang="en-US" sz="2000" dirty="0">
                <a:latin typeface="Times New Roman"/>
                <a:cs typeface="Times New Roman"/>
              </a:rPr>
              <a:t> , </a:t>
            </a:r>
            <a:r>
              <a:rPr lang="en-US" sz="2000" i="1" dirty="0">
                <a:latin typeface="Times New Roman"/>
                <a:cs typeface="Times New Roman"/>
              </a:rPr>
              <a:t>p</a:t>
            </a:r>
            <a:r>
              <a:rPr lang="en-US" sz="2000" dirty="0">
                <a:latin typeface="Times New Roman"/>
                <a:cs typeface="Times New Roman"/>
              </a:rPr>
              <a:t>) ≈ (</a:t>
            </a:r>
            <a:r>
              <a:rPr lang="en-US" sz="2000" i="1" dirty="0">
                <a:latin typeface="Times New Roman"/>
                <a:cs typeface="Times New Roman"/>
              </a:rPr>
              <a:t>U</a:t>
            </a:r>
            <a:r>
              <a:rPr lang="en-US" sz="2000" dirty="0">
                <a:latin typeface="Times New Roman"/>
                <a:cs typeface="Times New Roman"/>
              </a:rPr>
              <a:t> , </a:t>
            </a:r>
            <a:r>
              <a:rPr lang="en-US" sz="2000" i="1" dirty="0">
                <a:latin typeface="Times New Roman"/>
                <a:cs typeface="Times New Roman"/>
              </a:rPr>
              <a:t>p</a:t>
            </a:r>
            <a:r>
              <a:rPr lang="en-US" sz="2000" dirty="0" smtClean="0">
                <a:latin typeface="Times New Roman"/>
                <a:cs typeface="Times New Roman"/>
              </a:rPr>
              <a:t>)</a:t>
            </a:r>
          </a:p>
          <a:p>
            <a:pPr lvl="1"/>
            <a:r>
              <a:rPr lang="en-US" sz="2000" dirty="0" smtClean="0">
                <a:latin typeface="Calibri"/>
                <a:cs typeface="Calibri"/>
              </a:rPr>
              <a:t>Can </a:t>
            </a:r>
            <a:r>
              <a:rPr lang="en-US" sz="2000" dirty="0">
                <a:latin typeface="Calibri"/>
                <a:cs typeface="Calibri"/>
              </a:rPr>
              <a:t>be statistical </a:t>
            </a:r>
            <a:r>
              <a:rPr lang="en-US" sz="2000" dirty="0" smtClean="0">
                <a:latin typeface="Calibri"/>
                <a:cs typeface="Calibri"/>
              </a:rPr>
              <a:t>or computational </a:t>
            </a:r>
            <a:r>
              <a:rPr lang="en-US" sz="2000" dirty="0">
                <a:latin typeface="Calibri"/>
                <a:cs typeface="Calibri"/>
              </a:rPr>
              <a:t>[FullerMengReyzin13]</a:t>
            </a:r>
          </a:p>
        </p:txBody>
      </p:sp>
      <p:grpSp>
        <p:nvGrpSpPr>
          <p:cNvPr id="60" name="Group 59"/>
          <p:cNvGrpSpPr/>
          <p:nvPr/>
        </p:nvGrpSpPr>
        <p:grpSpPr>
          <a:xfrm>
            <a:off x="336248" y="1566460"/>
            <a:ext cx="3754489" cy="433300"/>
            <a:chOff x="3156859" y="644458"/>
            <a:chExt cx="3766267" cy="353005"/>
          </a:xfrm>
        </p:grpSpPr>
        <p:sp>
          <p:nvSpPr>
            <p:cNvPr id="61"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086584059"/>
                </p:ext>
              </p:extLst>
            </p:nvPr>
          </p:nvGraphicFramePr>
          <p:xfrm>
            <a:off x="3302078" y="648666"/>
            <a:ext cx="3522566" cy="348797"/>
          </p:xfrm>
          <a:graphic>
            <a:graphicData uri="http://schemas.openxmlformats.org/presentationml/2006/ole">
              <mc:AlternateContent xmlns:mc="http://schemas.openxmlformats.org/markup-compatibility/2006">
                <mc:Choice xmlns:v="urn:schemas-microsoft-com:vml" Requires="v">
                  <p:oleObj spid="_x0000_s90029" name="Equation" r:id="rId6" imgW="2133600" imgH="228600" progId="Equation.3">
                    <p:embed/>
                  </p:oleObj>
                </mc:Choice>
                <mc:Fallback>
                  <p:oleObj name="Equation" r:id="rId6" imgW="2133600" imgH="228600" progId="Equation.3">
                    <p:embed/>
                    <p:pic>
                      <p:nvPicPr>
                        <p:cNvPr id="0" name=""/>
                        <p:cNvPicPr/>
                        <p:nvPr/>
                      </p:nvPicPr>
                      <p:blipFill>
                        <a:blip r:embed="rId7"/>
                        <a:stretch>
                          <a:fillRect/>
                        </a:stretch>
                      </p:blipFill>
                      <p:spPr>
                        <a:xfrm>
                          <a:off x="3302078" y="648666"/>
                          <a:ext cx="3522566" cy="348797"/>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fade">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par>
                                <p:cTn id="101" presetID="10" presetClass="entr" presetSubtype="0" fill="hold" nodeType="with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fade">
                                      <p:cBhvr>
                                        <p:cTn id="103" dur="500"/>
                                        <p:tgtEl>
                                          <p:spTgt spid="8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5">
                                            <p:txEl>
                                              <p:pRg st="3" end="3"/>
                                            </p:txEl>
                                          </p:spTgt>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82" grpId="0"/>
      <p:bldP spid="38" grpId="0" animBg="1"/>
      <p:bldP spid="40" grpId="0" animBg="1"/>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6" name="Rectangle 5"/>
          <p:cNvSpPr/>
          <p:nvPr/>
        </p:nvSpPr>
        <p:spPr>
          <a:xfrm>
            <a:off x="1274191" y="3348926"/>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1</a:t>
            </a:r>
            <a:endParaRPr lang="en-US" baseline="-25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5700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2</a:t>
            </a:r>
            <a:endParaRPr lang="en-US" sz="2800" baseline="-25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25000" dirty="0" err="1" smtClean="0">
                <a:latin typeface="Times New Roman"/>
                <a:cs typeface="Times New Roman"/>
              </a:rPr>
              <a:t>k</a:t>
            </a:r>
            <a:endParaRPr lang="en-US" sz="2800" i="1" baseline="-25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2</a:t>
            </a:r>
            <a:endParaRPr lang="en-US" baseline="-25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015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55523"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25000" dirty="0" err="1" smtClean="0">
                <a:solidFill>
                  <a:srgbClr val="FF0000"/>
                </a:solidFill>
                <a:latin typeface="Times New Roman"/>
                <a:cs typeface="Times New Roman"/>
              </a:rPr>
              <a:t>k</a:t>
            </a:r>
            <a:endParaRPr lang="en-US" i="1" baseline="-25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128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17817" y="2702770"/>
            <a:ext cx="947700"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80967" y="2660308"/>
            <a:ext cx="701566"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30</a:t>
            </a:fld>
            <a:r>
              <a:rPr lang="en-US" smtClean="0"/>
              <a:t> BWF 4/2/2014</a:t>
            </a:r>
            <a:endParaRPr lang="en-US" dirty="0"/>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32577462"/>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1896"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31</a:t>
            </a:fld>
            <a:r>
              <a:rPr lang="en-US" smtClean="0"/>
              <a:t> BWF 4/2/2014</a:t>
            </a:r>
            <a:endParaRPr lang="en-US" dirty="0"/>
          </a:p>
        </p:txBody>
      </p:sp>
      <p:sp>
        <p:nvSpPr>
          <p:cNvPr id="8" name="Rectangle 36"/>
          <p:cNvSpPr>
            <a:spLocks noChangeArrowheads="1"/>
          </p:cNvSpPr>
          <p:nvPr/>
        </p:nvSpPr>
        <p:spPr bwMode="auto">
          <a:xfrm>
            <a:off x="338286" y="5117428"/>
            <a:ext cx="7682767" cy="1371604"/>
          </a:xfrm>
          <a:prstGeom prst="roundRect">
            <a:avLst>
              <a:gd name="adj" fmla="val 16667"/>
            </a:avLst>
          </a:prstGeom>
          <a:ln>
            <a:solidFill>
              <a:srgbClr val="82A0FF"/>
            </a:solid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a:t>
            </a:r>
            <a:r>
              <a:rPr lang="en-US" sz="2400" b="1" dirty="0" smtClean="0">
                <a:solidFill>
                  <a:schemeClr val="tx1"/>
                </a:solidFill>
                <a:latin typeface="Calibri"/>
                <a:cs typeface="Calibri"/>
              </a:rPr>
              <a:t>blocks are independent and many are entropic, </a:t>
            </a:r>
            <a:br>
              <a:rPr lang="en-US" sz="2400" b="1" dirty="0" smtClean="0">
                <a:solidFill>
                  <a:schemeClr val="tx1"/>
                </a:solidFill>
                <a:latin typeface="Calibri"/>
                <a:cs typeface="Calibri"/>
              </a:rPr>
            </a:br>
            <a:r>
              <a:rPr lang="en-US" sz="2400" b="1" dirty="0" smtClean="0">
                <a:solidFill>
                  <a:schemeClr val="tx1"/>
                </a:solidFill>
                <a:latin typeface="Calibri"/>
                <a:cs typeface="Calibri"/>
              </a:rPr>
              <a:t>all entropic blocks</a:t>
            </a:r>
            <a:endParaRPr lang="en-US" sz="2400" b="1" i="1" dirty="0" smtClean="0">
              <a:solidFill>
                <a:schemeClr val="tx1"/>
              </a:solidFill>
              <a:latin typeface="Times New Roman"/>
              <a:cs typeface="Times New Roman"/>
            </a:endParaRPr>
          </a:p>
        </p:txBody>
      </p:sp>
      <p:sp>
        <p:nvSpPr>
          <p:cNvPr id="9"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dirty="0" smtClean="0">
                <a:latin typeface="Calibri"/>
                <a:cs typeface="Calibri"/>
              </a:rPr>
              <a:t>    </a:t>
            </a:r>
            <a:r>
              <a:rPr lang="en-US" i="1" dirty="0" smtClean="0">
                <a:latin typeface="Times New Roman"/>
                <a:cs typeface="Times New Roman"/>
              </a:rPr>
              <a:t>                </a:t>
            </a:r>
            <a:r>
              <a:rPr lang="en-US" dirty="0" smtClean="0">
                <a:latin typeface="Calibri"/>
                <a:cs typeface="Calibri"/>
              </a:rPr>
              <a:t>such </a:t>
            </a:r>
            <a:r>
              <a:rPr lang="en-US" dirty="0" smtClean="0">
                <a:latin typeface="Calibri"/>
                <a:cs typeface="Calibri"/>
              </a:rPr>
              <a:t>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61932145"/>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1897"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20274386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a:t>
            </a:r>
            <a:r>
              <a:rPr lang="en-US" dirty="0">
                <a:cs typeface="Calibri"/>
              </a:rPr>
              <a:t>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endParaRPr lang="en-US" dirty="0" smtClean="0">
              <a:latin typeface="Times New Roman"/>
              <a:cs typeface="Times New Roman"/>
            </a:endParaRP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59"/>
            <a:ext cx="6764421" cy="90061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Convertible to pseudorandom </a:t>
            </a:r>
            <a:r>
              <a:rPr lang="en-US" sz="2400" b="1" dirty="0" smtClean="0">
                <a:latin typeface="Calibri"/>
                <a:cs typeface="Calibri"/>
              </a:rPr>
              <a:t>by </a:t>
            </a:r>
            <a:r>
              <a:rPr lang="en-US" sz="2400" b="1" dirty="0" smtClean="0">
                <a:latin typeface="Calibri"/>
                <a:cs typeface="Calibri"/>
              </a:rPr>
              <a:t>comp. ext.</a:t>
            </a: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32</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5308873"/>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33371"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06807028"/>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33372"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a:t>
            </a:r>
            <a:r>
              <a:rPr lang="en-US" dirty="0">
                <a:cs typeface="Calibri"/>
              </a:rPr>
              <a:t>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endParaRPr lang="en-US" dirty="0" smtClean="0">
              <a:latin typeface="Times New Roman"/>
              <a:cs typeface="Times New Roman"/>
            </a:endParaRP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33</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10048217"/>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4959"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4" name="Rectangle 3"/>
          <p:cNvSpPr/>
          <p:nvPr/>
        </p:nvSpPr>
        <p:spPr>
          <a:xfrm>
            <a:off x="1451811" y="4438314"/>
            <a:ext cx="4104105" cy="5347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59094237"/>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4960"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1042596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6"/>
          <p:cNvSpPr>
            <a:spLocks noChangeArrowheads="1"/>
          </p:cNvSpPr>
          <p:nvPr/>
        </p:nvSpPr>
        <p:spPr bwMode="auto">
          <a:xfrm>
            <a:off x="1395664" y="4406730"/>
            <a:ext cx="2708441" cy="66416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a:t>
            </a:r>
            <a:r>
              <a:rPr lang="en-US" dirty="0">
                <a:cs typeface="Calibri"/>
              </a:rPr>
              <a:t>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endParaRPr lang="en-US" dirty="0" smtClean="0">
              <a:latin typeface="Times New Roman"/>
              <a:cs typeface="Times New Roman"/>
            </a:endParaRP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34</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94559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5983"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59094237"/>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5984"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31898689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a:t>
            </a:r>
            <a:r>
              <a:rPr lang="en-US" dirty="0">
                <a:cs typeface="Calibri"/>
              </a:rPr>
              <a:t>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endParaRPr lang="en-US" dirty="0" smtClean="0">
              <a:latin typeface="Times New Roman"/>
              <a:cs typeface="Times New Roman"/>
            </a:endParaRP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35</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03019520"/>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2921"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9" name="Rectangle 36"/>
          <p:cNvSpPr>
            <a:spLocks noChangeArrowheads="1"/>
          </p:cNvSpPr>
          <p:nvPr/>
        </p:nvSpPr>
        <p:spPr bwMode="auto">
          <a:xfrm>
            <a:off x="457200" y="546769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t>
            </a:r>
            <a:br>
              <a:rPr lang="en-US" sz="2400" b="1" dirty="0" smtClean="0">
                <a:latin typeface="Calibri"/>
                <a:cs typeface="Calibri"/>
              </a:rPr>
            </a:br>
            <a:r>
              <a:rPr lang="en-US" sz="2400" b="1" dirty="0" smtClean="0">
                <a:latin typeface="Calibri"/>
                <a:cs typeface="Calibri"/>
              </a:rPr>
              <a:t>can be expanded by computational extractor</a:t>
            </a:r>
            <a:endParaRPr lang="en-US" sz="2400" b="1" i="1" dirty="0" smtClean="0">
              <a:latin typeface="Times New Roman"/>
              <a:cs typeface="Times New Roman"/>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643368985"/>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2922"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39430915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a:r>
            <a:r>
              <a:rPr lang="en-US" dirty="0" smtClean="0"/>
              <a:t>at </a:t>
            </a:r>
            <a:r>
              <a:rPr lang="en-US" dirty="0" smtClean="0"/>
              <a:t>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solidFill>
                  <a:schemeClr val="bg1"/>
                </a:solidFill>
                <a:cs typeface="Calibri"/>
              </a:rPr>
              <a:t>There is at least one symbol an adversary must guess</a:t>
            </a:r>
            <a:endParaRPr lang="en-US" dirty="0" smtClean="0">
              <a:solidFill>
                <a:schemeClr val="bg1"/>
              </a:solidFill>
              <a:latin typeface="Calibri"/>
              <a:cs typeface="Calibri"/>
            </a:endParaRPr>
          </a:p>
          <a:p>
            <a:pPr marL="285750" indent="-285750">
              <a:buFont typeface="Arial"/>
              <a:buChar char="•"/>
            </a:pPr>
            <a:r>
              <a:rPr lang="en-US" dirty="0" smtClean="0">
                <a:solidFill>
                  <a:schemeClr val="bg1"/>
                </a:solidFill>
                <a:latin typeface="Calibri"/>
                <a:cs typeface="Calibri"/>
              </a:rPr>
              <a:t>Get security from adversary’s inability to guess this one symbol</a:t>
            </a:r>
            <a:endParaRPr lang="en-US" dirty="0" smtClean="0">
              <a:solidFill>
                <a:schemeClr val="bg1"/>
              </a:solidFill>
              <a:latin typeface="Times New Roman"/>
              <a:cs typeface="Times New Roman"/>
            </a:endParaRP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357331" cy="369332"/>
          </a:xfrm>
          <a:prstGeom prst="rect">
            <a:avLst/>
          </a:prstGeom>
        </p:spPr>
        <p:txBody>
          <a:bodyPr wrap="none">
            <a:spAutoFit/>
          </a:bodyPr>
          <a:lstStyle/>
          <a:p>
            <a:r>
              <a:rPr lang="en-US" i="1" dirty="0" smtClean="0">
                <a:solidFill>
                  <a:srgbClr val="FF0000"/>
                </a:solidFill>
                <a:latin typeface="Times New Roman"/>
                <a:cs typeface="Times New Roman"/>
              </a:rPr>
              <a:t>w</a:t>
            </a:r>
            <a:endParaRPr lang="en-US" dirty="0">
              <a:solidFill>
                <a:srgbClr val="FF0000"/>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36</a:t>
            </a:fld>
            <a:r>
              <a:rPr lang="en-US" smtClean="0"/>
              <a:t> BWF 4/2/2014</a:t>
            </a:r>
            <a:endParaRPr lang="en-US" dirty="0"/>
          </a:p>
        </p:txBody>
      </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a:r>
            <a:r>
              <a:rPr lang="en-US" dirty="0" smtClean="0"/>
              <a:t>at </a:t>
            </a:r>
            <a:r>
              <a:rPr lang="en-US" dirty="0" smtClean="0"/>
              <a:t>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cs typeface="Calibri"/>
              </a:rPr>
              <a:t>There is at least one symbol an adversary must guess</a:t>
            </a:r>
            <a:endParaRPr lang="en-US" dirty="0" smtClean="0">
              <a:latin typeface="Calibri"/>
              <a:cs typeface="Calibri"/>
            </a:endParaRPr>
          </a:p>
          <a:p>
            <a:pPr marL="285750" indent="-285750">
              <a:buFont typeface="Arial"/>
              <a:buChar char="•"/>
            </a:pPr>
            <a:r>
              <a:rPr lang="en-US" dirty="0" smtClean="0">
                <a:latin typeface="Calibri"/>
                <a:cs typeface="Calibri"/>
              </a:rPr>
              <a:t>Get security from adversary’s inability to guess this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37</a:t>
            </a:fld>
            <a:r>
              <a:rPr lang="en-US" smtClean="0"/>
              <a:t> BWF 4/2/2014</a:t>
            </a:r>
            <a:endParaRPr lang="en-US" dirty="0"/>
          </a:p>
        </p:txBody>
      </p:sp>
    </p:spTree>
    <p:extLst>
      <p:ext uri="{BB962C8B-B14F-4D97-AF65-F5344CB8AC3E}">
        <p14:creationId xmlns:p14="http://schemas.microsoft.com/office/powerpoint/2010/main" val="3896689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1.11111E-6 2.96296E-6 L -0.00087 0.09282 " pathEditMode="relative" rAng="0" ptsTypes="AA">
                                      <p:cBhvr>
                                        <p:cTn id="10" dur="2000" fill="hold"/>
                                        <p:tgtEl>
                                          <p:spTgt spid="12"/>
                                        </p:tgtEl>
                                        <p:attrNameLst>
                                          <p:attrName>ppt_x</p:attrName>
                                          <p:attrName>ppt_y</p:attrName>
                                        </p:attrNameLst>
                                      </p:cBhvr>
                                      <p:rCtr x="-52" y="4630"/>
                                    </p:animMotion>
                                  </p:childTnLst>
                                </p:cTn>
                              </p:par>
                              <p:par>
                                <p:cTn id="11" presetID="0" presetClass="path" presetSubtype="0" accel="50000" decel="50000" fill="hold" grpId="0" nodeType="withEffect">
                                  <p:stCondLst>
                                    <p:cond delay="0"/>
                                  </p:stCondLst>
                                  <p:childTnLst>
                                    <p:animMotion origin="layout" path="M -1.11111E-6 3.33333E-6 L -0.00226 0.14629 " pathEditMode="relative" rAng="0" ptsTypes="AA">
                                      <p:cBhvr>
                                        <p:cTn id="12" dur="2000" fill="hold"/>
                                        <p:tgtEl>
                                          <p:spTgt spid="13"/>
                                        </p:tgtEl>
                                        <p:attrNameLst>
                                          <p:attrName>ppt_x</p:attrName>
                                          <p:attrName>ppt_y</p:attrName>
                                        </p:attrNameLst>
                                      </p:cBhvr>
                                      <p:rCtr x="-122" y="7315"/>
                                    </p:animMotion>
                                  </p:childTnLst>
                                </p:cTn>
                              </p:par>
                              <p:par>
                                <p:cTn id="13" presetID="0" presetClass="path" presetSubtype="0" accel="50000" decel="50000" fill="hold" grpId="0" nodeType="withEffect">
                                  <p:stCondLst>
                                    <p:cond delay="0"/>
                                  </p:stCondLst>
                                  <p:childTnLst>
                                    <p:animMotion origin="layout" path="M 2.77778E-7 -2.22222E-6 L -0.00017 -0.08958 " pathEditMode="relative" rAng="0" ptsTypes="AA">
                                      <p:cBhvr>
                                        <p:cTn id="14" dur="2000" fill="hold"/>
                                        <p:tgtEl>
                                          <p:spTgt spid="14"/>
                                        </p:tgtEl>
                                        <p:attrNameLst>
                                          <p:attrName>ppt_x</p:attrName>
                                          <p:attrName>ppt_y</p:attrName>
                                        </p:attrNameLst>
                                      </p:cBhvr>
                                      <p:rCtr x="-17" y="-4491"/>
                                    </p:animMotion>
                                  </p:childTnLst>
                                </p:cTn>
                              </p:par>
                              <p:par>
                                <p:cTn id="15" presetID="0" presetClass="path" presetSubtype="0" accel="50000" decel="50000" fill="hold" grpId="0" nodeType="withEffect">
                                  <p:stCondLst>
                                    <p:cond delay="0"/>
                                  </p:stCondLst>
                                  <p:childTnLst>
                                    <p:animMotion origin="layout" path="M -2.22222E-6 4.44444E-6 L -0.00087 -0.02524 " pathEditMode="relative" rAng="0" ptsTypes="AA">
                                      <p:cBhvr>
                                        <p:cTn id="16" dur="2000" fill="hold"/>
                                        <p:tgtEl>
                                          <p:spTgt spid="15"/>
                                        </p:tgtEl>
                                        <p:attrNameLst>
                                          <p:attrName>ppt_x</p:attrName>
                                          <p:attrName>ppt_y</p:attrName>
                                        </p:attrNameLst>
                                      </p:cBhvr>
                                      <p:rCtr x="-52" y="-1273"/>
                                    </p:animMotion>
                                  </p:childTnLst>
                                </p:cTn>
                              </p:par>
                              <p:par>
                                <p:cTn id="17" presetID="0" presetClass="path" presetSubtype="0" accel="50000" decel="50000" fill="hold" grpId="0" nodeType="withEffect">
                                  <p:stCondLst>
                                    <p:cond delay="0"/>
                                  </p:stCondLst>
                                  <p:childTnLst>
                                    <p:animMotion origin="layout" path="M 2.22222E-6 -4.81481E-6 L -0.00035 0.16181 " pathEditMode="relative" rAng="0" ptsTypes="AA">
                                      <p:cBhvr>
                                        <p:cTn id="18" dur="2000" fill="hold"/>
                                        <p:tgtEl>
                                          <p:spTgt spid="16"/>
                                        </p:tgtEl>
                                        <p:attrNameLst>
                                          <p:attrName>ppt_x</p:attrName>
                                          <p:attrName>ppt_y</p:attrName>
                                        </p:attrNameLst>
                                      </p:cBhvr>
                                      <p:rCtr x="-17" y="8079"/>
                                    </p:animMotion>
                                  </p:childTnLst>
                                </p:cTn>
                              </p:par>
                              <p:par>
                                <p:cTn id="19" presetID="0" presetClass="path" presetSubtype="0" accel="50000" decel="50000" fill="hold" grpId="0" nodeType="withEffect">
                                  <p:stCondLst>
                                    <p:cond delay="0"/>
                                  </p:stCondLst>
                                  <p:childTnLst>
                                    <p:animMotion origin="layout" path="M -5.55556E-7 1.11111E-6 L -0.00035 0.07847 " pathEditMode="relative" rAng="0" ptsTypes="AA">
                                      <p:cBhvr>
                                        <p:cTn id="20" dur="2000" fill="hold"/>
                                        <p:tgtEl>
                                          <p:spTgt spid="17"/>
                                        </p:tgtEl>
                                        <p:attrNameLst>
                                          <p:attrName>ppt_x</p:attrName>
                                          <p:attrName>ppt_y</p:attrName>
                                        </p:attrNameLst>
                                      </p:cBhvr>
                                      <p:rCtr x="-17" y="3912"/>
                                    </p:animMotion>
                                  </p:childTnLst>
                                </p:cTn>
                              </p:par>
                              <p:par>
                                <p:cTn id="21" presetID="0" presetClass="path" presetSubtype="0" accel="50000" decel="50000" fill="hold" grpId="0" nodeType="withEffect">
                                  <p:stCondLst>
                                    <p:cond delay="0"/>
                                  </p:stCondLst>
                                  <p:childTnLst>
                                    <p:animMotion origin="layout" path="M -3.88889E-6 3.7037E-7 L -0.00138 -0.04792 " pathEditMode="relative" rAng="0" ptsTypes="AA">
                                      <p:cBhvr>
                                        <p:cTn id="22" dur="2000" fill="hold"/>
                                        <p:tgtEl>
                                          <p:spTgt spid="18"/>
                                        </p:tgtEl>
                                        <p:attrNameLst>
                                          <p:attrName>ppt_x</p:attrName>
                                          <p:attrName>ppt_y</p:attrName>
                                        </p:attrNameLst>
                                      </p:cBhvr>
                                      <p:rCtr x="-69" y="-2407"/>
                                    </p:animMotion>
                                  </p:childTnLst>
                                </p:cTn>
                              </p:par>
                              <p:par>
                                <p:cTn id="23" presetID="0" presetClass="path" presetSubtype="0" accel="50000" decel="50000" fill="hold" grpId="0" nodeType="withEffect">
                                  <p:stCondLst>
                                    <p:cond delay="0"/>
                                  </p:stCondLst>
                                  <p:childTnLst>
                                    <p:animMotion origin="layout" path="M -3.88889E-6 2.96296E-6 L -0.00138 0.08842 " pathEditMode="relative" rAng="0" ptsTypes="AA">
                                      <p:cBhvr>
                                        <p:cTn id="24" dur="2000" fill="hold"/>
                                        <p:tgtEl>
                                          <p:spTgt spid="20"/>
                                        </p:tgtEl>
                                        <p:attrNameLst>
                                          <p:attrName>ppt_x</p:attrName>
                                          <p:attrName>ppt_y</p:attrName>
                                        </p:attrNameLst>
                                      </p:cBhvr>
                                      <p:rCtr x="-69" y="4421"/>
                                    </p:animMotion>
                                  </p:childTnLst>
                                </p:cTn>
                              </p:par>
                              <p:par>
                                <p:cTn id="25" presetID="0" presetClass="path" presetSubtype="0" accel="50000" decel="50000" fill="hold" grpId="0" nodeType="withEffect">
                                  <p:stCondLst>
                                    <p:cond delay="0"/>
                                  </p:stCondLst>
                                  <p:childTnLst>
                                    <p:animMotion origin="layout" path="M 2.77778E-7 4.81481E-6 L 0.00017 -0.072 " pathEditMode="relative" rAng="0" ptsTypes="AA">
                                      <p:cBhvr>
                                        <p:cTn id="26" dur="2000" fill="hold"/>
                                        <p:tgtEl>
                                          <p:spTgt spid="21"/>
                                        </p:tgtEl>
                                        <p:attrNameLst>
                                          <p:attrName>ppt_x</p:attrName>
                                          <p:attrName>ppt_y</p:attrName>
                                        </p:attrNameLst>
                                      </p:cBhvr>
                                      <p:rCtr x="0" y="-3611"/>
                                    </p:animMotion>
                                  </p:childTnLst>
                                </p:cTn>
                              </p:par>
                              <p:par>
                                <p:cTn id="27" presetID="0" presetClass="path" presetSubtype="0" accel="50000" decel="50000" fill="hold" grpId="0" nodeType="withEffect">
                                  <p:stCondLst>
                                    <p:cond delay="0"/>
                                  </p:stCondLst>
                                  <p:childTnLst>
                                    <p:animMotion origin="layout" path="M -4.72222E-6 4.44444E-6 L 0.00087 -0.05371 " pathEditMode="relative" rAng="0" ptsTypes="AA">
                                      <p:cBhvr>
                                        <p:cTn id="28" dur="2000" fill="hold"/>
                                        <p:tgtEl>
                                          <p:spTgt spid="22"/>
                                        </p:tgtEl>
                                        <p:attrNameLst>
                                          <p:attrName>ppt_x</p:attrName>
                                          <p:attrName>ppt_y</p:attrName>
                                        </p:attrNameLst>
                                      </p:cBhvr>
                                      <p:rCtr x="35" y="-2685"/>
                                    </p:animMotion>
                                  </p:childTnLst>
                                </p:cTn>
                              </p:par>
                              <p:par>
                                <p:cTn id="29" presetID="0" presetClass="path" presetSubtype="0" accel="50000" decel="50000" fill="hold" grpId="0" nodeType="withEffect">
                                  <p:stCondLst>
                                    <p:cond delay="0"/>
                                  </p:stCondLst>
                                  <p:childTnLst>
                                    <p:animMotion origin="layout" path="M 2.77778E-7 3.33333E-6 L -0.00139 0.14722 " pathEditMode="relative" rAng="0" ptsTypes="AA">
                                      <p:cBhvr>
                                        <p:cTn id="30" dur="2000" fill="hold"/>
                                        <p:tgtEl>
                                          <p:spTgt spid="23"/>
                                        </p:tgtEl>
                                        <p:attrNameLst>
                                          <p:attrName>ppt_x</p:attrName>
                                          <p:attrName>ppt_y</p:attrName>
                                        </p:attrNameLst>
                                      </p:cBhvr>
                                      <p:rCtr x="-69" y="7361"/>
                                    </p:animMotion>
                                  </p:childTnLst>
                                </p:cTn>
                              </p:par>
                              <p:par>
                                <p:cTn id="31" presetID="0" presetClass="path" presetSubtype="0" accel="50000" decel="50000" fill="hold" grpId="0" nodeType="withEffect">
                                  <p:stCondLst>
                                    <p:cond delay="0"/>
                                  </p:stCondLst>
                                  <p:childTnLst>
                                    <p:animMotion origin="layout" path="M 4.44444E-6 -2.96296E-6 L 0.00104 0.08125 " pathEditMode="relative" rAng="0" ptsTypes="AA">
                                      <p:cBhvr>
                                        <p:cTn id="32" dur="2000" fill="hold"/>
                                        <p:tgtEl>
                                          <p:spTgt spid="28"/>
                                        </p:tgtEl>
                                        <p:attrNameLst>
                                          <p:attrName>ppt_x</p:attrName>
                                          <p:attrName>ppt_y</p:attrName>
                                        </p:attrNameLst>
                                      </p:cBhvr>
                                      <p:rCtr x="52" y="4051"/>
                                    </p:animMotion>
                                  </p:childTnLst>
                                </p:cTn>
                              </p:par>
                              <p:par>
                                <p:cTn id="33" presetID="0" presetClass="path" presetSubtype="0" accel="50000" decel="50000" fill="hold" grpId="0" nodeType="withEffect">
                                  <p:stCondLst>
                                    <p:cond delay="0"/>
                                  </p:stCondLst>
                                  <p:childTnLst>
                                    <p:animMotion origin="layout" path="M 2.22222E-6 -2.59259E-6 L -0.00261 0.13287 " pathEditMode="relative" rAng="0" ptsTypes="AA">
                                      <p:cBhvr>
                                        <p:cTn id="34" dur="2000" fill="hold"/>
                                        <p:tgtEl>
                                          <p:spTgt spid="29"/>
                                        </p:tgtEl>
                                        <p:attrNameLst>
                                          <p:attrName>ppt_x</p:attrName>
                                          <p:attrName>ppt_y</p:attrName>
                                        </p:attrNameLst>
                                      </p:cBhvr>
                                      <p:rCtr x="-139" y="6644"/>
                                    </p:animMotion>
                                  </p:childTnLst>
                                </p:cTn>
                              </p:par>
                              <p:par>
                                <p:cTn id="35" presetID="0" presetClass="path" presetSubtype="0" accel="50000" decel="50000" fill="hold" grpId="0" nodeType="withEffect">
                                  <p:stCondLst>
                                    <p:cond delay="0"/>
                                  </p:stCondLst>
                                  <p:childTnLst>
                                    <p:animMotion origin="layout" path="M 3.33333E-6 2.22222E-6 L 0.00347 -0.11343 " pathEditMode="relative" rAng="0" ptsTypes="AA">
                                      <p:cBhvr>
                                        <p:cTn id="36" dur="2000" fill="hold"/>
                                        <p:tgtEl>
                                          <p:spTgt spid="30"/>
                                        </p:tgtEl>
                                        <p:attrNameLst>
                                          <p:attrName>ppt_x</p:attrName>
                                          <p:attrName>ppt_y</p:attrName>
                                        </p:attrNameLst>
                                      </p:cBhvr>
                                      <p:rCtr x="174" y="-5671"/>
                                    </p:animMotion>
                                  </p:childTnLst>
                                </p:cTn>
                              </p:par>
                              <p:par>
                                <p:cTn id="37" presetID="0" presetClass="path" presetSubtype="0" accel="50000" decel="50000" fill="hold" grpId="0" nodeType="withEffect">
                                  <p:stCondLst>
                                    <p:cond delay="0"/>
                                  </p:stCondLst>
                                  <p:childTnLst>
                                    <p:animMotion origin="layout" path="M 1.11111E-6 -1.48148E-6 L 0.00017 -0.03727 " pathEditMode="relative" rAng="0" ptsTypes="AA">
                                      <p:cBhvr>
                                        <p:cTn id="38" dur="2000" fill="hold"/>
                                        <p:tgtEl>
                                          <p:spTgt spid="31"/>
                                        </p:tgtEl>
                                        <p:attrNameLst>
                                          <p:attrName>ppt_x</p:attrName>
                                          <p:attrName>ppt_y</p:attrName>
                                        </p:attrNameLst>
                                      </p:cBhvr>
                                      <p:rCtr x="0" y="-1875"/>
                                    </p:animMotion>
                                  </p:childTnLst>
                                </p:cTn>
                              </p:par>
                              <p:par>
                                <p:cTn id="39" presetID="0" presetClass="path" presetSubtype="0" accel="50000" decel="50000" fill="hold" grpId="0" nodeType="withEffect">
                                  <p:stCondLst>
                                    <p:cond delay="0"/>
                                  </p:stCondLst>
                                  <p:childTnLst>
                                    <p:animMotion origin="layout" path="M -4.44444E-6 -7.40741E-7 L -0.0026 0.15347 " pathEditMode="relative" rAng="0" ptsTypes="AA">
                                      <p:cBhvr>
                                        <p:cTn id="40" dur="2000" fill="hold"/>
                                        <p:tgtEl>
                                          <p:spTgt spid="32"/>
                                        </p:tgtEl>
                                        <p:attrNameLst>
                                          <p:attrName>ppt_x</p:attrName>
                                          <p:attrName>ppt_y</p:attrName>
                                        </p:attrNameLst>
                                      </p:cBhvr>
                                      <p:rCtr x="-139" y="7662"/>
                                    </p:animMotion>
                                  </p:childTnLst>
                                </p:cTn>
                              </p:par>
                              <p:par>
                                <p:cTn id="41" presetID="0" presetClass="path" presetSubtype="0" accel="50000" decel="50000" fill="hold" grpId="0" nodeType="withEffect">
                                  <p:stCondLst>
                                    <p:cond delay="0"/>
                                  </p:stCondLst>
                                  <p:childTnLst>
                                    <p:animMotion origin="layout" path="M 2.77778E-6 -4.81481E-6 L -0.00052 0.06019 " pathEditMode="relative" rAng="0" ptsTypes="AA">
                                      <p:cBhvr>
                                        <p:cTn id="42" dur="2000" fill="hold"/>
                                        <p:tgtEl>
                                          <p:spTgt spid="33"/>
                                        </p:tgtEl>
                                        <p:attrNameLst>
                                          <p:attrName>ppt_x</p:attrName>
                                          <p:attrName>ppt_y</p:attrName>
                                        </p:attrNameLst>
                                      </p:cBhvr>
                                      <p:rCtr x="-35" y="3009"/>
                                    </p:animMotion>
                                  </p:childTnLst>
                                </p:cTn>
                              </p:par>
                              <p:par>
                                <p:cTn id="43" presetID="0" presetClass="path" presetSubtype="0" accel="50000" decel="50000" fill="hold" grpId="0" nodeType="withEffect">
                                  <p:stCondLst>
                                    <p:cond delay="0"/>
                                  </p:stCondLst>
                                  <p:childTnLst>
                                    <p:animMotion origin="layout" path="M -5.55556E-7 4.44444E-6 L 0.00017 -0.0551 " pathEditMode="relative" rAng="0" ptsTypes="AA">
                                      <p:cBhvr>
                                        <p:cTn id="44" dur="2000" fill="hold"/>
                                        <p:tgtEl>
                                          <p:spTgt spid="34"/>
                                        </p:tgtEl>
                                        <p:attrNameLst>
                                          <p:attrName>ppt_x</p:attrName>
                                          <p:attrName>ppt_y</p:attrName>
                                        </p:attrNameLst>
                                      </p:cBhvr>
                                      <p:rCtr x="0" y="-2755"/>
                                    </p:animMotion>
                                  </p:childTnLst>
                                </p:cTn>
                              </p:par>
                              <p:par>
                                <p:cTn id="45" presetID="0" presetClass="path" presetSubtype="0" accel="50000" decel="50000" fill="hold" grpId="0" nodeType="withEffect">
                                  <p:stCondLst>
                                    <p:cond delay="0"/>
                                  </p:stCondLst>
                                  <p:childTnLst>
                                    <p:animMotion origin="layout" path="M 2.77778E-6 -4.81481E-6 L -0.00052 -0.02037 " pathEditMode="relative" rAng="0" ptsTypes="AA">
                                      <p:cBhvr>
                                        <p:cTn id="46" dur="2000" fill="hold"/>
                                        <p:tgtEl>
                                          <p:spTgt spid="35"/>
                                        </p:tgtEl>
                                        <p:attrNameLst>
                                          <p:attrName>ppt_x</p:attrName>
                                          <p:attrName>ppt_y</p:attrName>
                                        </p:attrNameLst>
                                      </p:cBhvr>
                                      <p:rCtr x="-35" y="-1019"/>
                                    </p:animMotion>
                                  </p:childTnLst>
                                </p:cTn>
                              </p:par>
                              <p:par>
                                <p:cTn id="47" presetID="0" presetClass="path" presetSubtype="0" accel="50000" decel="50000" fill="hold" grpId="0" nodeType="withEffect">
                                  <p:stCondLst>
                                    <p:cond delay="0"/>
                                  </p:stCondLst>
                                  <p:childTnLst>
                                    <p:animMotion origin="layout" path="M -5.55556E-7 -2.96296E-6 L -0.00139 0.07477 " pathEditMode="relative" rAng="0" ptsTypes="AA">
                                      <p:cBhvr>
                                        <p:cTn id="48" dur="2000" fill="hold"/>
                                        <p:tgtEl>
                                          <p:spTgt spid="36"/>
                                        </p:tgtEl>
                                        <p:attrNameLst>
                                          <p:attrName>ppt_x</p:attrName>
                                          <p:attrName>ppt_y</p:attrName>
                                        </p:attrNameLst>
                                      </p:cBhvr>
                                      <p:rCtr x="-69" y="3727"/>
                                    </p:animMotion>
                                  </p:childTnLst>
                                </p:cTn>
                              </p:par>
                              <p:par>
                                <p:cTn id="49" presetID="0" presetClass="path" presetSubtype="0" accel="50000" decel="50000" fill="hold" grpId="0" nodeType="withEffect">
                                  <p:stCondLst>
                                    <p:cond delay="0"/>
                                  </p:stCondLst>
                                  <p:childTnLst>
                                    <p:animMotion origin="layout" path="M 3.61111E-6 -1.11111E-6 L 0.00017 -0.07268 " pathEditMode="relative" rAng="0" ptsTypes="AA">
                                      <p:cBhvr>
                                        <p:cTn id="50" dur="2000" fill="hold"/>
                                        <p:tgtEl>
                                          <p:spTgt spid="37"/>
                                        </p:tgtEl>
                                        <p:attrNameLst>
                                          <p:attrName>ppt_x</p:attrName>
                                          <p:attrName>ppt_y</p:attrName>
                                        </p:attrNameLst>
                                      </p:cBhvr>
                                      <p:rCtr x="0" y="-3634"/>
                                    </p:animMotion>
                                  </p:childTnLst>
                                </p:cTn>
                              </p:par>
                              <p:par>
                                <p:cTn id="51" presetID="0" presetClass="path" presetSubtype="0" accel="50000" decel="50000" fill="hold" grpId="0" nodeType="withEffect">
                                  <p:stCondLst>
                                    <p:cond delay="0"/>
                                  </p:stCondLst>
                                  <p:childTnLst>
                                    <p:animMotion origin="layout" path="M -1.38889E-6 -1.48148E-6 L 0.00156 -0.06898 " pathEditMode="relative" rAng="0" ptsTypes="AA">
                                      <p:cBhvr>
                                        <p:cTn id="52" dur="2000" fill="hold"/>
                                        <p:tgtEl>
                                          <p:spTgt spid="38"/>
                                        </p:tgtEl>
                                        <p:attrNameLst>
                                          <p:attrName>ppt_x</p:attrName>
                                          <p:attrName>ppt_y</p:attrName>
                                        </p:attrNameLst>
                                      </p:cBhvr>
                                      <p:rCtr x="69" y="-3449"/>
                                    </p:animMotion>
                                  </p:childTnLst>
                                </p:cTn>
                              </p:par>
                              <p:par>
                                <p:cTn id="53" presetID="0" presetClass="path" presetSubtype="0" accel="50000" decel="50000" fill="hold" grpId="0" nodeType="withEffect">
                                  <p:stCondLst>
                                    <p:cond delay="0"/>
                                  </p:stCondLst>
                                  <p:childTnLst>
                                    <p:animMotion origin="layout" path="M 3.61111E-6 -2.59259E-6 L -0.00139 0.13959 " pathEditMode="relative" rAng="0" ptsTypes="AA">
                                      <p:cBhvr>
                                        <p:cTn id="54" dur="2000" fill="hold"/>
                                        <p:tgtEl>
                                          <p:spTgt spid="39"/>
                                        </p:tgtEl>
                                        <p:attrNameLst>
                                          <p:attrName>ppt_x</p:attrName>
                                          <p:attrName>ppt_y</p:attrName>
                                        </p:attrNameLst>
                                      </p:cBhvr>
                                      <p:rCtr x="-69" y="6968"/>
                                    </p:animMotion>
                                  </p:childTnLst>
                                </p:cTn>
                              </p:par>
                              <p:par>
                                <p:cTn id="55" presetID="0" presetClass="path" presetSubtype="0" accel="50000" decel="50000" fill="hold" grpId="0" nodeType="withEffect">
                                  <p:stCondLst>
                                    <p:cond delay="0"/>
                                  </p:stCondLst>
                                  <p:childTnLst>
                                    <p:animMotion origin="layout" path="M 1.94444E-6 2.59259E-6 L -0.00139 0.13773 " pathEditMode="relative" rAng="0" ptsTypes="AA">
                                      <p:cBhvr>
                                        <p:cTn id="56" dur="2000" fill="hold"/>
                                        <p:tgtEl>
                                          <p:spTgt spid="41"/>
                                        </p:tgtEl>
                                        <p:attrNameLst>
                                          <p:attrName>ppt_x</p:attrName>
                                          <p:attrName>ppt_y</p:attrName>
                                        </p:attrNameLst>
                                      </p:cBhvr>
                                      <p:rCtr x="-69" y="6875"/>
                                    </p:animMotion>
                                  </p:childTnLst>
                                </p:cTn>
                              </p:par>
                              <p:par>
                                <p:cTn id="57" presetID="0" presetClass="path" presetSubtype="0" accel="50000" decel="50000" fill="hold" grpId="0" nodeType="withEffect">
                                  <p:stCondLst>
                                    <p:cond delay="0"/>
                                  </p:stCondLst>
                                  <p:childTnLst>
                                    <p:animMotion origin="layout" path="M 2.5E-6 1.48148E-6 L -0.00052 0.08935 " pathEditMode="relative" rAng="0" ptsTypes="AA">
                                      <p:cBhvr>
                                        <p:cTn id="58" dur="2000" fill="hold"/>
                                        <p:tgtEl>
                                          <p:spTgt spid="43"/>
                                        </p:tgtEl>
                                        <p:attrNameLst>
                                          <p:attrName>ppt_x</p:attrName>
                                          <p:attrName>ppt_y</p:attrName>
                                        </p:attrNameLst>
                                      </p:cBhvr>
                                      <p:rCtr x="-35" y="4468"/>
                                    </p:animMotion>
                                  </p:childTnLst>
                                </p:cTn>
                              </p:par>
                              <p:par>
                                <p:cTn id="59" presetID="0" presetClass="path" presetSubtype="0" accel="50000" decel="50000" fill="hold" grpId="0" nodeType="withEffect">
                                  <p:stCondLst>
                                    <p:cond delay="0"/>
                                  </p:stCondLst>
                                  <p:childTnLst>
                                    <p:animMotion origin="layout" path="M 5.55556E-7 -1.48148E-6 L -0.00226 0.13843 " pathEditMode="relative" rAng="0" ptsTypes="AA">
                                      <p:cBhvr>
                                        <p:cTn id="60" dur="2000" fill="hold"/>
                                        <p:tgtEl>
                                          <p:spTgt spid="44"/>
                                        </p:tgtEl>
                                        <p:attrNameLst>
                                          <p:attrName>ppt_x</p:attrName>
                                          <p:attrName>ppt_y</p:attrName>
                                        </p:attrNameLst>
                                      </p:cBhvr>
                                      <p:rCtr x="-122" y="6921"/>
                                    </p:animMotion>
                                  </p:childTnLst>
                                </p:cTn>
                              </p:par>
                              <p:par>
                                <p:cTn id="61" presetID="0" presetClass="path" presetSubtype="0" accel="50000" decel="50000" fill="hold" grpId="0" nodeType="withEffect">
                                  <p:stCondLst>
                                    <p:cond delay="0"/>
                                  </p:stCondLst>
                                  <p:childTnLst>
                                    <p:animMotion origin="layout" path="M -4.44444E-6 2.96296E-6 L 0.00087 -0.11204 " pathEditMode="relative" rAng="0" ptsTypes="AA">
                                      <p:cBhvr>
                                        <p:cTn id="62" dur="2000" fill="hold"/>
                                        <p:tgtEl>
                                          <p:spTgt spid="45"/>
                                        </p:tgtEl>
                                        <p:attrNameLst>
                                          <p:attrName>ppt_x</p:attrName>
                                          <p:attrName>ppt_y</p:attrName>
                                        </p:attrNameLst>
                                      </p:cBhvr>
                                      <p:rCtr x="35" y="-5602"/>
                                    </p:animMotion>
                                  </p:childTnLst>
                                </p:cTn>
                              </p:par>
                              <p:par>
                                <p:cTn id="63" presetID="0" presetClass="path" presetSubtype="0" accel="50000" decel="50000" fill="hold" grpId="0" nodeType="withEffect">
                                  <p:stCondLst>
                                    <p:cond delay="0"/>
                                  </p:stCondLst>
                                  <p:childTnLst>
                                    <p:animMotion origin="layout" path="M 2.5E-6 4.81481E-6 L -0.00052 -0.06459 " pathEditMode="relative" rAng="0" ptsTypes="AA">
                                      <p:cBhvr>
                                        <p:cTn id="64" dur="2000" fill="hold"/>
                                        <p:tgtEl>
                                          <p:spTgt spid="46"/>
                                        </p:tgtEl>
                                        <p:attrNameLst>
                                          <p:attrName>ppt_x</p:attrName>
                                          <p:attrName>ppt_y</p:attrName>
                                        </p:attrNameLst>
                                      </p:cBhvr>
                                      <p:rCtr x="-35" y="-3241"/>
                                    </p:animMotion>
                                  </p:childTnLst>
                                </p:cTn>
                              </p:par>
                              <p:par>
                                <p:cTn id="65" presetID="0" presetClass="path" presetSubtype="0" accel="50000" decel="50000" fill="hold" grpId="0" nodeType="withEffect">
                                  <p:stCondLst>
                                    <p:cond delay="0"/>
                                  </p:stCondLst>
                                  <p:childTnLst>
                                    <p:animMotion origin="layout" path="M 3.88889E-6 3.7037E-7 L -0.00122 0.15231 " pathEditMode="relative" rAng="0" ptsTypes="AA">
                                      <p:cBhvr>
                                        <p:cTn id="66" dur="2000" fill="hold"/>
                                        <p:tgtEl>
                                          <p:spTgt spid="47"/>
                                        </p:tgtEl>
                                        <p:attrNameLst>
                                          <p:attrName>ppt_x</p:attrName>
                                          <p:attrName>ppt_y</p:attrName>
                                        </p:attrNameLst>
                                      </p:cBhvr>
                                      <p:rCtr x="-69" y="7616"/>
                                    </p:animMotion>
                                  </p:childTnLst>
                                </p:cTn>
                              </p:par>
                              <p:par>
                                <p:cTn id="67" presetID="0" presetClass="path" presetSubtype="0" accel="50000" decel="50000" fill="hold" grpId="0" nodeType="withEffect">
                                  <p:stCondLst>
                                    <p:cond delay="0"/>
                                  </p:stCondLst>
                                  <p:childTnLst>
                                    <p:animMotion origin="layout" path="M 1.11111E-6 -3.7037E-6 L 1.11111E-6 0.0588 " pathEditMode="relative" rAng="0" ptsTypes="AA">
                                      <p:cBhvr>
                                        <p:cTn id="68" dur="2000" fill="hold"/>
                                        <p:tgtEl>
                                          <p:spTgt spid="48"/>
                                        </p:tgtEl>
                                        <p:attrNameLst>
                                          <p:attrName>ppt_x</p:attrName>
                                          <p:attrName>ppt_y</p:attrName>
                                        </p:attrNameLst>
                                      </p:cBhvr>
                                      <p:rCtr x="0" y="2940"/>
                                    </p:animMotion>
                                  </p:childTnLst>
                                </p:cTn>
                              </p:par>
                              <p:par>
                                <p:cTn id="69" presetID="0" presetClass="path" presetSubtype="0" accel="50000" decel="50000" fill="hold" grpId="0" nodeType="withEffect">
                                  <p:stCondLst>
                                    <p:cond delay="0"/>
                                  </p:stCondLst>
                                  <p:childTnLst>
                                    <p:animMotion origin="layout" path="M -2.22222E-6 -4.44444E-6 L 0.00018 -0.05601 " pathEditMode="relative" rAng="0" ptsTypes="AA">
                                      <p:cBhvr>
                                        <p:cTn id="70" dur="2000" fill="hold"/>
                                        <p:tgtEl>
                                          <p:spTgt spid="49"/>
                                        </p:tgtEl>
                                        <p:attrNameLst>
                                          <p:attrName>ppt_x</p:attrName>
                                          <p:attrName>ppt_y</p:attrName>
                                        </p:attrNameLst>
                                      </p:cBhvr>
                                      <p:rCtr x="0" y="-2801"/>
                                    </p:animMotion>
                                  </p:childTnLst>
                                </p:cTn>
                              </p:par>
                              <p:par>
                                <p:cTn id="71" presetID="0" presetClass="path" presetSubtype="0" accel="50000" decel="50000" fill="hold" grpId="0" nodeType="withEffect">
                                  <p:stCondLst>
                                    <p:cond delay="0"/>
                                  </p:stCondLst>
                                  <p:childTnLst>
                                    <p:animMotion origin="layout" path="M 1.11111E-6 -3.7037E-6 L 1.11111E-6 -0.02222 " pathEditMode="relative" rAng="0" ptsTypes="AA">
                                      <p:cBhvr>
                                        <p:cTn id="72" dur="2000" fill="hold"/>
                                        <p:tgtEl>
                                          <p:spTgt spid="50"/>
                                        </p:tgtEl>
                                        <p:attrNameLst>
                                          <p:attrName>ppt_x</p:attrName>
                                          <p:attrName>ppt_y</p:attrName>
                                        </p:attrNameLst>
                                      </p:cBhvr>
                                      <p:rCtr x="0" y="-1111"/>
                                    </p:animMotion>
                                  </p:childTnLst>
                                </p:cTn>
                              </p:par>
                              <p:par>
                                <p:cTn id="73" presetID="0" presetClass="path" presetSubtype="0" accel="50000" decel="50000" fill="hold" grpId="0" nodeType="withEffect">
                                  <p:stCondLst>
                                    <p:cond delay="0"/>
                                  </p:stCondLst>
                                  <p:childTnLst>
                                    <p:animMotion origin="layout" path="M -2.22222E-6 -1.85185E-6 L -0.00139 0.08009 " pathEditMode="relative" rAng="0" ptsTypes="AA">
                                      <p:cBhvr>
                                        <p:cTn id="74" dur="2000" fill="hold"/>
                                        <p:tgtEl>
                                          <p:spTgt spid="51"/>
                                        </p:tgtEl>
                                        <p:attrNameLst>
                                          <p:attrName>ppt_x</p:attrName>
                                          <p:attrName>ppt_y</p:attrName>
                                        </p:attrNameLst>
                                      </p:cBhvr>
                                      <p:rCtr x="-69" y="4005"/>
                                    </p:animMotion>
                                  </p:childTnLst>
                                </p:cTn>
                              </p:par>
                              <p:par>
                                <p:cTn id="75" presetID="0" presetClass="path" presetSubtype="0" accel="50000" decel="50000" fill="hold" grpId="0" nodeType="withEffect">
                                  <p:stCondLst>
                                    <p:cond delay="0"/>
                                  </p:stCondLst>
                                  <p:childTnLst>
                                    <p:animMotion origin="layout" path="M -2.77778E-7 1.85185E-6 L -0.00052 0.03426 " pathEditMode="relative" rAng="0" ptsTypes="AA">
                                      <p:cBhvr>
                                        <p:cTn id="76" dur="2000" fill="hold"/>
                                        <p:tgtEl>
                                          <p:spTgt spid="52"/>
                                        </p:tgtEl>
                                        <p:attrNameLst>
                                          <p:attrName>ppt_x</p:attrName>
                                          <p:attrName>ppt_y</p:attrName>
                                        </p:attrNameLst>
                                      </p:cBhvr>
                                      <p:rCtr x="-35" y="1713"/>
                                    </p:animMotion>
                                  </p:childTnLst>
                                </p:cTn>
                              </p:par>
                              <p:par>
                                <p:cTn id="77" presetID="0" presetClass="path" presetSubtype="0" accel="50000" decel="50000" fill="hold" grpId="0" nodeType="withEffect">
                                  <p:stCondLst>
                                    <p:cond delay="0"/>
                                  </p:stCondLst>
                                  <p:childTnLst>
                                    <p:animMotion origin="layout" path="M 0 0 L -0.00139 0.10926 " pathEditMode="relative" ptsTypes="AA">
                                      <p:cBhvr>
                                        <p:cTn id="78" dur="2000" fill="hold"/>
                                        <p:tgtEl>
                                          <p:spTgt spid="53"/>
                                        </p:tgtEl>
                                        <p:attrNameLst>
                                          <p:attrName>ppt_x</p:attrName>
                                          <p:attrName>ppt_y</p:attrName>
                                        </p:attrNameLst>
                                      </p:cBhvr>
                                    </p:animMotion>
                                  </p:childTnLst>
                                </p:cTn>
                              </p:par>
                              <p:par>
                                <p:cTn id="79" presetID="0" presetClass="path" presetSubtype="0" accel="50000" decel="50000" fill="hold" grpId="0" nodeType="withEffect">
                                  <p:stCondLst>
                                    <p:cond delay="0"/>
                                  </p:stCondLst>
                                  <p:childTnLst>
                                    <p:animMotion origin="layout" path="M 1.94444E-6 7.40741E-7 L 0.00017 -0.02014 " pathEditMode="relative" rAng="0" ptsTypes="AA">
                                      <p:cBhvr>
                                        <p:cTn id="80" dur="2000" fill="hold"/>
                                        <p:tgtEl>
                                          <p:spTgt spid="54"/>
                                        </p:tgtEl>
                                        <p:attrNameLst>
                                          <p:attrName>ppt_x</p:attrName>
                                          <p:attrName>ppt_y</p:attrName>
                                        </p:attrNameLst>
                                      </p:cBhvr>
                                      <p:rCtr x="0" y="-1019"/>
                                    </p:animMotion>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28" y="-298858"/>
            <a:ext cx="8229600" cy="1143000"/>
          </a:xfrm>
        </p:spPr>
        <p:txBody>
          <a:bodyPr/>
          <a:lstStyle/>
          <a:p>
            <a:r>
              <a:rPr lang="en-US" dirty="0" smtClean="0"/>
              <a:t>Results </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38</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27864241"/>
              </p:ext>
            </p:extLst>
          </p:nvPr>
        </p:nvGraphicFramePr>
        <p:xfrm>
          <a:off x="457198" y="770620"/>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55376698"/>
              </p:ext>
            </p:extLst>
          </p:nvPr>
        </p:nvGraphicFramePr>
        <p:xfrm>
          <a:off x="5736392" y="2721994"/>
          <a:ext cx="1183121" cy="914229"/>
        </p:xfrm>
        <a:graphic>
          <a:graphicData uri="http://schemas.openxmlformats.org/presentationml/2006/ole">
            <mc:AlternateContent xmlns:mc="http://schemas.openxmlformats.org/markup-compatibility/2006">
              <mc:Choice xmlns:v="urn:schemas-microsoft-com:vml" Requires="v">
                <p:oleObj spid="_x0000_s288790"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2721994"/>
                        <a:ext cx="1183121" cy="914229"/>
                      </a:xfrm>
                      <a:prstGeom prst="rect">
                        <a:avLst/>
                      </a:prstGeom>
                    </p:spPr>
                  </p:pic>
                </p:oleObj>
              </mc:Fallback>
            </mc:AlternateContent>
          </a:graphicData>
        </a:graphic>
      </p:graphicFrame>
      <p:sp>
        <p:nvSpPr>
          <p:cNvPr id="4" name="Up Arrow 3"/>
          <p:cNvSpPr/>
          <p:nvPr/>
        </p:nvSpPr>
        <p:spPr>
          <a:xfrm rot="8100000">
            <a:off x="2614614" y="296182"/>
            <a:ext cx="588361" cy="719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rot="8100000">
            <a:off x="5222347" y="310242"/>
            <a:ext cx="617155" cy="69281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226256" y="3963579"/>
            <a:ext cx="7865632" cy="2769920"/>
            <a:chOff x="702254" y="3784483"/>
            <a:chExt cx="7865632" cy="2769920"/>
          </a:xfrm>
        </p:grpSpPr>
        <p:sp>
          <p:nvSpPr>
            <p:cNvPr id="11" name="Rectangle 1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p:nvGrpSpPr>
          <p:grpSpPr>
            <a:xfrm>
              <a:off x="1463040" y="3784483"/>
              <a:ext cx="2111844" cy="2302596"/>
              <a:chOff x="6838074" y="2277355"/>
              <a:chExt cx="981497" cy="1772740"/>
            </a:xfrm>
          </p:grpSpPr>
          <p:sp>
            <p:nvSpPr>
              <p:cNvPr id="66" name="Trapezoid 6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7" name="TextBox 66"/>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 name="Straight Arrow Connector 12"/>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5" name="Straight Arrow Connector 14"/>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64" name="Trapezoid 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5" name="TextBox 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 name="Straight Arrow Connector 17"/>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9" name="TextBox 18"/>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0" name="Group 19"/>
            <p:cNvGrpSpPr/>
            <p:nvPr/>
          </p:nvGrpSpPr>
          <p:grpSpPr>
            <a:xfrm>
              <a:off x="7815967" y="4882610"/>
              <a:ext cx="579497" cy="369332"/>
              <a:chOff x="6366719" y="2492739"/>
              <a:chExt cx="579497" cy="369332"/>
            </a:xfrm>
          </p:grpSpPr>
          <p:sp>
            <p:nvSpPr>
              <p:cNvPr id="62" name="Rectangle 6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1" name="Rectangle 20"/>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2" name="TextBox 21"/>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23" name="Elbow Connector 22"/>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5" name="Rectangle 2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6" name="TextBox 2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27" name="Elbow Connector 26"/>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0" name="Straight Arrow Connector 2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786386" y="4588137"/>
              <a:ext cx="413796" cy="461665"/>
              <a:chOff x="637563" y="4042853"/>
              <a:chExt cx="413796" cy="461665"/>
            </a:xfrm>
          </p:grpSpPr>
          <p:sp>
            <p:nvSpPr>
              <p:cNvPr id="60" name="Rectangle 5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1" name="TextBox 6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32" name="TextBox 3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33" name="Object 32"/>
            <p:cNvGraphicFramePr>
              <a:graphicFrameLocks noChangeAspect="1"/>
            </p:cNvGraphicFramePr>
            <p:nvPr>
              <p:extLst>
                <p:ext uri="{D42A27DB-BD31-4B8C-83A1-F6EECF244321}">
                  <p14:modId xmlns:p14="http://schemas.microsoft.com/office/powerpoint/2010/main" val="182766932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288791"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626100"/>
                          <a:ext cx="219075" cy="241300"/>
                        </a:xfrm>
                        <a:prstGeom prst="rect">
                          <a:avLst/>
                        </a:prstGeom>
                      </p:spPr>
                    </p:pic>
                  </p:oleObj>
                </mc:Fallback>
              </mc:AlternateContent>
            </a:graphicData>
          </a:graphic>
        </p:graphicFrame>
        <p:sp>
          <p:nvSpPr>
            <p:cNvPr id="34" name="TextBox 3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35" name="Group 34"/>
            <p:cNvGrpSpPr/>
            <p:nvPr/>
          </p:nvGrpSpPr>
          <p:grpSpPr>
            <a:xfrm>
              <a:off x="2464487" y="4277322"/>
              <a:ext cx="1018924" cy="684337"/>
              <a:chOff x="2464487" y="4277322"/>
              <a:chExt cx="1018924" cy="684337"/>
            </a:xfrm>
          </p:grpSpPr>
          <p:grpSp>
            <p:nvGrpSpPr>
              <p:cNvPr id="56" name="Group 55"/>
              <p:cNvGrpSpPr/>
              <p:nvPr/>
            </p:nvGrpSpPr>
            <p:grpSpPr>
              <a:xfrm>
                <a:off x="2464487" y="4428895"/>
                <a:ext cx="853466" cy="532764"/>
                <a:chOff x="1142803" y="6095656"/>
                <a:chExt cx="853466" cy="532764"/>
              </a:xfrm>
            </p:grpSpPr>
            <p:sp>
              <p:nvSpPr>
                <p:cNvPr id="58" name="Rectangle 5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36" name="Group 35"/>
            <p:cNvGrpSpPr/>
            <p:nvPr/>
          </p:nvGrpSpPr>
          <p:grpSpPr>
            <a:xfrm>
              <a:off x="2437751" y="5267728"/>
              <a:ext cx="1072298" cy="696777"/>
              <a:chOff x="2437751" y="5267728"/>
              <a:chExt cx="1072298" cy="696777"/>
            </a:xfrm>
          </p:grpSpPr>
          <p:grpSp>
            <p:nvGrpSpPr>
              <p:cNvPr id="52" name="Group 51"/>
              <p:cNvGrpSpPr/>
              <p:nvPr/>
            </p:nvGrpSpPr>
            <p:grpSpPr>
              <a:xfrm>
                <a:off x="2437751" y="5423197"/>
                <a:ext cx="880202" cy="541308"/>
                <a:chOff x="1116067" y="6095656"/>
                <a:chExt cx="880202" cy="541308"/>
              </a:xfrm>
            </p:grpSpPr>
            <p:sp>
              <p:nvSpPr>
                <p:cNvPr id="54" name="Rectangle 5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3" name="Rectangle 52"/>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37" name="Group 36"/>
            <p:cNvGrpSpPr/>
            <p:nvPr/>
          </p:nvGrpSpPr>
          <p:grpSpPr>
            <a:xfrm>
              <a:off x="5685545" y="4896628"/>
              <a:ext cx="1067842" cy="731411"/>
              <a:chOff x="5685545" y="4896628"/>
              <a:chExt cx="1067842" cy="731411"/>
            </a:xfrm>
          </p:grpSpPr>
          <p:grpSp>
            <p:nvGrpSpPr>
              <p:cNvPr id="48" name="Group 47"/>
              <p:cNvGrpSpPr/>
              <p:nvPr/>
            </p:nvGrpSpPr>
            <p:grpSpPr>
              <a:xfrm>
                <a:off x="5685545" y="5092889"/>
                <a:ext cx="867089" cy="535150"/>
                <a:chOff x="1129180" y="6095656"/>
                <a:chExt cx="867089" cy="535150"/>
              </a:xfrm>
            </p:grpSpPr>
            <p:sp>
              <p:nvSpPr>
                <p:cNvPr id="50" name="Rectangle 4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1" name="Rectangle 50"/>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49" name="Rectangle 48"/>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38" name="Group 37"/>
            <p:cNvGrpSpPr/>
            <p:nvPr/>
          </p:nvGrpSpPr>
          <p:grpSpPr>
            <a:xfrm>
              <a:off x="5683207" y="5794088"/>
              <a:ext cx="1064434" cy="760315"/>
              <a:chOff x="5683207" y="5794088"/>
              <a:chExt cx="1064434" cy="760315"/>
            </a:xfrm>
          </p:grpSpPr>
          <p:grpSp>
            <p:nvGrpSpPr>
              <p:cNvPr id="44" name="Group 43"/>
              <p:cNvGrpSpPr/>
              <p:nvPr/>
            </p:nvGrpSpPr>
            <p:grpSpPr>
              <a:xfrm>
                <a:off x="5683207" y="5993615"/>
                <a:ext cx="869427" cy="560788"/>
                <a:chOff x="1126842" y="6095656"/>
                <a:chExt cx="869427" cy="560788"/>
              </a:xfrm>
            </p:grpSpPr>
            <p:sp>
              <p:nvSpPr>
                <p:cNvPr id="46" name="Rectangle 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7" name="Rectangle 4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5" name="Rectangle 4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39" name="Picture 38"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40" name="Picture 39"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41" name="TextBox 40"/>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2" name="Straight Arrow Connector 41"/>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3" name="Straight Arrow Connector 42"/>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grpSp>
        <p:nvGrpSpPr>
          <p:cNvPr id="69" name="Group 68"/>
          <p:cNvGrpSpPr/>
          <p:nvPr/>
        </p:nvGrpSpPr>
        <p:grpSpPr>
          <a:xfrm>
            <a:off x="5106146" y="3876307"/>
            <a:ext cx="3663543" cy="830996"/>
            <a:chOff x="33744" y="4395331"/>
            <a:chExt cx="3423388" cy="493750"/>
          </a:xfrm>
        </p:grpSpPr>
        <p:sp>
          <p:nvSpPr>
            <p:cNvPr id="70" name="Rectangle 36"/>
            <p:cNvSpPr>
              <a:spLocks noChangeArrowheads="1"/>
            </p:cNvSpPr>
            <p:nvPr/>
          </p:nvSpPr>
          <p:spPr bwMode="auto">
            <a:xfrm>
              <a:off x="33744" y="4395331"/>
              <a:ext cx="3423388" cy="4937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71" name="Rectangle 70"/>
            <p:cNvSpPr/>
            <p:nvPr/>
          </p:nvSpPr>
          <p:spPr>
            <a:xfrm>
              <a:off x="52332" y="4395331"/>
              <a:ext cx="3404800" cy="493750"/>
            </a:xfrm>
            <a:prstGeom prst="rect">
              <a:avLst/>
            </a:prstGeom>
          </p:spPr>
          <p:txBody>
            <a:bodyPr wrap="square">
              <a:spAutoFit/>
            </a:bodyPr>
            <a:lstStyle/>
            <a:p>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cs typeface="Calibri"/>
                </a:rPr>
                <a:t>if </a:t>
              </a:r>
              <a:r>
                <a:rPr lang="en-US" sz="2400" dirty="0" smtClean="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t>
              </a:r>
              <a:r>
                <a:rPr lang="en-US" sz="2400" dirty="0" smtClean="0">
                  <a:cs typeface="Calibri"/>
                </a:rPr>
                <a:t>&amp;</a:t>
              </a:r>
              <a:r>
                <a:rPr lang="en-US" sz="2400" dirty="0">
                  <a:cs typeface="Calibri"/>
                </a:rPr>
                <a:t> </a:t>
              </a: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a:t>
              </a:r>
              <a:r>
                <a:rPr lang="en-US" sz="2400" dirty="0" smtClean="0">
                  <a:cs typeface="Calibri"/>
                </a:rPr>
                <a:t>errors </a:t>
              </a:r>
            </a:p>
          </p:txBody>
        </p:sp>
      </p:grpSp>
    </p:spTree>
    <p:extLst>
      <p:ext uri="{BB962C8B-B14F-4D97-AF65-F5344CB8AC3E}">
        <p14:creationId xmlns:p14="http://schemas.microsoft.com/office/powerpoint/2010/main" val="798436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Obfuscating symbols individually leaks equality, entropy ensures </a:t>
            </a:r>
            <a:r>
              <a:rPr lang="en-US" i="1" dirty="0" smtClean="0">
                <a:latin typeface="Times New Roman"/>
                <a:cs typeface="Times New Roman"/>
              </a:rPr>
              <a:t>A</a:t>
            </a:r>
            <a:r>
              <a:rPr lang="en-US" dirty="0" smtClean="0"/>
              <a:t> can’t guess stored value</a:t>
            </a:r>
          </a:p>
          <a:p>
            <a:r>
              <a:rPr lang="en-US" dirty="0" smtClean="0"/>
              <a:t>Can we reduce the necessary entropy if we obfuscate multiple symbols together?</a:t>
            </a:r>
          </a:p>
          <a:p>
            <a:pPr lvl="1"/>
            <a:r>
              <a:rPr lang="en-US" dirty="0" smtClean="0"/>
              <a:t>Obfuscating all symbols together works </a:t>
            </a:r>
            <a:br>
              <a:rPr lang="en-US" dirty="0" smtClean="0"/>
            </a:br>
            <a:r>
              <a:rPr lang="en-US" dirty="0" smtClean="0"/>
              <a:t>but eliminates error tolerance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39</a:t>
            </a:fld>
            <a:r>
              <a:rPr lang="en-US" smtClean="0"/>
              <a:t> BWF 4/2/2014</a:t>
            </a:r>
            <a:endParaRPr lang="en-US" dirty="0"/>
          </a:p>
        </p:txBody>
      </p:sp>
      <p:grpSp>
        <p:nvGrpSpPr>
          <p:cNvPr id="127" name="Group 126"/>
          <p:cNvGrpSpPr/>
          <p:nvPr/>
        </p:nvGrpSpPr>
        <p:grpSpPr>
          <a:xfrm>
            <a:off x="702254" y="3931531"/>
            <a:ext cx="7865632" cy="2769920"/>
            <a:chOff x="702254" y="3784483"/>
            <a:chExt cx="7865632" cy="2769920"/>
          </a:xfrm>
        </p:grpSpPr>
        <p:sp>
          <p:nvSpPr>
            <p:cNvPr id="128" name="Rectangle 127"/>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9" name="Group 128"/>
            <p:cNvGrpSpPr/>
            <p:nvPr/>
          </p:nvGrpSpPr>
          <p:grpSpPr>
            <a:xfrm>
              <a:off x="1463040" y="3784483"/>
              <a:ext cx="2111844" cy="2302596"/>
              <a:chOff x="6838074" y="2277355"/>
              <a:chExt cx="981497" cy="1772740"/>
            </a:xfrm>
          </p:grpSpPr>
          <p:sp>
            <p:nvSpPr>
              <p:cNvPr id="183" name="Trapezoid 18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4" name="TextBox 18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0" name="Straight Arrow Connector 12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1" name="Straight Arrow Connector 13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5198413" y="4697944"/>
              <a:ext cx="2578825" cy="1810201"/>
              <a:chOff x="6827762" y="2204122"/>
              <a:chExt cx="991809" cy="1845973"/>
            </a:xfrm>
          </p:grpSpPr>
          <p:sp>
            <p:nvSpPr>
              <p:cNvPr id="181" name="Trapezoid 18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2" name="TextBox 181"/>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34" name="Straight Arrow Connector 133"/>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6" name="TextBox 135"/>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7" name="Group 136"/>
            <p:cNvGrpSpPr/>
            <p:nvPr/>
          </p:nvGrpSpPr>
          <p:grpSpPr>
            <a:xfrm>
              <a:off x="7815967" y="4882610"/>
              <a:ext cx="579497" cy="369332"/>
              <a:chOff x="6366719" y="2492739"/>
              <a:chExt cx="579497" cy="369332"/>
            </a:xfrm>
          </p:grpSpPr>
          <p:sp>
            <p:nvSpPr>
              <p:cNvPr id="179" name="Rectangle 178"/>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TextBox 179"/>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8" name="Rectangle 13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9" name="TextBox 13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40" name="Elbow Connector 13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2" name="Rectangle 14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43" name="TextBox 14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44" name="Elbow Connector 143"/>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5" name="Elbow Connector 1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7" name="Straight Arrow Connector 14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8" name="Group 147"/>
            <p:cNvGrpSpPr/>
            <p:nvPr/>
          </p:nvGrpSpPr>
          <p:grpSpPr>
            <a:xfrm>
              <a:off x="786386" y="4588137"/>
              <a:ext cx="413796" cy="461665"/>
              <a:chOff x="637563" y="4042853"/>
              <a:chExt cx="413796" cy="461665"/>
            </a:xfrm>
          </p:grpSpPr>
          <p:sp>
            <p:nvSpPr>
              <p:cNvPr id="177" name="Rectangle 176"/>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8" name="TextBox 177"/>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9" name="TextBox 148"/>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50" name="Object 149"/>
            <p:cNvGraphicFramePr>
              <a:graphicFrameLocks noChangeAspect="1"/>
            </p:cNvGraphicFramePr>
            <p:nvPr>
              <p:extLst>
                <p:ext uri="{D42A27DB-BD31-4B8C-83A1-F6EECF244321}">
                  <p14:modId xmlns:p14="http://schemas.microsoft.com/office/powerpoint/2010/main" val="194091645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059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51" name="TextBox 150"/>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52" name="Group 151"/>
            <p:cNvGrpSpPr/>
            <p:nvPr/>
          </p:nvGrpSpPr>
          <p:grpSpPr>
            <a:xfrm>
              <a:off x="2464487" y="4277322"/>
              <a:ext cx="1018924" cy="684337"/>
              <a:chOff x="2464487" y="4277322"/>
              <a:chExt cx="1018924" cy="684337"/>
            </a:xfrm>
          </p:grpSpPr>
          <p:grpSp>
            <p:nvGrpSpPr>
              <p:cNvPr id="173" name="Group 172"/>
              <p:cNvGrpSpPr/>
              <p:nvPr/>
            </p:nvGrpSpPr>
            <p:grpSpPr>
              <a:xfrm>
                <a:off x="2464487" y="4428895"/>
                <a:ext cx="853466" cy="532764"/>
                <a:chOff x="1142803" y="6095656"/>
                <a:chExt cx="853466" cy="532764"/>
              </a:xfrm>
            </p:grpSpPr>
            <p:sp>
              <p:nvSpPr>
                <p:cNvPr id="175" name="Rectangle 1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6" name="Rectangle 175"/>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74" name="Rectangle 173"/>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3" name="Group 152"/>
            <p:cNvGrpSpPr/>
            <p:nvPr/>
          </p:nvGrpSpPr>
          <p:grpSpPr>
            <a:xfrm>
              <a:off x="2437751" y="5267728"/>
              <a:ext cx="1072298" cy="696777"/>
              <a:chOff x="2437751" y="5267728"/>
              <a:chExt cx="1072298" cy="696777"/>
            </a:xfrm>
          </p:grpSpPr>
          <p:grpSp>
            <p:nvGrpSpPr>
              <p:cNvPr id="169" name="Group 168"/>
              <p:cNvGrpSpPr/>
              <p:nvPr/>
            </p:nvGrpSpPr>
            <p:grpSpPr>
              <a:xfrm>
                <a:off x="2437751" y="5423197"/>
                <a:ext cx="880202" cy="541308"/>
                <a:chOff x="1116067" y="6095656"/>
                <a:chExt cx="880202" cy="541308"/>
              </a:xfrm>
            </p:grpSpPr>
            <p:sp>
              <p:nvSpPr>
                <p:cNvPr id="171" name="Rectangle 1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2" name="Rectangle 171"/>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70" name="Rectangle 169"/>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4" name="Group 153"/>
            <p:cNvGrpSpPr/>
            <p:nvPr/>
          </p:nvGrpSpPr>
          <p:grpSpPr>
            <a:xfrm>
              <a:off x="5685545" y="4896628"/>
              <a:ext cx="1067842" cy="731411"/>
              <a:chOff x="5685545" y="4896628"/>
              <a:chExt cx="1067842" cy="731411"/>
            </a:xfrm>
          </p:grpSpPr>
          <p:grpSp>
            <p:nvGrpSpPr>
              <p:cNvPr id="165" name="Group 164"/>
              <p:cNvGrpSpPr/>
              <p:nvPr/>
            </p:nvGrpSpPr>
            <p:grpSpPr>
              <a:xfrm>
                <a:off x="5685545" y="5092889"/>
                <a:ext cx="867089" cy="535150"/>
                <a:chOff x="1129180" y="6095656"/>
                <a:chExt cx="867089" cy="535150"/>
              </a:xfrm>
            </p:grpSpPr>
            <p:sp>
              <p:nvSpPr>
                <p:cNvPr id="167" name="Rectangle 16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8" name="Rectangle 167"/>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66" name="Rectangle 165"/>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5" name="Group 154"/>
            <p:cNvGrpSpPr/>
            <p:nvPr/>
          </p:nvGrpSpPr>
          <p:grpSpPr>
            <a:xfrm>
              <a:off x="5683207" y="5794088"/>
              <a:ext cx="1064434" cy="760315"/>
              <a:chOff x="5683207" y="5794088"/>
              <a:chExt cx="1064434" cy="760315"/>
            </a:xfrm>
          </p:grpSpPr>
          <p:grpSp>
            <p:nvGrpSpPr>
              <p:cNvPr id="161" name="Group 160"/>
              <p:cNvGrpSpPr/>
              <p:nvPr/>
            </p:nvGrpSpPr>
            <p:grpSpPr>
              <a:xfrm>
                <a:off x="5683207" y="5993615"/>
                <a:ext cx="869427" cy="560788"/>
                <a:chOff x="1126842" y="6095656"/>
                <a:chExt cx="869427" cy="560788"/>
              </a:xfrm>
            </p:grpSpPr>
            <p:sp>
              <p:nvSpPr>
                <p:cNvPr id="163" name="Rectangle 1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4" name="Rectangle 16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2" name="Rectangle 16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56" name="Picture 155"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57" name="Picture 156"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58" name="TextBox 157"/>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59" name="Straight Arrow Connector 158"/>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0" name="Straight Arrow Connector 159"/>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a:r>
            <a:r>
              <a:rPr lang="en-US" dirty="0" smtClean="0"/>
              <a:t>at </a:t>
            </a:r>
            <a:r>
              <a:rPr lang="en-US" dirty="0" smtClean="0"/>
              <a:t>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923330"/>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357331" cy="369332"/>
          </a:xfrm>
          <a:prstGeom prst="rect">
            <a:avLst/>
          </a:prstGeom>
        </p:spPr>
        <p:txBody>
          <a:bodyPr wrap="none">
            <a:spAutoFit/>
          </a:bodyPr>
          <a:lstStyle/>
          <a:p>
            <a:r>
              <a:rPr lang="en-US" i="1" dirty="0" smtClean="0">
                <a:latin typeface="Times New Roman"/>
                <a:cs typeface="Times New Roman"/>
              </a:rPr>
              <a:t>w</a:t>
            </a:r>
            <a:endParaRPr lang="en-US"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a:t>
            </a:fld>
            <a:r>
              <a:rPr lang="en-US" smtClean="0"/>
              <a:t> BWF 4/2/2014</a:t>
            </a:r>
            <a:endParaRPr lang="en-US" dirty="0"/>
          </a:p>
        </p:txBody>
      </p:sp>
      <p:sp>
        <p:nvSpPr>
          <p:cNvPr id="12" name="TextBox 11"/>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a:t>
            </a:r>
            <a:r>
              <a:rPr lang="en-US" sz="2000" dirty="0" smtClean="0">
                <a:latin typeface="Times New Roman"/>
                <a:cs typeface="Times New Roman"/>
              </a:rPr>
              <a:t>) ≤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solidFill>
                  <a:schemeClr val="bg1"/>
                </a:solidFill>
                <a:latin typeface="Calibri"/>
                <a:cs typeface="Calibri"/>
              </a:rPr>
              <a:t>If there is a point </a:t>
            </a:r>
            <a:r>
              <a:rPr lang="en-US" sz="2000" i="1" dirty="0" smtClean="0">
                <a:solidFill>
                  <a:schemeClr val="bg1"/>
                </a:solidFill>
                <a:latin typeface="Times New Roman"/>
                <a:cs typeface="Times New Roman"/>
              </a:rPr>
              <a:t>x</a:t>
            </a:r>
            <a:r>
              <a:rPr lang="en-US" sz="2000" dirty="0" smtClean="0">
                <a:solidFill>
                  <a:schemeClr val="bg1"/>
                </a:solidFill>
                <a:latin typeface="Times New Roman"/>
                <a:cs typeface="Times New Roman"/>
              </a:rPr>
              <a:t>*</a:t>
            </a:r>
            <a:r>
              <a:rPr lang="en-US" sz="2000" dirty="0" smtClean="0">
                <a:solidFill>
                  <a:schemeClr val="bg1"/>
                </a:solidFill>
                <a:latin typeface="Calibri"/>
                <a:cs typeface="Calibri"/>
              </a:rPr>
              <a:t> close to all points in </a:t>
            </a:r>
            <a:r>
              <a:rPr lang="en-US" sz="2000" i="1" dirty="0" smtClean="0">
                <a:solidFill>
                  <a:schemeClr val="bg1"/>
                </a:solidFill>
                <a:latin typeface="Times New Roman"/>
                <a:cs typeface="Times New Roman"/>
              </a:rPr>
              <a:t>W</a:t>
            </a:r>
            <a:r>
              <a:rPr lang="en-US" sz="2000" dirty="0" smtClean="0">
                <a:solidFill>
                  <a:schemeClr val="bg1"/>
                </a:solidFill>
                <a:latin typeface="Calibri"/>
                <a:cs typeface="Calibri"/>
              </a:rPr>
              <a:t>, no security is possible</a:t>
            </a:r>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0" nodeType="clickEffect">
                                  <p:stCondLst>
                                    <p:cond delay="0"/>
                                  </p:stCondLst>
                                  <p:childTnLst>
                                    <p:animScale>
                                      <p:cBhvr>
                                        <p:cTn id="34" dur="2000" fill="hold"/>
                                        <p:tgtEl>
                                          <p:spTgt spid="7"/>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7" grpId="1" animBg="1"/>
      <p:bldP spid="7" grpId="2" animBg="1"/>
      <p:bldP spid="9" grpId="0" animBg="1"/>
      <p:bldP spid="9" grpId="1" animBg="1"/>
      <p:bldP spid="10" grpId="0"/>
      <p:bldP spid="10" grpId="1"/>
      <p:bldP spid="11" grpId="0"/>
      <p:bldP spid="1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1" name="TextBox 2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cxnSp>
        <p:nvCxnSpPr>
          <p:cNvPr id="47" name="Straight Arrow Connector 4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8" name="Straight Arrow Connector 67"/>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56390" y="3672502"/>
            <a:ext cx="577300" cy="461665"/>
            <a:chOff x="637563" y="4042853"/>
            <a:chExt cx="577300" cy="461665"/>
          </a:xfrm>
        </p:grpSpPr>
        <p:sp>
          <p:nvSpPr>
            <p:cNvPr id="50" name="Rectangle 4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53" name="Group 52"/>
          <p:cNvGrpSpPr/>
          <p:nvPr/>
        </p:nvGrpSpPr>
        <p:grpSpPr>
          <a:xfrm>
            <a:off x="649733" y="4739379"/>
            <a:ext cx="577300" cy="461665"/>
            <a:chOff x="637563" y="4042853"/>
            <a:chExt cx="577300"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60" name="Group 59"/>
          <p:cNvGrpSpPr/>
          <p:nvPr/>
        </p:nvGrpSpPr>
        <p:grpSpPr>
          <a:xfrm>
            <a:off x="669757" y="5629344"/>
            <a:ext cx="577300" cy="461665"/>
            <a:chOff x="637563" y="4042853"/>
            <a:chExt cx="577300" cy="461665"/>
          </a:xfrm>
        </p:grpSpPr>
        <p:sp>
          <p:nvSpPr>
            <p:cNvPr id="77" name="Rectangle 7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TextBox 78"/>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80" name="TextBox 7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2" name="Group 51"/>
          <p:cNvGrpSpPr/>
          <p:nvPr/>
        </p:nvGrpSpPr>
        <p:grpSpPr>
          <a:xfrm>
            <a:off x="4276967" y="5873384"/>
            <a:ext cx="847697" cy="557973"/>
            <a:chOff x="1148572" y="6095656"/>
            <a:chExt cx="847697" cy="557973"/>
          </a:xfrm>
        </p:grpSpPr>
        <p:sp>
          <p:nvSpPr>
            <p:cNvPr id="55" name="Rectangle 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6" name="Rectangle 55"/>
            <p:cNvSpPr/>
            <p:nvPr/>
          </p:nvSpPr>
          <p:spPr>
            <a:xfrm>
              <a:off x="1148572"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baseline="-25000" dirty="0" err="1" smtClean="0">
                  <a:latin typeface="Times New Roman"/>
                  <a:cs typeface="Times New Roman"/>
                </a:rPr>
                <a:t>k</a:t>
              </a:r>
              <a:endParaRPr lang="en-US" baseline="-25000" dirty="0">
                <a:latin typeface="Times New Roman"/>
                <a:cs typeface="Times New Roman"/>
              </a:endParaRPr>
            </a:p>
          </p:txBody>
        </p:sp>
      </p:grpSp>
      <p:grpSp>
        <p:nvGrpSpPr>
          <p:cNvPr id="57" name="Group 56"/>
          <p:cNvGrpSpPr/>
          <p:nvPr/>
        </p:nvGrpSpPr>
        <p:grpSpPr>
          <a:xfrm>
            <a:off x="4278982" y="4070155"/>
            <a:ext cx="855451" cy="525754"/>
            <a:chOff x="1140818" y="6095656"/>
            <a:chExt cx="855451" cy="525754"/>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140818" y="613646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9" name="Group 68"/>
          <p:cNvGrpSpPr/>
          <p:nvPr/>
        </p:nvGrpSpPr>
        <p:grpSpPr>
          <a:xfrm>
            <a:off x="4295928" y="4986983"/>
            <a:ext cx="821930" cy="532764"/>
            <a:chOff x="1174339" y="6095656"/>
            <a:chExt cx="82193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174339"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40</a:t>
            </a:fld>
            <a:r>
              <a:rPr lang="en-US" smtClean="0"/>
              <a:t> BWF 4/2/2014</a:t>
            </a:r>
            <a:endParaRPr lang="en-US" dirty="0"/>
          </a:p>
        </p:txBody>
      </p:sp>
      <p:sp>
        <p:nvSpPr>
          <p:cNvPr id="65" name="Rectangle 64"/>
          <p:cNvSpPr/>
          <p:nvPr/>
        </p:nvSpPr>
        <p:spPr>
          <a:xfrm>
            <a:off x="4656909" y="39087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66" name="Rectangle 65"/>
          <p:cNvSpPr/>
          <p:nvPr/>
        </p:nvSpPr>
        <p:spPr>
          <a:xfrm>
            <a:off x="4643541" y="48097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7" name="Rectangle 66"/>
          <p:cNvSpPr/>
          <p:nvPr/>
        </p:nvSpPr>
        <p:spPr>
          <a:xfrm>
            <a:off x="4632319" y="57240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69757" y="3644789"/>
            <a:ext cx="790647" cy="649445"/>
            <a:chOff x="669757" y="1545947"/>
            <a:chExt cx="790647" cy="649445"/>
          </a:xfrm>
        </p:grpSpPr>
        <p:cxnSp>
          <p:nvCxnSpPr>
            <p:cNvPr id="50" name="Straight Arrow Connector 4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TextBox 5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2" name="TextBox 5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3" name="Straight Arrow Connector 5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9" name="Group 58"/>
          <p:cNvGrpSpPr/>
          <p:nvPr/>
        </p:nvGrpSpPr>
        <p:grpSpPr>
          <a:xfrm>
            <a:off x="656390" y="3672502"/>
            <a:ext cx="577300" cy="461665"/>
            <a:chOff x="637563" y="4042853"/>
            <a:chExt cx="577300" cy="461665"/>
          </a:xfrm>
        </p:grpSpPr>
        <p:sp>
          <p:nvSpPr>
            <p:cNvPr id="60" name="Rectangle 5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79" name="Group 78"/>
          <p:cNvGrpSpPr/>
          <p:nvPr/>
        </p:nvGrpSpPr>
        <p:grpSpPr>
          <a:xfrm>
            <a:off x="649733" y="4739379"/>
            <a:ext cx="577300" cy="461665"/>
            <a:chOff x="637563" y="4042853"/>
            <a:chExt cx="577300" cy="461665"/>
          </a:xfrm>
        </p:grpSpPr>
        <p:sp>
          <p:nvSpPr>
            <p:cNvPr id="80" name="Rectangle 7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TextBox 81"/>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85" name="Group 84"/>
          <p:cNvGrpSpPr/>
          <p:nvPr/>
        </p:nvGrpSpPr>
        <p:grpSpPr>
          <a:xfrm>
            <a:off x="669757" y="5629344"/>
            <a:ext cx="577300" cy="461665"/>
            <a:chOff x="637563" y="4042853"/>
            <a:chExt cx="577300" cy="461665"/>
          </a:xfrm>
        </p:grpSpPr>
        <p:sp>
          <p:nvSpPr>
            <p:cNvPr id="86" name="Rectangle 8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8" name="TextBox 87"/>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91" name="Group 90"/>
          <p:cNvGrpSpPr/>
          <p:nvPr/>
        </p:nvGrpSpPr>
        <p:grpSpPr>
          <a:xfrm>
            <a:off x="4292977" y="4079697"/>
            <a:ext cx="1990181" cy="525484"/>
            <a:chOff x="1155172" y="6095656"/>
            <a:chExt cx="1990181" cy="525484"/>
          </a:xfrm>
        </p:grpSpPr>
        <p:sp>
          <p:nvSpPr>
            <p:cNvPr id="92" name="Rectangle 9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4" name="Group 93"/>
          <p:cNvGrpSpPr/>
          <p:nvPr/>
        </p:nvGrpSpPr>
        <p:grpSpPr>
          <a:xfrm>
            <a:off x="4279609" y="5073999"/>
            <a:ext cx="2003549" cy="533794"/>
            <a:chOff x="1141804" y="6095656"/>
            <a:chExt cx="2003549" cy="533794"/>
          </a:xfrm>
        </p:grpSpPr>
        <p:sp>
          <p:nvSpPr>
            <p:cNvPr id="96" name="Rectangle 9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7" name="Rectangle 96"/>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98" name="Group 97"/>
          <p:cNvGrpSpPr/>
          <p:nvPr/>
        </p:nvGrpSpPr>
        <p:grpSpPr>
          <a:xfrm>
            <a:off x="4266241" y="5890406"/>
            <a:ext cx="2016917" cy="553332"/>
            <a:chOff x="1153521" y="6095656"/>
            <a:chExt cx="2016917" cy="553332"/>
          </a:xfrm>
        </p:grpSpPr>
        <p:sp>
          <p:nvSpPr>
            <p:cNvPr id="99" name="Rectangle 98"/>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0" name="Rectangle 99"/>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41</a:t>
            </a:fld>
            <a:r>
              <a:rPr lang="en-US" smtClean="0"/>
              <a:t> BWF 4/2/2014</a:t>
            </a:r>
            <a:endParaRPr lang="en-US" dirty="0"/>
          </a:p>
        </p:txBody>
      </p:sp>
      <p:sp>
        <p:nvSpPr>
          <p:cNvPr id="56" name="Rectangle 55"/>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57" name="Rectangle 56"/>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1" name="Rectangle 60"/>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81" name="Straight Arrow Connector 8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43" name="Straight Arrow Connector 42"/>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42</a:t>
            </a:fld>
            <a:r>
              <a:rPr lang="en-US" smtClean="0"/>
              <a:t> BWF 4/2/2014</a:t>
            </a:r>
            <a:endParaRPr lang="en-US" dirty="0"/>
          </a:p>
        </p:txBody>
      </p:sp>
      <p:sp>
        <p:nvSpPr>
          <p:cNvPr id="47" name="TextBox 46"/>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7" name="TextBox 6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68" name="Group 67"/>
          <p:cNvGrpSpPr/>
          <p:nvPr/>
        </p:nvGrpSpPr>
        <p:grpSpPr>
          <a:xfrm>
            <a:off x="4292977" y="4079697"/>
            <a:ext cx="1990181" cy="525484"/>
            <a:chOff x="1155172" y="6095656"/>
            <a:chExt cx="199018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1" name="Group 70"/>
          <p:cNvGrpSpPr/>
          <p:nvPr/>
        </p:nvGrpSpPr>
        <p:grpSpPr>
          <a:xfrm>
            <a:off x="4279609" y="5073999"/>
            <a:ext cx="2003549" cy="533794"/>
            <a:chOff x="1141804" y="6095656"/>
            <a:chExt cx="2003549"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75" name="Group 74"/>
          <p:cNvGrpSpPr/>
          <p:nvPr/>
        </p:nvGrpSpPr>
        <p:grpSpPr>
          <a:xfrm>
            <a:off x="4266241" y="5890406"/>
            <a:ext cx="2016917" cy="553332"/>
            <a:chOff x="1153521" y="6095656"/>
            <a:chExt cx="2016917" cy="553332"/>
          </a:xfrm>
        </p:grpSpPr>
        <p:sp>
          <p:nvSpPr>
            <p:cNvPr id="85" name="Rectangle 8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8" name="Group 87"/>
          <p:cNvGrpSpPr/>
          <p:nvPr/>
        </p:nvGrpSpPr>
        <p:grpSpPr>
          <a:xfrm>
            <a:off x="669757" y="3644789"/>
            <a:ext cx="790647" cy="649445"/>
            <a:chOff x="669757" y="1545947"/>
            <a:chExt cx="790647" cy="649445"/>
          </a:xfrm>
        </p:grpSpPr>
        <p:cxnSp>
          <p:nvCxnSpPr>
            <p:cNvPr id="89" name="Straight Arrow Connector 8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1" name="TextBox 90"/>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2" name="Straight Arrow Connector 91"/>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4" name="Group 93"/>
          <p:cNvGrpSpPr/>
          <p:nvPr/>
        </p:nvGrpSpPr>
        <p:grpSpPr>
          <a:xfrm>
            <a:off x="656390" y="3672502"/>
            <a:ext cx="577300" cy="461665"/>
            <a:chOff x="637563" y="4042853"/>
            <a:chExt cx="577300"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98" name="Group 97"/>
          <p:cNvGrpSpPr/>
          <p:nvPr/>
        </p:nvGrpSpPr>
        <p:grpSpPr>
          <a:xfrm>
            <a:off x="649733" y="4739379"/>
            <a:ext cx="577300" cy="461665"/>
            <a:chOff x="637563" y="4042853"/>
            <a:chExt cx="577300"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1" name="Group 100"/>
          <p:cNvGrpSpPr/>
          <p:nvPr/>
        </p:nvGrpSpPr>
        <p:grpSpPr>
          <a:xfrm>
            <a:off x="669757" y="5629344"/>
            <a:ext cx="577300" cy="461665"/>
            <a:chOff x="637563" y="4042853"/>
            <a:chExt cx="577300" cy="461665"/>
          </a:xfrm>
        </p:grpSpPr>
        <p:sp>
          <p:nvSpPr>
            <p:cNvPr id="102" name="Rectangle 10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3" name="TextBox 102"/>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43</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7" y="4079697"/>
            <a:ext cx="1990181" cy="525484"/>
            <a:chOff x="1155172" y="6095656"/>
            <a:chExt cx="1990181"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4" name="Group 73"/>
          <p:cNvGrpSpPr/>
          <p:nvPr/>
        </p:nvGrpSpPr>
        <p:grpSpPr>
          <a:xfrm>
            <a:off x="4279609" y="5073999"/>
            <a:ext cx="2003549" cy="533794"/>
            <a:chOff x="1141804" y="6095656"/>
            <a:chExt cx="2003549" cy="533794"/>
          </a:xfrm>
        </p:grpSpPr>
        <p:sp>
          <p:nvSpPr>
            <p:cNvPr id="75" name="Rectangle 74"/>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3" name="Rectangle 102"/>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104" name="Group 103"/>
          <p:cNvGrpSpPr/>
          <p:nvPr/>
        </p:nvGrpSpPr>
        <p:grpSpPr>
          <a:xfrm>
            <a:off x="4266241" y="5890406"/>
            <a:ext cx="2016917" cy="553332"/>
            <a:chOff x="1153521" y="6095656"/>
            <a:chExt cx="2016917" cy="553332"/>
          </a:xfrm>
        </p:grpSpPr>
        <p:sp>
          <p:nvSpPr>
            <p:cNvPr id="105" name="Rectangle 10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6" name="Rectangle 10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44</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6" y="4079697"/>
            <a:ext cx="1990182" cy="525484"/>
            <a:chOff x="1155171" y="6095656"/>
            <a:chExt cx="1990182"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75" name="Rectangle 7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5" name="Rectangle 104"/>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5" name="Rectangle 12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26" name="Rectangle 12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p:cNvSpPr txBox="1">
            <a:spLocks/>
          </p:cNvSpPr>
          <p:nvPr/>
        </p:nvSpPr>
        <p:spPr>
          <a:xfrm>
            <a:off x="-1" y="731520"/>
            <a:ext cx="8886495"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The graph is an averaging sampler </a:t>
            </a:r>
            <a:r>
              <a:rPr lang="en-US" sz="2000" dirty="0" smtClean="0"/>
              <a:t>[Lu2002,Vadhan2003]</a:t>
            </a:r>
            <a:endParaRPr lang="en-US" sz="2400" dirty="0" smtClean="0"/>
          </a:p>
          <a:p>
            <a:r>
              <a:rPr lang="en-US" sz="2400" dirty="0"/>
              <a:t>Obfuscating multiple blocks together degrades error tolerance</a:t>
            </a:r>
          </a:p>
          <a:p>
            <a:pPr lvl="1"/>
            <a:r>
              <a:rPr lang="en-US" sz="2400" dirty="0" smtClean="0"/>
              <a:t>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a:latin typeface="Times New Roman"/>
                <a:cs typeface="Times New Roman"/>
              </a:rPr>
              <a:t>x</a:t>
            </a:r>
            <a:r>
              <a:rPr lang="en-US" sz="2400" dirty="0" smtClean="0">
                <a:latin typeface="Times New Roman"/>
                <a:cs typeface="Times New Roman"/>
              </a:rPr>
              <a:t>) ≤ </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t>, then </a:t>
            </a:r>
            <a:r>
              <a:rPr lang="en-US" sz="2400" dirty="0" smtClean="0"/>
              <a:t>P</a:t>
            </a:r>
            <a:r>
              <a:rPr lang="en-US" sz="2400" dirty="0" smtClean="0"/>
              <a:t>r. </a:t>
            </a:r>
            <a:r>
              <a:rPr lang="en-US" sz="2400" dirty="0" smtClean="0"/>
              <a:t>each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t> contains an error is </a:t>
            </a:r>
            <a:r>
              <a:rPr lang="en-US" sz="2400" i="1" dirty="0" smtClean="0">
                <a:latin typeface="Times New Roman"/>
                <a:cs typeface="Times New Roman"/>
              </a:rPr>
              <a:t>O</a:t>
            </a:r>
            <a:r>
              <a:rPr lang="en-US" sz="2400" dirty="0" smtClean="0">
                <a:latin typeface="Times New Roman"/>
                <a:cs typeface="Times New Roman"/>
              </a:rPr>
              <a:t>(</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latin typeface="Times New Roman"/>
                <a:cs typeface="Times New Roman"/>
              </a:rPr>
              <a:t>*α)</a:t>
            </a:r>
            <a:endParaRPr lang="en-US" sz="2400" dirty="0" smtClean="0"/>
          </a:p>
          <a:p>
            <a:pPr lvl="1"/>
            <a:r>
              <a:rPr lang="en-US" sz="2400" dirty="0" smtClean="0"/>
              <a:t>If </a:t>
            </a:r>
            <a:r>
              <a:rPr lang="en-US" sz="2400" i="1" dirty="0" smtClean="0">
                <a:latin typeface="Times New Roman"/>
                <a:cs typeface="Times New Roman"/>
              </a:rPr>
              <a:t>C</a:t>
            </a:r>
            <a:r>
              <a:rPr lang="en-US" sz="2400" dirty="0" smtClean="0"/>
              <a:t> supports </a:t>
            </a:r>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r>
              <a:rPr lang="en-US" sz="2400" dirty="0" smtClean="0"/>
              <a:t> errors and </a:t>
            </a:r>
            <a:r>
              <a:rPr lang="en-US" sz="2400" dirty="0" smtClean="0">
                <a:latin typeface="Times New Roman"/>
                <a:cs typeface="Times New Roman"/>
              </a:rPr>
              <a:t>α=</a:t>
            </a:r>
            <a:r>
              <a:rPr lang="en-US" sz="2400" i="1" dirty="0" err="1" smtClean="0">
                <a:latin typeface="Times New Roman"/>
                <a:cs typeface="Times New Roman"/>
              </a:rPr>
              <a:t>ω</a:t>
            </a:r>
            <a:r>
              <a:rPr lang="en-US" sz="2400" dirty="0">
                <a:latin typeface="Times New Roman"/>
                <a:cs typeface="Times New Roman"/>
              </a:rPr>
              <a:t>(log </a:t>
            </a:r>
            <a:r>
              <a:rPr lang="en-US" sz="2400" i="1" dirty="0">
                <a:latin typeface="Times New Roman"/>
                <a:cs typeface="Times New Roman"/>
              </a:rPr>
              <a:t>k</a:t>
            </a:r>
            <a:r>
              <a:rPr lang="en-US" sz="2400" dirty="0">
                <a:latin typeface="Times New Roman"/>
                <a:cs typeface="Times New Roman"/>
              </a:rPr>
              <a:t>)</a:t>
            </a:r>
            <a:r>
              <a:rPr lang="en-US" sz="2400" dirty="0" smtClean="0"/>
              <a:t>, construction correct </a:t>
            </a:r>
            <a:br>
              <a:rPr lang="en-US" sz="2400" dirty="0" smtClean="0"/>
            </a:br>
            <a:r>
              <a:rPr lang="en-US" sz="2400" dirty="0" err="1" smtClean="0"/>
              <a:t>w.h.p</a:t>
            </a:r>
            <a:r>
              <a:rPr lang="en-US" sz="2400" dirty="0" smtClean="0"/>
              <a:t>. 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smtClean="0">
                <a:latin typeface="Times New Roman"/>
                <a:cs typeface="Times New Roman"/>
              </a:rPr>
              <a:t>x</a:t>
            </a:r>
            <a:r>
              <a:rPr lang="en-US" sz="2400" dirty="0" smtClean="0">
                <a:latin typeface="Times New Roman"/>
                <a:cs typeface="Times New Roman"/>
              </a:rPr>
              <a:t>)</a:t>
            </a:r>
            <a:r>
              <a:rPr lang="en-US" sz="2400" dirty="0">
                <a:latin typeface="Times New Roman"/>
                <a:cs typeface="Times New Roman"/>
              </a:rPr>
              <a:t>≤ </a:t>
            </a:r>
            <a:r>
              <a:rPr lang="en-US" sz="2400" i="1" dirty="0" smtClean="0">
                <a:latin typeface="Times New Roman"/>
                <a:cs typeface="Times New Roman"/>
              </a:rPr>
              <a:t>k</a:t>
            </a:r>
            <a:r>
              <a:rPr lang="en-US" sz="2400" dirty="0" smtClean="0">
                <a:latin typeface="Times New Roman"/>
                <a:cs typeface="Times New Roman"/>
              </a:rPr>
              <a:t>/</a:t>
            </a:r>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k</a:t>
            </a:r>
            <a:r>
              <a:rPr lang="en-US" sz="2400" dirty="0" smtClean="0">
                <a:latin typeface="Times New Roman"/>
                <a:cs typeface="Times New Roman"/>
              </a:rPr>
              <a:t>) (by </a:t>
            </a:r>
            <a:r>
              <a:rPr lang="en-US" sz="2400" dirty="0" err="1" smtClean="0">
                <a:latin typeface="Times New Roman"/>
                <a:cs typeface="Times New Roman"/>
              </a:rPr>
              <a:t>Chernoff</a:t>
            </a:r>
            <a:r>
              <a:rPr lang="en-US" sz="2400" dirty="0" smtClean="0">
                <a:latin typeface="Times New Roman"/>
                <a:cs typeface="Times New Roman"/>
              </a:rPr>
              <a:t> bound)</a:t>
            </a: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45</a:t>
            </a:fld>
            <a:r>
              <a:rPr lang="en-US" smtClean="0"/>
              <a:t> BWF 4/2/2014</a:t>
            </a:r>
            <a:endParaRPr lang="en-US" dirty="0"/>
          </a:p>
        </p:txBody>
      </p:sp>
      <p:grpSp>
        <p:nvGrpSpPr>
          <p:cNvPr id="3" name="Group 2"/>
          <p:cNvGrpSpPr/>
          <p:nvPr/>
        </p:nvGrpSpPr>
        <p:grpSpPr>
          <a:xfrm>
            <a:off x="649733" y="3137616"/>
            <a:ext cx="8255886" cy="3301086"/>
            <a:chOff x="649733" y="3137616"/>
            <a:chExt cx="8255886" cy="3301086"/>
          </a:xfrm>
        </p:grpSpPr>
        <p:grpSp>
          <p:nvGrpSpPr>
            <p:cNvPr id="56" name="Group 55"/>
            <p:cNvGrpSpPr/>
            <p:nvPr/>
          </p:nvGrpSpPr>
          <p:grpSpPr>
            <a:xfrm>
              <a:off x="1410221" y="3137616"/>
              <a:ext cx="5808726" cy="3279224"/>
              <a:chOff x="6814750" y="1578615"/>
              <a:chExt cx="2699654" cy="2524633"/>
            </a:xfrm>
          </p:grpSpPr>
          <p:sp>
            <p:nvSpPr>
              <p:cNvPr id="57" name="Trapezoid 56"/>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2" name="Group 61"/>
            <p:cNvGrpSpPr/>
            <p:nvPr/>
          </p:nvGrpSpPr>
          <p:grpSpPr>
            <a:xfrm>
              <a:off x="7257195" y="3382218"/>
              <a:ext cx="1648424" cy="381994"/>
              <a:chOff x="3572254" y="4244288"/>
              <a:chExt cx="1648424" cy="381994"/>
            </a:xfrm>
          </p:grpSpPr>
          <p:sp>
            <p:nvSpPr>
              <p:cNvPr id="63" name="Rectangle 6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Arrow Connector 6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5" name="TextBox 7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103" name="Straight Arrow Connector 102"/>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4" name="Straight Arrow Connector 103"/>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Elbow Connector 104"/>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7" name="Elbow Connector 10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8" name="TextBox 117"/>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9" name="Straight Arrow Connector 118"/>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0" name="TextBox 119"/>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1" name="TextBox 120"/>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2" name="Group 121"/>
            <p:cNvGrpSpPr/>
            <p:nvPr/>
          </p:nvGrpSpPr>
          <p:grpSpPr>
            <a:xfrm>
              <a:off x="4292976" y="4079697"/>
              <a:ext cx="1990182" cy="525484"/>
              <a:chOff x="1155171" y="6095656"/>
              <a:chExt cx="1990182" cy="525484"/>
            </a:xfrm>
          </p:grpSpPr>
          <p:sp>
            <p:nvSpPr>
              <p:cNvPr id="123" name="Rectangle 12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5" name="Rectangle 12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6" name="Rectangle 12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7" name="Group 126"/>
            <p:cNvGrpSpPr/>
            <p:nvPr/>
          </p:nvGrpSpPr>
          <p:grpSpPr>
            <a:xfrm>
              <a:off x="669757" y="3644789"/>
              <a:ext cx="790647" cy="649445"/>
              <a:chOff x="669757" y="1545947"/>
              <a:chExt cx="790647" cy="649445"/>
            </a:xfrm>
          </p:grpSpPr>
          <p:cxnSp>
            <p:nvCxnSpPr>
              <p:cNvPr id="128" name="Straight Arrow Connector 12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30" name="TextBox 12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31" name="Straight Arrow Connector 13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656390" y="3672502"/>
              <a:ext cx="577300" cy="461665"/>
              <a:chOff x="637563" y="4042853"/>
              <a:chExt cx="577300" cy="461665"/>
            </a:xfrm>
          </p:grpSpPr>
          <p:sp>
            <p:nvSpPr>
              <p:cNvPr id="134" name="Rectangle 13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5" name="TextBox 13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36" name="Group 135"/>
            <p:cNvGrpSpPr/>
            <p:nvPr/>
          </p:nvGrpSpPr>
          <p:grpSpPr>
            <a:xfrm>
              <a:off x="649733" y="4739379"/>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9" name="Group 138"/>
            <p:cNvGrpSpPr/>
            <p:nvPr/>
          </p:nvGrpSpPr>
          <p:grpSpPr>
            <a:xfrm>
              <a:off x="669757" y="5629344"/>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42" name="Rectangle 14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43" name="Rectangle 14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44" name="Rectangle 14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45" name="Rectangle 14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46" name="Rectangle 14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smtClean="0"/>
              <a:t>Assume exists set of symbols </a:t>
            </a:r>
            <a:r>
              <a:rPr lang="en-US" sz="2400" i="1" dirty="0" smtClean="0">
                <a:latin typeface="Times New Roman"/>
                <a:cs typeface="Times New Roman"/>
              </a:rPr>
              <a:t>J</a:t>
            </a:r>
            <a:r>
              <a:rPr lang="en-US" sz="2400" dirty="0" smtClean="0"/>
              <a:t> with </a:t>
            </a:r>
            <a:r>
              <a:rPr lang="en-US" sz="2400" dirty="0" err="1" smtClean="0">
                <a:latin typeface="Times New Roman"/>
                <a:cs typeface="Times New Roman"/>
              </a:rPr>
              <a:t>Ω</a:t>
            </a:r>
            <a:r>
              <a:rPr lang="en-US" sz="2400" dirty="0" smtClean="0">
                <a:latin typeface="Times New Roman"/>
                <a:cs typeface="Times New Roman"/>
              </a:rPr>
              <a:t>(1) </a:t>
            </a:r>
            <a:r>
              <a:rPr lang="en-US" sz="2400" dirty="0" smtClean="0"/>
              <a:t>entropy </a:t>
            </a:r>
            <a:br>
              <a:rPr lang="en-US" sz="2400" dirty="0" smtClean="0"/>
            </a:br>
            <a:r>
              <a:rPr lang="en-US" sz="2400" dirty="0" smtClean="0"/>
              <a:t>conditioned on values of all other symbols</a:t>
            </a:r>
            <a:endParaRPr lang="en-US" sz="2400" i="1" dirty="0" smtClean="0">
              <a:latin typeface="Times New Roman"/>
              <a:cs typeface="Times New Roman"/>
            </a:endParaRPr>
          </a:p>
          <a:p>
            <a:r>
              <a:rPr lang="en-US" sz="2400" i="1" dirty="0" smtClean="0">
                <a:latin typeface="Times New Roman"/>
                <a:cs typeface="Times New Roman"/>
              </a:rPr>
              <a:t>E</a:t>
            </a:r>
            <a:r>
              <a:rPr lang="en-US" sz="2400" dirty="0" smtClean="0">
                <a:latin typeface="Times New Roman"/>
                <a:cs typeface="Times New Roman"/>
              </a:rPr>
              <a:t>[ H</a:t>
            </a:r>
            <a:r>
              <a:rPr lang="en-US" sz="2400" baseline="-25000" dirty="0" smtClean="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 ≥ </a:t>
            </a:r>
            <a:r>
              <a:rPr lang="en-US" sz="2400" dirty="0" err="1" smtClean="0">
                <a:latin typeface="Times New Roman"/>
                <a:cs typeface="Times New Roman"/>
              </a:rPr>
              <a:t>Ω</a:t>
            </a:r>
            <a:r>
              <a:rPr lang="en-US" sz="2400" dirty="0" smtClean="0">
                <a:latin typeface="Times New Roman"/>
                <a:cs typeface="Times New Roman"/>
              </a:rPr>
              <a:t>( E|{</a:t>
            </a:r>
            <a:r>
              <a:rPr lang="en-US" sz="2400" dirty="0" smtClean="0">
                <a:latin typeface="Calibri"/>
                <a:cs typeface="Calibri"/>
              </a:rPr>
              <a:t>indices of </a:t>
            </a:r>
            <a:r>
              <a:rPr lang="en-US" sz="2400" i="1" dirty="0" smtClean="0">
                <a:latin typeface="Times New Roman"/>
                <a:cs typeface="Times New Roman"/>
              </a:rPr>
              <a:t>J</a:t>
            </a:r>
            <a:r>
              <a:rPr lang="en-US" sz="2400" dirty="0" smtClean="0">
                <a:latin typeface="Times New Roman"/>
                <a:cs typeface="Times New Roman"/>
              </a:rPr>
              <a:t> </a:t>
            </a:r>
            <a:r>
              <a:rPr lang="en-US" sz="2400" dirty="0" smtClean="0">
                <a:latin typeface="Calibri"/>
                <a:cs typeface="Calibri"/>
              </a:rPr>
              <a:t>included in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Distribution </a:t>
              </a:r>
              <a:r>
                <a:rPr lang="en-US" sz="2000" dirty="0" smtClean="0">
                  <a:latin typeface="Calibri"/>
                  <a:cs typeface="Calibri"/>
                </a:rPr>
                <a:t>has a small tail [</a:t>
              </a:r>
              <a:r>
                <a:rPr lang="en-US" sz="2000" dirty="0" smtClean="0"/>
                <a:t>Chvátal79].</a:t>
              </a:r>
            </a:p>
          </p:txBody>
        </p:sp>
        <p:cxnSp>
          <p:nvCxnSpPr>
            <p:cNvPr id="17" name="Straight Arrow Connector 16"/>
            <p:cNvCxnSpPr/>
            <p:nvPr/>
          </p:nvCxnSpPr>
          <p:spPr>
            <a:xfrm flipH="1" flipV="1">
              <a:off x="5871308" y="2125579"/>
              <a:ext cx="1066903"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46</a:t>
            </a:fld>
            <a:r>
              <a:rPr lang="en-US" smtClean="0"/>
              <a:t> BWF 4/2/2014</a:t>
            </a:r>
            <a:endParaRPr lang="en-US" dirty="0"/>
          </a:p>
        </p:txBody>
      </p:sp>
      <p:grpSp>
        <p:nvGrpSpPr>
          <p:cNvPr id="61" name="Group 60"/>
          <p:cNvGrpSpPr/>
          <p:nvPr/>
        </p:nvGrpSpPr>
        <p:grpSpPr>
          <a:xfrm>
            <a:off x="649733" y="3137616"/>
            <a:ext cx="8255886" cy="3301086"/>
            <a:chOff x="649733" y="3137616"/>
            <a:chExt cx="8255886" cy="3301086"/>
          </a:xfrm>
        </p:grpSpPr>
        <p:grpSp>
          <p:nvGrpSpPr>
            <p:cNvPr id="62" name="Group 61"/>
            <p:cNvGrpSpPr/>
            <p:nvPr/>
          </p:nvGrpSpPr>
          <p:grpSpPr>
            <a:xfrm>
              <a:off x="1410221" y="3137616"/>
              <a:ext cx="5808726" cy="3279224"/>
              <a:chOff x="6814750" y="1578615"/>
              <a:chExt cx="2699654" cy="2524633"/>
            </a:xfrm>
          </p:grpSpPr>
          <p:sp>
            <p:nvSpPr>
              <p:cNvPr id="149" name="Trapezoid 148"/>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0" name="TextBox 149"/>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3" name="Group 62"/>
            <p:cNvGrpSpPr/>
            <p:nvPr/>
          </p:nvGrpSpPr>
          <p:grpSpPr>
            <a:xfrm>
              <a:off x="7257195" y="3382218"/>
              <a:ext cx="1648424" cy="381994"/>
              <a:chOff x="3572254" y="4244288"/>
              <a:chExt cx="1648424" cy="381994"/>
            </a:xfrm>
          </p:grpSpPr>
          <p:sp>
            <p:nvSpPr>
              <p:cNvPr id="146" name="Rectangle 145"/>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7" name="Straight Arrow Connector 146"/>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8" name="TextBox 147"/>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4" name="Straight Arrow Connector 63"/>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Elbow Connector 65"/>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Elbow Connector 10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5" name="Elbow Connector 104"/>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7" name="TextBox 116"/>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8" name="Straight Arrow Connector 117"/>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9" name="TextBox 118"/>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0" name="TextBox 119"/>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1" name="Group 120"/>
            <p:cNvGrpSpPr/>
            <p:nvPr/>
          </p:nvGrpSpPr>
          <p:grpSpPr>
            <a:xfrm>
              <a:off x="4292976" y="4079697"/>
              <a:ext cx="1990182" cy="525484"/>
              <a:chOff x="1155171" y="6095656"/>
              <a:chExt cx="1990182" cy="525484"/>
            </a:xfrm>
          </p:grpSpPr>
          <p:sp>
            <p:nvSpPr>
              <p:cNvPr id="144" name="Rectangle 143"/>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5" name="Rectangle 144"/>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2" name="Rectangle 121"/>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3" name="Rectangle 122"/>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4" name="Group 123"/>
            <p:cNvGrpSpPr/>
            <p:nvPr/>
          </p:nvGrpSpPr>
          <p:grpSpPr>
            <a:xfrm>
              <a:off x="669757" y="3644789"/>
              <a:ext cx="790647" cy="649445"/>
              <a:chOff x="669757" y="1545947"/>
              <a:chExt cx="790647" cy="649445"/>
            </a:xfrm>
          </p:grpSpPr>
          <p:cxnSp>
            <p:nvCxnSpPr>
              <p:cNvPr id="142" name="Straight Arrow Connector 141"/>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3" name="TextBox 142"/>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5" name="TextBox 124"/>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6" name="Straight Arrow Connector 125"/>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7" name="Straight Arrow Connector 126"/>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8" name="Group 127"/>
            <p:cNvGrpSpPr/>
            <p:nvPr/>
          </p:nvGrpSpPr>
          <p:grpSpPr>
            <a:xfrm>
              <a:off x="656390" y="3672502"/>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9" name="Group 128"/>
            <p:cNvGrpSpPr/>
            <p:nvPr/>
          </p:nvGrpSpPr>
          <p:grpSpPr>
            <a:xfrm>
              <a:off x="649733" y="4739379"/>
              <a:ext cx="577300" cy="461665"/>
              <a:chOff x="637563" y="4042853"/>
              <a:chExt cx="577300" cy="461665"/>
            </a:xfrm>
          </p:grpSpPr>
          <p:sp>
            <p:nvSpPr>
              <p:cNvPr id="138" name="Rectangle 137"/>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9" name="TextBox 13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0" name="Group 129"/>
            <p:cNvGrpSpPr/>
            <p:nvPr/>
          </p:nvGrpSpPr>
          <p:grpSpPr>
            <a:xfrm>
              <a:off x="669757" y="5629344"/>
              <a:ext cx="577300" cy="461665"/>
              <a:chOff x="637563" y="4042853"/>
              <a:chExt cx="577300" cy="461665"/>
            </a:xfrm>
          </p:grpSpPr>
          <p:sp>
            <p:nvSpPr>
              <p:cNvPr id="136" name="Rectangle 13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7" name="TextBox 136"/>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31" name="Rectangle 130"/>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32" name="Rectangle 131"/>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3" name="Rectangle 132"/>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4" name="Rectangle 133"/>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5" name="Rectangle 134"/>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a:t>Assume exists set of symbols </a:t>
            </a:r>
            <a:r>
              <a:rPr lang="en-US" sz="2400" i="1" dirty="0">
                <a:latin typeface="Times New Roman"/>
                <a:cs typeface="Times New Roman"/>
              </a:rPr>
              <a:t>J</a:t>
            </a:r>
            <a:r>
              <a:rPr lang="en-US" sz="2400" dirty="0"/>
              <a:t> with </a:t>
            </a:r>
            <a:r>
              <a:rPr lang="en-US" sz="2400" dirty="0" err="1">
                <a:latin typeface="Times New Roman"/>
                <a:cs typeface="Times New Roman"/>
              </a:rPr>
              <a:t>Ω</a:t>
            </a:r>
            <a:r>
              <a:rPr lang="en-US" sz="2400" dirty="0">
                <a:latin typeface="Times New Roman"/>
                <a:cs typeface="Times New Roman"/>
              </a:rPr>
              <a:t>(1) </a:t>
            </a:r>
            <a:r>
              <a:rPr lang="en-US" sz="2400" dirty="0"/>
              <a:t>entropy </a:t>
            </a:r>
            <a:br>
              <a:rPr lang="en-US" sz="2400" dirty="0"/>
            </a:br>
            <a:r>
              <a:rPr lang="en-US" sz="2400" dirty="0"/>
              <a:t>conditioned on values of all other symbols</a:t>
            </a:r>
            <a:endParaRPr lang="en-US" sz="2400" i="1" dirty="0">
              <a:latin typeface="Times New Roman"/>
              <a:cs typeface="Times New Roman"/>
            </a:endParaRPr>
          </a:p>
          <a:p>
            <a:r>
              <a:rPr lang="en-US" sz="2400" i="1" dirty="0">
                <a:latin typeface="Times New Roman"/>
                <a:cs typeface="Times New Roman"/>
              </a:rPr>
              <a:t>E</a:t>
            </a:r>
            <a:r>
              <a:rPr lang="en-US" sz="2400" dirty="0">
                <a:latin typeface="Times New Roman"/>
                <a:cs typeface="Times New Roman"/>
              </a:rPr>
              <a:t>[ H</a:t>
            </a:r>
            <a:r>
              <a:rPr lang="en-US" sz="2400" baseline="-25000" dirty="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a:t>
            </a:r>
            <a:r>
              <a:rPr lang="en-US" sz="2400" dirty="0">
                <a:latin typeface="Times New Roman"/>
                <a:cs typeface="Times New Roman"/>
              </a:rPr>
              <a:t>] ≥ </a:t>
            </a:r>
            <a:r>
              <a:rPr lang="en-US" sz="2400" dirty="0" err="1">
                <a:latin typeface="Times New Roman"/>
                <a:cs typeface="Times New Roman"/>
              </a:rPr>
              <a:t>Ω</a:t>
            </a:r>
            <a:r>
              <a:rPr lang="en-US" sz="2400" dirty="0">
                <a:latin typeface="Times New Roman"/>
                <a:cs typeface="Times New Roman"/>
              </a:rPr>
              <a:t>( E|{</a:t>
            </a:r>
            <a:r>
              <a:rPr lang="en-US" sz="2400" dirty="0">
                <a:cs typeface="Calibri"/>
              </a:rPr>
              <a:t>indices of </a:t>
            </a:r>
            <a:r>
              <a:rPr lang="en-US" sz="2400" i="1" dirty="0">
                <a:latin typeface="Times New Roman"/>
                <a:cs typeface="Times New Roman"/>
              </a:rPr>
              <a:t>J</a:t>
            </a:r>
            <a:r>
              <a:rPr lang="en-US" sz="2400" dirty="0">
                <a:latin typeface="Times New Roman"/>
                <a:cs typeface="Times New Roman"/>
              </a:rPr>
              <a:t> </a:t>
            </a:r>
            <a:r>
              <a:rPr lang="en-US" sz="2400" dirty="0">
                <a:cs typeface="Calibri"/>
              </a:rPr>
              <a:t>included in </a:t>
            </a:r>
            <a:r>
              <a:rPr lang="en-US" sz="2400" i="1" dirty="0">
                <a:latin typeface="Times New Roman"/>
                <a:cs typeface="Times New Roman"/>
              </a:rPr>
              <a:t>V</a:t>
            </a:r>
            <a:r>
              <a:rPr lang="en-US" sz="2400" i="1" baseline="-25000" dirty="0">
                <a:latin typeface="Times New Roman"/>
                <a:cs typeface="Times New Roman"/>
              </a:rPr>
              <a:t>i</a:t>
            </a:r>
            <a:r>
              <a:rPr lang="en-US" sz="2400" dirty="0">
                <a:latin typeface="Times New Roman"/>
                <a:cs typeface="Times New Roman"/>
              </a:rPr>
              <a:t>}|)</a:t>
            </a:r>
          </a:p>
          <a:p>
            <a:r>
              <a:rPr lang="en-US" sz="2400" dirty="0" smtClean="0"/>
              <a:t>If </a:t>
            </a:r>
            <a:r>
              <a:rPr lang="en-US" sz="2400" i="1" dirty="0" smtClean="0">
                <a:latin typeface="Times New Roman"/>
                <a:cs typeface="Times New Roman"/>
              </a:rPr>
              <a:t>α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a:t>
            </a:r>
            <a:r>
              <a:rPr lang="en-US" sz="2400" dirty="0" smtClean="0">
                <a:latin typeface="Calibri"/>
                <a:cs typeface="Calibri"/>
              </a:rPr>
              <a:t>, all </a:t>
            </a:r>
            <a:r>
              <a:rPr lang="en-US" sz="2400" dirty="0" smtClean="0">
                <a:latin typeface="Times New Roman"/>
                <a:cs typeface="Times New Roman"/>
              </a:rPr>
              <a:t>H</a:t>
            </a:r>
            <a:r>
              <a:rPr lang="en-US" sz="2400" baseline="-25000" dirty="0" smtClean="0">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 </a:t>
            </a:r>
            <a:r>
              <a:rPr lang="en-US" sz="2400" dirty="0" smtClean="0"/>
              <a:t>entropy </a:t>
            </a:r>
            <a:r>
              <a:rPr lang="en-US" sz="2400" dirty="0" err="1" smtClean="0"/>
              <a:t>w.h.p</a:t>
            </a:r>
            <a:r>
              <a:rPr lang="en-US" sz="2400" dirty="0" smtClean="0"/>
              <a:t>.</a:t>
            </a:r>
          </a:p>
          <a:p>
            <a:r>
              <a:rPr lang="en-US" sz="2400" i="1" dirty="0" smtClean="0">
                <a:latin typeface="Times New Roman"/>
                <a:cs typeface="Times New Roman"/>
              </a:rPr>
              <a:t>V = V</a:t>
            </a:r>
            <a:r>
              <a:rPr lang="en-US" sz="2400" baseline="-25000" dirty="0" smtClean="0">
                <a:latin typeface="Times New Roman"/>
                <a:cs typeface="Times New Roman"/>
              </a:rPr>
              <a:t>1</a:t>
            </a:r>
            <a:r>
              <a:rPr lang="en-US" sz="2400" i="1" dirty="0" smtClean="0">
                <a:latin typeface="Times New Roman"/>
                <a:cs typeface="Times New Roman"/>
              </a:rPr>
              <a:t>,…,</a:t>
            </a:r>
            <a:r>
              <a:rPr lang="en-US" sz="2400" i="1" dirty="0" err="1" smtClean="0">
                <a:latin typeface="Times New Roman"/>
                <a:cs typeface="Times New Roman"/>
              </a:rPr>
              <a:t>V</a:t>
            </a:r>
            <a:r>
              <a:rPr lang="en-US" sz="2400" i="1" baseline="-25000" dirty="0" err="1" smtClean="0">
                <a:latin typeface="Times New Roman"/>
                <a:cs typeface="Times New Roman"/>
              </a:rPr>
              <a:t>k</a:t>
            </a:r>
            <a:r>
              <a:rPr lang="en-US" sz="2400" dirty="0" smtClean="0"/>
              <a:t> is a block </a:t>
            </a:r>
            <a:r>
              <a:rPr lang="en-US" sz="2400" dirty="0" err="1" smtClean="0"/>
              <a:t>unguessable</a:t>
            </a:r>
            <a:r>
              <a:rPr lang="en-US" sz="2400" dirty="0" smtClean="0"/>
              <a:t> distribution, </a:t>
            </a:r>
            <a:br>
              <a:rPr lang="en-US" sz="2400" dirty="0" smtClean="0"/>
            </a:br>
            <a:r>
              <a:rPr lang="en-US" sz="2400" dirty="0" smtClean="0"/>
              <a:t>security follows from previous construction</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47</a:t>
            </a:fld>
            <a:r>
              <a:rPr lang="en-US" smtClean="0"/>
              <a:t> BWF 4/2/2014</a:t>
            </a:r>
            <a:endParaRPr lang="en-US" dirty="0"/>
          </a:p>
        </p:txBody>
      </p:sp>
      <p:grpSp>
        <p:nvGrpSpPr>
          <p:cNvPr id="56" name="Group 55"/>
          <p:cNvGrpSpPr/>
          <p:nvPr/>
        </p:nvGrpSpPr>
        <p:grpSpPr>
          <a:xfrm>
            <a:off x="649733" y="3137616"/>
            <a:ext cx="8255886" cy="3301086"/>
            <a:chOff x="649733" y="3137616"/>
            <a:chExt cx="8255886" cy="3301086"/>
          </a:xfrm>
        </p:grpSpPr>
        <p:grpSp>
          <p:nvGrpSpPr>
            <p:cNvPr id="57" name="Group 56"/>
            <p:cNvGrpSpPr/>
            <p:nvPr/>
          </p:nvGrpSpPr>
          <p:grpSpPr>
            <a:xfrm>
              <a:off x="1410221" y="3137616"/>
              <a:ext cx="5808726" cy="3279224"/>
              <a:chOff x="6814750" y="1578615"/>
              <a:chExt cx="2699654" cy="2524633"/>
            </a:xfrm>
          </p:grpSpPr>
          <p:sp>
            <p:nvSpPr>
              <p:cNvPr id="146" name="Trapezoid 145"/>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47" name="TextBox 146"/>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1" name="Group 60"/>
            <p:cNvGrpSpPr/>
            <p:nvPr/>
          </p:nvGrpSpPr>
          <p:grpSpPr>
            <a:xfrm>
              <a:off x="7257195" y="3382218"/>
              <a:ext cx="1648424" cy="381994"/>
              <a:chOff x="3572254" y="4244288"/>
              <a:chExt cx="1648424" cy="381994"/>
            </a:xfrm>
          </p:grpSpPr>
          <p:sp>
            <p:nvSpPr>
              <p:cNvPr id="143" name="Rectangle 14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5" name="TextBox 14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2" name="Straight Arrow Connector 61"/>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4" name="Elbow Connector 6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Elbow Connector 74"/>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3" name="Elbow Connector 102"/>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6" name="Straight Arrow Connector 105"/>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4" name="TextBox 113"/>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5" name="Straight Arrow Connector 11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17" name="TextBox 11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18" name="Group 117"/>
            <p:cNvGrpSpPr/>
            <p:nvPr/>
          </p:nvGrpSpPr>
          <p:grpSpPr>
            <a:xfrm>
              <a:off x="4292976" y="4079697"/>
              <a:ext cx="1990182" cy="525484"/>
              <a:chOff x="1155171" y="6095656"/>
              <a:chExt cx="1990182" cy="525484"/>
            </a:xfrm>
          </p:grpSpPr>
          <p:sp>
            <p:nvSpPr>
              <p:cNvPr id="141" name="Rectangle 14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2" name="Rectangle 141"/>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19" name="Rectangle 118"/>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0" name="Rectangle 119"/>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1" name="Group 120"/>
            <p:cNvGrpSpPr/>
            <p:nvPr/>
          </p:nvGrpSpPr>
          <p:grpSpPr>
            <a:xfrm>
              <a:off x="669757" y="3644789"/>
              <a:ext cx="790647" cy="649445"/>
              <a:chOff x="669757" y="1545947"/>
              <a:chExt cx="790647" cy="649445"/>
            </a:xfrm>
          </p:grpSpPr>
          <p:cxnSp>
            <p:nvCxnSpPr>
              <p:cNvPr id="139" name="Straight Arrow Connector 13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0" name="TextBox 13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2" name="TextBox 12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3" name="Straight Arrow Connector 12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4" name="Straight Arrow Connector 12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5" name="Group 124"/>
            <p:cNvGrpSpPr/>
            <p:nvPr/>
          </p:nvGrpSpPr>
          <p:grpSpPr>
            <a:xfrm>
              <a:off x="656390" y="3672502"/>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6" name="Group 125"/>
            <p:cNvGrpSpPr/>
            <p:nvPr/>
          </p:nvGrpSpPr>
          <p:grpSpPr>
            <a:xfrm>
              <a:off x="649733" y="4739379"/>
              <a:ext cx="577300" cy="461665"/>
              <a:chOff x="637563" y="4042853"/>
              <a:chExt cx="577300" cy="461665"/>
            </a:xfrm>
          </p:grpSpPr>
          <p:sp>
            <p:nvSpPr>
              <p:cNvPr id="135" name="Rectangle 134"/>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6" name="TextBox 135"/>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27" name="Group 126"/>
            <p:cNvGrpSpPr/>
            <p:nvPr/>
          </p:nvGrpSpPr>
          <p:grpSpPr>
            <a:xfrm>
              <a:off x="669757" y="5629344"/>
              <a:ext cx="577300" cy="461665"/>
              <a:chOff x="637563" y="4042853"/>
              <a:chExt cx="577300" cy="461665"/>
            </a:xfrm>
          </p:grpSpPr>
          <p:sp>
            <p:nvSpPr>
              <p:cNvPr id="133" name="Rectangle 13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4" name="TextBox 133"/>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8" name="Rectangle 127"/>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9" name="Rectangle 128"/>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0" name="Rectangle 129"/>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1" name="Rectangle 130"/>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2" name="Rectangle 131"/>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lgn="l"/>
            <a:fld id="{9ED7421F-71E7-F748-8E9F-5BC3CDBE49C2}" type="slidenum">
              <a:rPr lang="en-US" smtClean="0"/>
              <a:pPr algn="l"/>
              <a:t>48</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68222775"/>
              </p:ext>
            </p:extLst>
          </p:nvPr>
        </p:nvGraphicFramePr>
        <p:xfrm>
          <a:off x="457198" y="770620"/>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07413463"/>
              </p:ext>
            </p:extLst>
          </p:nvPr>
        </p:nvGraphicFramePr>
        <p:xfrm>
          <a:off x="5736392" y="2721994"/>
          <a:ext cx="1183121" cy="914229"/>
        </p:xfrm>
        <a:graphic>
          <a:graphicData uri="http://schemas.openxmlformats.org/presentationml/2006/ole">
            <mc:AlternateContent xmlns:mc="http://schemas.openxmlformats.org/markup-compatibility/2006">
              <mc:Choice xmlns:v="urn:schemas-microsoft-com:vml" Requires="v">
                <p:oleObj spid="_x0000_s290826"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2721994"/>
                        <a:ext cx="1183121" cy="914229"/>
                      </a:xfrm>
                      <a:prstGeom prst="rect">
                        <a:avLst/>
                      </a:prstGeom>
                    </p:spPr>
                  </p:pic>
                </p:oleObj>
              </mc:Fallback>
            </mc:AlternateContent>
          </a:graphicData>
        </a:graphic>
      </p:graphicFrame>
      <p:grpSp>
        <p:nvGrpSpPr>
          <p:cNvPr id="72" name="Group 71"/>
          <p:cNvGrpSpPr/>
          <p:nvPr/>
        </p:nvGrpSpPr>
        <p:grpSpPr>
          <a:xfrm>
            <a:off x="517398" y="3796098"/>
            <a:ext cx="7726551" cy="2881419"/>
            <a:chOff x="649733" y="3137616"/>
            <a:chExt cx="8255886" cy="3301086"/>
          </a:xfrm>
        </p:grpSpPr>
        <p:grpSp>
          <p:nvGrpSpPr>
            <p:cNvPr id="73" name="Group 72"/>
            <p:cNvGrpSpPr/>
            <p:nvPr/>
          </p:nvGrpSpPr>
          <p:grpSpPr>
            <a:xfrm>
              <a:off x="1410221" y="3137616"/>
              <a:ext cx="5808726" cy="3279224"/>
              <a:chOff x="6814750" y="1578615"/>
              <a:chExt cx="2699654" cy="2524633"/>
            </a:xfrm>
          </p:grpSpPr>
          <p:sp>
            <p:nvSpPr>
              <p:cNvPr id="122" name="Trapezoid 121"/>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3" name="TextBox 122"/>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74" name="Group 73"/>
            <p:cNvGrpSpPr/>
            <p:nvPr/>
          </p:nvGrpSpPr>
          <p:grpSpPr>
            <a:xfrm>
              <a:off x="7257195" y="3382218"/>
              <a:ext cx="1648424" cy="381994"/>
              <a:chOff x="3572254" y="4244288"/>
              <a:chExt cx="1648424" cy="381994"/>
            </a:xfrm>
          </p:grpSpPr>
          <p:sp>
            <p:nvSpPr>
              <p:cNvPr id="119" name="Rectangle 118"/>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0" name="Straight Arrow Connector 119"/>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1" name="TextBox 120"/>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5" name="Straight Arrow Connector 74"/>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Elbow Connector 76"/>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8" name="Elbow Connector 77"/>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Straight Arrow Connector 82"/>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4" name="Straight Arrow Connector 83"/>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5" name="Straight Arrow Connector 84"/>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6" name="Straight Arrow Connector 85"/>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Straight Arrow Connector 87"/>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9" name="Straight Arrow Connector 88"/>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91" name="Straight Arrow Connector 90"/>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2" name="TextBox 91"/>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93" name="TextBox 92"/>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94" name="Group 93"/>
            <p:cNvGrpSpPr/>
            <p:nvPr/>
          </p:nvGrpSpPr>
          <p:grpSpPr>
            <a:xfrm>
              <a:off x="4307260" y="4079697"/>
              <a:ext cx="1990181" cy="525484"/>
              <a:chOff x="1169455" y="6095656"/>
              <a:chExt cx="1990181" cy="525484"/>
            </a:xfrm>
          </p:grpSpPr>
          <p:sp>
            <p:nvSpPr>
              <p:cNvPr id="117" name="Rectangle 11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8" name="Rectangle 117"/>
              <p:cNvSpPr/>
              <p:nvPr/>
            </p:nvSpPr>
            <p:spPr>
              <a:xfrm>
                <a:off x="1169455"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95" name="Rectangle 9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6" name="Rectangle 9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97" name="Group 96"/>
            <p:cNvGrpSpPr/>
            <p:nvPr/>
          </p:nvGrpSpPr>
          <p:grpSpPr>
            <a:xfrm>
              <a:off x="669757" y="3644789"/>
              <a:ext cx="790647" cy="649445"/>
              <a:chOff x="669757" y="1545947"/>
              <a:chExt cx="790647" cy="649445"/>
            </a:xfrm>
          </p:grpSpPr>
          <p:cxnSp>
            <p:nvCxnSpPr>
              <p:cNvPr id="115" name="Straight Arrow Connector 11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8" name="TextBox 9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9" name="Straight Arrow Connector 9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0" name="Straight Arrow Connector 9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1" name="Group 100"/>
            <p:cNvGrpSpPr/>
            <p:nvPr/>
          </p:nvGrpSpPr>
          <p:grpSpPr>
            <a:xfrm>
              <a:off x="656390" y="3595927"/>
              <a:ext cx="577300" cy="514536"/>
              <a:chOff x="637563" y="3966278"/>
              <a:chExt cx="577300" cy="514536"/>
            </a:xfrm>
          </p:grpSpPr>
          <p:sp>
            <p:nvSpPr>
              <p:cNvPr id="113" name="Rectangle 11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4" name="TextBox 113"/>
              <p:cNvSpPr txBox="1"/>
              <p:nvPr/>
            </p:nvSpPr>
            <p:spPr>
              <a:xfrm>
                <a:off x="637563" y="3966278"/>
                <a:ext cx="529946" cy="461666"/>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02" name="Group 101"/>
            <p:cNvGrpSpPr/>
            <p:nvPr/>
          </p:nvGrpSpPr>
          <p:grpSpPr>
            <a:xfrm>
              <a:off x="649733" y="4647489"/>
              <a:ext cx="577300" cy="529851"/>
              <a:chOff x="637563" y="3950963"/>
              <a:chExt cx="577300" cy="529851"/>
            </a:xfrm>
          </p:grpSpPr>
          <p:sp>
            <p:nvSpPr>
              <p:cNvPr id="111" name="Rectangle 110"/>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2" name="TextBox 111"/>
              <p:cNvSpPr txBox="1"/>
              <p:nvPr/>
            </p:nvSpPr>
            <p:spPr>
              <a:xfrm>
                <a:off x="637563" y="3950963"/>
                <a:ext cx="529946" cy="461666"/>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3" name="Group 102"/>
            <p:cNvGrpSpPr/>
            <p:nvPr/>
          </p:nvGrpSpPr>
          <p:grpSpPr>
            <a:xfrm>
              <a:off x="669757" y="5537454"/>
              <a:ext cx="577300" cy="529851"/>
              <a:chOff x="637563" y="3950963"/>
              <a:chExt cx="577300" cy="529851"/>
            </a:xfrm>
          </p:grpSpPr>
          <p:sp>
            <p:nvSpPr>
              <p:cNvPr id="109" name="Rectangle 10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0" name="TextBox 109"/>
              <p:cNvSpPr txBox="1"/>
              <p:nvPr/>
            </p:nvSpPr>
            <p:spPr>
              <a:xfrm>
                <a:off x="637563" y="3950963"/>
                <a:ext cx="557698" cy="461666"/>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07" name="Rectangle 106"/>
            <p:cNvSpPr/>
            <p:nvPr/>
          </p:nvSpPr>
          <p:spPr>
            <a:xfrm>
              <a:off x="4249860" y="5103977"/>
              <a:ext cx="1990181" cy="4849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08" name="Rectangle 107"/>
            <p:cNvSpPr/>
            <p:nvPr/>
          </p:nvSpPr>
          <p:spPr>
            <a:xfrm>
              <a:off x="4249860" y="5953754"/>
              <a:ext cx="1990181" cy="4849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
        <p:nvSpPr>
          <p:cNvPr id="124" name="Title 1"/>
          <p:cNvSpPr>
            <a:spLocks noGrp="1"/>
          </p:cNvSpPr>
          <p:nvPr>
            <p:ph type="title"/>
          </p:nvPr>
        </p:nvSpPr>
        <p:spPr>
          <a:xfrm>
            <a:off x="94928" y="-298858"/>
            <a:ext cx="8229600" cy="1143000"/>
          </a:xfrm>
        </p:spPr>
        <p:txBody>
          <a:bodyPr/>
          <a:lstStyle/>
          <a:p>
            <a:r>
              <a:rPr lang="en-US" dirty="0" smtClean="0"/>
              <a:t>Results </a:t>
            </a:r>
            <a:endParaRPr lang="en-US" dirty="0"/>
          </a:p>
        </p:txBody>
      </p:sp>
      <p:sp>
        <p:nvSpPr>
          <p:cNvPr id="125" name="Up Arrow 124"/>
          <p:cNvSpPr/>
          <p:nvPr/>
        </p:nvSpPr>
        <p:spPr>
          <a:xfrm rot="8100000">
            <a:off x="5222347" y="310242"/>
            <a:ext cx="617155" cy="69281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52048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Point Obfuscation</a:t>
            </a:r>
            <a:endParaRPr lang="en-US" dirty="0"/>
          </a:p>
        </p:txBody>
      </p:sp>
      <p:sp>
        <p:nvSpPr>
          <p:cNvPr id="3" name="Content Placeholder 2"/>
          <p:cNvSpPr>
            <a:spLocks noGrp="1"/>
          </p:cNvSpPr>
          <p:nvPr>
            <p:ph idx="1"/>
          </p:nvPr>
        </p:nvSpPr>
        <p:spPr>
          <a:xfrm>
            <a:off x="457200" y="1600200"/>
            <a:ext cx="8229600" cy="4696326"/>
          </a:xfrm>
        </p:spPr>
        <p:txBody>
          <a:bodyPr>
            <a:noAutofit/>
          </a:bodyPr>
          <a:lstStyle/>
          <a:p>
            <a:r>
              <a:rPr lang="en-US" sz="2400" dirty="0"/>
              <a:t>A noisy point obfuscator is</a:t>
            </a:r>
            <a:r>
              <a:rPr lang="en-US" sz="2400" dirty="0">
                <a:cs typeface="Calibri"/>
              </a:rPr>
              <a:t/>
            </a:r>
            <a:br>
              <a:rPr lang="en-US" sz="2400" dirty="0">
                <a:cs typeface="Calibri"/>
              </a:rPr>
            </a:br>
            <a:r>
              <a:rPr lang="en-US" sz="2400" dirty="0">
                <a:cs typeface="Calibri"/>
              </a:rPr>
              <a:t>stronger than a fuzzy </a:t>
            </a:r>
            <a:r>
              <a:rPr lang="en-US" sz="2400" dirty="0" smtClean="0">
                <a:cs typeface="Calibri"/>
              </a:rPr>
              <a:t>extractor</a:t>
            </a:r>
          </a:p>
          <a:p>
            <a:pPr lvl="1"/>
            <a:r>
              <a:rPr lang="en-US" sz="2000" dirty="0" smtClean="0">
                <a:cs typeface="Calibri"/>
              </a:rPr>
              <a:t>Cannot leak any partial information about </a:t>
            </a:r>
            <a:r>
              <a:rPr lang="en-US" sz="2000" i="1" dirty="0" smtClean="0">
                <a:latin typeface="Times New Roman"/>
                <a:cs typeface="Times New Roman"/>
              </a:rPr>
              <a:t>w</a:t>
            </a:r>
            <a:endParaRPr lang="en-US" sz="2000" baseline="-25000" dirty="0">
              <a:latin typeface="Times New Roman"/>
              <a:cs typeface="Times New Roman"/>
            </a:endParaRPr>
          </a:p>
          <a:p>
            <a:r>
              <a:rPr lang="en-US" sz="2400" dirty="0">
                <a:cs typeface="Calibri"/>
              </a:rPr>
              <a:t>[DodisSmith05</a:t>
            </a:r>
            <a:r>
              <a:rPr lang="en-US" sz="2400" dirty="0" smtClean="0">
                <a:cs typeface="Calibri"/>
              </a:rPr>
              <a:t>] achieve weaker distributional notion of noisy point obfuscation 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&gt;</a:t>
            </a:r>
            <a:r>
              <a:rPr lang="en-US" sz="2400" dirty="0" smtClean="0">
                <a:latin typeface="Times New Roman"/>
                <a:cs typeface="Times New Roman"/>
              </a:rPr>
              <a:t>&gt; 0</a:t>
            </a:r>
            <a:endParaRPr lang="en-US" sz="2400" dirty="0" smtClean="0">
              <a:latin typeface="Times New Roman"/>
              <a:cs typeface="Times New Roman"/>
            </a:endParaRPr>
          </a:p>
          <a:p>
            <a:endParaRPr lang="en-US" sz="2400" dirty="0" smtClean="0">
              <a:cs typeface="Calibri"/>
            </a:endParaRPr>
          </a:p>
          <a:p>
            <a:r>
              <a:rPr lang="en-US" sz="2400" dirty="0" smtClean="0">
                <a:cs typeface="Calibri"/>
              </a:rPr>
              <a:t>Our </a:t>
            </a:r>
            <a:r>
              <a:rPr lang="en-US" sz="2400" dirty="0">
                <a:cs typeface="Calibri"/>
              </a:rPr>
              <a:t>constructions leak information (value of individual blocks, locations of errors) and </a:t>
            </a:r>
            <a:r>
              <a:rPr lang="en-US" sz="2400" dirty="0" smtClean="0">
                <a:cs typeface="Calibri"/>
              </a:rPr>
              <a:t>are not standard obfuscation</a:t>
            </a:r>
            <a:endParaRPr lang="en-US" sz="2400" dirty="0">
              <a:cs typeface="Calibri"/>
            </a:endParaRPr>
          </a:p>
          <a:p>
            <a:endParaRPr lang="en-US" sz="2400" dirty="0" smtClean="0">
              <a:cs typeface="Calibri"/>
            </a:endParaRPr>
          </a:p>
          <a:p>
            <a:r>
              <a:rPr lang="en-US" sz="2400" dirty="0" smtClean="0">
                <a:cs typeface="Calibri"/>
              </a:rPr>
              <a:t>Can </a:t>
            </a:r>
            <a:r>
              <a:rPr lang="en-US" sz="2400" dirty="0">
                <a:cs typeface="Calibri"/>
              </a:rPr>
              <a:t>we construct </a:t>
            </a:r>
            <a:r>
              <a:rPr lang="en-US" sz="2400" dirty="0" smtClean="0">
                <a:cs typeface="Calibri"/>
              </a:rPr>
              <a:t>noisy </a:t>
            </a:r>
            <a:r>
              <a:rPr lang="en-US" sz="2400" dirty="0">
                <a:cs typeface="Calibri"/>
              </a:rPr>
              <a:t>point </a:t>
            </a:r>
            <a:r>
              <a:rPr lang="en-US" sz="2400" dirty="0" smtClean="0">
                <a:cs typeface="Calibri"/>
              </a:rPr>
              <a:t>obfuscation for all distributions? </a:t>
            </a:r>
            <a:r>
              <a:rPr lang="en-US" sz="2400" dirty="0">
                <a:cs typeface="Calibri"/>
              </a:rPr>
              <a:t/>
            </a:r>
            <a:br>
              <a:rPr lang="en-US" sz="2400" dirty="0">
                <a:cs typeface="Calibri"/>
              </a:rPr>
            </a:br>
            <a:r>
              <a:rPr lang="en-US" sz="2400" dirty="0" smtClean="0">
                <a:cs typeface="Calibri"/>
              </a:rPr>
              <a:t>From </a:t>
            </a:r>
            <a:r>
              <a:rPr lang="en-US" sz="2400" dirty="0" err="1">
                <a:cs typeface="Calibri"/>
              </a:rPr>
              <a:t>indistinguishability</a:t>
            </a:r>
            <a:r>
              <a:rPr lang="en-US" sz="2400" dirty="0">
                <a:cs typeface="Calibri"/>
              </a:rPr>
              <a:t> </a:t>
            </a:r>
            <a:r>
              <a:rPr lang="en-US" sz="2400" dirty="0" smtClean="0">
                <a:cs typeface="Calibri"/>
              </a:rPr>
              <a:t>obfuscation? </a:t>
            </a:r>
            <a:r>
              <a:rPr lang="en-US" sz="2400" dirty="0">
                <a:cs typeface="Calibri"/>
              </a:rPr>
              <a:t>[</a:t>
            </a:r>
            <a:r>
              <a:rPr lang="en-US" sz="2400" dirty="0" smtClean="0">
                <a:cs typeface="Calibri"/>
              </a:rPr>
              <a:t>GargGentryHaleviRaykovaSahaiWaters13]</a:t>
            </a:r>
            <a:endParaRPr lang="en-US" sz="2400" dirty="0">
              <a:cs typeface="Calibri"/>
            </a:endParaRPr>
          </a:p>
          <a:p>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49</a:t>
            </a:fld>
            <a:r>
              <a:rPr lang="en-US" smtClean="0"/>
              <a:t> BWF 4/2/2014</a:t>
            </a:r>
            <a:endParaRPr lang="en-US" dirty="0"/>
          </a:p>
        </p:txBody>
      </p:sp>
      <p:grpSp>
        <p:nvGrpSpPr>
          <p:cNvPr id="9" name="Group 8"/>
          <p:cNvGrpSpPr/>
          <p:nvPr/>
        </p:nvGrpSpPr>
        <p:grpSpPr>
          <a:xfrm>
            <a:off x="5016756" y="1417637"/>
            <a:ext cx="3485557" cy="1042151"/>
            <a:chOff x="5016756" y="1640303"/>
            <a:chExt cx="3485557" cy="1042151"/>
          </a:xfrm>
        </p:grpSpPr>
        <p:sp>
          <p:nvSpPr>
            <p:cNvPr id="6" name="Rectangle 36"/>
            <p:cNvSpPr>
              <a:spLocks noChangeArrowheads="1"/>
            </p:cNvSpPr>
            <p:nvPr/>
          </p:nvSpPr>
          <p:spPr bwMode="auto">
            <a:xfrm>
              <a:off x="5016756" y="1640303"/>
              <a:ext cx="3485557" cy="104215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000" dirty="0" smtClean="0"/>
            </a:p>
          </p:txBody>
        </p:sp>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861" y="1764035"/>
              <a:ext cx="3311772" cy="803971"/>
            </a:xfrm>
            <a:prstGeom prst="rect">
              <a:avLst/>
            </a:prstGeom>
          </p:spPr>
        </p:pic>
      </p:grpSp>
    </p:spTree>
    <p:extLst>
      <p:ext uri="{BB962C8B-B14F-4D97-AF65-F5344CB8AC3E}">
        <p14:creationId xmlns:p14="http://schemas.microsoft.com/office/powerpoint/2010/main" val="4017225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a:r>
            <a:r>
              <a:rPr lang="en-US" dirty="0" smtClean="0"/>
              <a:t>at </a:t>
            </a:r>
            <a:r>
              <a:rPr lang="en-US" dirty="0" smtClean="0"/>
              <a:t>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a:t>
            </a:r>
            <a:r>
              <a:rPr lang="en-US" sz="2000" dirty="0" smtClean="0">
                <a:latin typeface="Times New Roman"/>
                <a:cs typeface="Times New Roman"/>
              </a:rPr>
              <a:t>) ≤</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5</a:t>
            </a:fld>
            <a:r>
              <a:rPr lang="en-US" smtClean="0"/>
              <a:t> BWF 4/2/2014</a:t>
            </a:r>
            <a:endParaRPr lang="en-US" dirty="0"/>
          </a:p>
        </p:txBody>
      </p:sp>
      <p:sp>
        <p:nvSpPr>
          <p:cNvPr id="26"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Let </a:t>
            </a:r>
            <a:r>
              <a:rPr lang="en-US" i="1" dirty="0" err="1" smtClean="0">
                <a:latin typeface="Times New Roman"/>
                <a:cs typeface="Times New Roman"/>
              </a:rPr>
              <a:t>B</a:t>
            </a:r>
            <a:r>
              <a:rPr lang="en-US" i="1" baseline="-25000" dirty="0" err="1" smtClean="0">
                <a:latin typeface="Times New Roman"/>
                <a:cs typeface="Times New Roman"/>
              </a:rPr>
              <a:t>dmax</a:t>
            </a:r>
            <a:r>
              <a:rPr lang="en-US" i="1" baseline="-25000" dirty="0" smtClean="0">
                <a:latin typeface="Times New Roman"/>
                <a:cs typeface="Times New Roman"/>
              </a:rPr>
              <a:t> </a:t>
            </a:r>
            <a:r>
              <a:rPr lang="en-US" b="1" dirty="0" smtClean="0">
                <a:latin typeface="Calibri"/>
                <a:cs typeface="Calibri"/>
              </a:rPr>
              <a:t>represent the points with distance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latin typeface="Calibri"/>
                <a:cs typeface="Calibri"/>
              </a:rPr>
              <a:t> </a:t>
            </a:r>
            <a:endParaRPr lang="en-US" b="1" i="1" dirty="0" smtClean="0">
              <a:latin typeface="Calibri"/>
              <a:cs typeface="Calibri"/>
            </a:endParaRPr>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1476509875"/>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20089"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Construct the first (computational) fuzzy extractors </a:t>
            </a:r>
            <a:br>
              <a:rPr lang="en-US" sz="2400" dirty="0" smtClean="0"/>
            </a:br>
            <a:r>
              <a:rPr lang="en-US" sz="2400" dirty="0" smtClean="0"/>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0 using point obfuscation</a:t>
            </a:r>
          </a:p>
          <a:p>
            <a:endParaRPr lang="en-US" sz="2400" dirty="0">
              <a:latin typeface="Times New Roman"/>
              <a:cs typeface="Times New Roman"/>
            </a:endParaRPr>
          </a:p>
          <a:p>
            <a:endParaRPr lang="en-US" sz="2400" dirty="0" smtClean="0">
              <a:latin typeface="Times New Roman"/>
              <a:cs typeface="Times New Roman"/>
            </a:endParaRP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is super-polynomial</a:t>
            </a:r>
          </a:p>
          <a:p>
            <a:pPr lvl="1"/>
            <a:endParaRPr lang="en-US" sz="2400" dirty="0" smtClean="0"/>
          </a:p>
          <a:p>
            <a:pPr lvl="1"/>
            <a:r>
              <a:rPr lang="en-US" sz="2400" dirty="0" smtClean="0"/>
              <a:t>Necessary? Constructions for small alphabet?</a:t>
            </a:r>
          </a:p>
          <a:p>
            <a:endParaRPr lang="en-US" sz="2400" dirty="0" smtClean="0"/>
          </a:p>
          <a:p>
            <a:endParaRPr lang="en-US" sz="2400" dirty="0"/>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 </a:t>
            </a:r>
            <a:r>
              <a:rPr lang="en-US" sz="2400" dirty="0" smtClean="0"/>
              <a:t>, could restrict errors (that is restrict </a:t>
            </a:r>
            <a:r>
              <a:rPr lang="en-US" sz="2400" i="1" dirty="0" smtClean="0">
                <a:latin typeface="Times New Roman"/>
                <a:cs typeface="Times New Roman"/>
              </a:rPr>
              <a:t>X</a:t>
            </a:r>
            <a:r>
              <a:rPr lang="en-US" sz="2400" baseline="-25000" dirty="0" smtClean="0"/>
              <a:t> </a:t>
            </a:r>
            <a:r>
              <a:rPr lang="en-US" sz="2400" dirty="0" smtClean="0"/>
              <a:t>)</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50</a:t>
            </a:fld>
            <a:r>
              <a:rPr lang="en-US" smtClean="0"/>
              <a:t> BWF 4/2/2014</a:t>
            </a:r>
            <a:endParaRPr lang="en-US" dirty="0"/>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Technical Questions?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51</a:t>
            </a:fld>
            <a:r>
              <a:rPr lang="en-US" smtClean="0"/>
              <a:t> BWF 4/2/2014</a:t>
            </a:r>
            <a:endParaRPr lang="en-US" dirty="0"/>
          </a:p>
        </p:txBody>
      </p:sp>
    </p:spTree>
    <p:extLst>
      <p:ext uri="{BB962C8B-B14F-4D97-AF65-F5344CB8AC3E}">
        <p14:creationId xmlns:p14="http://schemas.microsoft.com/office/powerpoint/2010/main" val="27148478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458"/>
            <a:ext cx="8229600" cy="1143000"/>
          </a:xfrm>
        </p:spPr>
        <p:txBody>
          <a:bodyPr>
            <a:normAutofit/>
          </a:bodyPr>
          <a:lstStyle/>
          <a:p>
            <a:r>
              <a:rPr lang="en-US" dirty="0" smtClean="0"/>
              <a:t>What else’s in thesis?</a:t>
            </a:r>
            <a:endParaRPr lang="en-US" dirty="0"/>
          </a:p>
        </p:txBody>
      </p:sp>
      <p:sp>
        <p:nvSpPr>
          <p:cNvPr id="3" name="Content Placeholder 2"/>
          <p:cNvSpPr>
            <a:spLocks noGrp="1"/>
          </p:cNvSpPr>
          <p:nvPr>
            <p:ph idx="1"/>
          </p:nvPr>
        </p:nvSpPr>
        <p:spPr>
          <a:xfrm>
            <a:off x="457200" y="1123542"/>
            <a:ext cx="8229600" cy="5266563"/>
          </a:xfrm>
        </p:spPr>
        <p:txBody>
          <a:bodyPr>
            <a:normAutofit/>
          </a:bodyPr>
          <a:lstStyle/>
          <a:p>
            <a:r>
              <a:rPr lang="en-US" dirty="0" smtClean="0"/>
              <a:t>“A Unified Approach to Deterministic Encryption: New Constructions and a Connection to Computational Entropy”</a:t>
            </a:r>
            <a:endParaRPr lang="en-US" dirty="0"/>
          </a:p>
          <a:p>
            <a:pPr marL="0" indent="0">
              <a:buNone/>
            </a:pPr>
            <a:r>
              <a:rPr lang="en-US" dirty="0" smtClean="0"/>
              <a:t>         </a:t>
            </a:r>
            <a:r>
              <a:rPr lang="en-US" sz="2400" dirty="0" smtClean="0"/>
              <a:t>with </a:t>
            </a:r>
            <a:r>
              <a:rPr lang="en-US" sz="2400" i="1" dirty="0" smtClean="0"/>
              <a:t>O’Neill </a:t>
            </a:r>
            <a:r>
              <a:rPr lang="en-US" sz="2400" dirty="0" smtClean="0"/>
              <a:t>and </a:t>
            </a:r>
            <a:r>
              <a:rPr lang="en-US" sz="2400" i="1" dirty="0" err="1" smtClean="0"/>
              <a:t>Reyzin</a:t>
            </a:r>
            <a:r>
              <a:rPr lang="en-US" sz="2400" i="1" dirty="0" smtClean="0"/>
              <a:t> </a:t>
            </a:r>
            <a:r>
              <a:rPr lang="en-US" sz="2400" dirty="0" smtClean="0"/>
              <a:t>in Theory of Crypto </a:t>
            </a:r>
            <a:r>
              <a:rPr lang="fr-FR" sz="2400" dirty="0" smtClean="0"/>
              <a:t>’</a:t>
            </a:r>
            <a:r>
              <a:rPr lang="en-US" sz="2400" dirty="0" smtClean="0"/>
              <a:t>12, </a:t>
            </a:r>
            <a:br>
              <a:rPr lang="en-US" sz="2400" dirty="0" smtClean="0"/>
            </a:br>
            <a:r>
              <a:rPr lang="en-US" sz="2400" dirty="0" smtClean="0"/>
              <a:t>            journal version in Journal of Cryptology </a:t>
            </a:r>
            <a:r>
              <a:rPr lang="fr-FR" sz="2400" dirty="0" smtClean="0"/>
              <a:t>’</a:t>
            </a:r>
            <a:r>
              <a:rPr lang="en-US" sz="2400" dirty="0" smtClean="0"/>
              <a:t>13</a:t>
            </a:r>
            <a:endParaRPr lang="en-US" sz="2400" dirty="0"/>
          </a:p>
          <a:p>
            <a:endParaRPr lang="en-US" dirty="0" smtClean="0"/>
          </a:p>
          <a:p>
            <a:r>
              <a:rPr lang="en-US" dirty="0" smtClean="0"/>
              <a:t>“Computational Fuzzy Extractors”</a:t>
            </a:r>
          </a:p>
          <a:p>
            <a:pPr marL="0" indent="0">
              <a:buNone/>
            </a:pPr>
            <a:r>
              <a:rPr lang="en-US" dirty="0" smtClean="0"/>
              <a:t>	    </a:t>
            </a:r>
            <a:r>
              <a:rPr lang="en-US" sz="2400" dirty="0" smtClean="0"/>
              <a:t>with </a:t>
            </a:r>
            <a:r>
              <a:rPr lang="en-US" sz="2400" i="1" dirty="0" err="1" smtClean="0"/>
              <a:t>Meng</a:t>
            </a:r>
            <a:r>
              <a:rPr lang="en-US" sz="2400" i="1" dirty="0" smtClean="0"/>
              <a:t> </a:t>
            </a:r>
            <a:r>
              <a:rPr lang="en-US" sz="2400" dirty="0" smtClean="0"/>
              <a:t>and </a:t>
            </a:r>
            <a:r>
              <a:rPr lang="en-US" sz="2400" i="1" dirty="0" err="1" smtClean="0"/>
              <a:t>Reyzin</a:t>
            </a:r>
            <a:r>
              <a:rPr lang="en-US" sz="2400" dirty="0" smtClean="0"/>
              <a:t> in </a:t>
            </a:r>
            <a:r>
              <a:rPr lang="en-US" sz="2400" dirty="0" err="1" smtClean="0"/>
              <a:t>Asiacrypt</a:t>
            </a:r>
            <a:r>
              <a:rPr lang="en-US" sz="2400" dirty="0" smtClean="0"/>
              <a:t> ‘13</a:t>
            </a:r>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52</a:t>
            </a:fld>
            <a:r>
              <a:rPr lang="en-US" smtClean="0"/>
              <a:t> BWF 4/2/2014</a:t>
            </a:r>
            <a:endParaRPr lang="en-US" dirty="0"/>
          </a:p>
        </p:txBody>
      </p:sp>
    </p:spTree>
    <p:extLst>
      <p:ext uri="{BB962C8B-B14F-4D97-AF65-F5344CB8AC3E}">
        <p14:creationId xmlns:p14="http://schemas.microsoft.com/office/powerpoint/2010/main" val="76196946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Unified Approach …”</a:t>
            </a:r>
            <a:endParaRPr lang="en-US" dirty="0"/>
          </a:p>
        </p:txBody>
      </p:sp>
      <p:sp>
        <p:nvSpPr>
          <p:cNvPr id="3" name="Content Placeholder 2"/>
          <p:cNvSpPr>
            <a:spLocks noGrp="1"/>
          </p:cNvSpPr>
          <p:nvPr>
            <p:ph idx="1"/>
          </p:nvPr>
        </p:nvSpPr>
        <p:spPr>
          <a:xfrm>
            <a:off x="89566" y="1600200"/>
            <a:ext cx="9054433" cy="2798011"/>
          </a:xfrm>
        </p:spPr>
        <p:txBody>
          <a:bodyPr/>
          <a:lstStyle/>
          <a:p>
            <a:r>
              <a:rPr lang="en-US" sz="3000" dirty="0" smtClean="0"/>
              <a:t>Improve deterministic public-key encryption schemes</a:t>
            </a:r>
          </a:p>
          <a:p>
            <a:r>
              <a:rPr lang="en-US" sz="3000" dirty="0" smtClean="0"/>
              <a:t>Technical tools:</a:t>
            </a:r>
          </a:p>
          <a:p>
            <a:pPr lvl="1"/>
            <a:r>
              <a:rPr lang="en-US" dirty="0" smtClean="0"/>
              <a:t>Computational entropy</a:t>
            </a:r>
          </a:p>
          <a:p>
            <a:pPr lvl="1"/>
            <a:r>
              <a:rPr lang="en-US" dirty="0" smtClean="0"/>
              <a:t>Information-theoretic hashing</a:t>
            </a:r>
          </a:p>
          <a:p>
            <a:pPr lvl="1"/>
            <a:r>
              <a:rPr lang="en-US" dirty="0" smtClean="0"/>
              <a:t>Information leakage</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53</a:t>
            </a:fld>
            <a:r>
              <a:rPr lang="en-US" smtClean="0"/>
              <a:t> BWF 4/2/2014</a:t>
            </a:r>
            <a:endParaRPr lang="en-US" dirty="0"/>
          </a:p>
        </p:txBody>
      </p:sp>
      <p:pic>
        <p:nvPicPr>
          <p:cNvPr id="32" name="Picture 31" descr="Screen Shot 2014-03-10 at 3.49.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702" y="4291262"/>
            <a:ext cx="4269964" cy="2414003"/>
          </a:xfrm>
          <a:prstGeom prst="rect">
            <a:avLst/>
          </a:prstGeom>
        </p:spPr>
      </p:pic>
    </p:spTree>
    <p:extLst>
      <p:ext uri="{BB962C8B-B14F-4D97-AF65-F5344CB8AC3E}">
        <p14:creationId xmlns:p14="http://schemas.microsoft.com/office/powerpoint/2010/main" val="354635809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Fuzzy Extractors”</a:t>
            </a:r>
            <a:endParaRPr lang="en-US" dirty="0"/>
          </a:p>
        </p:txBody>
      </p:sp>
      <p:sp>
        <p:nvSpPr>
          <p:cNvPr id="3" name="Content Placeholder 2"/>
          <p:cNvSpPr>
            <a:spLocks noGrp="1"/>
          </p:cNvSpPr>
          <p:nvPr>
            <p:ph idx="1"/>
          </p:nvPr>
        </p:nvSpPr>
        <p:spPr>
          <a:xfrm>
            <a:off x="240632" y="1600200"/>
            <a:ext cx="7954209" cy="4525963"/>
          </a:xfrm>
        </p:spPr>
        <p:txBody>
          <a:bodyPr>
            <a:normAutofit/>
          </a:bodyPr>
          <a:lstStyle/>
          <a:p>
            <a:r>
              <a:rPr lang="en-US" dirty="0" smtClean="0"/>
              <a:t>Define computational fuzzy extractors</a:t>
            </a:r>
          </a:p>
          <a:p>
            <a:r>
              <a:rPr lang="en-US" dirty="0" smtClean="0"/>
              <a:t>Impossibility results for improving standard fuzzy extractor constructions (sketch &amp; ext.)</a:t>
            </a:r>
          </a:p>
          <a:p>
            <a:r>
              <a:rPr lang="en-US" dirty="0" smtClean="0"/>
              <a:t>First computational fuzzy extractor</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54</a:t>
            </a:fld>
            <a:r>
              <a:rPr lang="en-US" smtClean="0"/>
              <a:t> BWF 4/2/2014</a:t>
            </a:r>
            <a:endParaRPr lang="en-US" dirty="0"/>
          </a:p>
        </p:txBody>
      </p:sp>
      <p:pic>
        <p:nvPicPr>
          <p:cNvPr id="5" name="Picture 4" descr="Screen Shot 2014-03-10 at 3.54.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27" y="4039605"/>
            <a:ext cx="7475137" cy="2453270"/>
          </a:xfrm>
          <a:prstGeom prst="rect">
            <a:avLst/>
          </a:prstGeom>
        </p:spPr>
      </p:pic>
    </p:spTree>
    <p:extLst>
      <p:ext uri="{BB962C8B-B14F-4D97-AF65-F5344CB8AC3E}">
        <p14:creationId xmlns:p14="http://schemas.microsoft.com/office/powerpoint/2010/main" val="140482870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1042737" y="1417638"/>
            <a:ext cx="7954210" cy="4708525"/>
          </a:xfrm>
        </p:spPr>
        <p:txBody>
          <a:bodyPr>
            <a:normAutofit fontScale="85000" lnSpcReduction="10000"/>
          </a:bodyPr>
          <a:lstStyle/>
          <a:p>
            <a:r>
              <a:rPr lang="en-US" dirty="0" smtClean="0"/>
              <a:t>Reduce graph degree (from super-logarithmic) while retaining correctness and security</a:t>
            </a:r>
          </a:p>
          <a:p>
            <a:pPr lvl="1"/>
            <a:r>
              <a:rPr lang="en-US" dirty="0" smtClean="0"/>
              <a:t>Smooth tradeoff between entropy and error tolerance</a:t>
            </a:r>
          </a:p>
          <a:p>
            <a:r>
              <a:rPr lang="en-US" dirty="0" smtClean="0"/>
              <a:t>Move to point obfuscations secure on uniform distribution </a:t>
            </a:r>
          </a:p>
          <a:p>
            <a:pPr lvl="1"/>
            <a:r>
              <a:rPr lang="en-US" dirty="0" smtClean="0"/>
              <a:t>Currently need point obfuscation secure on </a:t>
            </a:r>
            <a:br>
              <a:rPr lang="en-US" dirty="0" smtClean="0"/>
            </a:br>
            <a:r>
              <a:rPr lang="en-US" dirty="0" smtClean="0"/>
              <a:t>every super-logarithmic distribution</a:t>
            </a:r>
          </a:p>
          <a:p>
            <a:pPr lvl="1"/>
            <a:r>
              <a:rPr lang="en-US" dirty="0" smtClean="0"/>
              <a:t>Weaken </a:t>
            </a:r>
            <a:r>
              <a:rPr lang="en-US" dirty="0" smtClean="0"/>
              <a:t>needed assumption</a:t>
            </a:r>
          </a:p>
          <a:p>
            <a:r>
              <a:rPr lang="en-US" dirty="0" smtClean="0"/>
              <a:t>Reduce alphabet size</a:t>
            </a:r>
          </a:p>
          <a:p>
            <a:pPr lvl="1"/>
            <a:r>
              <a:rPr lang="en-US" dirty="0" smtClean="0"/>
              <a:t>Make constructions practical for actual physical sources</a:t>
            </a:r>
          </a:p>
          <a:p>
            <a:r>
              <a:rPr lang="en-US" dirty="0" smtClean="0"/>
              <a:t>Write thesis</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55</a:t>
            </a:fld>
            <a:r>
              <a:rPr lang="en-US" smtClean="0"/>
              <a:t> BWF 4/2/2014</a:t>
            </a:r>
            <a:endParaRPr lang="en-US" dirty="0"/>
          </a:p>
        </p:txBody>
      </p:sp>
      <p:sp>
        <p:nvSpPr>
          <p:cNvPr id="5" name="Rectangle 36"/>
          <p:cNvSpPr>
            <a:spLocks noChangeArrowheads="1"/>
          </p:cNvSpPr>
          <p:nvPr/>
        </p:nvSpPr>
        <p:spPr bwMode="auto">
          <a:xfrm>
            <a:off x="40104" y="1417638"/>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1 mo.</a:t>
            </a:r>
            <a:endParaRPr lang="en-US" sz="2400" b="1" i="1" dirty="0" smtClean="0">
              <a:latin typeface="Times New Roman"/>
              <a:cs typeface="Times New Roman"/>
            </a:endParaRPr>
          </a:p>
        </p:txBody>
      </p:sp>
      <p:sp>
        <p:nvSpPr>
          <p:cNvPr id="6" name="Rectangle 36"/>
          <p:cNvSpPr>
            <a:spLocks noChangeArrowheads="1"/>
          </p:cNvSpPr>
          <p:nvPr/>
        </p:nvSpPr>
        <p:spPr bwMode="auto">
          <a:xfrm>
            <a:off x="40104" y="2626143"/>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1 mo.</a:t>
            </a:r>
            <a:endParaRPr lang="en-US" sz="2400" b="1" i="1" dirty="0" smtClean="0">
              <a:latin typeface="Times New Roman"/>
              <a:cs typeface="Times New Roman"/>
            </a:endParaRPr>
          </a:p>
        </p:txBody>
      </p:sp>
      <p:sp>
        <p:nvSpPr>
          <p:cNvPr id="7" name="Rectangle 36"/>
          <p:cNvSpPr>
            <a:spLocks noChangeArrowheads="1"/>
          </p:cNvSpPr>
          <p:nvPr/>
        </p:nvSpPr>
        <p:spPr bwMode="auto">
          <a:xfrm>
            <a:off x="40104" y="4529806"/>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3 mo.</a:t>
            </a:r>
            <a:endParaRPr lang="en-US" sz="2400" b="1" i="1" dirty="0" smtClean="0">
              <a:latin typeface="Times New Roman"/>
              <a:cs typeface="Times New Roman"/>
            </a:endParaRPr>
          </a:p>
        </p:txBody>
      </p:sp>
      <p:sp>
        <p:nvSpPr>
          <p:cNvPr id="8" name="Rectangle 36"/>
          <p:cNvSpPr>
            <a:spLocks noChangeArrowheads="1"/>
          </p:cNvSpPr>
          <p:nvPr/>
        </p:nvSpPr>
        <p:spPr bwMode="auto">
          <a:xfrm>
            <a:off x="40104" y="5444206"/>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3 </a:t>
            </a:r>
            <a:r>
              <a:rPr lang="en-US" sz="2400" b="1" dirty="0" smtClean="0">
                <a:latin typeface="Calibri"/>
                <a:cs typeface="Calibri"/>
              </a:rPr>
              <a:t>mo.</a:t>
            </a:r>
            <a:endParaRPr lang="en-US" sz="2400" b="1" i="1" dirty="0" smtClean="0">
              <a:latin typeface="Times New Roman"/>
              <a:cs typeface="Times New Roman"/>
            </a:endParaRPr>
          </a:p>
        </p:txBody>
      </p:sp>
    </p:spTree>
    <p:extLst>
      <p:ext uri="{BB962C8B-B14F-4D97-AF65-F5344CB8AC3E}">
        <p14:creationId xmlns:p14="http://schemas.microsoft.com/office/powerpoint/2010/main" val="14375006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Question Opportunity </a:t>
            </a:r>
            <a:r>
              <a:rPr lang="en-US" dirty="0" smtClean="0">
                <a:latin typeface="Times New Roman"/>
                <a:cs typeface="Times New Roman"/>
              </a:rPr>
              <a:t>2</a:t>
            </a:r>
            <a:r>
              <a:rPr lang="en-US" dirty="0" smtClean="0"/>
              <a:t>!</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56</a:t>
            </a:fld>
            <a:r>
              <a:rPr lang="en-US" smtClean="0"/>
              <a:t> BWF 4/2/2014</a:t>
            </a:r>
            <a:endParaRPr lang="en-US" dirty="0"/>
          </a:p>
        </p:txBody>
      </p:sp>
    </p:spTree>
    <p:extLst>
      <p:ext uri="{BB962C8B-B14F-4D97-AF65-F5344CB8AC3E}">
        <p14:creationId xmlns:p14="http://schemas.microsoft.com/office/powerpoint/2010/main" val="27069071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57</a:t>
            </a:fld>
            <a:r>
              <a:rPr lang="en-US" smtClean="0"/>
              <a:t> BWF 4/2/2014</a:t>
            </a:r>
            <a:endParaRPr lang="en-US" dirty="0"/>
          </a:p>
        </p:txBody>
      </p:sp>
    </p:spTree>
    <p:extLst>
      <p:ext uri="{BB962C8B-B14F-4D97-AF65-F5344CB8AC3E}">
        <p14:creationId xmlns:p14="http://schemas.microsoft.com/office/powerpoint/2010/main" val="173939821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8309"/>
          </a:xfrm>
        </p:spPr>
        <p:txBody>
          <a:bodyPr/>
          <a:lstStyle/>
          <a:p>
            <a:r>
              <a:rPr lang="en-US" dirty="0" smtClean="0"/>
              <a:t>Overview of Talk</a:t>
            </a:r>
            <a:endParaRPr lang="en-US" dirty="0"/>
          </a:p>
        </p:txBody>
      </p:sp>
      <p:sp>
        <p:nvSpPr>
          <p:cNvPr id="3" name="Content Placeholder 2"/>
          <p:cNvSpPr>
            <a:spLocks noGrp="1"/>
          </p:cNvSpPr>
          <p:nvPr>
            <p:ph idx="1"/>
          </p:nvPr>
        </p:nvSpPr>
        <p:spPr/>
        <p:txBody>
          <a:bodyPr/>
          <a:lstStyle/>
          <a:p>
            <a:r>
              <a:rPr lang="en-US" dirty="0" smtClean="0"/>
              <a:t>Key Derivation from Real Sources</a:t>
            </a:r>
            <a:endParaRPr lang="en-US" dirty="0"/>
          </a:p>
          <a:p>
            <a:r>
              <a:rPr lang="en-US" dirty="0" smtClean="0"/>
              <a:t>Construction 1</a:t>
            </a:r>
          </a:p>
          <a:p>
            <a:r>
              <a:rPr lang="en-US" dirty="0" smtClean="0"/>
              <a:t>Construction 2</a:t>
            </a:r>
          </a:p>
          <a:p>
            <a:r>
              <a:rPr lang="en-US" dirty="0" smtClean="0"/>
              <a:t>Previous Work</a:t>
            </a:r>
            <a:endParaRPr lang="en-US" dirty="0"/>
          </a:p>
          <a:p>
            <a:r>
              <a:rPr lang="en-US" dirty="0" smtClean="0"/>
              <a:t>Next Steps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58</a:t>
            </a:fld>
            <a:r>
              <a:rPr lang="en-US" smtClean="0"/>
              <a:t> BWF 4/2/2014</a:t>
            </a:r>
            <a:endParaRPr lang="en-US" dirty="0"/>
          </a:p>
        </p:txBody>
      </p:sp>
    </p:spTree>
    <p:extLst>
      <p:ext uri="{BB962C8B-B14F-4D97-AF65-F5344CB8AC3E}">
        <p14:creationId xmlns:p14="http://schemas.microsoft.com/office/powerpoint/2010/main" val="188114330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553116" cy="5537200"/>
          </a:xfrm>
        </p:spPr>
        <p:txBody>
          <a:bodyPr>
            <a:normAutofit/>
          </a:bodyPr>
          <a:lstStyle/>
          <a:p>
            <a:r>
              <a:rPr lang="en-US" dirty="0" smtClean="0">
                <a:latin typeface="Calibri"/>
                <a:cs typeface="Calibri"/>
              </a:rPr>
              <a:t>First construction:</a:t>
            </a:r>
          </a:p>
          <a:p>
            <a:pPr lvl="1"/>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r>
              <a:rPr lang="en-US" dirty="0" smtClean="0">
                <a:latin typeface="Calibri"/>
                <a:cs typeface="Calibri"/>
              </a:rPr>
              <a:t>Second construction: </a:t>
            </a:r>
            <a:endParaRPr lang="en-US" dirty="0">
              <a:latin typeface="Calibri"/>
              <a:cs typeface="Calibri"/>
            </a:endParaRP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a:t>
            </a:r>
            <a:r>
              <a:rPr lang="en-US" dirty="0" smtClean="0">
                <a:latin typeface="Calibri"/>
                <a:cs typeface="Calibri"/>
              </a:rPr>
              <a:t> entropy in most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endParaRPr lang="en-US" dirty="0" smtClean="0">
              <a:latin typeface="Calibri"/>
              <a:cs typeface="Calibri"/>
            </a:endParaRPr>
          </a:p>
          <a:p>
            <a:pPr marL="347663" indent="-347663"/>
            <a:r>
              <a:rPr lang="en-US" dirty="0" smtClean="0">
                <a:latin typeface="Calibri"/>
                <a:cs typeface="Calibri"/>
              </a:rPr>
              <a:t>Security relies on point obfuscation </a:t>
            </a:r>
            <a:br>
              <a:rPr lang="en-US" dirty="0" smtClean="0">
                <a:latin typeface="Calibri"/>
                <a:cs typeface="Calibri"/>
              </a:rPr>
            </a:br>
            <a:r>
              <a:rPr lang="en-US" dirty="0" smtClean="0">
                <a:latin typeface="Calibri"/>
                <a:cs typeface="Calibri"/>
              </a:rPr>
              <a:t>(secure under strong vector DDH </a:t>
            </a:r>
            <a:r>
              <a:rPr lang="en-US" sz="24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59</a:t>
            </a:fld>
            <a:r>
              <a:rPr lang="en-US" smtClean="0"/>
              <a:t> BWF 4/2/2014</a:t>
            </a:r>
            <a:endParaRPr lang="en-US" dirty="0"/>
          </a:p>
        </p:txBody>
      </p:sp>
    </p:spTree>
    <p:extLst>
      <p:ext uri="{BB962C8B-B14F-4D97-AF65-F5344CB8AC3E}">
        <p14:creationId xmlns:p14="http://schemas.microsoft.com/office/powerpoint/2010/main" val="1015931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a:r>
            <a:r>
              <a:rPr lang="en-US" dirty="0" smtClean="0"/>
              <a:t>at </a:t>
            </a:r>
            <a:r>
              <a:rPr lang="en-US" dirty="0" smtClean="0"/>
              <a:t>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a:t>
            </a:r>
            <a:r>
              <a:rPr lang="en-US" sz="2000" dirty="0" smtClean="0">
                <a:latin typeface="Times New Roman"/>
                <a:cs typeface="Times New Roman"/>
              </a:rPr>
              <a:t>) ≤</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6</a:t>
            </a:fld>
            <a:r>
              <a:rPr lang="en-US" smtClean="0"/>
              <a:t> BWF 4/2/2014</a:t>
            </a:r>
            <a:endParaRPr lang="en-US" dirty="0"/>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888819039"/>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97685"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
        <p:nvSpPr>
          <p:cNvPr id="30"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b="1" dirty="0" smtClean="0">
                <a:latin typeface="Calibri"/>
                <a:cs typeface="Calibri"/>
              </a:rPr>
              <a:t>Call this minimum usable entropy, </a:t>
            </a:r>
            <a:r>
              <a:rPr lang="en-US" sz="2000" dirty="0" err="1" smtClean="0">
                <a:latin typeface="Times New Roman"/>
                <a:cs typeface="Times New Roman"/>
              </a:rPr>
              <a:t>H</a:t>
            </a:r>
            <a:r>
              <a:rPr lang="en-US" sz="2000" i="1" baseline="-25000" dirty="0" err="1" smtClean="0">
                <a:latin typeface="Times New Roman"/>
                <a:cs typeface="Times New Roman"/>
              </a:rPr>
              <a:t>usable</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a:t>
            </a:r>
            <a:endParaRPr lang="en-US" sz="2000" i="1" dirty="0" smtClean="0">
              <a:latin typeface="Times New Roman"/>
              <a:cs typeface="Times New Roman"/>
            </a:endParaRPr>
          </a:p>
        </p:txBody>
      </p:sp>
      <p:sp>
        <p:nvSpPr>
          <p:cNvPr id="31" name="Left Brace 30"/>
          <p:cNvSpPr/>
          <p:nvPr/>
        </p:nvSpPr>
        <p:spPr>
          <a:xfrm rot="5400000">
            <a:off x="7185376" y="4596797"/>
            <a:ext cx="467895" cy="2337830"/>
          </a:xfrm>
          <a:prstGeom prst="leftBrace">
            <a:avLst>
              <a:gd name="adj1" fmla="val 8333"/>
              <a:gd name="adj2" fmla="val 47212"/>
            </a:avLst>
          </a:prstGeom>
          <a:ln>
            <a:solidFill>
              <a:schemeClr val="tx1"/>
            </a:solidFill>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29196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9368"/>
            <a:ext cx="8229600" cy="5096795"/>
          </a:xfrm>
        </p:spPr>
        <p:txBody>
          <a:bodyPr>
            <a:normAutofit fontScale="92500" lnSpcReduction="20000"/>
          </a:bodyPr>
          <a:lstStyle/>
          <a:p>
            <a:pPr marL="342900" lvl="1" indent="-342900">
              <a:buFont typeface="Arial"/>
              <a:buChar char="•"/>
            </a:pPr>
            <a:r>
              <a:rPr lang="en-US" i="1" dirty="0" smtClean="0">
                <a:latin typeface="Times New Roman"/>
                <a:cs typeface="Times New Roman"/>
              </a:rPr>
              <a:t>C</a:t>
            </a:r>
            <a:r>
              <a:rPr lang="en-US" dirty="0" smtClean="0"/>
              <a:t> has </a:t>
            </a:r>
            <a:r>
              <a:rPr lang="en-US" i="1" dirty="0" smtClean="0"/>
              <a:t>computational </a:t>
            </a:r>
            <a:r>
              <a:rPr lang="en-US" dirty="0" smtClean="0"/>
              <a:t>entropy </a:t>
            </a:r>
            <a:br>
              <a:rPr lang="en-US" dirty="0" smtClean="0"/>
            </a:br>
            <a:r>
              <a:rPr lang="en-US" sz="2200" dirty="0" smtClean="0">
                <a:cs typeface="Calibri"/>
              </a:rPr>
              <a:t>[HåstadImpagliazzoLevinLuby99, HsiaoLuReyzin07]</a:t>
            </a:r>
            <a:endParaRPr lang="en-US" sz="2600" dirty="0" smtClean="0"/>
          </a:p>
          <a:p>
            <a:pPr lvl="1"/>
            <a:r>
              <a:rPr lang="en-US" i="1" dirty="0" smtClean="0">
                <a:latin typeface="Times New Roman"/>
                <a:cs typeface="Times New Roman"/>
              </a:rPr>
              <a:t>C</a:t>
            </a:r>
            <a:r>
              <a:rPr lang="en-US" dirty="0" smtClean="0"/>
              <a:t> is indistinguishable from a distribution with entropy</a:t>
            </a:r>
          </a:p>
          <a:p>
            <a:pPr marL="914400" lvl="2" indent="0">
              <a:buNone/>
            </a:pPr>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(with entropy) and for all polynomial size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p>
          <a:p>
            <a:pPr marL="914400" lvl="2" indent="0">
              <a:buNone/>
            </a:pPr>
            <a:endParaRPr lang="en-US" dirty="0">
              <a:latin typeface="Times New Roman"/>
              <a:cs typeface="Times New Roman"/>
            </a:endParaRPr>
          </a:p>
          <a:p>
            <a:r>
              <a:rPr lang="en-US" dirty="0" smtClean="0">
                <a:latin typeface="Calibri"/>
                <a:cs typeface="Calibri"/>
              </a:rPr>
              <a:t>An object that outputs a distribution with comp. entropy is a computational fuzzy </a:t>
            </a:r>
            <a:r>
              <a:rPr lang="en-US" i="1" dirty="0" smtClean="0">
                <a:latin typeface="Calibri"/>
                <a:cs typeface="Calibri"/>
              </a:rPr>
              <a:t>conductor</a:t>
            </a:r>
            <a:r>
              <a:rPr lang="en-US" dirty="0" smtClean="0">
                <a:latin typeface="Calibri"/>
                <a:cs typeface="Calibri"/>
              </a:rPr>
              <a:t> </a:t>
            </a:r>
            <a:br>
              <a:rPr lang="en-US" dirty="0" smtClean="0">
                <a:latin typeface="Calibri"/>
                <a:cs typeface="Calibri"/>
              </a:rPr>
            </a:br>
            <a:r>
              <a:rPr lang="en-US" sz="3000" dirty="0" smtClean="0">
                <a:latin typeface="Calibri"/>
                <a:cs typeface="Calibri"/>
              </a:rPr>
              <a:t>	 </a:t>
            </a:r>
            <a:r>
              <a:rPr lang="en-US" sz="2200" dirty="0" smtClean="0">
                <a:latin typeface="Calibri"/>
                <a:cs typeface="Calibri"/>
              </a:rPr>
              <a:t>[KanukurthiReyzin09]</a:t>
            </a:r>
            <a:r>
              <a:rPr lang="en-US" sz="3000" dirty="0" smtClean="0">
                <a:latin typeface="Calibri"/>
                <a:cs typeface="Calibri"/>
              </a:rPr>
              <a:t> </a:t>
            </a:r>
            <a:r>
              <a:rPr lang="en-US" sz="2600" dirty="0" smtClean="0">
                <a:latin typeface="Calibri"/>
                <a:cs typeface="Calibri"/>
              </a:rPr>
              <a:t>define info-theory fuzzy conductors</a:t>
            </a:r>
          </a:p>
          <a:p>
            <a:endParaRPr lang="en-US" sz="2600" dirty="0" smtClean="0">
              <a:latin typeface="Calibri"/>
              <a:cs typeface="Calibri"/>
            </a:endParaRPr>
          </a:p>
          <a:p>
            <a:r>
              <a:rPr lang="en-US" dirty="0" smtClean="0"/>
              <a:t>Convertible to computational fuzzy extractor using computational </a:t>
            </a:r>
            <a:r>
              <a:rPr lang="en-US" sz="2200" dirty="0" smtClean="0"/>
              <a:t>[Krawczyk10]</a:t>
            </a:r>
            <a:r>
              <a:rPr lang="en-US" dirty="0" smtClean="0"/>
              <a:t> or information-theoretic randomness extractors </a:t>
            </a:r>
            <a:r>
              <a:rPr lang="en-US" sz="2200" dirty="0" smtClean="0"/>
              <a:t>[NisanZuckerman93]</a:t>
            </a:r>
            <a:endParaRPr lang="en-US" sz="3000" dirty="0" smtClean="0"/>
          </a:p>
        </p:txBody>
      </p:sp>
      <p:sp>
        <p:nvSpPr>
          <p:cNvPr id="2" name="Title 1"/>
          <p:cNvSpPr>
            <a:spLocks noGrp="1"/>
          </p:cNvSpPr>
          <p:nvPr>
            <p:ph type="title"/>
          </p:nvPr>
        </p:nvSpPr>
        <p:spPr>
          <a:xfrm>
            <a:off x="457200" y="-9144"/>
            <a:ext cx="8229600" cy="1143000"/>
          </a:xfrm>
        </p:spPr>
        <p:txBody>
          <a:bodyPr/>
          <a:lstStyle/>
          <a:p>
            <a:r>
              <a:rPr lang="en-US" dirty="0" smtClean="0"/>
              <a:t>Aside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60</a:t>
            </a:fld>
            <a:r>
              <a:rPr lang="en-US" smtClean="0"/>
              <a:t> BWF 4/2/2014</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normAutofit/>
          </a:bodyPr>
          <a:lstStyle/>
          <a:p>
            <a:r>
              <a:rPr lang="en-US" dirty="0" smtClean="0"/>
              <a:t>Expanding Point Functions</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5224396" y="1582155"/>
            <a:ext cx="2711031"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i="1" dirty="0">
                <a:latin typeface="Times New Roman"/>
                <a:cs typeface="Times New Roman"/>
              </a:rPr>
              <a:t>x</a:t>
            </a:r>
            <a:r>
              <a:rPr lang="en-US" sz="2800" dirty="0">
                <a:latin typeface="Times New Roman"/>
                <a:cs typeface="Times New Roman"/>
              </a:rPr>
              <a:t>=</a:t>
            </a:r>
            <a:r>
              <a:rPr lang="en-US" sz="2800" i="1" dirty="0">
                <a:latin typeface="Times New Roman"/>
                <a:cs typeface="Times New Roman"/>
              </a:rPr>
              <a:t>w</a:t>
            </a:r>
            <a:r>
              <a:rPr lang="en-US" sz="2800" dirty="0">
                <a:latin typeface="Times New Roman"/>
                <a:cs typeface="Times New Roman"/>
              </a:rPr>
              <a:t> </a:t>
            </a:r>
            <a:endParaRPr lang="en-US" sz="2800" baseline="-25000" dirty="0"/>
          </a:p>
        </p:txBody>
      </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grpSp>
        <p:nvGrpSpPr>
          <p:cNvPr id="27" name="Group 26"/>
          <p:cNvGrpSpPr/>
          <p:nvPr/>
        </p:nvGrpSpPr>
        <p:grpSpPr>
          <a:xfrm>
            <a:off x="6579912" y="2512913"/>
            <a:ext cx="836915" cy="542800"/>
            <a:chOff x="1316332" y="6095656"/>
            <a:chExt cx="836915" cy="542800"/>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473310" y="61535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grpSp>
        <p:nvGrpSpPr>
          <p:cNvPr id="39" name="Group 38"/>
          <p:cNvGrpSpPr/>
          <p:nvPr/>
        </p:nvGrpSpPr>
        <p:grpSpPr>
          <a:xfrm>
            <a:off x="6579912" y="3150262"/>
            <a:ext cx="836915" cy="556168"/>
            <a:chOff x="1316332" y="6095656"/>
            <a:chExt cx="836915" cy="556168"/>
          </a:xfrm>
        </p:grpSpPr>
        <p:sp>
          <p:nvSpPr>
            <p:cNvPr id="40" name="Rectangle 3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1" name="Rectangle 40"/>
            <p:cNvSpPr/>
            <p:nvPr/>
          </p:nvSpPr>
          <p:spPr>
            <a:xfrm>
              <a:off x="1473310"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42" name="Group 41"/>
          <p:cNvGrpSpPr/>
          <p:nvPr/>
        </p:nvGrpSpPr>
        <p:grpSpPr>
          <a:xfrm>
            <a:off x="6564301" y="4311280"/>
            <a:ext cx="852526" cy="557258"/>
            <a:chOff x="1316332" y="6095656"/>
            <a:chExt cx="852526" cy="557258"/>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488921" y="616796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r</a:t>
              </a:r>
              <a:r>
                <a:rPr lang="en-US" i="1" baseline="30000" dirty="0" err="1" smtClean="0">
                  <a:latin typeface="Times New Roman"/>
                  <a:cs typeface="Times New Roman"/>
                </a:rPr>
                <a:t>|c</a:t>
              </a:r>
              <a:r>
                <a:rPr lang="en-US" i="1" baseline="30000" dirty="0" smtClean="0">
                  <a:latin typeface="Times New Roman"/>
                  <a:cs typeface="Times New Roman"/>
                </a:rPr>
                <a:t>|</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61</a:t>
            </a:fld>
            <a:r>
              <a:rPr lang="en-US" smtClean="0"/>
              <a:t> BWF 4/2/2014</a:t>
            </a:r>
            <a:endParaRPr lang="en-US" dirty="0"/>
          </a:p>
        </p:txBody>
      </p: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1455371"/>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5400"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7"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62</a:t>
            </a:fld>
            <a:r>
              <a:rPr lang="en-US" smtClean="0"/>
              <a:t> BWF 4/2/2014</a:t>
            </a:r>
            <a:endParaRPr lang="en-US" dirty="0"/>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317194"/>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0709"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5" name="Rectangle 36"/>
          <p:cNvSpPr>
            <a:spLocks noChangeArrowheads="1"/>
          </p:cNvSpPr>
          <p:nvPr/>
        </p:nvSpPr>
        <p:spPr bwMode="auto">
          <a:xfrm>
            <a:off x="338286" y="5411524"/>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63</a:t>
            </a:fld>
            <a:r>
              <a:rPr lang="en-US" smtClean="0"/>
              <a:t> BWF 4/2/2014</a:t>
            </a:r>
            <a:endParaRPr lang="en-US" dirty="0"/>
          </a:p>
        </p:txBody>
      </p:sp>
    </p:spTree>
    <p:extLst>
      <p:ext uri="{BB962C8B-B14F-4D97-AF65-F5344CB8AC3E}">
        <p14:creationId xmlns:p14="http://schemas.microsoft.com/office/powerpoint/2010/main" val="341676806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 block </a:t>
            </a:r>
            <a:r>
              <a:rPr lang="en-US" dirty="0" err="1" smtClean="0">
                <a:cs typeface="Calibri"/>
              </a:rPr>
              <a:t>unguessable</a:t>
            </a:r>
            <a:r>
              <a:rPr lang="en-US" dirty="0" smtClean="0">
                <a:cs typeface="Calibri"/>
              </a:rPr>
              <a:t> 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65396099"/>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1734"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457200" y="573505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crucial, </a:t>
            </a:r>
            <a:br>
              <a:rPr lang="en-US" sz="2400" b="1" dirty="0" smtClean="0">
                <a:latin typeface="Calibri"/>
                <a:cs typeface="Calibri"/>
              </a:rPr>
            </a:br>
            <a:r>
              <a:rPr lang="en-US" sz="2400" b="1" dirty="0" smtClean="0">
                <a:latin typeface="Calibri"/>
                <a:cs typeface="Calibri"/>
              </a:rPr>
              <a:t>can expand by computational extractor</a:t>
            </a:r>
            <a:endParaRPr lang="en-US" sz="2400" b="1" i="1" dirty="0" smtClean="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64</a:t>
            </a:fld>
            <a:r>
              <a:rPr lang="en-US" smtClean="0"/>
              <a:t> BWF 4/2/2014</a:t>
            </a:r>
            <a:endParaRPr lang="en-US" dirty="0"/>
          </a:p>
        </p:txBody>
      </p:sp>
    </p:spTree>
    <p:extLst>
      <p:ext uri="{BB962C8B-B14F-4D97-AF65-F5344CB8AC3E}">
        <p14:creationId xmlns:p14="http://schemas.microsoft.com/office/powerpoint/2010/main" val="3204005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6" name="TextBox 5"/>
          <p:cNvSpPr txBox="1"/>
          <p:nvPr/>
        </p:nvSpPr>
        <p:spPr>
          <a:xfrm>
            <a:off x="150091" y="1997364"/>
            <a:ext cx="2874820" cy="4247317"/>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a:t>
            </a:r>
            <a:r>
              <a:rPr lang="en-US" dirty="0"/>
              <a:t>has more </a:t>
            </a:r>
            <a:r>
              <a:rPr lang="en-US" dirty="0" err="1"/>
              <a:t>unguessable</a:t>
            </a:r>
            <a:r>
              <a:rPr lang="en-US" dirty="0"/>
              <a:t> symbols than are corrected</a:t>
            </a:r>
          </a:p>
          <a:p>
            <a:pPr marL="285750" indent="-285750">
              <a:buFont typeface="Arial"/>
              <a:buChar char="•"/>
            </a:pPr>
            <a:r>
              <a:rPr lang="en-US" dirty="0">
                <a:cs typeface="Calibri"/>
              </a:rPr>
              <a:t>There is at least one symbol an adversary </a:t>
            </a:r>
            <a:r>
              <a:rPr lang="en-US" dirty="0" smtClean="0">
                <a:cs typeface="Calibri"/>
              </a:rPr>
              <a:t>must </a:t>
            </a:r>
            <a:r>
              <a:rPr lang="en-US" dirty="0">
                <a:cs typeface="Calibri"/>
              </a:rPr>
              <a:t>guess</a:t>
            </a:r>
          </a:p>
          <a:p>
            <a:pPr marL="285750" indent="-285750">
              <a:buFont typeface="Arial"/>
              <a:buChar char="•"/>
            </a:pPr>
            <a:r>
              <a:rPr lang="en-US" dirty="0" smtClean="0">
                <a:latin typeface="Calibri"/>
                <a:cs typeface="Calibri"/>
              </a:rPr>
              <a:t>Get security from adversary’s inability to guess this one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65</a:t>
            </a:fld>
            <a:r>
              <a:rPr lang="en-US" smtClean="0"/>
              <a:t> BWF 4/2/2014</a:t>
            </a:r>
            <a:endParaRPr lang="en-US" dirty="0"/>
          </a:p>
        </p:txBody>
      </p:sp>
    </p:spTree>
    <p:extLst>
      <p:ext uri="{BB962C8B-B14F-4D97-AF65-F5344CB8AC3E}">
        <p14:creationId xmlns:p14="http://schemas.microsoft.com/office/powerpoint/2010/main" val="169606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Minimum Usable Entropy:</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66</a:t>
            </a:fld>
            <a:r>
              <a:rPr lang="en-US" smtClean="0"/>
              <a:t> BWF 4/2/2014</a:t>
            </a:r>
            <a:endParaRPr lang="en-US" dirty="0"/>
          </a:p>
        </p:txBody>
      </p:sp>
      <p:graphicFrame>
        <p:nvGraphicFramePr>
          <p:cNvPr id="69" name="Object 68"/>
          <p:cNvGraphicFramePr>
            <a:graphicFrameLocks noChangeAspect="1"/>
          </p:cNvGraphicFramePr>
          <p:nvPr>
            <p:extLst>
              <p:ext uri="{D42A27DB-BD31-4B8C-83A1-F6EECF244321}">
                <p14:modId xmlns:p14="http://schemas.microsoft.com/office/powerpoint/2010/main" val="2504590267"/>
              </p:ext>
            </p:extLst>
          </p:nvPr>
        </p:nvGraphicFramePr>
        <p:xfrm>
          <a:off x="147637" y="4436812"/>
          <a:ext cx="4539172" cy="526123"/>
        </p:xfrm>
        <a:graphic>
          <a:graphicData uri="http://schemas.openxmlformats.org/presentationml/2006/ole">
            <mc:AlternateContent xmlns:mc="http://schemas.openxmlformats.org/markup-compatibility/2006">
              <mc:Choice xmlns:v="urn:schemas-microsoft-com:vml" Requires="v">
                <p:oleObj spid="_x0000_s176370" name="Equation" r:id="rId4" imgW="1968500" imgH="228600" progId="Equation.3">
                  <p:embed/>
                </p:oleObj>
              </mc:Choice>
              <mc:Fallback>
                <p:oleObj name="Equation" r:id="rId4" imgW="1968500" imgH="228600" progId="Equation.3">
                  <p:embed/>
                  <p:pic>
                    <p:nvPicPr>
                      <p:cNvPr id="0" name=""/>
                      <p:cNvPicPr/>
                      <p:nvPr/>
                    </p:nvPicPr>
                    <p:blipFill>
                      <a:blip r:embed="rId5"/>
                      <a:stretch>
                        <a:fillRect/>
                      </a:stretch>
                    </p:blipFill>
                    <p:spPr>
                      <a:xfrm>
                        <a:off x="147637" y="4436812"/>
                        <a:ext cx="4539172" cy="526123"/>
                      </a:xfrm>
                      <a:prstGeom prst="rect">
                        <a:avLst/>
                      </a:prstGeom>
                    </p:spPr>
                  </p:pic>
                </p:oleObj>
              </mc:Fallback>
            </mc:AlternateContent>
          </a:graphicData>
        </a:graphic>
      </p:graphicFrame>
      <p:graphicFrame>
        <p:nvGraphicFramePr>
          <p:cNvPr id="71" name="Object 70"/>
          <p:cNvGraphicFramePr>
            <a:graphicFrameLocks noChangeAspect="1"/>
          </p:cNvGraphicFramePr>
          <p:nvPr>
            <p:extLst>
              <p:ext uri="{D42A27DB-BD31-4B8C-83A1-F6EECF244321}">
                <p14:modId xmlns:p14="http://schemas.microsoft.com/office/powerpoint/2010/main" val="2832078461"/>
              </p:ext>
            </p:extLst>
          </p:nvPr>
        </p:nvGraphicFramePr>
        <p:xfrm>
          <a:off x="439564" y="5175949"/>
          <a:ext cx="3388072" cy="587571"/>
        </p:xfrm>
        <a:graphic>
          <a:graphicData uri="http://schemas.openxmlformats.org/presentationml/2006/ole">
            <mc:AlternateContent xmlns:mc="http://schemas.openxmlformats.org/markup-compatibility/2006">
              <mc:Choice xmlns:v="urn:schemas-microsoft-com:vml" Requires="v">
                <p:oleObj spid="_x0000_s176371" name="Equation" r:id="rId6" imgW="1397000" imgH="241300" progId="Equation.3">
                  <p:embed/>
                </p:oleObj>
              </mc:Choice>
              <mc:Fallback>
                <p:oleObj name="Equation" r:id="rId6" imgW="1397000" imgH="241300" progId="Equation.3">
                  <p:embed/>
                  <p:pic>
                    <p:nvPicPr>
                      <p:cNvPr id="0" name=""/>
                      <p:cNvPicPr/>
                      <p:nvPr/>
                    </p:nvPicPr>
                    <p:blipFill>
                      <a:blip r:embed="rId7"/>
                      <a:stretch>
                        <a:fillRect/>
                      </a:stretch>
                    </p:blipFill>
                    <p:spPr>
                      <a:xfrm>
                        <a:off x="439564" y="5175949"/>
                        <a:ext cx="3388072" cy="587571"/>
                      </a:xfrm>
                      <a:prstGeom prst="rect">
                        <a:avLst/>
                      </a:prstGeom>
                    </p:spPr>
                  </p:pic>
                </p:oleObj>
              </mc:Fallback>
            </mc:AlternateContent>
          </a:graphicData>
        </a:graphic>
      </p:graphicFrame>
      <p:grpSp>
        <p:nvGrpSpPr>
          <p:cNvPr id="13" name="Group 12"/>
          <p:cNvGrpSpPr/>
          <p:nvPr/>
        </p:nvGrpSpPr>
        <p:grpSpPr>
          <a:xfrm>
            <a:off x="5677677" y="4259064"/>
            <a:ext cx="3305901" cy="2233811"/>
            <a:chOff x="33744" y="4367691"/>
            <a:chExt cx="3089190" cy="1327255"/>
          </a:xfrm>
        </p:grpSpPr>
        <p:sp>
          <p:nvSpPr>
            <p:cNvPr id="68" name="Rectangle 36"/>
            <p:cNvSpPr>
              <a:spLocks noChangeArrowheads="1"/>
            </p:cNvSpPr>
            <p:nvPr/>
          </p:nvSpPr>
          <p:spPr bwMode="auto">
            <a:xfrm>
              <a:off x="33744" y="4367691"/>
              <a:ext cx="3089190" cy="13272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6" name="Rectangle 5"/>
            <p:cNvSpPr/>
            <p:nvPr/>
          </p:nvSpPr>
          <p:spPr>
            <a:xfrm>
              <a:off x="52332" y="4395331"/>
              <a:ext cx="3070602" cy="1152084"/>
            </a:xfrm>
            <a:prstGeom prst="rect">
              <a:avLst/>
            </a:prstGeom>
          </p:spPr>
          <p:txBody>
            <a:bodyPr wrap="square">
              <a:spAutoFit/>
            </a:bodyPr>
            <a:lstStyle/>
            <a:p>
              <a:r>
                <a:rPr lang="en-US" sz="2400" dirty="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errors, </a:t>
              </a:r>
              <a:endParaRPr lang="en-US" sz="2400" dirty="0" smtClean="0">
                <a:cs typeface="Calibri"/>
              </a:endParaRPr>
            </a:p>
            <a:p>
              <a:endParaRPr lang="en-US" sz="2400" dirty="0" smtClean="0">
                <a:cs typeface="Calibri"/>
              </a:endParaRPr>
            </a:p>
            <a:p>
              <a:r>
                <a:rPr lang="en-US" sz="2400" dirty="0" smtClean="0">
                  <a:cs typeface="Calibri"/>
                </a:rPr>
                <a:t>construction </a:t>
              </a:r>
              <a:r>
                <a:rPr lang="en-US" sz="2400" dirty="0">
                  <a:cs typeface="Calibri"/>
                </a:rPr>
                <a:t>is secure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0</a:t>
              </a:r>
            </a:p>
          </p:txBody>
        </p:sp>
      </p:grpSp>
      <p:graphicFrame>
        <p:nvGraphicFramePr>
          <p:cNvPr id="72" name="Object 71"/>
          <p:cNvGraphicFramePr>
            <a:graphicFrameLocks noChangeAspect="1"/>
          </p:cNvGraphicFramePr>
          <p:nvPr>
            <p:extLst>
              <p:ext uri="{D42A27DB-BD31-4B8C-83A1-F6EECF244321}">
                <p14:modId xmlns:p14="http://schemas.microsoft.com/office/powerpoint/2010/main" val="73938646"/>
              </p:ext>
            </p:extLst>
          </p:nvPr>
        </p:nvGraphicFramePr>
        <p:xfrm>
          <a:off x="445828" y="5972175"/>
          <a:ext cx="4841875" cy="520700"/>
        </p:xfrm>
        <a:graphic>
          <a:graphicData uri="http://schemas.openxmlformats.org/presentationml/2006/ole">
            <mc:AlternateContent xmlns:mc="http://schemas.openxmlformats.org/markup-compatibility/2006">
              <mc:Choice xmlns:v="urn:schemas-microsoft-com:vml" Requires="v">
                <p:oleObj spid="_x0000_s176372" name="Equation" r:id="rId8" imgW="2006600" imgH="215900" progId="Equation.3">
                  <p:embed/>
                </p:oleObj>
              </mc:Choice>
              <mc:Fallback>
                <p:oleObj name="Equation" r:id="rId8" imgW="2006600" imgH="215900" progId="Equation.3">
                  <p:embed/>
                  <p:pic>
                    <p:nvPicPr>
                      <p:cNvPr id="0" name=""/>
                      <p:cNvPicPr/>
                      <p:nvPr/>
                    </p:nvPicPr>
                    <p:blipFill>
                      <a:blip r:embed="rId9"/>
                      <a:stretch>
                        <a:fillRect/>
                      </a:stretch>
                    </p:blipFill>
                    <p:spPr>
                      <a:xfrm>
                        <a:off x="445828" y="5972175"/>
                        <a:ext cx="4841875" cy="520700"/>
                      </a:xfrm>
                      <a:prstGeom prst="rect">
                        <a:avLst/>
                      </a:prstGeom>
                    </p:spPr>
                  </p:pic>
                </p:oleObj>
              </mc:Fallback>
            </mc:AlternateContent>
          </a:graphicData>
        </a:graphic>
      </p:graphicFrame>
      <p:sp>
        <p:nvSpPr>
          <p:cNvPr id="21" name="Rectangle 20"/>
          <p:cNvSpPr/>
          <p:nvPr/>
        </p:nvSpPr>
        <p:spPr>
          <a:xfrm>
            <a:off x="4738324" y="5803627"/>
            <a:ext cx="678123" cy="7216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0" name="Group 69"/>
          <p:cNvGrpSpPr/>
          <p:nvPr/>
        </p:nvGrpSpPr>
        <p:grpSpPr>
          <a:xfrm>
            <a:off x="702254" y="934355"/>
            <a:ext cx="7865632" cy="2769920"/>
            <a:chOff x="702254" y="3784483"/>
            <a:chExt cx="7865632" cy="2769920"/>
          </a:xfrm>
        </p:grpSpPr>
        <p:sp>
          <p:nvSpPr>
            <p:cNvPr id="73" name="Rectangle 72"/>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p:cNvGrpSpPr/>
            <p:nvPr/>
          </p:nvGrpSpPr>
          <p:grpSpPr>
            <a:xfrm>
              <a:off x="1463040" y="3784483"/>
              <a:ext cx="2111844" cy="2302596"/>
              <a:chOff x="6838074" y="2277355"/>
              <a:chExt cx="981497" cy="1772740"/>
            </a:xfrm>
          </p:grpSpPr>
          <p:sp>
            <p:nvSpPr>
              <p:cNvPr id="128" name="Trapezoid 1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9" name="TextBox 128"/>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5" name="Straight Arrow Connector 74"/>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8" name="Group 77"/>
            <p:cNvGrpSpPr/>
            <p:nvPr/>
          </p:nvGrpSpPr>
          <p:grpSpPr>
            <a:xfrm>
              <a:off x="5198413" y="4697944"/>
              <a:ext cx="2578825" cy="1810201"/>
              <a:chOff x="6827762" y="2204122"/>
              <a:chExt cx="991809" cy="1845973"/>
            </a:xfrm>
          </p:grpSpPr>
          <p:sp>
            <p:nvSpPr>
              <p:cNvPr id="126" name="Trapezoid 12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7" name="TextBox 126"/>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extBox 80"/>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2" name="Group 81"/>
            <p:cNvGrpSpPr/>
            <p:nvPr/>
          </p:nvGrpSpPr>
          <p:grpSpPr>
            <a:xfrm>
              <a:off x="7815967" y="4882610"/>
              <a:ext cx="579497" cy="369332"/>
              <a:chOff x="6366719" y="2492739"/>
              <a:chExt cx="579497" cy="369332"/>
            </a:xfrm>
          </p:grpSpPr>
          <p:sp>
            <p:nvSpPr>
              <p:cNvPr id="124" name="Rectangle 123"/>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3" name="Rectangle 82"/>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4" name="TextBox 83"/>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85" name="Elbow Connector 84"/>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7" name="Rectangle 8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8" name="TextBox 8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89" name="Elbow Connector 8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3" name="Group 92"/>
            <p:cNvGrpSpPr/>
            <p:nvPr/>
          </p:nvGrpSpPr>
          <p:grpSpPr>
            <a:xfrm>
              <a:off x="786386" y="4588137"/>
              <a:ext cx="413796" cy="461665"/>
              <a:chOff x="637563" y="4042853"/>
              <a:chExt cx="413796" cy="461665"/>
            </a:xfrm>
          </p:grpSpPr>
          <p:sp>
            <p:nvSpPr>
              <p:cNvPr id="122" name="Rectangle 12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3" name="TextBox 122"/>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94" name="TextBox 9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95" name="Object 94"/>
            <p:cNvGraphicFramePr>
              <a:graphicFrameLocks noChangeAspect="1"/>
            </p:cNvGraphicFramePr>
            <p:nvPr>
              <p:extLst>
                <p:ext uri="{D42A27DB-BD31-4B8C-83A1-F6EECF244321}">
                  <p14:modId xmlns:p14="http://schemas.microsoft.com/office/powerpoint/2010/main" val="1547072135"/>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76373" name="Equation" r:id="rId10" imgW="127000" imgH="139700" progId="Equation.3">
                    <p:embed/>
                  </p:oleObj>
                </mc:Choice>
                <mc:Fallback>
                  <p:oleObj name="Equation" r:id="rId10" imgW="127000" imgH="139700" progId="Equation.3">
                    <p:embed/>
                    <p:pic>
                      <p:nvPicPr>
                        <p:cNvPr id="0" name=""/>
                        <p:cNvPicPr/>
                        <p:nvPr/>
                      </p:nvPicPr>
                      <p:blipFill>
                        <a:blip r:embed="rId11"/>
                        <a:stretch>
                          <a:fillRect/>
                        </a:stretch>
                      </p:blipFill>
                      <p:spPr>
                        <a:xfrm>
                          <a:off x="4679950" y="5626100"/>
                          <a:ext cx="219075" cy="241300"/>
                        </a:xfrm>
                        <a:prstGeom prst="rect">
                          <a:avLst/>
                        </a:prstGeom>
                      </p:spPr>
                    </p:pic>
                  </p:oleObj>
                </mc:Fallback>
              </mc:AlternateContent>
            </a:graphicData>
          </a:graphic>
        </p:graphicFrame>
        <p:sp>
          <p:nvSpPr>
            <p:cNvPr id="96" name="TextBox 95"/>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97" name="Group 96"/>
            <p:cNvGrpSpPr/>
            <p:nvPr/>
          </p:nvGrpSpPr>
          <p:grpSpPr>
            <a:xfrm>
              <a:off x="2464487" y="4277322"/>
              <a:ext cx="1018924" cy="684337"/>
              <a:chOff x="2464487" y="4277322"/>
              <a:chExt cx="1018924" cy="684337"/>
            </a:xfrm>
          </p:grpSpPr>
          <p:grpSp>
            <p:nvGrpSpPr>
              <p:cNvPr id="118" name="Group 117"/>
              <p:cNvGrpSpPr/>
              <p:nvPr/>
            </p:nvGrpSpPr>
            <p:grpSpPr>
              <a:xfrm>
                <a:off x="2464487" y="4428895"/>
                <a:ext cx="853466" cy="532764"/>
                <a:chOff x="1142803" y="6095656"/>
                <a:chExt cx="853466" cy="532764"/>
              </a:xfrm>
            </p:grpSpPr>
            <p:sp>
              <p:nvSpPr>
                <p:cNvPr id="120" name="Rectangle 11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1" name="Rectangle 120"/>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9" name="Rectangle 118"/>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8" name="Group 97"/>
            <p:cNvGrpSpPr/>
            <p:nvPr/>
          </p:nvGrpSpPr>
          <p:grpSpPr>
            <a:xfrm>
              <a:off x="2437751" y="5267728"/>
              <a:ext cx="1072298" cy="696777"/>
              <a:chOff x="2437751" y="5267728"/>
              <a:chExt cx="1072298" cy="696777"/>
            </a:xfrm>
          </p:grpSpPr>
          <p:grpSp>
            <p:nvGrpSpPr>
              <p:cNvPr id="114" name="Group 113"/>
              <p:cNvGrpSpPr/>
              <p:nvPr/>
            </p:nvGrpSpPr>
            <p:grpSpPr>
              <a:xfrm>
                <a:off x="2437751" y="5423197"/>
                <a:ext cx="880202" cy="541308"/>
                <a:chOff x="1116067" y="6095656"/>
                <a:chExt cx="880202" cy="541308"/>
              </a:xfrm>
            </p:grpSpPr>
            <p:sp>
              <p:nvSpPr>
                <p:cNvPr id="116" name="Rectangle 11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7" name="Rectangle 116"/>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15" name="Rectangle 11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99" name="Group 98"/>
            <p:cNvGrpSpPr/>
            <p:nvPr/>
          </p:nvGrpSpPr>
          <p:grpSpPr>
            <a:xfrm>
              <a:off x="5685545" y="4896628"/>
              <a:ext cx="1067842" cy="731411"/>
              <a:chOff x="5685545" y="4896628"/>
              <a:chExt cx="1067842" cy="731411"/>
            </a:xfrm>
          </p:grpSpPr>
          <p:grpSp>
            <p:nvGrpSpPr>
              <p:cNvPr id="110" name="Group 109"/>
              <p:cNvGrpSpPr/>
              <p:nvPr/>
            </p:nvGrpSpPr>
            <p:grpSpPr>
              <a:xfrm>
                <a:off x="5685545" y="5092889"/>
                <a:ext cx="867089" cy="535150"/>
                <a:chOff x="1129180" y="6095656"/>
                <a:chExt cx="867089" cy="535150"/>
              </a:xfrm>
            </p:grpSpPr>
            <p:sp>
              <p:nvSpPr>
                <p:cNvPr id="112" name="Rectangle 11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3" name="Rectangle 11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1" name="Rectangle 110"/>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0" name="Group 99"/>
            <p:cNvGrpSpPr/>
            <p:nvPr/>
          </p:nvGrpSpPr>
          <p:grpSpPr>
            <a:xfrm>
              <a:off x="5683207" y="5794088"/>
              <a:ext cx="1064434" cy="760315"/>
              <a:chOff x="5683207" y="5794088"/>
              <a:chExt cx="1064434" cy="760315"/>
            </a:xfrm>
          </p:grpSpPr>
          <p:grpSp>
            <p:nvGrpSpPr>
              <p:cNvPr id="106" name="Group 105"/>
              <p:cNvGrpSpPr/>
              <p:nvPr/>
            </p:nvGrpSpPr>
            <p:grpSpPr>
              <a:xfrm>
                <a:off x="5683207" y="5993615"/>
                <a:ext cx="869427" cy="560788"/>
                <a:chOff x="1126842" y="6095656"/>
                <a:chExt cx="869427" cy="560788"/>
              </a:xfrm>
            </p:grpSpPr>
            <p:sp>
              <p:nvSpPr>
                <p:cNvPr id="108" name="Rectangle 10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9" name="Rectangle 108"/>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07" name="Rectangle 106"/>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1" name="Picture 100"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02" name="Picture 101"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03" name="TextBox 102"/>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04" name="Straight Arrow Connector 103"/>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1287505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Minimum Usable Entropy:</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67</a:t>
            </a:fld>
            <a:r>
              <a:rPr lang="en-US" smtClean="0"/>
              <a:t> BWF 4/2/2014</a:t>
            </a:r>
            <a:endParaRPr lang="en-US" dirty="0"/>
          </a:p>
        </p:txBody>
      </p:sp>
      <p:graphicFrame>
        <p:nvGraphicFramePr>
          <p:cNvPr id="73" name="Object 72"/>
          <p:cNvGraphicFramePr>
            <a:graphicFrameLocks noChangeAspect="1"/>
          </p:cNvGraphicFramePr>
          <p:nvPr>
            <p:extLst>
              <p:ext uri="{D42A27DB-BD31-4B8C-83A1-F6EECF244321}">
                <p14:modId xmlns:p14="http://schemas.microsoft.com/office/powerpoint/2010/main" val="4066831980"/>
              </p:ext>
            </p:extLst>
          </p:nvPr>
        </p:nvGraphicFramePr>
        <p:xfrm>
          <a:off x="147637" y="4436812"/>
          <a:ext cx="4539172" cy="526123"/>
        </p:xfrm>
        <a:graphic>
          <a:graphicData uri="http://schemas.openxmlformats.org/presentationml/2006/ole">
            <mc:AlternateContent xmlns:mc="http://schemas.openxmlformats.org/markup-compatibility/2006">
              <mc:Choice xmlns:v="urn:schemas-microsoft-com:vml" Requires="v">
                <p:oleObj spid="_x0000_s177395" name="Equation" r:id="rId4" imgW="1968500" imgH="228600" progId="Equation.3">
                  <p:embed/>
                </p:oleObj>
              </mc:Choice>
              <mc:Fallback>
                <p:oleObj name="Equation" r:id="rId4" imgW="1968500" imgH="228600" progId="Equation.3">
                  <p:embed/>
                  <p:pic>
                    <p:nvPicPr>
                      <p:cNvPr id="0" name=""/>
                      <p:cNvPicPr/>
                      <p:nvPr/>
                    </p:nvPicPr>
                    <p:blipFill>
                      <a:blip r:embed="rId5"/>
                      <a:stretch>
                        <a:fillRect/>
                      </a:stretch>
                    </p:blipFill>
                    <p:spPr>
                      <a:xfrm>
                        <a:off x="147637" y="4436812"/>
                        <a:ext cx="4539172" cy="526123"/>
                      </a:xfrm>
                      <a:prstGeom prst="rect">
                        <a:avLst/>
                      </a:prstGeom>
                    </p:spPr>
                  </p:pic>
                </p:oleObj>
              </mc:Fallback>
            </mc:AlternateContent>
          </a:graphicData>
        </a:graphic>
      </p:graphicFrame>
      <p:graphicFrame>
        <p:nvGraphicFramePr>
          <p:cNvPr id="75" name="Object 74"/>
          <p:cNvGraphicFramePr>
            <a:graphicFrameLocks noChangeAspect="1"/>
          </p:cNvGraphicFramePr>
          <p:nvPr>
            <p:extLst>
              <p:ext uri="{D42A27DB-BD31-4B8C-83A1-F6EECF244321}">
                <p14:modId xmlns:p14="http://schemas.microsoft.com/office/powerpoint/2010/main" val="2500804218"/>
              </p:ext>
            </p:extLst>
          </p:nvPr>
        </p:nvGraphicFramePr>
        <p:xfrm>
          <a:off x="439564" y="5175949"/>
          <a:ext cx="3388072" cy="587571"/>
        </p:xfrm>
        <a:graphic>
          <a:graphicData uri="http://schemas.openxmlformats.org/presentationml/2006/ole">
            <mc:AlternateContent xmlns:mc="http://schemas.openxmlformats.org/markup-compatibility/2006">
              <mc:Choice xmlns:v="urn:schemas-microsoft-com:vml" Requires="v">
                <p:oleObj spid="_x0000_s177396" name="Equation" r:id="rId6" imgW="1397000" imgH="241300" progId="Equation.3">
                  <p:embed/>
                </p:oleObj>
              </mc:Choice>
              <mc:Fallback>
                <p:oleObj name="Equation" r:id="rId6" imgW="1397000" imgH="241300" progId="Equation.3">
                  <p:embed/>
                  <p:pic>
                    <p:nvPicPr>
                      <p:cNvPr id="0" name=""/>
                      <p:cNvPicPr/>
                      <p:nvPr/>
                    </p:nvPicPr>
                    <p:blipFill>
                      <a:blip r:embed="rId7"/>
                      <a:stretch>
                        <a:fillRect/>
                      </a:stretch>
                    </p:blipFill>
                    <p:spPr>
                      <a:xfrm>
                        <a:off x="439564" y="5175949"/>
                        <a:ext cx="3388072" cy="587571"/>
                      </a:xfrm>
                      <a:prstGeom prst="rect">
                        <a:avLst/>
                      </a:prstGeom>
                    </p:spPr>
                  </p:pic>
                </p:oleObj>
              </mc:Fallback>
            </mc:AlternateContent>
          </a:graphicData>
        </a:graphic>
      </p:graphicFrame>
      <p:graphicFrame>
        <p:nvGraphicFramePr>
          <p:cNvPr id="74" name="Object 73"/>
          <p:cNvGraphicFramePr>
            <a:graphicFrameLocks noChangeAspect="1"/>
          </p:cNvGraphicFramePr>
          <p:nvPr>
            <p:extLst>
              <p:ext uri="{D42A27DB-BD31-4B8C-83A1-F6EECF244321}">
                <p14:modId xmlns:p14="http://schemas.microsoft.com/office/powerpoint/2010/main" val="4175040601"/>
              </p:ext>
            </p:extLst>
          </p:nvPr>
        </p:nvGraphicFramePr>
        <p:xfrm>
          <a:off x="445828" y="5972175"/>
          <a:ext cx="4841875" cy="520700"/>
        </p:xfrm>
        <a:graphic>
          <a:graphicData uri="http://schemas.openxmlformats.org/presentationml/2006/ole">
            <mc:AlternateContent xmlns:mc="http://schemas.openxmlformats.org/markup-compatibility/2006">
              <mc:Choice xmlns:v="urn:schemas-microsoft-com:vml" Requires="v">
                <p:oleObj spid="_x0000_s177397" name="Equation" r:id="rId8" imgW="2006600" imgH="215900" progId="Equation.3">
                  <p:embed/>
                </p:oleObj>
              </mc:Choice>
              <mc:Fallback>
                <p:oleObj name="Equation" r:id="rId8" imgW="2006600" imgH="215900" progId="Equation.3">
                  <p:embed/>
                  <p:pic>
                    <p:nvPicPr>
                      <p:cNvPr id="0" name=""/>
                      <p:cNvPicPr/>
                      <p:nvPr/>
                    </p:nvPicPr>
                    <p:blipFill>
                      <a:blip r:embed="rId9"/>
                      <a:stretch>
                        <a:fillRect/>
                      </a:stretch>
                    </p:blipFill>
                    <p:spPr>
                      <a:xfrm>
                        <a:off x="445828" y="5972175"/>
                        <a:ext cx="4841875" cy="520700"/>
                      </a:xfrm>
                      <a:prstGeom prst="rect">
                        <a:avLst/>
                      </a:prstGeom>
                    </p:spPr>
                  </p:pic>
                </p:oleObj>
              </mc:Fallback>
            </mc:AlternateContent>
          </a:graphicData>
        </a:graphic>
      </p:graphicFrame>
      <p:grpSp>
        <p:nvGrpSpPr>
          <p:cNvPr id="77" name="Group 76"/>
          <p:cNvGrpSpPr/>
          <p:nvPr/>
        </p:nvGrpSpPr>
        <p:grpSpPr>
          <a:xfrm>
            <a:off x="5677677" y="4259064"/>
            <a:ext cx="3305901" cy="2233811"/>
            <a:chOff x="33744" y="4367691"/>
            <a:chExt cx="3089190" cy="1327255"/>
          </a:xfrm>
        </p:grpSpPr>
        <p:sp>
          <p:nvSpPr>
            <p:cNvPr id="78" name="Rectangle 36"/>
            <p:cNvSpPr>
              <a:spLocks noChangeArrowheads="1"/>
            </p:cNvSpPr>
            <p:nvPr/>
          </p:nvSpPr>
          <p:spPr bwMode="auto">
            <a:xfrm>
              <a:off x="33744" y="4367691"/>
              <a:ext cx="3089190" cy="13272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79" name="Rectangle 78"/>
            <p:cNvSpPr/>
            <p:nvPr/>
          </p:nvSpPr>
          <p:spPr>
            <a:xfrm>
              <a:off x="52332" y="4395331"/>
              <a:ext cx="3070602" cy="1152084"/>
            </a:xfrm>
            <a:prstGeom prst="rect">
              <a:avLst/>
            </a:prstGeom>
          </p:spPr>
          <p:txBody>
            <a:bodyPr wrap="square">
              <a:spAutoFit/>
            </a:bodyPr>
            <a:lstStyle/>
            <a:p>
              <a:r>
                <a:rPr lang="en-US" sz="2400" dirty="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errors, </a:t>
              </a:r>
              <a:endParaRPr lang="en-US" sz="2400" dirty="0" smtClean="0">
                <a:cs typeface="Calibri"/>
              </a:endParaRPr>
            </a:p>
            <a:p>
              <a:endParaRPr lang="en-US" sz="2400" dirty="0" smtClean="0">
                <a:cs typeface="Calibri"/>
              </a:endParaRPr>
            </a:p>
            <a:p>
              <a:r>
                <a:rPr lang="en-US" sz="2400" dirty="0" smtClean="0">
                  <a:cs typeface="Calibri"/>
                </a:rPr>
                <a:t>construction </a:t>
              </a:r>
              <a:r>
                <a:rPr lang="en-US" sz="2400" dirty="0">
                  <a:cs typeface="Calibri"/>
                </a:rPr>
                <a:t>is secure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0</a:t>
              </a:r>
            </a:p>
          </p:txBody>
        </p:sp>
      </p:grpSp>
      <p:grpSp>
        <p:nvGrpSpPr>
          <p:cNvPr id="68" name="Group 67"/>
          <p:cNvGrpSpPr/>
          <p:nvPr/>
        </p:nvGrpSpPr>
        <p:grpSpPr>
          <a:xfrm>
            <a:off x="702254" y="934355"/>
            <a:ext cx="7865632" cy="2769920"/>
            <a:chOff x="702254" y="3784483"/>
            <a:chExt cx="7865632" cy="2769920"/>
          </a:xfrm>
        </p:grpSpPr>
        <p:sp>
          <p:nvSpPr>
            <p:cNvPr id="69" name="Rectangle 68"/>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0" name="Group 69"/>
            <p:cNvGrpSpPr/>
            <p:nvPr/>
          </p:nvGrpSpPr>
          <p:grpSpPr>
            <a:xfrm>
              <a:off x="1463040" y="3784483"/>
              <a:ext cx="2111844" cy="2302596"/>
              <a:chOff x="6838074" y="2277355"/>
              <a:chExt cx="981497" cy="1772740"/>
            </a:xfrm>
          </p:grpSpPr>
          <p:sp>
            <p:nvSpPr>
              <p:cNvPr id="130" name="Trapezoid 1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1" name="TextBox 13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1" name="Straight Arrow Connector 70"/>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2" name="Straight Arrow Connector 71"/>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80" name="Group 79"/>
            <p:cNvGrpSpPr/>
            <p:nvPr/>
          </p:nvGrpSpPr>
          <p:grpSpPr>
            <a:xfrm>
              <a:off x="5198413" y="4697944"/>
              <a:ext cx="2578825" cy="1810201"/>
              <a:chOff x="6827762" y="2204122"/>
              <a:chExt cx="991809" cy="1845973"/>
            </a:xfrm>
          </p:grpSpPr>
          <p:sp>
            <p:nvSpPr>
              <p:cNvPr id="128" name="Trapezoid 1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9" name="TextBox 128"/>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81" name="Straight Arrow Connector 80"/>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3" name="TextBox 82"/>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5" name="Rectangle 8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6" name="TextBox 85"/>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87" name="Elbow Connector 86"/>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9" name="Rectangle 88"/>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90" name="TextBox 8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91" name="Elbow Connector 9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2" name="Elbow Connector 9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5" name="Group 94"/>
            <p:cNvGrpSpPr/>
            <p:nvPr/>
          </p:nvGrpSpPr>
          <p:grpSpPr>
            <a:xfrm>
              <a:off x="786386" y="4588137"/>
              <a:ext cx="413796" cy="461665"/>
              <a:chOff x="637563" y="4042853"/>
              <a:chExt cx="413796" cy="461665"/>
            </a:xfrm>
          </p:grpSpPr>
          <p:sp>
            <p:nvSpPr>
              <p:cNvPr id="124" name="Rectangle 12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5" name="TextBox 12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96" name="TextBox 9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97" name="Object 96"/>
            <p:cNvGraphicFramePr>
              <a:graphicFrameLocks noChangeAspect="1"/>
            </p:cNvGraphicFramePr>
            <p:nvPr>
              <p:extLst>
                <p:ext uri="{D42A27DB-BD31-4B8C-83A1-F6EECF244321}">
                  <p14:modId xmlns:p14="http://schemas.microsoft.com/office/powerpoint/2010/main" val="2966845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77398" name="Equation" r:id="rId10" imgW="127000" imgH="139700" progId="Equation.3">
                    <p:embed/>
                  </p:oleObj>
                </mc:Choice>
                <mc:Fallback>
                  <p:oleObj name="Equation" r:id="rId10" imgW="127000" imgH="139700" progId="Equation.3">
                    <p:embed/>
                    <p:pic>
                      <p:nvPicPr>
                        <p:cNvPr id="0" name=""/>
                        <p:cNvPicPr/>
                        <p:nvPr/>
                      </p:nvPicPr>
                      <p:blipFill>
                        <a:blip r:embed="rId11"/>
                        <a:stretch>
                          <a:fillRect/>
                        </a:stretch>
                      </p:blipFill>
                      <p:spPr>
                        <a:xfrm>
                          <a:off x="4679950" y="5626100"/>
                          <a:ext cx="219075" cy="241300"/>
                        </a:xfrm>
                        <a:prstGeom prst="rect">
                          <a:avLst/>
                        </a:prstGeom>
                      </p:spPr>
                    </p:pic>
                  </p:oleObj>
                </mc:Fallback>
              </mc:AlternateContent>
            </a:graphicData>
          </a:graphic>
        </p:graphicFrame>
        <p:sp>
          <p:nvSpPr>
            <p:cNvPr id="98" name="TextBox 97"/>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99" name="Group 98"/>
            <p:cNvGrpSpPr/>
            <p:nvPr/>
          </p:nvGrpSpPr>
          <p:grpSpPr>
            <a:xfrm>
              <a:off x="2464487" y="4277322"/>
              <a:ext cx="1018924" cy="684337"/>
              <a:chOff x="2464487" y="4277322"/>
              <a:chExt cx="1018924" cy="684337"/>
            </a:xfrm>
          </p:grpSpPr>
          <p:grpSp>
            <p:nvGrpSpPr>
              <p:cNvPr id="120" name="Group 119"/>
              <p:cNvGrpSpPr/>
              <p:nvPr/>
            </p:nvGrpSpPr>
            <p:grpSpPr>
              <a:xfrm>
                <a:off x="2464487" y="4428895"/>
                <a:ext cx="853466" cy="532764"/>
                <a:chOff x="1142803" y="6095656"/>
                <a:chExt cx="853466" cy="532764"/>
              </a:xfrm>
            </p:grpSpPr>
            <p:sp>
              <p:nvSpPr>
                <p:cNvPr id="122" name="Rectangle 12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3" name="Rectangle 122"/>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21" name="Rectangle 120"/>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0" name="Group 99"/>
            <p:cNvGrpSpPr/>
            <p:nvPr/>
          </p:nvGrpSpPr>
          <p:grpSpPr>
            <a:xfrm>
              <a:off x="2437751" y="5267728"/>
              <a:ext cx="1072298" cy="696777"/>
              <a:chOff x="2437751" y="5267728"/>
              <a:chExt cx="1072298" cy="696777"/>
            </a:xfrm>
          </p:grpSpPr>
          <p:grpSp>
            <p:nvGrpSpPr>
              <p:cNvPr id="116" name="Group 115"/>
              <p:cNvGrpSpPr/>
              <p:nvPr/>
            </p:nvGrpSpPr>
            <p:grpSpPr>
              <a:xfrm>
                <a:off x="2437751" y="5423197"/>
                <a:ext cx="880202" cy="541308"/>
                <a:chOff x="1116067" y="6095656"/>
                <a:chExt cx="880202" cy="541308"/>
              </a:xfrm>
            </p:grpSpPr>
            <p:sp>
              <p:nvSpPr>
                <p:cNvPr id="118" name="Rectangle 11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17" name="Rectangle 116"/>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01" name="Group 100"/>
            <p:cNvGrpSpPr/>
            <p:nvPr/>
          </p:nvGrpSpPr>
          <p:grpSpPr>
            <a:xfrm>
              <a:off x="5685545" y="4896628"/>
              <a:ext cx="1067842" cy="731411"/>
              <a:chOff x="5685545" y="4896628"/>
              <a:chExt cx="1067842" cy="731411"/>
            </a:xfrm>
          </p:grpSpPr>
          <p:grpSp>
            <p:nvGrpSpPr>
              <p:cNvPr id="112" name="Group 111"/>
              <p:cNvGrpSpPr/>
              <p:nvPr/>
            </p:nvGrpSpPr>
            <p:grpSpPr>
              <a:xfrm>
                <a:off x="5685545" y="5092889"/>
                <a:ext cx="867089" cy="535150"/>
                <a:chOff x="1129180" y="6095656"/>
                <a:chExt cx="867089" cy="535150"/>
              </a:xfrm>
            </p:grpSpPr>
            <p:sp>
              <p:nvSpPr>
                <p:cNvPr id="114" name="Rectangle 11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5" name="Rectangle 114"/>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3" name="Rectangle 112"/>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2" name="Group 101"/>
            <p:cNvGrpSpPr/>
            <p:nvPr/>
          </p:nvGrpSpPr>
          <p:grpSpPr>
            <a:xfrm>
              <a:off x="5683207" y="5794088"/>
              <a:ext cx="1064434" cy="760315"/>
              <a:chOff x="5683207" y="5794088"/>
              <a:chExt cx="1064434" cy="760315"/>
            </a:xfrm>
          </p:grpSpPr>
          <p:grpSp>
            <p:nvGrpSpPr>
              <p:cNvPr id="108" name="Group 107"/>
              <p:cNvGrpSpPr/>
              <p:nvPr/>
            </p:nvGrpSpPr>
            <p:grpSpPr>
              <a:xfrm>
                <a:off x="5683207" y="5993615"/>
                <a:ext cx="869427" cy="560788"/>
                <a:chOff x="1126842" y="6095656"/>
                <a:chExt cx="869427" cy="560788"/>
              </a:xfrm>
            </p:grpSpPr>
            <p:sp>
              <p:nvSpPr>
                <p:cNvPr id="110" name="Rectangle 10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1" name="Rectangle 110"/>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09" name="Rectangle 10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3" name="Picture 102"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04" name="Picture 103"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05" name="TextBox 104"/>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06" name="Straight Arrow Connector 105"/>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635026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4778712" cy="2116221"/>
          </a:xfrm>
        </p:spPr>
        <p:txBody>
          <a:bodyPr>
            <a:normAutofit/>
          </a:bodyPr>
          <a:lstStyle/>
          <a:p>
            <a:r>
              <a:rPr lang="en-US" dirty="0" smtClean="0">
                <a:latin typeface="Calibri"/>
                <a:cs typeface="Calibri"/>
              </a:rPr>
              <a:t>Construction parameters:</a:t>
            </a:r>
          </a:p>
          <a:p>
            <a:pPr lvl="1"/>
            <a:r>
              <a:rPr lang="en-US" dirty="0" smtClean="0">
                <a:latin typeface="Calibri"/>
                <a:cs typeface="Calibri"/>
              </a:rPr>
              <a:t>Security: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a:t>
            </a:r>
            <a:br>
              <a:rPr lang="en-US" dirty="0" smtClean="0">
                <a:latin typeface="Calibri"/>
                <a:cs typeface="Calibri"/>
              </a:rPr>
            </a:br>
            <a:r>
              <a:rPr lang="en-US" dirty="0" smtClean="0">
                <a:latin typeface="Calibri"/>
                <a:cs typeface="Calibri"/>
              </a:rPr>
              <a:t>in most 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8" name="Rectangle 36"/>
          <p:cNvSpPr>
            <a:spLocks noChangeArrowheads="1"/>
          </p:cNvSpPr>
          <p:nvPr/>
        </p:nvSpPr>
        <p:spPr bwMode="auto">
          <a:xfrm>
            <a:off x="338285" y="5803628"/>
            <a:ext cx="7682767" cy="68924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required entropy of symbols?</a:t>
            </a:r>
            <a:endParaRPr lang="en-US" sz="2400" b="1" i="1"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68</a:t>
            </a:fld>
            <a:r>
              <a:rPr lang="en-US" smtClean="0"/>
              <a:t> BWF 4/2/2014</a:t>
            </a:r>
            <a:endParaRPr lang="en-US" dirty="0"/>
          </a:p>
        </p:txBody>
      </p:sp>
      <p:grpSp>
        <p:nvGrpSpPr>
          <p:cNvPr id="126" name="Group 125"/>
          <p:cNvGrpSpPr/>
          <p:nvPr/>
        </p:nvGrpSpPr>
        <p:grpSpPr>
          <a:xfrm>
            <a:off x="702254" y="934355"/>
            <a:ext cx="7865632" cy="2769920"/>
            <a:chOff x="702254" y="3784483"/>
            <a:chExt cx="7865632" cy="2769920"/>
          </a:xfrm>
        </p:grpSpPr>
        <p:sp>
          <p:nvSpPr>
            <p:cNvPr id="127" name="Rectangle 126"/>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8" name="Group 127"/>
            <p:cNvGrpSpPr/>
            <p:nvPr/>
          </p:nvGrpSpPr>
          <p:grpSpPr>
            <a:xfrm>
              <a:off x="1463040" y="3784483"/>
              <a:ext cx="2111844" cy="2302596"/>
              <a:chOff x="6838074" y="2277355"/>
              <a:chExt cx="981497" cy="1772740"/>
            </a:xfrm>
          </p:grpSpPr>
          <p:sp>
            <p:nvSpPr>
              <p:cNvPr id="182" name="Trapezoid 18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3" name="TextBox 182"/>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9" name="Straight Arrow Connector 128"/>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0" name="Straight Arrow Connector 129"/>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1" name="Straight Arrow Connector 130"/>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2" name="Group 131"/>
            <p:cNvGrpSpPr/>
            <p:nvPr/>
          </p:nvGrpSpPr>
          <p:grpSpPr>
            <a:xfrm>
              <a:off x="5198413" y="4697944"/>
              <a:ext cx="2578825" cy="1810201"/>
              <a:chOff x="6827762" y="2204122"/>
              <a:chExt cx="991809" cy="1845973"/>
            </a:xfrm>
          </p:grpSpPr>
          <p:sp>
            <p:nvSpPr>
              <p:cNvPr id="180" name="Trapezoid 17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1" name="TextBox 18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4" name="Straight Arrow Connector 133"/>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5" name="TextBox 134"/>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6" name="Group 135"/>
            <p:cNvGrpSpPr/>
            <p:nvPr/>
          </p:nvGrpSpPr>
          <p:grpSpPr>
            <a:xfrm>
              <a:off x="7815967" y="4882610"/>
              <a:ext cx="579497" cy="369332"/>
              <a:chOff x="6366719" y="2492739"/>
              <a:chExt cx="579497" cy="369332"/>
            </a:xfrm>
          </p:grpSpPr>
          <p:sp>
            <p:nvSpPr>
              <p:cNvPr id="178" name="Rectangle 177"/>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TextBox 178"/>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7" name="Rectangle 136"/>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8" name="TextBox 137"/>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9" name="Elbow Connector 138"/>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1" name="Rectangle 140"/>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42" name="TextBox 141"/>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43" name="Elbow Connector 142"/>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4" name="Elbow Connector 143"/>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6" name="Straight Arrow Connector 145"/>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7" name="Group 146"/>
            <p:cNvGrpSpPr/>
            <p:nvPr/>
          </p:nvGrpSpPr>
          <p:grpSpPr>
            <a:xfrm>
              <a:off x="786386" y="4588137"/>
              <a:ext cx="413796" cy="461665"/>
              <a:chOff x="637563" y="4042853"/>
              <a:chExt cx="413796" cy="461665"/>
            </a:xfrm>
          </p:grpSpPr>
          <p:sp>
            <p:nvSpPr>
              <p:cNvPr id="176" name="Rectangle 175"/>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7" name="TextBox 176"/>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8" name="TextBox 1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9" name="Object 148"/>
            <p:cNvGraphicFramePr>
              <a:graphicFrameLocks noChangeAspect="1"/>
            </p:cNvGraphicFramePr>
            <p:nvPr>
              <p:extLst>
                <p:ext uri="{D42A27DB-BD31-4B8C-83A1-F6EECF244321}">
                  <p14:modId xmlns:p14="http://schemas.microsoft.com/office/powerpoint/2010/main" val="2966845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957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50" name="TextBox 149"/>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51" name="Group 150"/>
            <p:cNvGrpSpPr/>
            <p:nvPr/>
          </p:nvGrpSpPr>
          <p:grpSpPr>
            <a:xfrm>
              <a:off x="2464487" y="4277322"/>
              <a:ext cx="1018924" cy="684337"/>
              <a:chOff x="2464487" y="4277322"/>
              <a:chExt cx="1018924" cy="684337"/>
            </a:xfrm>
          </p:grpSpPr>
          <p:grpSp>
            <p:nvGrpSpPr>
              <p:cNvPr id="172" name="Group 171"/>
              <p:cNvGrpSpPr/>
              <p:nvPr/>
            </p:nvGrpSpPr>
            <p:grpSpPr>
              <a:xfrm>
                <a:off x="2464487" y="4428895"/>
                <a:ext cx="853466" cy="532764"/>
                <a:chOff x="1142803" y="6095656"/>
                <a:chExt cx="853466" cy="532764"/>
              </a:xfrm>
            </p:grpSpPr>
            <p:sp>
              <p:nvSpPr>
                <p:cNvPr id="174" name="Rectangle 17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5" name="Rectangle 174"/>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73" name="Rectangle 17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2" name="Group 151"/>
            <p:cNvGrpSpPr/>
            <p:nvPr/>
          </p:nvGrpSpPr>
          <p:grpSpPr>
            <a:xfrm>
              <a:off x="2437751" y="5267728"/>
              <a:ext cx="1072298" cy="696777"/>
              <a:chOff x="2437751" y="5267728"/>
              <a:chExt cx="1072298" cy="696777"/>
            </a:xfrm>
          </p:grpSpPr>
          <p:grpSp>
            <p:nvGrpSpPr>
              <p:cNvPr id="168" name="Group 167"/>
              <p:cNvGrpSpPr/>
              <p:nvPr/>
            </p:nvGrpSpPr>
            <p:grpSpPr>
              <a:xfrm>
                <a:off x="2437751" y="5423197"/>
                <a:ext cx="880202" cy="541308"/>
                <a:chOff x="1116067" y="6095656"/>
                <a:chExt cx="880202" cy="541308"/>
              </a:xfrm>
            </p:grpSpPr>
            <p:sp>
              <p:nvSpPr>
                <p:cNvPr id="170" name="Rectangle 1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1" name="Rectangle 170"/>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9" name="Rectangle 168"/>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3" name="Group 152"/>
            <p:cNvGrpSpPr/>
            <p:nvPr/>
          </p:nvGrpSpPr>
          <p:grpSpPr>
            <a:xfrm>
              <a:off x="5685545" y="4896628"/>
              <a:ext cx="1067842" cy="731411"/>
              <a:chOff x="5685545" y="4896628"/>
              <a:chExt cx="1067842" cy="731411"/>
            </a:xfrm>
          </p:grpSpPr>
          <p:grpSp>
            <p:nvGrpSpPr>
              <p:cNvPr id="164" name="Group 163"/>
              <p:cNvGrpSpPr/>
              <p:nvPr/>
            </p:nvGrpSpPr>
            <p:grpSpPr>
              <a:xfrm>
                <a:off x="5685545" y="5092889"/>
                <a:ext cx="867089" cy="535150"/>
                <a:chOff x="1129180" y="6095656"/>
                <a:chExt cx="867089" cy="535150"/>
              </a:xfrm>
            </p:grpSpPr>
            <p:sp>
              <p:nvSpPr>
                <p:cNvPr id="166" name="Rectangle 16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7" name="Rectangle 166"/>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65" name="Rectangle 164"/>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794088"/>
              <a:ext cx="1064434" cy="760315"/>
              <a:chOff x="5683207" y="5794088"/>
              <a:chExt cx="1064434" cy="760315"/>
            </a:xfrm>
          </p:grpSpPr>
          <p:grpSp>
            <p:nvGrpSpPr>
              <p:cNvPr id="160" name="Group 159"/>
              <p:cNvGrpSpPr/>
              <p:nvPr/>
            </p:nvGrpSpPr>
            <p:grpSpPr>
              <a:xfrm>
                <a:off x="5683207" y="5993615"/>
                <a:ext cx="869427" cy="560788"/>
                <a:chOff x="1126842" y="6095656"/>
                <a:chExt cx="869427" cy="560788"/>
              </a:xfrm>
            </p:grpSpPr>
            <p:sp>
              <p:nvSpPr>
                <p:cNvPr id="162" name="Rectangle 1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3" name="Rectangle 162"/>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1" name="Rectangle 160"/>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55" name="Picture 15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56" name="Picture 15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57" name="TextBox 15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58" name="Straight Arrow Connector 157"/>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59" name="Straight Arrow Connector 158"/>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grpSp>
        <p:nvGrpSpPr>
          <p:cNvPr id="184" name="Group 183"/>
          <p:cNvGrpSpPr/>
          <p:nvPr/>
        </p:nvGrpSpPr>
        <p:grpSpPr>
          <a:xfrm>
            <a:off x="5697569" y="4012693"/>
            <a:ext cx="3305901" cy="1294562"/>
            <a:chOff x="33744" y="4395331"/>
            <a:chExt cx="3089190" cy="769185"/>
          </a:xfrm>
        </p:grpSpPr>
        <p:sp>
          <p:nvSpPr>
            <p:cNvPr id="185" name="Rectangle 36"/>
            <p:cNvSpPr>
              <a:spLocks noChangeArrowheads="1"/>
            </p:cNvSpPr>
            <p:nvPr/>
          </p:nvSpPr>
          <p:spPr bwMode="auto">
            <a:xfrm>
              <a:off x="33744" y="4395331"/>
              <a:ext cx="3089190" cy="76918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186" name="Rectangle 185"/>
            <p:cNvSpPr/>
            <p:nvPr/>
          </p:nvSpPr>
          <p:spPr>
            <a:xfrm>
              <a:off x="52332" y="4395331"/>
              <a:ext cx="3070602" cy="713194"/>
            </a:xfrm>
            <a:prstGeom prst="rect">
              <a:avLst/>
            </a:prstGeom>
          </p:spPr>
          <p:txBody>
            <a:bodyPr wrap="square">
              <a:spAutoFit/>
            </a:bodyPr>
            <a:lstStyle/>
            <a:p>
              <a:r>
                <a:rPr lang="en-US" sz="2400" dirty="0" smtClean="0">
                  <a:cs typeface="Calibri"/>
                </a:rPr>
                <a:t>Achieves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a:t>
              </a:r>
              <a:br>
                <a:rPr lang="en-US" sz="2400" dirty="0" smtClean="0">
                  <a:latin typeface="Times New Roman"/>
                  <a:cs typeface="Times New Roman"/>
                </a:rPr>
              </a:br>
              <a:r>
                <a:rPr lang="en-US" sz="2400" dirty="0" smtClean="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a:t>
              </a:r>
              <a:r>
                <a:rPr lang="en-US" sz="2400" dirty="0" smtClean="0">
                  <a:cs typeface="Calibri"/>
                </a:rPr>
                <a:t>errors </a:t>
              </a:r>
            </a:p>
          </p:txBody>
        </p:sp>
      </p:gr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5386"/>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2032000"/>
          </a:xfrm>
        </p:spPr>
        <p:txBody>
          <a:bodyPr>
            <a:normAutofit fontScale="92500"/>
          </a:bodyPr>
          <a:lstStyle/>
          <a:p>
            <a:r>
              <a:rPr lang="en-US" dirty="0" smtClean="0">
                <a:latin typeface="Calibri"/>
                <a:cs typeface="Calibri"/>
              </a:rPr>
              <a:t>Second construction</a:t>
            </a: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 </a:t>
            </a:r>
            <a:r>
              <a:rPr lang="en-US" dirty="0" smtClean="0">
                <a:latin typeface="Calibri"/>
                <a:cs typeface="Calibri"/>
              </a:rPr>
              <a:t>entropy in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p>
          <a:p>
            <a:pPr lvl="1"/>
            <a:r>
              <a:rPr lang="en-US" dirty="0" err="1" smtClean="0">
                <a:latin typeface="Times New Roman"/>
                <a:cs typeface="Times New Roman"/>
              </a:rPr>
              <a:t>H</a:t>
            </a:r>
            <a:r>
              <a:rPr lang="en-US" i="1" baseline="-25000" dirty="0" err="1" smtClean="0">
                <a:latin typeface="Times New Roman"/>
                <a:cs typeface="Times New Roman"/>
              </a:rPr>
              <a:t>usable</a:t>
            </a:r>
            <a:r>
              <a:rPr lang="en-US" i="1" baseline="-25000"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0 when |</a:t>
            </a:r>
            <a:r>
              <a:rPr lang="en-US" i="1" dirty="0">
                <a:latin typeface="Times New Roman"/>
                <a:cs typeface="Times New Roman"/>
              </a:rPr>
              <a:t>Z</a:t>
            </a:r>
            <a:r>
              <a:rPr lang="en-US" dirty="0">
                <a:latin typeface="Times New Roman"/>
                <a:cs typeface="Times New Roman"/>
              </a:rPr>
              <a:t>| = </a:t>
            </a:r>
            <a:r>
              <a:rPr lang="en-US" i="1" dirty="0" err="1">
                <a:latin typeface="Times New Roman"/>
                <a:cs typeface="Times New Roman"/>
              </a:rPr>
              <a:t>ω</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smtClean="0">
                <a:latin typeface="Times New Roman"/>
                <a:cs typeface="Times New Roman"/>
              </a:rPr>
              <a:t>)</a:t>
            </a:r>
            <a:endParaRPr lang="en-US" dirty="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69</a:t>
            </a:fld>
            <a:r>
              <a:rPr lang="en-US" smtClean="0"/>
              <a:t> BWF 4/2/2014</a:t>
            </a:r>
            <a:endParaRPr lang="en-US" dirty="0"/>
          </a:p>
        </p:txBody>
      </p:sp>
      <p:grpSp>
        <p:nvGrpSpPr>
          <p:cNvPr id="68" name="Group 67"/>
          <p:cNvGrpSpPr/>
          <p:nvPr/>
        </p:nvGrpSpPr>
        <p:grpSpPr>
          <a:xfrm>
            <a:off x="456314" y="578091"/>
            <a:ext cx="8255886" cy="3301086"/>
            <a:chOff x="649733" y="3137616"/>
            <a:chExt cx="8255886" cy="3301086"/>
          </a:xfrm>
        </p:grpSpPr>
        <p:grpSp>
          <p:nvGrpSpPr>
            <p:cNvPr id="69" name="Group 68"/>
            <p:cNvGrpSpPr/>
            <p:nvPr/>
          </p:nvGrpSpPr>
          <p:grpSpPr>
            <a:xfrm>
              <a:off x="1410221" y="3137616"/>
              <a:ext cx="5808726" cy="3279224"/>
              <a:chOff x="6814750" y="1578615"/>
              <a:chExt cx="2699654" cy="2524633"/>
            </a:xfrm>
          </p:grpSpPr>
          <p:sp>
            <p:nvSpPr>
              <p:cNvPr id="152" name="Trapezoid 151"/>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3" name="TextBox 152"/>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72" name="Group 71"/>
            <p:cNvGrpSpPr/>
            <p:nvPr/>
          </p:nvGrpSpPr>
          <p:grpSpPr>
            <a:xfrm>
              <a:off x="7257195" y="3382218"/>
              <a:ext cx="1648424" cy="381994"/>
              <a:chOff x="3572254" y="4244288"/>
              <a:chExt cx="1648424" cy="381994"/>
            </a:xfrm>
          </p:grpSpPr>
          <p:sp>
            <p:nvSpPr>
              <p:cNvPr id="149" name="Rectangle 148"/>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0" name="Straight Arrow Connector 149"/>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51" name="TextBox 150"/>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3" name="Straight Arrow Connector 72"/>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5" name="Elbow Connector 74"/>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6" name="Elbow Connector 75"/>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7" name="Elbow Connector 7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Straight Arrow Connector 82"/>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4" name="Straight Arrow Connector 83"/>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5" name="Straight Arrow Connector 84"/>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9" name="Straight Arrow Connector 118"/>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0" name="TextBox 11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21" name="Straight Arrow Connector 120"/>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2" name="TextBox 121"/>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3" name="TextBox 122"/>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4" name="Group 123"/>
            <p:cNvGrpSpPr/>
            <p:nvPr/>
          </p:nvGrpSpPr>
          <p:grpSpPr>
            <a:xfrm>
              <a:off x="4292976" y="4079697"/>
              <a:ext cx="1990182" cy="525484"/>
              <a:chOff x="1155171" y="6095656"/>
              <a:chExt cx="1990182" cy="525484"/>
            </a:xfrm>
          </p:grpSpPr>
          <p:sp>
            <p:nvSpPr>
              <p:cNvPr id="147" name="Rectangle 14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8" name="Rectangle 147"/>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5" name="Rectangle 12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6" name="Rectangle 12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7" name="Group 126"/>
            <p:cNvGrpSpPr/>
            <p:nvPr/>
          </p:nvGrpSpPr>
          <p:grpSpPr>
            <a:xfrm>
              <a:off x="669757" y="3644789"/>
              <a:ext cx="790647" cy="649445"/>
              <a:chOff x="669757" y="1545947"/>
              <a:chExt cx="790647" cy="649445"/>
            </a:xfrm>
          </p:grpSpPr>
          <p:cxnSp>
            <p:nvCxnSpPr>
              <p:cNvPr id="145" name="Straight Arrow Connector 14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6" name="TextBox 14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8" name="TextBox 1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9" name="Straight Arrow Connector 12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0" name="Straight Arrow Connector 12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1" name="Group 130"/>
            <p:cNvGrpSpPr/>
            <p:nvPr/>
          </p:nvGrpSpPr>
          <p:grpSpPr>
            <a:xfrm>
              <a:off x="656390" y="3672502"/>
              <a:ext cx="577300" cy="461665"/>
              <a:chOff x="637563" y="4042853"/>
              <a:chExt cx="577300" cy="461665"/>
            </a:xfrm>
          </p:grpSpPr>
          <p:sp>
            <p:nvSpPr>
              <p:cNvPr id="143" name="Rectangle 14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4" name="TextBox 1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32" name="Group 131"/>
            <p:cNvGrpSpPr/>
            <p:nvPr/>
          </p:nvGrpSpPr>
          <p:grpSpPr>
            <a:xfrm>
              <a:off x="649733" y="4739379"/>
              <a:ext cx="577300" cy="461665"/>
              <a:chOff x="637563" y="4042853"/>
              <a:chExt cx="577300" cy="461665"/>
            </a:xfrm>
          </p:grpSpPr>
          <p:sp>
            <p:nvSpPr>
              <p:cNvPr id="141" name="Rectangle 140"/>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3" name="Group 132"/>
            <p:cNvGrpSpPr/>
            <p:nvPr/>
          </p:nvGrpSpPr>
          <p:grpSpPr>
            <a:xfrm>
              <a:off x="669757" y="5629344"/>
              <a:ext cx="577300" cy="461665"/>
              <a:chOff x="637563" y="4042853"/>
              <a:chExt cx="577300" cy="461665"/>
            </a:xfrm>
          </p:grpSpPr>
          <p:sp>
            <p:nvSpPr>
              <p:cNvPr id="139" name="Rectangle 13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0" name="TextBox 139"/>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34" name="Rectangle 13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35" name="Rectangle 13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6" name="Rectangle 13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7" name="Rectangle 136"/>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8" name="Rectangle 137"/>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332840"/>
            <a:ext cx="8229600" cy="4008983"/>
          </a:xfrm>
        </p:spPr>
        <p:txBody>
          <a:bodyPr>
            <a:normAutofit fontScale="92500"/>
          </a:bodyPr>
          <a:lstStyle/>
          <a:p>
            <a:r>
              <a:rPr lang="en-US" dirty="0" smtClean="0"/>
              <a:t>Standard Fuzzy Extractors provide </a:t>
            </a:r>
            <a:br>
              <a:rPr lang="en-US" dirty="0" smtClean="0"/>
            </a:br>
            <a:r>
              <a:rPr lang="en-US" dirty="0" smtClean="0"/>
              <a:t>worst case security guarantees</a:t>
            </a:r>
          </a:p>
          <a:p>
            <a:pPr lvl="1"/>
            <a:r>
              <a:rPr lang="en-US" dirty="0" smtClean="0"/>
              <a:t>Implies </a:t>
            </a:r>
            <a:r>
              <a:rPr lang="en-US" i="1" dirty="0" smtClean="0">
                <a:latin typeface="Times New Roman"/>
                <a:cs typeface="Times New Roman"/>
              </a:rPr>
              <a:t>|key|≤</a:t>
            </a:r>
            <a:r>
              <a:rPr lang="en-US" dirty="0" err="1" smtClean="0">
                <a:latin typeface="Times New Roman"/>
                <a:cs typeface="Times New Roman"/>
              </a:rPr>
              <a:t>H</a:t>
            </a:r>
            <a:r>
              <a:rPr lang="en-US" i="1" baseline="-25000" dirty="0" err="1"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Many sources have no minimum usable entropy</a:t>
            </a:r>
          </a:p>
          <a:p>
            <a:pPr lvl="1"/>
            <a:r>
              <a:rPr lang="en-US" dirty="0" smtClean="0"/>
              <a:t>Irises are thought to be the “best” biometric,</a:t>
            </a:r>
            <a:br>
              <a:rPr lang="en-US" dirty="0" smtClean="0"/>
            </a:br>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Need property other than entropy</a:t>
            </a:r>
            <a:r>
              <a:rPr lang="en-US" dirty="0"/>
              <a:t> </a:t>
            </a:r>
            <a:r>
              <a:rPr lang="en-US" dirty="0" smtClean="0"/>
              <a:t>to secure these sources (e.g. points are not close together)</a:t>
            </a:r>
          </a:p>
        </p:txBody>
      </p:sp>
      <p:sp>
        <p:nvSpPr>
          <p:cNvPr id="4" name="Rectangle 36"/>
          <p:cNvSpPr>
            <a:spLocks noChangeArrowheads="1"/>
          </p:cNvSpPr>
          <p:nvPr/>
        </p:nvSpPr>
        <p:spPr bwMode="auto">
          <a:xfrm>
            <a:off x="496276" y="5435399"/>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find reasonable properties and accompanying constructions? </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7</a:t>
            </a:fld>
            <a:r>
              <a:rPr lang="en-US" smtClean="0"/>
              <a:t> BWF 4/2/2014</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46"/>
            <a:ext cx="8229600" cy="1143000"/>
          </a:xfrm>
        </p:spPr>
        <p:txBody>
          <a:bodyPr/>
          <a:lstStyle/>
          <a:p>
            <a:r>
              <a:rPr lang="en-US" dirty="0" smtClean="0"/>
              <a:t>Hamming Metric</a:t>
            </a:r>
            <a:endParaRPr lang="en-US" dirty="0"/>
          </a:p>
        </p:txBody>
      </p:sp>
      <p:sp>
        <p:nvSpPr>
          <p:cNvPr id="3" name="Content Placeholder 2"/>
          <p:cNvSpPr>
            <a:spLocks noGrp="1"/>
          </p:cNvSpPr>
          <p:nvPr>
            <p:ph idx="1"/>
          </p:nvPr>
        </p:nvSpPr>
        <p:spPr>
          <a:xfrm>
            <a:off x="457200" y="1163647"/>
            <a:ext cx="8229600" cy="3034038"/>
          </a:xfrm>
        </p:spPr>
        <p:txBody>
          <a:bodyPr/>
          <a:lstStyle/>
          <a:p>
            <a:r>
              <a:rPr lang="en-US" dirty="0" smtClean="0"/>
              <a:t>Security parameter </a:t>
            </a:r>
            <a:r>
              <a:rPr lang="en-US" i="1" dirty="0" smtClean="0">
                <a:latin typeface="Times New Roman"/>
                <a:cs typeface="Times New Roman"/>
              </a:rPr>
              <a:t>n</a:t>
            </a:r>
            <a:endParaRPr lang="en-US" dirty="0" smtClean="0">
              <a:latin typeface="Calibri"/>
              <a:cs typeface="Calibri"/>
            </a:endParaRPr>
          </a:p>
          <a:p>
            <a:r>
              <a:rPr lang="en-US" dirty="0" smtClean="0">
                <a:latin typeface="Calibri"/>
                <a:cs typeface="Calibri"/>
              </a:rPr>
              <a:t>Sources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symbols </a:t>
            </a:r>
            <a:r>
              <a:rPr lang="en-US" i="1" dirty="0" smtClean="0">
                <a:latin typeface="Times New Roman"/>
                <a:cs typeface="Times New Roman"/>
              </a:rPr>
              <a:t>W</a:t>
            </a:r>
            <a:r>
              <a:rPr lang="en-US" i="1" baseline="-25000" dirty="0" smtClean="0">
                <a:latin typeface="Times New Roman"/>
                <a:cs typeface="Times New Roman"/>
              </a:rPr>
              <a:t>i</a:t>
            </a:r>
            <a:r>
              <a:rPr lang="en-US" dirty="0" smtClean="0"/>
              <a:t> over </a:t>
            </a:r>
            <a:r>
              <a:rPr lang="en-US" dirty="0"/>
              <a:t>alphabet </a:t>
            </a:r>
            <a:r>
              <a:rPr lang="en-US" i="1" dirty="0">
                <a:latin typeface="Times New Roman"/>
                <a:cs typeface="Times New Roman"/>
              </a:rPr>
              <a:t>Z </a:t>
            </a:r>
            <a:r>
              <a:rPr lang="en-US" i="1" dirty="0" smtClean="0">
                <a:latin typeface="Times New Roman"/>
                <a:cs typeface="Times New Roman"/>
              </a:rPr>
              <a:t/>
            </a:r>
            <a:br>
              <a:rPr lang="en-US" i="1" dirty="0" smtClean="0">
                <a:latin typeface="Times New Roman"/>
                <a:cs typeface="Times New Roman"/>
              </a:rPr>
            </a:br>
            <a:r>
              <a:rPr lang="en-US" dirty="0" smtClean="0">
                <a:latin typeface="Calibri"/>
                <a:cs typeface="Calibri"/>
              </a:rPr>
              <a:t>(</a:t>
            </a:r>
            <a:r>
              <a:rPr lang="en-US" dirty="0" smtClean="0">
                <a:cs typeface="Calibri"/>
              </a:rPr>
              <a:t>grows </a:t>
            </a:r>
            <a:r>
              <a:rPr lang="en-US" dirty="0">
                <a:cs typeface="Calibri"/>
              </a:rPr>
              <a:t>with </a:t>
            </a:r>
            <a:r>
              <a:rPr lang="en-US" i="1" dirty="0">
                <a:latin typeface="Times New Roman"/>
                <a:cs typeface="Times New Roman"/>
              </a:rPr>
              <a:t>n</a:t>
            </a:r>
            <a:r>
              <a:rPr lang="en-US" dirty="0"/>
              <a:t> </a:t>
            </a:r>
            <a:r>
              <a:rPr lang="en-US" dirty="0" smtClean="0"/>
              <a:t>)</a:t>
            </a:r>
          </a:p>
          <a:p>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a:t>
            </a:r>
            <a:r>
              <a:rPr lang="en-US" i="1" dirty="0">
                <a:latin typeface="Times New Roman"/>
                <a:cs typeface="Times New Roman"/>
              </a:rPr>
              <a:t>x</a:t>
            </a:r>
            <a:r>
              <a:rPr lang="en-US" dirty="0" smtClean="0">
                <a:latin typeface="Times New Roman"/>
                <a:cs typeface="Times New Roman"/>
              </a:rPr>
              <a:t>)</a:t>
            </a:r>
            <a:r>
              <a:rPr lang="en-US" dirty="0" smtClean="0"/>
              <a:t>=</a:t>
            </a:r>
            <a:r>
              <a:rPr lang="en-US" dirty="0" smtClean="0">
                <a:latin typeface="Times New Roman"/>
                <a:cs typeface="Times New Roman"/>
              </a:rPr>
              <a:t>#</a:t>
            </a:r>
            <a:r>
              <a:rPr lang="en-US" dirty="0" smtClean="0"/>
              <a:t> of symbols in </a:t>
            </a:r>
            <a:r>
              <a:rPr lang="en-US" dirty="0" smtClean="0"/>
              <a:t>that </a:t>
            </a:r>
            <a:r>
              <a:rPr lang="en-US" dirty="0" smtClean="0"/>
              <a:t>differ</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8</a:t>
            </a:fld>
            <a:r>
              <a:rPr lang="en-US" smtClean="0"/>
              <a:t> BWF 4/2/2014</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2999065"/>
              </p:ext>
            </p:extLst>
          </p:nvPr>
        </p:nvGraphicFramePr>
        <p:xfrm>
          <a:off x="1524000" y="4244488"/>
          <a:ext cx="6096000" cy="74168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dirty="0" smtClean="0"/>
                        <a:t>100</a:t>
                      </a:r>
                      <a:endParaRPr lang="en-US" dirty="0"/>
                    </a:p>
                  </a:txBody>
                  <a:tcPr/>
                </a:tc>
                <a:tc>
                  <a:txBody>
                    <a:bodyPr/>
                    <a:lstStyle/>
                    <a:p>
                      <a:r>
                        <a:rPr lang="en-US" dirty="0" smtClean="0"/>
                        <a:t>011</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111</a:t>
                      </a:r>
                      <a:endParaRPr lang="en-US" dirty="0"/>
                    </a:p>
                  </a:txBody>
                  <a:tcPr/>
                </a:tc>
                <a:tc>
                  <a:txBody>
                    <a:bodyPr/>
                    <a:lstStyle/>
                    <a:p>
                      <a:r>
                        <a:rPr lang="en-US" dirty="0" smtClean="0"/>
                        <a:t>101</a:t>
                      </a:r>
                      <a:endParaRPr lang="en-US" dirty="0"/>
                    </a:p>
                  </a:txBody>
                  <a:tcPr/>
                </a:tc>
              </a:tr>
              <a:tr h="370840">
                <a:tc>
                  <a:txBody>
                    <a:bodyPr/>
                    <a:lstStyle/>
                    <a:p>
                      <a:r>
                        <a:rPr lang="en-US" dirty="0" smtClean="0"/>
                        <a:t>100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001</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000</a:t>
                      </a:r>
                      <a:endParaRPr lang="en-US" dirty="0"/>
                    </a:p>
                  </a:txBody>
                  <a:tcPr/>
                </a:tc>
                <a:tc>
                  <a:txBody>
                    <a:bodyPr/>
                    <a:lstStyle/>
                    <a:p>
                      <a:r>
                        <a:rPr lang="en-US" dirty="0" smtClean="0"/>
                        <a:t>100</a:t>
                      </a:r>
                      <a:endParaRPr lang="en-US" dirty="0"/>
                    </a:p>
                  </a:txBody>
                  <a:tcPr/>
                </a:tc>
              </a:tr>
            </a:tbl>
          </a:graphicData>
        </a:graphic>
      </p:graphicFrame>
      <p:sp>
        <p:nvSpPr>
          <p:cNvPr id="6" name="Rectangle 5"/>
          <p:cNvSpPr/>
          <p:nvPr/>
        </p:nvSpPr>
        <p:spPr>
          <a:xfrm>
            <a:off x="1038156" y="4170962"/>
            <a:ext cx="412393" cy="461665"/>
          </a:xfrm>
          <a:prstGeom prst="rect">
            <a:avLst/>
          </a:prstGeom>
        </p:spPr>
        <p:txBody>
          <a:bodyPr wrap="none">
            <a:spAutoFit/>
          </a:bodyPr>
          <a:lstStyle/>
          <a:p>
            <a:r>
              <a:rPr lang="en-US" sz="2400" i="1" dirty="0">
                <a:latin typeface="Times New Roman"/>
                <a:cs typeface="Times New Roman"/>
              </a:rPr>
              <a:t>w</a:t>
            </a:r>
            <a:endParaRPr lang="en-US" sz="2400" dirty="0"/>
          </a:p>
        </p:txBody>
      </p:sp>
      <p:sp>
        <p:nvSpPr>
          <p:cNvPr id="7" name="Rectangle 6"/>
          <p:cNvSpPr/>
          <p:nvPr/>
        </p:nvSpPr>
        <p:spPr>
          <a:xfrm>
            <a:off x="1038156" y="4524503"/>
            <a:ext cx="348172" cy="461665"/>
          </a:xfrm>
          <a:prstGeom prst="rect">
            <a:avLst/>
          </a:prstGeom>
        </p:spPr>
        <p:txBody>
          <a:bodyPr wrap="none">
            <a:spAutoFit/>
          </a:bodyPr>
          <a:lstStyle/>
          <a:p>
            <a:r>
              <a:rPr lang="en-US" sz="2400" i="1" dirty="0">
                <a:latin typeface="Times New Roman"/>
                <a:cs typeface="Times New Roman"/>
              </a:rPr>
              <a:t>x</a:t>
            </a:r>
            <a:endParaRPr lang="en-US" sz="2400" dirty="0"/>
          </a:p>
        </p:txBody>
      </p:sp>
      <p:sp>
        <p:nvSpPr>
          <p:cNvPr id="8" name="Right Arrow 7"/>
          <p:cNvSpPr/>
          <p:nvPr/>
        </p:nvSpPr>
        <p:spPr>
          <a:xfrm rot="16200000">
            <a:off x="2219159" y="5066377"/>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rot="16200000">
            <a:off x="4015876"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16200000">
            <a:off x="6481014"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rot="16200000">
            <a:off x="7087941" y="5066376"/>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36"/>
          <p:cNvSpPr>
            <a:spLocks noChangeArrowheads="1"/>
          </p:cNvSpPr>
          <p:nvPr/>
        </p:nvSpPr>
        <p:spPr bwMode="auto">
          <a:xfrm>
            <a:off x="3074736" y="5721685"/>
            <a:ext cx="2406315" cy="6015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i="1" dirty="0" smtClean="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w</a:t>
            </a:r>
            <a:r>
              <a:rPr lang="en-US" sz="2800" dirty="0" smtClean="0">
                <a:latin typeface="Times New Roman"/>
                <a:cs typeface="Times New Roman"/>
              </a:rPr>
              <a:t>, </a:t>
            </a:r>
            <a:r>
              <a:rPr lang="en-US" sz="2800" i="1" dirty="0" smtClean="0">
                <a:latin typeface="Times New Roman"/>
                <a:cs typeface="Times New Roman"/>
              </a:rPr>
              <a:t>x</a:t>
            </a:r>
            <a:r>
              <a:rPr lang="en-US" sz="2800" dirty="0" smtClean="0">
                <a:latin typeface="Times New Roman"/>
                <a:cs typeface="Times New Roman"/>
              </a:rPr>
              <a:t>)=4</a:t>
            </a:r>
          </a:p>
        </p:txBody>
      </p:sp>
    </p:spTree>
    <p:extLst>
      <p:ext uri="{BB962C8B-B14F-4D97-AF65-F5344CB8AC3E}">
        <p14:creationId xmlns:p14="http://schemas.microsoft.com/office/powerpoint/2010/main" val="3970604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198" y="4959675"/>
            <a:ext cx="8553116" cy="1367589"/>
          </a:xfrm>
        </p:spPr>
        <p:txBody>
          <a:bodyPr>
            <a:normAutofit/>
          </a:bodyPr>
          <a:lstStyle/>
          <a:p>
            <a:pPr marL="0" indent="0">
              <a:buNone/>
            </a:pPr>
            <a:r>
              <a:rPr lang="en-US" dirty="0" smtClean="0">
                <a:latin typeface="Calibri"/>
                <a:cs typeface="Calibri"/>
              </a:rPr>
              <a:t>Security relies on point obfuscation </a:t>
            </a:r>
            <a:br>
              <a:rPr lang="en-US" dirty="0" smtClean="0">
                <a:latin typeface="Calibri"/>
                <a:cs typeface="Calibri"/>
              </a:rPr>
            </a:br>
            <a:r>
              <a:rPr lang="en-US" dirty="0" smtClean="0">
                <a:latin typeface="Calibri"/>
                <a:cs typeface="Calibri"/>
              </a:rPr>
              <a:t>(secure under strong vector DDH </a:t>
            </a:r>
            <a:r>
              <a:rPr lang="en-US" sz="24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9</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3982680"/>
              </p:ext>
            </p:extLst>
          </p:nvPr>
        </p:nvGraphicFramePr>
        <p:xfrm>
          <a:off x="457198" y="1211764"/>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92278814"/>
              </p:ext>
            </p:extLst>
          </p:nvPr>
        </p:nvGraphicFramePr>
        <p:xfrm>
          <a:off x="5736392" y="3163138"/>
          <a:ext cx="1183121" cy="914229"/>
        </p:xfrm>
        <a:graphic>
          <a:graphicData uri="http://schemas.openxmlformats.org/presentationml/2006/ole">
            <mc:AlternateContent xmlns:mc="http://schemas.openxmlformats.org/markup-compatibility/2006">
              <mc:Choice xmlns:v="urn:schemas-microsoft-com:vml" Requires="v">
                <p:oleObj spid="_x0000_s259100"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3163138"/>
                        <a:ext cx="1183121" cy="914229"/>
                      </a:xfrm>
                      <a:prstGeom prst="rect">
                        <a:avLst/>
                      </a:prstGeom>
                    </p:spPr>
                  </p:pic>
                </p:oleObj>
              </mc:Fallback>
            </mc:AlternateContent>
          </a:graphicData>
        </a:graphic>
      </p:graphicFrame>
      <p:sp>
        <p:nvSpPr>
          <p:cNvPr id="10" name="Up Arrow 9"/>
          <p:cNvSpPr/>
          <p:nvPr/>
        </p:nvSpPr>
        <p:spPr>
          <a:xfrm rot="8100000">
            <a:off x="2614613" y="683865"/>
            <a:ext cx="588361" cy="719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28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14452</TotalTime>
  <Words>9235</Words>
  <Application>Microsoft Macintosh PowerPoint</Application>
  <PresentationFormat>On-screen Show (4:3)</PresentationFormat>
  <Paragraphs>1533</Paragraphs>
  <Slides>69</Slides>
  <Notes>59</Notes>
  <HiddenSlides>6</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69</vt:i4>
      </vt:variant>
    </vt:vector>
  </HeadingPairs>
  <TitlesOfParts>
    <vt:vector size="72" baseType="lpstr">
      <vt:lpstr>Office Theme</vt:lpstr>
      <vt:lpstr>Equation</vt:lpstr>
      <vt:lpstr>Microsoft Equation</vt:lpstr>
      <vt:lpstr>Key Derivation from Noisy Sources with More Errors Than Entropy</vt:lpstr>
      <vt:lpstr>Key Derivation from Noisy Sources</vt:lpstr>
      <vt:lpstr>Fuzzy Extractors</vt:lpstr>
      <vt:lpstr>Error Tolerance and Security at Odds</vt:lpstr>
      <vt:lpstr>Error Tolerance and Security at Odds</vt:lpstr>
      <vt:lpstr>Error Tolerance and Security at Odds</vt:lpstr>
      <vt:lpstr>Minimum Usable Entropy</vt:lpstr>
      <vt:lpstr>Hamming Metric</vt:lpstr>
      <vt:lpstr>Results </vt:lpstr>
      <vt:lpstr>Point Obfuscation</vt:lpstr>
      <vt:lpstr>Point Obfuscation</vt:lpstr>
      <vt:lpstr>Point Obfuscation</vt:lpstr>
      <vt:lpstr>Construction Attempt #1</vt:lpstr>
      <vt:lpstr>Construction Attempt #2</vt:lpstr>
      <vt:lpstr>Construction Attempt #2</vt:lpstr>
      <vt:lpstr>Construction Attempt #2</vt:lpstr>
      <vt:lpstr>PowerPoint Presentation</vt:lpstr>
      <vt:lpstr>Construction Attempt #3</vt:lpstr>
      <vt:lpstr>Construction Attempt #3</vt:lpstr>
      <vt:lpstr>Construction Attempt #3</vt:lpstr>
      <vt:lpstr>Construction Attempt #3</vt:lpstr>
      <vt:lpstr>Construction Attempt #3</vt:lpstr>
      <vt:lpstr>Construction Attempt #3</vt:lpstr>
      <vt:lpstr>Construction</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Security</vt:lpstr>
      <vt:lpstr>Security</vt:lpstr>
      <vt:lpstr>Security</vt:lpstr>
      <vt:lpstr>Security</vt:lpstr>
      <vt:lpstr>Error Tolerance and Security at Odds</vt:lpstr>
      <vt:lpstr>Error Tolerance and Security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Noisy Point Obfuscation</vt:lpstr>
      <vt:lpstr>Conclusion</vt:lpstr>
      <vt:lpstr>Technical Questions?</vt:lpstr>
      <vt:lpstr>What else’s in thesis?</vt:lpstr>
      <vt:lpstr>“A Unified Approach …”</vt:lpstr>
      <vt:lpstr>“Computational Fuzzy Extractors”</vt:lpstr>
      <vt:lpstr>Next Steps</vt:lpstr>
      <vt:lpstr>Question Opportunity 2!</vt:lpstr>
      <vt:lpstr>BACKUPS</vt:lpstr>
      <vt:lpstr>Overview of Talk</vt:lpstr>
      <vt:lpstr>Results </vt:lpstr>
      <vt:lpstr>Aside</vt:lpstr>
      <vt:lpstr>Expanding Point Functions</vt:lpstr>
      <vt:lpstr>Block Unguessable Distributions</vt:lpstr>
      <vt:lpstr>Block Unguessable Distributions</vt:lpstr>
      <vt:lpstr>Block Unguessable Distributions</vt:lpstr>
      <vt:lpstr>Error Tolerance and Security are at Odds</vt:lpstr>
      <vt:lpstr>Results </vt:lpstr>
      <vt:lpstr>Results </vt:lpstr>
      <vt:lpstr>Results </vt:lpstr>
      <vt:lpstr>Results </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651</cp:revision>
  <dcterms:created xsi:type="dcterms:W3CDTF">2013-03-29T19:18:32Z</dcterms:created>
  <dcterms:modified xsi:type="dcterms:W3CDTF">2014-03-26T20:05:39Z</dcterms:modified>
</cp:coreProperties>
</file>