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5.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6.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7.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23.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4.bin" ContentType="application/vnd.openxmlformats-officedocument.oleObject"/>
  <Override PartName="/ppt/notesSlides/notesSlide13.xml" ContentType="application/vnd.openxmlformats-officedocument.presentationml.notesSlide+xml"/>
  <Override PartName="/ppt/embeddings/oleObject25.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6.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27.bin" ContentType="application/vnd.openxmlformats-officedocument.oleObject"/>
  <Override PartName="/ppt/notesSlides/notesSlide20.xml" ContentType="application/vnd.openxmlformats-officedocument.presentationml.notesSlide+xml"/>
  <Override PartName="/ppt/embeddings/oleObject28.bin" ContentType="application/vnd.openxmlformats-officedocument.oleObject"/>
  <Override PartName="/ppt/notesSlides/notesSlide21.xml" ContentType="application/vnd.openxmlformats-officedocument.presentationml.notesSlide+xml"/>
  <Override PartName="/ppt/embeddings/oleObject29.bin" ContentType="application/vnd.openxmlformats-officedocument.oleObject"/>
  <Override PartName="/ppt/notesSlides/notesSlide22.xml" ContentType="application/vnd.openxmlformats-officedocument.presentationml.notesSlide+xml"/>
  <Override PartName="/ppt/embeddings/oleObject30.bin" ContentType="application/vnd.openxmlformats-officedocument.oleObject"/>
  <Override PartName="/ppt/notesSlides/notesSlide23.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24.xml" ContentType="application/vnd.openxmlformats-officedocument.presentationml.notesSlide+xml"/>
  <Override PartName="/ppt/embeddings/oleObject35.bin" ContentType="application/vnd.openxmlformats-officedocument.oleObject"/>
  <Override PartName="/ppt/notesSlides/notesSlide25.xml" ContentType="application/vnd.openxmlformats-officedocument.presentationml.notesSlide+xml"/>
  <Override PartName="/ppt/embeddings/oleObject36.bin" ContentType="application/vnd.openxmlformats-officedocument.oleObject"/>
  <Override PartName="/ppt/notesSlides/notesSlide26.xml" ContentType="application/vnd.openxmlformats-officedocument.presentationml.notesSlide+xml"/>
  <Override PartName="/ppt/embeddings/oleObject37.bin" ContentType="application/vnd.openxmlformats-officedocument.oleObject"/>
  <Override PartName="/ppt/notesSlides/notesSlide27.xml" ContentType="application/vnd.openxmlformats-officedocument.presentationml.notesSlide+xml"/>
  <Override PartName="/ppt/embeddings/oleObject38.bin" ContentType="application/vnd.openxmlformats-officedocument.oleObject"/>
  <Override PartName="/ppt/notesSlides/notesSlide28.xml" ContentType="application/vnd.openxmlformats-officedocument.presentationml.notesSlide+xml"/>
  <Override PartName="/ppt/embeddings/oleObject39.bin" ContentType="application/vnd.openxmlformats-officedocument.oleObject"/>
  <Override PartName="/ppt/notesSlides/notesSlide29.xml" ContentType="application/vnd.openxmlformats-officedocument.presentationml.notesSlide+xml"/>
  <Override PartName="/ppt/embeddings/oleObject40.bin" ContentType="application/vnd.openxmlformats-officedocument.oleObject"/>
  <Override PartName="/ppt/notesSlides/notesSlide30.xml" ContentType="application/vnd.openxmlformats-officedocument.presentationml.notesSlide+xml"/>
  <Override PartName="/ppt/embeddings/oleObject41.bin" ContentType="application/vnd.openxmlformats-officedocument.oleObject"/>
  <Override PartName="/ppt/notesSlides/notesSlide31.xml" ContentType="application/vnd.openxmlformats-officedocument.presentationml.notesSlide+xml"/>
  <Override PartName="/ppt/embeddings/oleObject42.bin" ContentType="application/vnd.openxmlformats-officedocument.oleObject"/>
  <Override PartName="/ppt/notesSlides/notesSlide32.xml" ContentType="application/vnd.openxmlformats-officedocument.presentationml.notesSlide+xml"/>
  <Override PartName="/ppt/embeddings/oleObject43.bin" ContentType="application/vnd.openxmlformats-officedocument.oleObject"/>
  <Override PartName="/ppt/notesSlides/notesSlide33.xml" ContentType="application/vnd.openxmlformats-officedocument.presentationml.notesSlide+xml"/>
  <Override PartName="/ppt/embeddings/oleObject44.bin" ContentType="application/vnd.openxmlformats-officedocument.oleObject"/>
  <Override PartName="/ppt/notesSlides/notesSlide34.xml" ContentType="application/vnd.openxmlformats-officedocument.presentationml.notesSlide+xml"/>
  <Override PartName="/ppt/embeddings/oleObject45.bin" ContentType="application/vnd.openxmlformats-officedocument.oleObject"/>
  <Override PartName="/ppt/notesSlides/notesSlide35.xml" ContentType="application/vnd.openxmlformats-officedocument.presentationml.notesSlide+xml"/>
  <Override PartName="/ppt/embeddings/oleObject46.bin" ContentType="application/vnd.openxmlformats-officedocument.oleObject"/>
  <Override PartName="/ppt/embeddings/oleObject47.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notesSlides/notesSlide38.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notesSlides/notesSlide39.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notesSlides/notesSlide40.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notesSlides/notesSlide41.xml" ContentType="application/vnd.openxmlformats-officedocument.presentationml.notesSlide+xml"/>
  <Override PartName="/ppt/embeddings/oleObject56.bin" ContentType="application/vnd.openxmlformats-officedocument.oleObject"/>
  <Override PartName="/ppt/embeddings/oleObject57.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58.bin" ContentType="application/vnd.openxmlformats-officedocument.oleObject"/>
  <Override PartName="/ppt/embeddings/oleObject59.bin" ContentType="application/vnd.openxmlformats-officedocument.oleObject"/>
  <Override PartName="/ppt/notesSlides/notesSlide45.xml" ContentType="application/vnd.openxmlformats-officedocument.presentationml.notesSlide+xml"/>
  <Override PartName="/ppt/embeddings/oleObject60.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embeddings/oleObject61.bin" ContentType="application/vnd.openxmlformats-officedocument.oleObject"/>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7" r:id="rId2"/>
    <p:sldId id="438" r:id="rId3"/>
    <p:sldId id="259" r:id="rId4"/>
    <p:sldId id="308" r:id="rId5"/>
    <p:sldId id="439" r:id="rId6"/>
    <p:sldId id="440" r:id="rId7"/>
    <p:sldId id="444" r:id="rId8"/>
    <p:sldId id="441" r:id="rId9"/>
    <p:sldId id="442" r:id="rId10"/>
    <p:sldId id="443" r:id="rId11"/>
    <p:sldId id="445" r:id="rId12"/>
    <p:sldId id="446" r:id="rId13"/>
    <p:sldId id="365" r:id="rId14"/>
    <p:sldId id="366" r:id="rId15"/>
    <p:sldId id="428" r:id="rId16"/>
    <p:sldId id="367" r:id="rId17"/>
    <p:sldId id="427" r:id="rId18"/>
    <p:sldId id="434" r:id="rId19"/>
    <p:sldId id="369" r:id="rId20"/>
    <p:sldId id="371" r:id="rId21"/>
    <p:sldId id="372" r:id="rId22"/>
    <p:sldId id="373" r:id="rId23"/>
    <p:sldId id="375" r:id="rId24"/>
    <p:sldId id="374" r:id="rId25"/>
    <p:sldId id="376" r:id="rId26"/>
    <p:sldId id="418" r:id="rId27"/>
    <p:sldId id="377" r:id="rId28"/>
    <p:sldId id="419" r:id="rId29"/>
    <p:sldId id="420" r:id="rId30"/>
    <p:sldId id="423" r:id="rId31"/>
    <p:sldId id="421" r:id="rId32"/>
    <p:sldId id="422" r:id="rId33"/>
    <p:sldId id="424" r:id="rId34"/>
    <p:sldId id="426" r:id="rId35"/>
    <p:sldId id="425" r:id="rId36"/>
    <p:sldId id="384" r:id="rId37"/>
    <p:sldId id="385" r:id="rId38"/>
    <p:sldId id="408" r:id="rId39"/>
    <p:sldId id="402" r:id="rId40"/>
    <p:sldId id="409" r:id="rId41"/>
    <p:sldId id="386" r:id="rId42"/>
    <p:sldId id="413" r:id="rId43"/>
    <p:sldId id="414" r:id="rId44"/>
    <p:sldId id="411" r:id="rId45"/>
    <p:sldId id="389" r:id="rId46"/>
    <p:sldId id="429" r:id="rId47"/>
    <p:sldId id="435" r:id="rId48"/>
    <p:sldId id="391" r:id="rId49"/>
    <p:sldId id="392" r:id="rId50"/>
    <p:sldId id="393" r:id="rId51"/>
    <p:sldId id="394" r:id="rId52"/>
    <p:sldId id="395" r:id="rId53"/>
    <p:sldId id="396" r:id="rId54"/>
    <p:sldId id="398" r:id="rId55"/>
    <p:sldId id="397" r:id="rId56"/>
    <p:sldId id="406" r:id="rId57"/>
    <p:sldId id="436" r:id="rId58"/>
    <p:sldId id="412" r:id="rId59"/>
    <p:sldId id="400" r:id="rId60"/>
    <p:sldId id="43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0390" autoAdjust="0"/>
  </p:normalViewPr>
  <p:slideViewPr>
    <p:cSldViewPr snapToGrid="0" snapToObjects="1">
      <p:cViewPr>
        <p:scale>
          <a:sx n="95" d="100"/>
          <a:sy n="95" d="100"/>
        </p:scale>
        <p:origin x="-616" y="-224"/>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0.emf"/><Relationship Id="rId3"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0.emf"/><Relationship Id="rId3"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4.emf"/><Relationship Id="rId3"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14.emf"/><Relationship Id="rId6" Type="http://schemas.openxmlformats.org/officeDocument/2006/relationships/image" Target="../media/image15.emf"/><Relationship Id="rId1" Type="http://schemas.openxmlformats.org/officeDocument/2006/relationships/image" Target="../media/image18.emf"/><Relationship Id="rId2"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5/5/14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5/5/14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23956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49</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50</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54</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55</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56</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8127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5/5/14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5/5/14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5/5/14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5/5/14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5/5/14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5/5/14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5/5/14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5/5/14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5/5/14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5/5/14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21.emf"/><Relationship Id="rId12" Type="http://schemas.openxmlformats.org/officeDocument/2006/relationships/oleObject" Target="../embeddings/oleObject21.bin"/><Relationship Id="rId13" Type="http://schemas.openxmlformats.org/officeDocument/2006/relationships/image" Target="../media/image14.emf"/><Relationship Id="rId14" Type="http://schemas.openxmlformats.org/officeDocument/2006/relationships/oleObject" Target="../embeddings/oleObject22.bin"/><Relationship Id="rId15"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17.bin"/><Relationship Id="rId5" Type="http://schemas.openxmlformats.org/officeDocument/2006/relationships/image" Target="../media/image18.emf"/><Relationship Id="rId6" Type="http://schemas.openxmlformats.org/officeDocument/2006/relationships/oleObject" Target="../embeddings/oleObject18.bin"/><Relationship Id="rId7" Type="http://schemas.openxmlformats.org/officeDocument/2006/relationships/image" Target="../media/image19.emf"/><Relationship Id="rId8" Type="http://schemas.openxmlformats.org/officeDocument/2006/relationships/oleObject" Target="../embeddings/oleObject19.bin"/><Relationship Id="rId9" Type="http://schemas.openxmlformats.org/officeDocument/2006/relationships/image" Target="../media/image20.emf"/><Relationship Id="rId10"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3.bin"/><Relationship Id="rId5" Type="http://schemas.openxmlformats.org/officeDocument/2006/relationships/image" Target="../media/image2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4.bin"/><Relationship Id="rId5" Type="http://schemas.openxmlformats.org/officeDocument/2006/relationships/image" Target="../media/image23.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5.bin"/><Relationship Id="rId5" Type="http://schemas.openxmlformats.org/officeDocument/2006/relationships/image" Target="../media/image23.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6.bin"/><Relationship Id="rId5"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8.bin"/><Relationship Id="rId5" Type="http://schemas.openxmlformats.org/officeDocument/2006/relationships/image" Target="../media/image2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9.bin"/><Relationship Id="rId5" Type="http://schemas.openxmlformats.org/officeDocument/2006/relationships/image" Target="../media/image2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30.bin"/><Relationship Id="rId5" Type="http://schemas.openxmlformats.org/officeDocument/2006/relationships/image" Target="../media/image2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1" Type="http://schemas.openxmlformats.org/officeDocument/2006/relationships/oleObject" Target="../embeddings/oleObject34.bin"/><Relationship Id="rId12" Type="http://schemas.openxmlformats.org/officeDocument/2006/relationships/image" Target="../media/image30.emf"/><Relationship Id="rId1" Type="http://schemas.openxmlformats.org/officeDocument/2006/relationships/vmlDrawing" Target="../drawings/vmlDrawing16.vml"/><Relationship Id="rId2" Type="http://schemas.openxmlformats.org/officeDocument/2006/relationships/slideLayout" Target="../slideLayouts/slideLayout2.xml"/><Relationship Id="rId3" Type="http://schemas.openxmlformats.org/officeDocument/2006/relationships/notesSlide" Target="../notesSlides/notesSlide23.xml"/><Relationship Id="rId4" Type="http://schemas.openxmlformats.org/officeDocument/2006/relationships/image" Target="../media/image26.emf"/><Relationship Id="rId5" Type="http://schemas.openxmlformats.org/officeDocument/2006/relationships/image" Target="../media/image31.emf"/><Relationship Id="rId6" Type="http://schemas.openxmlformats.org/officeDocument/2006/relationships/oleObject" Target="../embeddings/oleObject31.bin"/><Relationship Id="rId7" Type="http://schemas.openxmlformats.org/officeDocument/2006/relationships/image" Target="../media/image28.emf"/><Relationship Id="rId8" Type="http://schemas.openxmlformats.org/officeDocument/2006/relationships/oleObject" Target="../embeddings/oleObject32.bin"/><Relationship Id="rId9" Type="http://schemas.openxmlformats.org/officeDocument/2006/relationships/image" Target="../media/image29.emf"/><Relationship Id="rId10" Type="http://schemas.openxmlformats.org/officeDocument/2006/relationships/oleObject" Target="../embeddings/oleObject3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35.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6.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37.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oleObject" Target="../embeddings/oleObject1.bin"/><Relationship Id="rId8" Type="http://schemas.openxmlformats.org/officeDocument/2006/relationships/image" Target="../media/image5.emf"/><Relationship Id="rId9" Type="http://schemas.openxmlformats.org/officeDocument/2006/relationships/oleObject" Target="../embeddings/oleObject2.bin"/><Relationship Id="rId10"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8.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9.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40.bin"/><Relationship Id="rId5" Type="http://schemas.openxmlformats.org/officeDocument/2006/relationships/image" Target="../media/image27.emf"/><Relationship Id="rId6" Type="http://schemas.openxmlformats.org/officeDocument/2006/relationships/image" Target="../media/image32.emf"/><Relationship Id="rId7" Type="http://schemas.openxmlformats.org/officeDocument/2006/relationships/image" Target="../media/image33.emf"/><Relationship Id="rId8" Type="http://schemas.openxmlformats.org/officeDocument/2006/relationships/image" Target="../media/image34.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41.bin"/><Relationship Id="rId5" Type="http://schemas.openxmlformats.org/officeDocument/2006/relationships/image" Target="../media/image27.emf"/><Relationship Id="rId6" Type="http://schemas.openxmlformats.org/officeDocument/2006/relationships/image" Target="../media/image32.emf"/><Relationship Id="rId7" Type="http://schemas.openxmlformats.org/officeDocument/2006/relationships/image" Target="../media/image33.emf"/><Relationship Id="rId8" Type="http://schemas.openxmlformats.org/officeDocument/2006/relationships/image" Target="../media/image34.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42.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8" Type="http://schemas.openxmlformats.org/officeDocument/2006/relationships/image" Target="../media/image32.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43.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8" Type="http://schemas.openxmlformats.org/officeDocument/2006/relationships/image" Target="../media/image32.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44.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45.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8" Type="http://schemas.openxmlformats.org/officeDocument/2006/relationships/image" Target="../media/image35.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46.bin"/><Relationship Id="rId5" Type="http://schemas.openxmlformats.org/officeDocument/2006/relationships/image" Target="../media/image36.emf"/><Relationship Id="rId6" Type="http://schemas.openxmlformats.org/officeDocument/2006/relationships/oleObject" Target="../embeddings/oleObject47.bin"/><Relationship Id="rId7" Type="http://schemas.openxmlformats.org/officeDocument/2006/relationships/image" Target="../media/image37.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8.bin"/><Relationship Id="rId5" Type="http://schemas.openxmlformats.org/officeDocument/2006/relationships/image" Target="../media/image36.emf"/><Relationship Id="rId6" Type="http://schemas.openxmlformats.org/officeDocument/2006/relationships/oleObject" Target="../embeddings/oleObject49.bin"/><Relationship Id="rId7" Type="http://schemas.openxmlformats.org/officeDocument/2006/relationships/image" Target="../media/image37.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50.bin"/><Relationship Id="rId5" Type="http://schemas.openxmlformats.org/officeDocument/2006/relationships/image" Target="../media/image36.emf"/><Relationship Id="rId6" Type="http://schemas.openxmlformats.org/officeDocument/2006/relationships/oleObject" Target="../embeddings/oleObject51.bin"/><Relationship Id="rId7" Type="http://schemas.openxmlformats.org/officeDocument/2006/relationships/image" Target="../media/image37.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52.bin"/><Relationship Id="rId5" Type="http://schemas.openxmlformats.org/officeDocument/2006/relationships/image" Target="../media/image36.emf"/><Relationship Id="rId6" Type="http://schemas.openxmlformats.org/officeDocument/2006/relationships/oleObject" Target="../embeddings/oleObject53.bin"/><Relationship Id="rId7" Type="http://schemas.openxmlformats.org/officeDocument/2006/relationships/image" Target="../media/image37.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54.bin"/><Relationship Id="rId5" Type="http://schemas.openxmlformats.org/officeDocument/2006/relationships/image" Target="../media/image36.emf"/><Relationship Id="rId6" Type="http://schemas.openxmlformats.org/officeDocument/2006/relationships/oleObject" Target="../embeddings/oleObject55.bin"/><Relationship Id="rId7" Type="http://schemas.openxmlformats.org/officeDocument/2006/relationships/image" Target="../media/image37.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6.bin"/><Relationship Id="rId5" Type="http://schemas.openxmlformats.org/officeDocument/2006/relationships/image" Target="../media/image36.emf"/><Relationship Id="rId6" Type="http://schemas.openxmlformats.org/officeDocument/2006/relationships/oleObject" Target="../embeddings/oleObject57.bin"/><Relationship Id="rId7" Type="http://schemas.openxmlformats.org/officeDocument/2006/relationships/image" Target="../media/image37.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58.bin"/><Relationship Id="rId5" Type="http://schemas.openxmlformats.org/officeDocument/2006/relationships/image" Target="../media/image24.emf"/><Relationship Id="rId6" Type="http://schemas.openxmlformats.org/officeDocument/2006/relationships/oleObject" Target="../embeddings/oleObject59.bin"/><Relationship Id="rId7" Type="http://schemas.openxmlformats.org/officeDocument/2006/relationships/image" Target="../media/image27.emf"/><Relationship Id="rId8" Type="http://schemas.openxmlformats.org/officeDocument/2006/relationships/image" Target="../media/image33.emf"/><Relationship Id="rId9" Type="http://schemas.openxmlformats.org/officeDocument/2006/relationships/image" Target="../media/image34.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60.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11.emf"/><Relationship Id="rId6" Type="http://schemas.openxmlformats.org/officeDocument/2006/relationships/oleObject" Target="../embeddings/oleObject6.bin"/><Relationship Id="rId7" Type="http://schemas.openxmlformats.org/officeDocument/2006/relationships/image" Target="../media/image10.emf"/><Relationship Id="rId8" Type="http://schemas.openxmlformats.org/officeDocument/2006/relationships/oleObject" Target="../embeddings/oleObject7.bin"/><Relationship Id="rId9"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61.bin"/><Relationship Id="rId5" Type="http://schemas.openxmlformats.org/officeDocument/2006/relationships/image" Target="../media/image24.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8.bin"/><Relationship Id="rId5" Type="http://schemas.openxmlformats.org/officeDocument/2006/relationships/image" Target="../media/image13.emf"/><Relationship Id="rId6" Type="http://schemas.openxmlformats.org/officeDocument/2006/relationships/oleObject" Target="../embeddings/oleObject9.bin"/><Relationship Id="rId7" Type="http://schemas.openxmlformats.org/officeDocument/2006/relationships/image" Target="../media/image10.emf"/><Relationship Id="rId8" Type="http://schemas.openxmlformats.org/officeDocument/2006/relationships/oleObject" Target="../embeddings/oleObject10.bin"/><Relationship Id="rId9"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1.bin"/><Relationship Id="rId5" Type="http://schemas.openxmlformats.org/officeDocument/2006/relationships/image" Target="../media/image14.emf"/><Relationship Id="rId6" Type="http://schemas.openxmlformats.org/officeDocument/2006/relationships/oleObject" Target="../embeddings/oleObject12.bin"/><Relationship Id="rId7" Type="http://schemas.openxmlformats.org/officeDocument/2006/relationships/image" Target="../media/image15.emf"/><Relationship Id="rId8" Type="http://schemas.openxmlformats.org/officeDocument/2006/relationships/oleObject" Target="../embeddings/oleObject13.bin"/><Relationship Id="rId9"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4.bin"/><Relationship Id="rId5" Type="http://schemas.openxmlformats.org/officeDocument/2006/relationships/image" Target="../media/image17.emf"/><Relationship Id="rId6" Type="http://schemas.openxmlformats.org/officeDocument/2006/relationships/oleObject" Target="../embeddings/oleObject15.bin"/><Relationship Id="rId7" Type="http://schemas.openxmlformats.org/officeDocument/2006/relationships/image" Target="../media/image14.emf"/><Relationship Id="rId8" Type="http://schemas.openxmlformats.org/officeDocument/2006/relationships/oleObject" Target="../embeddings/oleObject16.bin"/><Relationship Id="rId9" Type="http://schemas.openxmlformats.org/officeDocument/2006/relationships/image" Target="../media/image15.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154947"/>
            <a:ext cx="7479792" cy="2457579"/>
          </a:xfrm>
          <a:noFill/>
          <a:ln/>
        </p:spPr>
        <p:txBody>
          <a:bodyPr>
            <a:normAutofit lnSpcReduction="10000"/>
          </a:bodyPr>
          <a:lstStyle/>
          <a:p>
            <a:r>
              <a:rPr lang="en-US" altLang="en-US" sz="2800" i="1" dirty="0">
                <a:solidFill>
                  <a:schemeClr val="tx1"/>
                </a:solidFill>
              </a:rPr>
              <a:t>Benjamin Fuller</a:t>
            </a:r>
            <a:r>
              <a:rPr lang="en-US" altLang="en-US" sz="2800" dirty="0">
                <a:solidFill>
                  <a:srgbClr val="000000"/>
                </a:solidFill>
              </a:rPr>
              <a:t> </a:t>
            </a:r>
            <a:endParaRPr lang="en-US" altLang="en-US" sz="2800" dirty="0" smtClean="0">
              <a:solidFill>
                <a:schemeClr val="tx1"/>
              </a:solidFill>
            </a:endParaRPr>
          </a:p>
          <a:p>
            <a:endParaRPr lang="en-US" altLang="en-US" sz="2400" dirty="0" smtClean="0">
              <a:solidFill>
                <a:schemeClr val="tx1"/>
              </a:solidFill>
            </a:endParaRPr>
          </a:p>
          <a:p>
            <a:r>
              <a:rPr lang="en-US" altLang="en-US" sz="2400" dirty="0" smtClean="0">
                <a:solidFill>
                  <a:schemeClr val="tx1"/>
                </a:solidFill>
              </a:rPr>
              <a:t>Joint work with</a:t>
            </a:r>
            <a:endParaRPr lang="en-US" altLang="en-US" sz="2400" dirty="0">
              <a:solidFill>
                <a:schemeClr val="tx1"/>
              </a:solidFill>
            </a:endParaRPr>
          </a:p>
          <a:p>
            <a:r>
              <a:rPr lang="en-US" altLang="en-US" sz="2400" dirty="0" smtClean="0">
                <a:solidFill>
                  <a:schemeClr val="tx1"/>
                </a:solidFill>
              </a:rPr>
              <a:t>Ran Canetti,</a:t>
            </a:r>
            <a:r>
              <a:rPr lang="en-US" altLang="en-US" sz="2400" i="1" dirty="0" smtClean="0">
                <a:solidFill>
                  <a:schemeClr val="tx1"/>
                </a:solidFill>
              </a:rPr>
              <a:t> </a:t>
            </a:r>
            <a:r>
              <a:rPr lang="en-US" altLang="en-US" sz="2400" dirty="0" smtClean="0">
                <a:solidFill>
                  <a:srgbClr val="000000"/>
                </a:solidFill>
              </a:rPr>
              <a:t>Omer </a:t>
            </a:r>
            <a:r>
              <a:rPr lang="en-US" altLang="en-US" sz="2400" dirty="0" err="1" smtClean="0">
                <a:solidFill>
                  <a:srgbClr val="000000"/>
                </a:solidFill>
              </a:rPr>
              <a:t>Paneth</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smtClean="0">
                <a:solidFill>
                  <a:schemeClr val="tx1"/>
                </a:solidFill>
              </a:rPr>
              <a:t>May 5, </a:t>
            </a:r>
            <a:r>
              <a:rPr lang="en-US" altLang="en-US" sz="2000" dirty="0" smtClean="0">
                <a:solidFill>
                  <a:schemeClr val="tx1"/>
                </a:solidFill>
              </a:rPr>
              <a:t>2014</a:t>
            </a:r>
            <a:endParaRPr lang="en-US" altLang="en-US" sz="2000" dirty="0">
              <a:solidFill>
                <a:schemeClr val="tx1"/>
              </a:solidFill>
            </a:endParaRP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w</a:t>
            </a:r>
            <a:r>
              <a:rPr lang="en-US" b="1" dirty="0" smtClean="0"/>
              <a:t> </a:t>
            </a:r>
            <a:r>
              <a:rPr lang="en-US" b="1" dirty="0"/>
              <a:t>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aphicFrame>
        <p:nvGraphicFramePr>
          <p:cNvPr id="89" name="Object 88"/>
          <p:cNvGraphicFramePr>
            <a:graphicFrameLocks noChangeAspect="1"/>
          </p:cNvGraphicFramePr>
          <p:nvPr>
            <p:extLst>
              <p:ext uri="{D42A27DB-BD31-4B8C-83A1-F6EECF244321}">
                <p14:modId xmlns:p14="http://schemas.microsoft.com/office/powerpoint/2010/main" val="2488320545"/>
              </p:ext>
            </p:extLst>
          </p:nvPr>
        </p:nvGraphicFramePr>
        <p:xfrm>
          <a:off x="7524750" y="5137150"/>
          <a:ext cx="1508125" cy="336550"/>
        </p:xfrm>
        <a:graphic>
          <a:graphicData uri="http://schemas.openxmlformats.org/presentationml/2006/ole">
            <mc:AlternateContent xmlns:mc="http://schemas.openxmlformats.org/markup-compatibility/2006">
              <mc:Choice xmlns:v="urn:schemas-microsoft-com:vml" Requires="v">
                <p:oleObj spid="_x0000_s295962" name="Equation" r:id="rId4" imgW="914400" imgH="203200" progId="Equation.3">
                  <p:embed/>
                </p:oleObj>
              </mc:Choice>
              <mc:Fallback>
                <p:oleObj name="Equation" r:id="rId4" imgW="914400" imgH="203200" progId="Equation.3">
                  <p:embed/>
                  <p:pic>
                    <p:nvPicPr>
                      <p:cNvPr id="0" name=""/>
                      <p:cNvPicPr/>
                      <p:nvPr/>
                    </p:nvPicPr>
                    <p:blipFill>
                      <a:blip r:embed="rId5"/>
                      <a:stretch>
                        <a:fillRect/>
                      </a:stretch>
                    </p:blipFill>
                    <p:spPr>
                      <a:xfrm>
                        <a:off x="7524750" y="5137150"/>
                        <a:ext cx="1508125" cy="336550"/>
                      </a:xfrm>
                      <a:prstGeom prst="rect">
                        <a:avLst/>
                      </a:prstGeom>
                    </p:spPr>
                  </p:pic>
                </p:oleObj>
              </mc:Fallback>
            </mc:AlternateContent>
          </a:graphicData>
        </a:graphic>
      </p:graphicFrame>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grpSp>
        <p:nvGrpSpPr>
          <p:cNvPr id="3" name="Group 2"/>
          <p:cNvGrpSpPr/>
          <p:nvPr/>
        </p:nvGrpSpPr>
        <p:grpSpPr>
          <a:xfrm>
            <a:off x="4663283" y="2291218"/>
            <a:ext cx="526538" cy="328419"/>
            <a:chOff x="3498385" y="3252699"/>
            <a:chExt cx="526538" cy="328419"/>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56574709"/>
                </p:ext>
              </p:extLst>
            </p:nvPr>
          </p:nvGraphicFramePr>
          <p:xfrm>
            <a:off x="3617737" y="3254272"/>
            <a:ext cx="285750" cy="306387"/>
          </p:xfrm>
          <a:graphic>
            <a:graphicData uri="http://schemas.openxmlformats.org/presentationml/2006/ole">
              <mc:AlternateContent xmlns:mc="http://schemas.openxmlformats.org/markup-compatibility/2006">
                <mc:Choice xmlns:v="urn:schemas-microsoft-com:vml" Requires="v">
                  <p:oleObj spid="_x0000_s295963" name="Equation" r:id="rId6" imgW="165100" imgH="177800" progId="Equation.3">
                    <p:embed/>
                  </p:oleObj>
                </mc:Choice>
                <mc:Fallback>
                  <p:oleObj name="Equation" r:id="rId6" imgW="165100" imgH="177800" progId="Equation.3">
                    <p:embed/>
                    <p:pic>
                      <p:nvPicPr>
                        <p:cNvPr id="0" name=""/>
                        <p:cNvPicPr/>
                        <p:nvPr/>
                      </p:nvPicPr>
                      <p:blipFill>
                        <a:blip r:embed="rId7"/>
                        <a:stretch>
                          <a:fillRect/>
                        </a:stretch>
                      </p:blipFill>
                      <p:spPr>
                        <a:xfrm>
                          <a:off x="3617737" y="3254272"/>
                          <a:ext cx="285750" cy="306387"/>
                        </a:xfrm>
                        <a:prstGeom prst="rect">
                          <a:avLst/>
                        </a:prstGeom>
                      </p:spPr>
                    </p:pic>
                  </p:oleObj>
                </mc:Fallback>
              </mc:AlternateContent>
            </a:graphicData>
          </a:graphic>
        </p:graphicFrame>
      </p:grpSp>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3981252893"/>
              </p:ext>
            </p:extLst>
          </p:nvPr>
        </p:nvGraphicFramePr>
        <p:xfrm>
          <a:off x="6862763" y="1235075"/>
          <a:ext cx="1506537" cy="334963"/>
        </p:xfrm>
        <a:graphic>
          <a:graphicData uri="http://schemas.openxmlformats.org/presentationml/2006/ole">
            <mc:AlternateContent xmlns:mc="http://schemas.openxmlformats.org/markup-compatibility/2006">
              <mc:Choice xmlns:v="urn:schemas-microsoft-com:vml" Requires="v">
                <p:oleObj spid="_x0000_s295964" name="Equation" r:id="rId8" imgW="914400" imgH="203200" progId="Equation.3">
                  <p:embed/>
                </p:oleObj>
              </mc:Choice>
              <mc:Fallback>
                <p:oleObj name="Equation" r:id="rId8" imgW="914400" imgH="203200" progId="Equation.3">
                  <p:embed/>
                  <p:pic>
                    <p:nvPicPr>
                      <p:cNvPr id="0" name=""/>
                      <p:cNvPicPr/>
                      <p:nvPr/>
                    </p:nvPicPr>
                    <p:blipFill>
                      <a:blip r:embed="rId9"/>
                      <a:stretch>
                        <a:fillRect/>
                      </a:stretch>
                    </p:blipFill>
                    <p:spPr>
                      <a:xfrm>
                        <a:off x="6862763" y="1235075"/>
                        <a:ext cx="1506537" cy="334963"/>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887149801"/>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295965" name="Equation" r:id="rId10" imgW="711200" imgH="203200" progId="Equation.3">
                  <p:embed/>
                </p:oleObj>
              </mc:Choice>
              <mc:Fallback>
                <p:oleObj name="Equation" r:id="rId10" imgW="711200" imgH="203200" progId="Equation.3">
                  <p:embed/>
                  <p:pic>
                    <p:nvPicPr>
                      <p:cNvPr id="0" name=""/>
                      <p:cNvPicPr/>
                      <p:nvPr/>
                    </p:nvPicPr>
                    <p:blipFill>
                      <a:blip r:embed="rId11"/>
                      <a:stretch>
                        <a:fillRect/>
                      </a:stretch>
                    </p:blipFill>
                    <p:spPr>
                      <a:xfrm>
                        <a:off x="114300" y="895350"/>
                        <a:ext cx="1174750" cy="336550"/>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5" name="Group 94"/>
          <p:cNvGrpSpPr/>
          <p:nvPr/>
        </p:nvGrpSpPr>
        <p:grpSpPr>
          <a:xfrm>
            <a:off x="4308681" y="720459"/>
            <a:ext cx="579497" cy="369332"/>
            <a:chOff x="4308681" y="720459"/>
            <a:chExt cx="579497" cy="369332"/>
          </a:xfrm>
        </p:grpSpPr>
        <p:sp>
          <p:nvSpPr>
            <p:cNvPr id="96" name="Rectangle 9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1" name="Group 100"/>
          <p:cNvGrpSpPr/>
          <p:nvPr/>
        </p:nvGrpSpPr>
        <p:grpSpPr>
          <a:xfrm>
            <a:off x="7896495" y="1619503"/>
            <a:ext cx="579497" cy="369332"/>
            <a:chOff x="6366719" y="2492739"/>
            <a:chExt cx="579497" cy="369332"/>
          </a:xfrm>
        </p:grpSpPr>
        <p:sp>
          <p:nvSpPr>
            <p:cNvPr id="102" name="Rectangle 10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104" name="Object 103"/>
          <p:cNvGraphicFramePr>
            <a:graphicFrameLocks noChangeAspect="1"/>
          </p:cNvGraphicFramePr>
          <p:nvPr>
            <p:extLst>
              <p:ext uri="{D42A27DB-BD31-4B8C-83A1-F6EECF244321}">
                <p14:modId xmlns:p14="http://schemas.microsoft.com/office/powerpoint/2010/main" val="1331421742"/>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295966" name="Equation" r:id="rId12" imgW="127000" imgH="139700" progId="Equation.3">
                  <p:embed/>
                </p:oleObj>
              </mc:Choice>
              <mc:Fallback>
                <p:oleObj name="Equation" r:id="rId12" imgW="127000" imgH="139700" progId="Equation.3">
                  <p:embed/>
                  <p:pic>
                    <p:nvPicPr>
                      <p:cNvPr id="0" name=""/>
                      <p:cNvPicPr/>
                      <p:nvPr/>
                    </p:nvPicPr>
                    <p:blipFill>
                      <a:blip r:embed="rId13"/>
                      <a:stretch>
                        <a:fillRect/>
                      </a:stretch>
                    </p:blipFill>
                    <p:spPr>
                      <a:xfrm>
                        <a:off x="4779963" y="2358774"/>
                        <a:ext cx="219075" cy="241300"/>
                      </a:xfrm>
                      <a:prstGeom prst="rect">
                        <a:avLst/>
                      </a:prstGeom>
                    </p:spPr>
                  </p:pic>
                </p:oleObj>
              </mc:Fallback>
            </mc:AlternateContent>
          </a:graphicData>
        </a:graphic>
      </p:graphicFrame>
      <p:graphicFrame>
        <p:nvGraphicFramePr>
          <p:cNvPr id="106" name="Object 105"/>
          <p:cNvGraphicFramePr>
            <a:graphicFrameLocks noChangeAspect="1"/>
          </p:cNvGraphicFramePr>
          <p:nvPr>
            <p:extLst>
              <p:ext uri="{D42A27DB-BD31-4B8C-83A1-F6EECF244321}">
                <p14:modId xmlns:p14="http://schemas.microsoft.com/office/powerpoint/2010/main" val="3572358010"/>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295967" name="Equation" r:id="rId14" imgW="152400" imgH="139700" progId="Equation.3">
                  <p:embed/>
                </p:oleObj>
              </mc:Choice>
              <mc:Fallback>
                <p:oleObj name="Equation" r:id="rId14" imgW="152400" imgH="139700" progId="Equation.3">
                  <p:embed/>
                  <p:pic>
                    <p:nvPicPr>
                      <p:cNvPr id="0" name=""/>
                      <p:cNvPicPr/>
                      <p:nvPr/>
                    </p:nvPicPr>
                    <p:blipFill>
                      <a:blip r:embed="rId15"/>
                      <a:stretch>
                        <a:fillRect/>
                      </a:stretch>
                    </p:blipFill>
                    <p:spPr>
                      <a:xfrm>
                        <a:off x="6212139" y="2097253"/>
                        <a:ext cx="263525" cy="241300"/>
                      </a:xfrm>
                      <a:prstGeom prst="rect">
                        <a:avLst/>
                      </a:prstGeom>
                    </p:spPr>
                  </p:pic>
                </p:oleObj>
              </mc:Fallback>
            </mc:AlternateContent>
          </a:graphicData>
        </a:graphic>
      </p:graphicFrame>
      <p:sp>
        <p:nvSpPr>
          <p:cNvPr id="107" name="TextBox 106"/>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08" name="Group 107"/>
          <p:cNvGrpSpPr/>
          <p:nvPr/>
        </p:nvGrpSpPr>
        <p:grpSpPr>
          <a:xfrm>
            <a:off x="995738" y="1331603"/>
            <a:ext cx="413796" cy="461665"/>
            <a:chOff x="637563" y="4042853"/>
            <a:chExt cx="413796" cy="461665"/>
          </a:xfrm>
        </p:grpSpPr>
        <p:sp>
          <p:nvSpPr>
            <p:cNvPr id="109" name="Rectangle 10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1089644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76"/>
                                        </p:tgtEl>
                                      </p:cBhvr>
                                    </p:animEffect>
                                    <p:set>
                                      <p:cBhvr>
                                        <p:cTn id="15" dur="1" fill="hold">
                                          <p:stCondLst>
                                            <p:cond delay="499"/>
                                          </p:stCondLst>
                                        </p:cTn>
                                        <p:tgtEl>
                                          <p:spTgt spid="76"/>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72"/>
                                        </p:tgtEl>
                                      </p:cBhvr>
                                    </p:animEffect>
                                    <p:set>
                                      <p:cBhvr>
                                        <p:cTn id="18" dur="1" fill="hold">
                                          <p:stCondLst>
                                            <p:cond delay="499"/>
                                          </p:stCondLst>
                                        </p:cTn>
                                        <p:tgtEl>
                                          <p:spTgt spid="72"/>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73"/>
                                        </p:tgtEl>
                                      </p:cBhvr>
                                    </p:animEffect>
                                    <p:set>
                                      <p:cBhvr>
                                        <p:cTn id="21" dur="1" fill="hold">
                                          <p:stCondLst>
                                            <p:cond delay="499"/>
                                          </p:stCondLst>
                                        </p:cTn>
                                        <p:tgtEl>
                                          <p:spTgt spid="73"/>
                                        </p:tgtEl>
                                        <p:attrNameLst>
                                          <p:attrName>style.visibility</p:attrName>
                                        </p:attrNameLst>
                                      </p:cBhvr>
                                      <p:to>
                                        <p:strVal val="hidden"/>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0" presetClass="exit" presetSubtype="0" fill="hold" grpId="0" nodeType="withEffect">
                                  <p:stCondLst>
                                    <p:cond delay="0"/>
                                  </p:stCondLst>
                                  <p:childTnLst>
                                    <p:animEffect transition="out" filter="fade">
                                      <p:cBhvr>
                                        <p:cTn id="30" dur="500"/>
                                        <p:tgtEl>
                                          <p:spTgt spid="78"/>
                                        </p:tgtEl>
                                      </p:cBhvr>
                                    </p:animEffect>
                                    <p:set>
                                      <p:cBhvr>
                                        <p:cTn id="31" dur="1" fill="hold">
                                          <p:stCondLst>
                                            <p:cond delay="499"/>
                                          </p:stCondLst>
                                        </p:cTn>
                                        <p:tgtEl>
                                          <p:spTgt spid="7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6">
                                            <p:bg/>
                                          </p:spTgt>
                                        </p:tgtEl>
                                        <p:attrNameLst>
                                          <p:attrName>style.visibility</p:attrName>
                                        </p:attrNameLst>
                                      </p:cBhvr>
                                      <p:to>
                                        <p:strVal val="visible"/>
                                      </p:to>
                                    </p:set>
                                    <p:animEffect transition="in" filter="fade">
                                      <p:cBhvr>
                                        <p:cTn id="42" dur="500"/>
                                        <p:tgtEl>
                                          <p:spTgt spid="86">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6">
                                            <p:txEl>
                                              <p:pRg st="0" end="0"/>
                                            </p:txEl>
                                          </p:spTgt>
                                        </p:tgtEl>
                                        <p:attrNameLst>
                                          <p:attrName>style.visibility</p:attrName>
                                        </p:attrNameLst>
                                      </p:cBhvr>
                                      <p:to>
                                        <p:strVal val="visible"/>
                                      </p:to>
                                    </p:set>
                                    <p:animEffect transition="in" filter="fade">
                                      <p:cBhvr>
                                        <p:cTn id="45" dur="500"/>
                                        <p:tgtEl>
                                          <p:spTgt spid="86">
                                            <p:txEl>
                                              <p:pRg st="0" end="0"/>
                                            </p:txEl>
                                          </p:spTgt>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89"/>
                                        </p:tgtEl>
                                        <p:attrNameLst>
                                          <p:attrName>style.visibility</p:attrName>
                                        </p:attrNameLst>
                                      </p:cBhvr>
                                      <p:to>
                                        <p:strVal val="visible"/>
                                      </p:to>
                                    </p:set>
                                    <p:animEffect transition="in" filter="fade">
                                      <p:cBhvr>
                                        <p:cTn id="49" dur="500"/>
                                        <p:tgtEl>
                                          <p:spTgt spid="8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6">
                                            <p:txEl>
                                              <p:pRg st="2" end="2"/>
                                            </p:txEl>
                                          </p:spTgt>
                                        </p:tgtEl>
                                        <p:attrNameLst>
                                          <p:attrName>style.visibility</p:attrName>
                                        </p:attrNameLst>
                                      </p:cBhvr>
                                      <p:to>
                                        <p:strVal val="visible"/>
                                      </p:to>
                                    </p:set>
                                    <p:animEffect transition="in" filter="fade">
                                      <p:cBhvr>
                                        <p:cTn id="54" dur="500"/>
                                        <p:tgtEl>
                                          <p:spTgt spid="86">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par>
                                <p:cTn id="60" presetID="10" presetClass="entr" presetSubtype="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500"/>
                                        <p:tgtEl>
                                          <p:spTgt spid="91"/>
                                        </p:tgtEl>
                                      </p:cBhvr>
                                    </p:animEffect>
                                  </p:childTnLst>
                                </p:cTn>
                              </p:par>
                              <p:par>
                                <p:cTn id="63" presetID="10"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82" grpId="0" animBg="1"/>
      <p:bldP spid="83" grpId="0" animBg="1"/>
      <p:bldP spid="85" grpId="0"/>
      <p:bldP spid="86" grpId="0" build="p" animBg="1"/>
      <p:bldP spid="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Autofit/>
          </a:bodyPr>
          <a:lstStyle/>
          <a:p>
            <a:r>
              <a:rPr lang="en-US" sz="2400" dirty="0" smtClean="0"/>
              <a:t>Entropy is at a premium for </a:t>
            </a:r>
            <a:br>
              <a:rPr lang="en-US" sz="2400" dirty="0" smtClean="0"/>
            </a:br>
            <a:r>
              <a:rPr lang="en-US" sz="2400" dirty="0" smtClean="0"/>
              <a:t>physical sources</a:t>
            </a:r>
          </a:p>
          <a:p>
            <a:pPr lvl="1"/>
            <a:r>
              <a:rPr lang="en-US" sz="1800" dirty="0"/>
              <a:t>Iris ≈</a:t>
            </a:r>
            <a:r>
              <a:rPr lang="en-US" sz="1800" dirty="0">
                <a:latin typeface="Times New Roman"/>
                <a:cs typeface="Times New Roman"/>
              </a:rPr>
              <a:t>249</a:t>
            </a:r>
            <a:r>
              <a:rPr lang="en-US" sz="1800" dirty="0"/>
              <a:t> [Daugman1996</a:t>
            </a:r>
            <a:r>
              <a:rPr lang="en-US" sz="1800" dirty="0" smtClean="0"/>
              <a:t>]</a:t>
            </a:r>
          </a:p>
          <a:p>
            <a:pPr lvl="1"/>
            <a:r>
              <a:rPr lang="en-US" sz="1800" dirty="0" smtClean="0"/>
              <a:t>Fingerprint ≈</a:t>
            </a:r>
            <a:r>
              <a:rPr lang="en-US" sz="1800" dirty="0" smtClean="0">
                <a:latin typeface="Times New Roman"/>
                <a:cs typeface="Times New Roman"/>
              </a:rPr>
              <a:t>82 </a:t>
            </a:r>
            <a:r>
              <a:rPr lang="en-US" sz="1800" dirty="0" smtClean="0">
                <a:latin typeface="Calibri"/>
                <a:cs typeface="Calibri"/>
              </a:rPr>
              <a:t>[RathaConnellBolle2001]</a:t>
            </a:r>
            <a:endParaRPr lang="en-US" sz="1800" dirty="0">
              <a:latin typeface="Calibri"/>
              <a:cs typeface="Calibri"/>
            </a:endParaRPr>
          </a:p>
          <a:p>
            <a:pPr lvl="1"/>
            <a:r>
              <a:rPr lang="en-US" sz="1800" dirty="0"/>
              <a:t>Passwords ≈</a:t>
            </a:r>
            <a:r>
              <a:rPr lang="en-US" sz="1800" dirty="0">
                <a:latin typeface="Times New Roman"/>
                <a:cs typeface="Times New Roman"/>
              </a:rPr>
              <a:t>31</a:t>
            </a:r>
            <a:r>
              <a:rPr lang="en-US" sz="1800" dirty="0">
                <a:cs typeface="Calibri"/>
              </a:rPr>
              <a:t> [ShayKomanduri+2010] </a:t>
            </a:r>
            <a:endParaRPr lang="en-US" sz="2400" dirty="0" smtClean="0"/>
          </a:p>
          <a:p>
            <a:r>
              <a:rPr lang="en-US" sz="2400" dirty="0" smtClean="0"/>
              <a:t>Fuzzy extractors have two losses:</a:t>
            </a:r>
            <a:endParaRPr lang="en-US" sz="2400" dirty="0"/>
          </a:p>
          <a:p>
            <a:pPr lvl="1"/>
            <a:r>
              <a:rPr lang="en-US" sz="2000" dirty="0" smtClean="0"/>
              <a:t>Secure sketches lose error correcting capability of the code </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dirty="0" smtClean="0"/>
              <a:t> </a:t>
            </a:r>
          </a:p>
          <a:p>
            <a:pPr lvl="2"/>
            <a:r>
              <a:rPr lang="en-US" sz="1600" dirty="0" smtClean="0"/>
              <a:t>Iris ≈</a:t>
            </a:r>
            <a:r>
              <a:rPr lang="en-US" sz="1600" dirty="0" smtClean="0">
                <a:latin typeface="Times New Roman"/>
                <a:cs typeface="Times New Roman"/>
              </a:rPr>
              <a:t>200 bit error rate</a:t>
            </a:r>
            <a:endParaRPr lang="en-US" sz="1600" dirty="0" smtClean="0"/>
          </a:p>
          <a:p>
            <a:pPr lvl="1"/>
            <a:r>
              <a:rPr lang="en-US" sz="2000" dirty="0" smtClean="0"/>
              <a:t>Randomness extractors lose </a:t>
            </a:r>
            <a:br>
              <a:rPr lang="en-US" sz="2000" dirty="0" smtClean="0"/>
            </a:br>
            <a:r>
              <a:rPr lang="en-US" sz="2000" dirty="0" smtClean="0">
                <a:latin typeface="Times New Roman"/>
                <a:cs typeface="Times New Roman"/>
              </a:rPr>
              <a:t>2log (1</a:t>
            </a:r>
            <a:r>
              <a:rPr lang="en-US" sz="2000" i="1" dirty="0" smtClean="0">
                <a:latin typeface="Times New Roman"/>
                <a:cs typeface="Times New Roman"/>
              </a:rPr>
              <a:t>/</a:t>
            </a:r>
            <a:r>
              <a:rPr lang="en-US" sz="2000" i="1" dirty="0" err="1" smtClean="0">
                <a:latin typeface="Times New Roman"/>
                <a:cs typeface="Times New Roman"/>
              </a:rPr>
              <a:t>ε</a:t>
            </a:r>
            <a:r>
              <a:rPr lang="en-US" sz="2000" dirty="0" smtClean="0">
                <a:latin typeface="Times New Roman"/>
                <a:cs typeface="Times New Roman"/>
              </a:rPr>
              <a:t>)</a:t>
            </a:r>
            <a:r>
              <a:rPr lang="en-US" sz="2000" dirty="0" smtClean="0"/>
              <a:t> or between </a:t>
            </a:r>
            <a:r>
              <a:rPr lang="en-US" sz="2000" dirty="0" smtClean="0">
                <a:latin typeface="Times New Roman"/>
                <a:cs typeface="Times New Roman"/>
              </a:rPr>
              <a:t>60</a:t>
            </a:r>
            <a:r>
              <a:rPr lang="en-US" sz="2000" i="1" dirty="0" smtClean="0">
                <a:latin typeface="Times New Roman"/>
                <a:cs typeface="Times New Roman"/>
              </a:rPr>
              <a:t>-</a:t>
            </a:r>
            <a:r>
              <a:rPr lang="en-US" sz="2000" dirty="0" smtClean="0">
                <a:latin typeface="Times New Roman"/>
                <a:cs typeface="Times New Roman"/>
              </a:rPr>
              <a:t>100</a:t>
            </a:r>
            <a:r>
              <a:rPr lang="en-US" sz="2000" dirty="0" smtClean="0"/>
              <a:t> bits</a:t>
            </a:r>
          </a:p>
          <a:p>
            <a:endParaRPr lang="en-US" sz="2400" dirty="0" smtClean="0"/>
          </a:p>
          <a:p>
            <a:r>
              <a:rPr lang="en-US" sz="2400" dirty="0" smtClean="0">
                <a:solidFill>
                  <a:schemeClr val="bg1"/>
                </a:solidFill>
              </a:rPr>
              <a:t>After these losses the key may be too short to be useful: </a:t>
            </a:r>
            <a:r>
              <a:rPr lang="en-US" sz="2400" dirty="0" smtClean="0">
                <a:solidFill>
                  <a:schemeClr val="bg1"/>
                </a:solidFill>
                <a:latin typeface="Times New Roman"/>
                <a:cs typeface="Times New Roman"/>
              </a:rPr>
              <a:t>30</a:t>
            </a:r>
            <a:r>
              <a:rPr lang="en-US" sz="2400" i="1" dirty="0" smtClean="0">
                <a:solidFill>
                  <a:schemeClr val="bg1"/>
                </a:solidFill>
                <a:latin typeface="Times New Roman"/>
                <a:cs typeface="Times New Roman"/>
              </a:rPr>
              <a:t>-</a:t>
            </a:r>
            <a:r>
              <a:rPr lang="en-US" sz="2400" dirty="0" smtClean="0">
                <a:solidFill>
                  <a:schemeClr val="bg1"/>
                </a:solidFill>
                <a:latin typeface="Times New Roman"/>
                <a:cs typeface="Times New Roman"/>
              </a:rPr>
              <a:t>60</a:t>
            </a:r>
            <a:r>
              <a:rPr lang="en-US" sz="2400" dirty="0" smtClean="0">
                <a:solidFill>
                  <a:schemeClr val="bg1"/>
                </a:solidFill>
              </a:rPr>
              <a:t> bits</a:t>
            </a:r>
            <a:endParaRPr lang="en-US" sz="2400"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r>
              <a:rPr lang="en-US" dirty="0"/>
              <a:t>After these </a:t>
            </a:r>
            <a:r>
              <a:rPr lang="en-US" dirty="0" smtClean="0"/>
              <a:t>losses,</a:t>
            </a:r>
            <a:br>
              <a:rPr lang="en-US" dirty="0" smtClean="0"/>
            </a:br>
            <a:r>
              <a:rPr lang="en-US" dirty="0" smtClean="0"/>
              <a:t>there may not be any key left!</a:t>
            </a:r>
            <a:endParaRPr lang="en-US" dirty="0"/>
          </a:p>
        </p:txBody>
      </p:sp>
    </p:spTree>
    <p:extLst>
      <p:ext uri="{BB962C8B-B14F-4D97-AF65-F5344CB8AC3E}">
        <p14:creationId xmlns:p14="http://schemas.microsoft.com/office/powerpoint/2010/main" val="1282228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t>Can we eliminate either of these entropy losses?</a:t>
            </a:r>
            <a:endParaRPr lang="en-US" sz="2400" b="1" dirty="0"/>
          </a:p>
        </p:txBody>
      </p:sp>
      <p:sp>
        <p:nvSpPr>
          <p:cNvPr id="5" name="Rectangle 36"/>
          <p:cNvSpPr>
            <a:spLocks noChangeArrowheads="1"/>
          </p:cNvSpPr>
          <p:nvPr/>
        </p:nvSpPr>
        <p:spPr bwMode="auto">
          <a:xfrm>
            <a:off x="4572000" y="2614572"/>
            <a:ext cx="4267200" cy="334774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t>[</a:t>
            </a:r>
            <a:r>
              <a:rPr lang="en-US" sz="2400" b="1" dirty="0" err="1" smtClean="0"/>
              <a:t>DodisOstrovskyReyzinSmith</a:t>
            </a:r>
            <a:r>
              <a:rPr lang="en-US" sz="2400" b="1" dirty="0" smtClean="0"/>
              <a:t>]</a:t>
            </a:r>
          </a:p>
          <a:p>
            <a:pPr algn="ctr">
              <a:defRPr/>
            </a:pPr>
            <a:endParaRPr lang="en-US" sz="2400" b="1" dirty="0"/>
          </a:p>
          <a:p>
            <a:pPr>
              <a:defRPr/>
            </a:pPr>
            <a:r>
              <a:rPr lang="en-US" sz="2400" b="1" dirty="0" smtClean="0"/>
              <a:t>Secure Sketch          Code (corrects random errors)</a:t>
            </a:r>
          </a:p>
          <a:p>
            <a:pPr>
              <a:defRPr/>
            </a:pPr>
            <a:endParaRPr lang="en-US" sz="2400" b="1" dirty="0" smtClean="0"/>
          </a:p>
          <a:p>
            <a:pPr>
              <a:defRPr/>
            </a:pPr>
            <a:r>
              <a:rPr lang="en-US" sz="2400" b="1" dirty="0" smtClean="0"/>
              <a:t>Means </a:t>
            </a:r>
            <a:r>
              <a:rPr lang="en-US" sz="2400" i="1" dirty="0" smtClean="0">
                <a:latin typeface="Times New Roman"/>
                <a:cs typeface="Times New Roman"/>
              </a:rPr>
              <a:t>k</a:t>
            </a:r>
            <a:r>
              <a:rPr lang="en-US" sz="2400" dirty="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 log |</a:t>
            </a:r>
            <a:r>
              <a:rPr lang="en-US" sz="2400" i="1" dirty="0" err="1" smtClean="0">
                <a:latin typeface="Times New Roman"/>
                <a:cs typeface="Times New Roman"/>
              </a:rPr>
              <a:t>B</a:t>
            </a:r>
            <a:r>
              <a:rPr lang="en-US" sz="2400" i="1" baseline="-25000" dirty="0" err="1" smtClean="0">
                <a:latin typeface="Times New Roman"/>
                <a:cs typeface="Times New Roman"/>
              </a:rPr>
              <a:t>dmax</a:t>
            </a:r>
            <a:r>
              <a:rPr lang="en-US" sz="2400" dirty="0" smtClean="0">
                <a:latin typeface="Times New Roman"/>
                <a:cs typeface="Times New Roman"/>
              </a:rPr>
              <a:t>|</a:t>
            </a:r>
            <a:r>
              <a:rPr lang="en-US" sz="2400" b="1" dirty="0" smtClean="0"/>
              <a:t> </a:t>
            </a:r>
            <a:br>
              <a:rPr lang="en-US" sz="2400" b="1" dirty="0" smtClean="0"/>
            </a:br>
            <a:r>
              <a:rPr lang="en-US" sz="2400" b="1" dirty="0" smtClean="0"/>
              <a:t>(Ball of radius </a:t>
            </a:r>
            <a:r>
              <a:rPr lang="en-US" sz="2400" i="1" dirty="0" err="1" smtClean="0">
                <a:latin typeface="Times New Roman"/>
                <a:cs typeface="Times New Roman"/>
              </a:rPr>
              <a:t>d</a:t>
            </a:r>
            <a:r>
              <a:rPr lang="en-US" sz="2400" i="1" baseline="-25000" dirty="0" err="1" smtClean="0">
                <a:latin typeface="Times New Roman"/>
                <a:cs typeface="Times New Roman"/>
              </a:rPr>
              <a:t>max</a:t>
            </a:r>
            <a:r>
              <a:rPr lang="en-US" sz="2400" b="1" dirty="0" smtClean="0"/>
              <a:t>)</a:t>
            </a:r>
            <a:endParaRPr lang="en-US" sz="24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2497116353"/>
              </p:ext>
            </p:extLst>
          </p:nvPr>
        </p:nvGraphicFramePr>
        <p:xfrm>
          <a:off x="6717269" y="3757740"/>
          <a:ext cx="517525" cy="323850"/>
        </p:xfrm>
        <a:graphic>
          <a:graphicData uri="http://schemas.openxmlformats.org/presentationml/2006/ole">
            <mc:AlternateContent xmlns:mc="http://schemas.openxmlformats.org/markup-compatibility/2006">
              <mc:Choice xmlns:v="urn:schemas-microsoft-com:vml" Requires="v">
                <p:oleObj spid="_x0000_s297989"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717269" y="3757740"/>
                        <a:ext cx="517525" cy="323850"/>
                      </a:xfrm>
                      <a:prstGeom prst="rect">
                        <a:avLst/>
                      </a:prstGeom>
                    </p:spPr>
                  </p:pic>
                </p:oleObj>
              </mc:Fallback>
            </mc:AlternateContent>
          </a:graphicData>
        </a:graphic>
      </p:graphicFrame>
      <p:sp>
        <p:nvSpPr>
          <p:cNvPr id="10" name="Content Placeholder 2"/>
          <p:cNvSpPr>
            <a:spLocks noGrp="1"/>
          </p:cNvSpPr>
          <p:nvPr>
            <p:ph idx="1"/>
          </p:nvPr>
        </p:nvSpPr>
        <p:spPr>
          <a:xfrm>
            <a:off x="475488" y="1274372"/>
            <a:ext cx="4096512" cy="5093398"/>
          </a:xfrm>
        </p:spPr>
        <p:txBody>
          <a:bodyPr>
            <a:noAutofit/>
          </a:bodyPr>
          <a:lstStyle/>
          <a:p>
            <a:r>
              <a:rPr lang="en-US" sz="2400" dirty="0" smtClean="0"/>
              <a:t>Entropy is at a premium for </a:t>
            </a:r>
            <a:br>
              <a:rPr lang="en-US" sz="2400" dirty="0" smtClean="0"/>
            </a:br>
            <a:r>
              <a:rPr lang="en-US" sz="2400" dirty="0" smtClean="0"/>
              <a:t>physical sources</a:t>
            </a:r>
          </a:p>
          <a:p>
            <a:pPr lvl="1"/>
            <a:r>
              <a:rPr lang="en-US" sz="1800" dirty="0"/>
              <a:t>Iris ≈</a:t>
            </a:r>
            <a:r>
              <a:rPr lang="en-US" sz="1800" dirty="0">
                <a:latin typeface="Times New Roman"/>
                <a:cs typeface="Times New Roman"/>
              </a:rPr>
              <a:t>249</a:t>
            </a:r>
            <a:r>
              <a:rPr lang="en-US" sz="1800" dirty="0"/>
              <a:t> [Daugman1996</a:t>
            </a:r>
            <a:r>
              <a:rPr lang="en-US" sz="1800" dirty="0" smtClean="0"/>
              <a:t>]</a:t>
            </a:r>
          </a:p>
          <a:p>
            <a:pPr lvl="1"/>
            <a:r>
              <a:rPr lang="en-US" sz="1800" dirty="0" smtClean="0"/>
              <a:t>Fingerprint ≈</a:t>
            </a:r>
            <a:r>
              <a:rPr lang="en-US" sz="1800" dirty="0" smtClean="0">
                <a:latin typeface="Times New Roman"/>
                <a:cs typeface="Times New Roman"/>
              </a:rPr>
              <a:t>82 </a:t>
            </a:r>
            <a:r>
              <a:rPr lang="en-US" sz="1800" dirty="0" smtClean="0">
                <a:latin typeface="Calibri"/>
                <a:cs typeface="Calibri"/>
              </a:rPr>
              <a:t>[RathaConnellBolle2001]</a:t>
            </a:r>
            <a:endParaRPr lang="en-US" sz="1800" dirty="0">
              <a:latin typeface="Calibri"/>
              <a:cs typeface="Calibri"/>
            </a:endParaRPr>
          </a:p>
          <a:p>
            <a:pPr lvl="1"/>
            <a:r>
              <a:rPr lang="en-US" sz="1800" dirty="0"/>
              <a:t>Passwords ≈</a:t>
            </a:r>
            <a:r>
              <a:rPr lang="en-US" sz="1800" dirty="0">
                <a:latin typeface="Times New Roman"/>
                <a:cs typeface="Times New Roman"/>
              </a:rPr>
              <a:t>31</a:t>
            </a:r>
            <a:r>
              <a:rPr lang="en-US" sz="1800" dirty="0">
                <a:cs typeface="Calibri"/>
              </a:rPr>
              <a:t> [ShayKomanduri+2010] </a:t>
            </a:r>
            <a:endParaRPr lang="en-US" sz="2400" dirty="0" smtClean="0"/>
          </a:p>
          <a:p>
            <a:r>
              <a:rPr lang="en-US" sz="2400" dirty="0" smtClean="0"/>
              <a:t>Fuzzy extractors have two losses:</a:t>
            </a:r>
            <a:endParaRPr lang="en-US" sz="2400" dirty="0"/>
          </a:p>
          <a:p>
            <a:pPr lvl="1"/>
            <a:r>
              <a:rPr lang="en-US" sz="2000" dirty="0" smtClean="0"/>
              <a:t>Secure sketches lose error correcting capability of the code </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dirty="0" smtClean="0"/>
              <a:t> </a:t>
            </a:r>
          </a:p>
          <a:p>
            <a:pPr lvl="2"/>
            <a:r>
              <a:rPr lang="en-US" sz="1600" dirty="0" smtClean="0"/>
              <a:t>Iris ≈</a:t>
            </a:r>
            <a:r>
              <a:rPr lang="en-US" sz="1600" dirty="0" smtClean="0">
                <a:latin typeface="Times New Roman"/>
                <a:cs typeface="Times New Roman"/>
              </a:rPr>
              <a:t>200 bit error rate</a:t>
            </a:r>
            <a:endParaRPr lang="en-US" sz="1600" dirty="0" smtClean="0"/>
          </a:p>
          <a:p>
            <a:pPr lvl="1"/>
            <a:r>
              <a:rPr lang="en-US" sz="2000" dirty="0" smtClean="0"/>
              <a:t>Randomness extractors lose </a:t>
            </a:r>
            <a:br>
              <a:rPr lang="en-US" sz="2000" dirty="0" smtClean="0"/>
            </a:br>
            <a:r>
              <a:rPr lang="en-US" sz="2000" dirty="0" smtClean="0">
                <a:latin typeface="Times New Roman"/>
                <a:cs typeface="Times New Roman"/>
              </a:rPr>
              <a:t>2log (1</a:t>
            </a:r>
            <a:r>
              <a:rPr lang="en-US" sz="2000" i="1" dirty="0" smtClean="0">
                <a:latin typeface="Times New Roman"/>
                <a:cs typeface="Times New Roman"/>
              </a:rPr>
              <a:t>/</a:t>
            </a:r>
            <a:r>
              <a:rPr lang="en-US" sz="2000" i="1" dirty="0" err="1" smtClean="0">
                <a:latin typeface="Times New Roman"/>
                <a:cs typeface="Times New Roman"/>
              </a:rPr>
              <a:t>ε</a:t>
            </a:r>
            <a:r>
              <a:rPr lang="en-US" sz="2000" dirty="0" smtClean="0">
                <a:latin typeface="Times New Roman"/>
                <a:cs typeface="Times New Roman"/>
              </a:rPr>
              <a:t>)</a:t>
            </a:r>
            <a:r>
              <a:rPr lang="en-US" sz="2000" dirty="0" smtClean="0"/>
              <a:t> or between </a:t>
            </a:r>
            <a:r>
              <a:rPr lang="en-US" sz="2000" dirty="0" smtClean="0">
                <a:latin typeface="Times New Roman"/>
                <a:cs typeface="Times New Roman"/>
              </a:rPr>
              <a:t>60</a:t>
            </a:r>
            <a:r>
              <a:rPr lang="en-US" sz="2000" i="1" dirty="0" smtClean="0">
                <a:latin typeface="Times New Roman"/>
                <a:cs typeface="Times New Roman"/>
              </a:rPr>
              <a:t>-</a:t>
            </a:r>
            <a:r>
              <a:rPr lang="en-US" sz="2000" dirty="0" smtClean="0">
                <a:latin typeface="Times New Roman"/>
                <a:cs typeface="Times New Roman"/>
              </a:rPr>
              <a:t>100</a:t>
            </a:r>
            <a:r>
              <a:rPr lang="en-US" sz="2000" dirty="0" smtClean="0"/>
              <a:t> bits</a:t>
            </a:r>
          </a:p>
          <a:p>
            <a:endParaRPr lang="en-US" sz="2400" dirty="0" smtClean="0"/>
          </a:p>
          <a:p>
            <a:r>
              <a:rPr lang="en-US" sz="2400" dirty="0" smtClean="0">
                <a:solidFill>
                  <a:schemeClr val="bg1"/>
                </a:solidFill>
              </a:rPr>
              <a:t>After these losses the key may be too short to be useful: </a:t>
            </a:r>
            <a:r>
              <a:rPr lang="en-US" sz="2400" dirty="0" smtClean="0">
                <a:solidFill>
                  <a:schemeClr val="bg1"/>
                </a:solidFill>
                <a:latin typeface="Times New Roman"/>
                <a:cs typeface="Times New Roman"/>
              </a:rPr>
              <a:t>30</a:t>
            </a:r>
            <a:r>
              <a:rPr lang="en-US" sz="2400" i="1" dirty="0" smtClean="0">
                <a:solidFill>
                  <a:schemeClr val="bg1"/>
                </a:solidFill>
                <a:latin typeface="Times New Roman"/>
                <a:cs typeface="Times New Roman"/>
              </a:rPr>
              <a:t>-</a:t>
            </a:r>
            <a:r>
              <a:rPr lang="en-US" sz="2400" dirty="0" smtClean="0">
                <a:solidFill>
                  <a:schemeClr val="bg1"/>
                </a:solidFill>
                <a:latin typeface="Times New Roman"/>
                <a:cs typeface="Times New Roman"/>
              </a:rPr>
              <a:t>60</a:t>
            </a:r>
            <a:r>
              <a:rPr lang="en-US" sz="2400" dirty="0" smtClean="0">
                <a:solidFill>
                  <a:schemeClr val="bg1"/>
                </a:solidFill>
              </a:rPr>
              <a:t> bits</a:t>
            </a:r>
            <a:endParaRPr lang="en-US" sz="2400" dirty="0">
              <a:solidFill>
                <a:schemeClr val="bg1"/>
              </a:solidFill>
            </a:endParaRPr>
          </a:p>
        </p:txBody>
      </p:sp>
    </p:spTree>
    <p:extLst>
      <p:ext uri="{BB962C8B-B14F-4D97-AF65-F5344CB8AC3E}">
        <p14:creationId xmlns:p14="http://schemas.microsoft.com/office/powerpoint/2010/main" val="60594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357331" cy="369332"/>
          </a:xfrm>
          <a:prstGeom prst="rect">
            <a:avLst/>
          </a:prstGeom>
        </p:spPr>
        <p:txBody>
          <a:bodyPr wrap="none">
            <a:spAutoFit/>
          </a:bodyPr>
          <a:lstStyle/>
          <a:p>
            <a:r>
              <a:rPr lang="en-US" i="1" dirty="0" smtClean="0">
                <a:latin typeface="Times New Roman"/>
                <a:cs typeface="Times New Roman"/>
              </a:rPr>
              <a:t>w</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sp>
        <p:nvSpPr>
          <p:cNvPr id="12" name="TextBox 11"/>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solidFill>
                  <a:schemeClr val="bg1"/>
                </a:solidFill>
                <a:latin typeface="Calibri"/>
                <a:cs typeface="Calibri"/>
              </a:rPr>
              <a:t>If there is a point </a:t>
            </a:r>
            <a:r>
              <a:rPr lang="en-US" sz="2000" i="1" dirty="0" smtClean="0">
                <a:solidFill>
                  <a:schemeClr val="bg1"/>
                </a:solidFill>
                <a:latin typeface="Times New Roman"/>
                <a:cs typeface="Times New Roman"/>
              </a:rPr>
              <a:t>x</a:t>
            </a:r>
            <a:r>
              <a:rPr lang="en-US" sz="2000" dirty="0" smtClean="0">
                <a:solidFill>
                  <a:schemeClr val="bg1"/>
                </a:solidFill>
                <a:latin typeface="Times New Roman"/>
                <a:cs typeface="Times New Roman"/>
              </a:rPr>
              <a:t>*</a:t>
            </a:r>
            <a:r>
              <a:rPr lang="en-US" sz="2000" dirty="0" smtClean="0">
                <a:solidFill>
                  <a:schemeClr val="bg1"/>
                </a:solidFill>
                <a:latin typeface="Calibri"/>
                <a:cs typeface="Calibri"/>
              </a:rPr>
              <a:t> close to all points in </a:t>
            </a:r>
            <a:r>
              <a:rPr lang="en-US" sz="2000" i="1" dirty="0" smtClean="0">
                <a:solidFill>
                  <a:schemeClr val="bg1"/>
                </a:solidFill>
                <a:latin typeface="Times New Roman"/>
                <a:cs typeface="Times New Roman"/>
              </a:rPr>
              <a:t>W</a:t>
            </a:r>
            <a:r>
              <a:rPr lang="en-US" sz="2000" dirty="0" smtClean="0">
                <a:solidFill>
                  <a:schemeClr val="bg1"/>
                </a:solidFill>
                <a:latin typeface="Calibri"/>
                <a:cs typeface="Calibri"/>
              </a:rPr>
              <a:t>, no security is possible</a:t>
            </a:r>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7"/>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7" grpId="1" animBg="1"/>
      <p:bldP spid="7" grpId="2" animBg="1"/>
      <p:bldP spid="9" grpId="0" animBg="1"/>
      <p:bldP spid="9" grpId="1" animBg="1"/>
      <p:bldP spid="10" grpId="0"/>
      <p:bldP spid="10" grpId="1"/>
      <p:bldP spid="11" grpId="0"/>
      <p:bldP spid="1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sp>
        <p:nvSpPr>
          <p:cNvPr id="26"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Let </a:t>
            </a:r>
            <a:r>
              <a:rPr lang="en-US" i="1" dirty="0" err="1" smtClean="0">
                <a:latin typeface="Times New Roman"/>
                <a:cs typeface="Times New Roman"/>
              </a:rPr>
              <a:t>B</a:t>
            </a:r>
            <a:r>
              <a:rPr lang="en-US" i="1" baseline="-25000" dirty="0" err="1" smtClean="0">
                <a:latin typeface="Times New Roman"/>
                <a:cs typeface="Times New Roman"/>
              </a:rPr>
              <a:t>dmax</a:t>
            </a:r>
            <a:r>
              <a:rPr lang="en-US" i="1" baseline="-25000" dirty="0" smtClean="0">
                <a:latin typeface="Times New Roman"/>
                <a:cs typeface="Times New Roman"/>
              </a:rPr>
              <a:t> </a:t>
            </a:r>
            <a:r>
              <a:rPr lang="en-US" b="1" dirty="0" smtClean="0">
                <a:latin typeface="Calibri"/>
                <a:cs typeface="Calibri"/>
              </a:rPr>
              <a:t>represent the points with distance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latin typeface="Calibri"/>
                <a:cs typeface="Calibri"/>
              </a:rPr>
              <a:t> </a:t>
            </a:r>
            <a:endParaRPr lang="en-US" b="1" i="1" dirty="0" smtClean="0">
              <a:latin typeface="Calibri"/>
              <a:cs typeface="Calibri"/>
            </a:endParaRPr>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1476509875"/>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20108"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888819039"/>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97704"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
        <p:nvSpPr>
          <p:cNvPr id="30"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dirty="0" smtClean="0">
                <a:latin typeface="Calibri"/>
                <a:cs typeface="Calibri"/>
              </a:rPr>
              <a:t>Call this minimum usable entropy, </a:t>
            </a:r>
            <a:r>
              <a:rPr lang="en-US" sz="2000" dirty="0" err="1" smtClean="0">
                <a:latin typeface="Times New Roman"/>
                <a:cs typeface="Times New Roman"/>
              </a:rPr>
              <a:t>H</a:t>
            </a:r>
            <a:r>
              <a:rPr lang="en-US" sz="2000" i="1" baseline="-25000" dirty="0" err="1" smtClean="0">
                <a:latin typeface="Times New Roman"/>
                <a:cs typeface="Times New Roman"/>
              </a:rPr>
              <a:t>usable</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a:t>
            </a:r>
            <a:endParaRPr lang="en-US" sz="2000" i="1" dirty="0" smtClean="0">
              <a:latin typeface="Times New Roman"/>
              <a:cs typeface="Times New Roman"/>
            </a:endParaRPr>
          </a:p>
        </p:txBody>
      </p:sp>
      <p:sp>
        <p:nvSpPr>
          <p:cNvPr id="31" name="Left Brace 30"/>
          <p:cNvSpPr/>
          <p:nvPr/>
        </p:nvSpPr>
        <p:spPr>
          <a:xfrm rot="5400000">
            <a:off x="7185376" y="4596797"/>
            <a:ext cx="467895" cy="2337830"/>
          </a:xfrm>
          <a:prstGeom prst="leftBrace">
            <a:avLst>
              <a:gd name="adj1" fmla="val 8333"/>
              <a:gd name="adj2" fmla="val 47212"/>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9196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a:t>
            </a:r>
            <a:r>
              <a:rPr lang="en-US" dirty="0" err="1" smtClean="0">
                <a:latin typeface="Times New Roman"/>
                <a:cs typeface="Times New Roman"/>
              </a:rPr>
              <a:t>H</a:t>
            </a:r>
            <a:r>
              <a:rPr lang="en-US" i="1" baseline="-25000" dirty="0" err="1"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Many sources have no minimum usable entropy</a:t>
            </a:r>
          </a:p>
          <a:p>
            <a:pPr lvl="1"/>
            <a:r>
              <a:rPr lang="en-US" dirty="0" smtClean="0"/>
              <a:t>Irises are thought to be the “best” biometric,</a:t>
            </a:r>
            <a:br>
              <a:rPr lang="en-US" dirty="0" smtClean="0"/>
            </a:br>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Need property other than entropy</a:t>
            </a:r>
            <a:r>
              <a:rPr lang="en-US" dirty="0"/>
              <a:t> </a:t>
            </a:r>
            <a:r>
              <a:rPr lang="en-US" dirty="0" smtClean="0"/>
              <a:t>to secure these sources (e.g.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6"/>
            <a:ext cx="8229600" cy="1143000"/>
          </a:xfrm>
        </p:spPr>
        <p:txBody>
          <a:bodyPr/>
          <a:lstStyle/>
          <a:p>
            <a:r>
              <a:rPr lang="en-US" dirty="0" smtClean="0"/>
              <a:t>Hamming Metric</a:t>
            </a:r>
            <a:endParaRPr lang="en-US" dirty="0"/>
          </a:p>
        </p:txBody>
      </p:sp>
      <p:sp>
        <p:nvSpPr>
          <p:cNvPr id="3" name="Content Placeholder 2"/>
          <p:cNvSpPr>
            <a:spLocks noGrp="1"/>
          </p:cNvSpPr>
          <p:nvPr>
            <p:ph idx="1"/>
          </p:nvPr>
        </p:nvSpPr>
        <p:spPr>
          <a:xfrm>
            <a:off x="457200" y="1163647"/>
            <a:ext cx="8229600" cy="3034038"/>
          </a:xfrm>
        </p:spPr>
        <p:txBody>
          <a:bodyPr/>
          <a:lstStyle/>
          <a:p>
            <a:r>
              <a:rPr lang="en-US" dirty="0" smtClean="0"/>
              <a:t>Security parameter </a:t>
            </a:r>
            <a:r>
              <a:rPr lang="en-US" i="1" dirty="0" smtClean="0">
                <a:latin typeface="Times New Roman"/>
                <a:cs typeface="Times New Roman"/>
              </a:rPr>
              <a:t>n</a:t>
            </a:r>
            <a:endParaRPr lang="en-US" dirty="0" smtClean="0">
              <a:latin typeface="Calibri"/>
              <a:cs typeface="Calibri"/>
            </a:endParaRPr>
          </a:p>
          <a:p>
            <a:r>
              <a:rPr lang="en-US" dirty="0" smtClean="0">
                <a:latin typeface="Calibri"/>
                <a:cs typeface="Calibri"/>
              </a:rPr>
              <a:t>Sources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symbols </a:t>
            </a:r>
            <a:r>
              <a:rPr lang="en-US" i="1" dirty="0" smtClean="0">
                <a:latin typeface="Times New Roman"/>
                <a:cs typeface="Times New Roman"/>
              </a:rPr>
              <a:t>W</a:t>
            </a:r>
            <a:r>
              <a:rPr lang="en-US" i="1" baseline="-25000" dirty="0" smtClean="0">
                <a:latin typeface="Times New Roman"/>
                <a:cs typeface="Times New Roman"/>
              </a:rPr>
              <a:t>i</a:t>
            </a:r>
            <a:r>
              <a:rPr lang="en-US" dirty="0" smtClean="0"/>
              <a:t> over </a:t>
            </a:r>
            <a:r>
              <a:rPr lang="en-US" dirty="0"/>
              <a:t>alphabet </a:t>
            </a:r>
            <a:r>
              <a:rPr lang="en-US" i="1" dirty="0">
                <a:latin typeface="Times New Roman"/>
                <a:cs typeface="Times New Roman"/>
              </a:rPr>
              <a:t>Z </a:t>
            </a:r>
            <a:r>
              <a:rPr lang="en-US" i="1" dirty="0" smtClean="0">
                <a:latin typeface="Times New Roman"/>
                <a:cs typeface="Times New Roman"/>
              </a:rPr>
              <a:t/>
            </a:r>
            <a:br>
              <a:rPr lang="en-US" i="1" dirty="0" smtClean="0">
                <a:latin typeface="Times New Roman"/>
                <a:cs typeface="Times New Roman"/>
              </a:rPr>
            </a:br>
            <a:r>
              <a:rPr lang="en-US" dirty="0" smtClean="0">
                <a:latin typeface="Calibri"/>
                <a:cs typeface="Calibri"/>
              </a:rPr>
              <a:t>(</a:t>
            </a:r>
            <a:r>
              <a:rPr lang="en-US" dirty="0" smtClean="0">
                <a:cs typeface="Calibri"/>
              </a:rPr>
              <a:t>grows </a:t>
            </a:r>
            <a:r>
              <a:rPr lang="en-US" dirty="0">
                <a:cs typeface="Calibri"/>
              </a:rPr>
              <a:t>with </a:t>
            </a:r>
            <a:r>
              <a:rPr lang="en-US" i="1" dirty="0">
                <a:latin typeface="Times New Roman"/>
                <a:cs typeface="Times New Roman"/>
              </a:rPr>
              <a:t>n</a:t>
            </a:r>
            <a:r>
              <a:rPr lang="en-US" dirty="0"/>
              <a:t> </a:t>
            </a:r>
            <a:r>
              <a:rPr lang="en-US" dirty="0" smtClean="0"/>
              <a:t>)</a:t>
            </a:r>
          </a:p>
          <a:p>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a:t>
            </a:r>
            <a:r>
              <a:rPr lang="en-US" i="1" dirty="0">
                <a:latin typeface="Times New Roman"/>
                <a:cs typeface="Times New Roman"/>
              </a:rPr>
              <a:t>x</a:t>
            </a:r>
            <a:r>
              <a:rPr lang="en-US" dirty="0" smtClean="0">
                <a:latin typeface="Times New Roman"/>
                <a:cs typeface="Times New Roman"/>
              </a:rPr>
              <a:t>)</a:t>
            </a:r>
            <a:r>
              <a:rPr lang="en-US" dirty="0" smtClean="0"/>
              <a:t>=</a:t>
            </a:r>
            <a:r>
              <a:rPr lang="en-US" dirty="0" smtClean="0">
                <a:latin typeface="Times New Roman"/>
                <a:cs typeface="Times New Roman"/>
              </a:rPr>
              <a:t>#</a:t>
            </a:r>
            <a:r>
              <a:rPr lang="en-US" dirty="0" smtClean="0"/>
              <a:t> of symbols in that differ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2999065"/>
              </p:ext>
            </p:extLst>
          </p:nvPr>
        </p:nvGraphicFramePr>
        <p:xfrm>
          <a:off x="1524000" y="4244488"/>
          <a:ext cx="6096000" cy="74168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t>100</a:t>
                      </a:r>
                      <a:endParaRPr lang="en-US" dirty="0"/>
                    </a:p>
                  </a:txBody>
                  <a:tcPr/>
                </a:tc>
                <a:tc>
                  <a:txBody>
                    <a:bodyPr/>
                    <a:lstStyle/>
                    <a:p>
                      <a:r>
                        <a:rPr lang="en-US" dirty="0" smtClean="0"/>
                        <a:t>011</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111</a:t>
                      </a:r>
                      <a:endParaRPr lang="en-US" dirty="0"/>
                    </a:p>
                  </a:txBody>
                  <a:tcPr/>
                </a:tc>
                <a:tc>
                  <a:txBody>
                    <a:bodyPr/>
                    <a:lstStyle/>
                    <a:p>
                      <a:r>
                        <a:rPr lang="en-US" dirty="0" smtClean="0"/>
                        <a:t>101</a:t>
                      </a:r>
                      <a:endParaRPr lang="en-US" dirty="0"/>
                    </a:p>
                  </a:txBody>
                  <a:tcPr/>
                </a:tc>
              </a:tr>
              <a:tr h="370840">
                <a:tc>
                  <a:txBody>
                    <a:bodyPr/>
                    <a:lstStyle/>
                    <a:p>
                      <a:r>
                        <a:rPr lang="en-US" dirty="0" smtClean="0"/>
                        <a:t>100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001</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000</a:t>
                      </a:r>
                      <a:endParaRPr lang="en-US" dirty="0"/>
                    </a:p>
                  </a:txBody>
                  <a:tcPr/>
                </a:tc>
                <a:tc>
                  <a:txBody>
                    <a:bodyPr/>
                    <a:lstStyle/>
                    <a:p>
                      <a:r>
                        <a:rPr lang="en-US" dirty="0" smtClean="0"/>
                        <a:t>100</a:t>
                      </a:r>
                      <a:endParaRPr lang="en-US" dirty="0"/>
                    </a:p>
                  </a:txBody>
                  <a:tcPr/>
                </a:tc>
              </a:tr>
            </a:tbl>
          </a:graphicData>
        </a:graphic>
      </p:graphicFrame>
      <p:sp>
        <p:nvSpPr>
          <p:cNvPr id="6" name="Rectangle 5"/>
          <p:cNvSpPr/>
          <p:nvPr/>
        </p:nvSpPr>
        <p:spPr>
          <a:xfrm>
            <a:off x="1038156" y="4170962"/>
            <a:ext cx="412393" cy="461665"/>
          </a:xfrm>
          <a:prstGeom prst="rect">
            <a:avLst/>
          </a:prstGeom>
        </p:spPr>
        <p:txBody>
          <a:bodyPr wrap="none">
            <a:spAutoFit/>
          </a:bodyPr>
          <a:lstStyle/>
          <a:p>
            <a:r>
              <a:rPr lang="en-US" sz="2400" i="1" dirty="0">
                <a:latin typeface="Times New Roman"/>
                <a:cs typeface="Times New Roman"/>
              </a:rPr>
              <a:t>w</a:t>
            </a:r>
            <a:endParaRPr lang="en-US" sz="2400" dirty="0"/>
          </a:p>
        </p:txBody>
      </p:sp>
      <p:sp>
        <p:nvSpPr>
          <p:cNvPr id="7" name="Rectangle 6"/>
          <p:cNvSpPr/>
          <p:nvPr/>
        </p:nvSpPr>
        <p:spPr>
          <a:xfrm>
            <a:off x="1038156" y="4524503"/>
            <a:ext cx="348172" cy="461665"/>
          </a:xfrm>
          <a:prstGeom prst="rect">
            <a:avLst/>
          </a:prstGeom>
        </p:spPr>
        <p:txBody>
          <a:bodyPr wrap="none">
            <a:spAutoFit/>
          </a:bodyPr>
          <a:lstStyle/>
          <a:p>
            <a:r>
              <a:rPr lang="en-US" sz="2400" i="1" dirty="0">
                <a:latin typeface="Times New Roman"/>
                <a:cs typeface="Times New Roman"/>
              </a:rPr>
              <a:t>x</a:t>
            </a:r>
            <a:endParaRPr lang="en-US" sz="2400" dirty="0"/>
          </a:p>
        </p:txBody>
      </p:sp>
      <p:sp>
        <p:nvSpPr>
          <p:cNvPr id="8" name="Right Arrow 7"/>
          <p:cNvSpPr/>
          <p:nvPr/>
        </p:nvSpPr>
        <p:spPr>
          <a:xfrm rot="16200000">
            <a:off x="2219159" y="5066377"/>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6200000">
            <a:off x="4015876"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6200000">
            <a:off x="6481014"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6200000">
            <a:off x="7087941" y="5066376"/>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6"/>
          <p:cNvSpPr>
            <a:spLocks noChangeArrowheads="1"/>
          </p:cNvSpPr>
          <p:nvPr/>
        </p:nvSpPr>
        <p:spPr bwMode="auto">
          <a:xfrm>
            <a:off x="3074736" y="5721685"/>
            <a:ext cx="2406315" cy="6015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i="1" dirty="0" smtClean="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w</a:t>
            </a:r>
            <a:r>
              <a:rPr lang="en-US" sz="2800" dirty="0" smtClean="0">
                <a:latin typeface="Times New Roman"/>
                <a:cs typeface="Times New Roman"/>
              </a:rPr>
              <a:t>, </a:t>
            </a:r>
            <a:r>
              <a:rPr lang="en-US" sz="2800" i="1" dirty="0" smtClean="0">
                <a:latin typeface="Times New Roman"/>
                <a:cs typeface="Times New Roman"/>
              </a:rPr>
              <a:t>x</a:t>
            </a:r>
            <a:r>
              <a:rPr lang="en-US" sz="2800" dirty="0" smtClean="0">
                <a:latin typeface="Times New Roman"/>
                <a:cs typeface="Times New Roman"/>
              </a:rPr>
              <a:t>)=4</a:t>
            </a:r>
          </a:p>
        </p:txBody>
      </p:sp>
    </p:spTree>
    <p:extLst>
      <p:ext uri="{BB962C8B-B14F-4D97-AF65-F5344CB8AC3E}">
        <p14:creationId xmlns:p14="http://schemas.microsoft.com/office/powerpoint/2010/main" val="3970604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198" y="4959675"/>
            <a:ext cx="8553116" cy="1367589"/>
          </a:xfrm>
        </p:spPr>
        <p:txBody>
          <a:bodyPr>
            <a:normAutofit/>
          </a:bodyPr>
          <a:lstStyle/>
          <a:p>
            <a:pPr marL="0" indent="0">
              <a:buNone/>
            </a:pPr>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982680"/>
              </p:ext>
            </p:extLst>
          </p:nvPr>
        </p:nvGraphicFramePr>
        <p:xfrm>
          <a:off x="457198" y="1211764"/>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2278814"/>
              </p:ext>
            </p:extLst>
          </p:nvPr>
        </p:nvGraphicFramePr>
        <p:xfrm>
          <a:off x="5736392" y="3163138"/>
          <a:ext cx="1183121" cy="914229"/>
        </p:xfrm>
        <a:graphic>
          <a:graphicData uri="http://schemas.openxmlformats.org/presentationml/2006/ole">
            <mc:AlternateContent xmlns:mc="http://schemas.openxmlformats.org/markup-compatibility/2006">
              <mc:Choice xmlns:v="urn:schemas-microsoft-com:vml" Requires="v">
                <p:oleObj spid="_x0000_s259119"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3163138"/>
                        <a:ext cx="1183121" cy="914229"/>
                      </a:xfrm>
                      <a:prstGeom prst="rect">
                        <a:avLst/>
                      </a:prstGeom>
                    </p:spPr>
                  </p:pic>
                </p:oleObj>
              </mc:Fallback>
            </mc:AlternateContent>
          </a:graphicData>
        </a:graphic>
      </p:graphicFrame>
      <p:sp>
        <p:nvSpPr>
          <p:cNvPr id="10" name="Up Arrow 9"/>
          <p:cNvSpPr/>
          <p:nvPr/>
        </p:nvSpPr>
        <p:spPr>
          <a:xfrm rot="8100000">
            <a:off x="2614613" y="683865"/>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2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pic>
        <p:nvPicPr>
          <p:cNvPr id="21" name="Picture 20"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31" name="Rectangle 30"/>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402"/>
            <a:ext cx="8229600" cy="1143000"/>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16598"/>
            <a:ext cx="4368800" cy="5627507"/>
          </a:xfrm>
        </p:spPr>
        <p:txBody>
          <a:bodyPr/>
          <a:lstStyle/>
          <a:p>
            <a:r>
              <a:rPr lang="en-US" dirty="0" smtClean="0"/>
              <a:t>Users’ private data exists online in a variety of locations</a:t>
            </a:r>
          </a:p>
          <a:p>
            <a:endParaRPr lang="en-US" dirty="0" smtClean="0"/>
          </a:p>
          <a:p>
            <a:r>
              <a:rPr lang="en-US" dirty="0" smtClean="0"/>
              <a:t>Must authenticate users before granting access to private data</a:t>
            </a:r>
          </a:p>
          <a:p>
            <a:endParaRPr lang="en-US" dirty="0" smtClean="0"/>
          </a:p>
          <a:p>
            <a:r>
              <a:rPr lang="en-US" dirty="0" smtClean="0"/>
              <a:t>Passwords are widely used but guessable</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pic>
        <p:nvPicPr>
          <p:cNvPr id="5" name="Picture 4" descr="Screen Shot 2014-03-31 at 2.15.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621" y="1016598"/>
            <a:ext cx="2463800" cy="762000"/>
          </a:xfrm>
          <a:prstGeom prst="rect">
            <a:avLst/>
          </a:prstGeom>
        </p:spPr>
      </p:pic>
      <p:pic>
        <p:nvPicPr>
          <p:cNvPr id="6" name="Picture 5" descr="Screen Shot 2014-03-31 at 2.15.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621" y="2963111"/>
            <a:ext cx="2946400" cy="533400"/>
          </a:xfrm>
          <a:prstGeom prst="rect">
            <a:avLst/>
          </a:prstGeom>
        </p:spPr>
      </p:pic>
      <p:pic>
        <p:nvPicPr>
          <p:cNvPr id="7" name="Picture 6" descr="Screen Shot 2014-03-31 at 2.16.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0" y="1862820"/>
            <a:ext cx="3403600" cy="863600"/>
          </a:xfrm>
          <a:prstGeom prst="rect">
            <a:avLst/>
          </a:prstGeom>
        </p:spPr>
      </p:pic>
      <p:sp>
        <p:nvSpPr>
          <p:cNvPr id="8" name="Rectangle 36"/>
          <p:cNvSpPr>
            <a:spLocks noChangeArrowheads="1"/>
          </p:cNvSpPr>
          <p:nvPr/>
        </p:nvSpPr>
        <p:spPr bwMode="auto">
          <a:xfrm>
            <a:off x="5146841" y="4612104"/>
            <a:ext cx="3789280" cy="15893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Are there alternatives to passwords with high entropy (uncertainty)?</a:t>
            </a:r>
          </a:p>
        </p:txBody>
      </p:sp>
      <p:pic>
        <p:nvPicPr>
          <p:cNvPr id="9" name="Picture 8"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844" y="3130883"/>
            <a:ext cx="1679277" cy="1280694"/>
          </a:xfrm>
          <a:prstGeom prst="rect">
            <a:avLst/>
          </a:prstGeom>
        </p:spPr>
      </p:pic>
    </p:spTree>
    <p:extLst>
      <p:ext uri="{BB962C8B-B14F-4D97-AF65-F5344CB8AC3E}">
        <p14:creationId xmlns:p14="http://schemas.microsoft.com/office/powerpoint/2010/main" val="1025266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4" name="Rectangle 3"/>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a:t>
            </a:r>
            <a:br>
              <a:rPr lang="en-US" sz="2800" dirty="0" smtClean="0"/>
            </a:br>
            <a:r>
              <a:rPr lang="en-US" sz="2000" dirty="0" smtClean="0"/>
              <a:t>[Canetti97]</a:t>
            </a:r>
            <a:r>
              <a:rPr lang="en-US" sz="2800" dirty="0" smtClean="0"/>
              <a:t> </a:t>
            </a:r>
          </a:p>
          <a:p>
            <a:pPr lvl="1"/>
            <a:r>
              <a:rPr lang="en-US" sz="2000" dirty="0" smtClean="0"/>
              <a:t>Need a strong version achievable under strong vector DDH </a:t>
            </a:r>
            <a:br>
              <a:rPr lang="en-US" sz="2000" dirty="0" smtClean="0"/>
            </a:br>
            <a:r>
              <a:rPr lang="en-US" sz="2000" dirty="0" smtClean="0"/>
              <a:t>(</a:t>
            </a:r>
            <a:r>
              <a:rPr lang="en-US" sz="2000" dirty="0" err="1" smtClean="0"/>
              <a:t>composable</a:t>
            </a:r>
            <a:r>
              <a:rPr lang="en-US" sz="2000" dirty="0" smtClean="0"/>
              <a:t> virtual gray-box obfuscation </a:t>
            </a:r>
            <a:r>
              <a:rPr lang="en-US" sz="1800" dirty="0" smtClean="0"/>
              <a:t>[BitanskiCanetti10] </a:t>
            </a:r>
            <a:r>
              <a:rPr lang="en-US" sz="2000" dirty="0" smtClean="0"/>
              <a:t>)</a:t>
            </a:r>
            <a:endParaRPr lang="en-US" dirty="0" smtClean="0"/>
          </a:p>
          <a:p>
            <a:endParaRPr lang="en-US" sz="2000"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pic>
        <p:nvPicPr>
          <p:cNvPr id="15" name="Picture 14"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16" name="Rectangle 15"/>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23" name="Rectangle 22"/>
          <p:cNvSpPr/>
          <p:nvPr/>
        </p:nvSpPr>
        <p:spPr>
          <a:xfrm>
            <a:off x="5992396" y="593582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i="1" dirty="0" smtClean="0">
                <a:latin typeface="Times New Roman"/>
                <a:cs typeface="Times New Roman"/>
              </a:rPr>
              <a:t>w</a:t>
            </a:r>
            <a:endParaRPr lang="en-US" sz="4000" baseline="-25000" dirty="0">
              <a:latin typeface="Times New Roman"/>
              <a:cs typeface="Times New Roman"/>
            </a:endParaRPr>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dirty="0" smtClean="0"/>
              <a:t> using obfuscation</a:t>
            </a:r>
          </a:p>
          <a:p>
            <a:r>
              <a:rPr lang="en-US" dirty="0" smtClean="0"/>
              <a:t>Can check if </a:t>
            </a:r>
            <a:r>
              <a:rPr lang="en-US" i="1" dirty="0" smtClean="0">
                <a:latin typeface="Times New Roman"/>
                <a:cs typeface="Times New Roman"/>
              </a:rPr>
              <a:t>x</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Calibri"/>
                <a:cs typeface="Calibri"/>
              </a:rPr>
              <a:t>without revealing </a:t>
            </a:r>
            <a:r>
              <a:rPr lang="en-US" i="1" dirty="0" smtClean="0">
                <a:latin typeface="Times New Roman"/>
                <a:cs typeface="Times New Roman"/>
              </a:rPr>
              <a:t>w</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5555660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5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413796" cy="461665"/>
            <a:chOff x="637563" y="4042853"/>
            <a:chExt cx="41379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15022" y="5287119"/>
            <a:ext cx="902931" cy="558100"/>
            <a:chOff x="1093338" y="6095656"/>
            <a:chExt cx="902931" cy="558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77" name="Group 76"/>
          <p:cNvGrpSpPr/>
          <p:nvPr/>
        </p:nvGrpSpPr>
        <p:grpSpPr>
          <a:xfrm>
            <a:off x="5666449" y="5307192"/>
            <a:ext cx="905374" cy="571203"/>
            <a:chOff x="1090895" y="6095656"/>
            <a:chExt cx="905374" cy="571203"/>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grpSp>
        <p:nvGrpSpPr>
          <p:cNvPr id="42" name="Group 41"/>
          <p:cNvGrpSpPr/>
          <p:nvPr/>
        </p:nvGrpSpPr>
        <p:grpSpPr>
          <a:xfrm>
            <a:off x="2415022" y="5287119"/>
            <a:ext cx="902931" cy="558100"/>
            <a:chOff x="1093338" y="6095656"/>
            <a:chExt cx="902931" cy="558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56" name="Group 55"/>
          <p:cNvGrpSpPr/>
          <p:nvPr/>
        </p:nvGrpSpPr>
        <p:grpSpPr>
          <a:xfrm>
            <a:off x="5666449" y="5307192"/>
            <a:ext cx="905374" cy="571203"/>
            <a:chOff x="1090895" y="6095656"/>
            <a:chExt cx="905374" cy="57120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aphicFrame>
        <p:nvGraphicFramePr>
          <p:cNvPr id="59" name="Object 58"/>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227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smtClean="0"/>
              <a:t>Can learn </a:t>
            </a:r>
            <a:r>
              <a:rPr lang="en-US" dirty="0"/>
              <a:t>which </a:t>
            </a:r>
            <a:r>
              <a:rPr lang="en-US" dirty="0" smtClean="0"/>
              <a:t/>
            </a:r>
            <a:br>
              <a:rPr lang="en-US" dirty="0" smtClean="0"/>
            </a:b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64487" y="4428895"/>
            <a:ext cx="853466" cy="532764"/>
            <a:chOff x="1142803" y="6095656"/>
            <a:chExt cx="853466"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50" name="Group 49"/>
          <p:cNvGrpSpPr/>
          <p:nvPr/>
        </p:nvGrpSpPr>
        <p:grpSpPr>
          <a:xfrm>
            <a:off x="2437751" y="5423197"/>
            <a:ext cx="880202" cy="541308"/>
            <a:chOff x="1116067" y="6095656"/>
            <a:chExt cx="880202" cy="541308"/>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0" name="Group 59"/>
          <p:cNvGrpSpPr/>
          <p:nvPr/>
        </p:nvGrpSpPr>
        <p:grpSpPr>
          <a:xfrm>
            <a:off x="5685545" y="5092889"/>
            <a:ext cx="867089" cy="535150"/>
            <a:chOff x="1129180" y="6095656"/>
            <a:chExt cx="867089" cy="53515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6" name="Group 65"/>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125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a:t>
            </a:r>
            <a:br>
              <a:rPr lang="en-US" dirty="0" smtClean="0"/>
            </a:br>
            <a:r>
              <a:rPr lang="en-US" dirty="0" smtClean="0"/>
              <a:t>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Leverage a technique from point obfuscation</a:t>
            </a:r>
          </a:p>
        </p:txBody>
      </p:sp>
      <p:grpSp>
        <p:nvGrpSpPr>
          <p:cNvPr id="43" name="Group 42"/>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329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58" name="Group 57"/>
          <p:cNvGrpSpPr/>
          <p:nvPr/>
        </p:nvGrpSpPr>
        <p:grpSpPr>
          <a:xfrm>
            <a:off x="2464487" y="4428895"/>
            <a:ext cx="853466" cy="532764"/>
            <a:chOff x="1142803" y="6095656"/>
            <a:chExt cx="853466" cy="532764"/>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1" name="Group 60"/>
          <p:cNvGrpSpPr/>
          <p:nvPr/>
        </p:nvGrpSpPr>
        <p:grpSpPr>
          <a:xfrm>
            <a:off x="2437751" y="5423197"/>
            <a:ext cx="880202" cy="541308"/>
            <a:chOff x="1116067" y="6095656"/>
            <a:chExt cx="880202" cy="541308"/>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4" name="Group 63"/>
          <p:cNvGrpSpPr/>
          <p:nvPr/>
        </p:nvGrpSpPr>
        <p:grpSpPr>
          <a:xfrm>
            <a:off x="5685545" y="5092889"/>
            <a:ext cx="867089" cy="535150"/>
            <a:chOff x="1129180" y="6095656"/>
            <a:chExt cx="867089" cy="53515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7" name="Group 66"/>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1" name="Rectangle 8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649"/>
            <a:ext cx="8229600" cy="1458878"/>
          </a:xfrm>
        </p:spPr>
        <p:txBody>
          <a:bodyPr>
            <a:normAutofit/>
          </a:bodyPr>
          <a:lstStyle/>
          <a:p>
            <a:pPr marL="0" indent="0">
              <a:buNone/>
            </a:pPr>
            <a:r>
              <a:rPr lang="en-US" dirty="0" smtClean="0"/>
              <a:t>Can specify output of point function [CanettiDakdouk08]</a:t>
            </a: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13587"/>
            <a:ext cx="3379537" cy="1012004"/>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91" y="2530269"/>
            <a:ext cx="3616032" cy="995322"/>
          </a:xfrm>
          <a:prstGeom prst="rect">
            <a:avLst/>
          </a:prstGeom>
        </p:spPr>
      </p:pic>
      <p:sp>
        <p:nvSpPr>
          <p:cNvPr id="9" name="Right Arrow 8"/>
          <p:cNvSpPr/>
          <p:nvPr/>
        </p:nvSpPr>
        <p:spPr>
          <a:xfrm>
            <a:off x="3957053" y="2809194"/>
            <a:ext cx="1000154" cy="4775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046681" y="4502654"/>
            <a:ext cx="2295079" cy="631908"/>
            <a:chOff x="1046681" y="4288766"/>
            <a:chExt cx="2295079" cy="631908"/>
          </a:xfrm>
        </p:grpSpPr>
        <p:grpSp>
          <p:nvGrpSpPr>
            <p:cNvPr id="27" name="Group 26"/>
            <p:cNvGrpSpPr/>
            <p:nvPr/>
          </p:nvGrpSpPr>
          <p:grpSpPr>
            <a:xfrm>
              <a:off x="1688185" y="4364506"/>
              <a:ext cx="862928" cy="556168"/>
              <a:chOff x="1133341" y="6095656"/>
              <a:chExt cx="862928" cy="556168"/>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33341"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cxnSp>
          <p:nvCxnSpPr>
            <p:cNvPr id="30" name="Straight Arrow Connector 29"/>
            <p:cNvCxnSpPr/>
            <p:nvPr/>
          </p:nvCxnSpPr>
          <p:spPr bwMode="auto">
            <a:xfrm flipV="1">
              <a:off x="1046681" y="46728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1" name="Object 30"/>
            <p:cNvGraphicFramePr>
              <a:graphicFrameLocks noChangeAspect="1"/>
            </p:cNvGraphicFramePr>
            <p:nvPr>
              <p:extLst>
                <p:ext uri="{D42A27DB-BD31-4B8C-83A1-F6EECF244321}">
                  <p14:modId xmlns:p14="http://schemas.microsoft.com/office/powerpoint/2010/main" val="1361961695"/>
                </p:ext>
              </p:extLst>
            </p:nvPr>
          </p:nvGraphicFramePr>
          <p:xfrm>
            <a:off x="1281631" y="4314166"/>
            <a:ext cx="220663" cy="241300"/>
          </p:xfrm>
          <a:graphic>
            <a:graphicData uri="http://schemas.openxmlformats.org/presentationml/2006/ole">
              <mc:AlternateContent xmlns:mc="http://schemas.openxmlformats.org/markup-compatibility/2006">
                <mc:Choice xmlns:v="urn:schemas-microsoft-com:vml" Requires="v">
                  <p:oleObj spid="_x0000_s184614"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1281631" y="4314166"/>
                          <a:ext cx="220663" cy="241300"/>
                        </a:xfrm>
                        <a:prstGeom prst="rect">
                          <a:avLst/>
                        </a:prstGeom>
                      </p:spPr>
                    </p:pic>
                  </p:oleObj>
                </mc:Fallback>
              </mc:AlternateContent>
            </a:graphicData>
          </a:graphic>
        </p:graphicFrame>
        <p:cxnSp>
          <p:nvCxnSpPr>
            <p:cNvPr id="33" name="Straight Arrow Connector 32"/>
            <p:cNvCxnSpPr/>
            <p:nvPr/>
          </p:nvCxnSpPr>
          <p:spPr bwMode="auto">
            <a:xfrm flipV="1">
              <a:off x="2551113" y="46786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4" name="Object 33"/>
            <p:cNvGraphicFramePr>
              <a:graphicFrameLocks noChangeAspect="1"/>
            </p:cNvGraphicFramePr>
            <p:nvPr>
              <p:extLst>
                <p:ext uri="{D42A27DB-BD31-4B8C-83A1-F6EECF244321}">
                  <p14:modId xmlns:p14="http://schemas.microsoft.com/office/powerpoint/2010/main" val="352198633"/>
                </p:ext>
              </p:extLst>
            </p:nvPr>
          </p:nvGraphicFramePr>
          <p:xfrm>
            <a:off x="2656406" y="4288766"/>
            <a:ext cx="484188" cy="306387"/>
          </p:xfrm>
          <a:graphic>
            <a:graphicData uri="http://schemas.openxmlformats.org/presentationml/2006/ole">
              <mc:AlternateContent xmlns:mc="http://schemas.openxmlformats.org/markup-compatibility/2006">
                <mc:Choice xmlns:v="urn:schemas-microsoft-com:vml" Requires="v">
                  <p:oleObj spid="_x0000_s184615" name="Equation" r:id="rId8" imgW="279400" imgH="177800" progId="Equation.3">
                    <p:embed/>
                  </p:oleObj>
                </mc:Choice>
                <mc:Fallback>
                  <p:oleObj name="Equation" r:id="rId8" imgW="279400" imgH="177800" progId="Equation.3">
                    <p:embed/>
                    <p:pic>
                      <p:nvPicPr>
                        <p:cNvPr id="0" name=""/>
                        <p:cNvPicPr/>
                        <p:nvPr/>
                      </p:nvPicPr>
                      <p:blipFill>
                        <a:blip r:embed="rId9"/>
                        <a:stretch>
                          <a:fillRect/>
                        </a:stretch>
                      </p:blipFill>
                      <p:spPr>
                        <a:xfrm>
                          <a:off x="2656406" y="4288766"/>
                          <a:ext cx="484188" cy="306387"/>
                        </a:xfrm>
                        <a:prstGeom prst="rect">
                          <a:avLst/>
                        </a:prstGeom>
                      </p:spPr>
                    </p:pic>
                  </p:oleObj>
                </mc:Fallback>
              </mc:AlternateContent>
            </a:graphicData>
          </a:graphic>
        </p:graphicFrame>
      </p:grpSp>
      <p:grpSp>
        <p:nvGrpSpPr>
          <p:cNvPr id="12" name="Group 11"/>
          <p:cNvGrpSpPr/>
          <p:nvPr/>
        </p:nvGrpSpPr>
        <p:grpSpPr>
          <a:xfrm>
            <a:off x="5510738" y="3923046"/>
            <a:ext cx="2641594" cy="1317732"/>
            <a:chOff x="5510738" y="3709158"/>
            <a:chExt cx="2641594" cy="1317732"/>
          </a:xfrm>
        </p:grpSpPr>
        <p:grpSp>
          <p:nvGrpSpPr>
            <p:cNvPr id="42" name="Group 41"/>
            <p:cNvGrpSpPr/>
            <p:nvPr/>
          </p:nvGrpSpPr>
          <p:grpSpPr>
            <a:xfrm>
              <a:off x="5955521" y="4036072"/>
              <a:ext cx="1382694" cy="990818"/>
              <a:chOff x="1089520" y="6095656"/>
              <a:chExt cx="906749" cy="609367"/>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089520" y="622007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latin typeface="Times New Roman"/>
                    <a:cs typeface="Times New Roman"/>
                  </a:rPr>
                  <a:t>w</a:t>
                </a:r>
                <a:endParaRPr lang="en-US" baseline="30000" dirty="0">
                  <a:latin typeface="Times New Roman"/>
                  <a:cs typeface="Times New Roman"/>
                </a:endParaRPr>
              </a:p>
            </p:txBody>
          </p:sp>
        </p:grpSp>
        <p:sp>
          <p:nvSpPr>
            <p:cNvPr id="32" name="Rectangle 31"/>
            <p:cNvSpPr/>
            <p:nvPr/>
          </p:nvSpPr>
          <p:spPr>
            <a:xfrm>
              <a:off x="6634352" y="3709158"/>
              <a:ext cx="1036830" cy="7885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endParaRPr lang="en-US" baseline="30000" dirty="0">
                <a:latin typeface="Times New Roman"/>
                <a:cs typeface="Times New Roman"/>
              </a:endParaRPr>
            </a:p>
          </p:txBody>
        </p:sp>
        <p:cxnSp>
          <p:nvCxnSpPr>
            <p:cNvPr id="35" name="Straight Arrow Connector 34"/>
            <p:cNvCxnSpPr/>
            <p:nvPr/>
          </p:nvCxnSpPr>
          <p:spPr bwMode="auto">
            <a:xfrm flipV="1">
              <a:off x="5510738" y="46670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6" name="Object 35"/>
            <p:cNvGraphicFramePr>
              <a:graphicFrameLocks noChangeAspect="1"/>
            </p:cNvGraphicFramePr>
            <p:nvPr>
              <p:extLst>
                <p:ext uri="{D42A27DB-BD31-4B8C-83A1-F6EECF244321}">
                  <p14:modId xmlns:p14="http://schemas.microsoft.com/office/powerpoint/2010/main" val="2852749832"/>
                </p:ext>
              </p:extLst>
            </p:nvPr>
          </p:nvGraphicFramePr>
          <p:xfrm>
            <a:off x="5745688" y="4308365"/>
            <a:ext cx="220663" cy="241300"/>
          </p:xfrm>
          <a:graphic>
            <a:graphicData uri="http://schemas.openxmlformats.org/presentationml/2006/ole">
              <mc:AlternateContent xmlns:mc="http://schemas.openxmlformats.org/markup-compatibility/2006">
                <mc:Choice xmlns:v="urn:schemas-microsoft-com:vml" Requires="v">
                  <p:oleObj spid="_x0000_s184616" name="Equation" r:id="rId10" imgW="127000" imgH="139700" progId="Equation.3">
                    <p:embed/>
                  </p:oleObj>
                </mc:Choice>
                <mc:Fallback>
                  <p:oleObj name="Equation" r:id="rId10" imgW="127000" imgH="139700" progId="Equation.3">
                    <p:embed/>
                    <p:pic>
                      <p:nvPicPr>
                        <p:cNvPr id="0" name=""/>
                        <p:cNvPicPr/>
                        <p:nvPr/>
                      </p:nvPicPr>
                      <p:blipFill>
                        <a:blip r:embed="rId7"/>
                        <a:stretch>
                          <a:fillRect/>
                        </a:stretch>
                      </p:blipFill>
                      <p:spPr>
                        <a:xfrm>
                          <a:off x="5745688" y="4308365"/>
                          <a:ext cx="220663" cy="241300"/>
                        </a:xfrm>
                        <a:prstGeom prst="rect">
                          <a:avLst/>
                        </a:prstGeom>
                      </p:spPr>
                    </p:pic>
                  </p:oleObj>
                </mc:Fallback>
              </mc:AlternateContent>
            </a:graphicData>
          </a:graphic>
        </p:graphicFrame>
        <p:cxnSp>
          <p:nvCxnSpPr>
            <p:cNvPr id="37" name="Straight Arrow Connector 36"/>
            <p:cNvCxnSpPr/>
            <p:nvPr/>
          </p:nvCxnSpPr>
          <p:spPr bwMode="auto">
            <a:xfrm flipV="1">
              <a:off x="7361685" y="466120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8" name="Object 37"/>
            <p:cNvGraphicFramePr>
              <a:graphicFrameLocks noChangeAspect="1"/>
            </p:cNvGraphicFramePr>
            <p:nvPr>
              <p:extLst>
                <p:ext uri="{D42A27DB-BD31-4B8C-83A1-F6EECF244321}">
                  <p14:modId xmlns:p14="http://schemas.microsoft.com/office/powerpoint/2010/main" val="1425820683"/>
                </p:ext>
              </p:extLst>
            </p:nvPr>
          </p:nvGraphicFramePr>
          <p:xfrm>
            <a:off x="7453313" y="4268788"/>
            <a:ext cx="508000" cy="307975"/>
          </p:xfrm>
          <a:graphic>
            <a:graphicData uri="http://schemas.openxmlformats.org/presentationml/2006/ole">
              <mc:AlternateContent xmlns:mc="http://schemas.openxmlformats.org/markup-compatibility/2006">
                <mc:Choice xmlns:v="urn:schemas-microsoft-com:vml" Requires="v">
                  <p:oleObj spid="_x0000_s184617" name="Equation" r:id="rId11" imgW="292100" imgH="177800" progId="Equation.3">
                    <p:embed/>
                  </p:oleObj>
                </mc:Choice>
                <mc:Fallback>
                  <p:oleObj name="Equation" r:id="rId11" imgW="292100" imgH="177800" progId="Equation.3">
                    <p:embed/>
                    <p:pic>
                      <p:nvPicPr>
                        <p:cNvPr id="0" name=""/>
                        <p:cNvPicPr/>
                        <p:nvPr/>
                      </p:nvPicPr>
                      <p:blipFill>
                        <a:blip r:embed="rId12"/>
                        <a:stretch>
                          <a:fillRect/>
                        </a:stretch>
                      </p:blipFill>
                      <p:spPr>
                        <a:xfrm>
                          <a:off x="7453313" y="4268788"/>
                          <a:ext cx="508000" cy="307975"/>
                        </a:xfrm>
                        <a:prstGeom prst="rect">
                          <a:avLst/>
                        </a:prstGeom>
                      </p:spPr>
                    </p:pic>
                  </p:oleObj>
                </mc:Fallback>
              </mc:AlternateContent>
            </a:graphicData>
          </a:graphic>
        </p:graphicFrame>
      </p:grpSp>
    </p:spTree>
    <p:extLst>
      <p:ext uri="{BB962C8B-B14F-4D97-AF65-F5344CB8AC3E}">
        <p14:creationId xmlns:p14="http://schemas.microsoft.com/office/powerpoint/2010/main" val="157882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62872918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431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6035588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849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Tree>
    <p:extLst>
      <p:ext uri="{BB962C8B-B14F-4D97-AF65-F5344CB8AC3E}">
        <p14:creationId xmlns:p14="http://schemas.microsoft.com/office/powerpoint/2010/main" val="102788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968675849"/>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951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412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Entropic 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 ≤ </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3393729905"/>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229471"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5418472"/>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229472"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fade">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fade">
                                      <p:cBhvr>
                                        <p:cTn id="39" dur="500"/>
                                        <p:tgtEl>
                                          <p:spTgt spid="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2" end="2"/>
                                            </p:txEl>
                                          </p:spTgt>
                                        </p:tgtEl>
                                        <p:attrNameLst>
                                          <p:attrName>style.visibility</p:attrName>
                                        </p:attrNameLst>
                                      </p:cBhvr>
                                      <p:to>
                                        <p:strVal val="visible"/>
                                      </p:to>
                                    </p:set>
                                    <p:animEffect transition="in" filter="fade">
                                      <p:cBhvr>
                                        <p:cTn id="44" dur="500"/>
                                        <p:tgtEl>
                                          <p:spTgt spid="2">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fade">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fade">
                                      <p:cBhvr>
                                        <p:cTn id="52" dur="500"/>
                                        <p:tgtEl>
                                          <p:spTgt spid="2">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animEffect transition="in" filter="fade">
                                      <p:cBhvr>
                                        <p:cTn id="55" dur="500"/>
                                        <p:tgtEl>
                                          <p:spTgt spid="2">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6" end="6"/>
                                            </p:txEl>
                                          </p:spTgt>
                                        </p:tgtEl>
                                        <p:attrNameLst>
                                          <p:attrName>style.visibility</p:attrName>
                                        </p:attrNameLst>
                                      </p:cBhvr>
                                      <p:to>
                                        <p:strVal val="visible"/>
                                      </p:to>
                                    </p:set>
                                    <p:animEffect transition="in" filter="fade">
                                      <p:cBhvr>
                                        <p:cTn id="60" dur="500"/>
                                        <p:tgtEl>
                                          <p:spTgt spid="2">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5728975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259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6767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06963065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054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04882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3071285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156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9729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484928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361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cxnSp>
        <p:nvCxnSpPr>
          <p:cNvPr id="62" name="Straight Arrow Connector 61"/>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099559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566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TextBox 6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
        <p:nvSpPr>
          <p:cNvPr id="67"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
        <p:nvSpPr>
          <p:cNvPr id="64"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5" name="Picture 6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66" name="Straight Arrow Connector 65"/>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51429824"/>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463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i="1" dirty="0" smtClean="0">
                <a:latin typeface="Times New Roman"/>
                <a:cs typeface="Times New Roman"/>
              </a:rPr>
              <a:t>c</a:t>
            </a:r>
            <a:r>
              <a:rPr lang="en-US" sz="2400" b="1" dirty="0" smtClean="0">
                <a:latin typeface="Calibri"/>
                <a:cs typeface="Calibri"/>
              </a:rPr>
              <a:t> as output</a:t>
            </a:r>
          </a:p>
          <a:p>
            <a:pPr>
              <a:defRPr/>
            </a:pPr>
            <a:r>
              <a:rPr lang="en-US" sz="2400" b="1" dirty="0" smtClean="0">
                <a:latin typeface="Calibri"/>
                <a:cs typeface="Calibri"/>
              </a:rPr>
              <a:t>(run </a:t>
            </a:r>
            <a:r>
              <a:rPr lang="en-US" sz="2400" i="1" dirty="0" smtClean="0">
                <a:latin typeface="Times New Roman"/>
                <a:cs typeface="Times New Roman"/>
              </a:rPr>
              <a:t>c</a:t>
            </a:r>
            <a:r>
              <a:rPr lang="en-US" sz="2400" b="1" dirty="0" smtClean="0">
                <a:latin typeface="Calibri"/>
                <a:cs typeface="Calibri"/>
              </a:rPr>
              <a:t> through comp. ext. </a:t>
            </a:r>
            <a:r>
              <a:rPr lang="en-US" sz="2000" b="1" dirty="0" smtClean="0">
                <a:latin typeface="Calibri"/>
                <a:cs typeface="Calibri"/>
              </a:rPr>
              <a:t>[Krawczyk10]</a:t>
            </a:r>
            <a:r>
              <a:rPr lang="en-US" sz="2400" b="1" dirty="0" smtClean="0">
                <a:latin typeface="Calibri"/>
                <a:cs typeface="Calibri"/>
              </a:rPr>
              <a:t> to create </a:t>
            </a:r>
            <a:r>
              <a:rPr lang="en-US" sz="2400" b="1" i="1" dirty="0" smtClean="0">
                <a:latin typeface="Times New Roman"/>
                <a:cs typeface="Times New Roman"/>
              </a:rPr>
              <a:t>key</a:t>
            </a:r>
            <a:r>
              <a:rPr lang="en-US" sz="2400" b="1" dirty="0" smtClean="0">
                <a:latin typeface="Calibri"/>
                <a:cs typeface="Calibri"/>
              </a:rPr>
              <a:t>)</a:t>
            </a:r>
            <a:endParaRPr lang="en-US" sz="2400" b="1" dirty="0" smtClean="0">
              <a:latin typeface="Times New Roman"/>
              <a:cs typeface="Times New Roman"/>
            </a:endParaRPr>
          </a:p>
        </p:txBody>
      </p:sp>
      <p:sp>
        <p:nvSpPr>
          <p:cNvPr id="65" name="TextBox 6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6" name="Straight Arrow Connector 6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9" name="Picture 6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70" name="Straight Arrow Connector 69"/>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8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dirty="0" smtClean="0"/>
              <a:t>Recover all but </a:t>
            </a:r>
            <a:br>
              <a:rPr lang="en-US" dirty="0" smtClean="0"/>
            </a:br>
            <a:r>
              <a:rPr lang="en-US" altLang="ja-JP" i="1" dirty="0" smtClean="0">
                <a:latin typeface="Times New Roman"/>
                <a:cs typeface="Times New Roman"/>
              </a:rPr>
              <a:t>d</a:t>
            </a:r>
            <a:r>
              <a:rPr lang="en-US" altLang="ja-JP" dirty="0">
                <a:latin typeface="Times New Roman"/>
                <a:cs typeface="Times New Roman"/>
              </a:rPr>
              <a:t>(</a:t>
            </a:r>
            <a:r>
              <a:rPr lang="en-US" altLang="ja-JP" i="1" dirty="0" smtClean="0">
                <a:latin typeface="Times New Roman"/>
                <a:cs typeface="Times New Roman"/>
              </a:rPr>
              <a:t>w</a:t>
            </a:r>
            <a:r>
              <a:rPr lang="en-US" altLang="ja-JP" dirty="0" smtClean="0">
                <a:latin typeface="Times New Roman"/>
                <a:cs typeface="Times New Roman"/>
              </a:rPr>
              <a:t>, </a:t>
            </a:r>
            <a:r>
              <a:rPr lang="en-US" altLang="ja-JP" i="1" dirty="0" smtClean="0">
                <a:latin typeface="Times New Roman"/>
                <a:cs typeface="Times New Roman"/>
              </a:rPr>
              <a:t>x</a:t>
            </a: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r>
              <a:rPr lang="en-US" altLang="ja-JP" dirty="0" smtClean="0">
                <a:latin typeface="Calibri"/>
                <a:cs typeface="Calibri"/>
              </a:rPr>
              <a:t>bits of </a:t>
            </a:r>
            <a:r>
              <a:rPr lang="en-US" altLang="ja-JP" i="1" dirty="0" smtClean="0">
                <a:latin typeface="Times New Roman"/>
                <a:cs typeface="Times New Roman"/>
              </a:rPr>
              <a:t>c</a:t>
            </a:r>
            <a:endParaRPr lang="en-US" i="1"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dirty="0" smtClean="0">
                <a:latin typeface="Calibri"/>
                <a:cs typeface="Calibri"/>
              </a:rPr>
              <a:t> and </a:t>
            </a:r>
            <a:r>
              <a:rPr lang="en-US" sz="2400" b="1" i="1" dirty="0" smtClean="0">
                <a:latin typeface="Times New Roman"/>
                <a:cs typeface="Times New Roman"/>
              </a:rPr>
              <a:t>c</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grpSp>
        <p:nvGrpSpPr>
          <p:cNvPr id="144" name="Group 143"/>
          <p:cNvGrpSpPr/>
          <p:nvPr/>
        </p:nvGrpSpPr>
        <p:grpSpPr>
          <a:xfrm>
            <a:off x="5734463" y="2502918"/>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7" name="Rectangle 1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46" name="Rectangle 145"/>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9" name="Group 148"/>
          <p:cNvGrpSpPr/>
          <p:nvPr/>
        </p:nvGrpSpPr>
        <p:grpSpPr>
          <a:xfrm>
            <a:off x="6678205" y="2502918"/>
            <a:ext cx="1072298" cy="696777"/>
            <a:chOff x="2437751" y="5267728"/>
            <a:chExt cx="1072298" cy="696777"/>
          </a:xfrm>
        </p:grpSpPr>
        <p:grpSp>
          <p:nvGrpSpPr>
            <p:cNvPr id="150" name="Group 149"/>
            <p:cNvGrpSpPr/>
            <p:nvPr/>
          </p:nvGrpSpPr>
          <p:grpSpPr>
            <a:xfrm>
              <a:off x="2437751" y="5423197"/>
              <a:ext cx="880202" cy="541308"/>
              <a:chOff x="1116067" y="6095656"/>
              <a:chExt cx="880202" cy="541308"/>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51" name="Rectangle 150"/>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7" name="Group 6"/>
          <p:cNvGrpSpPr/>
          <p:nvPr/>
        </p:nvGrpSpPr>
        <p:grpSpPr>
          <a:xfrm>
            <a:off x="702254" y="3784483"/>
            <a:ext cx="7865632" cy="2769920"/>
            <a:chOff x="702254" y="3784483"/>
            <a:chExt cx="7865632" cy="2769920"/>
          </a:xfrm>
        </p:grpSpPr>
        <p:sp>
          <p:nvSpPr>
            <p:cNvPr id="156" name="Rectangle 15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7" name="Group 156"/>
            <p:cNvGrpSpPr/>
            <p:nvPr/>
          </p:nvGrpSpPr>
          <p:grpSpPr>
            <a:xfrm>
              <a:off x="1463040" y="3784483"/>
              <a:ext cx="2111844" cy="2302596"/>
              <a:chOff x="6838074" y="2277355"/>
              <a:chExt cx="981497" cy="1772740"/>
            </a:xfrm>
          </p:grpSpPr>
          <p:sp>
            <p:nvSpPr>
              <p:cNvPr id="158" name="Trapezoid 15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9" name="TextBox 15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60" name="Straight Arrow Connector 15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1" name="Straight Arrow Connector 16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2" name="Straight Arrow Connector 16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3" name="Group 162"/>
            <p:cNvGrpSpPr/>
            <p:nvPr/>
          </p:nvGrpSpPr>
          <p:grpSpPr>
            <a:xfrm>
              <a:off x="5198413" y="4697944"/>
              <a:ext cx="2578825" cy="1810201"/>
              <a:chOff x="6827762" y="2204122"/>
              <a:chExt cx="991809" cy="1845973"/>
            </a:xfrm>
          </p:grpSpPr>
          <p:sp>
            <p:nvSpPr>
              <p:cNvPr id="164" name="Trapezoid 1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5" name="TextBox 1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66" name="Straight Arrow Connector 16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7" name="Straight Arrow Connector 166"/>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68" name="TextBox 167"/>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69" name="Group 168"/>
            <p:cNvGrpSpPr/>
            <p:nvPr/>
          </p:nvGrpSpPr>
          <p:grpSpPr>
            <a:xfrm>
              <a:off x="7815967" y="4882610"/>
              <a:ext cx="579497" cy="369332"/>
              <a:chOff x="6366719" y="2492739"/>
              <a:chExt cx="579497" cy="369332"/>
            </a:xfrm>
          </p:grpSpPr>
          <p:sp>
            <p:nvSpPr>
              <p:cNvPr id="170" name="Rectangle 16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72" name="Rectangle 171"/>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3" name="TextBox 172"/>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74" name="Elbow Connector 17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76" name="Rectangle 175"/>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7" name="TextBox 176"/>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78" name="Elbow Connector 177"/>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9" name="Elbow Connector 178"/>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1" name="Straight Arrow Connector 180"/>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82" name="Group 181"/>
            <p:cNvGrpSpPr/>
            <p:nvPr/>
          </p:nvGrpSpPr>
          <p:grpSpPr>
            <a:xfrm>
              <a:off x="786386" y="4588137"/>
              <a:ext cx="413796" cy="461665"/>
              <a:chOff x="637563" y="4042853"/>
              <a:chExt cx="413796" cy="461665"/>
            </a:xfrm>
          </p:grpSpPr>
          <p:sp>
            <p:nvSpPr>
              <p:cNvPr id="183" name="Rectangle 18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4" name="TextBox 18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85" name="TextBox 18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86" name="Object 185"/>
            <p:cNvGraphicFramePr>
              <a:graphicFrameLocks noChangeAspect="1"/>
            </p:cNvGraphicFramePr>
            <p:nvPr>
              <p:extLst>
                <p:ext uri="{D42A27DB-BD31-4B8C-83A1-F6EECF244321}">
                  <p14:modId xmlns:p14="http://schemas.microsoft.com/office/powerpoint/2010/main" val="2129336550"/>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146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87" name="TextBox 186"/>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88" name="Group 187"/>
            <p:cNvGrpSpPr/>
            <p:nvPr/>
          </p:nvGrpSpPr>
          <p:grpSpPr>
            <a:xfrm>
              <a:off x="2464487" y="4277322"/>
              <a:ext cx="1018924" cy="684337"/>
              <a:chOff x="2464487" y="4277322"/>
              <a:chExt cx="1018924" cy="684337"/>
            </a:xfrm>
          </p:grpSpPr>
          <p:grpSp>
            <p:nvGrpSpPr>
              <p:cNvPr id="189" name="Group 188"/>
              <p:cNvGrpSpPr/>
              <p:nvPr/>
            </p:nvGrpSpPr>
            <p:grpSpPr>
              <a:xfrm>
                <a:off x="2464487" y="4428895"/>
                <a:ext cx="853466" cy="532764"/>
                <a:chOff x="1142803" y="6095656"/>
                <a:chExt cx="853466" cy="532764"/>
              </a:xfrm>
            </p:grpSpPr>
            <p:sp>
              <p:nvSpPr>
                <p:cNvPr id="191" name="Rectangle 1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2" name="Rectangle 191"/>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90" name="Rectangle 189"/>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93" name="Group 192"/>
            <p:cNvGrpSpPr/>
            <p:nvPr/>
          </p:nvGrpSpPr>
          <p:grpSpPr>
            <a:xfrm>
              <a:off x="2437751" y="5267728"/>
              <a:ext cx="1072298" cy="696777"/>
              <a:chOff x="2437751" y="5267728"/>
              <a:chExt cx="1072298" cy="696777"/>
            </a:xfrm>
          </p:grpSpPr>
          <p:grpSp>
            <p:nvGrpSpPr>
              <p:cNvPr id="194" name="Group 193"/>
              <p:cNvGrpSpPr/>
              <p:nvPr/>
            </p:nvGrpSpPr>
            <p:grpSpPr>
              <a:xfrm>
                <a:off x="2437751" y="5423197"/>
                <a:ext cx="880202" cy="541308"/>
                <a:chOff x="1116067" y="6095656"/>
                <a:chExt cx="880202" cy="541308"/>
              </a:xfrm>
            </p:grpSpPr>
            <p:sp>
              <p:nvSpPr>
                <p:cNvPr id="196" name="Rectangle 19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7" name="Rectangle 19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95" name="Rectangle 19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98" name="Group 197"/>
            <p:cNvGrpSpPr/>
            <p:nvPr/>
          </p:nvGrpSpPr>
          <p:grpSpPr>
            <a:xfrm>
              <a:off x="5685545" y="4896628"/>
              <a:ext cx="1067842" cy="731411"/>
              <a:chOff x="5685545" y="4896628"/>
              <a:chExt cx="1067842" cy="731411"/>
            </a:xfrm>
          </p:grpSpPr>
          <p:grpSp>
            <p:nvGrpSpPr>
              <p:cNvPr id="199" name="Group 198"/>
              <p:cNvGrpSpPr/>
              <p:nvPr/>
            </p:nvGrpSpPr>
            <p:grpSpPr>
              <a:xfrm>
                <a:off x="5685545" y="5092889"/>
                <a:ext cx="867089" cy="535150"/>
                <a:chOff x="1129180" y="6095656"/>
                <a:chExt cx="867089" cy="535150"/>
              </a:xfrm>
            </p:grpSpPr>
            <p:sp>
              <p:nvSpPr>
                <p:cNvPr id="201" name="Rectangle 20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2" name="Rectangle 20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200" name="Rectangle 199"/>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203" name="Group 202"/>
            <p:cNvGrpSpPr/>
            <p:nvPr/>
          </p:nvGrpSpPr>
          <p:grpSpPr>
            <a:xfrm>
              <a:off x="5683207" y="5794088"/>
              <a:ext cx="1064434" cy="760315"/>
              <a:chOff x="5683207" y="5794088"/>
              <a:chExt cx="1064434" cy="760315"/>
            </a:xfrm>
          </p:grpSpPr>
          <p:grpSp>
            <p:nvGrpSpPr>
              <p:cNvPr id="204" name="Group 203"/>
              <p:cNvGrpSpPr/>
              <p:nvPr/>
            </p:nvGrpSpPr>
            <p:grpSpPr>
              <a:xfrm>
                <a:off x="5683207" y="5993615"/>
                <a:ext cx="869427" cy="560788"/>
                <a:chOff x="1126842" y="6095656"/>
                <a:chExt cx="869427" cy="560788"/>
              </a:xfrm>
            </p:grpSpPr>
            <p:sp>
              <p:nvSpPr>
                <p:cNvPr id="206" name="Rectangle 20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7" name="Rectangle 20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205" name="Rectangle 20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208" name="Picture 20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209" name="Picture 20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210" name="TextBox 209"/>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211" name="Straight Arrow Connector 210"/>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2" name="Straight Arrow Connector 211"/>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7" name="Content Placeholder 26"/>
          <p:cNvSpPr>
            <a:spLocks noGrp="1"/>
          </p:cNvSpPr>
          <p:nvPr>
            <p:ph idx="1"/>
          </p:nvPr>
        </p:nvSpPr>
        <p:spPr>
          <a:xfrm>
            <a:off x="338285" y="659594"/>
            <a:ext cx="8658661" cy="3003353"/>
          </a:xfrm>
        </p:spPr>
        <p:txBody>
          <a:bodyPr>
            <a:normAutofit/>
          </a:bodyPr>
          <a:lstStyle/>
          <a:p>
            <a:r>
              <a:rPr lang="en-US" dirty="0" smtClean="0">
                <a:cs typeface="Calibri"/>
              </a:rPr>
              <a:t>Need to argue adversary learns little through equality oracle queries to symbols</a:t>
            </a:r>
          </a:p>
          <a:p>
            <a:r>
              <a:rPr lang="en-US" dirty="0" smtClean="0">
                <a:cs typeface="Calibri"/>
              </a:rPr>
              <a:t>Enough to argue adversary sees    as response to queries with overwhelming probability</a:t>
            </a:r>
          </a:p>
          <a:p>
            <a:pPr lvl="1"/>
            <a:r>
              <a:rPr lang="en-US" dirty="0" smtClean="0">
                <a:cs typeface="Calibri"/>
              </a:rPr>
              <a:t>That is, they rarely guess the stored value </a:t>
            </a:r>
            <a:r>
              <a:rPr lang="en-US" i="1" dirty="0" err="1" smtClean="0">
                <a:latin typeface="Times New Roman"/>
                <a:cs typeface="Times New Roman"/>
              </a:rPr>
              <a:t>w</a:t>
            </a:r>
            <a:r>
              <a:rPr lang="en-US" i="1" baseline="-25000" dirty="0" err="1" smtClean="0">
                <a:latin typeface="Times New Roman"/>
                <a:cs typeface="Times New Roman"/>
              </a:rPr>
              <a:t>i</a:t>
            </a:r>
            <a:endParaRPr lang="en-US" i="1" baseline="-25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
        <p:nvSpPr>
          <p:cNvPr id="71" name="Rectangle 7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1463040" y="3784483"/>
            <a:ext cx="2111844" cy="2302596"/>
            <a:chOff x="6838074" y="2277355"/>
            <a:chExt cx="981497" cy="1772740"/>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79" name="Trapezoid 7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0" name="TextBox 7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5" name="TextBox 9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96" name="Group 95"/>
          <p:cNvGrpSpPr/>
          <p:nvPr/>
        </p:nvGrpSpPr>
        <p:grpSpPr>
          <a:xfrm>
            <a:off x="7815967" y="4882610"/>
            <a:ext cx="579497" cy="369332"/>
            <a:chOff x="6366719" y="2492739"/>
            <a:chExt cx="579497" cy="369332"/>
          </a:xfrm>
        </p:grpSpPr>
        <p:sp>
          <p:nvSpPr>
            <p:cNvPr id="97" name="Rectangle 9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99" name="Rectangle 98"/>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0" name="TextBox 9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01" name="Elbow Connector 100"/>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Rectangle 102"/>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4" name="TextBox 103"/>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05" name="Elbow Connector 10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9" name="Group 108"/>
          <p:cNvGrpSpPr/>
          <p:nvPr/>
        </p:nvGrpSpPr>
        <p:grpSpPr>
          <a:xfrm>
            <a:off x="786386" y="4588137"/>
            <a:ext cx="413796" cy="461665"/>
            <a:chOff x="637563" y="4042853"/>
            <a:chExt cx="413796" cy="461665"/>
          </a:xfrm>
        </p:grpSpPr>
        <p:sp>
          <p:nvSpPr>
            <p:cNvPr id="110" name="Rectangle 10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12" name="TextBox 11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124883394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247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14" name="TextBox 11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15" name="Group 114"/>
          <p:cNvGrpSpPr/>
          <p:nvPr/>
        </p:nvGrpSpPr>
        <p:grpSpPr>
          <a:xfrm>
            <a:off x="2464487" y="4277322"/>
            <a:ext cx="1018924" cy="684337"/>
            <a:chOff x="2464487" y="4277322"/>
            <a:chExt cx="1018924" cy="684337"/>
          </a:xfrm>
        </p:grpSpPr>
        <p:grpSp>
          <p:nvGrpSpPr>
            <p:cNvPr id="116" name="Group 115"/>
            <p:cNvGrpSpPr/>
            <p:nvPr/>
          </p:nvGrpSpPr>
          <p:grpSpPr>
            <a:xfrm>
              <a:off x="2464487" y="4428895"/>
              <a:ext cx="853466" cy="532764"/>
              <a:chOff x="1142803" y="6095656"/>
              <a:chExt cx="853466" cy="532764"/>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7" name="Rectangle 11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20" name="Group 119"/>
          <p:cNvGrpSpPr/>
          <p:nvPr/>
        </p:nvGrpSpPr>
        <p:grpSpPr>
          <a:xfrm>
            <a:off x="2437751" y="5267728"/>
            <a:ext cx="1072298" cy="696777"/>
            <a:chOff x="2437751" y="5267728"/>
            <a:chExt cx="1072298" cy="696777"/>
          </a:xfrm>
        </p:grpSpPr>
        <p:grpSp>
          <p:nvGrpSpPr>
            <p:cNvPr id="121" name="Group 120"/>
            <p:cNvGrpSpPr/>
            <p:nvPr/>
          </p:nvGrpSpPr>
          <p:grpSpPr>
            <a:xfrm>
              <a:off x="2437751" y="5423197"/>
              <a:ext cx="880202" cy="541308"/>
              <a:chOff x="1116067" y="6095656"/>
              <a:chExt cx="880202" cy="541308"/>
            </a:xfrm>
          </p:grpSpPr>
          <p:sp>
            <p:nvSpPr>
              <p:cNvPr id="123" name="Rectangle 12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22" name="Rectangle 121"/>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25" name="Group 124"/>
          <p:cNvGrpSpPr/>
          <p:nvPr/>
        </p:nvGrpSpPr>
        <p:grpSpPr>
          <a:xfrm>
            <a:off x="5685545" y="4896628"/>
            <a:ext cx="1067842" cy="731411"/>
            <a:chOff x="5685545" y="4896628"/>
            <a:chExt cx="1067842" cy="731411"/>
          </a:xfrm>
        </p:grpSpPr>
        <p:grpSp>
          <p:nvGrpSpPr>
            <p:cNvPr id="126" name="Group 125"/>
            <p:cNvGrpSpPr/>
            <p:nvPr/>
          </p:nvGrpSpPr>
          <p:grpSpPr>
            <a:xfrm>
              <a:off x="5685545" y="5092889"/>
              <a:ext cx="867089" cy="535150"/>
              <a:chOff x="1129180" y="6095656"/>
              <a:chExt cx="867089" cy="535150"/>
            </a:xfrm>
          </p:grpSpPr>
          <p:sp>
            <p:nvSpPr>
              <p:cNvPr id="128" name="Rectangle 1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9" name="Rectangle 128"/>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7" name="Rectangle 12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30" name="Group 129"/>
          <p:cNvGrpSpPr/>
          <p:nvPr/>
        </p:nvGrpSpPr>
        <p:grpSpPr>
          <a:xfrm>
            <a:off x="5683207" y="5794088"/>
            <a:ext cx="1064434" cy="760315"/>
            <a:chOff x="5683207" y="5794088"/>
            <a:chExt cx="1064434" cy="760315"/>
          </a:xfrm>
        </p:grpSpPr>
        <p:grpSp>
          <p:nvGrpSpPr>
            <p:cNvPr id="131" name="Group 130"/>
            <p:cNvGrpSpPr/>
            <p:nvPr/>
          </p:nvGrpSpPr>
          <p:grpSpPr>
            <a:xfrm>
              <a:off x="5683207" y="5993615"/>
              <a:ext cx="869427" cy="560788"/>
              <a:chOff x="1126842" y="6095656"/>
              <a:chExt cx="869427" cy="560788"/>
            </a:xfrm>
          </p:grpSpPr>
          <p:sp>
            <p:nvSpPr>
              <p:cNvPr id="133" name="Rectangle 13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34" name="Rectangle 13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32" name="Rectangle 13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35" name="Picture 13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36" name="Picture 13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37" name="TextBox 13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38" name="Straight Arrow Connector 13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0682" y="1911681"/>
            <a:ext cx="304800" cy="317500"/>
          </a:xfrm>
          <a:prstGeom prst="rect">
            <a:avLst/>
          </a:prstGeom>
        </p:spPr>
      </p:pic>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905"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48904912"/>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0906"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1</a:t>
            </a:r>
            <a:endParaRPr lang="en-US" baseline="-25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2</a:t>
            </a:r>
            <a:endParaRPr lang="en-US" baseline="-25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55523"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25000" dirty="0" err="1" smtClean="0">
                <a:solidFill>
                  <a:srgbClr val="FF0000"/>
                </a:solidFill>
                <a:latin typeface="Times New Roman"/>
                <a:cs typeface="Times New Roman"/>
              </a:rPr>
              <a:t>k</a:t>
            </a:r>
            <a:endParaRPr lang="en-US" i="1" baseline="-25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17817" y="2702770"/>
            <a:ext cx="947700"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80967" y="2660308"/>
            <a:ext cx="701566"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3569949195"/>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9006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527077"/>
            <a:ext cx="4572000" cy="2246769"/>
          </a:xfrm>
          <a:prstGeom prst="rect">
            <a:avLst/>
          </a:prstGeom>
        </p:spPr>
        <p:txBody>
          <a:bodyPr>
            <a:spAutoFit/>
          </a:bodyPr>
          <a:lstStyle/>
          <a:p>
            <a:r>
              <a:rPr lang="en-US" sz="2000" dirty="0" smtClean="0">
                <a:cs typeface="Calibri"/>
              </a:rPr>
              <a:t>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a:cs typeface="Calibri"/>
              </a:rPr>
              <a:t>give 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altLang="ja-JP" sz="2000" dirty="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342900" indent="-342900">
              <a:buFont typeface="Arial"/>
              <a:buChar char="•"/>
            </a:pPr>
            <a:endParaRPr lang="en-US" sz="2000" dirty="0" smtClean="0">
              <a:cs typeface="Calibri"/>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Calibri"/>
                <a:cs typeface="Calibri"/>
              </a:rPr>
              <a:t>Can </a:t>
            </a:r>
            <a:r>
              <a:rPr lang="en-US" sz="2000" dirty="0">
                <a:latin typeface="Calibri"/>
                <a:cs typeface="Calibri"/>
              </a:rPr>
              <a:t>be statistical </a:t>
            </a:r>
            <a:r>
              <a:rPr lang="en-US" sz="2000" dirty="0" smtClean="0">
                <a:latin typeface="Calibri"/>
                <a:cs typeface="Calibri"/>
              </a:rPr>
              <a:t>or computational </a:t>
            </a:r>
            <a:r>
              <a:rPr lang="en-US" sz="2000" dirty="0">
                <a:latin typeface="Calibri"/>
                <a:cs typeface="Calibri"/>
              </a:rPr>
              <a:t>[FullerMengReyzin13]</a:t>
            </a:r>
          </a:p>
        </p:txBody>
      </p:sp>
      <p:grpSp>
        <p:nvGrpSpPr>
          <p:cNvPr id="60" name="Group 59"/>
          <p:cNvGrpSpPr/>
          <p:nvPr/>
        </p:nvGrpSpPr>
        <p:grpSpPr>
          <a:xfrm>
            <a:off x="336248" y="1566460"/>
            <a:ext cx="3754489" cy="433300"/>
            <a:chOff x="3156859" y="644458"/>
            <a:chExt cx="3766267" cy="353005"/>
          </a:xfrm>
        </p:grpSpPr>
        <p:sp>
          <p:nvSpPr>
            <p:cNvPr id="61"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086584059"/>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90064"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48666"/>
                          <a:ext cx="3522566" cy="348797"/>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500"/>
                                        <p:tgtEl>
                                          <p:spTgt spid="7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fade">
                                      <p:cBhvr>
                                        <p:cTn id="84" dur="500"/>
                                        <p:tgtEl>
                                          <p:spTgt spid="79"/>
                                        </p:tgtEl>
                                      </p:cBhvr>
                                    </p:animEffect>
                                  </p:childTnLst>
                                </p:cTn>
                              </p:par>
                              <p:par>
                                <p:cTn id="85" presetID="10" presetClass="entr" presetSubtype="0"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fade">
                                      <p:cBhvr>
                                        <p:cTn id="92" dur="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1"/>
                                        </p:tgtEl>
                                        <p:attrNameLst>
                                          <p:attrName>style.visibility</p:attrName>
                                        </p:attrNameLst>
                                      </p:cBhvr>
                                      <p:to>
                                        <p:strVal val="visible"/>
                                      </p:to>
                                    </p:set>
                                    <p:animEffect transition="in" filter="fade">
                                      <p:cBhvr>
                                        <p:cTn id="97" dur="500"/>
                                        <p:tgtEl>
                                          <p:spTgt spid="81"/>
                                        </p:tgtEl>
                                      </p:cBhvr>
                                    </p:animEffect>
                                  </p:childTnLst>
                                </p:cTn>
                              </p:par>
                              <p:par>
                                <p:cTn id="98" presetID="10" presetClass="entr" presetSubtype="0" fill="hold" nodeType="withEffect">
                                  <p:stCondLst>
                                    <p:cond delay="0"/>
                                  </p:stCondLst>
                                  <p:childTnLst>
                                    <p:set>
                                      <p:cBhvr>
                                        <p:cTn id="99" dur="1" fill="hold">
                                          <p:stCondLst>
                                            <p:cond delay="0"/>
                                          </p:stCondLst>
                                        </p:cTn>
                                        <p:tgtEl>
                                          <p:spTgt spid="84"/>
                                        </p:tgtEl>
                                        <p:attrNameLst>
                                          <p:attrName>style.visibility</p:attrName>
                                        </p:attrNameLst>
                                      </p:cBhvr>
                                      <p:to>
                                        <p:strVal val="visible"/>
                                      </p:to>
                                    </p:set>
                                    <p:animEffect transition="in" filter="fade">
                                      <p:cBhvr>
                                        <p:cTn id="100" dur="500"/>
                                        <p:tgtEl>
                                          <p:spTgt spid="84"/>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3" end="3"/>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P spid="40" grpId="0" animBg="1"/>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929"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solidFill>
              <a:srgbClr val="82A0FF"/>
            </a:solid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a:t>
            </a:r>
            <a:r>
              <a:rPr lang="en-US" sz="2400" b="1" dirty="0" smtClean="0">
                <a:solidFill>
                  <a:schemeClr val="tx1"/>
                </a:solidFill>
                <a:latin typeface="Calibri"/>
                <a:cs typeface="Calibri"/>
              </a:rPr>
              <a:t>blocks are independent and many are entropic, </a:t>
            </a:r>
            <a:br>
              <a:rPr lang="en-US" sz="2400" b="1" dirty="0" smtClean="0">
                <a:solidFill>
                  <a:schemeClr val="tx1"/>
                </a:solidFill>
                <a:latin typeface="Calibri"/>
                <a:cs typeface="Calibri"/>
              </a:rPr>
            </a:br>
            <a:r>
              <a:rPr lang="en-US" sz="2400" b="1" dirty="0" smtClean="0">
                <a:solidFill>
                  <a:schemeClr val="tx1"/>
                </a:solidFill>
                <a:latin typeface="Calibri"/>
                <a:cs typeface="Calibri"/>
              </a:rPr>
              <a:t>all entropic blocks</a:t>
            </a:r>
            <a:endParaRPr lang="en-US" sz="2400" b="1" i="1" dirty="0" smtClean="0">
              <a:solidFill>
                <a:schemeClr val="tx1"/>
              </a:solidFill>
              <a:latin typeface="Times New Roman"/>
              <a:cs typeface="Times New Roman"/>
            </a:endParaRPr>
          </a:p>
        </p:txBody>
      </p:sp>
      <p:sp>
        <p:nvSpPr>
          <p:cNvPr id="9"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193214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1930"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59"/>
            <a:ext cx="6764421" cy="9006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Convertible to pseudorandom by comp. ext.</a:t>
            </a: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40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06807028"/>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33405"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992"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4993"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6016"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6017"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95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4336898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2955"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solidFill>
                  <a:schemeClr val="bg1"/>
                </a:solidFill>
                <a:cs typeface="Calibri"/>
              </a:rPr>
              <a:t>There is at least one symbol an adversary must guess</a:t>
            </a:r>
            <a:endParaRPr lang="en-US" dirty="0" smtClean="0">
              <a:solidFill>
                <a:schemeClr val="bg1"/>
              </a:solidFill>
              <a:latin typeface="Calibri"/>
              <a:cs typeface="Calibri"/>
            </a:endParaRPr>
          </a:p>
          <a:p>
            <a:pPr marL="285750" indent="-285750">
              <a:buFont typeface="Arial"/>
              <a:buChar char="•"/>
            </a:pPr>
            <a:r>
              <a:rPr lang="en-US" dirty="0" smtClean="0">
                <a:solidFill>
                  <a:schemeClr val="bg1"/>
                </a:solidFill>
                <a:latin typeface="Calibri"/>
                <a:cs typeface="Calibri"/>
              </a:rPr>
              <a:t>Get security from adversary’s inability to guess this one symbol</a:t>
            </a:r>
            <a:endParaRPr lang="en-US" dirty="0" smtClean="0">
              <a:solidFill>
                <a:schemeClr val="bg1"/>
              </a:solidFill>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357331" cy="369332"/>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spTree>
    <p:extLst>
      <p:ext uri="{BB962C8B-B14F-4D97-AF65-F5344CB8AC3E}">
        <p14:creationId xmlns:p14="http://schemas.microsoft.com/office/powerpoint/2010/main" val="3896689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11111E-6 2.96296E-6 L -0.00087 0.09282 " pathEditMode="relative" rAng="0" ptsTypes="AA">
                                      <p:cBhvr>
                                        <p:cTn id="6" dur="2000" fill="hold"/>
                                        <p:tgtEl>
                                          <p:spTgt spid="12"/>
                                        </p:tgtEl>
                                        <p:attrNameLst>
                                          <p:attrName>ppt_x</p:attrName>
                                          <p:attrName>ppt_y</p:attrName>
                                        </p:attrNameLst>
                                      </p:cBhvr>
                                      <p:rCtr x="-52" y="4630"/>
                                    </p:animMotion>
                                  </p:childTnLst>
                                </p:cTn>
                              </p:par>
                              <p:par>
                                <p:cTn id="7" presetID="0" presetClass="path" presetSubtype="0" accel="50000" decel="50000" fill="hold" grpId="0" nodeType="withEffect">
                                  <p:stCondLst>
                                    <p:cond delay="0"/>
                                  </p:stCondLst>
                                  <p:childTnLst>
                                    <p:animMotion origin="layout" path="M -1.11111E-6 3.33333E-6 L -0.00226 0.14629 " pathEditMode="relative" rAng="0" ptsTypes="AA">
                                      <p:cBhvr>
                                        <p:cTn id="8" dur="2000" fill="hold"/>
                                        <p:tgtEl>
                                          <p:spTgt spid="13"/>
                                        </p:tgtEl>
                                        <p:attrNameLst>
                                          <p:attrName>ppt_x</p:attrName>
                                          <p:attrName>ppt_y</p:attrName>
                                        </p:attrNameLst>
                                      </p:cBhvr>
                                      <p:rCtr x="-122" y="7315"/>
                                    </p:animMotion>
                                  </p:childTnLst>
                                </p:cTn>
                              </p:par>
                              <p:par>
                                <p:cTn id="9" presetID="0" presetClass="path" presetSubtype="0" accel="50000" decel="50000" fill="hold" grpId="0" nodeType="withEffect">
                                  <p:stCondLst>
                                    <p:cond delay="0"/>
                                  </p:stCondLst>
                                  <p:childTnLst>
                                    <p:animMotion origin="layout" path="M 2.77778E-7 -2.22222E-6 L -0.00017 -0.08958 " pathEditMode="relative" rAng="0" ptsTypes="AA">
                                      <p:cBhvr>
                                        <p:cTn id="10" dur="2000" fill="hold"/>
                                        <p:tgtEl>
                                          <p:spTgt spid="14"/>
                                        </p:tgtEl>
                                        <p:attrNameLst>
                                          <p:attrName>ppt_x</p:attrName>
                                          <p:attrName>ppt_y</p:attrName>
                                        </p:attrNameLst>
                                      </p:cBhvr>
                                      <p:rCtr x="-17" y="-4491"/>
                                    </p:animMotion>
                                  </p:childTnLst>
                                </p:cTn>
                              </p:par>
                              <p:par>
                                <p:cTn id="11" presetID="0" presetClass="path" presetSubtype="0" accel="50000" decel="50000" fill="hold" grpId="0" nodeType="withEffect">
                                  <p:stCondLst>
                                    <p:cond delay="0"/>
                                  </p:stCondLst>
                                  <p:childTnLst>
                                    <p:animMotion origin="layout" path="M -2.22222E-6 4.44444E-6 L -0.00087 -0.02524 " pathEditMode="relative" rAng="0" ptsTypes="AA">
                                      <p:cBhvr>
                                        <p:cTn id="12" dur="2000" fill="hold"/>
                                        <p:tgtEl>
                                          <p:spTgt spid="15"/>
                                        </p:tgtEl>
                                        <p:attrNameLst>
                                          <p:attrName>ppt_x</p:attrName>
                                          <p:attrName>ppt_y</p:attrName>
                                        </p:attrNameLst>
                                      </p:cBhvr>
                                      <p:rCtr x="-52" y="-1273"/>
                                    </p:animMotion>
                                  </p:childTnLst>
                                </p:cTn>
                              </p:par>
                              <p:par>
                                <p:cTn id="13" presetID="0" presetClass="path" presetSubtype="0" accel="50000" decel="50000" fill="hold" grpId="0" nodeType="withEffect">
                                  <p:stCondLst>
                                    <p:cond delay="0"/>
                                  </p:stCondLst>
                                  <p:childTnLst>
                                    <p:animMotion origin="layout" path="M 2.22222E-6 -4.81481E-6 L -0.00035 0.16181 " pathEditMode="relative" rAng="0" ptsTypes="AA">
                                      <p:cBhvr>
                                        <p:cTn id="14" dur="2000" fill="hold"/>
                                        <p:tgtEl>
                                          <p:spTgt spid="16"/>
                                        </p:tgtEl>
                                        <p:attrNameLst>
                                          <p:attrName>ppt_x</p:attrName>
                                          <p:attrName>ppt_y</p:attrName>
                                        </p:attrNameLst>
                                      </p:cBhvr>
                                      <p:rCtr x="-17" y="8079"/>
                                    </p:animMotion>
                                  </p:childTnLst>
                                </p:cTn>
                              </p:par>
                              <p:par>
                                <p:cTn id="15" presetID="0" presetClass="path" presetSubtype="0" accel="50000" decel="50000" fill="hold" grpId="0" nodeType="withEffect">
                                  <p:stCondLst>
                                    <p:cond delay="0"/>
                                  </p:stCondLst>
                                  <p:childTnLst>
                                    <p:animMotion origin="layout" path="M -5.55556E-7 1.11111E-6 L -0.00035 0.07847 " pathEditMode="relative" rAng="0" ptsTypes="AA">
                                      <p:cBhvr>
                                        <p:cTn id="16" dur="2000" fill="hold"/>
                                        <p:tgtEl>
                                          <p:spTgt spid="17"/>
                                        </p:tgtEl>
                                        <p:attrNameLst>
                                          <p:attrName>ppt_x</p:attrName>
                                          <p:attrName>ppt_y</p:attrName>
                                        </p:attrNameLst>
                                      </p:cBhvr>
                                      <p:rCtr x="-17" y="3912"/>
                                    </p:animMotion>
                                  </p:childTnLst>
                                </p:cTn>
                              </p:par>
                              <p:par>
                                <p:cTn id="17" presetID="0" presetClass="path" presetSubtype="0" accel="50000" decel="50000" fill="hold" grpId="0" nodeType="withEffect">
                                  <p:stCondLst>
                                    <p:cond delay="0"/>
                                  </p:stCondLst>
                                  <p:childTnLst>
                                    <p:animMotion origin="layout" path="M -3.88889E-6 3.7037E-7 L -0.00138 -0.04792 " pathEditMode="relative" rAng="0" ptsTypes="AA">
                                      <p:cBhvr>
                                        <p:cTn id="18" dur="2000" fill="hold"/>
                                        <p:tgtEl>
                                          <p:spTgt spid="18"/>
                                        </p:tgtEl>
                                        <p:attrNameLst>
                                          <p:attrName>ppt_x</p:attrName>
                                          <p:attrName>ppt_y</p:attrName>
                                        </p:attrNameLst>
                                      </p:cBhvr>
                                      <p:rCtr x="-69" y="-2407"/>
                                    </p:animMotion>
                                  </p:childTnLst>
                                </p:cTn>
                              </p:par>
                              <p:par>
                                <p:cTn id="19" presetID="0" presetClass="path" presetSubtype="0" accel="50000" decel="50000" fill="hold" grpId="0" nodeType="withEffect">
                                  <p:stCondLst>
                                    <p:cond delay="0"/>
                                  </p:stCondLst>
                                  <p:childTnLst>
                                    <p:animMotion origin="layout" path="M -3.88889E-6 2.96296E-6 L -0.00138 0.08842 " pathEditMode="relative" rAng="0" ptsTypes="AA">
                                      <p:cBhvr>
                                        <p:cTn id="20" dur="2000" fill="hold"/>
                                        <p:tgtEl>
                                          <p:spTgt spid="20"/>
                                        </p:tgtEl>
                                        <p:attrNameLst>
                                          <p:attrName>ppt_x</p:attrName>
                                          <p:attrName>ppt_y</p:attrName>
                                        </p:attrNameLst>
                                      </p:cBhvr>
                                      <p:rCtr x="-69" y="4421"/>
                                    </p:animMotion>
                                  </p:childTnLst>
                                </p:cTn>
                              </p:par>
                              <p:par>
                                <p:cTn id="21" presetID="0" presetClass="path" presetSubtype="0" accel="50000" decel="50000" fill="hold" grpId="0" nodeType="withEffect">
                                  <p:stCondLst>
                                    <p:cond delay="0"/>
                                  </p:stCondLst>
                                  <p:childTnLst>
                                    <p:animMotion origin="layout" path="M 2.77778E-7 4.81481E-6 L 0.00017 -0.072 " pathEditMode="relative" rAng="0" ptsTypes="AA">
                                      <p:cBhvr>
                                        <p:cTn id="22" dur="2000" fill="hold"/>
                                        <p:tgtEl>
                                          <p:spTgt spid="21"/>
                                        </p:tgtEl>
                                        <p:attrNameLst>
                                          <p:attrName>ppt_x</p:attrName>
                                          <p:attrName>ppt_y</p:attrName>
                                        </p:attrNameLst>
                                      </p:cBhvr>
                                      <p:rCtr x="0" y="-3611"/>
                                    </p:animMotion>
                                  </p:childTnLst>
                                </p:cTn>
                              </p:par>
                              <p:par>
                                <p:cTn id="23" presetID="0" presetClass="path" presetSubtype="0" accel="50000" decel="50000" fill="hold" grpId="0" nodeType="withEffect">
                                  <p:stCondLst>
                                    <p:cond delay="0"/>
                                  </p:stCondLst>
                                  <p:childTnLst>
                                    <p:animMotion origin="layout" path="M -4.72222E-6 4.44444E-6 L 0.00087 -0.05371 " pathEditMode="relative" rAng="0" ptsTypes="AA">
                                      <p:cBhvr>
                                        <p:cTn id="24" dur="2000" fill="hold"/>
                                        <p:tgtEl>
                                          <p:spTgt spid="22"/>
                                        </p:tgtEl>
                                        <p:attrNameLst>
                                          <p:attrName>ppt_x</p:attrName>
                                          <p:attrName>ppt_y</p:attrName>
                                        </p:attrNameLst>
                                      </p:cBhvr>
                                      <p:rCtr x="35" y="-2685"/>
                                    </p:animMotion>
                                  </p:childTnLst>
                                </p:cTn>
                              </p:par>
                              <p:par>
                                <p:cTn id="25" presetID="0" presetClass="path" presetSubtype="0" accel="50000" decel="50000" fill="hold" grpId="0" nodeType="withEffect">
                                  <p:stCondLst>
                                    <p:cond delay="0"/>
                                  </p:stCondLst>
                                  <p:childTnLst>
                                    <p:animMotion origin="layout" path="M 2.77778E-7 3.33333E-6 L -0.00139 0.14722 " pathEditMode="relative" rAng="0" ptsTypes="AA">
                                      <p:cBhvr>
                                        <p:cTn id="26" dur="2000" fill="hold"/>
                                        <p:tgtEl>
                                          <p:spTgt spid="23"/>
                                        </p:tgtEl>
                                        <p:attrNameLst>
                                          <p:attrName>ppt_x</p:attrName>
                                          <p:attrName>ppt_y</p:attrName>
                                        </p:attrNameLst>
                                      </p:cBhvr>
                                      <p:rCtr x="-69" y="7361"/>
                                    </p:animMotion>
                                  </p:childTnLst>
                                </p:cTn>
                              </p:par>
                              <p:par>
                                <p:cTn id="27" presetID="0" presetClass="path" presetSubtype="0" accel="50000" decel="50000" fill="hold" grpId="0" nodeType="withEffect">
                                  <p:stCondLst>
                                    <p:cond delay="0"/>
                                  </p:stCondLst>
                                  <p:childTnLst>
                                    <p:animMotion origin="layout" path="M 4.44444E-6 -2.96296E-6 L 0.00104 0.08125 " pathEditMode="relative" rAng="0" ptsTypes="AA">
                                      <p:cBhvr>
                                        <p:cTn id="28" dur="2000" fill="hold"/>
                                        <p:tgtEl>
                                          <p:spTgt spid="28"/>
                                        </p:tgtEl>
                                        <p:attrNameLst>
                                          <p:attrName>ppt_x</p:attrName>
                                          <p:attrName>ppt_y</p:attrName>
                                        </p:attrNameLst>
                                      </p:cBhvr>
                                      <p:rCtr x="52" y="4051"/>
                                    </p:animMotion>
                                  </p:childTnLst>
                                </p:cTn>
                              </p:par>
                              <p:par>
                                <p:cTn id="29" presetID="0" presetClass="path" presetSubtype="0" accel="50000" decel="50000" fill="hold" grpId="0" nodeType="withEffect">
                                  <p:stCondLst>
                                    <p:cond delay="0"/>
                                  </p:stCondLst>
                                  <p:childTnLst>
                                    <p:animMotion origin="layout" path="M 2.22222E-6 -2.59259E-6 L -0.00261 0.13287 " pathEditMode="relative" rAng="0" ptsTypes="AA">
                                      <p:cBhvr>
                                        <p:cTn id="30" dur="2000" fill="hold"/>
                                        <p:tgtEl>
                                          <p:spTgt spid="29"/>
                                        </p:tgtEl>
                                        <p:attrNameLst>
                                          <p:attrName>ppt_x</p:attrName>
                                          <p:attrName>ppt_y</p:attrName>
                                        </p:attrNameLst>
                                      </p:cBhvr>
                                      <p:rCtr x="-139" y="6644"/>
                                    </p:animMotion>
                                  </p:childTnLst>
                                </p:cTn>
                              </p:par>
                              <p:par>
                                <p:cTn id="31" presetID="0" presetClass="path" presetSubtype="0" accel="50000" decel="50000" fill="hold" grpId="0" nodeType="withEffect">
                                  <p:stCondLst>
                                    <p:cond delay="0"/>
                                  </p:stCondLst>
                                  <p:childTnLst>
                                    <p:animMotion origin="layout" path="M 3.33333E-6 2.22222E-6 L 0.00347 -0.11343 " pathEditMode="relative" rAng="0" ptsTypes="AA">
                                      <p:cBhvr>
                                        <p:cTn id="32" dur="2000" fill="hold"/>
                                        <p:tgtEl>
                                          <p:spTgt spid="30"/>
                                        </p:tgtEl>
                                        <p:attrNameLst>
                                          <p:attrName>ppt_x</p:attrName>
                                          <p:attrName>ppt_y</p:attrName>
                                        </p:attrNameLst>
                                      </p:cBhvr>
                                      <p:rCtr x="174" y="-5671"/>
                                    </p:animMotion>
                                  </p:childTnLst>
                                </p:cTn>
                              </p:par>
                              <p:par>
                                <p:cTn id="33" presetID="0" presetClass="path" presetSubtype="0" accel="50000" decel="50000" fill="hold" grpId="0" nodeType="withEffect">
                                  <p:stCondLst>
                                    <p:cond delay="0"/>
                                  </p:stCondLst>
                                  <p:childTnLst>
                                    <p:animMotion origin="layout" path="M 1.11111E-6 -1.48148E-6 L 0.00017 -0.03727 " pathEditMode="relative" rAng="0" ptsTypes="AA">
                                      <p:cBhvr>
                                        <p:cTn id="34" dur="2000" fill="hold"/>
                                        <p:tgtEl>
                                          <p:spTgt spid="31"/>
                                        </p:tgtEl>
                                        <p:attrNameLst>
                                          <p:attrName>ppt_x</p:attrName>
                                          <p:attrName>ppt_y</p:attrName>
                                        </p:attrNameLst>
                                      </p:cBhvr>
                                      <p:rCtr x="0" y="-1875"/>
                                    </p:animMotion>
                                  </p:childTnLst>
                                </p:cTn>
                              </p:par>
                              <p:par>
                                <p:cTn id="35" presetID="0" presetClass="path" presetSubtype="0" accel="50000" decel="50000" fill="hold" grpId="0" nodeType="withEffect">
                                  <p:stCondLst>
                                    <p:cond delay="0"/>
                                  </p:stCondLst>
                                  <p:childTnLst>
                                    <p:animMotion origin="layout" path="M -4.44444E-6 -7.40741E-7 L -0.0026 0.15347 " pathEditMode="relative" rAng="0" ptsTypes="AA">
                                      <p:cBhvr>
                                        <p:cTn id="36" dur="2000" fill="hold"/>
                                        <p:tgtEl>
                                          <p:spTgt spid="32"/>
                                        </p:tgtEl>
                                        <p:attrNameLst>
                                          <p:attrName>ppt_x</p:attrName>
                                          <p:attrName>ppt_y</p:attrName>
                                        </p:attrNameLst>
                                      </p:cBhvr>
                                      <p:rCtr x="-139" y="7662"/>
                                    </p:animMotion>
                                  </p:childTnLst>
                                </p:cTn>
                              </p:par>
                              <p:par>
                                <p:cTn id="37" presetID="0" presetClass="path" presetSubtype="0" accel="50000" decel="50000" fill="hold" grpId="0" nodeType="withEffect">
                                  <p:stCondLst>
                                    <p:cond delay="0"/>
                                  </p:stCondLst>
                                  <p:childTnLst>
                                    <p:animMotion origin="layout" path="M 2.77778E-6 -4.81481E-6 L -0.00052 0.06019 " pathEditMode="relative" rAng="0" ptsTypes="AA">
                                      <p:cBhvr>
                                        <p:cTn id="38" dur="2000" fill="hold"/>
                                        <p:tgtEl>
                                          <p:spTgt spid="33"/>
                                        </p:tgtEl>
                                        <p:attrNameLst>
                                          <p:attrName>ppt_x</p:attrName>
                                          <p:attrName>ppt_y</p:attrName>
                                        </p:attrNameLst>
                                      </p:cBhvr>
                                      <p:rCtr x="-35" y="3009"/>
                                    </p:animMotion>
                                  </p:childTnLst>
                                </p:cTn>
                              </p:par>
                              <p:par>
                                <p:cTn id="39" presetID="0" presetClass="path" presetSubtype="0" accel="50000" decel="50000" fill="hold" grpId="0" nodeType="withEffect">
                                  <p:stCondLst>
                                    <p:cond delay="0"/>
                                  </p:stCondLst>
                                  <p:childTnLst>
                                    <p:animMotion origin="layout" path="M -5.55556E-7 4.44444E-6 L 0.00017 -0.0551 " pathEditMode="relative" rAng="0" ptsTypes="AA">
                                      <p:cBhvr>
                                        <p:cTn id="40" dur="2000" fill="hold"/>
                                        <p:tgtEl>
                                          <p:spTgt spid="34"/>
                                        </p:tgtEl>
                                        <p:attrNameLst>
                                          <p:attrName>ppt_x</p:attrName>
                                          <p:attrName>ppt_y</p:attrName>
                                        </p:attrNameLst>
                                      </p:cBhvr>
                                      <p:rCtr x="0" y="-2755"/>
                                    </p:animMotion>
                                  </p:childTnLst>
                                </p:cTn>
                              </p:par>
                              <p:par>
                                <p:cTn id="41" presetID="0" presetClass="path" presetSubtype="0" accel="50000" decel="50000" fill="hold" grpId="0" nodeType="withEffect">
                                  <p:stCondLst>
                                    <p:cond delay="0"/>
                                  </p:stCondLst>
                                  <p:childTnLst>
                                    <p:animMotion origin="layout" path="M 2.77778E-6 -4.81481E-6 L -0.00052 -0.02037 " pathEditMode="relative" rAng="0" ptsTypes="AA">
                                      <p:cBhvr>
                                        <p:cTn id="42" dur="2000" fill="hold"/>
                                        <p:tgtEl>
                                          <p:spTgt spid="35"/>
                                        </p:tgtEl>
                                        <p:attrNameLst>
                                          <p:attrName>ppt_x</p:attrName>
                                          <p:attrName>ppt_y</p:attrName>
                                        </p:attrNameLst>
                                      </p:cBhvr>
                                      <p:rCtr x="-35" y="-1019"/>
                                    </p:animMotion>
                                  </p:childTnLst>
                                </p:cTn>
                              </p:par>
                              <p:par>
                                <p:cTn id="43" presetID="0" presetClass="path" presetSubtype="0" accel="50000" decel="50000" fill="hold" grpId="0" nodeType="withEffect">
                                  <p:stCondLst>
                                    <p:cond delay="0"/>
                                  </p:stCondLst>
                                  <p:childTnLst>
                                    <p:animMotion origin="layout" path="M -5.55556E-7 -2.96296E-6 L -0.00139 0.07477 " pathEditMode="relative" rAng="0" ptsTypes="AA">
                                      <p:cBhvr>
                                        <p:cTn id="44" dur="2000" fill="hold"/>
                                        <p:tgtEl>
                                          <p:spTgt spid="36"/>
                                        </p:tgtEl>
                                        <p:attrNameLst>
                                          <p:attrName>ppt_x</p:attrName>
                                          <p:attrName>ppt_y</p:attrName>
                                        </p:attrNameLst>
                                      </p:cBhvr>
                                      <p:rCtr x="-69" y="3727"/>
                                    </p:animMotion>
                                  </p:childTnLst>
                                </p:cTn>
                              </p:par>
                              <p:par>
                                <p:cTn id="45" presetID="0" presetClass="path" presetSubtype="0" accel="50000" decel="50000" fill="hold" grpId="0" nodeType="withEffect">
                                  <p:stCondLst>
                                    <p:cond delay="0"/>
                                  </p:stCondLst>
                                  <p:childTnLst>
                                    <p:animMotion origin="layout" path="M 3.61111E-6 -1.11111E-6 L 0.00017 -0.07268 " pathEditMode="relative" rAng="0" ptsTypes="AA">
                                      <p:cBhvr>
                                        <p:cTn id="46" dur="2000" fill="hold"/>
                                        <p:tgtEl>
                                          <p:spTgt spid="37"/>
                                        </p:tgtEl>
                                        <p:attrNameLst>
                                          <p:attrName>ppt_x</p:attrName>
                                          <p:attrName>ppt_y</p:attrName>
                                        </p:attrNameLst>
                                      </p:cBhvr>
                                      <p:rCtr x="0" y="-3634"/>
                                    </p:animMotion>
                                  </p:childTnLst>
                                </p:cTn>
                              </p:par>
                              <p:par>
                                <p:cTn id="47" presetID="0" presetClass="path" presetSubtype="0" accel="50000" decel="50000" fill="hold" grpId="0" nodeType="withEffect">
                                  <p:stCondLst>
                                    <p:cond delay="0"/>
                                  </p:stCondLst>
                                  <p:childTnLst>
                                    <p:animMotion origin="layout" path="M -1.38889E-6 -1.48148E-6 L 0.00156 -0.06898 " pathEditMode="relative" rAng="0" ptsTypes="AA">
                                      <p:cBhvr>
                                        <p:cTn id="48" dur="2000" fill="hold"/>
                                        <p:tgtEl>
                                          <p:spTgt spid="38"/>
                                        </p:tgtEl>
                                        <p:attrNameLst>
                                          <p:attrName>ppt_x</p:attrName>
                                          <p:attrName>ppt_y</p:attrName>
                                        </p:attrNameLst>
                                      </p:cBhvr>
                                      <p:rCtr x="69" y="-3449"/>
                                    </p:animMotion>
                                  </p:childTnLst>
                                </p:cTn>
                              </p:par>
                              <p:par>
                                <p:cTn id="49" presetID="0" presetClass="path" presetSubtype="0" accel="50000" decel="50000" fill="hold" grpId="0" nodeType="withEffect">
                                  <p:stCondLst>
                                    <p:cond delay="0"/>
                                  </p:stCondLst>
                                  <p:childTnLst>
                                    <p:animMotion origin="layout" path="M 3.61111E-6 -2.59259E-6 L -0.00139 0.13959 " pathEditMode="relative" rAng="0" ptsTypes="AA">
                                      <p:cBhvr>
                                        <p:cTn id="50" dur="2000" fill="hold"/>
                                        <p:tgtEl>
                                          <p:spTgt spid="39"/>
                                        </p:tgtEl>
                                        <p:attrNameLst>
                                          <p:attrName>ppt_x</p:attrName>
                                          <p:attrName>ppt_y</p:attrName>
                                        </p:attrNameLst>
                                      </p:cBhvr>
                                      <p:rCtr x="-69" y="6968"/>
                                    </p:animMotion>
                                  </p:childTnLst>
                                </p:cTn>
                              </p:par>
                              <p:par>
                                <p:cTn id="51" presetID="0" presetClass="path" presetSubtype="0" accel="50000" decel="50000" fill="hold" grpId="0" nodeType="withEffect">
                                  <p:stCondLst>
                                    <p:cond delay="0"/>
                                  </p:stCondLst>
                                  <p:childTnLst>
                                    <p:animMotion origin="layout" path="M 1.94444E-6 2.59259E-6 L -0.00139 0.13773 " pathEditMode="relative" rAng="0" ptsTypes="AA">
                                      <p:cBhvr>
                                        <p:cTn id="52" dur="2000" fill="hold"/>
                                        <p:tgtEl>
                                          <p:spTgt spid="41"/>
                                        </p:tgtEl>
                                        <p:attrNameLst>
                                          <p:attrName>ppt_x</p:attrName>
                                          <p:attrName>ppt_y</p:attrName>
                                        </p:attrNameLst>
                                      </p:cBhvr>
                                      <p:rCtr x="-69" y="6875"/>
                                    </p:animMotion>
                                  </p:childTnLst>
                                </p:cTn>
                              </p:par>
                              <p:par>
                                <p:cTn id="53" presetID="0" presetClass="path" presetSubtype="0" accel="50000" decel="50000" fill="hold" grpId="0" nodeType="withEffect">
                                  <p:stCondLst>
                                    <p:cond delay="0"/>
                                  </p:stCondLst>
                                  <p:childTnLst>
                                    <p:animMotion origin="layout" path="M 2.5E-6 1.48148E-6 L -0.00052 0.08935 " pathEditMode="relative" rAng="0" ptsTypes="AA">
                                      <p:cBhvr>
                                        <p:cTn id="54" dur="2000" fill="hold"/>
                                        <p:tgtEl>
                                          <p:spTgt spid="43"/>
                                        </p:tgtEl>
                                        <p:attrNameLst>
                                          <p:attrName>ppt_x</p:attrName>
                                          <p:attrName>ppt_y</p:attrName>
                                        </p:attrNameLst>
                                      </p:cBhvr>
                                      <p:rCtr x="-35" y="4468"/>
                                    </p:animMotion>
                                  </p:childTnLst>
                                </p:cTn>
                              </p:par>
                              <p:par>
                                <p:cTn id="55" presetID="0" presetClass="path" presetSubtype="0" accel="50000" decel="50000" fill="hold" grpId="0" nodeType="withEffect">
                                  <p:stCondLst>
                                    <p:cond delay="0"/>
                                  </p:stCondLst>
                                  <p:childTnLst>
                                    <p:animMotion origin="layout" path="M 5.55556E-7 -1.48148E-6 L -0.00226 0.13843 " pathEditMode="relative" rAng="0" ptsTypes="AA">
                                      <p:cBhvr>
                                        <p:cTn id="56" dur="2000" fill="hold"/>
                                        <p:tgtEl>
                                          <p:spTgt spid="44"/>
                                        </p:tgtEl>
                                        <p:attrNameLst>
                                          <p:attrName>ppt_x</p:attrName>
                                          <p:attrName>ppt_y</p:attrName>
                                        </p:attrNameLst>
                                      </p:cBhvr>
                                      <p:rCtr x="-122" y="6921"/>
                                    </p:animMotion>
                                  </p:childTnLst>
                                </p:cTn>
                              </p:par>
                              <p:par>
                                <p:cTn id="57" presetID="0" presetClass="path" presetSubtype="0" accel="50000" decel="50000" fill="hold" grpId="0" nodeType="withEffect">
                                  <p:stCondLst>
                                    <p:cond delay="0"/>
                                  </p:stCondLst>
                                  <p:childTnLst>
                                    <p:animMotion origin="layout" path="M -4.44444E-6 2.96296E-6 L 0.00087 -0.11204 " pathEditMode="relative" rAng="0" ptsTypes="AA">
                                      <p:cBhvr>
                                        <p:cTn id="58" dur="2000" fill="hold"/>
                                        <p:tgtEl>
                                          <p:spTgt spid="45"/>
                                        </p:tgtEl>
                                        <p:attrNameLst>
                                          <p:attrName>ppt_x</p:attrName>
                                          <p:attrName>ppt_y</p:attrName>
                                        </p:attrNameLst>
                                      </p:cBhvr>
                                      <p:rCtr x="35" y="-5602"/>
                                    </p:animMotion>
                                  </p:childTnLst>
                                </p:cTn>
                              </p:par>
                              <p:par>
                                <p:cTn id="59" presetID="0" presetClass="path" presetSubtype="0" accel="50000" decel="50000" fill="hold" grpId="0" nodeType="withEffect">
                                  <p:stCondLst>
                                    <p:cond delay="0"/>
                                  </p:stCondLst>
                                  <p:childTnLst>
                                    <p:animMotion origin="layout" path="M 2.5E-6 4.81481E-6 L -0.00052 -0.06459 " pathEditMode="relative" rAng="0" ptsTypes="AA">
                                      <p:cBhvr>
                                        <p:cTn id="60" dur="2000" fill="hold"/>
                                        <p:tgtEl>
                                          <p:spTgt spid="46"/>
                                        </p:tgtEl>
                                        <p:attrNameLst>
                                          <p:attrName>ppt_x</p:attrName>
                                          <p:attrName>ppt_y</p:attrName>
                                        </p:attrNameLst>
                                      </p:cBhvr>
                                      <p:rCtr x="-35" y="-3241"/>
                                    </p:animMotion>
                                  </p:childTnLst>
                                </p:cTn>
                              </p:par>
                              <p:par>
                                <p:cTn id="61" presetID="0" presetClass="path" presetSubtype="0" accel="50000" decel="50000" fill="hold" grpId="0" nodeType="withEffect">
                                  <p:stCondLst>
                                    <p:cond delay="0"/>
                                  </p:stCondLst>
                                  <p:childTnLst>
                                    <p:animMotion origin="layout" path="M 3.88889E-6 3.7037E-7 L -0.00122 0.15231 " pathEditMode="relative" rAng="0" ptsTypes="AA">
                                      <p:cBhvr>
                                        <p:cTn id="62" dur="2000" fill="hold"/>
                                        <p:tgtEl>
                                          <p:spTgt spid="47"/>
                                        </p:tgtEl>
                                        <p:attrNameLst>
                                          <p:attrName>ppt_x</p:attrName>
                                          <p:attrName>ppt_y</p:attrName>
                                        </p:attrNameLst>
                                      </p:cBhvr>
                                      <p:rCtr x="-69" y="7616"/>
                                    </p:animMotion>
                                  </p:childTnLst>
                                </p:cTn>
                              </p:par>
                              <p:par>
                                <p:cTn id="63" presetID="0" presetClass="path" presetSubtype="0" accel="50000" decel="50000" fill="hold" grpId="0" nodeType="withEffect">
                                  <p:stCondLst>
                                    <p:cond delay="0"/>
                                  </p:stCondLst>
                                  <p:childTnLst>
                                    <p:animMotion origin="layout" path="M 1.11111E-6 -3.7037E-6 L 1.11111E-6 0.0588 " pathEditMode="relative" rAng="0" ptsTypes="AA">
                                      <p:cBhvr>
                                        <p:cTn id="64" dur="2000" fill="hold"/>
                                        <p:tgtEl>
                                          <p:spTgt spid="48"/>
                                        </p:tgtEl>
                                        <p:attrNameLst>
                                          <p:attrName>ppt_x</p:attrName>
                                          <p:attrName>ppt_y</p:attrName>
                                        </p:attrNameLst>
                                      </p:cBhvr>
                                      <p:rCtr x="0" y="2940"/>
                                    </p:animMotion>
                                  </p:childTnLst>
                                </p:cTn>
                              </p:par>
                              <p:par>
                                <p:cTn id="65" presetID="0" presetClass="path" presetSubtype="0" accel="50000" decel="50000" fill="hold" grpId="0" nodeType="withEffect">
                                  <p:stCondLst>
                                    <p:cond delay="0"/>
                                  </p:stCondLst>
                                  <p:childTnLst>
                                    <p:animMotion origin="layout" path="M -2.22222E-6 -4.44444E-6 L 0.00018 -0.05601 " pathEditMode="relative" rAng="0" ptsTypes="AA">
                                      <p:cBhvr>
                                        <p:cTn id="66" dur="2000" fill="hold"/>
                                        <p:tgtEl>
                                          <p:spTgt spid="49"/>
                                        </p:tgtEl>
                                        <p:attrNameLst>
                                          <p:attrName>ppt_x</p:attrName>
                                          <p:attrName>ppt_y</p:attrName>
                                        </p:attrNameLst>
                                      </p:cBhvr>
                                      <p:rCtr x="0" y="-2801"/>
                                    </p:animMotion>
                                  </p:childTnLst>
                                </p:cTn>
                              </p:par>
                              <p:par>
                                <p:cTn id="67" presetID="0" presetClass="path" presetSubtype="0" accel="50000" decel="50000" fill="hold" grpId="0" nodeType="withEffect">
                                  <p:stCondLst>
                                    <p:cond delay="0"/>
                                  </p:stCondLst>
                                  <p:childTnLst>
                                    <p:animMotion origin="layout" path="M 1.11111E-6 -3.7037E-6 L 1.11111E-6 -0.02222 " pathEditMode="relative" rAng="0" ptsTypes="AA">
                                      <p:cBhvr>
                                        <p:cTn id="68" dur="2000" fill="hold"/>
                                        <p:tgtEl>
                                          <p:spTgt spid="50"/>
                                        </p:tgtEl>
                                        <p:attrNameLst>
                                          <p:attrName>ppt_x</p:attrName>
                                          <p:attrName>ppt_y</p:attrName>
                                        </p:attrNameLst>
                                      </p:cBhvr>
                                      <p:rCtr x="0" y="-1111"/>
                                    </p:animMotion>
                                  </p:childTnLst>
                                </p:cTn>
                              </p:par>
                              <p:par>
                                <p:cTn id="69" presetID="0" presetClass="path" presetSubtype="0" accel="50000" decel="50000" fill="hold" grpId="0" nodeType="withEffect">
                                  <p:stCondLst>
                                    <p:cond delay="0"/>
                                  </p:stCondLst>
                                  <p:childTnLst>
                                    <p:animMotion origin="layout" path="M -2.22222E-6 -1.85185E-6 L -0.00139 0.08009 " pathEditMode="relative" rAng="0" ptsTypes="AA">
                                      <p:cBhvr>
                                        <p:cTn id="70" dur="2000" fill="hold"/>
                                        <p:tgtEl>
                                          <p:spTgt spid="51"/>
                                        </p:tgtEl>
                                        <p:attrNameLst>
                                          <p:attrName>ppt_x</p:attrName>
                                          <p:attrName>ppt_y</p:attrName>
                                        </p:attrNameLst>
                                      </p:cBhvr>
                                      <p:rCtr x="-69" y="4005"/>
                                    </p:animMotion>
                                  </p:childTnLst>
                                </p:cTn>
                              </p:par>
                              <p:par>
                                <p:cTn id="71" presetID="0" presetClass="path" presetSubtype="0" accel="50000" decel="50000" fill="hold" grpId="0" nodeType="withEffect">
                                  <p:stCondLst>
                                    <p:cond delay="0"/>
                                  </p:stCondLst>
                                  <p:childTnLst>
                                    <p:animMotion origin="layout" path="M -2.77778E-7 1.85185E-6 L -0.00052 0.03426 " pathEditMode="relative" rAng="0" ptsTypes="AA">
                                      <p:cBhvr>
                                        <p:cTn id="72" dur="2000" fill="hold"/>
                                        <p:tgtEl>
                                          <p:spTgt spid="52"/>
                                        </p:tgtEl>
                                        <p:attrNameLst>
                                          <p:attrName>ppt_x</p:attrName>
                                          <p:attrName>ppt_y</p:attrName>
                                        </p:attrNameLst>
                                      </p:cBhvr>
                                      <p:rCtr x="-35" y="1713"/>
                                    </p:animMotion>
                                  </p:childTnLst>
                                </p:cTn>
                              </p:par>
                              <p:par>
                                <p:cTn id="73" presetID="0" presetClass="path" presetSubtype="0" accel="50000" decel="50000" fill="hold" grpId="0" nodeType="withEffect">
                                  <p:stCondLst>
                                    <p:cond delay="0"/>
                                  </p:stCondLst>
                                  <p:childTnLst>
                                    <p:animMotion origin="layout" path="M 0 0 L -0.00139 0.10926 " pathEditMode="relative" ptsTypes="AA">
                                      <p:cBhvr>
                                        <p:cTn id="74" dur="2000" fill="hold"/>
                                        <p:tgtEl>
                                          <p:spTgt spid="53"/>
                                        </p:tgtEl>
                                        <p:attrNameLst>
                                          <p:attrName>ppt_x</p:attrName>
                                          <p:attrName>ppt_y</p:attrName>
                                        </p:attrNameLst>
                                      </p:cBhvr>
                                    </p:animMotion>
                                  </p:childTnLst>
                                </p:cTn>
                              </p:par>
                              <p:par>
                                <p:cTn id="75" presetID="0" presetClass="path" presetSubtype="0" accel="50000" decel="50000" fill="hold" grpId="0" nodeType="withEffect">
                                  <p:stCondLst>
                                    <p:cond delay="0"/>
                                  </p:stCondLst>
                                  <p:childTnLst>
                                    <p:animMotion origin="layout" path="M 1.94444E-6 7.40741E-7 L 0.00017 -0.02014 " pathEditMode="relative" rAng="0" ptsTypes="AA">
                                      <p:cBhvr>
                                        <p:cTn id="76" dur="2000" fill="hold"/>
                                        <p:tgtEl>
                                          <p:spTgt spid="54"/>
                                        </p:tgtEl>
                                        <p:attrNameLst>
                                          <p:attrName>ppt_x</p:attrName>
                                          <p:attrName>ppt_y</p:attrName>
                                        </p:attrNameLst>
                                      </p:cBhvr>
                                      <p:rCtr x="0" y="-1019"/>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7864241"/>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55376698"/>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88823"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sp>
        <p:nvSpPr>
          <p:cNvPr id="4" name="Up Arrow 3"/>
          <p:cNvSpPr/>
          <p:nvPr/>
        </p:nvSpPr>
        <p:spPr>
          <a:xfrm rot="8100000">
            <a:off x="2614614" y="296182"/>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26256" y="3963579"/>
            <a:ext cx="7865632" cy="2769920"/>
            <a:chOff x="702254" y="3784483"/>
            <a:chExt cx="7865632" cy="2769920"/>
          </a:xfrm>
        </p:grpSpPr>
        <p:sp>
          <p:nvSpPr>
            <p:cNvPr id="11" name="Rectangle 1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1463040" y="3784483"/>
              <a:ext cx="2111844" cy="2302596"/>
              <a:chOff x="6838074" y="2277355"/>
              <a:chExt cx="981497" cy="1772740"/>
            </a:xfrm>
          </p:grpSpPr>
          <p:sp>
            <p:nvSpPr>
              <p:cNvPr id="66" name="Trapezoid 6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7" name="TextBox 66"/>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 name="Straight Arrow Connector 1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 name="Straight Arrow Connector 1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64" name="Trapezoid 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5" name="TextBox 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 name="Straight Arrow Connector 1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9" name="TextBox 1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0" name="Group 19"/>
            <p:cNvGrpSpPr/>
            <p:nvPr/>
          </p:nvGrpSpPr>
          <p:grpSpPr>
            <a:xfrm>
              <a:off x="7815967" y="4882610"/>
              <a:ext cx="579497" cy="369332"/>
              <a:chOff x="6366719" y="2492739"/>
              <a:chExt cx="579497" cy="369332"/>
            </a:xfrm>
          </p:grpSpPr>
          <p:sp>
            <p:nvSpPr>
              <p:cNvPr id="62" name="Rectangle 6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1" name="Rectangle 20"/>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2" name="TextBox 21"/>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23" name="Elbow Connector 22"/>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5" name="Rectangle 2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6" name="TextBox 2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27" name="Elbow Connector 26"/>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0" name="Straight Arrow Connector 2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786386" y="4588137"/>
              <a:ext cx="413796" cy="461665"/>
              <a:chOff x="637563" y="4042853"/>
              <a:chExt cx="413796" cy="461665"/>
            </a:xfrm>
          </p:grpSpPr>
          <p:sp>
            <p:nvSpPr>
              <p:cNvPr id="60" name="Rectangle 5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1" name="TextBox 6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32" name="TextBox 3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82766932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288824"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626100"/>
                          <a:ext cx="219075" cy="241300"/>
                        </a:xfrm>
                        <a:prstGeom prst="rect">
                          <a:avLst/>
                        </a:prstGeom>
                      </p:spPr>
                    </p:pic>
                  </p:oleObj>
                </mc:Fallback>
              </mc:AlternateContent>
            </a:graphicData>
          </a:graphic>
        </p:graphicFrame>
        <p:sp>
          <p:nvSpPr>
            <p:cNvPr id="34" name="TextBox 3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35" name="Group 34"/>
            <p:cNvGrpSpPr/>
            <p:nvPr/>
          </p:nvGrpSpPr>
          <p:grpSpPr>
            <a:xfrm>
              <a:off x="2464487" y="4277322"/>
              <a:ext cx="1018924" cy="684337"/>
              <a:chOff x="2464487" y="4277322"/>
              <a:chExt cx="1018924" cy="684337"/>
            </a:xfrm>
          </p:grpSpPr>
          <p:grpSp>
            <p:nvGrpSpPr>
              <p:cNvPr id="56" name="Group 55"/>
              <p:cNvGrpSpPr/>
              <p:nvPr/>
            </p:nvGrpSpPr>
            <p:grpSpPr>
              <a:xfrm>
                <a:off x="2464487" y="4428895"/>
                <a:ext cx="853466" cy="532764"/>
                <a:chOff x="1142803" y="6095656"/>
                <a:chExt cx="853466" cy="532764"/>
              </a:xfrm>
            </p:grpSpPr>
            <p:sp>
              <p:nvSpPr>
                <p:cNvPr id="58" name="Rectangle 5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6" name="Group 35"/>
            <p:cNvGrpSpPr/>
            <p:nvPr/>
          </p:nvGrpSpPr>
          <p:grpSpPr>
            <a:xfrm>
              <a:off x="2437751" y="5267728"/>
              <a:ext cx="1072298" cy="696777"/>
              <a:chOff x="2437751" y="5267728"/>
              <a:chExt cx="1072298" cy="696777"/>
            </a:xfrm>
          </p:grpSpPr>
          <p:grpSp>
            <p:nvGrpSpPr>
              <p:cNvPr id="52" name="Group 51"/>
              <p:cNvGrpSpPr/>
              <p:nvPr/>
            </p:nvGrpSpPr>
            <p:grpSpPr>
              <a:xfrm>
                <a:off x="2437751" y="5423197"/>
                <a:ext cx="880202" cy="541308"/>
                <a:chOff x="1116067" y="6095656"/>
                <a:chExt cx="880202" cy="541308"/>
              </a:xfrm>
            </p:grpSpPr>
            <p:sp>
              <p:nvSpPr>
                <p:cNvPr id="54" name="Rectangle 5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3" name="Rectangle 52"/>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37" name="Group 36"/>
            <p:cNvGrpSpPr/>
            <p:nvPr/>
          </p:nvGrpSpPr>
          <p:grpSpPr>
            <a:xfrm>
              <a:off x="5685545" y="4896628"/>
              <a:ext cx="1067842" cy="731411"/>
              <a:chOff x="5685545" y="4896628"/>
              <a:chExt cx="1067842" cy="731411"/>
            </a:xfrm>
          </p:grpSpPr>
          <p:grpSp>
            <p:nvGrpSpPr>
              <p:cNvPr id="48" name="Group 47"/>
              <p:cNvGrpSpPr/>
              <p:nvPr/>
            </p:nvGrpSpPr>
            <p:grpSpPr>
              <a:xfrm>
                <a:off x="5685545" y="5092889"/>
                <a:ext cx="867089" cy="535150"/>
                <a:chOff x="1129180" y="6095656"/>
                <a:chExt cx="867089" cy="535150"/>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49" name="Rectangle 48"/>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8" name="Group 37"/>
            <p:cNvGrpSpPr/>
            <p:nvPr/>
          </p:nvGrpSpPr>
          <p:grpSpPr>
            <a:xfrm>
              <a:off x="5683207" y="5794088"/>
              <a:ext cx="1064434" cy="760315"/>
              <a:chOff x="5683207" y="5794088"/>
              <a:chExt cx="1064434" cy="760315"/>
            </a:xfrm>
          </p:grpSpPr>
          <p:grpSp>
            <p:nvGrpSpPr>
              <p:cNvPr id="44" name="Group 43"/>
              <p:cNvGrpSpPr/>
              <p:nvPr/>
            </p:nvGrpSpPr>
            <p:grpSpPr>
              <a:xfrm>
                <a:off x="5683207" y="5993615"/>
                <a:ext cx="869427" cy="560788"/>
                <a:chOff x="1126842" y="6095656"/>
                <a:chExt cx="869427" cy="560788"/>
              </a:xfrm>
            </p:grpSpPr>
            <p:sp>
              <p:nvSpPr>
                <p:cNvPr id="46" name="Rectangle 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7" name="Rectangle 4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5" name="Rectangle 4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39" name="Picture 3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40" name="Picture 39"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41" name="TextBox 40"/>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2" name="Straight Arrow Connector 41"/>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69" name="Group 68"/>
          <p:cNvGrpSpPr/>
          <p:nvPr/>
        </p:nvGrpSpPr>
        <p:grpSpPr>
          <a:xfrm>
            <a:off x="5106146" y="3876307"/>
            <a:ext cx="3663543" cy="830996"/>
            <a:chOff x="33744" y="4395331"/>
            <a:chExt cx="3423388" cy="493750"/>
          </a:xfrm>
        </p:grpSpPr>
        <p:sp>
          <p:nvSpPr>
            <p:cNvPr id="70" name="Rectangle 36"/>
            <p:cNvSpPr>
              <a:spLocks noChangeArrowheads="1"/>
            </p:cNvSpPr>
            <p:nvPr/>
          </p:nvSpPr>
          <p:spPr bwMode="auto">
            <a:xfrm>
              <a:off x="33744" y="4395331"/>
              <a:ext cx="3423388" cy="4937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1" name="Rectangle 70"/>
            <p:cNvSpPr/>
            <p:nvPr/>
          </p:nvSpPr>
          <p:spPr>
            <a:xfrm>
              <a:off x="52332" y="4395331"/>
              <a:ext cx="3404800" cy="493750"/>
            </a:xfrm>
            <a:prstGeom prst="rect">
              <a:avLst/>
            </a:prstGeom>
          </p:spPr>
          <p:txBody>
            <a:bodyPr wrap="square">
              <a:spAutoFit/>
            </a:bodyPr>
            <a:lstStyle/>
            <a:p>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cs typeface="Calibri"/>
                </a:rPr>
                <a:t>if </a:t>
              </a:r>
              <a:r>
                <a:rPr lang="en-US" sz="2400" dirty="0" smtClean="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r>
                <a:rPr lang="en-US" sz="2400" dirty="0">
                  <a:cs typeface="Calibri"/>
                </a:rPr>
                <a:t> </a:t>
              </a: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79843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Obfuscating symbols individually leaks equality, entropy ensures </a:t>
            </a:r>
            <a:r>
              <a:rPr lang="en-US" i="1" dirty="0" smtClean="0">
                <a:latin typeface="Times New Roman"/>
                <a:cs typeface="Times New Roman"/>
              </a:rPr>
              <a:t>A</a:t>
            </a:r>
            <a:r>
              <a:rPr lang="en-US" dirty="0" smtClean="0"/>
              <a:t> can’t guess </a:t>
            </a:r>
            <a:r>
              <a:rPr lang="en-US" smtClean="0"/>
              <a:t>stored values</a:t>
            </a:r>
            <a:endParaRPr lang="en-US" dirty="0" smtClean="0"/>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grpSp>
        <p:nvGrpSpPr>
          <p:cNvPr id="127" name="Group 126"/>
          <p:cNvGrpSpPr/>
          <p:nvPr/>
        </p:nvGrpSpPr>
        <p:grpSpPr>
          <a:xfrm>
            <a:off x="702254" y="3931531"/>
            <a:ext cx="7865632" cy="2769920"/>
            <a:chOff x="702254" y="3784483"/>
            <a:chExt cx="7865632" cy="2769920"/>
          </a:xfrm>
        </p:grpSpPr>
        <p:sp>
          <p:nvSpPr>
            <p:cNvPr id="128" name="Rectangle 127"/>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p:cNvGrpSpPr/>
            <p:nvPr/>
          </p:nvGrpSpPr>
          <p:grpSpPr>
            <a:xfrm>
              <a:off x="1463040" y="3784483"/>
              <a:ext cx="2111844" cy="2302596"/>
              <a:chOff x="6838074" y="2277355"/>
              <a:chExt cx="981497" cy="1772740"/>
            </a:xfrm>
          </p:grpSpPr>
          <p:sp>
            <p:nvSpPr>
              <p:cNvPr id="183" name="Trapezoid 18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4" name="TextBox 18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0" name="Straight Arrow Connector 12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5198413" y="4697944"/>
              <a:ext cx="2578825" cy="1810201"/>
              <a:chOff x="6827762" y="2204122"/>
              <a:chExt cx="991809" cy="1845973"/>
            </a:xfrm>
          </p:grpSpPr>
          <p:sp>
            <p:nvSpPr>
              <p:cNvPr id="181" name="Trapezoid 18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2" name="TextBox 181"/>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4" name="Straight Arrow Connector 133"/>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6" name="TextBox 135"/>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7" name="Group 136"/>
            <p:cNvGrpSpPr/>
            <p:nvPr/>
          </p:nvGrpSpPr>
          <p:grpSpPr>
            <a:xfrm>
              <a:off x="7815967" y="4882610"/>
              <a:ext cx="579497" cy="369332"/>
              <a:chOff x="6366719" y="2492739"/>
              <a:chExt cx="579497" cy="369332"/>
            </a:xfrm>
          </p:grpSpPr>
          <p:sp>
            <p:nvSpPr>
              <p:cNvPr id="179" name="Rectangle 17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TextBox 179"/>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8" name="Rectangle 13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9" name="TextBox 13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40" name="Elbow Connector 13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2" name="Rectangle 14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3" name="TextBox 14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4" name="Elbow Connector 143"/>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7" name="Straight Arrow Connector 14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8" name="Group 147"/>
            <p:cNvGrpSpPr/>
            <p:nvPr/>
          </p:nvGrpSpPr>
          <p:grpSpPr>
            <a:xfrm>
              <a:off x="786386" y="4588137"/>
              <a:ext cx="413796" cy="461665"/>
              <a:chOff x="637563" y="4042853"/>
              <a:chExt cx="413796" cy="461665"/>
            </a:xfrm>
          </p:grpSpPr>
          <p:sp>
            <p:nvSpPr>
              <p:cNvPr id="177" name="Rectangle 176"/>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8" name="TextBox 177"/>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9" name="TextBox 148"/>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50" name="Object 149"/>
            <p:cNvGraphicFramePr>
              <a:graphicFrameLocks noChangeAspect="1"/>
            </p:cNvGraphicFramePr>
            <p:nvPr>
              <p:extLst>
                <p:ext uri="{D42A27DB-BD31-4B8C-83A1-F6EECF244321}">
                  <p14:modId xmlns:p14="http://schemas.microsoft.com/office/powerpoint/2010/main" val="194091645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061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1" name="TextBox 150"/>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2" name="Group 151"/>
            <p:cNvGrpSpPr/>
            <p:nvPr/>
          </p:nvGrpSpPr>
          <p:grpSpPr>
            <a:xfrm>
              <a:off x="2464487" y="4277322"/>
              <a:ext cx="1018924" cy="684337"/>
              <a:chOff x="2464487" y="4277322"/>
              <a:chExt cx="1018924" cy="684337"/>
            </a:xfrm>
          </p:grpSpPr>
          <p:grpSp>
            <p:nvGrpSpPr>
              <p:cNvPr id="173" name="Group 172"/>
              <p:cNvGrpSpPr/>
              <p:nvPr/>
            </p:nvGrpSpPr>
            <p:grpSpPr>
              <a:xfrm>
                <a:off x="2464487" y="4428895"/>
                <a:ext cx="853466" cy="532764"/>
                <a:chOff x="1142803" y="6095656"/>
                <a:chExt cx="853466" cy="532764"/>
              </a:xfrm>
            </p:grpSpPr>
            <p:sp>
              <p:nvSpPr>
                <p:cNvPr id="175" name="Rectangle 1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6" name="Rectangle 175"/>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4" name="Rectangle 173"/>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3" name="Group 152"/>
            <p:cNvGrpSpPr/>
            <p:nvPr/>
          </p:nvGrpSpPr>
          <p:grpSpPr>
            <a:xfrm>
              <a:off x="2437751" y="5267728"/>
              <a:ext cx="1072298" cy="696777"/>
              <a:chOff x="2437751" y="5267728"/>
              <a:chExt cx="1072298" cy="696777"/>
            </a:xfrm>
          </p:grpSpPr>
          <p:grpSp>
            <p:nvGrpSpPr>
              <p:cNvPr id="169" name="Group 168"/>
              <p:cNvGrpSpPr/>
              <p:nvPr/>
            </p:nvGrpSpPr>
            <p:grpSpPr>
              <a:xfrm>
                <a:off x="2437751" y="5423197"/>
                <a:ext cx="880202" cy="541308"/>
                <a:chOff x="1116067" y="6095656"/>
                <a:chExt cx="880202" cy="541308"/>
              </a:xfrm>
            </p:grpSpPr>
            <p:sp>
              <p:nvSpPr>
                <p:cNvPr id="171" name="Rectangle 1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2" name="Rectangle 171"/>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70" name="Rectangle 169"/>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4" name="Group 153"/>
            <p:cNvGrpSpPr/>
            <p:nvPr/>
          </p:nvGrpSpPr>
          <p:grpSpPr>
            <a:xfrm>
              <a:off x="5685545" y="4896628"/>
              <a:ext cx="1067842" cy="731411"/>
              <a:chOff x="5685545" y="4896628"/>
              <a:chExt cx="1067842" cy="731411"/>
            </a:xfrm>
          </p:grpSpPr>
          <p:grpSp>
            <p:nvGrpSpPr>
              <p:cNvPr id="165" name="Group 164"/>
              <p:cNvGrpSpPr/>
              <p:nvPr/>
            </p:nvGrpSpPr>
            <p:grpSpPr>
              <a:xfrm>
                <a:off x="5685545" y="5092889"/>
                <a:ext cx="867089" cy="535150"/>
                <a:chOff x="1129180" y="6095656"/>
                <a:chExt cx="867089" cy="535150"/>
              </a:xfrm>
            </p:grpSpPr>
            <p:sp>
              <p:nvSpPr>
                <p:cNvPr id="167" name="Rectangle 16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8" name="Rectangle 167"/>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6" name="Rectangle 165"/>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5" name="Group 154"/>
            <p:cNvGrpSpPr/>
            <p:nvPr/>
          </p:nvGrpSpPr>
          <p:grpSpPr>
            <a:xfrm>
              <a:off x="5683207" y="5794088"/>
              <a:ext cx="1064434" cy="760315"/>
              <a:chOff x="5683207" y="5794088"/>
              <a:chExt cx="1064434" cy="760315"/>
            </a:xfrm>
          </p:grpSpPr>
          <p:grpSp>
            <p:nvGrpSpPr>
              <p:cNvPr id="161" name="Group 160"/>
              <p:cNvGrpSpPr/>
              <p:nvPr/>
            </p:nvGrpSpPr>
            <p:grpSpPr>
              <a:xfrm>
                <a:off x="5683207" y="5993615"/>
                <a:ext cx="869427" cy="560788"/>
                <a:chOff x="1126842" y="6095656"/>
                <a:chExt cx="869427" cy="560788"/>
              </a:xfrm>
            </p:grpSpPr>
            <p:sp>
              <p:nvSpPr>
                <p:cNvPr id="163" name="Rectangle 1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4" name="Rectangle 16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2" name="Rectangle 16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6" name="Picture 1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7" name="Picture 15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8" name="TextBox 157"/>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9" name="Straight Arrow Connector 158"/>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0" name="Straight Arrow Connector 159"/>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577300" cy="461665"/>
            <a:chOff x="637563" y="4042853"/>
            <a:chExt cx="577300"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53" name="Group 52"/>
          <p:cNvGrpSpPr/>
          <p:nvPr/>
        </p:nvGrpSpPr>
        <p:grpSpPr>
          <a:xfrm>
            <a:off x="649733" y="4739379"/>
            <a:ext cx="577300" cy="461665"/>
            <a:chOff x="637563" y="4042853"/>
            <a:chExt cx="577300"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60" name="Group 59"/>
          <p:cNvGrpSpPr/>
          <p:nvPr/>
        </p:nvGrpSpPr>
        <p:grpSpPr>
          <a:xfrm>
            <a:off x="669757" y="5629344"/>
            <a:ext cx="577300" cy="461665"/>
            <a:chOff x="637563" y="4042853"/>
            <a:chExt cx="577300"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276967" y="5873384"/>
            <a:ext cx="847697" cy="557973"/>
            <a:chOff x="1148572" y="6095656"/>
            <a:chExt cx="847697"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148572"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baseline="-25000" dirty="0" err="1" smtClean="0">
                  <a:latin typeface="Times New Roman"/>
                  <a:cs typeface="Times New Roman"/>
                </a:rPr>
                <a:t>k</a:t>
              </a:r>
              <a:endParaRPr lang="en-US" baseline="-25000" dirty="0">
                <a:latin typeface="Times New Roman"/>
                <a:cs typeface="Times New Roman"/>
              </a:endParaRPr>
            </a:p>
          </p:txBody>
        </p:sp>
      </p:grpSp>
      <p:grpSp>
        <p:nvGrpSpPr>
          <p:cNvPr id="57" name="Group 56"/>
          <p:cNvGrpSpPr/>
          <p:nvPr/>
        </p:nvGrpSpPr>
        <p:grpSpPr>
          <a:xfrm>
            <a:off x="4278982" y="4070155"/>
            <a:ext cx="855451" cy="525754"/>
            <a:chOff x="1140818" y="6095656"/>
            <a:chExt cx="855451" cy="52575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40818" y="613646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9" name="Group 68"/>
          <p:cNvGrpSpPr/>
          <p:nvPr/>
        </p:nvGrpSpPr>
        <p:grpSpPr>
          <a:xfrm>
            <a:off x="4295928" y="4986983"/>
            <a:ext cx="821930" cy="532764"/>
            <a:chOff x="1174339" y="6095656"/>
            <a:chExt cx="82193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4339"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sp>
        <p:nvSpPr>
          <p:cNvPr id="65" name="Rectangle 64"/>
          <p:cNvSpPr/>
          <p:nvPr/>
        </p:nvSpPr>
        <p:spPr>
          <a:xfrm>
            <a:off x="4656909" y="39087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66" name="Rectangle 65"/>
          <p:cNvSpPr/>
          <p:nvPr/>
        </p:nvSpPr>
        <p:spPr>
          <a:xfrm>
            <a:off x="4643541" y="48097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7" name="Rectangle 66"/>
          <p:cNvSpPr/>
          <p:nvPr/>
        </p:nvSpPr>
        <p:spPr>
          <a:xfrm>
            <a:off x="4632319" y="57240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80" name="Rectangle 79"/>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83" name="Rectangle 82"/>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85" name="Rectangle 84"/>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nvGrpSpPr>
          <p:cNvPr id="104" name="Group 103"/>
          <p:cNvGrpSpPr/>
          <p:nvPr/>
        </p:nvGrpSpPr>
        <p:grpSpPr>
          <a:xfrm>
            <a:off x="6563009" y="5201232"/>
            <a:ext cx="777240" cy="1042416"/>
            <a:chOff x="6851952" y="2558143"/>
            <a:chExt cx="967619" cy="1491952"/>
          </a:xfrm>
        </p:grpSpPr>
        <p:sp>
          <p:nvSpPr>
            <p:cNvPr id="105" name="Trapezoid 104"/>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6" name="TextBox 105"/>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07" name="Elbow Connector 106"/>
          <p:cNvCxnSpPr>
            <a:endCxn id="105"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2115112" y="4175635"/>
            <a:ext cx="777140" cy="1044618"/>
            <a:chOff x="6851952" y="2558143"/>
            <a:chExt cx="967619" cy="1491952"/>
          </a:xfrm>
        </p:grpSpPr>
        <p:sp>
          <p:nvSpPr>
            <p:cNvPr id="110" name="Trapezoid 109"/>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1" name="TextBox 110"/>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12" name="Elbow Connector 111"/>
          <p:cNvCxnSpPr>
            <a:endCxn id="110"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p:cNvGrpSpPr/>
          <p:nvPr/>
        </p:nvGrpSpPr>
        <p:grpSpPr>
          <a:xfrm>
            <a:off x="1463040" y="3784483"/>
            <a:ext cx="2111844" cy="2302596"/>
            <a:chOff x="6838074" y="2277355"/>
            <a:chExt cx="981497" cy="1772740"/>
          </a:xfrm>
        </p:grpSpPr>
        <p:sp>
          <p:nvSpPr>
            <p:cNvPr id="117" name="Trapezoid 1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9" name="Straight Arrow Connector 11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0" name="Straight Arrow Connector 11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1" name="Straight Arrow Connector 12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3" name="Group 122"/>
          <p:cNvGrpSpPr/>
          <p:nvPr/>
        </p:nvGrpSpPr>
        <p:grpSpPr>
          <a:xfrm>
            <a:off x="5198413" y="4697944"/>
            <a:ext cx="2578825" cy="1810201"/>
            <a:chOff x="6827762" y="2204122"/>
            <a:chExt cx="991809" cy="1845973"/>
          </a:xfrm>
        </p:grpSpPr>
        <p:sp>
          <p:nvSpPr>
            <p:cNvPr id="124" name="Trapezoid 12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6" name="Straight Arrow Connector 12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8" name="Straight Arrow Connector 12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1" name="Group 130"/>
          <p:cNvGrpSpPr/>
          <p:nvPr/>
        </p:nvGrpSpPr>
        <p:grpSpPr>
          <a:xfrm>
            <a:off x="7815967" y="4882610"/>
            <a:ext cx="579497" cy="369332"/>
            <a:chOff x="6366719" y="2492739"/>
            <a:chExt cx="579497" cy="369332"/>
          </a:xfrm>
        </p:grpSpPr>
        <p:sp>
          <p:nvSpPr>
            <p:cNvPr id="132" name="Rectangle 13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8"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49" name="Group 48"/>
          <p:cNvGrpSpPr/>
          <p:nvPr/>
        </p:nvGrpSpPr>
        <p:grpSpPr>
          <a:xfrm>
            <a:off x="336248" y="1566460"/>
            <a:ext cx="3754489" cy="433300"/>
            <a:chOff x="3156859" y="644458"/>
            <a:chExt cx="3766267" cy="353005"/>
          </a:xfrm>
        </p:grpSpPr>
        <p:sp>
          <p:nvSpPr>
            <p:cNvPr id="50"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51" name="Object 50"/>
            <p:cNvGraphicFramePr>
              <a:graphicFrameLocks noChangeAspect="1"/>
            </p:cNvGraphicFramePr>
            <p:nvPr>
              <p:extLst>
                <p:ext uri="{D42A27DB-BD31-4B8C-83A1-F6EECF244321}">
                  <p14:modId xmlns:p14="http://schemas.microsoft.com/office/powerpoint/2010/main" val="4012380947"/>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291854" name="Equation" r:id="rId4" imgW="2133600" imgH="228600" progId="Equation.3">
                    <p:embed/>
                  </p:oleObj>
                </mc:Choice>
                <mc:Fallback>
                  <p:oleObj name="Equation" r:id="rId4" imgW="2133600" imgH="228600" progId="Equation.3">
                    <p:embed/>
                    <p:pic>
                      <p:nvPicPr>
                        <p:cNvPr id="0" name=""/>
                        <p:cNvPicPr/>
                        <p:nvPr/>
                      </p:nvPicPr>
                      <p:blipFill>
                        <a:blip r:embed="rId5"/>
                        <a:stretch>
                          <a:fillRect/>
                        </a:stretch>
                      </p:blipFill>
                      <p:spPr>
                        <a:xfrm>
                          <a:off x="3302078" y="648666"/>
                          <a:ext cx="3522566" cy="348797"/>
                        </a:xfrm>
                        <a:prstGeom prst="rect">
                          <a:avLst/>
                        </a:prstGeom>
                      </p:spPr>
                    </p:pic>
                  </p:oleObj>
                </mc:Fallback>
              </mc:AlternateContent>
            </a:graphicData>
          </a:graphic>
        </p:graphicFrame>
      </p:grpSp>
      <p:sp>
        <p:nvSpPr>
          <p:cNvPr id="53"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4" name="Rectangle 53"/>
          <p:cNvSpPr/>
          <p:nvPr/>
        </p:nvSpPr>
        <p:spPr>
          <a:xfrm>
            <a:off x="4482292" y="1527077"/>
            <a:ext cx="4572000" cy="1538883"/>
          </a:xfrm>
          <a:prstGeom prst="rect">
            <a:avLst/>
          </a:prstGeom>
        </p:spPr>
        <p:txBody>
          <a:bodyPr>
            <a:spAutoFit/>
          </a:bodyPr>
          <a:lstStyle/>
          <a:p>
            <a:r>
              <a:rPr lang="en-US" sz="2000" dirty="0" smtClean="0">
                <a:cs typeface="Calibri"/>
              </a:rPr>
              <a:t>Traditional Construction</a:t>
            </a: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a:cs typeface="Calibri"/>
            </a:endParaRPr>
          </a:p>
          <a:p>
            <a:pPr lvl="1"/>
            <a:endParaRPr lang="en-US" sz="1400" i="1" dirty="0">
              <a:latin typeface="Arial" charset="0"/>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3975344529"/>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291855"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594350"/>
                        <a:ext cx="236977" cy="261018"/>
                      </a:xfrm>
                      <a:prstGeom prst="rect">
                        <a:avLst/>
                      </a:prstGeom>
                    </p:spPr>
                  </p:pic>
                </p:oleObj>
              </mc:Fallback>
            </mc:AlternateContent>
          </a:graphicData>
        </a:graphic>
      </p:graphicFrame>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7" name="Group 56"/>
          <p:cNvGrpSpPr/>
          <p:nvPr/>
        </p:nvGrpSpPr>
        <p:grpSpPr>
          <a:xfrm>
            <a:off x="786386" y="4588137"/>
            <a:ext cx="413796" cy="461665"/>
            <a:chOff x="637563" y="4042853"/>
            <a:chExt cx="41379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grpSp>
        <p:nvGrpSpPr>
          <p:cNvPr id="7" name="Group 6"/>
          <p:cNvGrpSpPr/>
          <p:nvPr/>
        </p:nvGrpSpPr>
        <p:grpSpPr>
          <a:xfrm>
            <a:off x="786386" y="5055111"/>
            <a:ext cx="3239324" cy="1641160"/>
            <a:chOff x="786386" y="5055111"/>
            <a:chExt cx="3239324" cy="1641160"/>
          </a:xfrm>
        </p:grpSpPr>
        <p:grpSp>
          <p:nvGrpSpPr>
            <p:cNvPr id="2" name="Group 1"/>
            <p:cNvGrpSpPr/>
            <p:nvPr/>
          </p:nvGrpSpPr>
          <p:grpSpPr>
            <a:xfrm>
              <a:off x="786386" y="579102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baseline="-25000" dirty="0" smtClean="0">
                    <a:latin typeface="Times New Roman"/>
                    <a:cs typeface="Times New Roman"/>
                  </a:rPr>
                  <a:t>0</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a:t>
                </a:r>
                <a:r>
                  <a:rPr lang="en-US" sz="1600" baseline="-25000" dirty="0" smtClean="0">
                    <a:latin typeface="Times New Roman"/>
                    <a:cs typeface="Times New Roman"/>
                  </a:rPr>
                  <a:t>0</a:t>
                </a:r>
                <a:r>
                  <a:rPr lang="en-US" sz="1600" i="1" dirty="0" smtClean="0">
                    <a:latin typeface="Times New Roman"/>
                    <a:cs typeface="Times New Roman"/>
                  </a:rPr>
                  <a:t>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1859050225"/>
                  </p:ext>
                </p:extLst>
              </p:nvPr>
            </p:nvGraphicFramePr>
            <p:xfrm>
              <a:off x="5060273" y="1716335"/>
              <a:ext cx="517525" cy="323850"/>
            </p:xfrm>
            <a:graphic>
              <a:graphicData uri="http://schemas.openxmlformats.org/presentationml/2006/ole">
                <mc:AlternateContent xmlns:mc="http://schemas.openxmlformats.org/markup-compatibility/2006">
                  <mc:Choice xmlns:v="urn:schemas-microsoft-com:vml" Requires="v">
                    <p:oleObj spid="_x0000_s291856" name="Equation" r:id="rId8" imgW="203200" imgH="127000" progId="Equation.3">
                      <p:embed/>
                    </p:oleObj>
                  </mc:Choice>
                  <mc:Fallback>
                    <p:oleObj name="Equation" r:id="rId8" imgW="203200" imgH="127000" progId="Equation.3">
                      <p:embed/>
                      <p:pic>
                        <p:nvPicPr>
                          <p:cNvPr id="0" name=""/>
                          <p:cNvPicPr/>
                          <p:nvPr/>
                        </p:nvPicPr>
                        <p:blipFill>
                          <a:blip r:embed="rId9"/>
                          <a:stretch>
                            <a:fillRect/>
                          </a:stretch>
                        </p:blipFill>
                        <p:spPr>
                          <a:xfrm>
                            <a:off x="5060273" y="1716335"/>
                            <a:ext cx="517525" cy="323850"/>
                          </a:xfrm>
                          <a:prstGeom prst="rect">
                            <a:avLst/>
                          </a:prstGeom>
                        </p:spPr>
                      </p:pic>
                    </p:oleObj>
                  </mc:Fallback>
                </mc:AlternateContent>
              </a:graphicData>
            </a:graphic>
          </p:graphicFrame>
        </p:grpSp>
        <p:cxnSp>
          <p:nvCxnSpPr>
            <p:cNvPr id="5" name="Straight Arrow Connector 4"/>
            <p:cNvCxnSpPr>
              <a:stCxn id="64" idx="0"/>
              <a:endCxn id="110" idx="3"/>
            </p:cNvCxnSpPr>
            <p:nvPr/>
          </p:nvCxnSpPr>
          <p:spPr>
            <a:xfrm flipV="1">
              <a:off x="2406048" y="5055111"/>
              <a:ext cx="97634" cy="7359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58224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par>
                                <p:cTn id="18" presetID="10" presetClass="entr" presetSubtype="0" fill="hold" nodeType="with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500"/>
                                        <p:tgtEl>
                                          <p:spTgt spid="108"/>
                                        </p:tgtEl>
                                      </p:cBhvr>
                                    </p:animEffect>
                                  </p:childTnLst>
                                </p:cTn>
                              </p:par>
                              <p:par>
                                <p:cTn id="21" presetID="10"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10"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577300" cy="461665"/>
            <a:chOff x="637563" y="4042853"/>
            <a:chExt cx="577300"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79" name="Group 78"/>
          <p:cNvGrpSpPr/>
          <p:nvPr/>
        </p:nvGrpSpPr>
        <p:grpSpPr>
          <a:xfrm>
            <a:off x="649733" y="4739379"/>
            <a:ext cx="577300" cy="461665"/>
            <a:chOff x="637563" y="4042853"/>
            <a:chExt cx="577300"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85" name="Group 84"/>
          <p:cNvGrpSpPr/>
          <p:nvPr/>
        </p:nvGrpSpPr>
        <p:grpSpPr>
          <a:xfrm>
            <a:off x="669757" y="5629344"/>
            <a:ext cx="577300" cy="461665"/>
            <a:chOff x="637563" y="4042853"/>
            <a:chExt cx="577300"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292977" y="4079697"/>
            <a:ext cx="1990181" cy="525484"/>
            <a:chOff x="1155172" y="6095656"/>
            <a:chExt cx="199018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4" name="Group 93"/>
          <p:cNvGrpSpPr/>
          <p:nvPr/>
        </p:nvGrpSpPr>
        <p:grpSpPr>
          <a:xfrm>
            <a:off x="4279609" y="5073999"/>
            <a:ext cx="2003549" cy="533794"/>
            <a:chOff x="1141804" y="6095656"/>
            <a:chExt cx="2003549"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98" name="Group 97"/>
          <p:cNvGrpSpPr/>
          <p:nvPr/>
        </p:nvGrpSpPr>
        <p:grpSpPr>
          <a:xfrm>
            <a:off x="4266241" y="5890406"/>
            <a:ext cx="2016917" cy="553332"/>
            <a:chOff x="1153521" y="6095656"/>
            <a:chExt cx="2016917"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sp>
        <p:nvSpPr>
          <p:cNvPr id="56" name="Rectangle 55"/>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57" name="Rectangle 56"/>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1" name="Rectangle 60"/>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
        <p:nvSpPr>
          <p:cNvPr id="47" name="TextBox 46"/>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7" name="TextBox 6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68" name="Group 67"/>
          <p:cNvGrpSpPr/>
          <p:nvPr/>
        </p:nvGrpSpPr>
        <p:grpSpPr>
          <a:xfrm>
            <a:off x="4292977" y="4079697"/>
            <a:ext cx="1990181" cy="525484"/>
            <a:chOff x="1155172" y="6095656"/>
            <a:chExt cx="199018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1" name="Group 70"/>
          <p:cNvGrpSpPr/>
          <p:nvPr/>
        </p:nvGrpSpPr>
        <p:grpSpPr>
          <a:xfrm>
            <a:off x="4279609" y="5073999"/>
            <a:ext cx="2003549" cy="533794"/>
            <a:chOff x="1141804" y="6095656"/>
            <a:chExt cx="2003549"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75" name="Group 74"/>
          <p:cNvGrpSpPr/>
          <p:nvPr/>
        </p:nvGrpSpPr>
        <p:grpSpPr>
          <a:xfrm>
            <a:off x="4266241" y="5890406"/>
            <a:ext cx="2016917" cy="553332"/>
            <a:chOff x="1153521" y="6095656"/>
            <a:chExt cx="2016917" cy="553332"/>
          </a:xfrm>
        </p:grpSpPr>
        <p:sp>
          <p:nvSpPr>
            <p:cNvPr id="85" name="Rectangle 8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8" name="Group 87"/>
          <p:cNvGrpSpPr/>
          <p:nvPr/>
        </p:nvGrpSpPr>
        <p:grpSpPr>
          <a:xfrm>
            <a:off x="669757" y="3644789"/>
            <a:ext cx="790647" cy="649445"/>
            <a:chOff x="669757" y="1545947"/>
            <a:chExt cx="790647" cy="649445"/>
          </a:xfrm>
        </p:grpSpPr>
        <p:cxnSp>
          <p:nvCxnSpPr>
            <p:cNvPr id="89" name="Straight Arrow Connector 8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1" name="TextBox 90"/>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2" name="Straight Arrow Connector 91"/>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4" name="Group 93"/>
          <p:cNvGrpSpPr/>
          <p:nvPr/>
        </p:nvGrpSpPr>
        <p:grpSpPr>
          <a:xfrm>
            <a:off x="656390" y="3672502"/>
            <a:ext cx="577300" cy="461665"/>
            <a:chOff x="637563" y="4042853"/>
            <a:chExt cx="577300"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98" name="Group 97"/>
          <p:cNvGrpSpPr/>
          <p:nvPr/>
        </p:nvGrpSpPr>
        <p:grpSpPr>
          <a:xfrm>
            <a:off x="649733" y="4739379"/>
            <a:ext cx="577300" cy="461665"/>
            <a:chOff x="637563" y="4042853"/>
            <a:chExt cx="577300"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1" name="Group 100"/>
          <p:cNvGrpSpPr/>
          <p:nvPr/>
        </p:nvGrpSpPr>
        <p:grpSpPr>
          <a:xfrm>
            <a:off x="669757" y="5629344"/>
            <a:ext cx="577300" cy="461665"/>
            <a:chOff x="637563" y="4042853"/>
            <a:chExt cx="577300" cy="461665"/>
          </a:xfrm>
        </p:grpSpPr>
        <p:sp>
          <p:nvSpPr>
            <p:cNvPr id="102" name="Rectangle 10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TextBox 102"/>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7" y="4079697"/>
            <a:ext cx="1990181" cy="525484"/>
            <a:chOff x="1155172" y="6095656"/>
            <a:chExt cx="199018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4" name="Group 73"/>
          <p:cNvGrpSpPr/>
          <p:nvPr/>
        </p:nvGrpSpPr>
        <p:grpSpPr>
          <a:xfrm>
            <a:off x="4279609" y="5073999"/>
            <a:ext cx="2003549" cy="533794"/>
            <a:chOff x="1141804" y="6095656"/>
            <a:chExt cx="2003549"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3" name="Rectangle 102"/>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104" name="Group 103"/>
          <p:cNvGrpSpPr/>
          <p:nvPr/>
        </p:nvGrpSpPr>
        <p:grpSpPr>
          <a:xfrm>
            <a:off x="4266241" y="5890406"/>
            <a:ext cx="2016917" cy="553332"/>
            <a:chOff x="1153521" y="6095656"/>
            <a:chExt cx="2016917" cy="553332"/>
          </a:xfrm>
        </p:grpSpPr>
        <p:sp>
          <p:nvSpPr>
            <p:cNvPr id="105" name="Rectangle 10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6" y="4079697"/>
            <a:ext cx="1990182" cy="525484"/>
            <a:chOff x="1155171" y="6095656"/>
            <a:chExt cx="1990182"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75" name="Rectangle 7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5" name="Rectangle 12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26" name="Rectangle 12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a:spLocks/>
          </p:cNvSpPr>
          <p:nvPr/>
        </p:nvSpPr>
        <p:spPr>
          <a:xfrm>
            <a:off x="-1" y="731520"/>
            <a:ext cx="8886495"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graph is an averaging sampler </a:t>
            </a:r>
            <a:r>
              <a:rPr lang="en-US" sz="2000" dirty="0" smtClean="0"/>
              <a:t>[Lu2002,Vadhan2003]</a:t>
            </a:r>
            <a:endParaRPr lang="en-US" sz="2400" dirty="0" smtClean="0"/>
          </a:p>
          <a:p>
            <a:r>
              <a:rPr lang="en-US" sz="2400" dirty="0"/>
              <a:t>Obfuscating multiple blocks together degrades error tolerance</a:t>
            </a:r>
          </a:p>
          <a:p>
            <a:pPr lvl="1"/>
            <a:r>
              <a:rPr lang="en-US" sz="2400" dirty="0" smtClean="0"/>
              <a:t>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a:latin typeface="Times New Roman"/>
                <a:cs typeface="Times New Roman"/>
              </a:rPr>
              <a:t>x</a:t>
            </a:r>
            <a:r>
              <a:rPr lang="en-US" sz="2400" dirty="0" smtClean="0">
                <a:latin typeface="Times New Roman"/>
                <a:cs typeface="Times New Roman"/>
              </a:rPr>
              <a:t>) ≤ </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t>, then Pr. each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t> contains an error is </a:t>
            </a:r>
            <a:r>
              <a:rPr lang="en-US" sz="2400" i="1" dirty="0" smtClean="0">
                <a:latin typeface="Times New Roman"/>
                <a:cs typeface="Times New Roman"/>
              </a:rPr>
              <a:t>O</a:t>
            </a:r>
            <a:r>
              <a:rPr lang="en-US" sz="2400" dirty="0" smtClean="0">
                <a:latin typeface="Times New Roman"/>
                <a:cs typeface="Times New Roman"/>
              </a:rPr>
              <a:t>(</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latin typeface="Times New Roman"/>
                <a:cs typeface="Times New Roman"/>
              </a:rPr>
              <a:t>*α)</a:t>
            </a:r>
            <a:endParaRPr lang="en-US" sz="2400" dirty="0" smtClean="0"/>
          </a:p>
          <a:p>
            <a:pPr lvl="1"/>
            <a:r>
              <a:rPr lang="en-US" sz="2400" dirty="0" smtClean="0"/>
              <a:t>If </a:t>
            </a:r>
            <a:r>
              <a:rPr lang="en-US" sz="2400" i="1" dirty="0" smtClean="0">
                <a:latin typeface="Times New Roman"/>
                <a:cs typeface="Times New Roman"/>
              </a:rPr>
              <a:t>C</a:t>
            </a:r>
            <a:r>
              <a:rPr lang="en-US" sz="2400" dirty="0" smtClean="0"/>
              <a:t> supports </a:t>
            </a:r>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r>
              <a:rPr lang="en-US" sz="2400" dirty="0" smtClean="0"/>
              <a:t> errors and </a:t>
            </a:r>
            <a:r>
              <a:rPr lang="en-US" sz="2400" dirty="0" smtClean="0">
                <a:latin typeface="Times New Roman"/>
                <a:cs typeface="Times New Roman"/>
              </a:rPr>
              <a:t>α=</a:t>
            </a:r>
            <a:r>
              <a:rPr lang="en-US" sz="2400" i="1" dirty="0" err="1" smtClean="0">
                <a:latin typeface="Times New Roman"/>
                <a:cs typeface="Times New Roman"/>
              </a:rPr>
              <a:t>ω</a:t>
            </a:r>
            <a:r>
              <a:rPr lang="en-US" sz="2400" dirty="0">
                <a:latin typeface="Times New Roman"/>
                <a:cs typeface="Times New Roman"/>
              </a:rPr>
              <a:t>(log </a:t>
            </a:r>
            <a:r>
              <a:rPr lang="en-US" sz="2400" i="1" dirty="0">
                <a:latin typeface="Times New Roman"/>
                <a:cs typeface="Times New Roman"/>
              </a:rPr>
              <a:t>k</a:t>
            </a:r>
            <a:r>
              <a:rPr lang="en-US" sz="2400" dirty="0">
                <a:latin typeface="Times New Roman"/>
                <a:cs typeface="Times New Roman"/>
              </a:rPr>
              <a:t>)</a:t>
            </a:r>
            <a:r>
              <a:rPr lang="en-US" sz="2400" dirty="0" smtClean="0"/>
              <a:t>, construction correct </a:t>
            </a:r>
            <a:br>
              <a:rPr lang="en-US" sz="2400" dirty="0" smtClean="0"/>
            </a:br>
            <a:r>
              <a:rPr lang="en-US" sz="2400" dirty="0" err="1" smtClean="0"/>
              <a:t>w.h.p</a:t>
            </a:r>
            <a:r>
              <a:rPr lang="en-US" sz="2400" dirty="0" smtClean="0"/>
              <a:t>. 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smtClean="0">
                <a:latin typeface="Times New Roman"/>
                <a:cs typeface="Times New Roman"/>
              </a:rPr>
              <a:t>x</a:t>
            </a:r>
            <a:r>
              <a:rPr lang="en-US" sz="2400" dirty="0" smtClean="0">
                <a:latin typeface="Times New Roman"/>
                <a:cs typeface="Times New Roman"/>
              </a:rPr>
              <a:t>)</a:t>
            </a:r>
            <a:r>
              <a:rPr lang="en-US" sz="2400" dirty="0">
                <a:latin typeface="Times New Roman"/>
                <a:cs typeface="Times New Roman"/>
              </a:rPr>
              <a:t>≤ </a:t>
            </a:r>
            <a:r>
              <a:rPr lang="en-US" sz="2400" i="1" dirty="0" smtClean="0">
                <a:latin typeface="Times New Roman"/>
                <a:cs typeface="Times New Roman"/>
              </a:rPr>
              <a:t>k</a:t>
            </a:r>
            <a:r>
              <a:rPr lang="en-US" sz="2400" dirty="0" smtClean="0">
                <a:latin typeface="Times New Roman"/>
                <a:cs typeface="Times New Roman"/>
              </a:rPr>
              <a:t>/</a:t>
            </a:r>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k</a:t>
            </a:r>
            <a:r>
              <a:rPr lang="en-US" sz="2400" dirty="0" smtClean="0">
                <a:latin typeface="Times New Roman"/>
                <a:cs typeface="Times New Roman"/>
              </a:rPr>
              <a:t>) (by </a:t>
            </a:r>
            <a:r>
              <a:rPr lang="en-US" sz="2400" dirty="0" err="1" smtClean="0">
                <a:latin typeface="Times New Roman"/>
                <a:cs typeface="Times New Roman"/>
              </a:rPr>
              <a:t>Chernoff</a:t>
            </a:r>
            <a:r>
              <a:rPr lang="en-US" sz="2400" dirty="0" smtClean="0">
                <a:latin typeface="Times New Roman"/>
                <a:cs typeface="Times New Roman"/>
              </a:rPr>
              <a:t> bound)</a:t>
            </a: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grpSp>
        <p:nvGrpSpPr>
          <p:cNvPr id="3" name="Group 2"/>
          <p:cNvGrpSpPr/>
          <p:nvPr/>
        </p:nvGrpSpPr>
        <p:grpSpPr>
          <a:xfrm>
            <a:off x="649733" y="3137616"/>
            <a:ext cx="8255886" cy="3301086"/>
            <a:chOff x="649733" y="3137616"/>
            <a:chExt cx="8255886" cy="3301086"/>
          </a:xfrm>
        </p:grpSpPr>
        <p:grpSp>
          <p:nvGrpSpPr>
            <p:cNvPr id="56" name="Group 55"/>
            <p:cNvGrpSpPr/>
            <p:nvPr/>
          </p:nvGrpSpPr>
          <p:grpSpPr>
            <a:xfrm>
              <a:off x="1410221" y="3137616"/>
              <a:ext cx="5808726" cy="3279224"/>
              <a:chOff x="6814750" y="1578615"/>
              <a:chExt cx="2699654" cy="2524633"/>
            </a:xfrm>
          </p:grpSpPr>
          <p:sp>
            <p:nvSpPr>
              <p:cNvPr id="57" name="Trapezoid 56"/>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2" name="Group 61"/>
            <p:cNvGrpSpPr/>
            <p:nvPr/>
          </p:nvGrpSpPr>
          <p:grpSpPr>
            <a:xfrm>
              <a:off x="7257195" y="3382218"/>
              <a:ext cx="1648424" cy="381994"/>
              <a:chOff x="3572254" y="4244288"/>
              <a:chExt cx="1648424" cy="381994"/>
            </a:xfrm>
          </p:grpSpPr>
          <p:sp>
            <p:nvSpPr>
              <p:cNvPr id="63" name="Rectangle 6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5" name="TextBox 7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103" name="Straight Arrow Connector 10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4" name="Straight Arrow Connector 10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Elbow Connector 10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7" name="Elbow Connector 10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8" name="TextBox 117"/>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9" name="Straight Arrow Connector 118"/>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1" name="TextBox 120"/>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2" name="Group 121"/>
            <p:cNvGrpSpPr/>
            <p:nvPr/>
          </p:nvGrpSpPr>
          <p:grpSpPr>
            <a:xfrm>
              <a:off x="4292976" y="4079697"/>
              <a:ext cx="1990182" cy="525484"/>
              <a:chOff x="1155171" y="6095656"/>
              <a:chExt cx="1990182" cy="525484"/>
            </a:xfrm>
          </p:grpSpPr>
          <p:sp>
            <p:nvSpPr>
              <p:cNvPr id="123" name="Rectangle 12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28" name="Straight Arrow Connector 12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30" name="TextBox 12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31" name="Straight Arrow Connector 13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656390" y="3672502"/>
              <a:ext cx="577300" cy="461665"/>
              <a:chOff x="637563" y="4042853"/>
              <a:chExt cx="577300" cy="461665"/>
            </a:xfrm>
          </p:grpSpPr>
          <p:sp>
            <p:nvSpPr>
              <p:cNvPr id="134" name="Rectangle 13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6" name="Group 135"/>
            <p:cNvGrpSpPr/>
            <p:nvPr/>
          </p:nvGrpSpPr>
          <p:grpSpPr>
            <a:xfrm>
              <a:off x="649733" y="4739379"/>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9" name="Group 138"/>
            <p:cNvGrpSpPr/>
            <p:nvPr/>
          </p:nvGrpSpPr>
          <p:grpSpPr>
            <a:xfrm>
              <a:off x="669757" y="5629344"/>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42" name="Rectangle 14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43" name="Rectangle 14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44" name="Rectangle 14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45" name="Rectangle 14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46" name="Rectangle 14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smtClean="0"/>
              <a:t>Assume exists set of symbols </a:t>
            </a:r>
            <a:r>
              <a:rPr lang="en-US" sz="2400" i="1" dirty="0" smtClean="0">
                <a:latin typeface="Times New Roman"/>
                <a:cs typeface="Times New Roman"/>
              </a:rPr>
              <a:t>J</a:t>
            </a:r>
            <a:r>
              <a:rPr lang="en-US" sz="2400" dirty="0" smtClean="0"/>
              <a:t> with </a:t>
            </a:r>
            <a:r>
              <a:rPr lang="en-US" sz="2400" dirty="0" err="1" smtClean="0">
                <a:latin typeface="Times New Roman"/>
                <a:cs typeface="Times New Roman"/>
              </a:rPr>
              <a:t>Ω</a:t>
            </a:r>
            <a:r>
              <a:rPr lang="en-US" sz="2400" dirty="0" smtClean="0">
                <a:latin typeface="Times New Roman"/>
                <a:cs typeface="Times New Roman"/>
              </a:rPr>
              <a:t>(1) </a:t>
            </a:r>
            <a:r>
              <a:rPr lang="en-US" sz="2400" dirty="0" smtClean="0"/>
              <a:t>entropy </a:t>
            </a:r>
            <a:br>
              <a:rPr lang="en-US" sz="2400" dirty="0" smtClean="0"/>
            </a:br>
            <a:r>
              <a:rPr lang="en-US" sz="2400" dirty="0" smtClean="0"/>
              <a:t>conditioned on values of all other symbols</a:t>
            </a:r>
            <a:endParaRPr lang="en-US" sz="2400" i="1" dirty="0" smtClean="0">
              <a:latin typeface="Times New Roman"/>
              <a:cs typeface="Times New Roman"/>
            </a:endParaRPr>
          </a:p>
          <a:p>
            <a:r>
              <a:rPr lang="en-US" sz="2400" i="1" dirty="0" smtClean="0">
                <a:latin typeface="Times New Roman"/>
                <a:cs typeface="Times New Roman"/>
              </a:rPr>
              <a:t>E</a:t>
            </a:r>
            <a:r>
              <a:rPr lang="en-US" sz="2400" dirty="0" smtClean="0">
                <a:latin typeface="Times New Roman"/>
                <a:cs typeface="Times New Roman"/>
              </a:rPr>
              <a:t>[ H</a:t>
            </a:r>
            <a:r>
              <a:rPr lang="en-US" sz="2400" baseline="-25000" dirty="0" smtClean="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 ≥ </a:t>
            </a:r>
            <a:r>
              <a:rPr lang="en-US" sz="2400" dirty="0" err="1" smtClean="0">
                <a:latin typeface="Times New Roman"/>
                <a:cs typeface="Times New Roman"/>
              </a:rPr>
              <a:t>Ω</a:t>
            </a:r>
            <a:r>
              <a:rPr lang="en-US" sz="2400" dirty="0" smtClean="0">
                <a:latin typeface="Times New Roman"/>
                <a:cs typeface="Times New Roman"/>
              </a:rPr>
              <a:t>( E|{</a:t>
            </a:r>
            <a:r>
              <a:rPr lang="en-US" sz="2400" dirty="0" smtClean="0">
                <a:latin typeface="Calibri"/>
                <a:cs typeface="Calibri"/>
              </a:rPr>
              <a:t>indices of </a:t>
            </a:r>
            <a:r>
              <a:rPr lang="en-US" sz="2400" i="1" dirty="0" smtClean="0">
                <a:latin typeface="Times New Roman"/>
                <a:cs typeface="Times New Roman"/>
              </a:rPr>
              <a:t>J</a:t>
            </a:r>
            <a:r>
              <a:rPr lang="en-US" sz="2400" dirty="0" smtClean="0">
                <a:latin typeface="Times New Roman"/>
                <a:cs typeface="Times New Roman"/>
              </a:rPr>
              <a:t> </a:t>
            </a:r>
            <a:r>
              <a:rPr lang="en-US" sz="2400" dirty="0" smtClean="0">
                <a:latin typeface="Calibri"/>
                <a:cs typeface="Calibri"/>
              </a:rPr>
              <a:t>included in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grpSp>
        <p:nvGrpSpPr>
          <p:cNvPr id="61" name="Group 60"/>
          <p:cNvGrpSpPr/>
          <p:nvPr/>
        </p:nvGrpSpPr>
        <p:grpSpPr>
          <a:xfrm>
            <a:off x="649733" y="3137616"/>
            <a:ext cx="8255886" cy="3301086"/>
            <a:chOff x="649733" y="3137616"/>
            <a:chExt cx="8255886" cy="3301086"/>
          </a:xfrm>
        </p:grpSpPr>
        <p:grpSp>
          <p:nvGrpSpPr>
            <p:cNvPr id="62" name="Group 61"/>
            <p:cNvGrpSpPr/>
            <p:nvPr/>
          </p:nvGrpSpPr>
          <p:grpSpPr>
            <a:xfrm>
              <a:off x="1410221" y="3137616"/>
              <a:ext cx="5808726" cy="3279224"/>
              <a:chOff x="6814750" y="1578615"/>
              <a:chExt cx="2699654" cy="2524633"/>
            </a:xfrm>
          </p:grpSpPr>
          <p:sp>
            <p:nvSpPr>
              <p:cNvPr id="149" name="Trapezoid 148"/>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0" name="TextBox 149"/>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3" name="Group 62"/>
            <p:cNvGrpSpPr/>
            <p:nvPr/>
          </p:nvGrpSpPr>
          <p:grpSpPr>
            <a:xfrm>
              <a:off x="7257195" y="3382218"/>
              <a:ext cx="1648424" cy="381994"/>
              <a:chOff x="3572254" y="4244288"/>
              <a:chExt cx="1648424" cy="381994"/>
            </a:xfrm>
          </p:grpSpPr>
          <p:sp>
            <p:nvSpPr>
              <p:cNvPr id="146" name="Rectangle 145"/>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8" name="TextBox 147"/>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4" name="Straight Arrow Connector 63"/>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Elbow Connector 65"/>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Elbow Connector 10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5" name="Elbow Connector 104"/>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7" name="TextBox 116"/>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8" name="Straight Arrow Connector 117"/>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9" name="TextBox 118"/>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0" name="TextBox 119"/>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1" name="Group 120"/>
            <p:cNvGrpSpPr/>
            <p:nvPr/>
          </p:nvGrpSpPr>
          <p:grpSpPr>
            <a:xfrm>
              <a:off x="4292976" y="4079697"/>
              <a:ext cx="1990182" cy="525484"/>
              <a:chOff x="1155171" y="6095656"/>
              <a:chExt cx="1990182" cy="525484"/>
            </a:xfrm>
          </p:grpSpPr>
          <p:sp>
            <p:nvSpPr>
              <p:cNvPr id="144" name="Rectangle 143"/>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5" name="Rectangle 144"/>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2" name="Rectangle 121"/>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4" name="Group 123"/>
            <p:cNvGrpSpPr/>
            <p:nvPr/>
          </p:nvGrpSpPr>
          <p:grpSpPr>
            <a:xfrm>
              <a:off x="669757" y="3644789"/>
              <a:ext cx="790647" cy="649445"/>
              <a:chOff x="669757" y="1545947"/>
              <a:chExt cx="790647" cy="649445"/>
            </a:xfrm>
          </p:grpSpPr>
          <p:cxnSp>
            <p:nvCxnSpPr>
              <p:cNvPr id="142" name="Straight Arrow Connector 141"/>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3" name="TextBox 142"/>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5" name="TextBox 124"/>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6" name="Straight Arrow Connector 125"/>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7" name="Straight Arrow Connector 126"/>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8" name="Group 127"/>
            <p:cNvGrpSpPr/>
            <p:nvPr/>
          </p:nvGrpSpPr>
          <p:grpSpPr>
            <a:xfrm>
              <a:off x="656390" y="3672502"/>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9" name="Group 128"/>
            <p:cNvGrpSpPr/>
            <p:nvPr/>
          </p:nvGrpSpPr>
          <p:grpSpPr>
            <a:xfrm>
              <a:off x="649733" y="4739379"/>
              <a:ext cx="577300" cy="461665"/>
              <a:chOff x="637563" y="4042853"/>
              <a:chExt cx="577300" cy="461665"/>
            </a:xfrm>
          </p:grpSpPr>
          <p:sp>
            <p:nvSpPr>
              <p:cNvPr id="138" name="Rectangle 137"/>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9" name="TextBox 13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0" name="Group 129"/>
            <p:cNvGrpSpPr/>
            <p:nvPr/>
          </p:nvGrpSpPr>
          <p:grpSpPr>
            <a:xfrm>
              <a:off x="669757" y="5629344"/>
              <a:ext cx="577300" cy="461665"/>
              <a:chOff x="637563" y="4042853"/>
              <a:chExt cx="577300" cy="461665"/>
            </a:xfrm>
          </p:grpSpPr>
          <p:sp>
            <p:nvSpPr>
              <p:cNvPr id="136" name="Rectangle 13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7" name="TextBox 136"/>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1" name="Rectangle 130"/>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2" name="Rectangle 131"/>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3" name="Rectangle 132"/>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4" name="Rectangle 133"/>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5" name="Rectangle 134"/>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a:t>Assume exists set of symbols </a:t>
            </a:r>
            <a:r>
              <a:rPr lang="en-US" sz="2400" i="1" dirty="0">
                <a:latin typeface="Times New Roman"/>
                <a:cs typeface="Times New Roman"/>
              </a:rPr>
              <a:t>J</a:t>
            </a:r>
            <a:r>
              <a:rPr lang="en-US" sz="2400" dirty="0"/>
              <a:t> with </a:t>
            </a:r>
            <a:r>
              <a:rPr lang="en-US" sz="2400" dirty="0" err="1">
                <a:latin typeface="Times New Roman"/>
                <a:cs typeface="Times New Roman"/>
              </a:rPr>
              <a:t>Ω</a:t>
            </a:r>
            <a:r>
              <a:rPr lang="en-US" sz="2400" dirty="0">
                <a:latin typeface="Times New Roman"/>
                <a:cs typeface="Times New Roman"/>
              </a:rPr>
              <a:t>(1) </a:t>
            </a:r>
            <a:r>
              <a:rPr lang="en-US" sz="2400" dirty="0"/>
              <a:t>entropy </a:t>
            </a:r>
            <a:br>
              <a:rPr lang="en-US" sz="2400" dirty="0"/>
            </a:br>
            <a:r>
              <a:rPr lang="en-US" sz="2400" dirty="0"/>
              <a:t>conditioned on values of all other symbols</a:t>
            </a:r>
            <a:endParaRPr lang="en-US" sz="2400" i="1" dirty="0">
              <a:latin typeface="Times New Roman"/>
              <a:cs typeface="Times New Roman"/>
            </a:endParaRPr>
          </a:p>
          <a:p>
            <a:r>
              <a:rPr lang="en-US" sz="2400" i="1" dirty="0">
                <a:latin typeface="Times New Roman"/>
                <a:cs typeface="Times New Roman"/>
              </a:rPr>
              <a:t>E</a:t>
            </a:r>
            <a:r>
              <a:rPr lang="en-US" sz="2400" dirty="0">
                <a:latin typeface="Times New Roman"/>
                <a:cs typeface="Times New Roman"/>
              </a:rPr>
              <a:t>[ H</a:t>
            </a:r>
            <a:r>
              <a:rPr lang="en-US" sz="2400" baseline="-25000" dirty="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a:t>
            </a:r>
            <a:r>
              <a:rPr lang="en-US" sz="2400" dirty="0">
                <a:latin typeface="Times New Roman"/>
                <a:cs typeface="Times New Roman"/>
              </a:rPr>
              <a:t>] ≥ </a:t>
            </a:r>
            <a:r>
              <a:rPr lang="en-US" sz="2400" dirty="0" err="1">
                <a:latin typeface="Times New Roman"/>
                <a:cs typeface="Times New Roman"/>
              </a:rPr>
              <a:t>Ω</a:t>
            </a:r>
            <a:r>
              <a:rPr lang="en-US" sz="2400" dirty="0">
                <a:latin typeface="Times New Roman"/>
                <a:cs typeface="Times New Roman"/>
              </a:rPr>
              <a:t>( E|{</a:t>
            </a:r>
            <a:r>
              <a:rPr lang="en-US" sz="2400" dirty="0">
                <a:cs typeface="Calibri"/>
              </a:rPr>
              <a:t>indices of </a:t>
            </a:r>
            <a:r>
              <a:rPr lang="en-US" sz="2400" i="1" dirty="0">
                <a:latin typeface="Times New Roman"/>
                <a:cs typeface="Times New Roman"/>
              </a:rPr>
              <a:t>J</a:t>
            </a:r>
            <a:r>
              <a:rPr lang="en-US" sz="2400" dirty="0">
                <a:latin typeface="Times New Roman"/>
                <a:cs typeface="Times New Roman"/>
              </a:rPr>
              <a:t> </a:t>
            </a:r>
            <a:r>
              <a:rPr lang="en-US" sz="2400" dirty="0">
                <a:cs typeface="Calibri"/>
              </a:rPr>
              <a:t>included in </a:t>
            </a:r>
            <a:r>
              <a:rPr lang="en-US" sz="2400" i="1" dirty="0">
                <a:latin typeface="Times New Roman"/>
                <a:cs typeface="Times New Roman"/>
              </a:rPr>
              <a:t>V</a:t>
            </a:r>
            <a:r>
              <a:rPr lang="en-US" sz="2400" i="1" baseline="-25000" dirty="0">
                <a:latin typeface="Times New Roman"/>
                <a:cs typeface="Times New Roman"/>
              </a:rPr>
              <a:t>i</a:t>
            </a:r>
            <a:r>
              <a:rPr lang="en-US" sz="2400" dirty="0">
                <a:latin typeface="Times New Roman"/>
                <a:cs typeface="Times New Roman"/>
              </a:rPr>
              <a:t>}|)</a:t>
            </a:r>
          </a:p>
          <a:p>
            <a:r>
              <a:rPr lang="en-US" sz="2400" dirty="0" smtClean="0"/>
              <a:t>If </a:t>
            </a:r>
            <a:r>
              <a:rPr lang="en-US" sz="2400" i="1" dirty="0" smtClean="0">
                <a:latin typeface="Times New Roman"/>
                <a:cs typeface="Times New Roman"/>
              </a:rPr>
              <a:t>α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a:t>
            </a:r>
            <a:r>
              <a:rPr lang="en-US" sz="2400" dirty="0" smtClean="0">
                <a:latin typeface="Calibri"/>
                <a:cs typeface="Calibri"/>
              </a:rPr>
              <a:t>, all </a:t>
            </a:r>
            <a:r>
              <a:rPr lang="en-US" sz="2400" dirty="0" smtClean="0">
                <a:latin typeface="Times New Roman"/>
                <a:cs typeface="Times New Roman"/>
              </a:rPr>
              <a:t>H</a:t>
            </a:r>
            <a:r>
              <a:rPr lang="en-US" sz="2400" baseline="-25000" dirty="0" smtClean="0">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 </a:t>
            </a:r>
            <a:r>
              <a:rPr lang="en-US" sz="2400" dirty="0" smtClean="0"/>
              <a:t>entropy </a:t>
            </a:r>
            <a:r>
              <a:rPr lang="en-US" sz="2400" dirty="0" err="1" smtClean="0"/>
              <a:t>w.h.p</a:t>
            </a:r>
            <a:r>
              <a:rPr lang="en-US" sz="2400" dirty="0" smtClean="0"/>
              <a:t>.</a:t>
            </a:r>
          </a:p>
          <a:p>
            <a:r>
              <a:rPr lang="en-US" sz="2400" i="1" dirty="0" smtClean="0">
                <a:latin typeface="Times New Roman"/>
                <a:cs typeface="Times New Roman"/>
              </a:rPr>
              <a:t>V = V</a:t>
            </a:r>
            <a:r>
              <a:rPr lang="en-US" sz="2400" baseline="-25000" dirty="0" smtClean="0">
                <a:latin typeface="Times New Roman"/>
                <a:cs typeface="Times New Roman"/>
              </a:rPr>
              <a:t>1</a:t>
            </a:r>
            <a:r>
              <a:rPr lang="en-US" sz="2400" i="1" dirty="0" smtClean="0">
                <a:latin typeface="Times New Roman"/>
                <a:cs typeface="Times New Roman"/>
              </a:rPr>
              <a:t>,…,</a:t>
            </a:r>
            <a:r>
              <a:rPr lang="en-US" sz="2400" i="1" dirty="0" err="1" smtClean="0">
                <a:latin typeface="Times New Roman"/>
                <a:cs typeface="Times New Roman"/>
              </a:rPr>
              <a:t>V</a:t>
            </a:r>
            <a:r>
              <a:rPr lang="en-US" sz="2400" i="1" baseline="-25000" dirty="0" err="1" smtClean="0">
                <a:latin typeface="Times New Roman"/>
                <a:cs typeface="Times New Roman"/>
              </a:rPr>
              <a:t>k</a:t>
            </a:r>
            <a:r>
              <a:rPr lang="en-US" sz="2400" dirty="0" smtClean="0"/>
              <a:t> is a block </a:t>
            </a:r>
            <a:r>
              <a:rPr lang="en-US" sz="2400" dirty="0" err="1" smtClean="0"/>
              <a:t>unguessable</a:t>
            </a:r>
            <a:r>
              <a:rPr lang="en-US" sz="2400" dirty="0" smtClean="0"/>
              <a:t> distribution, </a:t>
            </a:r>
            <a:br>
              <a:rPr lang="en-US" sz="2400" dirty="0" smtClean="0"/>
            </a:br>
            <a:r>
              <a:rPr lang="en-US" sz="2400" dirty="0" smtClean="0"/>
              <a:t>security follows from previous construction</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56</a:t>
            </a:fld>
            <a:r>
              <a:rPr lang="en-US" smtClean="0"/>
              <a:t> BWF 4/2/2014</a:t>
            </a:r>
            <a:endParaRPr lang="en-US" dirty="0"/>
          </a:p>
        </p:txBody>
      </p:sp>
      <p:grpSp>
        <p:nvGrpSpPr>
          <p:cNvPr id="56" name="Group 55"/>
          <p:cNvGrpSpPr/>
          <p:nvPr/>
        </p:nvGrpSpPr>
        <p:grpSpPr>
          <a:xfrm>
            <a:off x="649733" y="3137616"/>
            <a:ext cx="8255886" cy="3301086"/>
            <a:chOff x="649733" y="3137616"/>
            <a:chExt cx="8255886" cy="3301086"/>
          </a:xfrm>
        </p:grpSpPr>
        <p:grpSp>
          <p:nvGrpSpPr>
            <p:cNvPr id="57" name="Group 56"/>
            <p:cNvGrpSpPr/>
            <p:nvPr/>
          </p:nvGrpSpPr>
          <p:grpSpPr>
            <a:xfrm>
              <a:off x="1410221" y="3137616"/>
              <a:ext cx="5808726" cy="3279224"/>
              <a:chOff x="6814750" y="1578615"/>
              <a:chExt cx="2699654" cy="2524633"/>
            </a:xfrm>
          </p:grpSpPr>
          <p:sp>
            <p:nvSpPr>
              <p:cNvPr id="146" name="Trapezoid 145"/>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47" name="TextBox 146"/>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1" name="Group 60"/>
            <p:cNvGrpSpPr/>
            <p:nvPr/>
          </p:nvGrpSpPr>
          <p:grpSpPr>
            <a:xfrm>
              <a:off x="7257195" y="3382218"/>
              <a:ext cx="1648424" cy="381994"/>
              <a:chOff x="3572254" y="4244288"/>
              <a:chExt cx="1648424" cy="381994"/>
            </a:xfrm>
          </p:grpSpPr>
          <p:sp>
            <p:nvSpPr>
              <p:cNvPr id="143" name="Rectangle 14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5" name="TextBox 14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2" name="Straight Arrow Connector 61"/>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Elbow Connector 6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Elbow Connector 74"/>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6" name="Straight Arrow Connector 105"/>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4" name="TextBox 113"/>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5" name="Straight Arrow Connector 11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17" name="TextBox 11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18" name="Group 117"/>
            <p:cNvGrpSpPr/>
            <p:nvPr/>
          </p:nvGrpSpPr>
          <p:grpSpPr>
            <a:xfrm>
              <a:off x="4292976" y="4079697"/>
              <a:ext cx="1990182" cy="525484"/>
              <a:chOff x="1155171" y="6095656"/>
              <a:chExt cx="1990182" cy="525484"/>
            </a:xfrm>
          </p:grpSpPr>
          <p:sp>
            <p:nvSpPr>
              <p:cNvPr id="141" name="Rectangle 14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2" name="Rectangle 141"/>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19" name="Rectangle 118"/>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0" name="Rectangle 119"/>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1" name="Group 120"/>
            <p:cNvGrpSpPr/>
            <p:nvPr/>
          </p:nvGrpSpPr>
          <p:grpSpPr>
            <a:xfrm>
              <a:off x="669757" y="3644789"/>
              <a:ext cx="790647" cy="649445"/>
              <a:chOff x="669757" y="1545947"/>
              <a:chExt cx="790647" cy="649445"/>
            </a:xfrm>
          </p:grpSpPr>
          <p:cxnSp>
            <p:nvCxnSpPr>
              <p:cNvPr id="139" name="Straight Arrow Connector 13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0" name="TextBox 13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2" name="TextBox 12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3" name="Straight Arrow Connector 12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4" name="Straight Arrow Connector 12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5" name="Group 124"/>
            <p:cNvGrpSpPr/>
            <p:nvPr/>
          </p:nvGrpSpPr>
          <p:grpSpPr>
            <a:xfrm>
              <a:off x="656390" y="3672502"/>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6" name="Group 125"/>
            <p:cNvGrpSpPr/>
            <p:nvPr/>
          </p:nvGrpSpPr>
          <p:grpSpPr>
            <a:xfrm>
              <a:off x="649733" y="4739379"/>
              <a:ext cx="577300" cy="461665"/>
              <a:chOff x="637563" y="4042853"/>
              <a:chExt cx="577300" cy="461665"/>
            </a:xfrm>
          </p:grpSpPr>
          <p:sp>
            <p:nvSpPr>
              <p:cNvPr id="135" name="Rectangle 134"/>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TextBox 13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27" name="Group 126"/>
            <p:cNvGrpSpPr/>
            <p:nvPr/>
          </p:nvGrpSpPr>
          <p:grpSpPr>
            <a:xfrm>
              <a:off x="669757" y="5629344"/>
              <a:ext cx="577300" cy="461665"/>
              <a:chOff x="637563" y="4042853"/>
              <a:chExt cx="577300" cy="461665"/>
            </a:xfrm>
          </p:grpSpPr>
          <p:sp>
            <p:nvSpPr>
              <p:cNvPr id="133" name="Rectangle 13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8" name="Rectangle 127"/>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9" name="Rectangle 128"/>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0" name="Rectangle 129"/>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1" name="Rectangle 130"/>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2" name="Rectangle 131"/>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l"/>
            <a:fld id="{9ED7421F-71E7-F748-8E9F-5BC3CDBE49C2}" type="slidenum">
              <a:rPr lang="en-US" smtClean="0"/>
              <a:pPr algn="l"/>
              <a:t>57</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68222775"/>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07413463"/>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90845"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grpSp>
        <p:nvGrpSpPr>
          <p:cNvPr id="72" name="Group 71"/>
          <p:cNvGrpSpPr/>
          <p:nvPr/>
        </p:nvGrpSpPr>
        <p:grpSpPr>
          <a:xfrm>
            <a:off x="517398" y="3796098"/>
            <a:ext cx="7726551" cy="2881419"/>
            <a:chOff x="649733" y="3137616"/>
            <a:chExt cx="8255886" cy="3301086"/>
          </a:xfrm>
        </p:grpSpPr>
        <p:grpSp>
          <p:nvGrpSpPr>
            <p:cNvPr id="73" name="Group 72"/>
            <p:cNvGrpSpPr/>
            <p:nvPr/>
          </p:nvGrpSpPr>
          <p:grpSpPr>
            <a:xfrm>
              <a:off x="1410221" y="3137616"/>
              <a:ext cx="5808726" cy="3279224"/>
              <a:chOff x="6814750" y="1578615"/>
              <a:chExt cx="2699654" cy="2524633"/>
            </a:xfrm>
          </p:grpSpPr>
          <p:sp>
            <p:nvSpPr>
              <p:cNvPr id="122" name="Trapezoid 12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3" name="TextBox 12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4" name="Group 73"/>
            <p:cNvGrpSpPr/>
            <p:nvPr/>
          </p:nvGrpSpPr>
          <p:grpSpPr>
            <a:xfrm>
              <a:off x="7257195" y="3382218"/>
              <a:ext cx="1648424" cy="381994"/>
              <a:chOff x="3572254" y="4244288"/>
              <a:chExt cx="1648424" cy="381994"/>
            </a:xfrm>
          </p:grpSpPr>
          <p:sp>
            <p:nvSpPr>
              <p:cNvPr id="119" name="Rectangle 11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1" name="TextBox 12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5" name="Straight Arrow Connector 74"/>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Elbow Connector 76"/>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Elbow Connector 77"/>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6" name="Straight Arrow Connector 85"/>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Straight Arrow Connector 8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9" name="Straight Arrow Connector 8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91" name="Straight Arrow Connector 9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2" name="TextBox 9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93" name="TextBox 9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94" name="Group 93"/>
            <p:cNvGrpSpPr/>
            <p:nvPr/>
          </p:nvGrpSpPr>
          <p:grpSpPr>
            <a:xfrm>
              <a:off x="4307260" y="4079697"/>
              <a:ext cx="1990181" cy="525484"/>
              <a:chOff x="1169455" y="6095656"/>
              <a:chExt cx="1990181" cy="525484"/>
            </a:xfrm>
          </p:grpSpPr>
          <p:sp>
            <p:nvSpPr>
              <p:cNvPr id="117" name="Rectangle 11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8" name="Rectangle 117"/>
              <p:cNvSpPr/>
              <p:nvPr/>
            </p:nvSpPr>
            <p:spPr>
              <a:xfrm>
                <a:off x="1169455"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95" name="Rectangle 9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6" name="Rectangle 9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97" name="Group 96"/>
            <p:cNvGrpSpPr/>
            <p:nvPr/>
          </p:nvGrpSpPr>
          <p:grpSpPr>
            <a:xfrm>
              <a:off x="669757" y="3644789"/>
              <a:ext cx="790647" cy="649445"/>
              <a:chOff x="669757" y="1545947"/>
              <a:chExt cx="790647" cy="649445"/>
            </a:xfrm>
          </p:grpSpPr>
          <p:cxnSp>
            <p:nvCxnSpPr>
              <p:cNvPr id="115" name="Straight Arrow Connector 11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8" name="TextBox 9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9" name="Straight Arrow Connector 9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0" name="Straight Arrow Connector 9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1" name="Group 100"/>
            <p:cNvGrpSpPr/>
            <p:nvPr/>
          </p:nvGrpSpPr>
          <p:grpSpPr>
            <a:xfrm>
              <a:off x="656390" y="3595927"/>
              <a:ext cx="577300" cy="514536"/>
              <a:chOff x="637563" y="3966278"/>
              <a:chExt cx="577300" cy="514536"/>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3966278"/>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02" name="Group 101"/>
            <p:cNvGrpSpPr/>
            <p:nvPr/>
          </p:nvGrpSpPr>
          <p:grpSpPr>
            <a:xfrm>
              <a:off x="649733" y="4647489"/>
              <a:ext cx="577300" cy="529851"/>
              <a:chOff x="637563" y="3950963"/>
              <a:chExt cx="577300" cy="529851"/>
            </a:xfrm>
          </p:grpSpPr>
          <p:sp>
            <p:nvSpPr>
              <p:cNvPr id="111" name="Rectangle 11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2" name="TextBox 111"/>
              <p:cNvSpPr txBox="1"/>
              <p:nvPr/>
            </p:nvSpPr>
            <p:spPr>
              <a:xfrm>
                <a:off x="637563" y="3950963"/>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3" name="Group 102"/>
            <p:cNvGrpSpPr/>
            <p:nvPr/>
          </p:nvGrpSpPr>
          <p:grpSpPr>
            <a:xfrm>
              <a:off x="669757" y="5537454"/>
              <a:ext cx="577300" cy="529851"/>
              <a:chOff x="637563" y="3950963"/>
              <a:chExt cx="577300" cy="529851"/>
            </a:xfrm>
          </p:grpSpPr>
          <p:sp>
            <p:nvSpPr>
              <p:cNvPr id="109" name="Rectangle 10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3950963"/>
                <a:ext cx="557698" cy="461666"/>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07" name="Rectangle 106"/>
            <p:cNvSpPr/>
            <p:nvPr/>
          </p:nvSpPr>
          <p:spPr>
            <a:xfrm>
              <a:off x="4249860" y="5103977"/>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08" name="Rectangle 107"/>
            <p:cNvSpPr/>
            <p:nvPr/>
          </p:nvSpPr>
          <p:spPr>
            <a:xfrm>
              <a:off x="4249860" y="5953754"/>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
        <p:nvSpPr>
          <p:cNvPr id="124"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125" name="Up Arrow 124"/>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52048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endParaRPr lang="en-US" sz="2000" baseline="-25000" dirty="0">
              <a:latin typeface="Times New Roman"/>
              <a:cs typeface="Times New Roman"/>
            </a:endParaRPr>
          </a:p>
          <a:p>
            <a:r>
              <a:rPr lang="en-US" sz="2400" dirty="0">
                <a:cs typeface="Calibri"/>
              </a:rPr>
              <a:t>[DodisSmith05</a:t>
            </a:r>
            <a:r>
              <a:rPr lang="en-US" sz="2400" dirty="0" smtClean="0">
                <a:cs typeface="Calibri"/>
              </a:rPr>
              <a:t>] achieve weaker distributional notion of noisy point obfuscation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 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t>
            </a:r>
            <a:r>
              <a:rPr lang="en-US" sz="2400" dirty="0" smtClean="0">
                <a:cs typeface="Calibri"/>
              </a:rPr>
              <a:t>are not standard obfuscation</a:t>
            </a:r>
            <a:endParaRPr lang="en-US" sz="2400" dirty="0">
              <a:cs typeface="Calibri"/>
            </a:endParaRP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a:t>
            </a:r>
            <a:r>
              <a:rPr lang="en-US" sz="2400" dirty="0" smtClean="0">
                <a:cs typeface="Calibri"/>
              </a:rPr>
              <a:t>GargGentryHaleviRaykovaSahaiWaters13]</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58</a:t>
            </a:fld>
            <a:r>
              <a:rPr lang="en-US" smtClean="0"/>
              <a:t> BWF 4/2/2014</a:t>
            </a:r>
            <a:endParaRPr lang="en-US" dirty="0"/>
          </a:p>
        </p:txBody>
      </p:sp>
      <p:grpSp>
        <p:nvGrpSpPr>
          <p:cNvPr id="9" name="Group 8"/>
          <p:cNvGrpSpPr/>
          <p:nvPr/>
        </p:nvGrpSpPr>
        <p:grpSpPr>
          <a:xfrm>
            <a:off x="5016756" y="1417637"/>
            <a:ext cx="3485557" cy="1042151"/>
            <a:chOff x="5016756" y="1640303"/>
            <a:chExt cx="3485557" cy="1042151"/>
          </a:xfrm>
        </p:grpSpPr>
        <p:sp>
          <p:nvSpPr>
            <p:cNvPr id="6" name="Rectangle 36"/>
            <p:cNvSpPr>
              <a:spLocks noChangeArrowheads="1"/>
            </p:cNvSpPr>
            <p:nvPr/>
          </p:nvSpPr>
          <p:spPr bwMode="auto">
            <a:xfrm>
              <a:off x="5016756" y="1640303"/>
              <a:ext cx="3485557" cy="104215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000" dirty="0" smtClean="0"/>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861" y="1764035"/>
              <a:ext cx="3311772" cy="803971"/>
            </a:xfrm>
            <a:prstGeom prst="rect">
              <a:avLst/>
            </a:prstGeom>
          </p:spPr>
        </p:pic>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 </a:t>
            </a:r>
            <a:r>
              <a:rPr lang="en-US" sz="2400" dirty="0" smtClean="0"/>
              <a:t>, could restrict errors (that is restrict </a:t>
            </a:r>
            <a:r>
              <a:rPr lang="en-US" sz="2400" i="1" dirty="0" smtClean="0">
                <a:latin typeface="Times New Roman"/>
                <a:cs typeface="Times New Roman"/>
              </a:rPr>
              <a:t>X</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59</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511813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5270536"/>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5496221"/>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5361691"/>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5787339"/>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9" name="Object 68"/>
          <p:cNvGraphicFramePr>
            <a:graphicFrameLocks noChangeAspect="1"/>
          </p:cNvGraphicFramePr>
          <p:nvPr>
            <p:extLst>
              <p:ext uri="{D42A27DB-BD31-4B8C-83A1-F6EECF244321}">
                <p14:modId xmlns:p14="http://schemas.microsoft.com/office/powerpoint/2010/main" val="810238132"/>
              </p:ext>
            </p:extLst>
          </p:nvPr>
        </p:nvGraphicFramePr>
        <p:xfrm>
          <a:off x="6137275" y="5306093"/>
          <a:ext cx="265113" cy="241300"/>
        </p:xfrm>
        <a:graphic>
          <a:graphicData uri="http://schemas.openxmlformats.org/presentationml/2006/ole">
            <mc:AlternateContent xmlns:mc="http://schemas.openxmlformats.org/markup-compatibility/2006">
              <mc:Choice xmlns:v="urn:schemas-microsoft-com:vml" Requires="v">
                <p:oleObj spid="_x0000_s292878"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6137275" y="5306093"/>
                        <a:ext cx="265113" cy="241300"/>
                      </a:xfrm>
                      <a:prstGeom prst="rect">
                        <a:avLst/>
                      </a:prstGeom>
                    </p:spPr>
                  </p:pic>
                </p:oleObj>
              </mc:Fallback>
            </mc:AlternateContent>
          </a:graphicData>
        </a:graphic>
      </p:graphicFrame>
      <p:cxnSp>
        <p:nvCxnSpPr>
          <p:cNvPr id="10" name="Straight Connector 9"/>
          <p:cNvCxnSpPr/>
          <p:nvPr/>
        </p:nvCxnSpPr>
        <p:spPr>
          <a:xfrm>
            <a:off x="5261311" y="5964505"/>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55109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8" name="Group 117"/>
          <p:cNvGrpSpPr/>
          <p:nvPr/>
        </p:nvGrpSpPr>
        <p:grpSpPr>
          <a:xfrm>
            <a:off x="6563009" y="5201232"/>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4175635"/>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3784483"/>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7" name="Group 136"/>
          <p:cNvGrpSpPr/>
          <p:nvPr/>
        </p:nvGrpSpPr>
        <p:grpSpPr>
          <a:xfrm>
            <a:off x="5198413" y="4697944"/>
            <a:ext cx="2578825" cy="1810201"/>
            <a:chOff x="6827762" y="2204122"/>
            <a:chExt cx="991809" cy="1845973"/>
          </a:xfrm>
        </p:grpSpPr>
        <p:sp>
          <p:nvSpPr>
            <p:cNvPr id="138" name="Trapezoid 13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9" name="TextBox 138"/>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40" name="Straight Arrow Connector 139"/>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2" name="Straight Arrow Connector 14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Rectangle 145"/>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149" name="Rectangle 148"/>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51" name="Rectangle 150"/>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153" name="TextBox 15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55" name="Group 154"/>
          <p:cNvGrpSpPr/>
          <p:nvPr/>
        </p:nvGrpSpPr>
        <p:grpSpPr>
          <a:xfrm>
            <a:off x="7815967" y="4882610"/>
            <a:ext cx="579497" cy="369332"/>
            <a:chOff x="6366719"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70" name="Object 69"/>
          <p:cNvGraphicFramePr>
            <a:graphicFrameLocks noChangeAspect="1"/>
          </p:cNvGraphicFramePr>
          <p:nvPr>
            <p:extLst>
              <p:ext uri="{D42A27DB-BD31-4B8C-83A1-F6EECF244321}">
                <p14:modId xmlns:p14="http://schemas.microsoft.com/office/powerpoint/2010/main" val="2087359417"/>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292879"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594350"/>
                        <a:ext cx="236977" cy="261018"/>
                      </a:xfrm>
                      <a:prstGeom prst="rect">
                        <a:avLst/>
                      </a:prstGeom>
                    </p:spPr>
                  </p:pic>
                </p:oleObj>
              </mc:Fallback>
            </mc:AlternateContent>
          </a:graphicData>
        </a:graphic>
      </p:graphicFrame>
      <p:sp>
        <p:nvSpPr>
          <p:cNvPr id="72" name="TextBox 7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73" name="Group 72"/>
          <p:cNvGrpSpPr/>
          <p:nvPr/>
        </p:nvGrpSpPr>
        <p:grpSpPr>
          <a:xfrm>
            <a:off x="786386" y="4588137"/>
            <a:ext cx="413796" cy="461665"/>
            <a:chOff x="637563" y="4042853"/>
            <a:chExt cx="413796" cy="461665"/>
          </a:xfrm>
        </p:grpSpPr>
        <p:sp>
          <p:nvSpPr>
            <p:cNvPr id="74" name="Rectangle 7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5" name="TextBox 7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77" name="Group 76"/>
          <p:cNvGrpSpPr/>
          <p:nvPr/>
        </p:nvGrpSpPr>
        <p:grpSpPr>
          <a:xfrm>
            <a:off x="336248" y="1566460"/>
            <a:ext cx="3754489" cy="433300"/>
            <a:chOff x="3156859" y="644458"/>
            <a:chExt cx="3766267" cy="353005"/>
          </a:xfrm>
        </p:grpSpPr>
        <p:sp>
          <p:nvSpPr>
            <p:cNvPr id="78"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79" name="Object 78"/>
            <p:cNvGraphicFramePr>
              <a:graphicFrameLocks noChangeAspect="1"/>
            </p:cNvGraphicFramePr>
            <p:nvPr>
              <p:extLst>
                <p:ext uri="{D42A27DB-BD31-4B8C-83A1-F6EECF244321}">
                  <p14:modId xmlns:p14="http://schemas.microsoft.com/office/powerpoint/2010/main" val="1878440388"/>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292880" name="Equation" r:id="rId8" imgW="2133600" imgH="228600" progId="Equation.3">
                    <p:embed/>
                  </p:oleObj>
                </mc:Choice>
                <mc:Fallback>
                  <p:oleObj name="Equation" r:id="rId8" imgW="2133600" imgH="228600" progId="Equation.3">
                    <p:embed/>
                    <p:pic>
                      <p:nvPicPr>
                        <p:cNvPr id="0" name=""/>
                        <p:cNvPicPr/>
                        <p:nvPr/>
                      </p:nvPicPr>
                      <p:blipFill>
                        <a:blip r:embed="rId9"/>
                        <a:stretch>
                          <a:fillRect/>
                        </a:stretch>
                      </p:blipFill>
                      <p:spPr>
                        <a:xfrm>
                          <a:off x="3302078" y="648666"/>
                          <a:ext cx="3522566" cy="348797"/>
                        </a:xfrm>
                        <a:prstGeom prst="rect">
                          <a:avLst/>
                        </a:prstGeom>
                      </p:spPr>
                    </p:pic>
                  </p:oleObj>
                </mc:Fallback>
              </mc:AlternateContent>
            </a:graphicData>
          </a:graphic>
        </p:graphicFrame>
      </p:grpSp>
      <p:sp>
        <p:nvSpPr>
          <p:cNvPr id="8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81" name="Rectangle 80"/>
          <p:cNvSpPr/>
          <p:nvPr/>
        </p:nvSpPr>
        <p:spPr>
          <a:xfrm>
            <a:off x="4482292" y="1527077"/>
            <a:ext cx="4572000" cy="2154436"/>
          </a:xfrm>
          <a:prstGeom prst="rect">
            <a:avLst/>
          </a:prstGeom>
        </p:spPr>
        <p:txBody>
          <a:bodyPr>
            <a:spAutoFit/>
          </a:bodyPr>
          <a:lstStyle/>
          <a:p>
            <a:r>
              <a:rPr lang="en-US" sz="2000" dirty="0" smtClean="0">
                <a:cs typeface="Calibri"/>
              </a:rPr>
              <a:t>Traditional Construction</a:t>
            </a: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smtClean="0">
              <a:cs typeface="Calibri"/>
            </a:endParaRPr>
          </a:p>
          <a:p>
            <a:pPr marL="800100" lvl="1" indent="-342900">
              <a:buFont typeface="Arial"/>
              <a:buChar char="•"/>
            </a:pPr>
            <a:r>
              <a:rPr lang="en-US" sz="2000" dirty="0" smtClean="0">
                <a:cs typeface="Calibri"/>
              </a:rPr>
              <a:t>Error correct to </a:t>
            </a:r>
            <a:r>
              <a:rPr lang="en-US" sz="2000" i="1" dirty="0" smtClean="0">
                <a:latin typeface="Times New Roman"/>
                <a:cs typeface="Times New Roman"/>
              </a:rPr>
              <a:t>w</a:t>
            </a:r>
            <a:r>
              <a:rPr lang="en-US" sz="2000" i="1" dirty="0" smtClean="0">
                <a:cs typeface="Calibri"/>
              </a:rPr>
              <a:t> </a:t>
            </a:r>
            <a:r>
              <a:rPr lang="en-US" sz="2000" dirty="0" smtClean="0">
                <a:cs typeface="Calibri"/>
              </a:rPr>
              <a:t>with </a:t>
            </a:r>
            <a:br>
              <a:rPr lang="en-US" sz="2000" dirty="0" smtClean="0">
                <a:cs typeface="Calibri"/>
              </a:rPr>
            </a:br>
            <a:r>
              <a:rPr lang="en-US" sz="2000" dirty="0" smtClean="0">
                <a:cs typeface="Calibri"/>
              </a:rPr>
              <a:t>a </a:t>
            </a:r>
            <a:r>
              <a:rPr lang="en-US" sz="2000" i="1" dirty="0" smtClean="0">
                <a:cs typeface="Calibri"/>
              </a:rPr>
              <a:t>secure sketch </a:t>
            </a:r>
            <a:endParaRPr lang="en-US" sz="2000" i="1" dirty="0">
              <a:cs typeface="Calibri"/>
            </a:endParaRPr>
          </a:p>
          <a:p>
            <a:pPr lvl="1"/>
            <a:endParaRPr lang="en-US" sz="1400" i="1" dirty="0">
              <a:latin typeface="Arial" charset="0"/>
            </a:endParaRPr>
          </a:p>
        </p:txBody>
      </p:sp>
    </p:spTree>
    <p:extLst>
      <p:ext uri="{BB962C8B-B14F-4D97-AF65-F5344CB8AC3E}">
        <p14:creationId xmlns:p14="http://schemas.microsoft.com/office/powerpoint/2010/main" val="4210268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60</a:t>
            </a:fld>
            <a:r>
              <a:rPr lang="en-US" smtClean="0"/>
              <a:t> BWF 4/2/2014</a:t>
            </a:r>
            <a:endParaRPr lang="en-US" dirty="0"/>
          </a:p>
        </p:txBody>
      </p:sp>
    </p:spTree>
    <p:extLst>
      <p:ext uri="{BB962C8B-B14F-4D97-AF65-F5344CB8AC3E}">
        <p14:creationId xmlns:p14="http://schemas.microsoft.com/office/powerpoint/2010/main" val="2714847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Error-Correcting Codes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
        <p:nvSpPr>
          <p:cNvPr id="5" name="Rectangle 4"/>
          <p:cNvSpPr/>
          <p:nvPr/>
        </p:nvSpPr>
        <p:spPr bwMode="auto">
          <a:xfrm>
            <a:off x="3021263" y="1340626"/>
            <a:ext cx="5882104" cy="414042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 name="Oval 5"/>
          <p:cNvSpPr/>
          <p:nvPr/>
        </p:nvSpPr>
        <p:spPr>
          <a:xfrm>
            <a:off x="7440327" y="134800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bwMode="auto">
          <a:xfrm>
            <a:off x="8098633" y="20263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Rectangle 7"/>
          <p:cNvSpPr/>
          <p:nvPr/>
        </p:nvSpPr>
        <p:spPr>
          <a:xfrm>
            <a:off x="8278524" y="1607859"/>
            <a:ext cx="494571" cy="369332"/>
          </a:xfrm>
          <a:prstGeom prst="rect">
            <a:avLst/>
          </a:prstGeom>
        </p:spPr>
        <p:txBody>
          <a:bodyPr wrap="none">
            <a:spAutoFit/>
          </a:bodyPr>
          <a:lstStyle/>
          <a:p>
            <a:r>
              <a:rPr lang="en-US" i="1" dirty="0" smtClean="0">
                <a:latin typeface="Times New Roman"/>
                <a:cs typeface="Times New Roman"/>
              </a:rPr>
              <a:t>ec</a:t>
            </a:r>
            <a:r>
              <a:rPr lang="en-US" baseline="-25000" dirty="0" smtClean="0">
                <a:latin typeface="Times New Roman"/>
                <a:cs typeface="Times New Roman"/>
              </a:rPr>
              <a:t>1</a:t>
            </a:r>
            <a:endParaRPr lang="en-US" baseline="-25000" dirty="0"/>
          </a:p>
        </p:txBody>
      </p:sp>
      <p:sp>
        <p:nvSpPr>
          <p:cNvPr id="10" name="Content Placeholder 1"/>
          <p:cNvSpPr txBox="1">
            <a:spLocks/>
          </p:cNvSpPr>
          <p:nvPr/>
        </p:nvSpPr>
        <p:spPr>
          <a:xfrm>
            <a:off x="37863" y="1340625"/>
            <a:ext cx="2983400" cy="478530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latin typeface="Arial"/>
                <a:cs typeface="Arial"/>
              </a:rPr>
              <a:t>Subset, </a:t>
            </a:r>
            <a:r>
              <a:rPr lang="en-US" sz="2400" i="1" dirty="0" smtClean="0">
                <a:latin typeface="Times New Roman"/>
                <a:cs typeface="Times New Roman"/>
              </a:rPr>
              <a:t>C</a:t>
            </a:r>
            <a:r>
              <a:rPr lang="en-US" sz="2400" dirty="0" smtClean="0">
                <a:latin typeface="Arial"/>
                <a:cs typeface="Arial"/>
              </a:rPr>
              <a:t>, of metric space</a:t>
            </a:r>
          </a:p>
          <a:p>
            <a:r>
              <a:rPr lang="en-US" sz="2400" dirty="0">
                <a:latin typeface="Arial"/>
                <a:cs typeface="Arial"/>
              </a:rPr>
              <a:t>For </a:t>
            </a:r>
            <a:r>
              <a:rPr lang="en-US" sz="2400" i="1" dirty="0">
                <a:latin typeface="Times New Roman"/>
                <a:cs typeface="Times New Roman"/>
              </a:rPr>
              <a:t>ec</a:t>
            </a:r>
            <a:r>
              <a:rPr lang="en-US" sz="2400" baseline="-25000" dirty="0">
                <a:latin typeface="Times New Roman"/>
                <a:cs typeface="Times New Roman"/>
              </a:rPr>
              <a:t>1</a:t>
            </a:r>
            <a:r>
              <a:rPr lang="en-US" sz="2400" dirty="0">
                <a:latin typeface="Arial"/>
                <a:cs typeface="Arial"/>
              </a:rPr>
              <a:t>, </a:t>
            </a:r>
            <a:r>
              <a:rPr lang="en-US" sz="2400" i="1" dirty="0">
                <a:latin typeface="Times New Roman"/>
                <a:cs typeface="Times New Roman"/>
              </a:rPr>
              <a:t>ec</a:t>
            </a:r>
            <a:r>
              <a:rPr lang="en-US" sz="2400" baseline="-25000" dirty="0">
                <a:latin typeface="Times New Roman"/>
                <a:cs typeface="Times New Roman"/>
              </a:rPr>
              <a:t>2</a:t>
            </a:r>
            <a:r>
              <a:rPr lang="en-US" sz="2400" dirty="0">
                <a:latin typeface="Arial"/>
                <a:cs typeface="Arial"/>
              </a:rPr>
              <a:t> in </a:t>
            </a:r>
            <a:r>
              <a:rPr lang="en-US" sz="2400" i="1" dirty="0">
                <a:latin typeface="Times New Roman"/>
                <a:cs typeface="Times New Roman"/>
              </a:rPr>
              <a:t>C</a:t>
            </a:r>
            <a:r>
              <a:rPr lang="en-US" sz="2400" dirty="0">
                <a:latin typeface="Arial"/>
                <a:cs typeface="Arial"/>
              </a:rPr>
              <a:t>, </a:t>
            </a:r>
            <a:r>
              <a:rPr lang="en-US" altLang="ja-JP" sz="2400" i="1" dirty="0">
                <a:latin typeface="Times New Roman"/>
                <a:cs typeface="Times New Roman"/>
              </a:rPr>
              <a:t>d</a:t>
            </a:r>
            <a:r>
              <a:rPr lang="en-US" altLang="ja-JP" sz="2400" dirty="0">
                <a:latin typeface="Times New Roman"/>
                <a:cs typeface="Times New Roman"/>
              </a:rPr>
              <a:t>(</a:t>
            </a:r>
            <a:r>
              <a:rPr lang="en-US" altLang="ja-JP" sz="2400" i="1" dirty="0">
                <a:latin typeface="Times New Roman"/>
                <a:cs typeface="Times New Roman"/>
              </a:rPr>
              <a:t>w</a:t>
            </a:r>
            <a:r>
              <a:rPr lang="en-US" altLang="ja-JP" sz="2400" dirty="0">
                <a:latin typeface="Times New Roman"/>
                <a:cs typeface="Times New Roman"/>
              </a:rPr>
              <a:t>, </a:t>
            </a:r>
            <a:r>
              <a:rPr lang="en-US" altLang="ja-JP" sz="2400" i="1" dirty="0">
                <a:latin typeface="Times New Roman"/>
                <a:cs typeface="Times New Roman"/>
              </a:rPr>
              <a:t>x</a:t>
            </a:r>
            <a:r>
              <a:rPr lang="en-US" altLang="ja-JP" sz="2400" dirty="0">
                <a:latin typeface="Times New Roman"/>
                <a:cs typeface="Times New Roman"/>
              </a:rPr>
              <a:t>) </a:t>
            </a:r>
            <a:r>
              <a:rPr lang="en-US" altLang="ja-JP" sz="2400" dirty="0" smtClean="0">
                <a:latin typeface="Times New Roman"/>
                <a:cs typeface="Times New Roman"/>
              </a:rPr>
              <a:t>&gt; 2</a:t>
            </a:r>
            <a:r>
              <a:rPr lang="en-US" altLang="ja-JP" sz="2400" i="1" dirty="0" smtClean="0">
                <a:latin typeface="Times New Roman"/>
                <a:cs typeface="Times New Roman"/>
              </a:rPr>
              <a:t>d</a:t>
            </a:r>
            <a:r>
              <a:rPr lang="en-US" altLang="ja-JP" sz="2400" i="1" baseline="-25000" dirty="0" smtClean="0">
                <a:latin typeface="Times New Roman"/>
                <a:cs typeface="Times New Roman"/>
              </a:rPr>
              <a:t>max</a:t>
            </a:r>
            <a:endParaRPr lang="en-US" sz="2400" dirty="0" smtClean="0">
              <a:latin typeface="Arial"/>
              <a:cs typeface="Arial"/>
            </a:endParaRPr>
          </a:p>
          <a:p>
            <a:r>
              <a:rPr lang="en-US" sz="2400" dirty="0" smtClean="0">
                <a:latin typeface="Arial"/>
                <a:cs typeface="Arial"/>
              </a:rPr>
              <a:t>For any </a:t>
            </a:r>
            <a:r>
              <a:rPr lang="en-US" sz="2400" i="1" dirty="0" err="1" smtClean="0">
                <a:latin typeface="Times New Roman"/>
                <a:cs typeface="Times New Roman"/>
              </a:rPr>
              <a:t>ec</a:t>
            </a:r>
            <a:r>
              <a:rPr lang="en-US" sz="2400" dirty="0" smtClean="0">
                <a:latin typeface="Times New Roman"/>
                <a:cs typeface="Times New Roman"/>
              </a:rPr>
              <a:t>’</a:t>
            </a:r>
            <a:r>
              <a:rPr lang="en-US" sz="2400" dirty="0" smtClean="0">
                <a:latin typeface="Arial"/>
                <a:cs typeface="Arial"/>
              </a:rPr>
              <a:t> find closest </a:t>
            </a:r>
            <a:r>
              <a:rPr lang="en-US" sz="2400" i="1" dirty="0" smtClean="0">
                <a:latin typeface="Times New Roman"/>
                <a:cs typeface="Times New Roman"/>
              </a:rPr>
              <a:t>ec</a:t>
            </a:r>
            <a:r>
              <a:rPr lang="en-US" sz="2400" baseline="-25000" dirty="0" smtClean="0">
                <a:latin typeface="Times New Roman"/>
                <a:cs typeface="Times New Roman"/>
              </a:rPr>
              <a:t>1</a:t>
            </a:r>
            <a:r>
              <a:rPr lang="en-US" sz="2400" dirty="0" smtClean="0">
                <a:latin typeface="Arial"/>
                <a:cs typeface="Arial"/>
              </a:rPr>
              <a:t> in </a:t>
            </a:r>
            <a:r>
              <a:rPr lang="en-US" sz="2400" i="1" dirty="0" smtClean="0">
                <a:latin typeface="Times New Roman"/>
                <a:cs typeface="Times New Roman"/>
              </a:rPr>
              <a:t>C</a:t>
            </a:r>
          </a:p>
          <a:p>
            <a:endParaRPr lang="en-US" sz="2400" dirty="0" smtClean="0">
              <a:latin typeface="Arial"/>
              <a:cs typeface="Arial"/>
            </a:endParaRPr>
          </a:p>
          <a:p>
            <a:r>
              <a:rPr lang="en-US" sz="2400" dirty="0" smtClean="0">
                <a:latin typeface="Arial"/>
                <a:cs typeface="Arial"/>
              </a:rPr>
              <a:t>Linear codes:</a:t>
            </a:r>
            <a:endParaRPr lang="en-US" sz="2400" dirty="0">
              <a:latin typeface="Arial"/>
              <a:cs typeface="Arial"/>
            </a:endParaRPr>
          </a:p>
          <a:p>
            <a:pPr lvl="1"/>
            <a:r>
              <a:rPr lang="en-US" sz="2000" i="1" dirty="0" smtClean="0">
                <a:latin typeface="Times New Roman"/>
                <a:cs typeface="Times New Roman"/>
              </a:rPr>
              <a:t>C</a:t>
            </a:r>
            <a:r>
              <a:rPr lang="en-US" sz="2000" dirty="0" smtClean="0">
                <a:latin typeface="Arial"/>
                <a:cs typeface="Arial"/>
              </a:rPr>
              <a:t> is span of expanding matrix </a:t>
            </a:r>
            <a:r>
              <a:rPr lang="en-US" sz="2000" i="1" dirty="0" err="1" smtClean="0">
                <a:latin typeface="Times New Roman"/>
                <a:cs typeface="Times New Roman"/>
              </a:rPr>
              <a:t>Gc</a:t>
            </a:r>
            <a:r>
              <a:rPr lang="en-US" sz="2000" dirty="0" smtClean="0">
                <a:latin typeface="Arial"/>
                <a:cs typeface="Arial"/>
              </a:rPr>
              <a:t> (generating matrix)</a:t>
            </a:r>
          </a:p>
          <a:p>
            <a:endParaRPr lang="en-US" sz="2400" dirty="0" smtClean="0">
              <a:latin typeface="Arial"/>
              <a:cs typeface="Arial"/>
            </a:endParaRPr>
          </a:p>
        </p:txBody>
      </p:sp>
      <p:sp>
        <p:nvSpPr>
          <p:cNvPr id="11" name="Oval 10"/>
          <p:cNvSpPr/>
          <p:nvPr/>
        </p:nvSpPr>
        <p:spPr>
          <a:xfrm>
            <a:off x="5977287" y="134062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bwMode="auto">
          <a:xfrm>
            <a:off x="6635593" y="20190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a:xfrm>
            <a:off x="4521197" y="134800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bwMode="auto">
          <a:xfrm>
            <a:off x="5179503" y="20263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a:xfrm>
            <a:off x="3065107" y="134062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bwMode="auto">
          <a:xfrm>
            <a:off x="3723413" y="20190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a:xfrm>
            <a:off x="6702433" y="260260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bwMode="auto">
          <a:xfrm>
            <a:off x="7360739" y="32809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a:xfrm>
            <a:off x="5246343" y="260998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bwMode="auto">
          <a:xfrm>
            <a:off x="5904649" y="32883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a:xfrm>
            <a:off x="3790253" y="260260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bwMode="auto">
          <a:xfrm>
            <a:off x="4448559" y="32809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a:xfrm>
            <a:off x="5984857" y="3877951"/>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bwMode="auto">
          <a:xfrm>
            <a:off x="6643163" y="45563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a:xfrm>
            <a:off x="4528767" y="3885331"/>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bwMode="auto">
          <a:xfrm>
            <a:off x="5187073" y="45637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a:xfrm>
            <a:off x="3072677" y="3877951"/>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bwMode="auto">
          <a:xfrm>
            <a:off x="3730983" y="45563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a:xfrm>
            <a:off x="7447897" y="3885331"/>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bwMode="auto">
          <a:xfrm>
            <a:off x="8106203" y="45637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Rectangle 30"/>
          <p:cNvSpPr/>
          <p:nvPr/>
        </p:nvSpPr>
        <p:spPr>
          <a:xfrm>
            <a:off x="6052763" y="1763129"/>
            <a:ext cx="494571" cy="369332"/>
          </a:xfrm>
          <a:prstGeom prst="rect">
            <a:avLst/>
          </a:prstGeom>
        </p:spPr>
        <p:txBody>
          <a:bodyPr wrap="none">
            <a:spAutoFit/>
          </a:bodyPr>
          <a:lstStyle/>
          <a:p>
            <a:r>
              <a:rPr lang="en-US" i="1" dirty="0" smtClean="0">
                <a:latin typeface="Times New Roman"/>
                <a:cs typeface="Times New Roman"/>
              </a:rPr>
              <a:t>ec</a:t>
            </a:r>
            <a:r>
              <a:rPr lang="en-US" baseline="-25000" dirty="0" smtClean="0">
                <a:latin typeface="Times New Roman"/>
                <a:cs typeface="Times New Roman"/>
              </a:rPr>
              <a:t>2</a:t>
            </a:r>
            <a:endParaRPr lang="en-US" baseline="-25000" dirty="0"/>
          </a:p>
        </p:txBody>
      </p:sp>
      <p:cxnSp>
        <p:nvCxnSpPr>
          <p:cNvPr id="33" name="Straight Arrow Connector 32"/>
          <p:cNvCxnSpPr>
            <a:stCxn id="12" idx="6"/>
            <a:endCxn id="7" idx="2"/>
          </p:cNvCxnSpPr>
          <p:nvPr/>
        </p:nvCxnSpPr>
        <p:spPr>
          <a:xfrm>
            <a:off x="6765482" y="2068217"/>
            <a:ext cx="1333151" cy="738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6652242" y="1689092"/>
            <a:ext cx="708497" cy="369332"/>
          </a:xfrm>
          <a:prstGeom prst="rect">
            <a:avLst/>
          </a:prstGeom>
        </p:spPr>
        <p:txBody>
          <a:bodyPr wrap="none">
            <a:spAutoFit/>
          </a:bodyPr>
          <a:lstStyle/>
          <a:p>
            <a:r>
              <a:rPr lang="en-US" i="1" dirty="0" smtClean="0">
                <a:latin typeface="Times New Roman"/>
                <a:cs typeface="Times New Roman"/>
              </a:rPr>
              <a:t>2d</a:t>
            </a:r>
            <a:r>
              <a:rPr lang="en-US" baseline="-25000" dirty="0" smtClean="0">
                <a:latin typeface="Times New Roman"/>
                <a:cs typeface="Times New Roman"/>
              </a:rPr>
              <a:t>max</a:t>
            </a:r>
            <a:endParaRPr lang="en-US" baseline="-25000" dirty="0"/>
          </a:p>
        </p:txBody>
      </p:sp>
      <p:sp>
        <p:nvSpPr>
          <p:cNvPr id="36" name="Rectangle 35"/>
          <p:cNvSpPr/>
          <p:nvPr/>
        </p:nvSpPr>
        <p:spPr>
          <a:xfrm>
            <a:off x="8031238" y="2400469"/>
            <a:ext cx="485145" cy="369332"/>
          </a:xfrm>
          <a:prstGeom prst="rect">
            <a:avLst/>
          </a:prstGeom>
        </p:spPr>
        <p:txBody>
          <a:bodyPr wrap="none">
            <a:spAutoFit/>
          </a:bodyPr>
          <a:lstStyle/>
          <a:p>
            <a:r>
              <a:rPr lang="en-US" i="1" dirty="0" err="1" smtClean="0">
                <a:latin typeface="Times New Roman"/>
                <a:cs typeface="Times New Roman"/>
              </a:rPr>
              <a:t>ec</a:t>
            </a:r>
            <a:r>
              <a:rPr lang="en-US" dirty="0" smtClean="0">
                <a:latin typeface="Times New Roman"/>
                <a:cs typeface="Times New Roman"/>
              </a:rPr>
              <a:t>’</a:t>
            </a:r>
            <a:endParaRPr lang="en-US" dirty="0"/>
          </a:p>
        </p:txBody>
      </p:sp>
      <p:sp>
        <p:nvSpPr>
          <p:cNvPr id="37" name="Oval 36"/>
          <p:cNvSpPr/>
          <p:nvPr/>
        </p:nvSpPr>
        <p:spPr bwMode="auto">
          <a:xfrm>
            <a:off x="7901349" y="25115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37" idx="7"/>
            <a:endCxn id="7" idx="4"/>
          </p:cNvCxnSpPr>
          <p:nvPr/>
        </p:nvCxnSpPr>
        <p:spPr>
          <a:xfrm flipV="1">
            <a:off x="8012216" y="2124800"/>
            <a:ext cx="151362" cy="40119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600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
                                            <p:txEl>
                                              <p:pRg st="4" end="4"/>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build="p"/>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1" grpId="1"/>
      <p:bldP spid="35" grpId="0"/>
      <p:bldP spid="35" grpId="1"/>
      <p:bldP spid="36" grpId="0"/>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2244439" y="4654220"/>
            <a:ext cx="203197"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3807604275"/>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29390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779963" y="2358774"/>
                        <a:ext cx="219075" cy="241300"/>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380971122"/>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293903" name="Equation" r:id="rId6" imgW="152400" imgH="139700" progId="Equation.3">
                  <p:embed/>
                </p:oleObj>
              </mc:Choice>
              <mc:Fallback>
                <p:oleObj name="Equation" r:id="rId6" imgW="152400" imgH="139700" progId="Equation.3">
                  <p:embed/>
                  <p:pic>
                    <p:nvPicPr>
                      <p:cNvPr id="0" name=""/>
                      <p:cNvPicPr/>
                      <p:nvPr/>
                    </p:nvPicPr>
                    <p:blipFill>
                      <a:blip r:embed="rId7"/>
                      <a:stretch>
                        <a:fillRect/>
                      </a:stretch>
                    </p:blipFill>
                    <p:spPr>
                      <a:xfrm>
                        <a:off x="6212139" y="2097253"/>
                        <a:ext cx="263525" cy="241300"/>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343945297"/>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293904" name="Equation" r:id="rId8" imgW="711200" imgH="203200" progId="Equation.3">
                  <p:embed/>
                </p:oleObj>
              </mc:Choice>
              <mc:Fallback>
                <p:oleObj name="Equation" r:id="rId8" imgW="711200" imgH="203200" progId="Equation.3">
                  <p:embed/>
                  <p:pic>
                    <p:nvPicPr>
                      <p:cNvPr id="0" name=""/>
                      <p:cNvPicPr/>
                      <p:nvPr/>
                    </p:nvPicPr>
                    <p:blipFill>
                      <a:blip r:embed="rId9"/>
                      <a:stretch>
                        <a:fillRect/>
                      </a:stretch>
                    </p:blipFill>
                    <p:spPr>
                      <a:xfrm>
                        <a:off x="114300" y="895350"/>
                        <a:ext cx="1174750" cy="336550"/>
                      </a:xfrm>
                      <a:prstGeom prst="rect">
                        <a:avLst/>
                      </a:prstGeom>
                    </p:spPr>
                  </p:pic>
                </p:oleObj>
              </mc:Fallback>
            </mc:AlternateContent>
          </a:graphicData>
        </a:graphic>
      </p:graphicFrame>
      <p:sp>
        <p:nvSpPr>
          <p:cNvPr id="72" name="TextBox 71"/>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grpSp>
        <p:nvGrpSpPr>
          <p:cNvPr id="4" name="Group 3"/>
          <p:cNvGrpSpPr/>
          <p:nvPr/>
        </p:nvGrpSpPr>
        <p:grpSpPr>
          <a:xfrm>
            <a:off x="4308681" y="720459"/>
            <a:ext cx="579497" cy="369332"/>
            <a:chOff x="4308681"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86" name="Group 85"/>
          <p:cNvGrpSpPr/>
          <p:nvPr/>
        </p:nvGrpSpPr>
        <p:grpSpPr>
          <a:xfrm>
            <a:off x="7896495" y="1619503"/>
            <a:ext cx="579497" cy="369332"/>
            <a:chOff x="6366719"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0" name="TextBox 79"/>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995738" y="1331603"/>
            <a:ext cx="413796" cy="461665"/>
            <a:chOff x="637563" y="4042853"/>
            <a:chExt cx="413796" cy="461665"/>
          </a:xfrm>
        </p:grpSpPr>
        <p:sp>
          <p:nvSpPr>
            <p:cNvPr id="89" name="Rectangle 8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TextBox 8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22913337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animBg="1"/>
      <p:bldP spid="69" grpId="0" animBg="1"/>
      <p:bldP spid="70" grpId="0"/>
      <p:bldP spid="74" grpId="0" animBg="1"/>
      <p:bldP spid="75" grpId="0" animBg="1"/>
      <p:bldP spid="79" grpId="0"/>
      <p:bldP spid="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09804" y="2007432"/>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sym typeface="Symbol"/>
              </a:rPr>
              <a:t>x</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dirty="0" smtClean="0"/>
              <a:t> and </a:t>
            </a:r>
            <a:r>
              <a:rPr lang="en-US" sz="1800" b="1" i="1" dirty="0" smtClean="0">
                <a:latin typeface="Times New Roman"/>
                <a:cs typeface="Times New Roman"/>
              </a:rPr>
              <a:t>w</a:t>
            </a:r>
            <a:r>
              <a:rPr lang="en-US" sz="1800" b="1" dirty="0" smtClean="0"/>
              <a:t> are close then </a:t>
            </a:r>
            <a:br>
              <a:rPr lang="en-US" sz="1800" b="1" dirty="0" smtClean="0"/>
            </a:br>
            <a:r>
              <a:rPr lang="en-US" sz="1800" b="1" i="1" dirty="0" smtClean="0">
                <a:latin typeface="Times New Roman"/>
                <a:cs typeface="Times New Roman"/>
              </a:rPr>
              <a:t>w = </a:t>
            </a:r>
            <a:r>
              <a:rPr lang="en-US" sz="1800" b="1" i="1" dirty="0" err="1" smtClean="0">
                <a:latin typeface="Times New Roman"/>
                <a:cs typeface="Times New Roman"/>
              </a:rPr>
              <a:t>ec</a:t>
            </a:r>
            <a:r>
              <a:rPr lang="en-US" sz="1800" b="1" dirty="0" smtClean="0">
                <a:latin typeface="Times New Roman"/>
                <a:cs typeface="Times New Roman"/>
              </a:rPr>
              <a:t>’</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sp>
        <p:nvSpPr>
          <p:cNvPr id="83" name="TextBox 82"/>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cxnSp>
        <p:nvCxnSpPr>
          <p:cNvPr id="132" name="Straight Connector 131"/>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95" name="Group 194"/>
          <p:cNvGrpSpPr/>
          <p:nvPr/>
        </p:nvGrpSpPr>
        <p:grpSpPr>
          <a:xfrm>
            <a:off x="1562965" y="521378"/>
            <a:ext cx="2111842" cy="2302595"/>
            <a:chOff x="6838075" y="2277356"/>
            <a:chExt cx="981496" cy="1772739"/>
          </a:xfrm>
        </p:grpSpPr>
        <p:sp>
          <p:nvSpPr>
            <p:cNvPr id="196" name="Trapezoid 19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97" name="TextBox 196"/>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98" name="Straight Arrow Connector 197"/>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99" name="Straight Arrow Connector 198"/>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00" name="Straight Arrow Connector 199"/>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1" name="Group 200"/>
          <p:cNvGrpSpPr/>
          <p:nvPr/>
        </p:nvGrpSpPr>
        <p:grpSpPr>
          <a:xfrm>
            <a:off x="5298335" y="1434837"/>
            <a:ext cx="2578825" cy="1810201"/>
            <a:chOff x="6827762" y="2204122"/>
            <a:chExt cx="991809" cy="1845973"/>
          </a:xfrm>
        </p:grpSpPr>
        <p:sp>
          <p:nvSpPr>
            <p:cNvPr id="202" name="Trapezoid 20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3" name="TextBox 202"/>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204" name="Straight Arrow Connector 203"/>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06" name="Straight Arrow Connector 205"/>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7" name="Group 206"/>
          <p:cNvGrpSpPr/>
          <p:nvPr/>
        </p:nvGrpSpPr>
        <p:grpSpPr>
          <a:xfrm>
            <a:off x="2215026" y="919987"/>
            <a:ext cx="777240" cy="1042416"/>
            <a:chOff x="6851952" y="2558143"/>
            <a:chExt cx="967619" cy="1491952"/>
          </a:xfrm>
        </p:grpSpPr>
        <p:sp>
          <p:nvSpPr>
            <p:cNvPr id="208" name="Trapezoid 2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9" name="TextBox 20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0" name="Elbow Connector 209"/>
          <p:cNvCxnSpPr>
            <a:stCxn id="196" idx="2"/>
            <a:endCxn id="208"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1" name="Elbow Connector 210"/>
          <p:cNvCxnSpPr>
            <a:endCxn id="208"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2" name="Group 211"/>
          <p:cNvGrpSpPr/>
          <p:nvPr/>
        </p:nvGrpSpPr>
        <p:grpSpPr>
          <a:xfrm>
            <a:off x="6662931" y="1938125"/>
            <a:ext cx="777240" cy="1042416"/>
            <a:chOff x="6851952" y="2558143"/>
            <a:chExt cx="967619" cy="1491952"/>
          </a:xfrm>
        </p:grpSpPr>
        <p:sp>
          <p:nvSpPr>
            <p:cNvPr id="213" name="Trapezoid 21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4" name="TextBox 21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5" name="Elbow Connector 214"/>
          <p:cNvCxnSpPr>
            <a:endCxn id="213"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Elbow Connector 215"/>
          <p:cNvCxnSpPr>
            <a:endCxn id="218"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7" name="Group 216"/>
          <p:cNvGrpSpPr/>
          <p:nvPr/>
        </p:nvGrpSpPr>
        <p:grpSpPr>
          <a:xfrm>
            <a:off x="2215033" y="2007429"/>
            <a:ext cx="865542" cy="734722"/>
            <a:chOff x="7033939" y="2074428"/>
            <a:chExt cx="332885" cy="749241"/>
          </a:xfrm>
        </p:grpSpPr>
        <p:sp>
          <p:nvSpPr>
            <p:cNvPr id="218" name="Trapezoid 217"/>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9" name="TextBox 218"/>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220" name="Elbow Connector 219"/>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1" name="Group 220"/>
          <p:cNvGrpSpPr/>
          <p:nvPr/>
        </p:nvGrpSpPr>
        <p:grpSpPr>
          <a:xfrm>
            <a:off x="5507806" y="2098584"/>
            <a:ext cx="526539" cy="734722"/>
            <a:chOff x="7033939" y="2074428"/>
            <a:chExt cx="298883" cy="749241"/>
          </a:xfrm>
        </p:grpSpPr>
        <p:sp>
          <p:nvSpPr>
            <p:cNvPr id="222" name="Trapezoid 2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23" name="TextBox 222"/>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224" name="Straight Arrow Connector 223"/>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26" name="Straight Connector 225"/>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229" name="Object 228"/>
          <p:cNvGraphicFramePr>
            <a:graphicFrameLocks noChangeAspect="1"/>
          </p:cNvGraphicFramePr>
          <p:nvPr>
            <p:extLst>
              <p:ext uri="{D42A27DB-BD31-4B8C-83A1-F6EECF244321}">
                <p14:modId xmlns:p14="http://schemas.microsoft.com/office/powerpoint/2010/main" val="1606432184"/>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294926" name="Equation" r:id="rId4" imgW="711200" imgH="203200" progId="Equation.3">
                  <p:embed/>
                </p:oleObj>
              </mc:Choice>
              <mc:Fallback>
                <p:oleObj name="Equation" r:id="rId4" imgW="711200" imgH="203200" progId="Equation.3">
                  <p:embed/>
                  <p:pic>
                    <p:nvPicPr>
                      <p:cNvPr id="0" name=""/>
                      <p:cNvPicPr/>
                      <p:nvPr/>
                    </p:nvPicPr>
                    <p:blipFill>
                      <a:blip r:embed="rId5"/>
                      <a:stretch>
                        <a:fillRect/>
                      </a:stretch>
                    </p:blipFill>
                    <p:spPr>
                      <a:xfrm>
                        <a:off x="114300" y="895350"/>
                        <a:ext cx="1174750" cy="336550"/>
                      </a:xfrm>
                      <a:prstGeom prst="rect">
                        <a:avLst/>
                      </a:prstGeom>
                    </p:spPr>
                  </p:pic>
                </p:oleObj>
              </mc:Fallback>
            </mc:AlternateContent>
          </a:graphicData>
        </a:graphic>
      </p:graphicFrame>
      <p:grpSp>
        <p:nvGrpSpPr>
          <p:cNvPr id="233" name="Group 232"/>
          <p:cNvGrpSpPr/>
          <p:nvPr/>
        </p:nvGrpSpPr>
        <p:grpSpPr>
          <a:xfrm>
            <a:off x="4308681" y="720459"/>
            <a:ext cx="579497" cy="369332"/>
            <a:chOff x="4308681" y="720459"/>
            <a:chExt cx="579497" cy="369332"/>
          </a:xfrm>
        </p:grpSpPr>
        <p:sp>
          <p:nvSpPr>
            <p:cNvPr id="234" name="Rectangle 233"/>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TextBox 23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239" name="Group 238"/>
          <p:cNvGrpSpPr/>
          <p:nvPr/>
        </p:nvGrpSpPr>
        <p:grpSpPr>
          <a:xfrm>
            <a:off x="7896495" y="1619503"/>
            <a:ext cx="579497" cy="369332"/>
            <a:chOff x="6366719" y="2492739"/>
            <a:chExt cx="579497" cy="369332"/>
          </a:xfrm>
        </p:grpSpPr>
        <p:sp>
          <p:nvSpPr>
            <p:cNvPr id="240" name="Rectangle 23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TextBox 24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82" name="Object 81"/>
          <p:cNvGraphicFramePr>
            <a:graphicFrameLocks noChangeAspect="1"/>
          </p:cNvGraphicFramePr>
          <p:nvPr>
            <p:extLst>
              <p:ext uri="{D42A27DB-BD31-4B8C-83A1-F6EECF244321}">
                <p14:modId xmlns:p14="http://schemas.microsoft.com/office/powerpoint/2010/main" val="1492728605"/>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294927"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779963" y="2358774"/>
                        <a:ext cx="219075" cy="241300"/>
                      </a:xfrm>
                      <a:prstGeom prst="rect">
                        <a:avLst/>
                      </a:prstGeom>
                    </p:spPr>
                  </p:pic>
                </p:oleObj>
              </mc:Fallback>
            </mc:AlternateContent>
          </a:graphicData>
        </a:graphic>
      </p:graphicFrame>
      <p:graphicFrame>
        <p:nvGraphicFramePr>
          <p:cNvPr id="85" name="Object 84"/>
          <p:cNvGraphicFramePr>
            <a:graphicFrameLocks noChangeAspect="1"/>
          </p:cNvGraphicFramePr>
          <p:nvPr>
            <p:extLst>
              <p:ext uri="{D42A27DB-BD31-4B8C-83A1-F6EECF244321}">
                <p14:modId xmlns:p14="http://schemas.microsoft.com/office/powerpoint/2010/main" val="3598181164"/>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294928" name="Equation" r:id="rId8" imgW="152400" imgH="139700" progId="Equation.3">
                  <p:embed/>
                </p:oleObj>
              </mc:Choice>
              <mc:Fallback>
                <p:oleObj name="Equation" r:id="rId8" imgW="152400" imgH="139700" progId="Equation.3">
                  <p:embed/>
                  <p:pic>
                    <p:nvPicPr>
                      <p:cNvPr id="0" name=""/>
                      <p:cNvPicPr/>
                      <p:nvPr/>
                    </p:nvPicPr>
                    <p:blipFill>
                      <a:blip r:embed="rId9"/>
                      <a:stretch>
                        <a:fillRect/>
                      </a:stretch>
                    </p:blipFill>
                    <p:spPr>
                      <a:xfrm>
                        <a:off x="6212139" y="2097253"/>
                        <a:ext cx="263525" cy="241300"/>
                      </a:xfrm>
                      <a:prstGeom prst="rect">
                        <a:avLst/>
                      </a:prstGeom>
                    </p:spPr>
                  </p:pic>
                </p:oleObj>
              </mc:Fallback>
            </mc:AlternateContent>
          </a:graphicData>
        </a:graphic>
      </p:graphicFrame>
      <p:sp>
        <p:nvSpPr>
          <p:cNvPr id="87" name="TextBox 86"/>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8" name="Group 87"/>
          <p:cNvGrpSpPr/>
          <p:nvPr/>
        </p:nvGrpSpPr>
        <p:grpSpPr>
          <a:xfrm>
            <a:off x="995738" y="1331603"/>
            <a:ext cx="413796" cy="461665"/>
            <a:chOff x="637563" y="4042853"/>
            <a:chExt cx="413796" cy="461665"/>
          </a:xfrm>
        </p:grpSpPr>
        <p:sp>
          <p:nvSpPr>
            <p:cNvPr id="89" name="Rectangle 8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TextBox 8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4027166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8" grpId="0" animBg="1"/>
      <p:bldP spid="76" grpId="0" animBg="1"/>
      <p:bldP spid="77" grpId="0"/>
      <p:bldP spid="78" grpId="0"/>
      <p:bldP spid="80" grpId="0"/>
      <p:bldP spid="86"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15057</TotalTime>
  <Words>8457</Words>
  <Application>Microsoft Macintosh PowerPoint</Application>
  <PresentationFormat>On-screen Show (4:3)</PresentationFormat>
  <Paragraphs>1479</Paragraphs>
  <Slides>60</Slides>
  <Notes>55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Equation</vt:lpstr>
      <vt:lpstr>Key Derivation from Noisy Sources with More Errors Than Entropy</vt:lpstr>
      <vt:lpstr>Authenticating Users</vt:lpstr>
      <vt:lpstr>Key Derivation from Noisy Sources</vt:lpstr>
      <vt:lpstr>Fuzzy Extractors</vt:lpstr>
      <vt:lpstr>Fuzzy Extractors</vt:lpstr>
      <vt:lpstr>Fuzzy Extractors</vt:lpstr>
      <vt:lpstr>Error-Correcting Codes</vt:lpstr>
      <vt:lpstr>Secure Sketches</vt:lpstr>
      <vt:lpstr>Secure Sketches</vt:lpstr>
      <vt:lpstr>Secure Sketches</vt:lpstr>
      <vt:lpstr>Entropy Loss From Fuzzy Extractors</vt:lpstr>
      <vt:lpstr>Entropy Loss From Fuzzy Extractors</vt:lpstr>
      <vt:lpstr>Error Tolerance and Security at Odds</vt:lpstr>
      <vt:lpstr>Error Tolerance and Security at Odds</vt:lpstr>
      <vt:lpstr>Error Tolerance and Security at Odds</vt:lpstr>
      <vt:lpstr>Minimum Usable Entropy</vt:lpstr>
      <vt:lpstr>Hamming Metric</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PowerPoint Presentation</vt:lpstr>
      <vt:lpstr>Construction Attempt #3</vt:lpstr>
      <vt:lpstr>Construction Attempt #3</vt:lpstr>
      <vt:lpstr>Construction Attempt #3</vt:lpstr>
      <vt:lpstr>Construction Attempt #3</vt:lpstr>
      <vt:lpstr>Construction Attempt #3</vt:lpstr>
      <vt:lpstr>Construction Attempt #3</vt:lpstr>
      <vt:lpstr>Construction</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Security</vt:lpstr>
      <vt:lpstr>Security</vt:lpstr>
      <vt:lpstr>Security</vt:lpstr>
      <vt:lpstr>Error Tolerance and Security at Odds</vt:lpstr>
      <vt:lpstr>Error Tolerance and Security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Questions?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668</cp:revision>
  <dcterms:created xsi:type="dcterms:W3CDTF">2013-03-29T19:18:32Z</dcterms:created>
  <dcterms:modified xsi:type="dcterms:W3CDTF">2014-05-05T17:18:08Z</dcterms:modified>
</cp:coreProperties>
</file>