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308" r:id="rId4"/>
    <p:sldId id="408" r:id="rId5"/>
    <p:sldId id="365" r:id="rId6"/>
    <p:sldId id="386" r:id="rId7"/>
    <p:sldId id="431" r:id="rId8"/>
    <p:sldId id="432" r:id="rId9"/>
    <p:sldId id="433" r:id="rId10"/>
    <p:sldId id="387" r:id="rId11"/>
    <p:sldId id="388" r:id="rId12"/>
    <p:sldId id="434" r:id="rId13"/>
    <p:sldId id="446" r:id="rId14"/>
    <p:sldId id="436" r:id="rId15"/>
    <p:sldId id="437" r:id="rId16"/>
    <p:sldId id="438" r:id="rId17"/>
    <p:sldId id="439" r:id="rId18"/>
    <p:sldId id="430" r:id="rId19"/>
    <p:sldId id="390" r:id="rId20"/>
    <p:sldId id="423" r:id="rId21"/>
    <p:sldId id="414" r:id="rId22"/>
    <p:sldId id="413" r:id="rId23"/>
    <p:sldId id="415" r:id="rId24"/>
    <p:sldId id="416" r:id="rId25"/>
    <p:sldId id="418" r:id="rId26"/>
    <p:sldId id="420" r:id="rId27"/>
    <p:sldId id="424" r:id="rId28"/>
    <p:sldId id="421" r:id="rId29"/>
    <p:sldId id="422" r:id="rId30"/>
    <p:sldId id="395" r:id="rId31"/>
    <p:sldId id="396" r:id="rId32"/>
    <p:sldId id="397" r:id="rId33"/>
    <p:sldId id="426" r:id="rId34"/>
    <p:sldId id="398" r:id="rId35"/>
    <p:sldId id="399" r:id="rId36"/>
    <p:sldId id="427" r:id="rId37"/>
    <p:sldId id="428" r:id="rId38"/>
    <p:sldId id="440" r:id="rId39"/>
    <p:sldId id="442" r:id="rId40"/>
    <p:sldId id="443" r:id="rId41"/>
    <p:sldId id="444" r:id="rId42"/>
    <p:sldId id="445" r:id="rId43"/>
    <p:sldId id="441" r:id="rId44"/>
    <p:sldId id="4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2319" autoAdjust="0"/>
  </p:normalViewPr>
  <p:slideViewPr>
    <p:cSldViewPr snapToGrid="0" snapToObjects="1">
      <p:cViewPr>
        <p:scale>
          <a:sx n="93" d="100"/>
          <a:sy n="93" d="100"/>
        </p:scale>
        <p:origin x="-109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22,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Observation: unnecessary to </a:t>
            </a:r>
            <a:r>
              <a:rPr lang="en-US" sz="2800" dirty="0" smtClean="0">
                <a:cs typeface="Calibri"/>
              </a:rPr>
              <a:t>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</a:t>
            </a:r>
            <a:r>
              <a:rPr lang="en-US" sz="2400" dirty="0" smtClean="0">
                <a:latin typeface="Calibri"/>
                <a:cs typeface="Calibri"/>
              </a:rPr>
              <a:t>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Extractor can find the nearest point of w</a:t>
            </a:r>
            <a:r>
              <a:rPr lang="en-US" sz="2400" baseline="-250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in Rep and hash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2" name="TextBox 31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Trapezoid 32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625776" y="1871746"/>
            <a:ext cx="3758642" cy="1491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889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3" grpId="0" animBg="1"/>
      <p:bldP spid="34" grpId="0"/>
      <p:bldP spid="35" grpId="0" animBg="1"/>
      <p:bldP spid="37" grpId="0" animBg="1"/>
      <p:bldP spid="38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  <a:endParaRPr lang="en-US" sz="2000" b="1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rapezoid 91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</a:t>
            </a:r>
            <a:r>
              <a:rPr lang="en-US" sz="2000" b="1" dirty="0" smtClean="0"/>
              <a:t>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</a:t>
            </a:r>
            <a:r>
              <a:rPr lang="en-US" sz="2000" b="1" dirty="0" smtClean="0"/>
              <a:t>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149567" y="6045183"/>
            <a:ext cx="8890000" cy="7718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12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6"/>
            <a:ext cx="8229600" cy="1143000"/>
          </a:xfrm>
        </p:spPr>
        <p:txBody>
          <a:bodyPr/>
          <a:lstStyle/>
          <a:p>
            <a:r>
              <a:rPr lang="en-US" dirty="0" smtClean="0"/>
              <a:t>Hamming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47"/>
            <a:ext cx="8229600" cy="303403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Sources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,…,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symbols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over </a:t>
            </a:r>
            <a:r>
              <a:rPr lang="en-US" dirty="0"/>
              <a:t>alphabet </a:t>
            </a:r>
            <a:r>
              <a:rPr lang="en-US" i="1" dirty="0">
                <a:latin typeface="Times New Roman"/>
                <a:cs typeface="Times New Roman"/>
              </a:rPr>
              <a:t>Z 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endParaRPr lang="en-US" dirty="0" smtClean="0"/>
          </a:p>
          <a:p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Times New Roman"/>
                <a:cs typeface="Times New Roman"/>
              </a:rPr>
              <a:t>#</a:t>
            </a:r>
            <a:r>
              <a:rPr lang="en-US" dirty="0" smtClean="0"/>
              <a:t> of symbols in that differ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4389"/>
              </p:ext>
            </p:extLst>
          </p:nvPr>
        </p:nvGraphicFramePr>
        <p:xfrm>
          <a:off x="1524000" y="42444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8156" y="4170962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038156" y="4524503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2219159" y="5066377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15876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481014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087941" y="5066376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074736" y="5721685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27518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4" name="Picture 3" descr="Screen Shot 2014-10-20 at 10.01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6" y="1382895"/>
            <a:ext cx="1901831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790868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Obfuscation this </a:t>
            </a:r>
            <a:r>
              <a:rPr lang="en-US" dirty="0" smtClean="0"/>
              <a:t>program!</a:t>
            </a:r>
          </a:p>
          <a:p>
            <a:pPr lvl="1"/>
            <a:r>
              <a:rPr lang="en-US" dirty="0" smtClean="0"/>
              <a:t>Obfuscation: preserve functionality, hide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Obfuscating </a:t>
            </a:r>
            <a:r>
              <a:rPr lang="en-US" dirty="0" smtClean="0"/>
              <a:t>this specific program </a:t>
            </a:r>
            <a:r>
              <a:rPr lang="en-US" dirty="0" smtClean="0"/>
              <a:t>called “</a:t>
            </a:r>
            <a:r>
              <a:rPr lang="en-US" dirty="0" smtClean="0"/>
              <a:t>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Hides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if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4385" y="773965"/>
            <a:ext cx="8229600" cy="2016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lock is the following program:</a:t>
            </a:r>
          </a:p>
          <a:p>
            <a:pPr lvl="1"/>
            <a:r>
              <a:rPr lang="en-US" smtClean="0"/>
              <a:t>If input =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1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9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2</a:t>
            </a:r>
            <a:r>
              <a:rPr lang="en-US" smtClean="0"/>
              <a:t>, output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mtClean="0"/>
              <a:t>Else output </a:t>
            </a:r>
            <a:r>
              <a:rPr lang="en-US" smtClean="0">
                <a:sym typeface="Symbol"/>
              </a:rPr>
              <a:t></a:t>
            </a:r>
          </a:p>
          <a:p>
            <a:pPr lvl="1"/>
            <a:r>
              <a:rPr lang="en-US" smtClean="0"/>
              <a:t>One implementation (R.O. model): </a:t>
            </a:r>
            <a:br>
              <a:rPr lang="en-US" smtClean="0"/>
            </a:br>
            <a:r>
              <a:rPr lang="en-US" smtClean="0"/>
              <a:t>lock = 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sym typeface="Symbol"/>
              </a:rPr>
              <a:t></a:t>
            </a:r>
            <a:r>
              <a:rPr lang="en-US" smtClean="0">
                <a:latin typeface="Times New Roman"/>
                <a:cs typeface="Times New Roman"/>
              </a:rPr>
              <a:t> H(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1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9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2</a:t>
            </a:r>
            <a:r>
              <a:rPr lang="en-US" smtClean="0">
                <a:latin typeface="Times New Roman"/>
                <a:cs typeface="Times New Roman"/>
              </a:rPr>
              <a:t>)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b="1" i="1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  <a:endParaRPr lang="en-US" sz="2400" b="1" dirty="0" smtClean="0">
              <a:latin typeface="Calibri"/>
              <a:cs typeface="Calibri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  <a:endParaRPr lang="en-US" sz="2800" b="1" dirty="0" smtClean="0">
              <a:latin typeface="Calibri"/>
              <a:cs typeface="Calibri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dirty="0" smtClean="0">
                <a:latin typeface="Calibri"/>
                <a:cs typeface="Calibri"/>
              </a:rPr>
              <a:t>A2: No if security is info-theoretic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1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3" grpId="0" build="p"/>
      <p:bldP spid="149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45319" y="3215363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6025996" y="4018374"/>
            <a:ext cx="800378" cy="208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3"/>
          </p:cNvCxnSpPr>
          <p:nvPr/>
        </p:nvCxnSpPr>
        <p:spPr>
          <a:xfrm flipV="1">
            <a:off x="6025996" y="3307451"/>
            <a:ext cx="1031892" cy="710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3"/>
          </p:cNvCxnSpPr>
          <p:nvPr/>
        </p:nvCxnSpPr>
        <p:spPr>
          <a:xfrm flipV="1">
            <a:off x="6025996" y="2387981"/>
            <a:ext cx="932672" cy="163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4232547" y="4802318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those were “bad” constraints?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3994156" y="359153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76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556763" y="239375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004610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50" idx="2"/>
          </p:cNvCxnSpPr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594914" y="3174796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3" name="Straight Arrow Connector 152"/>
          <p:cNvCxnSpPr>
            <a:stCxn id="152" idx="0"/>
            <a:endCxn id="73" idx="3"/>
          </p:cNvCxnSpPr>
          <p:nvPr/>
        </p:nvCxnSpPr>
        <p:spPr>
          <a:xfrm flipV="1">
            <a:off x="6610834" y="2477753"/>
            <a:ext cx="1964951" cy="697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0"/>
            <a:endCxn id="74" idx="3"/>
          </p:cNvCxnSpPr>
          <p:nvPr/>
        </p:nvCxnSpPr>
        <p:spPr>
          <a:xfrm flipV="1">
            <a:off x="6610834" y="2379347"/>
            <a:ext cx="1412798" cy="795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0"/>
            <a:endCxn id="70" idx="4"/>
          </p:cNvCxnSpPr>
          <p:nvPr/>
        </p:nvCxnSpPr>
        <p:spPr>
          <a:xfrm flipV="1">
            <a:off x="6610834" y="2393758"/>
            <a:ext cx="402005" cy="78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4239161" y="4524593"/>
            <a:ext cx="4386411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Every </a:t>
            </a:r>
            <a:r>
              <a:rPr lang="en-US" sz="1800" i="1" dirty="0" smtClean="0">
                <a:latin typeface="Times New Roman"/>
                <a:cs typeface="Times New Roman"/>
              </a:rPr>
              <a:t>Gen </a:t>
            </a:r>
            <a:r>
              <a:rPr lang="en-US" sz="1800" b="1" dirty="0" smtClean="0">
                <a:latin typeface="Arial"/>
                <a:cs typeface="Arial"/>
              </a:rPr>
              <a:t>must </a:t>
            </a:r>
            <a:r>
              <a:rPr lang="en-US" sz="1800" b="1" dirty="0" smtClean="0">
                <a:latin typeface="Arial"/>
                <a:cs typeface="Arial"/>
              </a:rPr>
              <a:t>create constraints that are independent of the color,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/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Leaves few points of each color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9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A2: No if info-theoretic and </a:t>
            </a:r>
            <a:r>
              <a:rPr lang="en-US" dirty="0" err="1" smtClean="0">
                <a:latin typeface="Calibri"/>
                <a:cs typeface="Calibri"/>
              </a:rPr>
              <a:t>Adv</a:t>
            </a:r>
            <a:r>
              <a:rPr lang="en-US" dirty="0" smtClean="0">
                <a:latin typeface="Calibri"/>
                <a:cs typeface="Calibri"/>
              </a:rPr>
              <a:t>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A3: </a:t>
            </a:r>
            <a:r>
              <a:rPr lang="en-US" dirty="0"/>
              <a:t>Yes if security is computational (using obfuscation)</a:t>
            </a:r>
            <a:br>
              <a:rPr lang="en-US" dirty="0"/>
            </a:br>
            <a:r>
              <a:rPr lang="en-US" dirty="0"/>
              <a:t>     [</a:t>
            </a:r>
            <a:r>
              <a:rPr lang="en-US" dirty="0" err="1"/>
              <a:t>Bitansky</a:t>
            </a:r>
            <a:r>
              <a:rPr lang="en-US" dirty="0"/>
              <a:t> Canetti </a:t>
            </a:r>
            <a:r>
              <a:rPr lang="en-US" dirty="0" err="1"/>
              <a:t>Kalai</a:t>
            </a:r>
            <a:r>
              <a:rPr lang="en-US" dirty="0"/>
              <a:t> </a:t>
            </a:r>
            <a:r>
              <a:rPr lang="en-US" dirty="0" err="1"/>
              <a:t>Paneth</a:t>
            </a:r>
            <a:r>
              <a:rPr lang="en-US" dirty="0"/>
              <a:t> 14]</a:t>
            </a:r>
          </a:p>
          <a:p>
            <a:r>
              <a:rPr lang="en-US" dirty="0" smtClean="0"/>
              <a:t>A4: </a:t>
            </a:r>
            <a:r>
              <a:rPr lang="en-US" dirty="0"/>
              <a:t>No if you try to build </a:t>
            </a:r>
            <a:r>
              <a:rPr lang="en-US" dirty="0" smtClean="0"/>
              <a:t>(computational) secure sketch and </a:t>
            </a:r>
            <a:r>
              <a:rPr lang="en-US" dirty="0" err="1" smtClean="0"/>
              <a:t>Adv</a:t>
            </a:r>
            <a:r>
              <a:rPr lang="en-US" dirty="0" smtClean="0"/>
              <a:t> knows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51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33606</TotalTime>
  <Words>3005</Words>
  <Application>Microsoft Macintosh PowerPoint</Application>
  <PresentationFormat>On-screen Show (4:3)</PresentationFormat>
  <Paragraphs>796</Paragraphs>
  <Slides>44</Slides>
  <Notes>33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Hamming Metric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  <vt:lpstr>Is big Hfuzz(W) sufficient? </vt:lpstr>
      <vt:lpstr>PowerPoint Presentation</vt:lpstr>
      <vt:lpstr>PowerPoint Presentation</vt:lpstr>
      <vt:lpstr>PowerPoint Presentation</vt:lpstr>
      <vt:lpstr>PowerPoint Presentation</vt:lpstr>
      <vt:lpstr>Is big Hfuzz(W) sufficient? 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571</cp:revision>
  <dcterms:created xsi:type="dcterms:W3CDTF">2013-03-29T19:18:32Z</dcterms:created>
  <dcterms:modified xsi:type="dcterms:W3CDTF">2014-10-22T17:28:59Z</dcterms:modified>
</cp:coreProperties>
</file>