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6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84" r:id="rId7"/>
    <p:sldId id="278" r:id="rId8"/>
    <p:sldId id="262" r:id="rId9"/>
    <p:sldId id="263" r:id="rId10"/>
    <p:sldId id="274" r:id="rId11"/>
    <p:sldId id="264" r:id="rId12"/>
    <p:sldId id="265" r:id="rId13"/>
    <p:sldId id="280" r:id="rId14"/>
    <p:sldId id="281" r:id="rId15"/>
    <p:sldId id="282" r:id="rId16"/>
    <p:sldId id="283" r:id="rId17"/>
    <p:sldId id="285" r:id="rId18"/>
    <p:sldId id="293" r:id="rId19"/>
    <p:sldId id="266" r:id="rId20"/>
    <p:sldId id="267" r:id="rId21"/>
    <p:sldId id="268" r:id="rId22"/>
    <p:sldId id="269" r:id="rId23"/>
    <p:sldId id="270" r:id="rId24"/>
    <p:sldId id="271" r:id="rId25"/>
    <p:sldId id="286" r:id="rId26"/>
    <p:sldId id="287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272" r:id="rId35"/>
    <p:sldId id="27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22" autoAdjust="0"/>
    <p:restoredTop sz="94660"/>
  </p:normalViewPr>
  <p:slideViewPr>
    <p:cSldViewPr snapToGrid="0" snapToObjects="1">
      <p:cViewPr>
        <p:scale>
          <a:sx n="105" d="100"/>
          <a:sy n="105" d="100"/>
        </p:scale>
        <p:origin x="-1296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4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3/31/13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3/31/13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3/31/13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3/31/13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3B97-7D03-374D-AECD-E740583BEFF3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3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6" Type="http://schemas.openxmlformats.org/officeDocument/2006/relationships/image" Target="../media/image8.png"/><Relationship Id="rId7" Type="http://schemas.openxmlformats.org/officeDocument/2006/relationships/oleObject" Target="../embeddings/oleObject3.bin"/><Relationship Id="rId8" Type="http://schemas.openxmlformats.org/officeDocument/2006/relationships/image" Target="../media/image6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Fuzzy Extractors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832104" y="3820302"/>
            <a:ext cx="7479792" cy="1792224"/>
          </a:xfrm>
          <a:noFill/>
          <a:ln/>
        </p:spPr>
        <p:txBody>
          <a:bodyPr/>
          <a:lstStyle/>
          <a:p>
            <a:r>
              <a:rPr lang="en-US" altLang="en-US" sz="2400" i="1" dirty="0" smtClean="0">
                <a:solidFill>
                  <a:schemeClr val="tx1"/>
                </a:solidFill>
              </a:rPr>
              <a:t>Benjamin Fuller</a:t>
            </a:r>
            <a:r>
              <a:rPr lang="en-US" altLang="en-US" sz="2400" dirty="0" smtClean="0">
                <a:solidFill>
                  <a:srgbClr val="000000"/>
                </a:solidFill>
              </a:rPr>
              <a:t>,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Xianrui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Meng</a:t>
            </a:r>
            <a:r>
              <a:rPr lang="en-US" altLang="en-US" sz="2400" dirty="0" smtClean="0">
                <a:solidFill>
                  <a:srgbClr val="000000"/>
                </a:solidFill>
              </a:rPr>
              <a:t>, and Leonid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Reyzin</a:t>
            </a:r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000" dirty="0" smtClean="0"/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4281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Show that defining a secure sketch in computational setting does not improve entropy loss</a:t>
            </a:r>
          </a:p>
          <a:p>
            <a:endParaRPr lang="en-US" dirty="0"/>
          </a:p>
          <a:p>
            <a:r>
              <a:rPr lang="en-US" dirty="0" smtClean="0"/>
              <a:t>Construct a </a:t>
            </a:r>
            <a:r>
              <a:rPr lang="en-US" i="1" dirty="0" smtClean="0"/>
              <a:t>lossless</a:t>
            </a:r>
            <a:r>
              <a:rPr lang="en-US" dirty="0" smtClean="0"/>
              <a:t> computational Fuzzy Extractor based on the Learning with Errors (LWE) problem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Extend hardness of LWE to case when some dimensions have known error</a:t>
            </a:r>
          </a:p>
          <a:p>
            <a:pPr lvl="1"/>
            <a:r>
              <a:rPr lang="en-US" dirty="0" smtClean="0"/>
              <a:t>Construct </a:t>
            </a:r>
            <a:r>
              <a:rPr lang="en-US" i="1" dirty="0" smtClean="0"/>
              <a:t>lossless</a:t>
            </a:r>
            <a:r>
              <a:rPr lang="en-US" dirty="0" smtClean="0"/>
              <a:t> computational Fuzzy Extractor for block-fixing sources </a:t>
            </a:r>
            <a:r>
              <a:rPr lang="en-US" sz="2400" dirty="0" smtClean="0"/>
              <a:t>[KampZuckerman07]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Content Placeholder 1"/>
          <p:cNvSpPr>
            <a:spLocks noGrp="1"/>
          </p:cNvSpPr>
          <p:nvPr>
            <p:ph idx="1"/>
          </p:nvPr>
        </p:nvSpPr>
        <p:spPr>
          <a:xfrm>
            <a:off x="762000" y="1828799"/>
            <a:ext cx="8763000" cy="361873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Authentication with Noisy Data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lvl="1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Fuzzy Extractors</a:t>
            </a:r>
          </a:p>
          <a:p>
            <a:pPr lvl="1"/>
            <a:endParaRPr lang="en-US" sz="18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lvl="1"/>
            <a:endParaRPr lang="en-US" sz="18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Impossibility of Computational Secure Sketches</a:t>
            </a:r>
            <a:endParaRPr lang="en-US" sz="2200" dirty="0">
              <a:solidFill>
                <a:srgbClr val="000000"/>
              </a:solidFill>
              <a:latin typeface="Arial" charset="0"/>
            </a:endParaRPr>
          </a:p>
          <a:p>
            <a:endParaRPr lang="en-US" sz="2400" dirty="0" smtClean="0">
              <a:latin typeface="Arial" charset="0"/>
            </a:endParaRPr>
          </a:p>
          <a:p>
            <a:endParaRPr lang="en-US" sz="2400" dirty="0" smtClean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Computational Fuzzy Extractor from Learning with Errors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	(based on hard lattice problems)</a:t>
            </a:r>
          </a:p>
          <a:p>
            <a:pPr lvl="1" eaLnBrk="1" hangingPunct="1">
              <a:buFontTx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03919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Secure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construct a secure sketch such that </a:t>
            </a:r>
            <a:r>
              <a:rPr lang="en-US" i="1" dirty="0" err="1">
                <a:latin typeface="Times New Roman"/>
                <a:cs typeface="Times New Roman"/>
              </a:rPr>
              <a:t>ss</a:t>
            </a:r>
            <a:r>
              <a:rPr lang="en-US" dirty="0"/>
              <a:t> does not provide any information about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, </a:t>
            </a:r>
            <a:r>
              <a:rPr lang="en-US" dirty="0"/>
              <a:t>but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 </a:t>
            </a:r>
            <a:r>
              <a:rPr lang="en-US" dirty="0"/>
              <a:t>can be recovered from a close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there exist algorithms: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 = sketch(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	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= rec(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&lt;</a:t>
            </a:r>
            <a:r>
              <a:rPr lang="en-US" altLang="ja-JP" i="1" dirty="0" err="1">
                <a:latin typeface="Times New Roman"/>
                <a:cs typeface="Times New Roman"/>
              </a:rPr>
              <a:t>d</a:t>
            </a:r>
            <a:r>
              <a:rPr lang="en-US" altLang="ja-JP" i="1" baseline="-25000" dirty="0" err="1">
                <a:latin typeface="Times New Roman"/>
                <a:cs typeface="Times New Roman"/>
              </a:rPr>
              <a:t>max</a:t>
            </a: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	and </a:t>
            </a:r>
            <a:r>
              <a:rPr lang="en-US" dirty="0" err="1" smtClean="0">
                <a:latin typeface="Times New Roman"/>
                <a:cs typeface="Times New Roman"/>
              </a:rPr>
              <a:t>H</a:t>
            </a:r>
            <a:r>
              <a:rPr lang="en-US" baseline="30000" dirty="0" err="1" smtClean="0">
                <a:latin typeface="Times New Roman"/>
                <a:cs typeface="Times New Roman"/>
              </a:rPr>
              <a:t>comp</a:t>
            </a:r>
            <a:r>
              <a:rPr lang="en-US" dirty="0" smtClean="0">
                <a:latin typeface="Times New Roman"/>
                <a:cs typeface="Times New Roman"/>
              </a:rPr>
              <a:t>(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 = H</a:t>
            </a:r>
            <a:r>
              <a:rPr lang="en-US" baseline="-25000" dirty="0" smtClean="0">
                <a:latin typeface="Times New Roman"/>
                <a:cs typeface="Times New Roman"/>
              </a:rPr>
              <a:t>∞</a:t>
            </a:r>
            <a:r>
              <a:rPr lang="en-US" dirty="0" smtClean="0">
                <a:latin typeface="Times New Roman"/>
                <a:cs typeface="Times New Roman"/>
              </a:rPr>
              <a:t>(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4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Secure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natural requirement: </a:t>
            </a:r>
            <a:br>
              <a:rPr lang="en-US" dirty="0" smtClean="0"/>
            </a:b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looks like it has high entropy.  </a:t>
            </a:r>
            <a:br>
              <a:rPr lang="en-US" dirty="0" smtClean="0"/>
            </a:br>
            <a:r>
              <a:rPr lang="en-US" dirty="0" smtClean="0"/>
              <a:t>That is </a:t>
            </a:r>
          </a:p>
          <a:p>
            <a:pPr marL="0" indent="0" algn="ctr">
              <a:buNone/>
            </a:pPr>
            <a:r>
              <a:rPr lang="en-US" dirty="0" smtClean="0"/>
              <a:t>	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i="1" dirty="0" smtClean="0">
                <a:latin typeface="Times New Roman"/>
                <a:cs typeface="Times New Roman"/>
              </a:rPr>
              <a:t> ≈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Y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>
                <a:latin typeface="Calibri"/>
                <a:cs typeface="Calibri"/>
              </a:rPr>
              <a:t> and</a:t>
            </a:r>
            <a:r>
              <a:rPr lang="en-US" i="1" dirty="0" smtClean="0">
                <a:latin typeface="Times New Roman"/>
                <a:cs typeface="Times New Roman"/>
              </a:rPr>
              <a:t> H</a:t>
            </a:r>
            <a:r>
              <a:rPr lang="en-US" i="1" baseline="-25000" dirty="0" smtClean="0">
                <a:latin typeface="Times New Roman"/>
                <a:cs typeface="Times New Roman"/>
              </a:rPr>
              <a:t>∞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Y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i="1" dirty="0" smtClean="0">
                <a:latin typeface="Times New Roman"/>
                <a:cs typeface="Times New Roman"/>
              </a:rPr>
              <a:t> ≥ k</a:t>
            </a:r>
          </a:p>
          <a:p>
            <a:r>
              <a:rPr lang="en-US" dirty="0" smtClean="0">
                <a:latin typeface="Calibri"/>
                <a:cs typeface="Calibri"/>
              </a:rPr>
              <a:t>Known as HILL </a:t>
            </a:r>
            <a:r>
              <a:rPr lang="en-US" dirty="0">
                <a:cs typeface="Calibri"/>
              </a:rPr>
              <a:t>entropy </a:t>
            </a:r>
            <a:r>
              <a:rPr lang="en-US" sz="1800" dirty="0">
                <a:cs typeface="Calibri"/>
              </a:rPr>
              <a:t>[HastadImpagliazzoLevinLuby99]</a:t>
            </a:r>
            <a:r>
              <a:rPr lang="en-US" dirty="0">
                <a:cs typeface="Calibri"/>
              </a:rPr>
              <a:t>, </a:t>
            </a:r>
            <a:r>
              <a:rPr lang="en-US" dirty="0" smtClean="0">
                <a:latin typeface="Calibri"/>
                <a:cs typeface="Calibri"/>
              </a:rPr>
              <a:t>denoted as </a:t>
            </a:r>
            <a:r>
              <a:rPr lang="en-US" i="1" dirty="0" smtClean="0">
                <a:latin typeface="Times New Roman"/>
                <a:cs typeface="Times New Roman"/>
              </a:rPr>
              <a:t>H</a:t>
            </a:r>
            <a:r>
              <a:rPr lang="en-US" baseline="30000" dirty="0" smtClean="0">
                <a:latin typeface="Times New Roman"/>
                <a:cs typeface="Times New Roman"/>
              </a:rPr>
              <a:t>HILL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 ≥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Applying a randomness extractor to HILL entropy produces a pseudorandom key </a:t>
            </a:r>
            <a:r>
              <a:rPr lang="en-US" sz="1800" dirty="0" smtClean="0">
                <a:latin typeface="Times New Roman"/>
                <a:cs typeface="Times New Roman"/>
              </a:rPr>
              <a:t>[</a:t>
            </a:r>
            <a:r>
              <a:rPr lang="en-US" sz="1800" b="1" dirty="0" smtClean="0">
                <a:latin typeface="Times New Roman"/>
                <a:cs typeface="Times New Roman"/>
              </a:rPr>
              <a:t>F</a:t>
            </a:r>
            <a:r>
              <a:rPr lang="en-US" sz="1800" dirty="0" smtClean="0">
                <a:latin typeface="Times New Roman"/>
                <a:cs typeface="Times New Roman"/>
              </a:rPr>
              <a:t>Reyzin11]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272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69" y="278634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HILL Secure Sketches    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3223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Theorem 1: 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smtClean="0">
                <a:latin typeface="Times New Roman"/>
                <a:cs typeface="Times New Roman"/>
              </a:rPr>
              <a:t>H</a:t>
            </a:r>
            <a:r>
              <a:rPr lang="en-US" baseline="30000" dirty="0" smtClean="0">
                <a:latin typeface="Times New Roman"/>
                <a:cs typeface="Times New Roman"/>
              </a:rPr>
              <a:t>HILL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Times New Roman"/>
                <a:cs typeface="Times New Roman"/>
              </a:rPr>
              <a:t>) ≥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, then </a:t>
            </a:r>
          </a:p>
          <a:p>
            <a:pPr marL="0" indent="0">
              <a:buNone/>
            </a:pPr>
            <a:r>
              <a:rPr lang="en-US" dirty="0" smtClean="0"/>
              <a:t>there exists set </a:t>
            </a:r>
            <a:r>
              <a:rPr lang="en-US" i="1" dirty="0" smtClean="0">
                <a:latin typeface="Times New Roman"/>
                <a:cs typeface="Times New Roman"/>
              </a:rPr>
              <a:t>C, |C|</a:t>
            </a:r>
            <a:r>
              <a:rPr lang="en-US" dirty="0" smtClean="0">
                <a:latin typeface="Times New Roman"/>
                <a:cs typeface="Times New Roman"/>
              </a:rPr>
              <a:t>≥2</a:t>
            </a:r>
            <a:r>
              <a:rPr lang="en-US" i="1" baseline="30000" dirty="0" smtClean="0">
                <a:latin typeface="Times New Roman"/>
                <a:cs typeface="Times New Roman"/>
              </a:rPr>
              <a:t>k</a:t>
            </a:r>
            <a:r>
              <a:rPr lang="en-US" baseline="30000" dirty="0" smtClean="0">
                <a:latin typeface="Times New Roman"/>
                <a:cs typeface="Times New Roman"/>
              </a:rPr>
              <a:t>-2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points of </a:t>
            </a:r>
            <a:r>
              <a:rPr lang="en-US" i="1" dirty="0" smtClean="0">
                <a:latin typeface="Times New Roman"/>
                <a:cs typeface="Times New Roman"/>
              </a:rPr>
              <a:t>C</a:t>
            </a:r>
            <a:r>
              <a:rPr lang="en-US" dirty="0" smtClean="0"/>
              <a:t> form an error-correcting code</a:t>
            </a:r>
          </a:p>
          <a:p>
            <a:pPr marL="0" indent="0">
              <a:buNone/>
            </a:pP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>
                <a:latin typeface="Times New Roman"/>
                <a:cs typeface="Times New Roman"/>
              </a:rPr>
              <a:t>rec</a:t>
            </a:r>
            <a:r>
              <a:rPr lang="en-US" dirty="0" smtClean="0"/>
              <a:t> corrects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dirty="0" smtClean="0"/>
              <a:t> random errors on </a:t>
            </a:r>
            <a:r>
              <a:rPr lang="en-US" i="1" dirty="0" smtClean="0">
                <a:latin typeface="Times New Roman"/>
                <a:cs typeface="Times New Roman"/>
              </a:rPr>
              <a:t>C</a:t>
            </a:r>
          </a:p>
          <a:p>
            <a:pPr marL="0" indent="0">
              <a:buNone/>
            </a:pPr>
            <a:endParaRPr lang="en-US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u="sng" dirty="0" smtClean="0"/>
              <a:t>Corollary 1:</a:t>
            </a:r>
            <a:r>
              <a:rPr lang="en-US" dirty="0" smtClean="0"/>
              <a:t> (Sketch of </a:t>
            </a:r>
            <a:r>
              <a:rPr lang="en-US" sz="2100" dirty="0" smtClean="0"/>
              <a:t>[DodisSmith05]</a:t>
            </a:r>
            <a:r>
              <a:rPr lang="en-US" dirty="0" smtClean="0"/>
              <a:t>)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>If the HILL entropy of a sketch drops by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 bits, </a:t>
            </a:r>
            <a:br>
              <a:rPr lang="en-US" dirty="0" smtClean="0"/>
            </a:br>
            <a:r>
              <a:rPr lang="en-US" dirty="0" smtClean="0"/>
              <a:t>there exists a sketch whose information theoretic entropy drops by no more than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+2</a:t>
            </a:r>
            <a:r>
              <a:rPr lang="en-US" dirty="0" smtClean="0"/>
              <a:t> bits.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02313" y="902140"/>
            <a:ext cx="458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610699" y="5591819"/>
            <a:ext cx="7730892" cy="104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b="1" dirty="0" smtClean="0"/>
              <a:t>We can fix an </a:t>
            </a:r>
            <a:r>
              <a:rPr lang="en-US" b="1" i="1" dirty="0" err="1" smtClean="0">
                <a:latin typeface="Times New Roman"/>
                <a:cs typeface="Times New Roman"/>
              </a:rPr>
              <a:t>ss</a:t>
            </a:r>
            <a:r>
              <a:rPr lang="en-US" b="1" dirty="0" smtClean="0"/>
              <a:t> value where </a:t>
            </a:r>
            <a:r>
              <a:rPr lang="en-US" sz="1800" b="1" dirty="0" smtClean="0">
                <a:latin typeface="Times New Roman"/>
                <a:cs typeface="Times New Roman"/>
              </a:rPr>
              <a:t>rec</a:t>
            </a:r>
            <a:r>
              <a:rPr lang="en-US" sz="1800" b="1" dirty="0" smtClean="0"/>
              <a:t> functions as a good </a:t>
            </a:r>
            <a:r>
              <a:rPr lang="en-US" b="1" dirty="0" smtClean="0"/>
              <a:t>a decoding algorithm.  </a:t>
            </a:r>
            <a:br>
              <a:rPr lang="en-US" b="1" dirty="0" smtClean="0"/>
            </a:br>
            <a:r>
              <a:rPr lang="en-US" b="1" dirty="0" smtClean="0"/>
              <a:t>For a distribution, </a:t>
            </a:r>
            <a:r>
              <a:rPr lang="en-US" b="1" i="1" dirty="0" smtClean="0">
                <a:latin typeface="Times New Roman"/>
                <a:cs typeface="Times New Roman"/>
              </a:rPr>
              <a:t>Y</a:t>
            </a:r>
            <a:r>
              <a:rPr lang="en-US" b="1" dirty="0" smtClean="0"/>
              <a:t>, to be indistinguishable, </a:t>
            </a:r>
            <a:r>
              <a:rPr lang="en-US" b="1" dirty="0" smtClean="0">
                <a:latin typeface="Times New Roman"/>
                <a:cs typeface="Times New Roman"/>
              </a:rPr>
              <a:t>rec</a:t>
            </a:r>
            <a:r>
              <a:rPr lang="en-US" b="1" dirty="0" smtClean="0"/>
              <a:t> must also decode on </a:t>
            </a:r>
            <a:r>
              <a:rPr lang="en-US" b="1" i="1" dirty="0" smtClean="0">
                <a:latin typeface="Times New Roman"/>
                <a:cs typeface="Times New Roman"/>
              </a:rPr>
              <a:t>Y</a:t>
            </a:r>
            <a:r>
              <a:rPr lang="en-US" b="1" dirty="0" smtClean="0"/>
              <a:t>.</a:t>
            </a:r>
            <a:endParaRPr lang="en-US" sz="1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221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sketches be unpredictable?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Indistinguishability</a:t>
            </a:r>
            <a:r>
              <a:rPr lang="en-US" dirty="0" smtClean="0"/>
              <a:t> may the wrong definition</a:t>
            </a:r>
          </a:p>
          <a:p>
            <a:r>
              <a:rPr lang="en-US" dirty="0" smtClean="0"/>
              <a:t>Definitely need that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 </a:t>
            </a:r>
            <a:r>
              <a:rPr lang="en-US" dirty="0" smtClean="0">
                <a:latin typeface="Times New Roman"/>
                <a:cs typeface="Times New Roman"/>
              </a:rPr>
              <a:t>| </a:t>
            </a:r>
            <a:r>
              <a:rPr lang="en-US" i="1" dirty="0" err="1" smtClean="0">
                <a:latin typeface="Times New Roman"/>
                <a:cs typeface="Times New Roman"/>
              </a:rPr>
              <a:t>ss</a:t>
            </a:r>
            <a:r>
              <a:rPr lang="en-US" dirty="0" smtClean="0">
                <a:latin typeface="Calibri"/>
                <a:cs typeface="Calibri"/>
              </a:rPr>
              <a:t> is unpredictable</a:t>
            </a:r>
          </a:p>
          <a:p>
            <a:r>
              <a:rPr lang="en-US" dirty="0" smtClean="0">
                <a:latin typeface="Calibri"/>
                <a:cs typeface="Calibri"/>
              </a:rPr>
              <a:t>Applying a randomness extractor (with reconstruction procedure) produces a pseudorandom key </a:t>
            </a:r>
            <a:r>
              <a:rPr lang="en-US" sz="1800" dirty="0" smtClean="0">
                <a:latin typeface="Calibri"/>
                <a:cs typeface="Calibri"/>
              </a:rPr>
              <a:t>[HsiaoLuReyzin07]</a:t>
            </a:r>
          </a:p>
          <a:p>
            <a:r>
              <a:rPr lang="en-US" dirty="0" smtClean="0">
                <a:latin typeface="Calibri"/>
                <a:cs typeface="Calibri"/>
              </a:rPr>
              <a:t>Main concern: </a:t>
            </a:r>
            <a:r>
              <a:rPr lang="en-US" dirty="0" smtClean="0">
                <a:latin typeface="Times New Roman"/>
                <a:cs typeface="Times New Roman"/>
              </a:rPr>
              <a:t>rec</a:t>
            </a:r>
            <a:r>
              <a:rPr lang="en-US" dirty="0" smtClean="0">
                <a:latin typeface="Calibri"/>
                <a:cs typeface="Calibri"/>
              </a:rPr>
              <a:t> acts like a decoder of an error-correcting code</a:t>
            </a:r>
          </a:p>
          <a:p>
            <a:endParaRPr lang="en-US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181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71" y="274638"/>
            <a:ext cx="8626121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Maximum unpredictability conditioned on </a:t>
            </a:r>
            <a:r>
              <a:rPr lang="en-US" sz="3600" i="1" dirty="0" err="1" smtClean="0">
                <a:latin typeface="Times New Roman"/>
                <a:cs typeface="Times New Roman"/>
              </a:rPr>
              <a:t>ss</a:t>
            </a:r>
            <a:endParaRPr lang="en-US" sz="3600" i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25692" cy="3528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  <a:r>
              <a:rPr lang="en-US" dirty="0" err="1" smtClean="0">
                <a:latin typeface="Times New Roman"/>
                <a:cs typeface="Times New Roman"/>
              </a:rPr>
              <a:t>B</a:t>
            </a:r>
            <a:r>
              <a:rPr lang="en-US" baseline="-25000" dirty="0" err="1" smtClean="0">
                <a:latin typeface="Times New Roman"/>
                <a:cs typeface="Times New Roman"/>
              </a:rPr>
              <a:t>dmax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  <a:r>
              <a:rPr lang="en-US" dirty="0" smtClean="0"/>
              <a:t> be the # of points in balls of radius </a:t>
            </a:r>
            <a:r>
              <a:rPr lang="en-US" dirty="0" err="1" smtClean="0">
                <a:latin typeface="Times New Roman"/>
                <a:cs typeface="Times New Roman"/>
              </a:rPr>
              <a:t>d</a:t>
            </a:r>
            <a:r>
              <a:rPr lang="en-US" baseline="-25000" dirty="0" err="1" smtClean="0">
                <a:latin typeface="Times New Roman"/>
                <a:cs typeface="Times New Roman"/>
              </a:rPr>
              <a:t>max</a:t>
            </a:r>
            <a:endParaRPr lang="en-US" baseline="-250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Theorem 2: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=</a:t>
            </a:r>
            <a:r>
              <a:rPr lang="en-US" i="1" dirty="0" smtClean="0">
                <a:latin typeface="Times New Roman"/>
                <a:cs typeface="Times New Roman"/>
              </a:rPr>
              <a:t>U</a:t>
            </a:r>
            <a:r>
              <a:rPr lang="en-US" dirty="0" smtClean="0">
                <a:latin typeface="Calibri"/>
                <a:cs typeface="Calibri"/>
              </a:rPr>
              <a:t> and the Hamming metric,</a:t>
            </a:r>
          </a:p>
          <a:p>
            <a:pPr marL="0" indent="0">
              <a:buNone/>
            </a:pP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’s</a:t>
            </a:r>
            <a:r>
              <a:rPr lang="en-US" dirty="0" smtClean="0"/>
              <a:t> unpredictability conditioned on any secure sketch</a:t>
            </a:r>
          </a:p>
          <a:p>
            <a:pPr marL="0" indent="0">
              <a:buNone/>
            </a:pPr>
            <a:r>
              <a:rPr lang="en-US" dirty="0" smtClean="0"/>
              <a:t>decreases by a factor of </a:t>
            </a:r>
            <a:r>
              <a:rPr lang="en-US" dirty="0" smtClean="0">
                <a:latin typeface="Times New Roman"/>
                <a:cs typeface="Times New Roman"/>
              </a:rPr>
              <a:t>|</a:t>
            </a:r>
            <a:r>
              <a:rPr lang="en-US" dirty="0" err="1" smtClean="0">
                <a:latin typeface="Times New Roman"/>
                <a:cs typeface="Times New Roman"/>
              </a:rPr>
              <a:t>B</a:t>
            </a:r>
            <a:r>
              <a:rPr lang="en-US" baseline="-25000" dirty="0" err="1" smtClean="0">
                <a:latin typeface="Times New Roman"/>
                <a:cs typeface="Times New Roman"/>
              </a:rPr>
              <a:t>dmax</a:t>
            </a:r>
            <a:r>
              <a:rPr lang="en-US" dirty="0">
                <a:latin typeface="Times New Roman"/>
                <a:cs typeface="Times New Roman"/>
              </a:rPr>
              <a:t>|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Theorem 2 also holds if we consider unpredictability </a:t>
            </a:r>
            <a:br>
              <a:rPr lang="en-US" dirty="0" smtClean="0"/>
            </a:br>
            <a:r>
              <a:rPr lang="en-US" dirty="0" smtClean="0"/>
              <a:t>of distributions that are indistinguishable from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</a:p>
          <a:p>
            <a:pPr marL="0" indent="0">
              <a:buNone/>
            </a:pP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610699" y="5246292"/>
            <a:ext cx="7730892" cy="14993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These results also hold for any algorithm 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1) that is error-tolerant, and 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2) the source can be recovered from the output.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marL="365760" lvl="1"/>
            <a:endParaRPr lang="en-US" baseline="-25000" dirty="0" smtClean="0">
              <a:solidFill>
                <a:srgbClr val="000000"/>
              </a:solidFill>
              <a:latin typeface="Arial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Give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up on building a secure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sketch, focus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on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fuzzy extractor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95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Content Placeholder 1"/>
          <p:cNvSpPr>
            <a:spLocks noGrp="1"/>
          </p:cNvSpPr>
          <p:nvPr>
            <p:ph idx="1"/>
          </p:nvPr>
        </p:nvSpPr>
        <p:spPr>
          <a:xfrm>
            <a:off x="762000" y="1828799"/>
            <a:ext cx="8763000" cy="393101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Authentication with Noisy Data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lvl="1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Fuzzy Extractors</a:t>
            </a:r>
          </a:p>
          <a:p>
            <a:pPr lvl="1"/>
            <a:endParaRPr lang="en-US" sz="18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lvl="1"/>
            <a:endParaRPr lang="en-US" sz="180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Impossibility of Computational Secure Sketches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Need computational assumption that is error-tolerant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Seems natural to use random linear codes </a:t>
            </a:r>
            <a:br>
              <a:rPr lang="en-US" sz="2000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(syndrome decoding is NP-hard)</a:t>
            </a:r>
          </a:p>
          <a:p>
            <a:pPr eaLnBrk="1" hangingPunct="1"/>
            <a:endParaRPr lang="en-US" sz="2400" dirty="0" smtClean="0">
              <a:latin typeface="Arial" charset="0"/>
            </a:endParaRPr>
          </a:p>
          <a:p>
            <a:pPr eaLnBrk="1" hangingPunct="1"/>
            <a:endParaRPr lang="en-US" sz="2400" dirty="0">
              <a:latin typeface="Arial" charset="0"/>
            </a:endParaRPr>
          </a:p>
          <a:p>
            <a:endParaRPr lang="en-US" sz="2400" dirty="0" smtClean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Computational Fuzzy Extractor from Learning with Errors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	(based on hard lattice problems)</a:t>
            </a:r>
          </a:p>
          <a:p>
            <a:pPr lvl="1" eaLnBrk="1" hangingPunct="1">
              <a:buFontTx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1985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787588" y="1440635"/>
            <a:ext cx="5012765" cy="382494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931920" y="110149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Sketch Offset</a:t>
            </a:r>
            <a:endParaRPr lang="en-US" dirty="0"/>
          </a:p>
        </p:txBody>
      </p:sp>
      <p:cxnSp>
        <p:nvCxnSpPr>
          <p:cNvPr id="6" name="Straight Arrow Connector 5"/>
          <p:cNvCxnSpPr>
            <a:stCxn id="14" idx="3"/>
            <a:endCxn id="11" idx="7"/>
          </p:cNvCxnSpPr>
          <p:nvPr/>
        </p:nvCxnSpPr>
        <p:spPr bwMode="auto">
          <a:xfrm flipH="1">
            <a:off x="4995845" y="2348718"/>
            <a:ext cx="1279995" cy="13432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" name="Straight Arrow Connector 7"/>
          <p:cNvCxnSpPr>
            <a:stCxn id="11" idx="6"/>
            <a:endCxn id="15" idx="3"/>
          </p:cNvCxnSpPr>
          <p:nvPr/>
        </p:nvCxnSpPr>
        <p:spPr bwMode="auto">
          <a:xfrm flipV="1">
            <a:off x="5014867" y="2806176"/>
            <a:ext cx="1764363" cy="9317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>
            <a:stCxn id="15" idx="0"/>
            <a:endCxn id="14" idx="5"/>
          </p:cNvCxnSpPr>
          <p:nvPr/>
        </p:nvCxnSpPr>
        <p:spPr bwMode="auto">
          <a:xfrm flipH="1" flipV="1">
            <a:off x="6367685" y="2348718"/>
            <a:ext cx="457468" cy="3465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84978" y="3672994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256818" y="2237851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760208" y="2695309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00800" y="204886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dirty="0" smtClean="0">
                <a:latin typeface="Times New Roman"/>
                <a:cs typeface="Times New Roman"/>
              </a:rPr>
              <a:t>’=Decode(</a:t>
            </a:r>
            <a:r>
              <a:rPr lang="en-US" sz="1800" i="1" dirty="0" smtClean="0">
                <a:latin typeface="Times New Roman"/>
                <a:cs typeface="Times New Roman"/>
              </a:rPr>
              <a:t>w</a:t>
            </a:r>
            <a:r>
              <a:rPr lang="en-US" sz="1800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  <a:sym typeface="Symbol"/>
              </a:rPr>
              <a:t>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08239" y="302117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w</a:t>
            </a:r>
            <a:r>
              <a:rPr lang="en-US" sz="180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dirty="0" smtClean="0">
                <a:sym typeface="Symbol"/>
              </a:rPr>
              <a:t>  </a:t>
            </a:r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endParaRPr lang="en-US" sz="1800" i="1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3795" y="3883985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r>
              <a:rPr lang="en-US" sz="1800" i="1" dirty="0" smtClean="0">
                <a:latin typeface="Times New Roman"/>
                <a:cs typeface="Times New Roman"/>
              </a:rPr>
              <a:t>=w</a:t>
            </a:r>
            <a:r>
              <a:rPr lang="en-US" sz="1800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Encode(</a:t>
            </a:r>
            <a:r>
              <a:rPr lang="en-US" sz="1800" i="1" dirty="0" smtClean="0">
                <a:latin typeface="Times New Roman"/>
                <a:cs typeface="Times New Roman"/>
              </a:rPr>
              <a:t>r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7242" y="1855810"/>
            <a:ext cx="167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</a:t>
            </a:r>
            <a:r>
              <a:rPr lang="en-US" sz="1800" dirty="0" smtClean="0">
                <a:latin typeface="Times New Roman"/>
                <a:cs typeface="Times New Roman"/>
              </a:rPr>
              <a:t>Encode(</a:t>
            </a:r>
            <a:r>
              <a:rPr lang="en-US" sz="1800" i="1" dirty="0" smtClean="0">
                <a:latin typeface="Times New Roman"/>
                <a:cs typeface="Times New Roman"/>
              </a:rPr>
              <a:t>r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r>
              <a:rPr lang="en-US" sz="1600" dirty="0">
                <a:cs typeface="Calibri"/>
              </a:rPr>
              <a:t>(can’t use bits of </a:t>
            </a:r>
            <a:r>
              <a:rPr lang="en-US" sz="1600" i="1" dirty="0">
                <a:latin typeface="Times New Roman"/>
                <a:cs typeface="Times New Roman"/>
              </a:rPr>
              <a:t>w</a:t>
            </a:r>
            <a:r>
              <a:rPr lang="en-US" sz="1600" baseline="-25000" dirty="0">
                <a:latin typeface="Times New Roman"/>
                <a:cs typeface="Times New Roman"/>
              </a:rPr>
              <a:t>0</a:t>
            </a:r>
            <a:r>
              <a:rPr lang="en-US" sz="1600" dirty="0">
                <a:cs typeface="Calibri"/>
              </a:rPr>
              <a:t>)</a:t>
            </a: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</a:t>
            </a:r>
            <a:r>
              <a:rPr lang="en-US" sz="1600" dirty="0">
                <a:cs typeface="Calibri"/>
              </a:rPr>
              <a:t>security for different types of distributions </a:t>
            </a:r>
            <a:r>
              <a:rPr lang="en-US" sz="1600" i="1" dirty="0">
                <a:latin typeface="Times New Roman"/>
                <a:cs typeface="Times New Roman"/>
              </a:rPr>
              <a:t>W</a:t>
            </a:r>
            <a:r>
              <a:rPr lang="en-US" sz="1600" baseline="-25000" dirty="0">
                <a:latin typeface="Times New Roman"/>
                <a:cs typeface="Times New Roman"/>
              </a:rPr>
              <a:t>0</a:t>
            </a:r>
            <a:endParaRPr lang="en-US" sz="1400" dirty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1415222" y="5694212"/>
            <a:ext cx="6149509" cy="8958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We’ll spend the rest of the talk addressing these issues.  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For now, assume that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is the uniform distribution.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0043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8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random linear equations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275506"/>
              </p:ext>
            </p:extLst>
          </p:nvPr>
        </p:nvGraphicFramePr>
        <p:xfrm>
          <a:off x="990600" y="1371600"/>
          <a:ext cx="6406499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2184400" imgH="1143000" progId="Equation.3">
                  <p:embed/>
                </p:oleObj>
              </mc:Choice>
              <mc:Fallback>
                <p:oleObj name="Equation" r:id="rId3" imgW="218440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371600"/>
                        <a:ext cx="6406499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Gaussian Elimination!</a:t>
            </a:r>
          </a:p>
          <a:p>
            <a:r>
              <a:rPr lang="en-US" dirty="0" smtClean="0"/>
              <a:t>What happens if we add small errors?</a:t>
            </a:r>
          </a:p>
          <a:p>
            <a:pPr lvl="1"/>
            <a:r>
              <a:rPr lang="en-US" dirty="0"/>
              <a:t>Small errors seem to make the problem </a:t>
            </a:r>
            <a:r>
              <a:rPr lang="en-US" dirty="0" smtClean="0"/>
              <a:t>difficult</a:t>
            </a:r>
          </a:p>
          <a:p>
            <a:r>
              <a:rPr lang="en-US" dirty="0" smtClean="0"/>
              <a:t>Syndrome decoding of random linear code is NP-hard</a:t>
            </a:r>
          </a:p>
          <a:p>
            <a:r>
              <a:rPr lang="en-US" dirty="0" smtClean="0"/>
              <a:t>Recovering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known as Learning with Errors (LWE)</a:t>
            </a:r>
          </a:p>
          <a:p>
            <a:endParaRPr lang="en-US" sz="2400" i="1" dirty="0" smtClean="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486" y="5531581"/>
            <a:ext cx="8878382" cy="1196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Content Placeholder 1"/>
          <p:cNvSpPr>
            <a:spLocks noGrp="1"/>
          </p:cNvSpPr>
          <p:nvPr>
            <p:ph idx="1"/>
          </p:nvPr>
        </p:nvSpPr>
        <p:spPr>
          <a:xfrm>
            <a:off x="762000" y="1828800"/>
            <a:ext cx="8763000" cy="395183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Arial" charset="0"/>
              </a:rPr>
              <a:t>Authentication with Noisy Data</a:t>
            </a:r>
          </a:p>
          <a:p>
            <a:pPr lvl="1"/>
            <a:r>
              <a:rPr lang="en-US" sz="2000" dirty="0" smtClean="0">
                <a:latin typeface="Arial" charset="0"/>
              </a:rPr>
              <a:t>Fuzzy Extractors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Impossibility of Computational Secure Sketches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Computational Fuzzy Extractor from Learning with Errors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	(based on hard lattice problems)</a:t>
            </a:r>
          </a:p>
          <a:p>
            <a:pPr lvl="1" eaLnBrk="1" hangingPunct="1">
              <a:buFontTx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8265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310301"/>
              </p:ext>
            </p:extLst>
          </p:nvPr>
        </p:nvGraphicFramePr>
        <p:xfrm>
          <a:off x="973138" y="1371600"/>
          <a:ext cx="6443662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3" imgW="2197100" imgH="1143000" progId="Equation.3">
                  <p:embed/>
                </p:oleObj>
              </mc:Choice>
              <mc:Fallback>
                <p:oleObj name="Equation" r:id="rId3" imgW="219710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3138" y="1371600"/>
                        <a:ext cx="6443662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Gaussian Elimination!</a:t>
            </a:r>
          </a:p>
          <a:p>
            <a:r>
              <a:rPr lang="en-US" dirty="0"/>
              <a:t>What happens if we add small errors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Small errors seem to make the problem difficult</a:t>
            </a:r>
          </a:p>
          <a:p>
            <a:pPr lvl="1"/>
            <a:r>
              <a:rPr lang="en-US" dirty="0" smtClean="0"/>
              <a:t>Syndrome decoding of random linear code is NP-hard</a:t>
            </a:r>
          </a:p>
          <a:p>
            <a:r>
              <a:rPr lang="en-US" dirty="0" smtClean="0"/>
              <a:t>Recovering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known as Learning with Errors (LWE)</a:t>
            </a:r>
          </a:p>
          <a:p>
            <a:endParaRPr lang="en-US" sz="2400" i="1" dirty="0" smtClean="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478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006571"/>
              </p:ext>
            </p:extLst>
          </p:nvPr>
        </p:nvGraphicFramePr>
        <p:xfrm>
          <a:off x="304800" y="1316038"/>
          <a:ext cx="7226300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2463800" imgH="1181100" progId="Equation.3">
                  <p:embed/>
                </p:oleObj>
              </mc:Choice>
              <mc:Fallback>
                <p:oleObj name="Equation" r:id="rId3" imgW="2463800" imgH="1181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316038"/>
                        <a:ext cx="7226300" cy="346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4876800"/>
            <a:ext cx="8153400" cy="168050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Gaussian Elimination!</a:t>
            </a:r>
          </a:p>
          <a:p>
            <a:r>
              <a:rPr lang="en-US" dirty="0"/>
              <a:t>What happens if we add small errors?</a:t>
            </a:r>
          </a:p>
          <a:p>
            <a:pPr lvl="1"/>
            <a:r>
              <a:rPr lang="en-US" dirty="0"/>
              <a:t>Small errors seem to make the problem difficult</a:t>
            </a:r>
          </a:p>
          <a:p>
            <a:pPr lvl="1"/>
            <a:r>
              <a:rPr lang="en-US" dirty="0"/>
              <a:t>Syndrome decoding of random linear code is NP-hard</a:t>
            </a:r>
          </a:p>
          <a:p>
            <a:r>
              <a:rPr lang="en-US" dirty="0"/>
              <a:t>Recovering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/>
              <a:t> known as Learning with Errors (LWE)</a:t>
            </a:r>
          </a:p>
          <a:p>
            <a:pPr marL="0" indent="0">
              <a:buNone/>
            </a:pPr>
            <a:endParaRPr lang="en-US" sz="2400" i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519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4876800"/>
            <a:ext cx="8153400" cy="1680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Gaussian Elimination!</a:t>
            </a:r>
          </a:p>
          <a:p>
            <a:r>
              <a:rPr lang="en-US" dirty="0"/>
              <a:t>What happens if we add small errors?</a:t>
            </a:r>
          </a:p>
          <a:p>
            <a:pPr lvl="1"/>
            <a:r>
              <a:rPr lang="en-US" dirty="0"/>
              <a:t>Small errors seem to make the problem difficult</a:t>
            </a:r>
          </a:p>
          <a:p>
            <a:pPr lvl="1"/>
            <a:r>
              <a:rPr lang="en-US" dirty="0"/>
              <a:t>Syndrome decoding of random linear code is NP-hard</a:t>
            </a:r>
          </a:p>
          <a:p>
            <a:r>
              <a:rPr lang="en-US" dirty="0"/>
              <a:t>Recovering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/>
              <a:t> known as Learning with Errors (LWE)</a:t>
            </a:r>
          </a:p>
          <a:p>
            <a:pPr marL="0" indent="0">
              <a:buFont typeface="Arial"/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19" name="Left Brace 1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8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921031"/>
            <a:ext cx="8229600" cy="174617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[Regev05] reduces solving LWE </a:t>
            </a:r>
            <a:br>
              <a:rPr lang="en-US" dirty="0" smtClean="0"/>
            </a:br>
            <a:r>
              <a:rPr lang="en-US" dirty="0" smtClean="0"/>
              <a:t>to approximating lattice problems </a:t>
            </a:r>
            <a:br>
              <a:rPr lang="en-US" dirty="0" smtClean="0"/>
            </a:br>
            <a:r>
              <a:rPr lang="en-US" dirty="0" smtClean="0"/>
              <a:t>of dimension </a:t>
            </a:r>
            <a:r>
              <a:rPr lang="en-US" i="1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(within polynomial factors) in P</a:t>
            </a:r>
          </a:p>
          <a:p>
            <a:r>
              <a:rPr lang="en-US" dirty="0" smtClean="0"/>
              <a:t>Error is drawn from Gaussian distribution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1289" y="1600200"/>
            <a:ext cx="743375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5400000">
            <a:off x="1395849" y="244402"/>
            <a:ext cx="789702" cy="1752600"/>
            <a:chOff x="24962" y="1600200"/>
            <a:chExt cx="789702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782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Fuzzy Extractor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4876799"/>
            <a:ext cx="8305800" cy="19812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First idea: Use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i="1" baseline="-25000" dirty="0" smtClean="0">
                <a:latin typeface="Times New Roman"/>
                <a:cs typeface="Times New Roman"/>
              </a:rPr>
              <a:t>0 </a:t>
            </a:r>
            <a:r>
              <a:rPr lang="en-US" dirty="0" smtClean="0"/>
              <a:t>as the randomness for Gaussian distribution</a:t>
            </a:r>
            <a:endParaRPr lang="en-US" i="1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Pro: Would inherent security proof of </a:t>
            </a:r>
            <a:r>
              <a:rPr lang="en-US" dirty="0" err="1" smtClean="0">
                <a:latin typeface="Times New Roman"/>
                <a:cs typeface="Times New Roman"/>
              </a:rPr>
              <a:t>Regev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Con: Gaussian sampling takes a variable number of bits</a:t>
            </a:r>
            <a:endParaRPr lang="en-US" sz="2400" i="1" dirty="0" smtClean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397568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1520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067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Randomness w/ Variable Sampling Length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211480" y="2298000"/>
            <a:ext cx="7010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33563" algn="l"/>
                <a:tab pos="2743200" algn="l"/>
                <a:tab pos="3654425" algn="l"/>
                <a:tab pos="4576763" algn="l"/>
                <a:tab pos="5487988" algn="l"/>
                <a:tab pos="6397625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10101	11111	00100	11010	10101	11010	10101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707170"/>
            <a:ext cx="8305800" cy="1221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Assume the Gaussian algorithm requires </a:t>
            </a:r>
            <a:br>
              <a:rPr lang="en-US" dirty="0" smtClean="0"/>
            </a:br>
            <a:r>
              <a:rPr lang="en-US" dirty="0" smtClean="0"/>
              <a:t>4 or 5 bits (determined by 1</a:t>
            </a:r>
            <a:r>
              <a:rPr lang="en-US" baseline="30000" dirty="0" smtClean="0"/>
              <a:t>st</a:t>
            </a:r>
            <a:r>
              <a:rPr lang="en-US" dirty="0" smtClean="0"/>
              <a:t> bit)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596" y="2298000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596" y="4150971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1480" y="4212526"/>
            <a:ext cx="7010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9163" algn="l"/>
                <a:tab pos="1825625" algn="l"/>
                <a:tab pos="2746375" algn="l"/>
                <a:tab pos="3652838" algn="l"/>
                <a:tab pos="4572000" algn="l"/>
                <a:tab pos="5491163" algn="l"/>
                <a:tab pos="6397625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00101	11101	00100	11010	10101	11010	10101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99997" y="5928224"/>
            <a:ext cx="201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i="1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r>
              <a:rPr lang="en-US" sz="2800" dirty="0">
                <a:latin typeface="Times New Roman"/>
                <a:cs typeface="Times New Roman"/>
              </a:rPr>
              <a:t>=</a:t>
            </a:r>
            <a:r>
              <a:rPr lang="en-US" altLang="ja-JP" sz="2800" dirty="0" smtClean="0">
                <a:latin typeface="Times New Roman"/>
                <a:cs typeface="Times New Roman"/>
              </a:rPr>
              <a:t>1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1480" y="3226091"/>
            <a:ext cx="7689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33563" algn="l"/>
                <a:tab pos="2743200" algn="l"/>
                <a:tab pos="3654425" algn="l"/>
                <a:tab pos="4576763" algn="l"/>
                <a:tab pos="5487988" algn="l"/>
                <a:tab pos="6397625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1010	1111	1100	1001	1010	1010	1110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1480" y="5131752"/>
            <a:ext cx="7689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9163" algn="l"/>
                <a:tab pos="1825625" algn="l"/>
                <a:tab pos="2746375" algn="l"/>
                <a:tab pos="3652838" algn="l"/>
                <a:tab pos="4572000" algn="l"/>
                <a:tab pos="5491163" algn="l"/>
              </a:tabLst>
            </a:pPr>
            <a:r>
              <a:rPr lang="en-US" altLang="zh-TW" sz="2400" dirty="0" smtClean="0">
                <a:latin typeface="Times New Roman"/>
                <a:cs typeface="Times New Roman"/>
              </a:rPr>
              <a:t>00101	1110	1001	00110	1010	1011	1010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29819" y="2708194"/>
            <a:ext cx="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16055" y="2708194"/>
            <a:ext cx="22233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52900" y="2708194"/>
            <a:ext cx="502243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46258" y="2708194"/>
            <a:ext cx="28628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28214" y="2708194"/>
            <a:ext cx="609881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05859" y="4622946"/>
            <a:ext cx="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99908" y="4622946"/>
            <a:ext cx="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34429" y="4622946"/>
            <a:ext cx="21185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56458" y="4622946"/>
            <a:ext cx="7608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43887" y="4622946"/>
            <a:ext cx="29420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549545" y="2708194"/>
            <a:ext cx="1018169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235934" y="4622946"/>
            <a:ext cx="460923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44539" y="2708194"/>
            <a:ext cx="75231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987868" y="4622946"/>
            <a:ext cx="676608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664476" y="4622946"/>
            <a:ext cx="870857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97505" y="2708194"/>
            <a:ext cx="1258781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86596" y="3226091"/>
            <a:ext cx="46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e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6596" y="5131752"/>
            <a:ext cx="46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/>
                <a:cs typeface="Times New Roman"/>
              </a:rPr>
              <a:t>e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646518" y="5928224"/>
            <a:ext cx="1857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e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latin typeface="Times New Roman"/>
                <a:cs typeface="Times New Roman"/>
              </a:rPr>
              <a:t>e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latin typeface="Times New Roman"/>
                <a:cs typeface="Times New Roman"/>
              </a:rPr>
              <a:t>)=</a:t>
            </a:r>
            <a:r>
              <a:rPr lang="en-US" altLang="ja-JP" sz="2800" dirty="0" smtClean="0">
                <a:latin typeface="Times New Roman"/>
                <a:cs typeface="Times New Roman"/>
              </a:rPr>
              <a:t>7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223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7" grpId="0"/>
      <p:bldP spid="8" grpId="0"/>
      <p:bldP spid="9" grpId="0"/>
      <p:bldP spid="10" grpId="0"/>
      <p:bldP spid="11" grpId="0"/>
      <p:bldP spid="13" grpId="0"/>
      <p:bldP spid="75" grpId="0"/>
      <p:bldP spid="76" grpId="0"/>
      <p:bldP spid="9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LWE w/ Uniform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88637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Recent Results of </a:t>
            </a:r>
            <a:r>
              <a:rPr lang="en-US" sz="1800" dirty="0" smtClean="0"/>
              <a:t>[DöttlingMüller-Quade13, MicciancioPeikert13] </a:t>
            </a:r>
            <a:br>
              <a:rPr lang="en-US" sz="1800" dirty="0" smtClean="0"/>
            </a:br>
            <a:r>
              <a:rPr lang="en-US" dirty="0" smtClean="0"/>
              <a:t>show security of LWE with error drawn uniformly from an interval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64408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cs typeface="Calibri"/>
              </a:rPr>
              <a:t>Hard to invert: Assuming LWE, no poly-time algorithm can find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3915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A1, </a:t>
            </a:r>
            <a:r>
              <a:rPr lang="en-US" dirty="0" err="1" smtClean="0"/>
              <a:t>Asecure</a:t>
            </a:r>
            <a:r>
              <a:rPr lang="en-US" dirty="0" smtClean="0"/>
              <a:t> on n dimensions, </a:t>
            </a:r>
            <a:br>
              <a:rPr lang="en-US" dirty="0" smtClean="0"/>
            </a:br>
            <a:r>
              <a:rPr lang="en-US" dirty="0" smtClean="0"/>
              <a:t>any additional dimensions are hardcore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302568" y="1600200"/>
            <a:ext cx="457200" cy="12954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64408" y="1600200"/>
            <a:ext cx="17526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cs typeface="Calibri"/>
              </a:rPr>
              <a:t>Hard </a:t>
            </a:r>
            <a:r>
              <a:rPr lang="en-US" dirty="0">
                <a:cs typeface="Calibri"/>
              </a:rPr>
              <a:t>to invert: Assuming LWE, no poly-time algorithm can find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4801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 n dimensions, </a:t>
            </a:r>
            <a:br>
              <a:rPr lang="en-US" dirty="0" smtClean="0"/>
            </a:br>
            <a:r>
              <a:rPr lang="en-US" dirty="0" smtClean="0"/>
              <a:t>any additional dimensions are hardcore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cs typeface="Calibri"/>
              </a:rPr>
              <a:t>Hard to invert: Assuming LWE, no poly-time algorithm can find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688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</a:t>
            </a:r>
            <a:r>
              <a:rPr lang="en-US" dirty="0" smtClean="0"/>
              <a:t>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cs typeface="Calibri"/>
              </a:rPr>
              <a:t>Hard to invert: Assuming LWE, no poly-time algorithm can find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659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72720"/>
            <a:ext cx="3983696" cy="467568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Arial" charset="0"/>
              </a:rPr>
              <a:t>High entropy sources suitable for key derivation are often noisy 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Want </a:t>
            </a:r>
            <a:r>
              <a:rPr lang="en-US" dirty="0">
                <a:latin typeface="Arial" charset="0"/>
              </a:rPr>
              <a:t>to derive stable and </a:t>
            </a:r>
            <a:r>
              <a:rPr lang="en-US" i="1" dirty="0">
                <a:latin typeface="Arial" charset="0"/>
              </a:rPr>
              <a:t>cryptographically</a:t>
            </a:r>
            <a:r>
              <a:rPr lang="en-US" dirty="0">
                <a:latin typeface="Arial" charset="0"/>
              </a:rPr>
              <a:t> strong key from </a:t>
            </a:r>
            <a:r>
              <a:rPr lang="en-US" dirty="0" smtClean="0">
                <a:latin typeface="Arial" charset="0"/>
              </a:rPr>
              <a:t>noisy data (called a source)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Source value </a:t>
            </a:r>
            <a:r>
              <a:rPr lang="en-US" i="1" dirty="0" smtClean="0">
                <a:latin typeface="Arial" charset="0"/>
              </a:rPr>
              <a:t>changes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over time,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≠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altLang="ja-JP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Want this key to map to same key</a:t>
            </a:r>
          </a:p>
          <a:p>
            <a:pPr lvl="2"/>
            <a:r>
              <a:rPr lang="en-US" i="1" dirty="0">
                <a:latin typeface="Times New Roman" charset="0"/>
                <a:cs typeface="Times New Roman" charset="0"/>
              </a:rPr>
              <a:t>Key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0</a:t>
            </a:r>
            <a:r>
              <a:rPr lang="en-US" i="1" baseline="-25000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) </a:t>
            </a:r>
            <a:r>
              <a:rPr lang="en-US" dirty="0">
                <a:latin typeface="Times New Roman" charset="0"/>
                <a:cs typeface="Times New Roman" charset="0"/>
              </a:rPr>
              <a:t>= </a:t>
            </a:r>
            <a:r>
              <a:rPr lang="en-US" i="1" dirty="0">
                <a:latin typeface="Times New Roman" charset="0"/>
                <a:cs typeface="Times New Roman" charset="0"/>
              </a:rPr>
              <a:t>Key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1</a:t>
            </a:r>
            <a:r>
              <a:rPr lang="en-US" i="1" baseline="-25000" dirty="0" smtClean="0">
                <a:latin typeface="Times New Roman" charset="0"/>
                <a:cs typeface="Times New Roman" charset="0"/>
              </a:rPr>
              <a:t> </a:t>
            </a:r>
            <a:r>
              <a:rPr lang="en-US" altLang="ja-JP" dirty="0" smtClean="0">
                <a:latin typeface="Times New Roman" charset="0"/>
                <a:cs typeface="Times New Roman" charset="0"/>
              </a:rPr>
              <a:t>)</a:t>
            </a:r>
            <a:endParaRPr lang="en-US" altLang="ja-JP" dirty="0">
              <a:latin typeface="Times New Roman" charset="0"/>
              <a:cs typeface="Times New Roman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Different </a:t>
            </a:r>
            <a:r>
              <a:rPr lang="en-US" dirty="0">
                <a:latin typeface="Arial" charset="0"/>
              </a:rPr>
              <a:t>images </a:t>
            </a:r>
            <a:r>
              <a:rPr lang="en-US" i="1" dirty="0">
                <a:latin typeface="Arial" charset="0"/>
              </a:rPr>
              <a:t>must</a:t>
            </a:r>
            <a:r>
              <a:rPr lang="en-US" dirty="0">
                <a:latin typeface="Arial" charset="0"/>
              </a:rPr>
              <a:t> map to different and </a:t>
            </a:r>
            <a:r>
              <a:rPr lang="en-US" i="1" dirty="0">
                <a:latin typeface="Arial" charset="0"/>
              </a:rPr>
              <a:t>independent </a:t>
            </a:r>
            <a:r>
              <a:rPr lang="en-US" dirty="0">
                <a:latin typeface="Arial" charset="0"/>
              </a:rPr>
              <a:t>keys</a:t>
            </a:r>
          </a:p>
          <a:p>
            <a:pPr lvl="1"/>
            <a:r>
              <a:rPr lang="en-US" i="1" dirty="0">
                <a:latin typeface="Times New Roman" charset="0"/>
                <a:cs typeface="Times New Roman" charset="0"/>
              </a:rPr>
              <a:t>Key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0</a:t>
            </a:r>
            <a:r>
              <a:rPr lang="en-US" i="1" baseline="-25000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) </a:t>
            </a:r>
            <a:r>
              <a:rPr lang="en-US" dirty="0">
                <a:latin typeface="Times New Roman" charset="0"/>
                <a:cs typeface="Times New Roman" charset="0"/>
              </a:rPr>
              <a:t>≠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Key</a:t>
            </a:r>
            <a:r>
              <a:rPr lang="en-US" dirty="0" smtClean="0">
                <a:latin typeface="Times New Roman" charset="0"/>
                <a:cs typeface="Times New Roman" charset="0"/>
              </a:rPr>
              <a:t>( </a:t>
            </a:r>
            <a:r>
              <a:rPr lang="en-US" i="1" dirty="0" smtClean="0">
                <a:latin typeface="Times New Roman" charset="0"/>
                <a:cs typeface="Times New Roman" charset="0"/>
              </a:rPr>
              <a:t>w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0</a:t>
            </a:r>
            <a:r>
              <a:rPr lang="en-US" dirty="0" smtClean="0">
                <a:latin typeface="Times New Roman" charset="0"/>
                <a:cs typeface="Times New Roman" charset="0"/>
              </a:rPr>
              <a:t>’</a:t>
            </a:r>
            <a:r>
              <a:rPr lang="en-US" i="1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)</a:t>
            </a:r>
            <a:endParaRPr lang="en-US" dirty="0">
              <a:latin typeface="Times New Roman" charset="0"/>
              <a:cs typeface="Times New Roman" charset="0"/>
            </a:endParaRPr>
          </a:p>
        </p:txBody>
      </p:sp>
      <p:sp>
        <p:nvSpPr>
          <p:cNvPr id="81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Noisy Distributions</a:t>
            </a:r>
            <a:endParaRPr lang="en-US" dirty="0">
              <a:latin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l="23770" t="50000" r="3369" b="22278"/>
          <a:stretch>
            <a:fillRect/>
          </a:stretch>
        </p:blipFill>
        <p:spPr bwMode="auto">
          <a:xfrm>
            <a:off x="4073440" y="2209800"/>
            <a:ext cx="4800600" cy="10081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495800" y="1752600"/>
            <a:ext cx="378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Physically </a:t>
            </a:r>
            <a:r>
              <a:rPr lang="en-US" sz="1800" b="1" dirty="0" err="1" smtClean="0"/>
              <a:t>Unclonable</a:t>
            </a:r>
            <a:r>
              <a:rPr lang="en-US" sz="1800" b="1" dirty="0" smtClean="0"/>
              <a:t> Functions</a:t>
            </a:r>
            <a:endParaRPr lang="en-US" sz="1800" b="1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70" r="-6770"/>
          <a:stretch>
            <a:fillRect/>
          </a:stretch>
        </p:blipFill>
        <p:spPr bwMode="auto">
          <a:xfrm>
            <a:off x="4952321" y="4572000"/>
            <a:ext cx="8175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-400" r="30920"/>
          <a:stretch/>
        </p:blipFill>
        <p:spPr>
          <a:xfrm>
            <a:off x="6172200" y="4038600"/>
            <a:ext cx="1497921" cy="2209800"/>
          </a:xfrm>
          <a:prstGeom prst="rect">
            <a:avLst/>
          </a:prstGeom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5483434" y="3352800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647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,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/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dirty="0" smtClean="0"/>
              <a:t>then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/>
              <a:t> is hardcore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cs typeface="Calibri"/>
              </a:rPr>
              <a:t>Hard to invert: Assuming LWE, no poly-time algorithm can find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8812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,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/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dirty="0" smtClean="0"/>
              <a:t>then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/>
              <a:t> is hardcore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r>
              <a:rPr lang="en-US" dirty="0" err="1" smtClean="0">
                <a:solidFill>
                  <a:srgbClr val="FFFFFF"/>
                </a:solidFill>
                <a:cs typeface="Calibri"/>
              </a:rPr>
              <a:t>fff</a:t>
            </a:r>
            <a:endParaRPr lang="en-US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5552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62" y="4907245"/>
            <a:ext cx="8229600" cy="9710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hardcore bits of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as our key:</a:t>
            </a:r>
          </a:p>
          <a:p>
            <a:pPr lvl="1"/>
            <a:r>
              <a:rPr lang="en-US" sz="2600" dirty="0" smtClean="0"/>
              <a:t>[AkaviaGoldwasserKalai09]</a:t>
            </a:r>
            <a:r>
              <a:rPr lang="en-US" dirty="0" smtClean="0"/>
              <a:t> show if LWE is secure on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,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/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dirty="0" smtClean="0"/>
              <a:t>then </a:t>
            </a:r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/>
              <a:t> is hardcore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972" y="4277380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229997" y="1600200"/>
            <a:ext cx="648290" cy="64225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5084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45568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229600" y="1600200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4867" y="2819400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93278" y="1600200"/>
            <a:ext cx="691652" cy="3048000"/>
          </a:xfrm>
          <a:prstGeom prst="rect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17" y="587828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construction now:</a:t>
            </a:r>
          </a:p>
          <a:p>
            <a:pPr lvl="1"/>
            <a:r>
              <a:rPr lang="en-US" dirty="0"/>
              <a:t>Preserves distance: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/>
              <a:t> then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Ax</a:t>
            </a:r>
            <a:r>
              <a:rPr lang="en-US" dirty="0">
                <a:latin typeface="Times New Roman"/>
                <a:cs typeface="Times New Roman"/>
              </a:rPr>
              <a:t>+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max</a:t>
            </a:r>
            <a:endParaRPr lang="en-US" i="1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Has a key: if LWE is secure for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/2 </a:t>
            </a:r>
            <a:r>
              <a:rPr lang="en-US" dirty="0" smtClean="0">
                <a:latin typeface="Calibri"/>
                <a:cs typeface="Calibri"/>
              </a:rPr>
              <a:t>variables, then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smtClean="0">
                <a:latin typeface="Times New Roman"/>
                <a:cs typeface="Times New Roman"/>
              </a:rPr>
              <a:t>Ax</a:t>
            </a:r>
            <a:r>
              <a:rPr lang="en-US" dirty="0" smtClean="0">
                <a:latin typeface="Times New Roman"/>
                <a:cs typeface="Times New Roman"/>
              </a:rPr>
              <a:t>+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Calibri"/>
                <a:cs typeface="Calibri"/>
              </a:rPr>
              <a:t> is pseudorandom</a:t>
            </a:r>
            <a:endParaRPr lang="en-US" baseline="-25000" dirty="0">
              <a:latin typeface="Calibri"/>
              <a:cs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790095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66924" y="1600200"/>
            <a:ext cx="87569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142619" y="1600200"/>
            <a:ext cx="876905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9997" y="2242458"/>
            <a:ext cx="648290" cy="653142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3240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26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What happens if we replace the code in our previous sketch with a random linear code?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Issues:</a:t>
            </a:r>
          </a:p>
          <a:p>
            <a:r>
              <a:rPr lang="en-US" sz="1600" dirty="0">
                <a:cs typeface="Calibri"/>
              </a:rPr>
              <a:t>Creating/finding a pseudorandom key? 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 dirty="0" smtClean="0">
                <a:cs typeface="Calibri"/>
              </a:rPr>
              <a:t>Use hardcore bits of </a:t>
            </a:r>
            <a:r>
              <a:rPr lang="en-US" sz="1600" b="1" dirty="0" err="1" smtClean="0">
                <a:cs typeface="Calibri"/>
              </a:rPr>
              <a:t>codeword</a:t>
            </a:r>
            <a:endParaRPr lang="en-US" sz="1600" b="1" dirty="0">
              <a:cs typeface="Calibri"/>
            </a:endParaRPr>
          </a:p>
          <a:p>
            <a:endParaRPr lang="en-US" sz="1600" dirty="0" smtClean="0">
              <a:cs typeface="Calibri"/>
            </a:endParaRPr>
          </a:p>
          <a:p>
            <a:r>
              <a:rPr lang="en-US" sz="1600" dirty="0">
                <a:cs typeface="Calibri"/>
              </a:rPr>
              <a:t>Finding efficient decoding algorithm for small </a:t>
            </a:r>
            <a:r>
              <a:rPr lang="en-US" sz="1600" i="1" dirty="0" err="1">
                <a:latin typeface="Times New Roman"/>
                <a:cs typeface="Times New Roman"/>
              </a:rPr>
              <a:t>d</a:t>
            </a:r>
            <a:r>
              <a:rPr lang="en-US" sz="1600" i="1" baseline="-25000" dirty="0" err="1">
                <a:latin typeface="Times New Roman"/>
                <a:cs typeface="Times New Roman"/>
              </a:rPr>
              <a:t>max</a:t>
            </a:r>
            <a:r>
              <a:rPr lang="en-US" sz="1600" dirty="0">
                <a:cs typeface="Calibri"/>
              </a:rPr>
              <a:t>.</a:t>
            </a:r>
          </a:p>
          <a:p>
            <a:endParaRPr lang="en-US" sz="1600" dirty="0" smtClean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r>
              <a:rPr lang="en-US" sz="1600" dirty="0" smtClean="0">
                <a:cs typeface="Calibri"/>
              </a:rPr>
              <a:t>Proving security for different types of distributions </a:t>
            </a:r>
            <a:r>
              <a:rPr lang="en-US" sz="1600" i="1" dirty="0" smtClean="0">
                <a:latin typeface="Times New Roman"/>
                <a:cs typeface="Times New Roman"/>
              </a:rPr>
              <a:t>W</a:t>
            </a:r>
            <a:r>
              <a:rPr lang="en-US" sz="1600" baseline="-25000" dirty="0" smtClean="0">
                <a:latin typeface="Times New Roman"/>
                <a:cs typeface="Times New Roman"/>
              </a:rPr>
              <a:t>0</a:t>
            </a:r>
            <a:endParaRPr lang="en-US" sz="1400" dirty="0" smtClean="0"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1318381"/>
            <a:ext cx="23647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Gen ( </a:t>
            </a:r>
            <a:r>
              <a:rPr lang="en-US" sz="2400" i="1" dirty="0" smtClean="0">
                <a:latin typeface="Times New Roman"/>
                <a:cs typeface="Times New Roman"/>
              </a:rPr>
              <a:t>w 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Sample uniformly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2000" dirty="0" smtClean="0"/>
              <a:t>Compute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Output 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latin typeface="Times New Roman"/>
                <a:cs typeface="Times New Roman"/>
              </a:rPr>
              <a:t>key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104831"/>
              </p:ext>
            </p:extLst>
          </p:nvPr>
        </p:nvGraphicFramePr>
        <p:xfrm>
          <a:off x="3777041" y="2068284"/>
          <a:ext cx="1883832" cy="4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4" imgW="1130300" imgH="254000" progId="Equation.3">
                  <p:embed/>
                </p:oleObj>
              </mc:Choice>
              <mc:Fallback>
                <p:oleObj name="Equation" r:id="rId4" imgW="1130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7041" y="2068284"/>
                        <a:ext cx="1883832" cy="423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724783"/>
              </p:ext>
            </p:extLst>
          </p:nvPr>
        </p:nvGraphicFramePr>
        <p:xfrm>
          <a:off x="3778791" y="2926588"/>
          <a:ext cx="1566862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6" imgW="939800" imgH="444500" progId="Equation.3">
                  <p:embed/>
                </p:oleObj>
              </mc:Choice>
              <mc:Fallback>
                <p:oleObj name="Equation" r:id="rId6" imgW="9398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78791" y="2926588"/>
                        <a:ext cx="1566862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352800" y="1765904"/>
            <a:ext cx="2364750" cy="249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 bldLvl="2"/>
      <p:bldP spid="7" grpId="0" uiExpand="1" build="p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990600"/>
            <a:ext cx="8193024" cy="482803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is the distortion of the sampling algorithm?</a:t>
            </a:r>
          </a:p>
          <a:p>
            <a:pPr lvl="1"/>
            <a:r>
              <a:rPr lang="en-US" dirty="0" smtClean="0"/>
              <a:t>How many bits are needed?  More/less than random bits in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Is LWE hard if the randomness for e is drawn from a high entropy (non</a:t>
            </a:r>
            <a:r>
              <a:rPr lang="en-US" dirty="0"/>
              <a:t>-</a:t>
            </a:r>
            <a:r>
              <a:rPr lang="en-US" dirty="0" smtClean="0"/>
              <a:t>uniform) distribution</a:t>
            </a:r>
          </a:p>
          <a:p>
            <a:pPr lvl="1"/>
            <a:r>
              <a:rPr lang="en-US" dirty="0" smtClean="0"/>
              <a:t>True if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is drawn from a high entropy distribution</a:t>
            </a:r>
            <a:r>
              <a:rPr lang="en-US" baseline="30000" dirty="0" smtClean="0"/>
              <a:t>4</a:t>
            </a:r>
            <a:r>
              <a:rPr lang="en-US" baseline="30000" dirty="0"/>
              <a:t/>
            </a:r>
            <a:br>
              <a:rPr lang="en-US" baseline="30000" dirty="0"/>
            </a:br>
            <a:endParaRPr lang="en-US" dirty="0" smtClean="0"/>
          </a:p>
          <a:p>
            <a:r>
              <a:rPr lang="en-US" dirty="0" smtClean="0"/>
              <a:t>Can we properly set parameters so that the LWE inversion algorithm is practical?</a:t>
            </a:r>
          </a:p>
          <a:p>
            <a:pPr lvl="1"/>
            <a:r>
              <a:rPr lang="en-US" dirty="0" smtClean="0"/>
              <a:t>We are trying to find the closest vector in a lattice (known as CVP)</a:t>
            </a:r>
          </a:p>
          <a:p>
            <a:endParaRPr lang="en-US" dirty="0" smtClean="0"/>
          </a:p>
          <a:p>
            <a:r>
              <a:rPr lang="en-US" dirty="0" smtClean="0"/>
              <a:t>Can this primitive be used directly as a stand in for a secure sketch?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620731"/>
              </p:ext>
            </p:extLst>
          </p:nvPr>
        </p:nvGraphicFramePr>
        <p:xfrm>
          <a:off x="1066800" y="1720850"/>
          <a:ext cx="5632824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2946400" imgH="215900" progId="Equation.3">
                  <p:embed/>
                </p:oleObj>
              </mc:Choice>
              <mc:Fallback>
                <p:oleObj name="Equation" r:id="rId3" imgW="2946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720850"/>
                        <a:ext cx="5632824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" y="5562600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/>
              <a:t>4</a:t>
            </a:r>
            <a:r>
              <a:rPr lang="en-US" sz="1000" dirty="0" smtClean="0"/>
              <a:t>S. </a:t>
            </a:r>
            <a:r>
              <a:rPr lang="en-US" sz="1000" dirty="0" err="1" smtClean="0"/>
              <a:t>Goldwasser</a:t>
            </a:r>
            <a:r>
              <a:rPr lang="en-US" sz="1000" dirty="0" smtClean="0"/>
              <a:t>, Y. </a:t>
            </a:r>
            <a:r>
              <a:rPr lang="en-US" sz="1000" dirty="0" err="1" smtClean="0"/>
              <a:t>Kalai</a:t>
            </a:r>
            <a:r>
              <a:rPr lang="en-US" sz="1000" dirty="0" smtClean="0"/>
              <a:t>, C. </a:t>
            </a:r>
            <a:r>
              <a:rPr lang="en-US" sz="1000" dirty="0" err="1" smtClean="0"/>
              <a:t>Peikert</a:t>
            </a:r>
            <a:r>
              <a:rPr lang="en-US" sz="1000" dirty="0" smtClean="0"/>
              <a:t>, V. </a:t>
            </a:r>
            <a:r>
              <a:rPr lang="en-US" sz="1000" dirty="0" err="1" smtClean="0"/>
              <a:t>Vaikuntanathan</a:t>
            </a:r>
            <a:r>
              <a:rPr lang="en-US" sz="1000" dirty="0" smtClean="0"/>
              <a:t>, “Robustness of the Learning with Errors Assumption”. ICS 2010, 230-240.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66276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>
                <a:sym typeface="Symbol"/>
              </a:rPr>
              <a:t>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is typically a discrete Gaussian distribution</a:t>
            </a:r>
          </a:p>
          <a:p>
            <a:r>
              <a:rPr lang="en-US" dirty="0" smtClean="0"/>
              <a:t>Efficient and parallel sampler exists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We will explicitly denote the randomness of the sampler, </a:t>
            </a:r>
            <a:r>
              <a:rPr lang="en-US" i="1" dirty="0" smtClean="0">
                <a:latin typeface="Times New Roman"/>
                <a:cs typeface="Times New Roman"/>
              </a:rPr>
              <a:t>S</a:t>
            </a:r>
            <a:r>
              <a:rPr lang="en-US" dirty="0" smtClean="0"/>
              <a:t>, as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</a:p>
          <a:p>
            <a:r>
              <a:rPr lang="en-US" dirty="0" smtClean="0"/>
              <a:t>A parallel sampler implies that </a:t>
            </a:r>
            <a:r>
              <a:rPr lang="en-US" i="1" dirty="0" smtClean="0">
                <a:latin typeface="Times New Roman"/>
                <a:cs typeface="Times New Roman"/>
              </a:rPr>
              <a:t>S</a:t>
            </a:r>
            <a:r>
              <a:rPr lang="en-US" dirty="0" smtClean="0"/>
              <a:t> is low distortion, that is, </a:t>
            </a:r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2400" i="1" dirty="0" smtClean="0"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latin typeface="Times New Roman"/>
                <a:cs typeface="Times New Roman"/>
              </a:rPr>
              <a:t>(r, </a:t>
            </a:r>
            <a:r>
              <a:rPr lang="en-US" sz="2400" i="1" dirty="0" smtClean="0">
                <a:latin typeface="Times New Roman"/>
                <a:cs typeface="Times New Roman"/>
              </a:rPr>
              <a:t>r’</a:t>
            </a:r>
            <a:r>
              <a:rPr lang="en-US" sz="2400" dirty="0" smtClean="0">
                <a:latin typeface="Times New Roman"/>
                <a:cs typeface="Times New Roman"/>
              </a:rPr>
              <a:t>) &lt;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max</a:t>
            </a:r>
            <a:endParaRPr lang="en-US" sz="2400" i="1" baseline="-25000" dirty="0" smtClean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dirty="0" smtClean="0"/>
              <a:t>Implies</a:t>
            </a:r>
          </a:p>
          <a:p>
            <a:pPr marL="0" indent="0" algn="ctr">
              <a:buNone/>
            </a:pPr>
            <a:r>
              <a:rPr lang="en-US" i="1" dirty="0" smtClean="0">
                <a:latin typeface="Times New Roman"/>
                <a:cs typeface="Times New Roman"/>
              </a:rPr>
              <a:t>d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S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), </a:t>
            </a:r>
            <a:r>
              <a:rPr lang="en-US" i="1" dirty="0" smtClean="0">
                <a:latin typeface="Times New Roman"/>
                <a:cs typeface="Times New Roman"/>
              </a:rPr>
              <a:t>S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r’</a:t>
            </a:r>
            <a:r>
              <a:rPr lang="en-US" dirty="0" smtClean="0">
                <a:latin typeface="Times New Roman"/>
                <a:cs typeface="Times New Roman"/>
              </a:rPr>
              <a:t>))&lt; </a:t>
            </a:r>
            <a:r>
              <a:rPr lang="en-US" i="1" dirty="0" smtClean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* </a:t>
            </a:r>
            <a:r>
              <a:rPr lang="en-US" i="1" dirty="0" err="1" smtClean="0">
                <a:latin typeface="Times New Roman"/>
                <a:cs typeface="Times New Roman"/>
              </a:rPr>
              <a:t>d</a:t>
            </a:r>
            <a:r>
              <a:rPr lang="en-US" baseline="-25000" dirty="0" err="1" smtClean="0">
                <a:latin typeface="Times New Roman"/>
                <a:cs typeface="Times New Roman"/>
              </a:rPr>
              <a:t>max</a:t>
            </a:r>
            <a:endParaRPr lang="en-US" baseline="-25000" dirty="0" smtClean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5692914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/>
              <a:t>1</a:t>
            </a:r>
            <a:r>
              <a:rPr lang="en-US" sz="1000" dirty="0" smtClean="0"/>
              <a:t>C. </a:t>
            </a:r>
            <a:r>
              <a:rPr lang="en-US" sz="1000" dirty="0" err="1" smtClean="0"/>
              <a:t>Peikert</a:t>
            </a:r>
            <a:r>
              <a:rPr lang="en-US" sz="1000" dirty="0" smtClean="0"/>
              <a:t> “An Efficient and Parallel Gaussian Sampler for Lattices”. Advances in Cryptology – CRYPTO 2010, 2010.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07499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from Noisy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Key Derivation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Collect Reading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altLang="ja-JP" dirty="0" smtClean="0">
                <a:latin typeface="Arial"/>
                <a:cs typeface="Arial"/>
              </a:rPr>
              <a:t> and compare to initial reading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dirty="0" smtClean="0">
                <a:latin typeface="Arial"/>
                <a:cs typeface="Arial"/>
              </a:rPr>
              <a:t> accept if </a:t>
            </a:r>
            <a:br>
              <a:rPr lang="en-US" altLang="ja-JP" dirty="0" smtClean="0">
                <a:latin typeface="Arial"/>
                <a:cs typeface="Arial"/>
              </a:rPr>
            </a:br>
            <a:r>
              <a:rPr lang="en-US" altLang="ja-JP" i="1" dirty="0" smtClean="0">
                <a:latin typeface="Times New Roman"/>
                <a:cs typeface="Times New Roman"/>
              </a:rPr>
              <a:t>d</a:t>
            </a:r>
            <a:r>
              <a:rPr lang="en-US" altLang="ja-JP" dirty="0" smtClean="0">
                <a:latin typeface="Times New Roman"/>
                <a:cs typeface="Times New Roman"/>
              </a:rPr>
              <a:t>( </a:t>
            </a:r>
            <a:r>
              <a:rPr lang="en-US" altLang="ja-JP" i="1" dirty="0" smtClean="0">
                <a:latin typeface="Times New Roman"/>
                <a:cs typeface="Times New Roman"/>
              </a:rPr>
              <a:t>w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dirty="0" smtClean="0">
                <a:latin typeface="Times New Roman"/>
                <a:cs typeface="Times New Roman"/>
              </a:rPr>
              <a:t>, </a:t>
            </a:r>
            <a:r>
              <a:rPr lang="en-US" altLang="ja-JP" i="1" dirty="0" smtClean="0">
                <a:latin typeface="Times New Roman"/>
                <a:cs typeface="Times New Roman"/>
              </a:rPr>
              <a:t>w</a:t>
            </a:r>
            <a:r>
              <a:rPr lang="en-US" altLang="ja-JP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i="1" baseline="-25000" dirty="0" smtClean="0">
                <a:latin typeface="Times New Roman"/>
                <a:cs typeface="Times New Roman"/>
              </a:rPr>
              <a:t> </a:t>
            </a:r>
            <a:r>
              <a:rPr lang="en-US" altLang="ja-JP" dirty="0" smtClean="0">
                <a:latin typeface="Times New Roman"/>
                <a:cs typeface="Times New Roman"/>
              </a:rPr>
              <a:t>)&lt;</a:t>
            </a:r>
            <a:r>
              <a:rPr lang="en-US" altLang="ja-JP" i="1" dirty="0" err="1" smtClean="0">
                <a:latin typeface="Times New Roman"/>
                <a:cs typeface="Times New Roman"/>
              </a:rPr>
              <a:t>d</a:t>
            </a:r>
            <a:r>
              <a:rPr lang="en-US" altLang="ja-JP" i="1" baseline="-25000" dirty="0" err="1" smtClean="0">
                <a:latin typeface="Times New Roman"/>
                <a:cs typeface="Times New Roman"/>
              </a:rPr>
              <a:t>max</a:t>
            </a:r>
            <a:endParaRPr lang="en-US" altLang="ja-JP" i="1" baseline="-25000" dirty="0" smtClean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Similar application for PUFs where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,</a:t>
            </a:r>
            <a:r>
              <a:rPr lang="en-US" i="1" dirty="0" smtClean="0">
                <a:latin typeface="Times New Roman"/>
                <a:cs typeface="Times New Roman"/>
              </a:rPr>
              <a:t> 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Arial"/>
                <a:cs typeface="Arial"/>
              </a:rPr>
              <a:t> are the output of some challenge function</a:t>
            </a:r>
          </a:p>
          <a:p>
            <a:r>
              <a:rPr lang="en-US" dirty="0" smtClean="0">
                <a:latin typeface="Calibri (Body)"/>
                <a:cs typeface="Calibri (Body)"/>
              </a:rPr>
              <a:t>Privacy Amplification</a:t>
            </a:r>
            <a:r>
              <a:rPr lang="en-US" baseline="30000" dirty="0" smtClean="0">
                <a:latin typeface="Calibri (Body)"/>
                <a:cs typeface="Calibri (Body)"/>
              </a:rPr>
              <a:t> </a:t>
            </a:r>
            <a:r>
              <a:rPr lang="en-US" sz="2600" dirty="0" smtClean="0">
                <a:latin typeface="Calibri (Body)"/>
                <a:cs typeface="Calibri (Body)"/>
              </a:rPr>
              <a:t>[</a:t>
            </a:r>
            <a:r>
              <a:rPr lang="en-US" sz="2600" dirty="0" err="1" smtClean="0">
                <a:latin typeface="Calibri (Body)"/>
                <a:cs typeface="Calibri (Body)"/>
              </a:rPr>
              <a:t>ChandranKanukurthiOstrovskyReyzin</a:t>
            </a:r>
            <a:r>
              <a:rPr lang="en-US" sz="2600" dirty="0" smtClean="0">
                <a:latin typeface="Calibri (Body)"/>
                <a:cs typeface="Calibri (Body)"/>
              </a:rPr>
              <a:t>]</a:t>
            </a:r>
          </a:p>
          <a:p>
            <a:pPr lvl="1"/>
            <a:r>
              <a:rPr lang="en-US" dirty="0" smtClean="0"/>
              <a:t>Use a shared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(that are close) to create a shared key 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Considered in information theoretic terms</a:t>
            </a:r>
          </a:p>
          <a:p>
            <a:r>
              <a:rPr lang="en-US" dirty="0" smtClean="0">
                <a:latin typeface="Calibri"/>
                <a:cs typeface="Calibri"/>
              </a:rPr>
              <a:t>(Fuzzy) Password Authentication Key Exchange</a:t>
            </a:r>
            <a:endParaRPr lang="en-US" baseline="300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600" baseline="30000" dirty="0">
                <a:latin typeface="Calibri"/>
                <a:cs typeface="Calibri"/>
              </a:rPr>
              <a:t>	</a:t>
            </a:r>
            <a:r>
              <a:rPr lang="en-US" sz="2600" dirty="0" smtClean="0">
                <a:latin typeface="Calibri"/>
                <a:cs typeface="Calibri"/>
              </a:rPr>
              <a:t>[BoyenDodisKatzOstrovsky05]</a:t>
            </a:r>
            <a:endParaRPr lang="en-US" sz="2600" baseline="30000" dirty="0" smtClean="0">
              <a:latin typeface="Calibri"/>
              <a:cs typeface="Calibri"/>
            </a:endParaRPr>
          </a:p>
          <a:p>
            <a:pPr lvl="1"/>
            <a:r>
              <a:rPr lang="en-US" dirty="0"/>
              <a:t>Use a shared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cs typeface="Arial"/>
              </a:rPr>
              <a:t>(that are close) to create a shared key </a:t>
            </a:r>
            <a:r>
              <a:rPr lang="en-US" i="1" dirty="0" smtClean="0">
                <a:cs typeface="Arial"/>
              </a:rPr>
              <a:t>independent </a:t>
            </a:r>
            <a:r>
              <a:rPr lang="en-US" dirty="0" smtClean="0">
                <a:cs typeface="Arial"/>
              </a:rPr>
              <a:t>key with high entropy</a:t>
            </a:r>
            <a:endParaRPr lang="en-US" dirty="0">
              <a:cs typeface="Arial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Requires Computational Assumptions</a:t>
            </a:r>
          </a:p>
        </p:txBody>
      </p:sp>
    </p:spTree>
    <p:extLst>
      <p:ext uri="{BB962C8B-B14F-4D97-AF65-F5344CB8AC3E}">
        <p14:creationId xmlns:p14="http://schemas.microsoft.com/office/powerpoint/2010/main" val="370876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787588" y="1440635"/>
            <a:ext cx="5012765" cy="382494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Transform the noisy features to a key 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Provide error correction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Derive a key</a:t>
            </a:r>
          </a:p>
          <a:p>
            <a:r>
              <a:rPr lang="en-US" sz="1600" dirty="0" smtClean="0"/>
              <a:t>Error correction material should hide information should not reveal the source value</a:t>
            </a:r>
            <a:endParaRPr lang="en-US" sz="1600" dirty="0"/>
          </a:p>
          <a:p>
            <a:r>
              <a:rPr lang="en-US" sz="1600" dirty="0" smtClean="0"/>
              <a:t>Fuzzy Extractors derive keys from noisy data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[DodisOstrovskyReyzinSmith08]</a:t>
            </a:r>
          </a:p>
          <a:p>
            <a:pPr lvl="1"/>
            <a:r>
              <a:rPr lang="en-US" sz="1400" i="1" dirty="0">
                <a:latin typeface="Arial" charset="0"/>
              </a:rPr>
              <a:t>Error-correct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931920" y="1101494"/>
            <a:ext cx="154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Sketch</a:t>
            </a:r>
            <a:endParaRPr lang="en-US" dirty="0"/>
          </a:p>
        </p:txBody>
      </p:sp>
      <p:cxnSp>
        <p:nvCxnSpPr>
          <p:cNvPr id="6" name="Straight Arrow Connector 5"/>
          <p:cNvCxnSpPr>
            <a:stCxn id="14" idx="3"/>
            <a:endCxn id="11" idx="7"/>
          </p:cNvCxnSpPr>
          <p:nvPr/>
        </p:nvCxnSpPr>
        <p:spPr bwMode="auto">
          <a:xfrm flipH="1">
            <a:off x="4995845" y="2348718"/>
            <a:ext cx="1279995" cy="13432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" name="Straight Arrow Connector 7"/>
          <p:cNvCxnSpPr>
            <a:stCxn id="11" idx="6"/>
            <a:endCxn id="15" idx="3"/>
          </p:cNvCxnSpPr>
          <p:nvPr/>
        </p:nvCxnSpPr>
        <p:spPr bwMode="auto">
          <a:xfrm flipV="1">
            <a:off x="5014867" y="2806176"/>
            <a:ext cx="1764363" cy="9317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>
            <a:stCxn id="15" idx="0"/>
            <a:endCxn id="14" idx="5"/>
          </p:cNvCxnSpPr>
          <p:nvPr/>
        </p:nvCxnSpPr>
        <p:spPr bwMode="auto">
          <a:xfrm flipH="1" flipV="1">
            <a:off x="6367685" y="2348718"/>
            <a:ext cx="457468" cy="3465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84978" y="3672994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256818" y="2237851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760208" y="2695309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00800" y="204886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dirty="0" smtClean="0">
                <a:latin typeface="Times New Roman"/>
                <a:cs typeface="Times New Roman"/>
              </a:rPr>
              <a:t>’=Decode(</a:t>
            </a:r>
            <a:r>
              <a:rPr lang="en-US" sz="1800" i="1" dirty="0" smtClean="0">
                <a:latin typeface="Times New Roman"/>
                <a:cs typeface="Times New Roman"/>
              </a:rPr>
              <a:t>w</a:t>
            </a:r>
            <a:r>
              <a:rPr lang="en-US" sz="1800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  <a:sym typeface="Symbol"/>
              </a:rPr>
              <a:t>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08239" y="302117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w</a:t>
            </a:r>
            <a:r>
              <a:rPr lang="en-US" sz="180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dirty="0" smtClean="0">
                <a:sym typeface="Symbol"/>
              </a:rPr>
              <a:t>  </a:t>
            </a:r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endParaRPr lang="en-US" sz="1800" i="1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3795" y="3883985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ss</a:t>
            </a:r>
            <a:r>
              <a:rPr lang="en-US" sz="1800" i="1" dirty="0" smtClean="0">
                <a:latin typeface="Times New Roman"/>
                <a:cs typeface="Times New Roman"/>
              </a:rPr>
              <a:t>=w</a:t>
            </a:r>
            <a:r>
              <a:rPr lang="en-US" sz="1800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Encode(</a:t>
            </a:r>
            <a:r>
              <a:rPr lang="en-US" sz="1800" i="1" dirty="0" smtClean="0">
                <a:latin typeface="Times New Roman"/>
                <a:cs typeface="Times New Roman"/>
              </a:rPr>
              <a:t>r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7242" y="1855810"/>
            <a:ext cx="167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latin typeface="Times New Roman"/>
                <a:cs typeface="Times New Roman"/>
              </a:rPr>
              <a:t>ec</a:t>
            </a:r>
            <a:r>
              <a:rPr lang="en-US" sz="1800" i="1" dirty="0" smtClean="0">
                <a:latin typeface="Times New Roman"/>
                <a:cs typeface="Times New Roman"/>
              </a:rPr>
              <a:t> = </a:t>
            </a:r>
            <a:r>
              <a:rPr lang="en-US" sz="1800" dirty="0" smtClean="0">
                <a:latin typeface="Times New Roman"/>
                <a:cs typeface="Times New Roman"/>
              </a:rPr>
              <a:t>Encode(</a:t>
            </a:r>
            <a:r>
              <a:rPr lang="en-US" sz="1800" i="1" dirty="0" smtClean="0">
                <a:latin typeface="Times New Roman"/>
                <a:cs typeface="Times New Roman"/>
              </a:rPr>
              <a:t>r</a:t>
            </a:r>
            <a:r>
              <a:rPr lang="en-US" sz="1800" dirty="0" smtClean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  <p:cxnSp>
        <p:nvCxnSpPr>
          <p:cNvPr id="30" name="Straight Arrow Connector 29"/>
          <p:cNvCxnSpPr>
            <a:stCxn id="37" idx="1"/>
            <a:endCxn id="35" idx="4"/>
          </p:cNvCxnSpPr>
          <p:nvPr/>
        </p:nvCxnSpPr>
        <p:spPr bwMode="auto">
          <a:xfrm flipV="1">
            <a:off x="7887585" y="3676552"/>
            <a:ext cx="165985" cy="884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7988625" y="3546663"/>
            <a:ext cx="129889" cy="129889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868563" y="4541660"/>
            <a:ext cx="129889" cy="129889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>
            <a:stCxn id="11" idx="6"/>
            <a:endCxn id="37" idx="2"/>
          </p:cNvCxnSpPr>
          <p:nvPr/>
        </p:nvCxnSpPr>
        <p:spPr bwMode="auto">
          <a:xfrm>
            <a:off x="5014867" y="3737939"/>
            <a:ext cx="2853696" cy="868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3765176" y="5608662"/>
            <a:ext cx="5318969" cy="106023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,</a:t>
            </a:r>
            <a:r>
              <a:rPr lang="en-US" b="1" dirty="0"/>
              <a:t> </a:t>
            </a:r>
            <a:r>
              <a:rPr lang="en-US" sz="1800" b="1" dirty="0" smtClean="0"/>
              <a:t>and </a:t>
            </a:r>
          </a:p>
          <a:p>
            <a:pPr>
              <a:defRPr/>
            </a:pPr>
            <a:r>
              <a:rPr lang="en-US" b="1" i="1" dirty="0" smtClean="0">
                <a:latin typeface="Times New Roman"/>
                <a:cs typeface="Times New Roman"/>
              </a:rPr>
              <a:t>w</a:t>
            </a:r>
            <a:r>
              <a:rPr lang="en-US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is information theoretically unknown (knowing </a:t>
            </a:r>
            <a:r>
              <a:rPr lang="en-US" b="1" i="1" dirty="0" err="1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):</a:t>
            </a:r>
            <a:br>
              <a:rPr lang="en-US" sz="1800" b="1" dirty="0" smtClean="0"/>
            </a:br>
            <a:endParaRPr lang="en-US" sz="1800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17595"/>
              </p:ext>
            </p:extLst>
          </p:nvPr>
        </p:nvGraphicFramePr>
        <p:xfrm>
          <a:off x="3837760" y="6272213"/>
          <a:ext cx="429736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4" imgW="2603500" imgH="241300" progId="Equation.3">
                  <p:embed/>
                </p:oleObj>
              </mc:Choice>
              <mc:Fallback>
                <p:oleObj name="Equation" r:id="rId4" imgW="2603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7760" y="6272213"/>
                        <a:ext cx="4297363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524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build="p"/>
      <p:bldP spid="100" grpId="0"/>
      <p:bldP spid="11" grpId="0" animBg="1"/>
      <p:bldP spid="14" grpId="0" animBg="1"/>
      <p:bldP spid="15" grpId="0" animBg="1"/>
      <p:bldP spid="15" grpId="1" animBg="1"/>
      <p:bldP spid="22" grpId="0"/>
      <p:bldP spid="24" grpId="0"/>
      <p:bldP spid="24" grpId="1"/>
      <p:bldP spid="25" grpId="0"/>
      <p:bldP spid="27" grpId="0"/>
      <p:bldP spid="35" grpId="0" animBg="1"/>
      <p:bldP spid="37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Transform the noisy features to a key 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Provide error correction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Derive a key</a:t>
            </a:r>
          </a:p>
          <a:p>
            <a:r>
              <a:rPr lang="en-US" sz="1600" dirty="0" smtClean="0"/>
              <a:t>Error correction material should hide information should not reveal the source value</a:t>
            </a:r>
            <a:endParaRPr lang="en-US" sz="1600" dirty="0"/>
          </a:p>
          <a:p>
            <a:r>
              <a:rPr lang="en-US" sz="1600" dirty="0" smtClean="0"/>
              <a:t>Fuzzy Extractors derive keys from noisy data</a:t>
            </a:r>
          </a:p>
          <a:p>
            <a:pPr marL="0" indent="0">
              <a:buNone/>
            </a:pPr>
            <a:r>
              <a:rPr lang="en-US" sz="1200" dirty="0" smtClean="0"/>
              <a:t>         [DodisOstrovskyReyzinSmith08]</a:t>
            </a:r>
          </a:p>
          <a:p>
            <a:pPr lvl="1"/>
            <a:r>
              <a:rPr lang="en-US" sz="1400" i="1" dirty="0">
                <a:latin typeface="Arial" charset="0"/>
              </a:rPr>
              <a:t>Error-correct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</a:p>
          <a:p>
            <a:pPr lvl="1"/>
            <a:r>
              <a:rPr lang="en-US" sz="1400" dirty="0" smtClean="0">
                <a:latin typeface="Arial" charset="0"/>
              </a:rPr>
              <a:t>Derive a key using a </a:t>
            </a:r>
            <a:r>
              <a:rPr lang="en-US" sz="1400" i="1" dirty="0" smtClean="0">
                <a:latin typeface="Arial" charset="0"/>
              </a:rPr>
              <a:t>randomness extractor</a:t>
            </a: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6249610" y="1770945"/>
            <a:ext cx="2845001" cy="131123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, and </a:t>
            </a:r>
          </a:p>
          <a:p>
            <a:pPr>
              <a:defRPr/>
            </a:pPr>
            <a:endParaRPr lang="en-US" sz="1800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760669"/>
              </p:ext>
            </p:extLst>
          </p:nvPr>
        </p:nvGraphicFramePr>
        <p:xfrm>
          <a:off x="6443310" y="2633662"/>
          <a:ext cx="15509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4" imgW="939800" imgH="215900" progId="Equation.3">
                  <p:embed/>
                </p:oleObj>
              </mc:Choice>
              <mc:Fallback>
                <p:oleObj name="Equation" r:id="rId4" imgW="939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43310" y="2633662"/>
                        <a:ext cx="1550987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sketchPictur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0" y="1333500"/>
            <a:ext cx="2655740" cy="219178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43053" y="4128462"/>
            <a:ext cx="2845001" cy="1671635"/>
            <a:chOff x="6249610" y="3824479"/>
            <a:chExt cx="2845001" cy="1671635"/>
          </a:xfrm>
        </p:grpSpPr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6249610" y="3824479"/>
              <a:ext cx="2845001" cy="167163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45720" rIns="45720" anchor="ctr" anchorCtr="1"/>
            <a:lstStyle/>
            <a:p>
              <a:pPr algn="ctr">
                <a:defRPr/>
              </a:pPr>
              <a:r>
                <a:rPr lang="en-US" sz="1800" b="1" dirty="0" smtClean="0"/>
                <a:t>Converts high entropy sources to uniform </a:t>
              </a:r>
              <a:br>
                <a:rPr lang="en-US" sz="1800" b="1" dirty="0" smtClean="0"/>
              </a:br>
              <a:r>
                <a:rPr lang="en-US" sz="1800" b="1" i="1" dirty="0" smtClean="0">
                  <a:latin typeface="Times New Roman"/>
                  <a:cs typeface="Times New Roman"/>
                </a:rPr>
                <a:t>H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∞</a:t>
              </a:r>
              <a:r>
                <a:rPr lang="en-US" sz="1800" b="1" dirty="0" smtClean="0">
                  <a:latin typeface="Times New Roman"/>
                  <a:cs typeface="Times New Roman"/>
                </a:rPr>
                <a:t>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</a:t>
              </a:r>
              <a:r>
                <a:rPr lang="en-US" sz="1800" b="1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)≥ 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k</a:t>
              </a:r>
              <a:r>
                <a:rPr lang="en-US" sz="1800" b="1" dirty="0" smtClean="0">
                  <a:latin typeface="Times New Roman"/>
                  <a:cs typeface="Times New Roman"/>
                </a:rPr>
                <a:t>     Ext (</a:t>
              </a:r>
              <a:r>
                <a:rPr lang="en-US" sz="1800" b="1" i="1" dirty="0" smtClean="0">
                  <a:latin typeface="Times New Roman"/>
                  <a:cs typeface="Times New Roman"/>
                </a:rPr>
                <a:t>W </a:t>
              </a:r>
              <a:r>
                <a:rPr lang="en-US" sz="1800" b="1" dirty="0" smtClean="0">
                  <a:latin typeface="Times New Roman"/>
                  <a:cs typeface="Times New Roman"/>
                </a:rPr>
                <a:t>) ≈ U</a:t>
              </a:r>
              <a:endParaRPr lang="en-US" sz="18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7474120" y="4947891"/>
              <a:ext cx="2567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627009" y="4221988"/>
            <a:ext cx="967619" cy="1463040"/>
            <a:chOff x="6851952" y="2558143"/>
            <a:chExt cx="967619" cy="1491952"/>
          </a:xfrm>
        </p:grpSpPr>
        <p:sp>
          <p:nvSpPr>
            <p:cNvPr id="28" name="Trapezoid 2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94286" y="2997469"/>
              <a:ext cx="869883" cy="5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 bwMode="auto">
          <a:xfrm flipV="1">
            <a:off x="2811466" y="496406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68661"/>
              </p:ext>
            </p:extLst>
          </p:nvPr>
        </p:nvGraphicFramePr>
        <p:xfrm>
          <a:off x="3015550" y="4539703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7" imgW="203200" imgH="215900" progId="Equation.3">
                  <p:embed/>
                </p:oleObj>
              </mc:Choice>
              <mc:Fallback>
                <p:oleObj name="Equation" r:id="rId7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5550" y="4539703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/>
          <p:cNvCxnSpPr>
            <a:stCxn id="28" idx="0"/>
          </p:cNvCxnSpPr>
          <p:nvPr/>
        </p:nvCxnSpPr>
        <p:spPr bwMode="auto">
          <a:xfrm>
            <a:off x="4594629" y="4953508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88717"/>
              </p:ext>
            </p:extLst>
          </p:nvPr>
        </p:nvGraphicFramePr>
        <p:xfrm>
          <a:off x="4733828" y="4619625"/>
          <a:ext cx="15192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9" imgW="876300" imgH="215900" progId="Equation.3">
                  <p:embed/>
                </p:oleObj>
              </mc:Choice>
              <mc:Fallback>
                <p:oleObj name="Equation" r:id="rId9" imgW="876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3828" y="4619625"/>
                        <a:ext cx="1519237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548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3200400" cy="4419600"/>
          </a:xfrm>
        </p:spPr>
        <p:txBody>
          <a:bodyPr/>
          <a:lstStyle/>
          <a:p>
            <a:r>
              <a:rPr lang="en-US" sz="1600" dirty="0" smtClean="0"/>
              <a:t>Transform the noisy features to a key 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Provide error correction</a:t>
            </a:r>
          </a:p>
          <a:p>
            <a:pPr marL="863600" lvl="1" indent="-342900">
              <a:buFont typeface="+mj-lt"/>
              <a:buAutoNum type="arabicPeriod"/>
            </a:pPr>
            <a:r>
              <a:rPr lang="en-US" sz="1400" dirty="0" smtClean="0"/>
              <a:t>Derive a key</a:t>
            </a:r>
          </a:p>
          <a:p>
            <a:r>
              <a:rPr lang="en-US" sz="1600" dirty="0" smtClean="0"/>
              <a:t>Error correction material should hide information should not reveal the source value</a:t>
            </a:r>
            <a:endParaRPr lang="en-US" sz="1600" dirty="0"/>
          </a:p>
          <a:p>
            <a:r>
              <a:rPr lang="en-US" sz="1600" dirty="0" smtClean="0"/>
              <a:t>Fuzzy Extractors derive keys from noisy data</a:t>
            </a:r>
          </a:p>
          <a:p>
            <a:pPr marL="0" indent="0">
              <a:buNone/>
            </a:pPr>
            <a:r>
              <a:rPr lang="en-US" sz="1200" dirty="0" smtClean="0"/>
              <a:t>         [DodisOstrovskyReyzinSmith08]</a:t>
            </a:r>
          </a:p>
          <a:p>
            <a:pPr lvl="1"/>
            <a:r>
              <a:rPr lang="en-US" sz="1400" i="1" dirty="0">
                <a:latin typeface="Arial" charset="0"/>
              </a:rPr>
              <a:t>Error-correct </a:t>
            </a:r>
            <a:r>
              <a:rPr lang="en-US" sz="1400" dirty="0">
                <a:latin typeface="Arial" charset="0"/>
              </a:rPr>
              <a:t>the </a:t>
            </a:r>
            <a:r>
              <a:rPr lang="en-US" sz="1400" dirty="0" smtClean="0">
                <a:latin typeface="Arial" charset="0"/>
              </a:rPr>
              <a:t>source using </a:t>
            </a:r>
            <a:r>
              <a:rPr lang="en-US" sz="1400" dirty="0">
                <a:latin typeface="Arial" charset="0"/>
              </a:rPr>
              <a:t>a </a:t>
            </a:r>
            <a:r>
              <a:rPr lang="en-US" sz="1400" i="1" dirty="0">
                <a:latin typeface="Arial" charset="0"/>
              </a:rPr>
              <a:t>Secure </a:t>
            </a:r>
            <a:r>
              <a:rPr lang="en-US" sz="1400" i="1" dirty="0" smtClean="0">
                <a:latin typeface="Arial" charset="0"/>
              </a:rPr>
              <a:t>Sketch</a:t>
            </a:r>
          </a:p>
          <a:p>
            <a:pPr lvl="1"/>
            <a:r>
              <a:rPr lang="en-US" sz="1400" dirty="0" smtClean="0">
                <a:latin typeface="Arial" charset="0"/>
              </a:rPr>
              <a:t>Derive a key using a </a:t>
            </a:r>
            <a:r>
              <a:rPr lang="en-US" sz="1400" i="1" dirty="0" smtClean="0">
                <a:latin typeface="Arial" charset="0"/>
              </a:rPr>
              <a:t>randomness extractor</a:t>
            </a:r>
          </a:p>
          <a:p>
            <a:pPr lvl="1"/>
            <a:endParaRPr lang="en-US" sz="1400" i="1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787588" y="1101494"/>
            <a:ext cx="5051612" cy="4164082"/>
            <a:chOff x="3787588" y="1101494"/>
            <a:chExt cx="5051612" cy="4164082"/>
          </a:xfrm>
        </p:grpSpPr>
        <p:sp>
          <p:nvSpPr>
            <p:cNvPr id="5" name="Rectangle 4"/>
            <p:cNvSpPr/>
            <p:nvPr/>
          </p:nvSpPr>
          <p:spPr bwMode="auto">
            <a:xfrm>
              <a:off x="3787588" y="1440635"/>
              <a:ext cx="5012765" cy="382494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931920" y="1101494"/>
              <a:ext cx="1494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Secure Sketch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14" idx="3"/>
              <a:endCxn id="11" idx="7"/>
            </p:cNvCxnSpPr>
            <p:nvPr/>
          </p:nvCxnSpPr>
          <p:spPr bwMode="auto">
            <a:xfrm flipH="1">
              <a:off x="4995845" y="2348718"/>
              <a:ext cx="1279995" cy="13432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1" name="Oval 10"/>
            <p:cNvSpPr/>
            <p:nvPr/>
          </p:nvSpPr>
          <p:spPr bwMode="auto">
            <a:xfrm>
              <a:off x="4884978" y="3672994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256818" y="223785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00800" y="2048862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err="1" smtClean="0">
                  <a:latin typeface="Times New Roman"/>
                  <a:cs typeface="Times New Roman"/>
                </a:rPr>
                <a:t>ec</a:t>
              </a:r>
              <a:r>
                <a:rPr lang="en-US" sz="1800" dirty="0" smtClean="0">
                  <a:latin typeface="Times New Roman"/>
                  <a:cs typeface="Times New Roman"/>
                </a:rPr>
                <a:t>’=Decode(</a:t>
              </a:r>
              <a:r>
                <a:rPr lang="en-US" sz="1800" i="1" dirty="0" smtClean="0">
                  <a:latin typeface="Times New Roman"/>
                  <a:cs typeface="Times New Roman"/>
                </a:rPr>
                <a:t>w</a:t>
              </a:r>
              <a:r>
                <a:rPr lang="en-US" sz="1800" baseline="-25000" dirty="0" smtClean="0">
                  <a:latin typeface="Times New Roman"/>
                  <a:cs typeface="Times New Roman"/>
                </a:rPr>
                <a:t>1</a:t>
              </a:r>
              <a:r>
                <a:rPr lang="en-US" sz="1800" dirty="0" smtClean="0">
                  <a:latin typeface="Times New Roman"/>
                  <a:cs typeface="Times New Roman"/>
                </a:rPr>
                <a:t> </a:t>
              </a:r>
              <a:r>
                <a:rPr lang="en-US" sz="1800" dirty="0" smtClean="0">
                  <a:latin typeface="Times New Roman"/>
                  <a:cs typeface="Times New Roman"/>
                  <a:sym typeface="Symbol"/>
                </a:rPr>
                <a:t></a:t>
              </a:r>
              <a:r>
                <a:rPr lang="en-US" sz="1800" dirty="0" smtClean="0">
                  <a:latin typeface="Times New Roman"/>
                  <a:cs typeface="Times New Roman"/>
                </a:rPr>
                <a:t> </a:t>
              </a:r>
              <a:r>
                <a:rPr lang="en-US" sz="1800" i="1" dirty="0" err="1" smtClean="0">
                  <a:latin typeface="Times New Roman"/>
                  <a:cs typeface="Times New Roman"/>
                </a:rPr>
                <a:t>ss</a:t>
              </a:r>
              <a:r>
                <a:rPr lang="en-US" sz="1800" dirty="0" smtClean="0">
                  <a:latin typeface="Times New Roman"/>
                  <a:cs typeface="Times New Roman"/>
                </a:rPr>
                <a:t>)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23795" y="3883985"/>
              <a:ext cx="2084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err="1" smtClean="0">
                  <a:latin typeface="Times New Roman"/>
                  <a:cs typeface="Times New Roman"/>
                </a:rPr>
                <a:t>ss</a:t>
              </a:r>
              <a:r>
                <a:rPr lang="en-US" sz="1800" i="1" dirty="0" smtClean="0">
                  <a:latin typeface="Times New Roman"/>
                  <a:cs typeface="Times New Roman"/>
                </a:rPr>
                <a:t>=w</a:t>
              </a:r>
              <a:r>
                <a:rPr lang="en-US" sz="1800" baseline="-25000" dirty="0" smtClean="0">
                  <a:latin typeface="Times New Roman"/>
                  <a:cs typeface="Times New Roman"/>
                </a:rPr>
                <a:t>0</a:t>
              </a:r>
              <a:r>
                <a:rPr lang="en-US" sz="1800" i="1" dirty="0" smtClean="0">
                  <a:latin typeface="Times New Roman"/>
                  <a:cs typeface="Times New Roman"/>
                </a:rPr>
                <a:t> </a:t>
              </a:r>
              <a:r>
                <a:rPr lang="en-US" sz="1800" dirty="0" smtClean="0">
                  <a:sym typeface="Symbol"/>
                </a:rPr>
                <a:t></a:t>
              </a:r>
              <a:r>
                <a:rPr lang="en-US" sz="1800" i="1" dirty="0" smtClean="0">
                  <a:latin typeface="Times New Roman"/>
                  <a:cs typeface="Times New Roman"/>
                </a:rPr>
                <a:t> </a:t>
              </a:r>
              <a:r>
                <a:rPr lang="en-US" sz="1800" dirty="0" smtClean="0">
                  <a:latin typeface="Times New Roman"/>
                  <a:cs typeface="Times New Roman"/>
                </a:rPr>
                <a:t>Encode(</a:t>
              </a:r>
              <a:r>
                <a:rPr lang="en-US" sz="1800" i="1" dirty="0" smtClean="0">
                  <a:latin typeface="Times New Roman"/>
                  <a:cs typeface="Times New Roman"/>
                </a:rPr>
                <a:t>r</a:t>
              </a:r>
              <a:r>
                <a:rPr lang="en-US" sz="1800" dirty="0" smtClean="0">
                  <a:latin typeface="Times New Roman"/>
                  <a:cs typeface="Times New Roman"/>
                </a:rPr>
                <a:t>)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07242" y="1855810"/>
              <a:ext cx="1675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err="1" smtClean="0">
                  <a:latin typeface="Times New Roman"/>
                  <a:cs typeface="Times New Roman"/>
                </a:rPr>
                <a:t>ec</a:t>
              </a:r>
              <a:r>
                <a:rPr lang="en-US" sz="1800" i="1" dirty="0" smtClean="0">
                  <a:latin typeface="Times New Roman"/>
                  <a:cs typeface="Times New Roman"/>
                </a:rPr>
                <a:t> = </a:t>
              </a:r>
              <a:r>
                <a:rPr lang="en-US" sz="1800" dirty="0" smtClean="0">
                  <a:latin typeface="Times New Roman"/>
                  <a:cs typeface="Times New Roman"/>
                </a:rPr>
                <a:t>Encode(</a:t>
              </a:r>
              <a:r>
                <a:rPr lang="en-US" sz="1800" i="1" dirty="0" smtClean="0">
                  <a:latin typeface="Times New Roman"/>
                  <a:cs typeface="Times New Roman"/>
                </a:rPr>
                <a:t>r</a:t>
              </a:r>
              <a:r>
                <a:rPr lang="en-US" sz="1800" dirty="0" smtClean="0">
                  <a:latin typeface="Times New Roman"/>
                  <a:cs typeface="Times New Roman"/>
                </a:rPr>
                <a:t>)</a:t>
              </a:r>
              <a:endParaRPr lang="en-US" sz="1800" dirty="0">
                <a:latin typeface="Times New Roman"/>
                <a:cs typeface="Times New Roman"/>
              </a:endParaRPr>
            </a:p>
          </p:txBody>
        </p:sp>
        <p:cxnSp>
          <p:nvCxnSpPr>
            <p:cNvPr id="30" name="Straight Arrow Connector 29"/>
            <p:cNvCxnSpPr>
              <a:stCxn id="37" idx="1"/>
              <a:endCxn id="35" idx="4"/>
            </p:cNvCxnSpPr>
            <p:nvPr/>
          </p:nvCxnSpPr>
          <p:spPr bwMode="auto">
            <a:xfrm flipV="1">
              <a:off x="7887585" y="3676552"/>
              <a:ext cx="165985" cy="8841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5" name="Oval 34"/>
            <p:cNvSpPr/>
            <p:nvPr/>
          </p:nvSpPr>
          <p:spPr bwMode="auto">
            <a:xfrm>
              <a:off x="7988625" y="3546663"/>
              <a:ext cx="129889" cy="129889"/>
            </a:xfrm>
            <a:prstGeom prst="ellipse">
              <a:avLst/>
            </a:prstGeom>
            <a:solidFill>
              <a:srgbClr val="BB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7868563" y="4541660"/>
              <a:ext cx="129889" cy="129889"/>
            </a:xfrm>
            <a:prstGeom prst="ellipse">
              <a:avLst/>
            </a:prstGeom>
            <a:solidFill>
              <a:srgbClr val="BB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stCxn id="11" idx="6"/>
              <a:endCxn id="37" idx="2"/>
            </p:cNvCxnSpPr>
            <p:nvPr/>
          </p:nvCxnSpPr>
          <p:spPr bwMode="auto">
            <a:xfrm>
              <a:off x="5014867" y="3737939"/>
              <a:ext cx="2853696" cy="8686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3765176" y="5608662"/>
            <a:ext cx="5318969" cy="106023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and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b="1" dirty="0" smtClean="0"/>
              <a:t> are close then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ec</a:t>
            </a:r>
            <a:r>
              <a:rPr lang="en-US" sz="1800" b="1" i="1" dirty="0" smtClean="0">
                <a:latin typeface="Times New Roman"/>
                <a:cs typeface="Times New Roman"/>
              </a:rPr>
              <a:t>’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b="1" i="1" dirty="0" err="1" smtClean="0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, and </a:t>
            </a:r>
            <a:br>
              <a:rPr lang="en-US" sz="1800" b="1" dirty="0" smtClean="0"/>
            </a:br>
            <a:r>
              <a:rPr lang="en-US" b="1" i="1" dirty="0" smtClean="0">
                <a:latin typeface="Times New Roman"/>
                <a:cs typeface="Times New Roman"/>
              </a:rPr>
              <a:t>w</a:t>
            </a:r>
            <a:r>
              <a:rPr lang="en-US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/>
              <a:t> is information theoretically unknown (knowing </a:t>
            </a:r>
            <a:r>
              <a:rPr lang="en-US" b="1" i="1" dirty="0" err="1">
                <a:latin typeface="Times New Roman"/>
                <a:cs typeface="Times New Roman"/>
              </a:rPr>
              <a:t>ss</a:t>
            </a:r>
            <a:r>
              <a:rPr lang="en-US" sz="1800" b="1" dirty="0" smtClean="0"/>
              <a:t>):</a:t>
            </a:r>
            <a:br>
              <a:rPr lang="en-US" sz="1800" b="1" dirty="0" smtClean="0"/>
            </a:br>
            <a:endParaRPr lang="en-US" sz="1800" b="1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941218"/>
              </p:ext>
            </p:extLst>
          </p:nvPr>
        </p:nvGraphicFramePr>
        <p:xfrm>
          <a:off x="3837760" y="6272213"/>
          <a:ext cx="42957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4" imgW="2603500" imgH="241300" progId="Equation.3">
                  <p:embed/>
                </p:oleObj>
              </mc:Choice>
              <mc:Fallback>
                <p:oleObj name="Equation" r:id="rId4" imgW="2603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7760" y="6272213"/>
                        <a:ext cx="4295775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270651" y="5601002"/>
            <a:ext cx="3200895" cy="106967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1800" b="1" dirty="0" smtClean="0"/>
              <a:t>Converts high entropy sources</a:t>
            </a:r>
            <a:br>
              <a:rPr lang="en-US" sz="1800" b="1" dirty="0" smtClean="0"/>
            </a:br>
            <a:r>
              <a:rPr lang="en-US" sz="1800" b="1" dirty="0" smtClean="0"/>
              <a:t> to the uniform distribution</a:t>
            </a:r>
            <a:br>
              <a:rPr lang="en-US" sz="1800" b="1" dirty="0" smtClean="0"/>
            </a:br>
            <a:r>
              <a:rPr lang="en-US" sz="1800" b="1" i="1" dirty="0" smtClean="0">
                <a:latin typeface="Times New Roman"/>
                <a:cs typeface="Times New Roman"/>
              </a:rPr>
              <a:t>H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∞</a:t>
            </a:r>
            <a:r>
              <a:rPr lang="en-US" sz="1800" b="1" dirty="0" smtClean="0">
                <a:latin typeface="Times New Roman"/>
                <a:cs typeface="Times New Roman"/>
              </a:rPr>
              <a:t>(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dirty="0" smtClean="0">
                <a:latin typeface="Times New Roman"/>
                <a:cs typeface="Times New Roman"/>
              </a:rPr>
              <a:t>)≥ </a:t>
            </a:r>
            <a:r>
              <a:rPr lang="en-US" sz="1800" b="1" i="1" dirty="0" smtClean="0">
                <a:latin typeface="Times New Roman"/>
                <a:cs typeface="Times New Roman"/>
              </a:rPr>
              <a:t>k</a:t>
            </a:r>
            <a:r>
              <a:rPr lang="en-US" sz="1800" b="1" dirty="0" smtClean="0">
                <a:latin typeface="Times New Roman"/>
                <a:cs typeface="Times New Roman"/>
              </a:rPr>
              <a:t> </a:t>
            </a:r>
            <a:r>
              <a:rPr lang="en-US" sz="1800" b="1" dirty="0" smtClean="0">
                <a:latin typeface="Calibri"/>
                <a:cs typeface="Calibri"/>
              </a:rPr>
              <a:t>then </a:t>
            </a:r>
            <a:r>
              <a:rPr lang="en-US" sz="1800" b="1" dirty="0" smtClean="0">
                <a:latin typeface="Times New Roman"/>
                <a:cs typeface="Times New Roman"/>
              </a:rPr>
              <a:t>Ext (</a:t>
            </a:r>
            <a:r>
              <a:rPr lang="en-US" sz="1800" b="1" i="1" dirty="0" smtClean="0">
                <a:latin typeface="Times New Roman"/>
                <a:cs typeface="Times New Roman"/>
              </a:rPr>
              <a:t>W </a:t>
            </a:r>
            <a:r>
              <a:rPr lang="en-US" sz="1800" b="1" dirty="0" smtClean="0">
                <a:latin typeface="Times New Roman"/>
                <a:cs typeface="Times New Roman"/>
              </a:rPr>
              <a:t>) ≈ U</a:t>
            </a:r>
            <a:endParaRPr lang="en-US" sz="1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701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 of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89304"/>
            <a:ext cx="3563112" cy="4828032"/>
          </a:xfrm>
        </p:spPr>
        <p:txBody>
          <a:bodyPr/>
          <a:lstStyle/>
          <a:p>
            <a:r>
              <a:rPr lang="en-US" sz="1600" dirty="0" smtClean="0"/>
              <a:t>Secure Sketches Transform a code </a:t>
            </a:r>
            <a:r>
              <a:rPr lang="en-US" sz="1600" i="1" dirty="0" smtClean="0">
                <a:latin typeface="Times New Roman"/>
                <a:cs typeface="Times New Roman"/>
              </a:rPr>
              <a:t>C</a:t>
            </a:r>
            <a:r>
              <a:rPr lang="en-US" sz="1600" dirty="0" smtClean="0"/>
              <a:t> into a code </a:t>
            </a:r>
            <a:r>
              <a:rPr lang="en-US" sz="1600" i="1" dirty="0" smtClean="0">
                <a:latin typeface="Times New Roman"/>
                <a:cs typeface="Times New Roman"/>
              </a:rPr>
              <a:t>C’</a:t>
            </a:r>
            <a:r>
              <a:rPr lang="en-US" sz="1600" dirty="0" smtClean="0"/>
              <a:t> where the original biometric reading is a </a:t>
            </a:r>
            <a:r>
              <a:rPr lang="en-US" sz="1600" dirty="0" err="1" smtClean="0"/>
              <a:t>codeword</a:t>
            </a:r>
            <a:endParaRPr lang="en-US" sz="1600" dirty="0" smtClean="0"/>
          </a:p>
          <a:p>
            <a:r>
              <a:rPr lang="en-US" sz="1600" dirty="0" smtClean="0"/>
              <a:t>Secure Sketches reveals the shift between C and C’</a:t>
            </a:r>
          </a:p>
          <a:p>
            <a:r>
              <a:rPr lang="en-US" sz="1600" dirty="0" smtClean="0"/>
              <a:t>This is the number of redundant bits in the code</a:t>
            </a:r>
          </a:p>
          <a:p>
            <a:r>
              <a:rPr lang="en-US" sz="1600" dirty="0" smtClean="0"/>
              <a:t>Equal to radius of each ball (in a perfect code)</a:t>
            </a:r>
          </a:p>
          <a:p>
            <a:r>
              <a:rPr lang="en-US" sz="1600" dirty="0" smtClean="0"/>
              <a:t>This drops the information theoretic entropy of the biometric by the radius of each ball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733800" y="1718235"/>
            <a:ext cx="5181599" cy="43015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1920" y="1101494"/>
            <a:ext cx="2186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Sketch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3886200" y="2286000"/>
            <a:ext cx="4876800" cy="3352800"/>
            <a:chOff x="3886200" y="2286000"/>
            <a:chExt cx="4876800" cy="3352800"/>
          </a:xfrm>
        </p:grpSpPr>
        <p:sp>
          <p:nvSpPr>
            <p:cNvPr id="7" name="Oval 6"/>
            <p:cNvSpPr/>
            <p:nvPr/>
          </p:nvSpPr>
          <p:spPr bwMode="auto">
            <a:xfrm>
              <a:off x="5091546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8633111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335856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886200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555056" y="22860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7262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81646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45070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6945456" y="33753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5091546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8633111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6335856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3886200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7555056" y="4419600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57262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81646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45070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6945456" y="5508911"/>
              <a:ext cx="129889" cy="129889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962400" y="1752600"/>
            <a:ext cx="4876800" cy="3352800"/>
            <a:chOff x="3962400" y="1752600"/>
            <a:chExt cx="4876800" cy="3352800"/>
          </a:xfrm>
        </p:grpSpPr>
        <p:sp>
          <p:nvSpPr>
            <p:cNvPr id="111" name="Oval 110"/>
            <p:cNvSpPr/>
            <p:nvPr/>
          </p:nvSpPr>
          <p:spPr bwMode="auto">
            <a:xfrm>
              <a:off x="4572000" y="17526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5791200" y="17526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010400" y="17526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64008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51816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39624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620000" y="28194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4572000" y="38862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5791200" y="38862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7010400" y="3886200"/>
              <a:ext cx="1219200" cy="1219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sp>
        <p:nvSpPr>
          <p:cNvPr id="137" name="Oval 136"/>
          <p:cNvSpPr/>
          <p:nvPr/>
        </p:nvSpPr>
        <p:spPr bwMode="auto">
          <a:xfrm>
            <a:off x="4953000" y="4724400"/>
            <a:ext cx="129889" cy="129889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766846" y="4419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267200" y="1828800"/>
            <a:ext cx="37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C</a:t>
            </a:r>
            <a:endParaRPr lang="en-US" sz="1800" dirty="0">
              <a:latin typeface="Times New Roman"/>
              <a:cs typeface="Times New Roman"/>
            </a:endParaRPr>
          </a:p>
        </p:txBody>
      </p:sp>
      <p:cxnSp>
        <p:nvCxnSpPr>
          <p:cNvPr id="141" name="Straight Arrow Connector 140"/>
          <p:cNvCxnSpPr>
            <a:stCxn id="120" idx="3"/>
          </p:cNvCxnSpPr>
          <p:nvPr/>
        </p:nvCxnSpPr>
        <p:spPr bwMode="auto">
          <a:xfrm flipH="1">
            <a:off x="5029200" y="4530467"/>
            <a:ext cx="81368" cy="1939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46" name="Group 145"/>
          <p:cNvGrpSpPr/>
          <p:nvPr/>
        </p:nvGrpSpPr>
        <p:grpSpPr>
          <a:xfrm>
            <a:off x="3754034" y="2590800"/>
            <a:ext cx="4876800" cy="3352800"/>
            <a:chOff x="3886200" y="2286000"/>
            <a:chExt cx="4876800" cy="3352800"/>
          </a:xfrm>
        </p:grpSpPr>
        <p:sp>
          <p:nvSpPr>
            <p:cNvPr id="147" name="Oval 146"/>
            <p:cNvSpPr/>
            <p:nvPr/>
          </p:nvSpPr>
          <p:spPr bwMode="auto">
            <a:xfrm>
              <a:off x="5091546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" name="Oval 147"/>
            <p:cNvSpPr/>
            <p:nvPr/>
          </p:nvSpPr>
          <p:spPr bwMode="auto">
            <a:xfrm>
              <a:off x="8633111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" name="Oval 148"/>
            <p:cNvSpPr/>
            <p:nvPr/>
          </p:nvSpPr>
          <p:spPr bwMode="auto">
            <a:xfrm>
              <a:off x="6335856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" name="Oval 149"/>
            <p:cNvSpPr/>
            <p:nvPr/>
          </p:nvSpPr>
          <p:spPr bwMode="auto">
            <a:xfrm>
              <a:off x="3886200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" name="Oval 150"/>
            <p:cNvSpPr/>
            <p:nvPr/>
          </p:nvSpPr>
          <p:spPr bwMode="auto">
            <a:xfrm>
              <a:off x="7555056" y="22860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Oval 151"/>
            <p:cNvSpPr/>
            <p:nvPr/>
          </p:nvSpPr>
          <p:spPr bwMode="auto">
            <a:xfrm>
              <a:off x="57262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" name="Oval 152"/>
            <p:cNvSpPr/>
            <p:nvPr/>
          </p:nvSpPr>
          <p:spPr bwMode="auto">
            <a:xfrm>
              <a:off x="81646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45070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>
              <a:off x="6945456" y="33753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" name="Oval 155"/>
            <p:cNvSpPr/>
            <p:nvPr/>
          </p:nvSpPr>
          <p:spPr bwMode="auto">
            <a:xfrm>
              <a:off x="5091546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" name="Oval 156"/>
            <p:cNvSpPr/>
            <p:nvPr/>
          </p:nvSpPr>
          <p:spPr bwMode="auto">
            <a:xfrm>
              <a:off x="8633111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" name="Oval 157"/>
            <p:cNvSpPr/>
            <p:nvPr/>
          </p:nvSpPr>
          <p:spPr bwMode="auto">
            <a:xfrm>
              <a:off x="6335856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" name="Oval 158"/>
            <p:cNvSpPr/>
            <p:nvPr/>
          </p:nvSpPr>
          <p:spPr bwMode="auto">
            <a:xfrm>
              <a:off x="3886200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" name="Oval 159"/>
            <p:cNvSpPr/>
            <p:nvPr/>
          </p:nvSpPr>
          <p:spPr bwMode="auto">
            <a:xfrm>
              <a:off x="7555056" y="4419600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" name="Oval 160"/>
            <p:cNvSpPr/>
            <p:nvPr/>
          </p:nvSpPr>
          <p:spPr bwMode="auto">
            <a:xfrm>
              <a:off x="57262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" name="Oval 161"/>
            <p:cNvSpPr/>
            <p:nvPr/>
          </p:nvSpPr>
          <p:spPr bwMode="auto">
            <a:xfrm>
              <a:off x="81646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" name="Oval 162"/>
            <p:cNvSpPr/>
            <p:nvPr/>
          </p:nvSpPr>
          <p:spPr bwMode="auto">
            <a:xfrm>
              <a:off x="45070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" name="Oval 163"/>
            <p:cNvSpPr/>
            <p:nvPr/>
          </p:nvSpPr>
          <p:spPr bwMode="auto">
            <a:xfrm>
              <a:off x="6945456" y="5508911"/>
              <a:ext cx="129889" cy="12988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4267200" y="1828800"/>
            <a:ext cx="43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C’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105400" y="5181600"/>
            <a:ext cx="129889" cy="129889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76800" y="4800600"/>
            <a:ext cx="42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p’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8293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1667 0.04444 " pathEditMode="relative" ptsTypes="AA">
                                      <p:cBhvr>
                                        <p:cTn id="2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7" grpId="0" animBg="1"/>
      <p:bldP spid="138" grpId="0"/>
      <p:bldP spid="139" grpId="0"/>
      <p:bldP spid="139" grpId="1"/>
      <p:bldP spid="165" grpId="0"/>
      <p:bldP spid="60" grpId="0" animBg="1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Loss From Fuzzy Extractors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4096512" cy="482803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Biometrics typically have at most </a:t>
            </a:r>
            <a:r>
              <a:rPr lang="en-US" i="1" dirty="0" smtClean="0">
                <a:latin typeface="Times New Roman"/>
                <a:cs typeface="Times New Roman"/>
              </a:rPr>
              <a:t>100-200</a:t>
            </a:r>
            <a:r>
              <a:rPr lang="en-US" dirty="0" smtClean="0"/>
              <a:t> bits of entropy</a:t>
            </a:r>
          </a:p>
          <a:p>
            <a:r>
              <a:rPr lang="en-US" dirty="0" smtClean="0"/>
              <a:t>Entropy loss is considered in information-theoretic setting </a:t>
            </a:r>
            <a:br>
              <a:rPr lang="en-US" dirty="0" smtClean="0"/>
            </a:br>
            <a:r>
              <a:rPr lang="en-US" dirty="0" smtClean="0"/>
              <a:t>(all powerful adversary)</a:t>
            </a:r>
          </a:p>
          <a:p>
            <a:r>
              <a:rPr lang="en-US" dirty="0" smtClean="0"/>
              <a:t>Fuzzy extractors have two losses:</a:t>
            </a:r>
            <a:endParaRPr lang="en-US" dirty="0"/>
          </a:p>
          <a:p>
            <a:pPr lvl="1"/>
            <a:r>
              <a:rPr lang="en-US" dirty="0" smtClean="0"/>
              <a:t>Secure sketches lose twice the error correcting capability of the code </a:t>
            </a:r>
          </a:p>
          <a:p>
            <a:pPr lvl="2"/>
            <a:r>
              <a:rPr lang="en-US" dirty="0" smtClean="0"/>
              <a:t>For error rates of </a:t>
            </a:r>
            <a:r>
              <a:rPr lang="en-US" i="1" dirty="0" smtClean="0">
                <a:latin typeface="Times New Roman"/>
                <a:cs typeface="Times New Roman"/>
              </a:rPr>
              <a:t>10-20%</a:t>
            </a:r>
            <a:r>
              <a:rPr lang="en-US" dirty="0" smtClean="0"/>
              <a:t>, equates to </a:t>
            </a:r>
            <a:r>
              <a:rPr lang="en-US" i="1" dirty="0" smtClean="0">
                <a:latin typeface="Times New Roman"/>
                <a:cs typeface="Times New Roman"/>
              </a:rPr>
              <a:t>10-40</a:t>
            </a:r>
            <a:r>
              <a:rPr lang="en-US" dirty="0" smtClean="0"/>
              <a:t> bits.</a:t>
            </a:r>
          </a:p>
          <a:p>
            <a:pPr lvl="1"/>
            <a:r>
              <a:rPr lang="en-US" dirty="0" smtClean="0"/>
              <a:t>Randomness extractors lose </a:t>
            </a:r>
            <a:br>
              <a:rPr lang="en-US" dirty="0" smtClean="0"/>
            </a:br>
            <a:r>
              <a:rPr lang="en-US" i="1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log (</a:t>
            </a:r>
            <a:r>
              <a:rPr lang="en-US" i="1" dirty="0" smtClean="0">
                <a:latin typeface="Times New Roman"/>
                <a:cs typeface="Times New Roman"/>
              </a:rPr>
              <a:t>1/</a:t>
            </a:r>
            <a:r>
              <a:rPr lang="en-US" i="1" dirty="0" err="1" smtClean="0">
                <a:latin typeface="Times New Roman"/>
                <a:cs typeface="Times New Roman"/>
              </a:rPr>
              <a:t>ε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or between </a:t>
            </a:r>
            <a:r>
              <a:rPr lang="en-US" i="1" dirty="0" smtClean="0">
                <a:latin typeface="Times New Roman"/>
                <a:cs typeface="Times New Roman"/>
              </a:rPr>
              <a:t>60-100</a:t>
            </a:r>
            <a:r>
              <a:rPr lang="en-US" dirty="0" smtClean="0"/>
              <a:t> bits</a:t>
            </a:r>
          </a:p>
          <a:p>
            <a:r>
              <a:rPr lang="en-US" dirty="0" smtClean="0"/>
              <a:t>After these losses the key may be too short to be useful: </a:t>
            </a:r>
            <a:r>
              <a:rPr lang="en-US" i="1" dirty="0" smtClean="0">
                <a:latin typeface="Times New Roman"/>
                <a:cs typeface="Times New Roman"/>
              </a:rPr>
              <a:t>30-60</a:t>
            </a:r>
            <a:r>
              <a:rPr lang="en-US" dirty="0" smtClean="0"/>
              <a:t> bits</a:t>
            </a:r>
            <a:endParaRPr lang="en-US" dirty="0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572000" y="1472571"/>
            <a:ext cx="4267200" cy="990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1800" b="1" dirty="0" smtClean="0"/>
              <a:t>Can we eliminate either of these entropy losses?</a:t>
            </a:r>
            <a:endParaRPr lang="en-US" sz="1800" b="1" dirty="0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572000" y="2867129"/>
            <a:ext cx="4267200" cy="190030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[</a:t>
            </a:r>
            <a:r>
              <a:rPr lang="en-US" b="1" dirty="0" err="1" smtClean="0"/>
              <a:t>DodisOstrovskyReyzinSmith</a:t>
            </a:r>
            <a:r>
              <a:rPr lang="en-US" b="1" dirty="0" smtClean="0"/>
              <a:t>]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entropy retained by a secure sketch is bounded by the best error-correcting code that can correct </a:t>
            </a:r>
            <a:r>
              <a:rPr lang="en-US" altLang="ja-JP" i="1" dirty="0" err="1" smtClean="0">
                <a:latin typeface="Times New Roman"/>
                <a:cs typeface="Times New Roman"/>
              </a:rPr>
              <a:t>d</a:t>
            </a:r>
            <a:r>
              <a:rPr lang="en-US" altLang="ja-JP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b="1" dirty="0" smtClean="0"/>
              <a:t> random errors with high probability</a:t>
            </a:r>
            <a:endParaRPr lang="en-US" sz="1800" b="1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572000" y="5051972"/>
            <a:ext cx="4267200" cy="149895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Fuzzy Extractors and Secure Sketches </a:t>
            </a:r>
            <a:r>
              <a:rPr lang="en-US" b="1" dirty="0" smtClean="0"/>
              <a:t>consider unbounded adversaries.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Can we do better in the </a:t>
            </a:r>
            <a:br>
              <a:rPr lang="en-US" b="1" dirty="0" smtClean="0"/>
            </a:br>
            <a:r>
              <a:rPr lang="en-US" b="1" dirty="0" smtClean="0"/>
              <a:t>computational setting?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9825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1941</Words>
  <Application>Microsoft Macintosh PowerPoint</Application>
  <PresentationFormat>On-screen Show (4:3)</PresentationFormat>
  <Paragraphs>426</Paragraphs>
  <Slides>35</Slides>
  <Notes>6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Office Theme</vt:lpstr>
      <vt:lpstr>Equation</vt:lpstr>
      <vt:lpstr>Microsoft Equation</vt:lpstr>
      <vt:lpstr>Computational Fuzzy Extractors</vt:lpstr>
      <vt:lpstr>Outline</vt:lpstr>
      <vt:lpstr>Noisy Distributions</vt:lpstr>
      <vt:lpstr>Security from Noisy Data</vt:lpstr>
      <vt:lpstr>Fuzzy Extractors</vt:lpstr>
      <vt:lpstr>Fuzzy Extractors</vt:lpstr>
      <vt:lpstr>Fuzzy Extractors</vt:lpstr>
      <vt:lpstr>Another View of Secure Sketches</vt:lpstr>
      <vt:lpstr>Entropy Loss From Fuzzy Extractors</vt:lpstr>
      <vt:lpstr>Results</vt:lpstr>
      <vt:lpstr>Outline</vt:lpstr>
      <vt:lpstr>Computational Secure Sketch</vt:lpstr>
      <vt:lpstr>HILL Secure Sketch</vt:lpstr>
      <vt:lpstr>HILL Secure Sketches     Secure Sketches</vt:lpstr>
      <vt:lpstr>Can sketches be unpredictable?</vt:lpstr>
      <vt:lpstr>Maximum unpredictability conditioned on ss</vt:lpstr>
      <vt:lpstr>Outline</vt:lpstr>
      <vt:lpstr>Our construction</vt:lpstr>
      <vt:lpstr>Solving random linear equations</vt:lpstr>
      <vt:lpstr>Learning with Errors</vt:lpstr>
      <vt:lpstr>Learning with Errors</vt:lpstr>
      <vt:lpstr>Learning with Errors</vt:lpstr>
      <vt:lpstr>Learning with Errors</vt:lpstr>
      <vt:lpstr>Computational Fuzzy Extractor</vt:lpstr>
      <vt:lpstr>Randomness w/ Variable Sampling Length</vt:lpstr>
      <vt:lpstr>LWE w/ Uniform Error</vt:lpstr>
      <vt:lpstr>Finding a key</vt:lpstr>
      <vt:lpstr>Finding a key</vt:lpstr>
      <vt:lpstr>Finding a key</vt:lpstr>
      <vt:lpstr>Finding a key</vt:lpstr>
      <vt:lpstr>Finding a key</vt:lpstr>
      <vt:lpstr>Finding a key</vt:lpstr>
      <vt:lpstr>Our construction</vt:lpstr>
      <vt:lpstr>Questions</vt:lpstr>
      <vt:lpstr>Error Sampling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Benjamin Fuller</cp:lastModifiedBy>
  <cp:revision>42</cp:revision>
  <dcterms:created xsi:type="dcterms:W3CDTF">2013-03-29T19:18:32Z</dcterms:created>
  <dcterms:modified xsi:type="dcterms:W3CDTF">2013-03-31T21:05:19Z</dcterms:modified>
</cp:coreProperties>
</file>