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401" r:id="rId17"/>
    <p:sldId id="377" r:id="rId18"/>
    <p:sldId id="378" r:id="rId19"/>
    <p:sldId id="379" r:id="rId20"/>
    <p:sldId id="382" r:id="rId21"/>
    <p:sldId id="380" r:id="rId22"/>
    <p:sldId id="381" r:id="rId23"/>
    <p:sldId id="383" r:id="rId24"/>
    <p:sldId id="384" r:id="rId25"/>
    <p:sldId id="385" r:id="rId26"/>
    <p:sldId id="388" r:id="rId27"/>
    <p:sldId id="402" r:id="rId28"/>
    <p:sldId id="403" r:id="rId29"/>
    <p:sldId id="386" r:id="rId30"/>
    <p:sldId id="404"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9599" autoAdjust="0"/>
  </p:normalViewPr>
  <p:slideViewPr>
    <p:cSldViewPr snapToGrid="0" snapToObjects="1">
      <p:cViewPr>
        <p:scale>
          <a:sx n="95" d="100"/>
          <a:sy n="95" d="100"/>
        </p:scale>
        <p:origin x="-648" y="-12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04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5" Type="http://schemas.openxmlformats.org/officeDocument/2006/relationships/oleObject" Target="../embeddings/oleObject10.bin"/><Relationship Id="rId6"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emf"/><Relationship Id="rId5" Type="http://schemas.openxmlformats.org/officeDocument/2006/relationships/oleObject" Target="../embeddings/oleObject12.bin"/><Relationship Id="rId6"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emf"/><Relationship Id="rId5" Type="http://schemas.openxmlformats.org/officeDocument/2006/relationships/oleObject" Target="../embeddings/oleObject14.bin"/><Relationship Id="rId6"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emf"/><Relationship Id="rId5" Type="http://schemas.openxmlformats.org/officeDocument/2006/relationships/oleObject" Target="../embeddings/oleObject18.bin"/><Relationship Id="rId6"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emf"/><Relationship Id="rId5" Type="http://schemas.openxmlformats.org/officeDocument/2006/relationships/oleObject" Target="../embeddings/oleObject20.bin"/><Relationship Id="rId6"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6.emf"/><Relationship Id="rId5" Type="http://schemas.openxmlformats.org/officeDocument/2006/relationships/oleObject" Target="../embeddings/oleObject22.bin"/><Relationship Id="rId6"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6.emf"/><Relationship Id="rId5" Type="http://schemas.openxmlformats.org/officeDocument/2006/relationships/oleObject" Target="../embeddings/oleObject24.bin"/><Relationship Id="rId6"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6.emf"/><Relationship Id="rId5" Type="http://schemas.openxmlformats.org/officeDocument/2006/relationships/oleObject" Target="../embeddings/oleObject26.bin"/><Relationship Id="rId6"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6.emf"/><Relationship Id="rId5" Type="http://schemas.openxmlformats.org/officeDocument/2006/relationships/oleObject" Target="../embeddings/oleObject28.bin"/><Relationship Id="rId6"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6.emf"/><Relationship Id="rId5" Type="http://schemas.openxmlformats.org/officeDocument/2006/relationships/oleObject" Target="../embeddings/oleObject30.bin"/><Relationship Id="rId6" Type="http://schemas.openxmlformats.org/officeDocument/2006/relationships/image" Target="../media/image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4" Type="http://schemas.openxmlformats.org/officeDocument/2006/relationships/image" Target="../media/image6.emf"/><Relationship Id="rId5" Type="http://schemas.openxmlformats.org/officeDocument/2006/relationships/oleObject" Target="../embeddings/oleObject32.bin"/><Relationship Id="rId6"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10.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10.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10.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Equation4.bin"/><Relationship Id="rId4" Type="http://schemas.openxmlformats.org/officeDocument/2006/relationships/image" Target="../media/image10.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6.emf"/><Relationship Id="rId5" Type="http://schemas.openxmlformats.org/officeDocument/2006/relationships/oleObject" Target="../embeddings/oleObject34.bin"/><Relationship Id="rId6" Type="http://schemas.openxmlformats.org/officeDocument/2006/relationships/image" Target="../media/image7.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6.emf"/><Relationship Id="rId5" Type="http://schemas.openxmlformats.org/officeDocument/2006/relationships/oleObject" Target="../embeddings/oleObject36.bin"/><Relationship Id="rId6" Type="http://schemas.openxmlformats.org/officeDocument/2006/relationships/image" Target="../media/image7.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6.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6.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6.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6.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r>
              <a:rPr lang="en-US" sz="2800" dirty="0" smtClean="0"/>
              <a:t>” (VBB)</a:t>
            </a:r>
            <a:endParaRPr lang="en-US" sz="2800" dirty="0" smtClean="0"/>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r>
              <a:rPr lang="en-US" sz="2800" dirty="0" smtClean="0"/>
              <a:t>” (VBB)</a:t>
            </a:r>
            <a:endParaRPr lang="en-US" sz="2800" dirty="0" smtClean="0"/>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version achievable under number-theoretic assumptions </a:t>
            </a:r>
            <a:r>
              <a:rPr lang="en-US" sz="1800" dirty="0" smtClean="0"/>
              <a:t>[BitanskiCanetti10]</a:t>
            </a:r>
            <a:r>
              <a:rPr lang="en-US" dirty="0" smtClean="0"/>
              <a:t> </a:t>
            </a:r>
          </a:p>
          <a:p>
            <a:endParaRPr lang="en-US" sz="2000" dirty="0"/>
          </a:p>
        </p:txBody>
      </p:sp>
      <p:sp>
        <p:nvSpPr>
          <p:cNvPr id="22" name="Rectangle 21"/>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5"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03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03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blocks 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block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blocks </a:t>
            </a:r>
            <a:r>
              <a:rPr lang="en-US" dirty="0" smtClean="0"/>
              <a:t>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01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01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block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305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059"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23309" y="3136841"/>
            <a:ext cx="3826736" cy="140767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need a technique from point obfuscation literature to exploit this info</a:t>
            </a:r>
            <a:endParaRPr lang="en-US" sz="2400" b="1" dirty="0" smtClean="0">
              <a:latin typeface="Calibri"/>
              <a:cs typeface="Calibri"/>
            </a:endParaRPr>
          </a:p>
        </p:txBody>
      </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Point Functions      Digital Lockers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1205832" y="184376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grpSp>
        <p:nvGrpSpPr>
          <p:cNvPr id="13" name="Group 12"/>
          <p:cNvGrpSpPr/>
          <p:nvPr/>
        </p:nvGrpSpPr>
        <p:grpSpPr>
          <a:xfrm>
            <a:off x="6579912" y="2512913"/>
            <a:ext cx="679937" cy="484949"/>
            <a:chOff x="5336662" y="3974587"/>
            <a:chExt cx="679937" cy="484949"/>
          </a:xfrm>
        </p:grpSpPr>
        <p:sp>
          <p:nvSpPr>
            <p:cNvPr id="9" name="Rectangle 8"/>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36662" y="4037154"/>
              <a:ext cx="357331" cy="369332"/>
            </a:xfrm>
            <a:prstGeom prst="rect">
              <a:avLst/>
            </a:prstGeom>
          </p:spPr>
          <p:txBody>
            <a:bodyPr wrap="none">
              <a:spAutoFit/>
            </a:bodyPr>
            <a:lstStyle/>
            <a:p>
              <a:r>
                <a:rPr lang="en-US" i="1" dirty="0" smtClean="0">
                  <a:solidFill>
                    <a:srgbClr val="FFFFFF"/>
                  </a:solidFill>
                  <a:latin typeface="Times New Roman"/>
                  <a:cs typeface="Times New Roman"/>
                </a:rPr>
                <a:t>w</a:t>
              </a:r>
              <a:endParaRPr lang="en-US" baseline="30000" dirty="0">
                <a:solidFill>
                  <a:srgbClr val="FFFFFF"/>
                </a:solidFill>
                <a:latin typeface="Times New Roman"/>
                <a:cs typeface="Times New Roman"/>
              </a:endParaRPr>
            </a:p>
          </p:txBody>
        </p:sp>
      </p:gr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grpSp>
        <p:nvGrpSpPr>
          <p:cNvPr id="15" name="Group 14"/>
          <p:cNvGrpSpPr/>
          <p:nvPr/>
        </p:nvGrpSpPr>
        <p:grpSpPr>
          <a:xfrm>
            <a:off x="6579912" y="3150262"/>
            <a:ext cx="679937" cy="484949"/>
            <a:chOff x="5336662" y="3974587"/>
            <a:chExt cx="679937" cy="484949"/>
          </a:xfrm>
        </p:grpSpPr>
        <p:sp>
          <p:nvSpPr>
            <p:cNvPr id="16" name="Rectangle 15"/>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36662" y="4037154"/>
              <a:ext cx="370142" cy="369332"/>
            </a:xfrm>
            <a:prstGeom prst="rect">
              <a:avLst/>
            </a:prstGeom>
          </p:spPr>
          <p:txBody>
            <a:bodyPr wrap="none">
              <a:spAutoFit/>
            </a:bodyPr>
            <a:lstStyle/>
            <a:p>
              <a:r>
                <a:rPr lang="en-US" i="1" dirty="0" smtClean="0">
                  <a:solidFill>
                    <a:srgbClr val="FFFFFF"/>
                  </a:solidFill>
                  <a:latin typeface="Times New Roman"/>
                  <a:cs typeface="Times New Roman"/>
                </a:rPr>
                <a:t>r</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grpSp>
        <p:nvGrpSpPr>
          <p:cNvPr id="21" name="Group 20"/>
          <p:cNvGrpSpPr/>
          <p:nvPr/>
        </p:nvGrpSpPr>
        <p:grpSpPr>
          <a:xfrm>
            <a:off x="6587556" y="4255105"/>
            <a:ext cx="679937" cy="484949"/>
            <a:chOff x="5336662" y="3974587"/>
            <a:chExt cx="679937" cy="484949"/>
          </a:xfrm>
        </p:grpSpPr>
        <p:sp>
          <p:nvSpPr>
            <p:cNvPr id="22" name="Rectangle 21"/>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336662" y="4037154"/>
              <a:ext cx="423117" cy="369332"/>
            </a:xfrm>
            <a:prstGeom prst="rect">
              <a:avLst/>
            </a:prstGeom>
          </p:spPr>
          <p:txBody>
            <a:bodyPr wrap="none">
              <a:spAutoFit/>
            </a:bodyPr>
            <a:lstStyle/>
            <a:p>
              <a:r>
                <a:rPr lang="en-US" i="1" dirty="0" err="1" smtClean="0">
                  <a:solidFill>
                    <a:srgbClr val="FFFFFF"/>
                  </a:solidFill>
                  <a:latin typeface="Times New Roman"/>
                  <a:cs typeface="Times New Roman"/>
                </a:rPr>
                <a:t>r</a:t>
              </a:r>
              <a:r>
                <a:rPr lang="en-US" baseline="30000" dirty="0" err="1" smtClean="0">
                  <a:solidFill>
                    <a:srgbClr val="FFFFFF"/>
                  </a:solidFill>
                  <a:latin typeface="Times New Roman"/>
                  <a:cs typeface="Times New Roman"/>
                </a:rPr>
                <a:t>|c</a:t>
              </a:r>
              <a:r>
                <a:rPr lang="en-US" baseline="30000" dirty="0" smtClean="0">
                  <a:solidFill>
                    <a:srgbClr val="FFFFFF"/>
                  </a:solidFill>
                  <a:latin typeface="Times New Roman"/>
                  <a:cs typeface="Times New Roman"/>
                </a:rPr>
                <a:t>|</a:t>
              </a:r>
              <a:endParaRPr lang="en-US" baseline="30000" dirty="0">
                <a:solidFill>
                  <a:srgbClr val="FFFFFF"/>
                </a:solidFill>
                <a:latin typeface="Times New Roman"/>
                <a:cs typeface="Times New Roman"/>
              </a:endParaRPr>
            </a:p>
          </p:txBody>
        </p:sp>
      </p:gr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561474" y="6029931"/>
            <a:ext cx="8003369"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the same trick on our construction</a:t>
            </a:r>
          </a:p>
        </p:txBody>
      </p:sp>
      <p:cxnSp>
        <p:nvCxnSpPr>
          <p:cNvPr id="6" name="Straight Arrow Connector 5"/>
          <p:cNvCxnSpPr/>
          <p:nvPr/>
        </p:nvCxnSpPr>
        <p:spPr>
          <a:xfrm>
            <a:off x="4411580" y="508000"/>
            <a:ext cx="62831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08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08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510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10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12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125"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646"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647"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19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195"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714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14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17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171"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21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21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1104567480"/>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1226"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227"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103805" cy="4525963"/>
          </a:xfrm>
        </p:spPr>
        <p:txBody>
          <a:bodyPr/>
          <a:lstStyle/>
          <a:p>
            <a:r>
              <a:rPr lang="en-US" dirty="0" smtClean="0"/>
              <a:t>Correctness:</a:t>
            </a:r>
            <a:br>
              <a:rPr lang="en-US" dirty="0" smtClean="0"/>
            </a:br>
            <a:r>
              <a:rPr lang="en-US" dirty="0" smtClean="0"/>
              <a:t>If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p>
          <a:p>
            <a:pPr marL="0" indent="0">
              <a:buNone/>
            </a:pPr>
            <a:r>
              <a:rPr lang="en-US" altLang="ja-JP" dirty="0" smtClean="0">
                <a:latin typeface="Calibri"/>
                <a:cs typeface="Calibri"/>
              </a:rPr>
              <a:t>then</a:t>
            </a:r>
            <a:r>
              <a:rPr lang="en-US" altLang="ja-JP" i="1" dirty="0" smtClean="0">
                <a:latin typeface="Calibri"/>
                <a:cs typeface="Calibri"/>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50316369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223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239"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queries to blocks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a:t>
            </a:r>
            <a:r>
              <a:rPr lang="en-US" dirty="0" smtClean="0">
                <a:cs typeface="Calibri"/>
              </a:rPr>
              <a:t>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230"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6305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620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3253513" y="59804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2796313"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348466" y="58182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2796313" y="5162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733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541"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u="sng" dirty="0" smtClean="0">
                <a:latin typeface="Calibri"/>
                <a:cs typeface="Calibri"/>
              </a:rPr>
              <a:t>:</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t>
            </a:r>
            <a:r>
              <a:rPr lang="en-US" dirty="0" smtClean="0">
                <a:cs typeface="Calibri"/>
              </a:rPr>
              <a:t>a block </a:t>
            </a:r>
            <a:r>
              <a:rPr lang="en-US" dirty="0" err="1" smtClean="0">
                <a:cs typeface="Calibri"/>
              </a:rPr>
              <a:t>unguessable</a:t>
            </a:r>
            <a:r>
              <a:rPr lang="en-US" dirty="0" smtClean="0">
                <a:cs typeface="Calibri"/>
              </a:rPr>
              <a:t> </a:t>
            </a:r>
            <a:r>
              <a:rPr lang="en-US" dirty="0" smtClean="0">
                <a:cs typeface="Calibri"/>
              </a:rPr>
              <a:t>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5723543"/>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3188"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1323474" y="5948947"/>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1724526" y="5427579"/>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649"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key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650"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651"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blocks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t>
            </a:r>
            <a:r>
              <a:rPr lang="en-US" dirty="0" smtClean="0">
                <a:cs typeface="Calibri"/>
              </a:rPr>
              <a:t>a block </a:t>
            </a:r>
            <a:r>
              <a:rPr lang="en-US" dirty="0" err="1" smtClean="0">
                <a:cs typeface="Calibri"/>
              </a:rPr>
              <a:t>unguessable</a:t>
            </a:r>
            <a:r>
              <a:rPr lang="en-US" dirty="0" smtClean="0">
                <a:cs typeface="Calibri"/>
              </a:rPr>
              <a:t> </a:t>
            </a:r>
            <a:r>
              <a:rPr lang="en-US" dirty="0" smtClean="0">
                <a:cs typeface="Calibri"/>
              </a:rPr>
              <a:t>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564" name="Equation" r:id="rId3" imgW="2044700" imgH="254000" progId="Equation.3">
                  <p:embed/>
                </p:oleObj>
              </mc:Choice>
              <mc:Fallback>
                <p:oleObj name="Equation" r:id="rId3" imgW="2044700" imgH="254000" progId="Equation.3">
                  <p:embed/>
                  <p:pic>
                    <p:nvPicPr>
                      <p:cNvPr id="0" name=""/>
                      <p:cNvPicPr/>
                      <p:nvPr/>
                    </p:nvPicPr>
                    <p:blipFill>
                      <a:blip r:embed="rId4"/>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as in info-theoretic, can expand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a:t>
            </a:r>
            <a:r>
              <a:rPr lang="en-US" dirty="0" smtClean="0"/>
              <a:t>block </a:t>
            </a:r>
            <a:r>
              <a:rPr lang="en-US" dirty="0" smtClean="0"/>
              <a:t>with 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block</a:t>
            </a:r>
          </a:p>
          <a:p>
            <a:pPr marL="285750" indent="-285750">
              <a:buFont typeface="Arial"/>
              <a:buChar char="•"/>
            </a:pPr>
            <a:r>
              <a:rPr lang="en-US" dirty="0" smtClean="0">
                <a:latin typeface="Calibri"/>
                <a:cs typeface="Calibri"/>
              </a:rPr>
              <a:t>For reasonable parameters, this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First construction</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blocks</a:t>
            </a:r>
          </a:p>
          <a:p>
            <a:pPr lvl="1"/>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067317" y="2311345"/>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68844" y="1775934"/>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196201156"/>
              </p:ext>
            </p:extLst>
          </p:nvPr>
        </p:nvGraphicFramePr>
        <p:xfrm>
          <a:off x="4142252" y="2330347"/>
          <a:ext cx="242888" cy="287338"/>
        </p:xfrm>
        <a:graphic>
          <a:graphicData uri="http://schemas.openxmlformats.org/presentationml/2006/ole">
            <mc:AlternateContent xmlns:mc="http://schemas.openxmlformats.org/markup-compatibility/2006">
              <mc:Choice xmlns:v="urn:schemas-microsoft-com:vml" Requires="v">
                <p:oleObj spid="_x0000_s139351"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142252" y="2330347"/>
                        <a:ext cx="242888" cy="287338"/>
                      </a:xfrm>
                      <a:prstGeom prst="rect">
                        <a:avLst/>
                      </a:prstGeom>
                    </p:spPr>
                  </p:pic>
                </p:oleObj>
              </mc:Fallback>
            </mc:AlternateContent>
          </a:graphicData>
        </a:graphic>
      </p:graphicFrame>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352"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634209" y="1723351"/>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457297" y="26053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438947" y="1607734"/>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438947" y="167030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713905" y="312224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695555" y="21914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blocks required entropy?</a:t>
            </a:r>
            <a:endParaRPr lang="en-US" sz="2400" b="1" i="1" dirty="0" smtClean="0">
              <a:latin typeface="Times New Roman"/>
              <a:cs typeface="Times New Roman"/>
            </a:endParaRPr>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Individual obfuscation of blocks </a:t>
            </a:r>
            <a:r>
              <a:rPr lang="en-US" dirty="0" smtClean="0"/>
              <a:t>leaks </a:t>
            </a:r>
            <a:r>
              <a:rPr lang="en-US" dirty="0" smtClean="0"/>
              <a:t>equality on blocks, needed high entropy to retain security</a:t>
            </a:r>
          </a:p>
          <a:p>
            <a:r>
              <a:rPr lang="en-US" dirty="0" smtClean="0"/>
              <a:t>Can we reduce the necessary entropy if we obfuscate multiple blocks together?</a:t>
            </a:r>
          </a:p>
          <a:p>
            <a:pPr lvl="1"/>
            <a:r>
              <a:rPr lang="en-US" dirty="0" smtClean="0"/>
              <a:t>Obfuscating all blocks together works </a:t>
            </a:r>
            <a:r>
              <a:rPr lang="en-US" dirty="0" smtClean="0"/>
              <a:t/>
            </a:r>
            <a:br>
              <a:rPr lang="en-US" dirty="0" smtClean="0"/>
            </a:br>
            <a:r>
              <a:rPr lang="en-US" dirty="0" smtClean="0"/>
              <a:t>but </a:t>
            </a:r>
            <a:r>
              <a:rPr lang="en-US" dirty="0" smtClean="0"/>
              <a:t>eliminates </a:t>
            </a:r>
            <a:r>
              <a:rPr lang="en-US" dirty="0" smtClean="0"/>
              <a:t>error </a:t>
            </a:r>
            <a:r>
              <a:rPr lang="en-US" dirty="0" smtClean="0"/>
              <a:t>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534169590"/>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037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37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815504" y="4858284"/>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638592" y="574027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895200" y="6257181"/>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876850" y="5326410"/>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724629631"/>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135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9" y="58601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679937" cy="484949"/>
            <a:chOff x="2620242" y="4742667"/>
            <a:chExt cx="679937" cy="484949"/>
          </a:xfrm>
        </p:grpSpPr>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7" y="4970545"/>
            <a:ext cx="67993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25" idx="3"/>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smtClean="0"/>
              <a:t>Create </a:t>
            </a:r>
            <a:r>
              <a:rPr lang="en-US" dirty="0"/>
              <a:t>random bipartite graph between blocks and obfuscations </a:t>
            </a:r>
            <a:r>
              <a:rPr lang="en-US" dirty="0"/>
              <a:t>(published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7775505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238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486134193"/>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3404"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911960672"/>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4428"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811396574"/>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5452"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blocks/obfuscations in 1-1 correspondence, introduce level of indirection</a:t>
            </a:r>
          </a:p>
          <a:p>
            <a:r>
              <a:rPr lang="en-US" dirty="0"/>
              <a:t>Create random bipartite graph between blocks and 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9513691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6477"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smtClean="0"/>
              <a:t>The </a:t>
            </a:r>
            <a:r>
              <a:rPr lang="en-US" sz="2000" dirty="0" smtClean="0"/>
              <a:t>graph </a:t>
            </a:r>
            <a:r>
              <a:rPr lang="en-US" sz="2000" dirty="0" smtClean="0"/>
              <a:t>is </a:t>
            </a:r>
            <a:r>
              <a:rPr lang="en-US" sz="2000" dirty="0" smtClean="0"/>
              <a:t>an averaging sampler </a:t>
            </a:r>
            <a:r>
              <a:rPr lang="en-US" sz="1800" dirty="0" smtClean="0"/>
              <a:t>[Lu2002,Vadhan2003]</a:t>
            </a:r>
          </a:p>
          <a:p>
            <a:r>
              <a:rPr lang="en-US" sz="2000" dirty="0" smtClean="0"/>
              <a:t>Expected entropy of each obfuscation is the </a:t>
            </a:r>
            <a:r>
              <a:rPr lang="en-US" sz="2000" dirty="0" smtClean="0"/>
              <a:t>degree </a:t>
            </a:r>
            <a:r>
              <a:rPr lang="en-US" sz="2000" i="1" dirty="0" smtClean="0">
                <a:latin typeface="Times New Roman"/>
                <a:cs typeface="Times New Roman"/>
              </a:rPr>
              <a:t>α </a:t>
            </a:r>
            <a:r>
              <a:rPr lang="en-US" sz="2000" dirty="0" smtClean="0"/>
              <a:t>times entropy </a:t>
            </a:r>
            <a:r>
              <a:rPr lang="en-US" sz="2000" dirty="0" smtClean="0"/>
              <a:t>rate</a:t>
            </a:r>
            <a:endParaRPr lang="en-US" sz="2000" dirty="0" smtClean="0"/>
          </a:p>
          <a:p>
            <a:r>
              <a:rPr lang="en-US" sz="2000" dirty="0" smtClean="0"/>
              <a:t>Entropy in obfuscations is hyper-geometric distributed (small tail)</a:t>
            </a:r>
          </a:p>
          <a:p>
            <a:r>
              <a:rPr lang="en-US" sz="2000" dirty="0" smtClean="0"/>
              <a:t>Taking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and requiring constant entropy in </a:t>
            </a:r>
            <a:r>
              <a:rPr lang="en-US" sz="2000" i="1" dirty="0" smtClean="0">
                <a:latin typeface="Times New Roman"/>
                <a:cs typeface="Times New Roman"/>
              </a:rPr>
              <a:t>O</a:t>
            </a:r>
            <a:r>
              <a:rPr lang="en-US" sz="2000" dirty="0" smtClean="0">
                <a:latin typeface="Times New Roman"/>
                <a:cs typeface="Times New Roman"/>
              </a:rPr>
              <a:t>(</a:t>
            </a:r>
            <a:r>
              <a:rPr lang="en-US" sz="2000" i="1" dirty="0" smtClean="0">
                <a:latin typeface="Times New Roman"/>
                <a:cs typeface="Times New Roman"/>
              </a:rPr>
              <a:t>k</a:t>
            </a:r>
            <a:r>
              <a:rPr lang="en-US" sz="2000" dirty="0" smtClean="0">
                <a:latin typeface="Times New Roman"/>
                <a:cs typeface="Times New Roman"/>
              </a:rPr>
              <a:t>)</a:t>
            </a:r>
            <a:r>
              <a:rPr lang="en-US" sz="2000" dirty="0" smtClean="0"/>
              <a:t> blocks </a:t>
            </a:r>
            <a:r>
              <a:rPr lang="en-US" sz="2000" dirty="0" smtClean="0"/>
              <a:t>means </a:t>
            </a:r>
            <a:r>
              <a:rPr lang="en-US" sz="2000" dirty="0" smtClean="0"/>
              <a:t>all inputs obfuscation </a:t>
            </a:r>
            <a:r>
              <a:rPr lang="en-US" sz="2000" dirty="0" smtClean="0"/>
              <a:t>have </a:t>
            </a:r>
            <a:r>
              <a:rPr lang="en-US" sz="2000" i="1" dirty="0" err="1" smtClean="0">
                <a:latin typeface="Times New Roman"/>
                <a:cs typeface="Times New Roman"/>
              </a:rPr>
              <a:t>ω</a:t>
            </a:r>
            <a:r>
              <a:rPr lang="en-US" sz="2000" dirty="0">
                <a:latin typeface="Times New Roman"/>
                <a:cs typeface="Times New Roman"/>
              </a:rPr>
              <a:t>(log</a:t>
            </a:r>
            <a:r>
              <a:rPr lang="en-US" sz="2000" i="1" dirty="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endParaRPr lang="en-US" sz="2000" dirty="0" smtClean="0"/>
          </a:p>
          <a:p>
            <a:r>
              <a:rPr lang="en-US" sz="2000" dirty="0" smtClean="0"/>
              <a:t>These inputs form </a:t>
            </a:r>
            <a:r>
              <a:rPr lang="en-US" sz="2000" dirty="0" smtClean="0"/>
              <a:t>a block </a:t>
            </a:r>
            <a:r>
              <a:rPr lang="en-US" sz="2000" dirty="0" err="1" smtClean="0"/>
              <a:t>unguessable</a:t>
            </a:r>
            <a:r>
              <a:rPr lang="en-US" sz="2000" dirty="0" smtClean="0"/>
              <a:t> distribution and security follows from previous </a:t>
            </a:r>
            <a:r>
              <a:rPr lang="en-US" sz="2000" dirty="0" smtClean="0"/>
              <a:t>construction (with output entropy </a:t>
            </a:r>
            <a:r>
              <a:rPr lang="en-US" sz="2000" dirty="0" smtClean="0">
                <a:latin typeface="Times New Roman"/>
                <a:cs typeface="Times New Roman"/>
              </a:rPr>
              <a:t>log (|</a:t>
            </a:r>
            <a:r>
              <a:rPr lang="en-US" sz="2000" i="1" dirty="0" smtClean="0">
                <a:latin typeface="Times New Roman"/>
                <a:cs typeface="Times New Roman"/>
              </a:rPr>
              <a:t>C</a:t>
            </a:r>
            <a:r>
              <a:rPr lang="en-US" sz="2000" dirty="0" smtClean="0">
                <a:latin typeface="Times New Roman"/>
                <a:cs typeface="Times New Roman"/>
              </a:rPr>
              <a:t>|)</a:t>
            </a:r>
            <a:r>
              <a:rPr lang="en-US" sz="2000" dirty="0" smtClean="0"/>
              <a:t> )</a:t>
            </a:r>
            <a:endParaRPr lang="en-US" sz="2000" dirty="0" smtClean="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2101206"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a:t>
            </a:r>
            <a:r>
              <a:rPr lang="en-US" dirty="0" smtClean="0"/>
              <a:t>Hamming ball </a:t>
            </a:r>
            <a:br>
              <a:rPr lang="en-US" dirty="0" smtClean="0"/>
            </a:br>
            <a:r>
              <a:rPr lang="en-US" dirty="0" smtClean="0"/>
              <a:t>( of </a:t>
            </a:r>
            <a:r>
              <a:rPr lang="en-US" dirty="0" smtClean="0"/>
              <a:t>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a:t>
            </a:r>
            <a:r>
              <a:rPr lang="en-US" dirty="0" smtClean="0"/>
              <a:t>)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22027150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7501"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a:t>
            </a:r>
            <a:r>
              <a:rPr lang="en-US" sz="2000" dirty="0" smtClean="0"/>
              <a:t>is </a:t>
            </a:r>
            <a:r>
              <a:rPr lang="en-US" sz="2000" dirty="0" smtClean="0"/>
              <a:t>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t> (also small tail)</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Ω</a:t>
            </a:r>
            <a:r>
              <a:rPr lang="en-US" sz="2000" dirty="0" smtClean="0">
                <a:latin typeface="Times New Roman"/>
                <a:cs typeface="Times New Roman"/>
              </a:rPr>
              <a:t>(k)</a:t>
            </a:r>
            <a:r>
              <a:rPr lang="en-US" sz="2000" dirty="0" smtClean="0"/>
              <a:t> errors, our construction will be correct </a:t>
            </a:r>
            <a:r>
              <a:rPr lang="en-US" sz="2000" dirty="0" smtClean="0"/>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a:t>
            </a:r>
          </a:p>
          <a:p>
            <a:r>
              <a:rPr lang="en-US" sz="2000" dirty="0" smtClean="0">
                <a:latin typeface="Calibri"/>
                <a:cs typeface="Calibri"/>
              </a:rPr>
              <a:t>This construction yields </a:t>
            </a:r>
            <a:r>
              <a:rPr lang="en-US" sz="2000" dirty="0" err="1" smtClean="0">
                <a:latin typeface="Times New Roman"/>
                <a:cs typeface="Times New Roman"/>
              </a:rPr>
              <a:t>H</a:t>
            </a:r>
            <a:r>
              <a:rPr lang="en-US" sz="2000" baseline="-25000" dirty="0" err="1" smtClean="0">
                <a:latin typeface="Times New Roman"/>
                <a:cs typeface="Times New Roman"/>
              </a:rPr>
              <a:t>usable</a:t>
            </a:r>
            <a:r>
              <a:rPr lang="en-US" sz="2000" dirty="0" smtClean="0">
                <a:latin typeface="Times New Roman"/>
                <a:cs typeface="Times New Roman"/>
              </a:rPr>
              <a:t>≤ 0</a:t>
            </a:r>
            <a:r>
              <a:rPr lang="en-US" sz="2000" dirty="0" smtClean="0">
                <a:latin typeface="Calibri"/>
                <a:cs typeface="Calibri"/>
              </a:rPr>
              <a:t> if alphabet is large</a:t>
            </a:r>
            <a:endParaRPr lang="en-US" sz="2000" dirty="0">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1646048"/>
          </a:xfrm>
        </p:spPr>
        <p:txBody>
          <a:bodyPr>
            <a:normAutofit/>
          </a:bodyPr>
          <a:lstStyle/>
          <a:p>
            <a:r>
              <a:rPr lang="en-US" dirty="0" smtClean="0">
                <a:latin typeface="Calibri"/>
                <a:cs typeface="Calibri"/>
              </a:rPr>
              <a:t>Second construction</a:t>
            </a:r>
          </a:p>
          <a:p>
            <a:pPr lvl="1"/>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 </a:t>
            </a:r>
            <a:r>
              <a:rPr lang="en-US" dirty="0" smtClean="0">
                <a:latin typeface="Calibri"/>
                <a:cs typeface="Calibri"/>
              </a:rPr>
              <a:t>entropy in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blocks</a:t>
            </a:r>
            <a:endParaRPr lang="en-US" dirty="0" smtClean="0">
              <a:latin typeface="Calibri"/>
              <a:cs typeface="Calibri"/>
            </a:endParaRP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2" name="Group 51"/>
          <p:cNvGrpSpPr/>
          <p:nvPr/>
        </p:nvGrpSpPr>
        <p:grpSpPr>
          <a:xfrm>
            <a:off x="7187654" y="1938566"/>
            <a:ext cx="1648424" cy="325442"/>
            <a:chOff x="3581683" y="5446278"/>
            <a:chExt cx="1648424" cy="325442"/>
          </a:xfrm>
        </p:grpSpPr>
        <p:sp>
          <p:nvSpPr>
            <p:cNvPr id="53" name="Rectangle 52"/>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5" name="Object 54"/>
            <p:cNvGraphicFramePr>
              <a:graphicFrameLocks noChangeAspect="1"/>
            </p:cNvGraphicFramePr>
            <p:nvPr>
              <p:extLst>
                <p:ext uri="{D42A27DB-BD31-4B8C-83A1-F6EECF244321}">
                  <p14:modId xmlns:p14="http://schemas.microsoft.com/office/powerpoint/2010/main" val="229452155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8520"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3547" y="5465280"/>
                          <a:ext cx="242888" cy="287338"/>
                        </a:xfrm>
                        <a:prstGeom prst="rect">
                          <a:avLst/>
                        </a:prstGeom>
                      </p:spPr>
                    </p:pic>
                  </p:oleObj>
                </mc:Fallback>
              </mc:AlternateContent>
            </a:graphicData>
          </a:graphic>
        </p:graphicFrame>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619340" y="1131284"/>
            <a:ext cx="790647" cy="649445"/>
            <a:chOff x="669757" y="1545947"/>
            <a:chExt cx="790647" cy="649445"/>
          </a:xfrm>
        </p:grpSpPr>
        <p:cxnSp>
          <p:nvCxnSpPr>
            <p:cNvPr id="61" name="Straight Arrow Connector 6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889650" y="1545947"/>
              <a:ext cx="520570" cy="411225"/>
              <a:chOff x="815504" y="4858284"/>
              <a:chExt cx="520570" cy="411225"/>
            </a:xfrm>
          </p:grpSpPr>
          <p:sp>
            <p:nvSpPr>
              <p:cNvPr id="63" name="Rectangle 62"/>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65" name="Rectangle 64"/>
          <p:cNvSpPr/>
          <p:nvPr/>
        </p:nvSpPr>
        <p:spPr>
          <a:xfrm>
            <a:off x="4390351" y="3346672"/>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66" name="Group 65"/>
          <p:cNvGrpSpPr/>
          <p:nvPr/>
        </p:nvGrpSpPr>
        <p:grpSpPr>
          <a:xfrm>
            <a:off x="4378640" y="1500616"/>
            <a:ext cx="1726169" cy="484949"/>
            <a:chOff x="2620241" y="4742667"/>
            <a:chExt cx="927158" cy="484949"/>
          </a:xfrm>
        </p:grpSpPr>
        <p:sp>
          <p:nvSpPr>
            <p:cNvPr id="67" name="Rectangle 66"/>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69" name="TextBox 68"/>
          <p:cNvSpPr txBox="1"/>
          <p:nvPr/>
        </p:nvSpPr>
        <p:spPr>
          <a:xfrm>
            <a:off x="839234" y="2598853"/>
            <a:ext cx="344039" cy="369332"/>
          </a:xfrm>
          <a:prstGeom prst="rect">
            <a:avLst/>
          </a:prstGeom>
          <a:noFill/>
        </p:spPr>
        <p:txBody>
          <a:bodyPr wrap="none" rtlCol="0">
            <a:spAutoFit/>
          </a:bodyPr>
          <a:lstStyle/>
          <a:p>
            <a:r>
              <a:rPr lang="en-US" dirty="0" smtClean="0"/>
              <a:t>…</a:t>
            </a:r>
            <a:endParaRPr lang="en-US" dirty="0"/>
          </a:p>
        </p:txBody>
      </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a:off x="5379415" y="1237339"/>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2" name="Group 71"/>
          <p:cNvGrpSpPr/>
          <p:nvPr/>
        </p:nvGrpSpPr>
        <p:grpSpPr>
          <a:xfrm>
            <a:off x="605973" y="2102394"/>
            <a:ext cx="790647" cy="649445"/>
            <a:chOff x="669757" y="1545947"/>
            <a:chExt cx="790647" cy="649445"/>
          </a:xfrm>
        </p:grpSpPr>
        <p:cxnSp>
          <p:nvCxnSpPr>
            <p:cNvPr id="73" name="Straight Arrow Connector 7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4" name="Group 73"/>
            <p:cNvGrpSpPr/>
            <p:nvPr/>
          </p:nvGrpSpPr>
          <p:grpSpPr>
            <a:xfrm>
              <a:off x="889650" y="1545947"/>
              <a:ext cx="520570" cy="411225"/>
              <a:chOff x="815504" y="4858284"/>
              <a:chExt cx="520570" cy="411225"/>
            </a:xfrm>
          </p:grpSpPr>
          <p:sp>
            <p:nvSpPr>
              <p:cNvPr id="75" name="Rectangle 7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77" name="Group 76"/>
          <p:cNvGrpSpPr/>
          <p:nvPr/>
        </p:nvGrpSpPr>
        <p:grpSpPr>
          <a:xfrm>
            <a:off x="605973" y="3151186"/>
            <a:ext cx="790647" cy="555869"/>
            <a:chOff x="669757" y="1545947"/>
            <a:chExt cx="790647" cy="555869"/>
          </a:xfrm>
        </p:grpSpPr>
        <p:cxnSp>
          <p:nvCxnSpPr>
            <p:cNvPr id="78" name="Straight Arrow Connector 7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9" name="Group 78"/>
            <p:cNvGrpSpPr/>
            <p:nvPr/>
          </p:nvGrpSpPr>
          <p:grpSpPr>
            <a:xfrm>
              <a:off x="889650" y="1545947"/>
              <a:ext cx="520570" cy="411225"/>
              <a:chOff x="815504" y="4858284"/>
              <a:chExt cx="520570" cy="411225"/>
            </a:xfrm>
          </p:grpSpPr>
          <p:sp>
            <p:nvSpPr>
              <p:cNvPr id="80" name="Rectangle 7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grpSp>
        <p:nvGrpSpPr>
          <p:cNvPr id="83" name="Group 82"/>
          <p:cNvGrpSpPr/>
          <p:nvPr/>
        </p:nvGrpSpPr>
        <p:grpSpPr>
          <a:xfrm>
            <a:off x="4403719" y="2457040"/>
            <a:ext cx="1681967" cy="484949"/>
            <a:chOff x="2620242" y="4742667"/>
            <a:chExt cx="679937" cy="484949"/>
          </a:xfrm>
        </p:grpSpPr>
        <p:sp>
          <p:nvSpPr>
            <p:cNvPr id="84" name="Rectangle 8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a:endCxn id="67" idx="1"/>
          </p:cNvCxnSpPr>
          <p:nvPr/>
        </p:nvCxnSpPr>
        <p:spPr bwMode="auto">
          <a:xfrm flipV="1">
            <a:off x="1409989" y="1743091"/>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a:stCxn id="67" idx="3"/>
          </p:cNvCxnSpPr>
          <p:nvPr/>
        </p:nvCxnSpPr>
        <p:spPr>
          <a:xfrm>
            <a:off x="6085687" y="1743091"/>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endCxn id="67" idx="1"/>
          </p:cNvCxnSpPr>
          <p:nvPr/>
        </p:nvCxnSpPr>
        <p:spPr bwMode="auto">
          <a:xfrm flipV="1">
            <a:off x="1409989" y="1743091"/>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a:endCxn id="67" idx="1"/>
          </p:cNvCxnSpPr>
          <p:nvPr/>
        </p:nvCxnSpPr>
        <p:spPr bwMode="auto">
          <a:xfrm flipV="1">
            <a:off x="1409989" y="1743091"/>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a:endCxn id="65" idx="1"/>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a:endCxn id="65" idx="1"/>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a:endCxn id="65" idx="1"/>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We construct the first (computational) fuzzy extractors that are secure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a:t>
            </a:r>
            <a:r>
              <a:rPr lang="en-US" sz="2400" dirty="0" smtClean="0">
                <a:latin typeface="Times New Roman"/>
                <a:cs typeface="Times New Roman"/>
              </a:rPr>
              <a:t>0 using point obfuscation</a:t>
            </a:r>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a:t>
            </a:r>
            <a:r>
              <a:rPr lang="en-US" sz="2400" dirty="0" smtClean="0"/>
              <a:t>is </a:t>
            </a:r>
            <a:r>
              <a:rPr lang="en-US" sz="2400" dirty="0" smtClean="0"/>
              <a:t>super-polynomial</a:t>
            </a:r>
          </a:p>
          <a:p>
            <a:pPr lvl="1"/>
            <a:r>
              <a:rPr lang="en-US" sz="2400" dirty="0" smtClean="0"/>
              <a:t>Necessary? Constructions for small alphabet?</a:t>
            </a:r>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a:t>
            </a:r>
            <a:r>
              <a:rPr lang="en-US" sz="2400" dirty="0" smtClean="0"/>
              <a:t>could </a:t>
            </a:r>
            <a:r>
              <a:rPr lang="en-US" sz="2400" dirty="0" smtClean="0"/>
              <a:t>restrict errors (</a:t>
            </a:r>
            <a:r>
              <a:rPr lang="en-US" sz="2400" dirty="0" smtClean="0"/>
              <a:t>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p>
          <a:p>
            <a:r>
              <a:rPr lang="en-US" sz="2400" dirty="0" smtClean="0"/>
              <a:t>Noisy point obfuscation (</a:t>
            </a:r>
            <a:r>
              <a:rPr lang="en-US" sz="2400" i="1" dirty="0" smtClean="0">
                <a:latin typeface="Times New Roman"/>
                <a:cs typeface="Times New Roman"/>
              </a:rPr>
              <a:t>I</a:t>
            </a:r>
            <a:r>
              <a:rPr lang="en-US" sz="2400" i="1" baseline="-25000" dirty="0" smtClean="0">
                <a:latin typeface="Times New Roman"/>
                <a:cs typeface="Times New Roman"/>
              </a:rPr>
              <a:t>w0</a:t>
            </a:r>
            <a:r>
              <a:rPr lang="en-US" sz="2400" dirty="0" smtClean="0">
                <a:latin typeface="Times New Roman"/>
                <a:cs typeface="Times New Roman"/>
              </a:rPr>
              <a:t>(</a:t>
            </a:r>
            <a:r>
              <a:rPr lang="en-US" sz="2400" i="1" dirty="0" smtClean="0">
                <a:latin typeface="Times New Roman"/>
                <a:cs typeface="Times New Roman"/>
              </a:rPr>
              <a:t>w</a:t>
            </a:r>
            <a:r>
              <a:rPr lang="en-US" sz="2400" i="1" baseline="-25000" dirty="0" smtClean="0">
                <a:latin typeface="Times New Roman"/>
                <a:cs typeface="Times New Roman"/>
              </a:rPr>
              <a:t>1</a:t>
            </a:r>
            <a:r>
              <a:rPr lang="en-US" sz="2400" dirty="0" smtClean="0">
                <a:latin typeface="Times New Roman"/>
                <a:cs typeface="Times New Roman"/>
              </a:rPr>
              <a:t>) </a:t>
            </a:r>
            <a:r>
              <a:rPr lang="en-US" sz="2400" dirty="0">
                <a:latin typeface="Times New Roman"/>
                <a:cs typeface="Times New Roman"/>
              </a:rPr>
              <a:t>= 1 </a:t>
            </a:r>
            <a:r>
              <a:rPr lang="en-US" sz="2400" dirty="0" err="1">
                <a:cs typeface="Calibri"/>
              </a:rPr>
              <a:t>iff</a:t>
            </a:r>
            <a:r>
              <a:rPr lang="en-US" sz="2400" dirty="0">
                <a:cs typeface="Calibri"/>
              </a:rPr>
              <a:t>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r>
              <a:rPr lang="en-US" sz="2400" dirty="0">
                <a:latin typeface="Times New Roman"/>
                <a:cs typeface="Times New Roman"/>
              </a:rPr>
              <a:t> ≤</a:t>
            </a:r>
            <a:r>
              <a:rPr lang="en-US" sz="2400" dirty="0" smtClean="0">
                <a:latin typeface="Times New Roman"/>
                <a:cs typeface="Times New Roman"/>
              </a:rPr>
              <a:t> </a:t>
            </a:r>
            <a:r>
              <a:rPr lang="en-US" sz="2400" i="1" dirty="0" err="1" smtClean="0">
                <a:latin typeface="Times New Roman"/>
                <a:cs typeface="Times New Roman"/>
              </a:rPr>
              <a:t>d</a:t>
            </a:r>
            <a:r>
              <a:rPr lang="en-US" sz="2400" i="1" baseline="-25000" dirty="0" err="1" smtClean="0">
                <a:latin typeface="Times New Roman"/>
                <a:cs typeface="Times New Roman"/>
              </a:rPr>
              <a:t>max</a:t>
            </a:r>
            <a:r>
              <a:rPr lang="en-US" sz="2400" dirty="0" smtClean="0">
                <a:latin typeface="Calibri"/>
                <a:cs typeface="Calibri"/>
              </a:rPr>
              <a:t>) is a stronger primitive than a fuzzy extractor</a:t>
            </a:r>
          </a:p>
          <a:p>
            <a:pPr lvl="1"/>
            <a:r>
              <a:rPr lang="en-US" sz="2400" dirty="0" smtClean="0">
                <a:latin typeface="Calibri"/>
                <a:cs typeface="Calibri"/>
              </a:rPr>
              <a:t>Constructed by [DodisSmith05] for distributions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smtClean="0">
                <a:latin typeface="Times New Roman"/>
                <a:cs typeface="Times New Roman"/>
              </a:rPr>
              <a:t>&gt;0</a:t>
            </a:r>
            <a:endParaRPr lang="en-US" sz="2400" dirty="0" smtClean="0">
              <a:latin typeface="Calibri"/>
              <a:cs typeface="Calibri"/>
            </a:endParaRPr>
          </a:p>
          <a:p>
            <a:pPr lvl="1"/>
            <a:r>
              <a:rPr lang="en-US" sz="2400" dirty="0" smtClean="0">
                <a:latin typeface="Calibri"/>
                <a:cs typeface="Calibri"/>
              </a:rPr>
              <a:t>Our constructions leaks information (value of individual blocks, locations of errors) and are not </a:t>
            </a:r>
            <a:r>
              <a:rPr lang="en-US" sz="2400" dirty="0" smtClean="0">
                <a:latin typeface="Calibri"/>
                <a:cs typeface="Calibri"/>
              </a:rPr>
              <a:t>VBB obfuscation</a:t>
            </a:r>
            <a:endParaRPr lang="en-US" sz="2400" dirty="0" smtClean="0">
              <a:latin typeface="Calibri"/>
              <a:cs typeface="Calibri"/>
            </a:endParaRPr>
          </a:p>
          <a:p>
            <a:pPr lvl="1"/>
            <a:r>
              <a:rPr lang="en-US" sz="2400" dirty="0" smtClean="0">
                <a:latin typeface="Calibri"/>
                <a:cs typeface="Calibri"/>
              </a:rPr>
              <a:t>Can we construct general noisy point obfuscation? </a:t>
            </a:r>
            <a:r>
              <a:rPr lang="en-US" sz="2400" dirty="0" smtClean="0">
                <a:latin typeface="Calibri"/>
                <a:cs typeface="Calibri"/>
              </a:rPr>
              <a:t/>
            </a:r>
            <a:br>
              <a:rPr lang="en-US" sz="2400" dirty="0" smtClean="0">
                <a:latin typeface="Calibri"/>
                <a:cs typeface="Calibri"/>
              </a:rPr>
            </a:br>
            <a:r>
              <a:rPr lang="en-US" sz="2400" dirty="0" smtClean="0">
                <a:latin typeface="Calibri"/>
                <a:cs typeface="Calibri"/>
              </a:rPr>
              <a:t>from </a:t>
            </a:r>
            <a:r>
              <a:rPr lang="en-US" sz="2400" dirty="0" err="1" smtClean="0">
                <a:latin typeface="Calibri"/>
                <a:cs typeface="Calibri"/>
              </a:rPr>
              <a:t>indistinguishability</a:t>
            </a:r>
            <a:r>
              <a:rPr lang="en-US" sz="2400" dirty="0" smtClean="0">
                <a:latin typeface="Calibri"/>
                <a:cs typeface="Calibri"/>
              </a:rPr>
              <a:t> obfuscation </a:t>
            </a:r>
            <a:r>
              <a:rPr lang="en-US" sz="2400" dirty="0" smtClean="0">
                <a:latin typeface="Calibri"/>
                <a:cs typeface="Calibri"/>
              </a:rPr>
              <a:t>[</a:t>
            </a:r>
            <a:r>
              <a:rPr lang="en-US" sz="2400" dirty="0" smtClean="0">
                <a:latin typeface="Calibri"/>
                <a:cs typeface="Calibri"/>
              </a:rPr>
              <a:t>GargGentryHaleviRaykoviSahaiWaters13]?)</a:t>
            </a:r>
            <a:endParaRPr lang="en-US" sz="2400" dirty="0">
              <a:latin typeface="Calibri"/>
              <a:cs typeface="Calibri"/>
            </a:endParaRPr>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917"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5017168"/>
          </a:xfrm>
        </p:spPr>
        <p:txBody>
          <a:bodyPr>
            <a:normAutofit fontScale="92500" lnSpcReduction="20000"/>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for sources with negative minimum usable entropy must use additional properties of the distribution </a:t>
            </a:r>
            <a:br>
              <a:rPr lang="en-US" dirty="0" smtClean="0"/>
            </a:br>
            <a:r>
              <a:rPr lang="en-US" dirty="0" smtClean="0"/>
              <a:t>	(e.g. points are not close together)</a:t>
            </a:r>
          </a:p>
          <a:p>
            <a:r>
              <a:rPr lang="en-US" dirty="0" smtClean="0"/>
              <a:t>Lack of reasonable properties (and constructions) prevents key derivation from physical sources</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block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t>
            </a:r>
            <a:r>
              <a:rPr lang="en-US" dirty="0" smtClean="0"/>
              <a:t>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a:t>
            </a:r>
            <a:r>
              <a:rPr lang="en-US" dirty="0" smtClean="0">
                <a:latin typeface="Calibri"/>
                <a:cs typeface="Calibri"/>
              </a:rPr>
              <a:t>contains more </a:t>
            </a:r>
            <a:r>
              <a:rPr lang="en-US" dirty="0" smtClean="0">
                <a:latin typeface="Calibri"/>
                <a:cs typeface="Calibri"/>
              </a:rPr>
              <a:t>structure </a:t>
            </a:r>
            <a:r>
              <a:rPr lang="en-US" dirty="0" smtClean="0">
                <a:latin typeface="Calibri"/>
                <a:cs typeface="Calibri"/>
              </a:rPr>
              <a:t>than </a:t>
            </a:r>
            <a:r>
              <a:rPr lang="en-US" dirty="0" smtClean="0">
                <a:latin typeface="Calibri"/>
                <a:cs typeface="Calibri"/>
              </a:rPr>
              <a:t>just entropy, </a:t>
            </a:r>
            <a:r>
              <a:rPr lang="en-US" dirty="0" smtClean="0">
                <a:latin typeface="Calibri"/>
                <a:cs typeface="Calibri"/>
              </a:rPr>
              <a:t>some structure is necessary</a:t>
            </a:r>
            <a:endParaRPr lang="en-US" dirty="0" smtClean="0">
              <a:latin typeface="Calibri"/>
              <a:cs typeface="Calibri"/>
            </a:endParaRP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13568"/>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3" name="Content Placeholder 2"/>
          <p:cNvSpPr>
            <a:spLocks noGrp="1"/>
          </p:cNvSpPr>
          <p:nvPr>
            <p:ph idx="1"/>
          </p:nvPr>
        </p:nvSpPr>
        <p:spPr/>
        <p:txBody>
          <a:bodyPr>
            <a:normAutofit fontScale="92500" lnSpcReduction="10000"/>
          </a:bodyPr>
          <a:lstStyle/>
          <a:p>
            <a:pPr marL="342900" lvl="1" indent="-342900">
              <a:buFont typeface="Arial"/>
              <a:buChar char="•"/>
            </a:pPr>
            <a:r>
              <a:rPr lang="en-US" dirty="0" smtClean="0"/>
              <a:t>Instead of producing a pseudorandom key, enough to produce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400" dirty="0" smtClean="0">
                <a:cs typeface="Calibri"/>
              </a:rPr>
              <a:t>[HåstadImpagliazzoLevinLuby99, HsiaoLuReyzin07]</a:t>
            </a:r>
            <a:endParaRPr lang="en-US" dirty="0" smtClean="0"/>
          </a:p>
          <a:p>
            <a:pPr lvl="1"/>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a:latin typeface="Times New Roman"/>
              <a:cs typeface="Times New Roman"/>
            </a:endParaRPr>
          </a:p>
          <a:p>
            <a:pPr lvl="1"/>
            <a:r>
              <a:rPr lang="en-US" dirty="0" smtClean="0">
                <a:latin typeface="Calibri"/>
                <a:cs typeface="Calibri"/>
              </a:rPr>
              <a:t>We </a:t>
            </a:r>
            <a:r>
              <a:rPr lang="en-US" dirty="0" smtClean="0">
                <a:latin typeface="Calibri"/>
                <a:cs typeface="Calibri"/>
              </a:rPr>
              <a:t>call this a </a:t>
            </a:r>
            <a:r>
              <a:rPr lang="en-US" dirty="0" smtClean="0">
                <a:latin typeface="Calibri"/>
                <a:cs typeface="Calibri"/>
              </a:rPr>
              <a:t>computational </a:t>
            </a:r>
            <a:r>
              <a:rPr lang="en-US" dirty="0" smtClean="0">
                <a:latin typeface="Calibri"/>
                <a:cs typeface="Calibri"/>
              </a:rPr>
              <a:t>fuzzy conductor </a:t>
            </a:r>
            <a:br>
              <a:rPr lang="en-US" dirty="0" smtClean="0">
                <a:latin typeface="Calibri"/>
                <a:cs typeface="Calibri"/>
              </a:rPr>
            </a:br>
            <a:r>
              <a:rPr lang="en-US" dirty="0" smtClean="0">
                <a:latin typeface="Calibri"/>
                <a:cs typeface="Calibri"/>
              </a:rPr>
              <a:t>	 </a:t>
            </a:r>
            <a:r>
              <a:rPr lang="en-US" sz="2200" dirty="0" smtClean="0">
                <a:latin typeface="Calibri"/>
                <a:cs typeface="Calibri"/>
              </a:rPr>
              <a:t>[KanukurthiReyzin09]</a:t>
            </a:r>
            <a:r>
              <a:rPr lang="en-US" dirty="0" smtClean="0">
                <a:latin typeface="Calibri"/>
                <a:cs typeface="Calibri"/>
              </a:rPr>
              <a:t> </a:t>
            </a:r>
            <a:r>
              <a:rPr lang="en-US" sz="2600" dirty="0" smtClean="0">
                <a:latin typeface="Calibri"/>
                <a:cs typeface="Calibri"/>
              </a:rPr>
              <a:t>define info-theory fuzzy conductors</a:t>
            </a:r>
          </a:p>
          <a:p>
            <a:r>
              <a:rPr lang="en-US" dirty="0" smtClean="0"/>
              <a:t>Convertible to computational fuzzy extractor using computational </a:t>
            </a:r>
            <a:r>
              <a:rPr lang="en-US" sz="3000" dirty="0" smtClean="0"/>
              <a:t>[Krawczyk10]</a:t>
            </a:r>
            <a:r>
              <a:rPr lang="en-US" dirty="0" smtClean="0"/>
              <a:t> or information-theoretic randomness extractors </a:t>
            </a:r>
            <a:r>
              <a:rPr lang="en-US" sz="3000" dirty="0" smtClean="0"/>
              <a:t>[NisanZuckerman93]</a:t>
            </a:r>
          </a:p>
          <a:p>
            <a:endParaRPr lang="en-US" sz="3000" dirty="0" smtClean="0"/>
          </a:p>
          <a:p>
            <a:endParaRPr lang="en-US" sz="3000" dirty="0"/>
          </a:p>
        </p:txBody>
      </p:sp>
      <p:sp>
        <p:nvSpPr>
          <p:cNvPr id="2" name="Title 1"/>
          <p:cNvSpPr>
            <a:spLocks noGrp="1"/>
          </p:cNvSpPr>
          <p:nvPr>
            <p:ph type="title"/>
          </p:nvPr>
        </p:nvSpPr>
        <p:spPr/>
        <p:txBody>
          <a:bodyPr/>
          <a:lstStyle/>
          <a:p>
            <a:r>
              <a:rPr lang="en-US" dirty="0" smtClean="0"/>
              <a:t>Quick Aside</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r>
              <a:rPr lang="en-US" sz="2800" dirty="0" smtClean="0"/>
              <a:t>” (VBB)</a:t>
            </a:r>
            <a:endParaRPr lang="en-US" sz="2800" dirty="0" smtClean="0"/>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10808</TotalTime>
  <Words>2562</Words>
  <Application>Microsoft Macintosh PowerPoint</Application>
  <PresentationFormat>On-screen Show (4:3)</PresentationFormat>
  <Paragraphs>608</Paragraphs>
  <Slides>42</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Point Functions      Digital Lockers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Block Unguessable Distributions</vt:lpstr>
      <vt:lpstr>Block Unguessable Distributions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Security</vt:lpstr>
      <vt:lpstr>Correctness</vt:lpstr>
      <vt:lpstr>Results </vt:lpstr>
      <vt:lpstr>Conclusion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478</cp:revision>
  <dcterms:created xsi:type="dcterms:W3CDTF">2013-03-29T19:18:32Z</dcterms:created>
  <dcterms:modified xsi:type="dcterms:W3CDTF">2014-02-18T16:59:15Z</dcterms:modified>
</cp:coreProperties>
</file>