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366" r:id="rId3"/>
    <p:sldId id="315" r:id="rId4"/>
    <p:sldId id="365" r:id="rId5"/>
    <p:sldId id="32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46" autoAdjust="0"/>
    <p:restoredTop sz="99170" autoAdjust="0"/>
  </p:normalViewPr>
  <p:slideViewPr>
    <p:cSldViewPr snapToGrid="0" snapToObjects="1">
      <p:cViewPr>
        <p:scale>
          <a:sx n="110" d="100"/>
          <a:sy n="110" d="100"/>
        </p:scale>
        <p:origin x="-1672" y="-608"/>
      </p:cViewPr>
      <p:guideLst>
        <p:guide orient="horz" pos="2160"/>
        <p:guide pos="2880"/>
      </p:guideLst>
    </p:cSldViewPr>
  </p:slideViewPr>
  <p:notesTextViewPr>
    <p:cViewPr>
      <p:scale>
        <a:sx n="100" d="100"/>
        <a:sy n="100" d="100"/>
      </p:scale>
      <p:origin x="0" y="0"/>
    </p:cViewPr>
  </p:notesTextViewPr>
  <p:sorterViewPr>
    <p:cViewPr>
      <p:scale>
        <a:sx n="250" d="100"/>
        <a:sy n="2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8/12/13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quickly review fuzzy extractors.  </a:t>
            </a:r>
          </a:p>
          <a:p>
            <a:r>
              <a:rPr lang="en-US" dirty="0" smtClean="0"/>
              <a:t>&lt;click&gt;</a:t>
            </a:r>
          </a:p>
          <a:p>
            <a:r>
              <a:rPr lang="en-US" dirty="0" smtClean="0"/>
              <a:t>Fuzzy extractors derive reliable keys from noisy sources.</a:t>
            </a:r>
          </a:p>
          <a:p>
            <a:r>
              <a:rPr lang="en-US" baseline="0" dirty="0" smtClean="0"/>
              <a:t>&lt;click&gt;</a:t>
            </a:r>
          </a:p>
          <a:p>
            <a:r>
              <a:rPr lang="en-US" baseline="0" dirty="0" smtClean="0"/>
              <a:t>We have two procedures Generate and Reproduce.</a:t>
            </a:r>
          </a:p>
          <a:p>
            <a:r>
              <a:rPr lang="en-US" baseline="0" dirty="0" smtClean="0"/>
              <a:t>&lt;click&gt;</a:t>
            </a:r>
          </a:p>
          <a:p>
            <a:r>
              <a:rPr lang="en-US" baseline="0" dirty="0" smtClean="0"/>
              <a:t>The property we have is that for some distance metric d, if w_0 and w_1 are within distance d_{max}, then Generate and Reproduce yield the same key.</a:t>
            </a:r>
          </a:p>
          <a:p>
            <a:r>
              <a:rPr lang="en-US" baseline="0" dirty="0" smtClean="0"/>
              <a:t>&lt;click&gt;&lt;wait&gt;</a:t>
            </a:r>
          </a:p>
          <a:p>
            <a:r>
              <a:rPr lang="en-US" baseline="0" dirty="0" smtClean="0"/>
              <a:t>In order to achieve this, we have some helper information p which we consider public.  </a:t>
            </a:r>
          </a:p>
          <a:p>
            <a:r>
              <a:rPr lang="en-US" baseline="0" dirty="0" smtClean="0"/>
              <a:t>&lt;click&gt;</a:t>
            </a:r>
          </a:p>
          <a:p>
            <a:r>
              <a:rPr lang="en-US" baseline="0" dirty="0" smtClean="0"/>
              <a:t>Our security guarantee is that our key should look statistically close to uniform knowing p.</a:t>
            </a:r>
          </a:p>
          <a:p>
            <a:r>
              <a:rPr lang="en-US" baseline="0" dirty="0" smtClean="0"/>
              <a:t>&lt;click&gt;</a:t>
            </a:r>
          </a:p>
          <a:p>
            <a:r>
              <a:rPr lang="en-US" baseline="0" dirty="0" smtClean="0"/>
              <a:t>Traditionally fuzzy extractors are built </a:t>
            </a:r>
          </a:p>
          <a:p>
            <a:r>
              <a:rPr lang="en-US" baseline="0" dirty="0" smtClean="0"/>
              <a:t>&lt;click&gt;</a:t>
            </a:r>
          </a:p>
          <a:p>
            <a:r>
              <a:rPr lang="en-US" baseline="0" dirty="0" smtClean="0"/>
              <a:t>Using a randomness extractor</a:t>
            </a:r>
          </a:p>
          <a:p>
            <a:r>
              <a:rPr lang="en-US" baseline="0" dirty="0" smtClean="0"/>
              <a:t>&lt;click&gt;</a:t>
            </a:r>
          </a:p>
          <a:p>
            <a:r>
              <a:rPr lang="en-US" baseline="0" dirty="0" smtClean="0"/>
              <a:t>&lt;click&gt;</a:t>
            </a:r>
          </a:p>
          <a:p>
            <a:r>
              <a:rPr lang="en-US" baseline="0" dirty="0" smtClean="0"/>
              <a:t>And a secure sketch to provide error correction</a:t>
            </a:r>
          </a:p>
          <a:p>
            <a:r>
              <a:rPr lang="en-US" baseline="0" dirty="0" smtClean="0"/>
              <a:t>&lt;click&gt;</a:t>
            </a:r>
          </a:p>
          <a:p>
            <a:r>
              <a:rPr lang="en-US" baseline="0" dirty="0" smtClean="0"/>
              <a:t>In the past fuzzy extractors have been analyzed in information theoretic terms.</a:t>
            </a:r>
          </a:p>
          <a:p>
            <a:r>
              <a:rPr lang="en-US" baseline="0" dirty="0" smtClean="0"/>
              <a:t>&lt;click&gt;</a:t>
            </a:r>
          </a:p>
          <a:p>
            <a:r>
              <a:rPr lang="en-US" baseline="0" dirty="0" smtClean="0"/>
              <a:t>The original work of </a:t>
            </a:r>
            <a:r>
              <a:rPr lang="en-US" baseline="0" dirty="0" err="1" smtClean="0"/>
              <a:t>Dodis</a:t>
            </a:r>
            <a:r>
              <a:rPr lang="en-US" baseline="0" dirty="0" smtClean="0"/>
              <a:t> et al. showed that a secure sketch was equivalent to an error correcting code.  This means we can apply bounds from coding theory to measure the entropy loss of a secure sketch.</a:t>
            </a:r>
          </a:p>
          <a:p>
            <a:r>
              <a:rPr lang="en-US" baseline="0" dirty="0" smtClean="0"/>
              <a:t>&lt;click&gt;</a:t>
            </a:r>
          </a:p>
          <a:p>
            <a:r>
              <a:rPr lang="en-US" baseline="0" dirty="0" smtClean="0"/>
              <a:t>One simple bound is that the entropy loss must be at least the log of the size of the ball of radius d_{max}</a:t>
            </a:r>
          </a:p>
          <a:p>
            <a:r>
              <a:rPr lang="en-US" baseline="0" dirty="0" smtClean="0"/>
              <a:t>&lt;click&gt;</a:t>
            </a:r>
          </a:p>
          <a:p>
            <a:r>
              <a:rPr lang="en-US" baseline="0" dirty="0" smtClean="0"/>
              <a:t>Unfortunately, after this loss many physical sources have no remaining entropy, making fuzzy extractors unusable in real settings.</a:t>
            </a:r>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combine the sketch and extractor into one object.</a:t>
            </a:r>
          </a:p>
          <a:p>
            <a:r>
              <a:rPr lang="en-US" dirty="0" smtClean="0"/>
              <a:t>&lt;click&gt;</a:t>
            </a:r>
          </a:p>
          <a:p>
            <a:r>
              <a:rPr lang="en-US" dirty="0" smtClean="0"/>
              <a:t>Our construction is based on the code-offset</a:t>
            </a:r>
            <a:r>
              <a:rPr lang="en-US" baseline="0" dirty="0" smtClean="0"/>
              <a:t> sketch instantiated with a random linear code.</a:t>
            </a:r>
          </a:p>
          <a:p>
            <a:r>
              <a:rPr lang="en-US" baseline="0" dirty="0" smtClean="0"/>
              <a:t>&lt;click&gt;</a:t>
            </a:r>
          </a:p>
          <a:p>
            <a:r>
              <a:rPr lang="en-US" baseline="0" dirty="0" smtClean="0"/>
              <a:t>Thus, we have a random matrix A times x plus an error vector.  We’ll encode our source as the LWE error vector.</a:t>
            </a:r>
          </a:p>
          <a:p>
            <a:r>
              <a:rPr lang="en-US" baseline="0" dirty="0" smtClean="0"/>
              <a:t>&lt;click&gt;</a:t>
            </a:r>
          </a:p>
          <a:p>
            <a:r>
              <a:rPr lang="en-US" baseline="0" dirty="0" smtClean="0"/>
              <a:t>&lt;click&gt;</a:t>
            </a:r>
          </a:p>
          <a:p>
            <a:r>
              <a:rPr lang="en-US" baseline="0" dirty="0" smtClean="0"/>
              <a:t>Our public values are the code matrix A and the result Ax+w_0 = b.</a:t>
            </a:r>
          </a:p>
          <a:p>
            <a:r>
              <a:rPr lang="en-US" baseline="0" dirty="0" smtClean="0"/>
              <a:t>&lt;click&gt;</a:t>
            </a:r>
            <a:br>
              <a:rPr lang="en-US" baseline="0" dirty="0" smtClean="0"/>
            </a:br>
            <a:r>
              <a:rPr lang="en-US" baseline="0" dirty="0" smtClean="0"/>
              <a:t>We’ll use a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Vaikuntanathan</a:t>
            </a:r>
            <a:r>
              <a:rPr lang="en-US" baseline="0" dirty="0" smtClean="0"/>
              <a:t> that says once LWE is secure adding more variables to x makes these variables hardcore.  So, we’ll double the size of our matrix and use half of x as our key.</a:t>
            </a:r>
          </a:p>
          <a:p>
            <a:r>
              <a:rPr lang="en-US" baseline="0" dirty="0" smtClean="0"/>
              <a:t>&lt;click&gt;</a:t>
            </a:r>
          </a:p>
          <a:p>
            <a:r>
              <a:rPr lang="en-US" baseline="0" dirty="0" smtClean="0"/>
              <a:t>Using this construction we are able to build a fuzzy extractor has key length independent of the desired error tolerance and in fact the derived key is as long as the input source w_0.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03542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8/12/13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8/12/13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8/12/13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8/12/13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8/12/13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iacr.org/2013/4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August 17</a:t>
            </a:r>
            <a:r>
              <a:rPr lang="en-US" altLang="en-US" sz="2000" dirty="0" smtClean="0">
                <a:solidFill>
                  <a:schemeClr val="tx1"/>
                </a:solidFill>
              </a:rPr>
              <a:t>, 2013</a:t>
            </a:r>
            <a:endParaRPr lang="en-US" altLang="en-US" sz="2000" dirty="0">
              <a:solidFill>
                <a:schemeClr val="tx1"/>
              </a:solidFill>
            </a:endParaRPr>
          </a:p>
        </p:txBody>
      </p:sp>
      <p:sp>
        <p:nvSpPr>
          <p:cNvPr id="4" name="TextBox 3"/>
          <p:cNvSpPr txBox="1"/>
          <p:nvPr/>
        </p:nvSpPr>
        <p:spPr>
          <a:xfrm>
            <a:off x="931334" y="5935133"/>
            <a:ext cx="8068733" cy="830997"/>
          </a:xfrm>
          <a:prstGeom prst="rect">
            <a:avLst/>
          </a:prstGeom>
          <a:noFill/>
        </p:spPr>
        <p:txBody>
          <a:bodyPr wrap="square" rtlCol="0">
            <a:spAutoFit/>
          </a:bodyPr>
          <a:lstStyle/>
          <a:p>
            <a:r>
              <a:rPr lang="en-US" sz="1600" dirty="0"/>
              <a:t>The work of Benjamin Fuller is sponsored by the United States Air Force under Air Force Contract FA8721-05-C-0002. Opinions, interpretations, conclusions and recommendations are those of the authors and are not necessarily endorsed by the United States Government.</a:t>
            </a: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Fuzzy Extractors</a:t>
            </a:r>
            <a:endParaRPr lang="en-US" dirty="0"/>
          </a:p>
        </p:txBody>
      </p:sp>
      <p:sp>
        <p:nvSpPr>
          <p:cNvPr id="5" name="Content Placeholder 1"/>
          <p:cNvSpPr txBox="1">
            <a:spLocks/>
          </p:cNvSpPr>
          <p:nvPr/>
        </p:nvSpPr>
        <p:spPr>
          <a:xfrm>
            <a:off x="450088" y="926654"/>
            <a:ext cx="4405736" cy="33451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Fuzzy Extractors derive reliable keys from noisy </a:t>
            </a:r>
            <a:r>
              <a:rPr lang="en-US" sz="2400" dirty="0" smtClean="0"/>
              <a:t>data</a:t>
            </a:r>
          </a:p>
          <a:p>
            <a:endParaRPr lang="en-US" sz="2000" dirty="0" smtClean="0">
              <a:cs typeface="Calibri"/>
            </a:endParaRPr>
          </a:p>
          <a:p>
            <a:r>
              <a:rPr lang="en-US" sz="2000" dirty="0" smtClean="0">
                <a:cs typeface="Calibri"/>
              </a:rPr>
              <a:t>Correctness: </a:t>
            </a:r>
            <a:r>
              <a:rPr lang="en-US" sz="2000" dirty="0" smtClean="0">
                <a:latin typeface="Times New Roman"/>
                <a:cs typeface="Times New Roman"/>
              </a:rPr>
              <a:t>Gen, Rep </a:t>
            </a:r>
            <a:r>
              <a:rPr lang="en-US" sz="2000" dirty="0" smtClean="0">
                <a:cs typeface="Calibri"/>
              </a:rPr>
              <a:t>give same key if </a:t>
            </a:r>
            <a:r>
              <a:rPr lang="en-US" sz="2000" i="1" dirty="0" smtClean="0">
                <a:latin typeface="Times New Roman"/>
                <a:cs typeface="Times New Roman"/>
              </a:rPr>
              <a:t>w</a:t>
            </a:r>
            <a:r>
              <a:rPr lang="en-US" sz="2000" baseline="-25000" dirty="0" smtClean="0">
                <a:latin typeface="Times New Roman"/>
                <a:cs typeface="Times New Roman"/>
              </a:rPr>
              <a:t>0 </a:t>
            </a:r>
            <a:r>
              <a:rPr lang="en-US" sz="2000" dirty="0" smtClean="0">
                <a:latin typeface="Calibri"/>
                <a:cs typeface="Calibri"/>
              </a:rPr>
              <a:t>and </a:t>
            </a:r>
            <a:r>
              <a:rPr lang="en-US" sz="2000" i="1" dirty="0" smtClean="0">
                <a:latin typeface="Times New Roman"/>
                <a:cs typeface="Times New Roman"/>
              </a:rPr>
              <a:t>w</a:t>
            </a:r>
            <a:r>
              <a:rPr lang="en-US" sz="2000" baseline="-25000" dirty="0" smtClean="0">
                <a:latin typeface="Times New Roman"/>
                <a:cs typeface="Times New Roman"/>
              </a:rPr>
              <a:t>1</a:t>
            </a:r>
            <a:r>
              <a:rPr lang="en-US" sz="2000" baseline="-25000" dirty="0" smtClean="0">
                <a:latin typeface="Calibri"/>
                <a:cs typeface="Calibri"/>
              </a:rPr>
              <a:t> </a:t>
            </a:r>
            <a:r>
              <a:rPr lang="en-US" sz="2000" dirty="0" smtClean="0">
                <a:latin typeface="Calibri"/>
                <a:cs typeface="Calibri"/>
              </a:rPr>
              <a:t>are “close”</a:t>
            </a:r>
          </a:p>
          <a:p>
            <a:r>
              <a:rPr lang="en-US" sz="2000" dirty="0" smtClean="0">
                <a:cs typeface="Calibri"/>
              </a:rPr>
              <a:t>Traditional Construction</a:t>
            </a:r>
            <a:endParaRPr lang="en-US" sz="2000" dirty="0" smtClean="0">
              <a:latin typeface="Calibri"/>
              <a:cs typeface="Calibri"/>
            </a:endParaRPr>
          </a:p>
          <a:p>
            <a:pPr lvl="1"/>
            <a:r>
              <a:rPr lang="en-US" sz="2000" dirty="0" smtClean="0">
                <a:latin typeface="Calibri"/>
                <a:cs typeface="Calibri"/>
              </a:rPr>
              <a:t>Derive </a:t>
            </a:r>
            <a:r>
              <a:rPr lang="en-US" sz="2000" dirty="0" smtClean="0">
                <a:latin typeface="Calibri"/>
                <a:cs typeface="Calibri"/>
              </a:rPr>
              <a:t>a key using a </a:t>
            </a:r>
            <a:br>
              <a:rPr lang="en-US" sz="2000" dirty="0" smtClean="0">
                <a:latin typeface="Calibri"/>
                <a:cs typeface="Calibri"/>
              </a:rPr>
            </a:br>
            <a:r>
              <a:rPr lang="en-US" sz="2000" i="1" dirty="0" smtClean="0">
                <a:latin typeface="Calibri"/>
                <a:cs typeface="Calibri"/>
              </a:rPr>
              <a:t>randomness extractor</a:t>
            </a:r>
          </a:p>
          <a:p>
            <a:pPr lvl="1"/>
            <a:r>
              <a:rPr lang="en-US" sz="2000" i="1" dirty="0" smtClean="0">
                <a:solidFill>
                  <a:srgbClr val="000000"/>
                </a:solidFill>
                <a:latin typeface="Calibri"/>
                <a:cs typeface="Calibri"/>
              </a:rPr>
              <a:t>Error-correct </a:t>
            </a:r>
            <a:r>
              <a:rPr lang="en-US" sz="2000" dirty="0" smtClean="0">
                <a:solidFill>
                  <a:srgbClr val="000000"/>
                </a:solidFill>
                <a:latin typeface="Calibri"/>
                <a:cs typeface="Calibri"/>
              </a:rPr>
              <a:t>the source using a </a:t>
            </a:r>
            <a:r>
              <a:rPr lang="en-US" sz="2000" i="1" dirty="0" smtClean="0">
                <a:solidFill>
                  <a:srgbClr val="000000"/>
                </a:solidFill>
                <a:latin typeface="Calibri"/>
                <a:cs typeface="Calibri"/>
              </a:rPr>
              <a:t>Secure </a:t>
            </a:r>
            <a:r>
              <a:rPr lang="en-US" sz="2000" i="1" dirty="0" smtClean="0">
                <a:solidFill>
                  <a:srgbClr val="000000"/>
                </a:solidFill>
                <a:latin typeface="Calibri"/>
                <a:cs typeface="Calibri"/>
              </a:rPr>
              <a:t>Sketch</a:t>
            </a:r>
          </a:p>
          <a:p>
            <a:r>
              <a:rPr lang="en-US" sz="2000" dirty="0" smtClean="0">
                <a:cs typeface="Calibri"/>
              </a:rPr>
              <a:t>Information Theoretic Security</a:t>
            </a:r>
            <a:r>
              <a:rPr lang="en-US" sz="2000" dirty="0">
                <a:cs typeface="Calibri"/>
              </a:rPr>
              <a:t>: </a:t>
            </a:r>
            <a:r>
              <a:rPr lang="en-US" sz="2000" dirty="0" smtClean="0">
                <a:cs typeface="Calibri"/>
              </a:rPr>
              <a:t/>
            </a:r>
            <a:br>
              <a:rPr lang="en-US" sz="2000" dirty="0" smtClean="0">
                <a:cs typeface="Calibri"/>
              </a:rPr>
            </a:br>
            <a:r>
              <a:rPr lang="en-US" sz="2000" i="1" dirty="0" smtClean="0">
                <a:latin typeface="Times New Roman"/>
                <a:cs typeface="Times New Roman"/>
              </a:rPr>
              <a:t>key</a:t>
            </a:r>
            <a:r>
              <a:rPr lang="en-US" sz="2000" dirty="0" smtClean="0">
                <a:cs typeface="Calibri"/>
              </a:rPr>
              <a:t> is uniform given </a:t>
            </a:r>
            <a:r>
              <a:rPr lang="en-US" sz="2000" dirty="0">
                <a:cs typeface="Calibri"/>
              </a:rPr>
              <a:t>helper info</a:t>
            </a:r>
            <a:r>
              <a:rPr lang="en-US" sz="2000" dirty="0">
                <a:latin typeface="Times New Roman"/>
                <a:cs typeface="Times New Roman"/>
              </a:rPr>
              <a:t> </a:t>
            </a:r>
            <a:r>
              <a:rPr lang="en-US" sz="2000" i="1" dirty="0" smtClean="0">
                <a:latin typeface="Times New Roman"/>
                <a:cs typeface="Times New Roman"/>
              </a:rPr>
              <a:t>p</a:t>
            </a:r>
            <a:endParaRPr lang="en-US" sz="1800" i="1" dirty="0" smtClean="0">
              <a:solidFill>
                <a:srgbClr val="000000"/>
              </a:solidFill>
              <a:latin typeface="Calibri"/>
              <a:cs typeface="Calibri"/>
            </a:endParaRPr>
          </a:p>
          <a:p>
            <a:r>
              <a:rPr lang="en-US" sz="2000" dirty="0" smtClean="0">
                <a:solidFill>
                  <a:srgbClr val="000000"/>
                </a:solidFill>
                <a:latin typeface="Calibri"/>
                <a:cs typeface="Calibri"/>
              </a:rPr>
              <a:t>Entropy losses keep fuzzy extractors from being usable for many sources</a:t>
            </a:r>
            <a:endParaRPr lang="en-US" sz="2000" dirty="0" smtClean="0">
              <a:solidFill>
                <a:srgbClr val="000000"/>
              </a:solidFill>
              <a:latin typeface="Calibri"/>
              <a:cs typeface="Calibri"/>
            </a:endParaRPr>
          </a:p>
          <a:p>
            <a:endParaRPr lang="en-US" sz="2400" dirty="0" smtClean="0">
              <a:solidFill>
                <a:srgbClr val="000000"/>
              </a:solidFill>
              <a:latin typeface="Calibri"/>
              <a:cs typeface="Calibri"/>
            </a:endParaRPr>
          </a:p>
          <a:p>
            <a:pPr lvl="1"/>
            <a:endParaRPr lang="en-US" sz="1800" i="1" dirty="0">
              <a:latin typeface="Arial" charset="0"/>
            </a:endParaRPr>
          </a:p>
        </p:txBody>
      </p:sp>
      <p:sp>
        <p:nvSpPr>
          <p:cNvPr id="7" name="Rectangle 36"/>
          <p:cNvSpPr>
            <a:spLocks noChangeArrowheads="1"/>
          </p:cNvSpPr>
          <p:nvPr/>
        </p:nvSpPr>
        <p:spPr bwMode="auto">
          <a:xfrm>
            <a:off x="4855824" y="5253181"/>
            <a:ext cx="4267200" cy="145472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do better in computational setting?</a:t>
            </a:r>
            <a:endParaRPr lang="en-US" sz="2800" b="1" dirty="0"/>
          </a:p>
        </p:txBody>
      </p:sp>
      <p:sp>
        <p:nvSpPr>
          <p:cNvPr id="51" name="Rectangle 50"/>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 name="Group 52"/>
          <p:cNvGrpSpPr/>
          <p:nvPr/>
        </p:nvGrpSpPr>
        <p:grpSpPr>
          <a:xfrm>
            <a:off x="5126228" y="2383616"/>
            <a:ext cx="2111840" cy="2342700"/>
            <a:chOff x="6838074" y="2246479"/>
            <a:chExt cx="981495" cy="1803616"/>
          </a:xfrm>
        </p:grpSpPr>
        <p:sp>
          <p:nvSpPr>
            <p:cNvPr id="54" name="Trapezoid 53"/>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5" name="TextBox 54"/>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56" name="Straight Arrow Connector 55"/>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7" name="Straight Arrow Connector 56"/>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03" name="TextBox 10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04" name="TextBox 10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06" name="Elbow Connector 105"/>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5778298" y="2814872"/>
            <a:ext cx="777140" cy="1044618"/>
            <a:chOff x="6851952" y="2558143"/>
            <a:chExt cx="967619" cy="1491952"/>
          </a:xfrm>
        </p:grpSpPr>
        <p:sp>
          <p:nvSpPr>
            <p:cNvPr id="108" name="Trapezoid 1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9" name="TextBox 108"/>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10" name="Elbow Connector 109"/>
          <p:cNvCxnSpPr>
            <a:endCxn id="108"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endCxn id="113" idx="2"/>
          </p:cNvCxnSpPr>
          <p:nvPr/>
        </p:nvCxnSpPr>
        <p:spPr>
          <a:xfrm rot="10800000" flipH="1" flipV="1">
            <a:off x="5156087"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711466" y="3909773"/>
            <a:ext cx="1018094" cy="734722"/>
            <a:chOff x="7008234" y="2074428"/>
            <a:chExt cx="391556" cy="749241"/>
          </a:xfrm>
        </p:grpSpPr>
        <p:sp>
          <p:nvSpPr>
            <p:cNvPr id="113" name="Trapezoid 11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4" name="TextBox 113"/>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115" name="Elbow Connector 114"/>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654455" y="1023938"/>
            <a:ext cx="3232039" cy="646331"/>
          </a:xfrm>
          <a:prstGeom prst="rect">
            <a:avLst/>
          </a:prstGeom>
          <a:noFill/>
        </p:spPr>
        <p:txBody>
          <a:bodyPr wrap="square" rtlCol="0">
            <a:spAutoFit/>
          </a:bodyPr>
          <a:lstStyle/>
          <a:p>
            <a:r>
              <a:rPr lang="en-US" dirty="0"/>
              <a:t>[DodisOstrovskyReyzinSmith08]</a:t>
            </a:r>
          </a:p>
          <a:p>
            <a:endParaRPr lang="en-US" dirty="0"/>
          </a:p>
        </p:txBody>
      </p:sp>
    </p:spTree>
    <p:extLst>
      <p:ext uri="{BB962C8B-B14F-4D97-AF65-F5344CB8AC3E}">
        <p14:creationId xmlns:p14="http://schemas.microsoft.com/office/powerpoint/2010/main" val="1492668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par>
                                <p:cTn id="32" presetID="10" presetClass="entr" presetSubtype="0" fill="hold"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par>
                                <p:cTn id="38" presetID="10" presetClass="entr" presetSubtype="0" fill="hold" nodeType="with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500"/>
                                        <p:tgtEl>
                                          <p:spTgt spid="110"/>
                                        </p:tgtEl>
                                      </p:cBhvr>
                                    </p:animEffect>
                                  </p:childTnLst>
                                </p:cTn>
                              </p:par>
                              <p:par>
                                <p:cTn id="41" presetID="10" presetClass="entr" presetSubtype="0" fill="hold" nodeType="withEffect">
                                  <p:stCondLst>
                                    <p:cond delay="0"/>
                                  </p:stCondLst>
                                  <p:childTnLst>
                                    <p:set>
                                      <p:cBhvr>
                                        <p:cTn id="42" dur="1" fill="hold">
                                          <p:stCondLst>
                                            <p:cond delay="0"/>
                                          </p:stCondLst>
                                        </p:cTn>
                                        <p:tgtEl>
                                          <p:spTgt spid="111"/>
                                        </p:tgtEl>
                                        <p:attrNameLst>
                                          <p:attrName>style.visibility</p:attrName>
                                        </p:attrNameLst>
                                      </p:cBhvr>
                                      <p:to>
                                        <p:strVal val="visible"/>
                                      </p:to>
                                    </p:set>
                                    <p:animEffect transition="in" filter="fade">
                                      <p:cBhvr>
                                        <p:cTn id="43" dur="500"/>
                                        <p:tgtEl>
                                          <p:spTgt spid="111"/>
                                        </p:tgtEl>
                                      </p:cBhvr>
                                    </p:animEffect>
                                  </p:childTnLst>
                                </p:cTn>
                              </p:par>
                              <p:par>
                                <p:cTn id="44" presetID="10" presetClass="entr" presetSubtype="0" fill="hold" nodeType="with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fade">
                                      <p:cBhvr>
                                        <p:cTn id="46" dur="500"/>
                                        <p:tgtEl>
                                          <p:spTgt spid="112"/>
                                        </p:tgtEl>
                                      </p:cBhvr>
                                    </p:animEffect>
                                  </p:childTnLst>
                                </p:cTn>
                              </p:par>
                              <p:par>
                                <p:cTn id="47" presetID="10" presetClass="entr" presetSubtype="0" fill="hold" nodeType="withEffect">
                                  <p:stCondLst>
                                    <p:cond delay="0"/>
                                  </p:stCondLst>
                                  <p:childTnLst>
                                    <p:set>
                                      <p:cBhvr>
                                        <p:cTn id="48" dur="1" fill="hold">
                                          <p:stCondLst>
                                            <p:cond delay="0"/>
                                          </p:stCondLst>
                                        </p:cTn>
                                        <p:tgtEl>
                                          <p:spTgt spid="115"/>
                                        </p:tgtEl>
                                        <p:attrNameLst>
                                          <p:attrName>style.visibility</p:attrName>
                                        </p:attrNameLst>
                                      </p:cBhvr>
                                      <p:to>
                                        <p:strVal val="visible"/>
                                      </p:to>
                                    </p:set>
                                    <p:animEffect transition="in" filter="fade">
                                      <p:cBhvr>
                                        <p:cTn id="49" dur="500"/>
                                        <p:tgtEl>
                                          <p:spTgt spid="1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bg/>
                                          </p:spTgt>
                                        </p:tgtEl>
                                        <p:attrNameLst>
                                          <p:attrName>style.visibility</p:attrName>
                                        </p:attrNameLst>
                                      </p:cBhvr>
                                      <p:to>
                                        <p:strVal val="visible"/>
                                      </p:to>
                                    </p:set>
                                    <p:animEffect transition="in" filter="fade">
                                      <p:cBhvr>
                                        <p:cTn id="62" dur="500"/>
                                        <p:tgtEl>
                                          <p:spTgt spid="7">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fade">
                                      <p:cBhvr>
                                        <p:cTn id="6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51" grpId="0" animBg="1"/>
      <p:bldP spid="52" grpId="0" animBg="1"/>
      <p:bldP spid="102" grpId="0"/>
      <p:bldP spid="103" grpId="0"/>
      <p:bldP spid="1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rapezoid 26"/>
          <p:cNvSpPr/>
          <p:nvPr/>
        </p:nvSpPr>
        <p:spPr bwMode="auto">
          <a:xfrm rot="5400000">
            <a:off x="5651631" y="2963012"/>
            <a:ext cx="1044618" cy="762976"/>
          </a:xfrm>
          <a:prstGeom prst="trapezoid">
            <a:avLst>
              <a:gd name="adj" fmla="val 42500"/>
            </a:avLst>
          </a:prstGeom>
          <a:solidFill>
            <a:srgbClr val="FFF40A"/>
          </a:solidFill>
          <a:ln>
            <a:noFill/>
          </a:ln>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25" name="Rectangle 24"/>
          <p:cNvSpPr/>
          <p:nvPr/>
        </p:nvSpPr>
        <p:spPr>
          <a:xfrm>
            <a:off x="5778304" y="3909776"/>
            <a:ext cx="779846" cy="734722"/>
          </a:xfrm>
          <a:prstGeom prst="rect">
            <a:avLst/>
          </a:prstGeom>
          <a:solidFill>
            <a:srgbClr val="FFF4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a:t>
            </a:r>
            <a:r>
              <a:rPr lang="en-US" sz="2200" dirty="0" smtClean="0">
                <a:latin typeface="Calibri"/>
                <a:cs typeface="Calibri"/>
              </a:rPr>
              <a:t>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a:t>
            </a:r>
            <a:r>
              <a:rPr lang="en-US" sz="2800" dirty="0" smtClean="0"/>
              <a:t>YES</a:t>
            </a:r>
          </a:p>
          <a:p>
            <a:pPr lvl="1"/>
            <a:r>
              <a:rPr lang="en-US" sz="2200" dirty="0" smtClean="0"/>
              <a:t>Know we </a:t>
            </a:r>
            <a:r>
              <a:rPr lang="en-US" sz="2200" dirty="0" smtClean="0"/>
              <a:t>can’t change the sketch</a:t>
            </a:r>
            <a:endParaRPr lang="en-US" sz="2200" dirty="0" smtClean="0"/>
          </a:p>
          <a:p>
            <a:pPr lvl="1"/>
            <a:r>
              <a:rPr lang="en-US" sz="2200" dirty="0" smtClean="0"/>
              <a:t>Could </a:t>
            </a:r>
            <a:r>
              <a:rPr lang="en-US" sz="2200" dirty="0"/>
              <a:t>use computational extractor </a:t>
            </a:r>
            <a:endParaRPr lang="en-US" sz="2200" dirty="0" smtClean="0"/>
          </a:p>
          <a:p>
            <a:pPr marL="914400" lvl="2" indent="0">
              <a:buNone/>
            </a:pPr>
            <a:r>
              <a:rPr lang="en-US" sz="2200" dirty="0" smtClean="0"/>
              <a:t>(Must have enough entropy remaining after the sketch)</a:t>
            </a:r>
          </a:p>
          <a:p>
            <a:pPr lvl="1"/>
            <a:r>
              <a:rPr lang="en-US" sz="2200" dirty="0" smtClean="0"/>
              <a:t>We </a:t>
            </a:r>
            <a:r>
              <a:rPr lang="en-US" sz="2200" dirty="0" smtClean="0"/>
              <a:t>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endCxn id="22" idx="2"/>
          </p:cNvCxnSpPr>
          <p:nvPr/>
        </p:nvCxnSpPr>
        <p:spPr>
          <a:xfrm rot="10800000" flipH="1" flipV="1">
            <a:off x="5156087"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par>
                          <p:cTn id="49" fill="hold">
                            <p:stCondLst>
                              <p:cond delay="500"/>
                            </p:stCondLst>
                            <p:childTnLst>
                              <p:par>
                                <p:cTn id="50" presetID="10" presetClass="exit" presetSubtype="0" fill="hold" nodeType="afterEffect">
                                  <p:stCondLst>
                                    <p:cond delay="0"/>
                                  </p:stCondLst>
                                  <p:childTnLst>
                                    <p:animEffect transition="out" filter="fad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500"/>
                                        <p:tgtEl>
                                          <p:spTgt spid="27"/>
                                        </p:tgtEl>
                                      </p:cBhvr>
                                    </p:animEffect>
                                    <p:set>
                                      <p:cBhvr>
                                        <p:cTn id="7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uiExpand="1" animBg="1"/>
      <p:bldP spid="27" grpId="2" animBg="1"/>
      <p:bldP spid="25" grpId="0" uiExpand="1" animBg="1"/>
      <p:bldP spid="25" grpId="1" uiExpand="1"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88" y="-173268"/>
            <a:ext cx="8774545" cy="1143000"/>
          </a:xfrm>
        </p:spPr>
        <p:txBody>
          <a:bodyPr>
            <a:normAutofit/>
          </a:bodyPr>
          <a:lstStyle/>
          <a:p>
            <a:r>
              <a:rPr lang="en-US" sz="4000" dirty="0" smtClean="0"/>
              <a:t>Computational Fuzzy Extractor</a:t>
            </a:r>
            <a:endParaRPr lang="en-US" sz="4000" dirty="0"/>
          </a:p>
        </p:txBody>
      </p:sp>
      <p:sp>
        <p:nvSpPr>
          <p:cNvPr id="6" name="Content Placeholder 3"/>
          <p:cNvSpPr txBox="1">
            <a:spLocks/>
          </p:cNvSpPr>
          <p:nvPr/>
        </p:nvSpPr>
        <p:spPr>
          <a:xfrm>
            <a:off x="161237" y="1172211"/>
            <a:ext cx="4204203" cy="47210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t>Key idea: instead of trying to hide </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t>, we use private randomness </a:t>
            </a:r>
            <a:r>
              <a:rPr lang="en-US" sz="2200" i="1" dirty="0" smtClean="0">
                <a:latin typeface="Times New Roman"/>
                <a:cs typeface="Times New Roman"/>
              </a:rPr>
              <a:t>x</a:t>
            </a:r>
            <a:r>
              <a:rPr lang="en-US" sz="2200" dirty="0" smtClean="0">
                <a:latin typeface="Calibri"/>
                <a:cs typeface="Calibri"/>
              </a:rPr>
              <a:t> as our key</a:t>
            </a:r>
          </a:p>
          <a:p>
            <a:r>
              <a:rPr lang="en-US" sz="2200" dirty="0" smtClean="0">
                <a:latin typeface="Calibri"/>
                <a:cs typeface="Calibri"/>
              </a:rPr>
              <a:t>Encrypt </a:t>
            </a:r>
            <a:r>
              <a:rPr lang="en-US" sz="2200" i="1" dirty="0" smtClean="0">
                <a:latin typeface="Times New Roman"/>
                <a:cs typeface="Times New Roman"/>
              </a:rPr>
              <a:t>x</a:t>
            </a:r>
            <a:r>
              <a:rPr lang="en-US" sz="2200" dirty="0" smtClean="0">
                <a:latin typeface="Times New Roman"/>
                <a:cs typeface="Times New Roman"/>
              </a:rPr>
              <a:t> </a:t>
            </a:r>
            <a:r>
              <a:rPr lang="en-US" sz="2200" dirty="0" smtClean="0">
                <a:latin typeface="Calibri"/>
                <a:cs typeface="Calibri"/>
              </a:rPr>
              <a:t>using</a:t>
            </a:r>
            <a:r>
              <a:rPr lang="en-US" sz="2200" dirty="0" smtClean="0">
                <a:latin typeface="Times New Roman"/>
                <a:cs typeface="Times New Roman"/>
              </a:rPr>
              <a:t> </a:t>
            </a:r>
            <a:r>
              <a:rPr lang="en-US" sz="2200" i="1" dirty="0" smtClean="0">
                <a:latin typeface="Times New Roman"/>
                <a:cs typeface="Times New Roman"/>
              </a:rPr>
              <a:t>w</a:t>
            </a:r>
            <a:r>
              <a:rPr lang="en-US" sz="2200" baseline="-25000" dirty="0" smtClean="0">
                <a:latin typeface="Times New Roman"/>
                <a:cs typeface="Times New Roman"/>
              </a:rPr>
              <a:t>0</a:t>
            </a:r>
            <a:endParaRPr lang="en-US" sz="2200" dirty="0" smtClean="0">
              <a:latin typeface="Calibri"/>
              <a:cs typeface="Calibri"/>
            </a:endParaRPr>
          </a:p>
          <a:p>
            <a:r>
              <a:rPr lang="en-US" sz="2200" dirty="0" smtClean="0">
                <a:latin typeface="Calibri"/>
                <a:cs typeface="Calibri"/>
              </a:rPr>
              <a:t>Need encryption algorithm that allows decryption from close </a:t>
            </a:r>
            <a:r>
              <a:rPr lang="en-US" sz="2200" i="1" dirty="0" smtClean="0">
                <a:latin typeface="Times New Roman"/>
                <a:cs typeface="Times New Roman"/>
              </a:rPr>
              <a:t>w</a:t>
            </a:r>
            <a:r>
              <a:rPr lang="en-US" sz="2200" baseline="-25000" dirty="0" smtClean="0">
                <a:latin typeface="Times New Roman"/>
                <a:cs typeface="Times New Roman"/>
              </a:rPr>
              <a:t>1</a:t>
            </a:r>
            <a:endParaRPr lang="en-US" sz="2200" dirty="0" smtClean="0"/>
          </a:p>
          <a:p>
            <a:r>
              <a:rPr lang="en-US" sz="2200" dirty="0" smtClean="0"/>
              <a:t>Our encryption algorithm is the “code-offset” secure sketch instantiated with random linear code (security from LWE)</a:t>
            </a:r>
            <a:endParaRPr lang="en-US" sz="2200" dirty="0" smtClean="0"/>
          </a:p>
          <a:p>
            <a:r>
              <a:rPr lang="en-US" sz="2200" dirty="0" smtClean="0"/>
              <a:t>First fuzzy </a:t>
            </a:r>
            <a:r>
              <a:rPr lang="en-US" sz="2200" dirty="0" smtClean="0"/>
              <a:t>extractor where </a:t>
            </a:r>
            <a:r>
              <a:rPr lang="en-US" sz="2200" dirty="0" smtClean="0"/>
              <a:t/>
            </a:r>
            <a:br>
              <a:rPr lang="en-US" sz="2200" dirty="0" smtClean="0"/>
            </a:br>
            <a:r>
              <a:rPr lang="en-US" sz="2200" dirty="0" smtClean="0">
                <a:latin typeface="Times New Roman"/>
                <a:cs typeface="Times New Roman"/>
              </a:rPr>
              <a:t>|</a:t>
            </a:r>
            <a:r>
              <a:rPr lang="en-US" sz="2200" i="1" dirty="0" smtClean="0">
                <a:latin typeface="Times New Roman"/>
                <a:cs typeface="Times New Roman"/>
              </a:rPr>
              <a:t>key</a:t>
            </a:r>
            <a:r>
              <a:rPr lang="en-US" sz="2200" dirty="0" smtClean="0">
                <a:latin typeface="Times New Roman"/>
                <a:cs typeface="Times New Roman"/>
              </a:rPr>
              <a:t>|</a:t>
            </a:r>
            <a:r>
              <a:rPr lang="en-US" sz="2200" dirty="0" smtClean="0"/>
              <a:t> independent of error tolerance</a:t>
            </a:r>
            <a:endParaRPr lang="en-US" sz="2200" dirty="0"/>
          </a:p>
        </p:txBody>
      </p:sp>
      <p:sp>
        <p:nvSpPr>
          <p:cNvPr id="46" name="Rectangle 45"/>
          <p:cNvSpPr/>
          <p:nvPr/>
        </p:nvSpPr>
        <p:spPr bwMode="auto">
          <a:xfrm>
            <a:off x="5978090" y="3532733"/>
            <a:ext cx="813091" cy="108670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err="1" smtClean="0">
                <a:ln>
                  <a:noFill/>
                </a:ln>
                <a:effectLst/>
                <a:latin typeface="Times New Roman"/>
                <a:cs typeface="Times New Roman"/>
              </a:rPr>
              <a:t>Enc</a:t>
            </a:r>
            <a:endParaRPr kumimoji="0" lang="en-US" sz="2400" u="none" strike="noStrike" cap="none" normalizeH="0" baseline="-25000" dirty="0" smtClean="0">
              <a:ln>
                <a:noFill/>
              </a:ln>
              <a:effectLst/>
              <a:latin typeface="Times New Roman"/>
              <a:cs typeface="Times New Roman"/>
            </a:endParaRPr>
          </a:p>
        </p:txBody>
      </p:sp>
      <p:sp>
        <p:nvSpPr>
          <p:cNvPr id="59" name="Rectangle 58"/>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1" name="Group 60"/>
          <p:cNvGrpSpPr/>
          <p:nvPr/>
        </p:nvGrpSpPr>
        <p:grpSpPr>
          <a:xfrm>
            <a:off x="5126228" y="2383616"/>
            <a:ext cx="2111840" cy="2342700"/>
            <a:chOff x="6838074" y="2246479"/>
            <a:chExt cx="981495" cy="1803616"/>
          </a:xfrm>
        </p:grpSpPr>
        <p:sp>
          <p:nvSpPr>
            <p:cNvPr id="62" name="Trapezoid 61"/>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3" name="TextBox 62"/>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64" name="Straight Arrow Connector 63"/>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TextBox 66"/>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68" name="TextBox 67"/>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69" name="TextBox 68"/>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sp>
        <p:nvSpPr>
          <p:cNvPr id="80" name="Rectangle 79"/>
          <p:cNvSpPr/>
          <p:nvPr/>
        </p:nvSpPr>
        <p:spPr bwMode="auto">
          <a:xfrm>
            <a:off x="5259991" y="2904284"/>
            <a:ext cx="446947" cy="489003"/>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endParaRPr kumimoji="0" lang="en-US" sz="2400" b="1" u="none" strike="noStrike" cap="none" normalizeH="0" baseline="-25000" dirty="0" smtClean="0">
              <a:ln>
                <a:noFill/>
              </a:ln>
              <a:solidFill>
                <a:schemeClr val="tx1"/>
              </a:solidFill>
              <a:effectLst/>
              <a:latin typeface="Times New Roman"/>
              <a:cs typeface="Times New Roman"/>
            </a:endParaRPr>
          </a:p>
        </p:txBody>
      </p:sp>
      <p:cxnSp>
        <p:nvCxnSpPr>
          <p:cNvPr id="81" name="Elbow Connector 80"/>
          <p:cNvCxnSpPr/>
          <p:nvPr/>
        </p:nvCxnSpPr>
        <p:spPr>
          <a:xfrm>
            <a:off x="5156087" y="3757374"/>
            <a:ext cx="822003" cy="519763"/>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80" idx="3"/>
            <a:endCxn id="46" idx="1"/>
          </p:cNvCxnSpPr>
          <p:nvPr/>
        </p:nvCxnSpPr>
        <p:spPr>
          <a:xfrm>
            <a:off x="5706938" y="3148786"/>
            <a:ext cx="271152" cy="927299"/>
          </a:xfrm>
          <a:prstGeom prst="bentConnector3">
            <a:avLst>
              <a:gd name="adj1" fmla="val 3296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bwMode="auto">
          <a:xfrm>
            <a:off x="5706938" y="2977287"/>
            <a:ext cx="1531132" cy="676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6791181" y="4147015"/>
            <a:ext cx="446889"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711037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par>
                                <p:cTn id="29" presetID="1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6" grpId="0" uiExpand="1" animBg="1"/>
      <p:bldP spid="80"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999692"/>
            <a:ext cx="8229600" cy="1143000"/>
          </a:xfrm>
        </p:spPr>
        <p:txBody>
          <a:bodyPr/>
          <a:lstStyle/>
          <a:p>
            <a:r>
              <a:rPr lang="en-US" dirty="0" smtClean="0"/>
              <a:t>Thanks!</a:t>
            </a:r>
            <a:endParaRPr lang="en-US" dirty="0"/>
          </a:p>
        </p:txBody>
      </p:sp>
      <p:sp>
        <p:nvSpPr>
          <p:cNvPr id="3" name="TextBox 2"/>
          <p:cNvSpPr txBox="1"/>
          <p:nvPr/>
        </p:nvSpPr>
        <p:spPr>
          <a:xfrm>
            <a:off x="1642233" y="3602181"/>
            <a:ext cx="5453135" cy="2062103"/>
          </a:xfrm>
          <a:prstGeom prst="rect">
            <a:avLst/>
          </a:prstGeom>
          <a:noFill/>
        </p:spPr>
        <p:txBody>
          <a:bodyPr wrap="none" rtlCol="0">
            <a:spAutoFit/>
          </a:bodyPr>
          <a:lstStyle/>
          <a:p>
            <a:pPr algn="ctr"/>
            <a:r>
              <a:rPr lang="en-US" sz="3200" dirty="0" smtClean="0"/>
              <a:t>Available:</a:t>
            </a:r>
            <a:endParaRPr lang="en-US" sz="3200" dirty="0" smtClean="0">
              <a:hlinkClick r:id="rId2"/>
            </a:endParaRPr>
          </a:p>
          <a:p>
            <a:endParaRPr lang="en-US" sz="3200" dirty="0">
              <a:hlinkClick r:id="rId2"/>
            </a:endParaRPr>
          </a:p>
          <a:p>
            <a:r>
              <a:rPr lang="en-US" sz="3200" dirty="0" smtClean="0">
                <a:hlinkClick r:id="rId2"/>
              </a:rPr>
              <a:t>http</a:t>
            </a:r>
            <a:r>
              <a:rPr lang="en-US" sz="3200" dirty="0">
                <a:hlinkClick r:id="rId2"/>
              </a:rPr>
              <a:t>://eprint.iacr.org/2013/</a:t>
            </a:r>
            <a:r>
              <a:rPr lang="en-US" sz="3200" dirty="0" smtClean="0">
                <a:hlinkClick r:id="rId2"/>
              </a:rPr>
              <a:t>416</a:t>
            </a:r>
            <a:endParaRPr lang="en-US" sz="3200" dirty="0" smtClean="0"/>
          </a:p>
          <a:p>
            <a:endParaRPr lang="en-US" sz="3200"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9226</TotalTime>
  <Words>812</Words>
  <Application>Microsoft Macintosh PowerPoint</Application>
  <PresentationFormat>On-screen Show (4:3)</PresentationFormat>
  <Paragraphs>109</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Computational Fuzzy Extractors</vt:lpstr>
      <vt:lpstr>Fuzzy Extractors</vt:lpstr>
      <vt:lpstr>Can we do better in computational setting?</vt:lpstr>
      <vt:lpstr>Computational Fuzzy Extractor</vt:lpstr>
      <vt:lpstr>Thanks!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424</cp:revision>
  <dcterms:created xsi:type="dcterms:W3CDTF">2013-03-29T19:18:32Z</dcterms:created>
  <dcterms:modified xsi:type="dcterms:W3CDTF">2013-08-12T20:51:15Z</dcterms:modified>
</cp:coreProperties>
</file>