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notesSlides/notesSlide10.xml" ContentType="application/vnd.openxmlformats-officedocument.presentationml.notesSlide+xml"/>
  <Override PartName="/ppt/embeddings/oleObject4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45.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6.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41.xml" ContentType="application/vnd.openxmlformats-officedocument.presentationml.notesSlide+xml"/>
  <Override PartName="/ppt/embeddings/oleObject51.bin" ContentType="application/vnd.openxmlformats-officedocument.oleObject"/>
  <Override PartName="/ppt/notesSlides/notesSlide42.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43.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44.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notesSlides/notesSlide45.xml" ContentType="application/vnd.openxmlformats-officedocument.presentationml.notesSlide+xml"/>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notesSlides/notesSlide46.xml" ContentType="application/vnd.openxmlformats-officedocument.presentationml.notesSlide+xml"/>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7" r:id="rId2"/>
    <p:sldId id="259" r:id="rId3"/>
    <p:sldId id="260" r:id="rId4"/>
    <p:sldId id="308" r:id="rId5"/>
    <p:sldId id="309" r:id="rId6"/>
    <p:sldId id="311" r:id="rId7"/>
    <p:sldId id="312" r:id="rId8"/>
    <p:sldId id="313" r:id="rId9"/>
    <p:sldId id="314" r:id="rId10"/>
    <p:sldId id="263" r:id="rId11"/>
    <p:sldId id="274" r:id="rId12"/>
    <p:sldId id="265" r:id="rId13"/>
    <p:sldId id="280" r:id="rId14"/>
    <p:sldId id="281" r:id="rId15"/>
    <p:sldId id="282" r:id="rId16"/>
    <p:sldId id="283" r:id="rId17"/>
    <p:sldId id="315" r:id="rId18"/>
    <p:sldId id="293" r:id="rId19"/>
    <p:sldId id="316" r:id="rId20"/>
    <p:sldId id="317" r:id="rId21"/>
    <p:sldId id="318" r:id="rId22"/>
    <p:sldId id="270" r:id="rId23"/>
    <p:sldId id="271" r:id="rId24"/>
    <p:sldId id="286" r:id="rId25"/>
    <p:sldId id="326" r:id="rId26"/>
    <p:sldId id="287" r:id="rId27"/>
    <p:sldId id="294" r:id="rId28"/>
    <p:sldId id="295" r:id="rId29"/>
    <p:sldId id="296" r:id="rId30"/>
    <p:sldId id="297" r:id="rId31"/>
    <p:sldId id="299" r:id="rId32"/>
    <p:sldId id="300" r:id="rId33"/>
    <p:sldId id="301" r:id="rId34"/>
    <p:sldId id="319" r:id="rId35"/>
    <p:sldId id="303" r:id="rId36"/>
    <p:sldId id="320" r:id="rId37"/>
    <p:sldId id="321" r:id="rId38"/>
    <p:sldId id="322" r:id="rId39"/>
    <p:sldId id="323" r:id="rId40"/>
    <p:sldId id="327" r:id="rId41"/>
    <p:sldId id="329" r:id="rId42"/>
    <p:sldId id="333" r:id="rId43"/>
    <p:sldId id="332" r:id="rId44"/>
    <p:sldId id="306" r:id="rId45"/>
    <p:sldId id="324" r:id="rId46"/>
    <p:sldId id="305" r:id="rId47"/>
    <p:sldId id="258" r:id="rId48"/>
    <p:sldId id="261" r:id="rId49"/>
    <p:sldId id="284" r:id="rId50"/>
    <p:sldId id="278" r:id="rId51"/>
    <p:sldId id="262" r:id="rId52"/>
    <p:sldId id="325" r:id="rId53"/>
    <p:sldId id="266" r:id="rId54"/>
    <p:sldId id="267" r:id="rId55"/>
    <p:sldId id="268" r:id="rId56"/>
    <p:sldId id="269" r:id="rId57"/>
    <p:sldId id="302" r:id="rId58"/>
    <p:sldId id="304" r:id="rId59"/>
    <p:sldId id="298" r:id="rId60"/>
    <p:sldId id="30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0717" autoAdjust="0"/>
    <p:restoredTop sz="79795" autoAdjust="0"/>
  </p:normalViewPr>
  <p:slideViewPr>
    <p:cSldViewPr snapToGrid="0" snapToObjects="1">
      <p:cViewPr>
        <p:scale>
          <a:sx n="150" d="100"/>
          <a:sy n="150" d="100"/>
        </p:scale>
        <p:origin x="-1656" y="-1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1.emf"/><Relationship Id="rId3"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image" Target="../media/image33.emf"/><Relationship Id="rId2"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1" Type="http://schemas.openxmlformats.org/officeDocument/2006/relationships/image" Target="../media/image33.emf"/><Relationship Id="rId2"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8.emf"/><Relationship Id="rId1" Type="http://schemas.openxmlformats.org/officeDocument/2006/relationships/image" Target="../media/image33.emf"/><Relationship Id="rId2"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4/16/13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4/16/13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4/16/13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4/16/13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4.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45.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6.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21.emf"/><Relationship Id="rId5" Type="http://schemas.openxmlformats.org/officeDocument/2006/relationships/oleObject" Target="../embeddings/oleObject48.bin"/><Relationship Id="rId6" Type="http://schemas.openxmlformats.org/officeDocument/2006/relationships/image" Target="../media/image22.emf"/><Relationship Id="rId7" Type="http://schemas.openxmlformats.org/officeDocument/2006/relationships/oleObject" Target="../embeddings/oleObject49.bin"/><Relationship Id="rId8" Type="http://schemas.openxmlformats.org/officeDocument/2006/relationships/image" Target="../media/image23.emf"/><Relationship Id="rId9" Type="http://schemas.openxmlformats.org/officeDocument/2006/relationships/oleObject" Target="../embeddings/oleObject50.bin"/><Relationship Id="rId10"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1.bin"/><Relationship Id="rId5"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2.bin"/><Relationship Id="rId5" Type="http://schemas.openxmlformats.org/officeDocument/2006/relationships/image" Target="../media/image26.emf"/><Relationship Id="rId6" Type="http://schemas.openxmlformats.org/officeDocument/2006/relationships/image" Target="../media/image28.png"/><Relationship Id="rId7" Type="http://schemas.openxmlformats.org/officeDocument/2006/relationships/oleObject" Target="../embeddings/oleObject53.bin"/><Relationship Id="rId8" Type="http://schemas.openxmlformats.org/officeDocument/2006/relationships/image" Target="../media/image1.emf"/><Relationship Id="rId9" Type="http://schemas.openxmlformats.org/officeDocument/2006/relationships/oleObject" Target="../embeddings/oleObject54.bin"/><Relationship Id="rId10" Type="http://schemas.openxmlformats.org/officeDocument/2006/relationships/image" Target="../media/image2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5.bin"/><Relationship Id="rId5" Type="http://schemas.openxmlformats.org/officeDocument/2006/relationships/image" Target="../media/image2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6.bin"/><Relationship Id="rId4"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8.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9.bin"/><Relationship Id="rId5" Type="http://schemas.openxmlformats.org/officeDocument/2006/relationships/image" Target="../media/image33.emf"/><Relationship Id="rId6" Type="http://schemas.openxmlformats.org/officeDocument/2006/relationships/oleObject" Target="../embeddings/oleObject60.bin"/><Relationship Id="rId7" Type="http://schemas.openxmlformats.org/officeDocument/2006/relationships/image" Target="../media/image34.emf"/><Relationship Id="rId8" Type="http://schemas.openxmlformats.org/officeDocument/2006/relationships/oleObject" Target="../embeddings/oleObject61.bin"/><Relationship Id="rId9" Type="http://schemas.openxmlformats.org/officeDocument/2006/relationships/image" Target="../media/image35.emf"/><Relationship Id="rId10" Type="http://schemas.openxmlformats.org/officeDocument/2006/relationships/oleObject" Target="../embeddings/oleObject62.bin"/><Relationship Id="rId11" Type="http://schemas.openxmlformats.org/officeDocument/2006/relationships/image" Target="../media/image36.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67.bin"/><Relationship Id="rId13"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notesSlide" Target="../notesSlides/notesSlide45.xml"/><Relationship Id="rId4" Type="http://schemas.openxmlformats.org/officeDocument/2006/relationships/oleObject" Target="../embeddings/oleObject63.bin"/><Relationship Id="rId5" Type="http://schemas.openxmlformats.org/officeDocument/2006/relationships/image" Target="../media/image33.emf"/><Relationship Id="rId6" Type="http://schemas.openxmlformats.org/officeDocument/2006/relationships/oleObject" Target="../embeddings/oleObject64.bin"/><Relationship Id="rId7" Type="http://schemas.openxmlformats.org/officeDocument/2006/relationships/image" Target="../media/image34.emf"/><Relationship Id="rId8" Type="http://schemas.openxmlformats.org/officeDocument/2006/relationships/oleObject" Target="../embeddings/oleObject65.bin"/><Relationship Id="rId9" Type="http://schemas.openxmlformats.org/officeDocument/2006/relationships/image" Target="../media/image35.emf"/><Relationship Id="rId10" Type="http://schemas.openxmlformats.org/officeDocument/2006/relationships/oleObject" Target="../embeddings/oleObject6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72.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6.xml"/><Relationship Id="rId4" Type="http://schemas.openxmlformats.org/officeDocument/2006/relationships/oleObject" Target="../embeddings/oleObject68.bin"/><Relationship Id="rId5" Type="http://schemas.openxmlformats.org/officeDocument/2006/relationships/image" Target="../media/image33.emf"/><Relationship Id="rId6" Type="http://schemas.openxmlformats.org/officeDocument/2006/relationships/oleObject" Target="../embeddings/oleObject69.bin"/><Relationship Id="rId7" Type="http://schemas.openxmlformats.org/officeDocument/2006/relationships/image" Target="../media/image34.emf"/><Relationship Id="rId8" Type="http://schemas.openxmlformats.org/officeDocument/2006/relationships/oleObject" Target="../embeddings/oleObject70.bin"/><Relationship Id="rId9" Type="http://schemas.openxmlformats.org/officeDocument/2006/relationships/image" Target="../media/image35.emf"/><Relationship Id="rId10" Type="http://schemas.openxmlformats.org/officeDocument/2006/relationships/oleObject" Target="../embeddings/oleObject71.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2.bin"/><Relationship Id="rId21" Type="http://schemas.openxmlformats.org/officeDocument/2006/relationships/image" Target="../media/image16.emf"/><Relationship Id="rId22" Type="http://schemas.openxmlformats.org/officeDocument/2006/relationships/oleObject" Target="../embeddings/oleObject43.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Microsoft_Equation1.bin"/><Relationship Id="rId17" Type="http://schemas.openxmlformats.org/officeDocument/2006/relationships/image" Target="../media/image14.emf"/><Relationship Id="rId18" Type="http://schemas.openxmlformats.org/officeDocument/2006/relationships/oleObject" Target="../embeddings/Microsoft_Equation2.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endParaRPr lang="en-US" altLang="en-US" sz="2000"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t>After these losses the key may be too short to be useful: </a:t>
            </a:r>
            <a:r>
              <a:rPr lang="en-US" dirty="0" smtClean="0">
                <a:latin typeface="Times New Roman"/>
                <a:cs typeface="Times New Roman"/>
              </a:rPr>
              <a:t>30</a:t>
            </a:r>
            <a:r>
              <a:rPr lang="en-US" i="1" dirty="0" smtClean="0">
                <a:latin typeface="Times New Roman"/>
                <a:cs typeface="Times New Roman"/>
              </a:rPr>
              <a:t>-</a:t>
            </a:r>
            <a:r>
              <a:rPr lang="en-US" dirty="0" smtClean="0">
                <a:latin typeface="Times New Roman"/>
                <a:cs typeface="Times New Roman"/>
              </a:rPr>
              <a:t>60</a:t>
            </a:r>
            <a:r>
              <a:rPr lang="en-US" dirty="0" smtClean="0"/>
              <a:t> bits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b="1" i="1" dirty="0" smtClean="0">
                <a:latin typeface="Times New Roman"/>
                <a:cs typeface="Times New Roman"/>
              </a:rPr>
              <a:t>k</a:t>
            </a:r>
            <a:r>
              <a:rPr lang="en-US" sz="1800" b="1" dirty="0" smtClean="0">
                <a:latin typeface="Times New Roman"/>
                <a:cs typeface="Times New Roman"/>
              </a:rPr>
              <a:t>-</a:t>
            </a:r>
            <a:r>
              <a:rPr lang="en-US" sz="1800" b="1" i="1" dirty="0" smtClean="0">
                <a:latin typeface="Times New Roman"/>
                <a:cs typeface="Times New Roman"/>
              </a:rPr>
              <a:t>k’</a:t>
            </a:r>
            <a:r>
              <a:rPr lang="en-US" sz="1800" b="1" dirty="0" smtClean="0">
                <a:latin typeface="Times New Roman"/>
                <a:cs typeface="Times New Roman"/>
              </a:rPr>
              <a:t> ≥ |</a:t>
            </a:r>
            <a:r>
              <a:rPr lang="en-US" sz="1800" b="1" i="1" dirty="0" err="1" smtClean="0">
                <a:latin typeface="Times New Roman"/>
                <a:cs typeface="Times New Roman"/>
              </a:rPr>
              <a:t>B</a:t>
            </a:r>
            <a:r>
              <a:rPr lang="en-US" sz="1800" b="1" i="1" baseline="-25000" dirty="0" err="1" smtClean="0">
                <a:latin typeface="Times New Roman"/>
                <a:cs typeface="Times New Roman"/>
              </a:rPr>
              <a:t>dmax</a:t>
            </a:r>
            <a:r>
              <a:rPr lang="en-US" sz="1800" b="1" dirty="0" smtClean="0">
                <a:latin typeface="Times New Roman"/>
                <a:cs typeface="Times New Roman"/>
              </a:rPr>
              <a:t>|</a:t>
            </a:r>
            <a:r>
              <a:rPr lang="en-US" sz="1800" b="1" dirty="0" smtClean="0"/>
              <a:t> (Ball of radiu</a:t>
            </a:r>
            <a:r>
              <a:rPr lang="en-US" b="1" dirty="0" smtClean="0"/>
              <a:t>s </a:t>
            </a:r>
            <a:r>
              <a:rPr lang="en-US" b="1" i="1" dirty="0" err="1" smtClean="0">
                <a:latin typeface="Times New Roman"/>
                <a:cs typeface="Times New Roman"/>
              </a:rPr>
              <a:t>d</a:t>
            </a:r>
            <a:r>
              <a:rPr lang="en-US" b="1"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593032407"/>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38973"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Effect transition="in" filter="fade">
                                      <p:cBhvr>
                                        <p:cTn id="43" dur="500"/>
                                        <p:tgtEl>
                                          <p:spTgt spid="5">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fade">
                                      <p:cBhvr>
                                        <p:cTn id="46" dur="50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500"/>
                                        <p:tgtEl>
                                          <p:spTgt spid="5">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[HastadImpagliazzoLevinLuby99]</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endParaRPr lang="en-US" sz="3000" dirty="0" smtClean="0"/>
          </a:p>
          <a:p>
            <a:pPr marL="0" indent="0">
              <a:buNone/>
            </a:pPr>
            <a:r>
              <a:rPr lang="en-US" sz="3000" i="1" dirty="0" smtClean="0">
                <a:latin typeface="Times New Roman"/>
                <a:cs typeface="Times New Roman"/>
              </a:rPr>
              <a:t>Rec</a:t>
            </a:r>
            <a:r>
              <a:rPr lang="en-US" sz="3000" dirty="0" smtClean="0"/>
              <a:t> </a:t>
            </a:r>
            <a:r>
              <a:rPr lang="en-US" sz="3000" dirty="0" smtClean="0"/>
              <a:t>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(Sketch of </a:t>
            </a:r>
            <a:r>
              <a:rPr lang="en-US" sz="2100" dirty="0" smtClean="0"/>
              <a:t>[DodisSmith05]</a:t>
            </a:r>
            <a:r>
              <a:rPr lang="en-US" dirty="0" smtClean="0"/>
              <a:t>)</a:t>
            </a:r>
            <a:r>
              <a:rPr lang="en-US" u="sng" dirty="0" smtClean="0"/>
              <a:t/>
            </a:r>
            <a:br>
              <a:rPr lang="en-US" u="sng" dirty="0" smtClean="0"/>
            </a:br>
            <a:r>
              <a:rPr lang="en-US" dirty="0" smtClean="0"/>
              <a:t>If the HILL entropy of a sketch drops by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information theoretic entropy drops by no more than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a 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a:bodyPr>
          <a:lstStyle/>
          <a:p>
            <a:r>
              <a:rPr lang="en-US" dirty="0" smtClean="0"/>
              <a:t>HILL entropy (</a:t>
            </a:r>
            <a:r>
              <a:rPr lang="en-US" dirty="0" err="1" smtClean="0"/>
              <a:t>indistinguishability</a:t>
            </a:r>
            <a:r>
              <a:rPr lang="en-US" dirty="0" smtClean="0"/>
              <a:t>) may be asking too much</a:t>
            </a:r>
          </a:p>
          <a:p>
            <a:r>
              <a:rPr lang="en-US" dirty="0" smtClean="0"/>
              <a:t>Maybe another notion of entropy is achievable</a:t>
            </a:r>
          </a:p>
          <a:p>
            <a:r>
              <a:rPr lang="en-US" dirty="0" smtClean="0"/>
              <a:t>Definitely need that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a:latin typeface="Times New Roman"/>
                <a:cs typeface="Times New Roman"/>
              </a:rPr>
              <a:t>p</a:t>
            </a:r>
            <a:r>
              <a:rPr lang="en-US" dirty="0" smtClean="0">
                <a:latin typeface="Calibri"/>
                <a:cs typeface="Calibri"/>
              </a:rPr>
              <a:t> is unpredictable</a:t>
            </a:r>
          </a:p>
          <a:p>
            <a:r>
              <a:rPr lang="en-US" dirty="0" smtClean="0">
                <a:latin typeface="Calibri"/>
                <a:cs typeface="Calibri"/>
              </a:rPr>
              <a:t>Applying a randomness extractor (with reconstruction procedure) produces a pseudorandom key </a:t>
            </a:r>
            <a:r>
              <a:rPr lang="en-US" sz="18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3528120"/>
          </a:xfrm>
        </p:spPr>
        <p:txBody>
          <a:bodyPr>
            <a:normAutofit fontScale="85000" lnSpcReduction="20000"/>
          </a:bodyPr>
          <a:lstStyle/>
          <a:p>
            <a:pPr marL="0" indent="0">
              <a:buNone/>
            </a:pPr>
            <a:r>
              <a:rPr lang="en-US" u="sng" dirty="0" smtClean="0"/>
              <a:t>Theorem:</a:t>
            </a:r>
          </a:p>
          <a:p>
            <a:pPr marL="0" indent="0">
              <a:buNone/>
            </a:pPr>
            <a:r>
              <a:rPr lang="en-US" dirty="0" smtClean="0"/>
              <a:t>For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latin typeface="Calibri"/>
                <a:cs typeface="Calibri"/>
              </a:rPr>
              <a:t> and the Hamming metric,</a:t>
            </a:r>
          </a:p>
          <a:p>
            <a:pPr marL="0" indent="0">
              <a:buNone/>
            </a:pPr>
            <a:r>
              <a:rPr lang="en-US" dirty="0" smtClean="0"/>
              <a:t>Any secure sketch decreases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’s</a:t>
            </a:r>
            <a:r>
              <a:rPr lang="en-US" dirty="0"/>
              <a:t> unpredictability</a:t>
            </a:r>
            <a:endParaRPr lang="en-US" dirty="0" smtClean="0"/>
          </a:p>
          <a:p>
            <a:pPr marL="0" indent="0">
              <a:buNone/>
            </a:pPr>
            <a:r>
              <a:rPr lang="en-US" dirty="0" smtClean="0"/>
              <a:t>by at least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a:latin typeface="Times New Roman"/>
                <a:cs typeface="Times New Roman"/>
              </a:rPr>
              <a:t>|</a:t>
            </a:r>
            <a:r>
              <a:rPr lang="en-US" dirty="0" smtClean="0"/>
              <a:t/>
            </a:r>
            <a:br>
              <a:rPr lang="en-US" dirty="0" smtClean="0"/>
            </a:br>
            <a:endParaRPr lang="en-US" dirty="0" smtClean="0"/>
          </a:p>
          <a:p>
            <a:pPr marL="0" indent="0">
              <a:buNone/>
            </a:pPr>
            <a:r>
              <a:rPr lang="en-US" dirty="0" smtClean="0"/>
              <a:t>Theorem holds for all </a:t>
            </a:r>
            <a:r>
              <a:rPr lang="en-US" i="1" dirty="0" smtClean="0">
                <a:latin typeface="Times New Roman"/>
                <a:cs typeface="Times New Roman"/>
              </a:rPr>
              <a:t>Y</a:t>
            </a:r>
            <a:r>
              <a:rPr lang="en-US" dirty="0" smtClean="0"/>
              <a:t> that are indistinguishable from </a:t>
            </a:r>
            <a:r>
              <a:rPr lang="en-US" i="1" dirty="0" smtClean="0">
                <a:latin typeface="Times New Roman"/>
                <a:cs typeface="Times New Roman"/>
              </a:rPr>
              <a:t>W</a:t>
            </a:r>
            <a:r>
              <a:rPr lang="en-US" baseline="-25000" dirty="0" smtClean="0">
                <a:latin typeface="Times New Roman"/>
                <a:cs typeface="Times New Roman"/>
              </a:rPr>
              <a:t>0</a:t>
            </a: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entropy decreases by </a:t>
            </a:r>
            <a:r>
              <a:rPr lang="en-US" dirty="0" smtClean="0">
                <a:latin typeface="Times New Roman"/>
                <a:cs typeface="Times New Roman"/>
              </a:rPr>
              <a:t>|</a:t>
            </a:r>
            <a:r>
              <a:rPr lang="en-US" dirty="0" err="1" smtClean="0">
                <a:latin typeface="Times New Roman"/>
                <a:cs typeface="Times New Roman"/>
              </a:rPr>
              <a:t>B</a:t>
            </a:r>
            <a:r>
              <a:rPr lang="en-US"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246292"/>
            <a:ext cx="7730892" cy="14993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These results also hold for any algorithm </a:t>
            </a:r>
            <a:br>
              <a:rPr lang="en-US" dirty="0" smtClean="0">
                <a:solidFill>
                  <a:srgbClr val="000000"/>
                </a:solidFill>
                <a:latin typeface="Calibri"/>
                <a:cs typeface="Calibri"/>
              </a:rPr>
            </a:br>
            <a:r>
              <a:rPr lang="en-US" dirty="0" smtClean="0">
                <a:solidFill>
                  <a:srgbClr val="000000"/>
                </a:solidFill>
                <a:latin typeface="Calibri"/>
                <a:cs typeface="Calibri"/>
              </a:rPr>
              <a:t>1) that is error-tolerant, and </a:t>
            </a:r>
            <a:br>
              <a:rPr lang="en-US" dirty="0" smtClean="0">
                <a:solidFill>
                  <a:srgbClr val="000000"/>
                </a:solidFill>
                <a:latin typeface="Calibri"/>
                <a:cs typeface="Calibri"/>
              </a:rPr>
            </a:br>
            <a:r>
              <a:rPr lang="en-US" dirty="0" smtClean="0">
                <a:solidFill>
                  <a:srgbClr val="000000"/>
                </a:solidFill>
                <a:latin typeface="Calibri"/>
                <a:cs typeface="Calibri"/>
              </a:rPr>
              <a:t>2) that outputs a value </a:t>
            </a:r>
            <a:r>
              <a:rPr lang="en-US" i="1" dirty="0" smtClean="0">
                <a:solidFill>
                  <a:srgbClr val="000000"/>
                </a:solidFill>
                <a:latin typeface="Times New Roman"/>
                <a:cs typeface="Times New Roman"/>
              </a:rPr>
              <a:t>v</a:t>
            </a:r>
            <a:r>
              <a:rPr lang="en-US" dirty="0" smtClean="0">
                <a:solidFill>
                  <a:srgbClr val="000000"/>
                </a:solidFill>
                <a:latin typeface="Calibri"/>
                <a:cs typeface="Calibri"/>
              </a:rPr>
              <a:t> and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can be efficiently computed from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endParaRPr lang="en-US" baseline="-25000" dirty="0">
              <a:solidFill>
                <a:srgbClr val="000000"/>
              </a:solidFill>
              <a:latin typeface="Times New Roman"/>
              <a:cs typeface="Times New Roman"/>
            </a:endParaRPr>
          </a:p>
          <a:p>
            <a:pPr marL="365760" lvl="1"/>
            <a:endParaRPr lang="en-US" baseline="-25000" dirty="0" smtClean="0">
              <a:solidFill>
                <a:srgbClr val="000000"/>
              </a:solidFill>
              <a:latin typeface="Calibri"/>
              <a:cs typeface="Calibri"/>
            </a:endParaRPr>
          </a:p>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fade">
                                      <p:cBhvr>
                                        <p:cTn id="30" dur="500"/>
                                        <p:tgtEl>
                                          <p:spTgt spid="7">
                                            <p:bg/>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574"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
        <p:nvSpPr>
          <p:cNvPr id="19" name="TextBox 18"/>
          <p:cNvSpPr txBox="1"/>
          <p:nvPr/>
        </p:nvSpPr>
        <p:spPr>
          <a:xfrm>
            <a:off x="4123372"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a:latin typeface="Times New Roman"/>
                <a:cs typeface="Times New Roman"/>
              </a:rPr>
              <a:t>Ax</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fade">
                                      <p:cBhvr>
                                        <p:cTn id="28" dur="500"/>
                                        <p:tgtEl>
                                          <p:spTgt spid="2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xEl>
                                              <p:pRg st="3" end="3"/>
                                            </p:txEl>
                                          </p:spTgt>
                                        </p:tgtEl>
                                        <p:attrNameLst>
                                          <p:attrName>style.visibility</p:attrName>
                                        </p:attrNameLst>
                                      </p:cBhvr>
                                      <p:to>
                                        <p:strVal val="visible"/>
                                      </p:to>
                                    </p:set>
                                    <p:animEffect transition="in" filter="fade">
                                      <p:cBhvr>
                                        <p:cTn id="33" dur="500"/>
                                        <p:tgtEl>
                                          <p:spTgt spid="2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xEl>
                                              <p:pRg st="5" end="5"/>
                                            </p:txEl>
                                          </p:spTgt>
                                        </p:tgtEl>
                                        <p:attrNameLst>
                                          <p:attrName>style.visibility</p:attrName>
                                        </p:attrNameLst>
                                      </p:cBhvr>
                                      <p:to>
                                        <p:strVal val="visible"/>
                                      </p:to>
                                    </p:set>
                                    <p:animEffect transition="in" filter="fade">
                                      <p:cBhvr>
                                        <p:cTn id="38" dur="500"/>
                                        <p:tgtEl>
                                          <p:spTgt spid="2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xEl>
                                              <p:pRg st="7" end="7"/>
                                            </p:txEl>
                                          </p:spTgt>
                                        </p:tgtEl>
                                        <p:attrNameLst>
                                          <p:attrName>style.visibility</p:attrName>
                                        </p:attrNameLst>
                                      </p:cBhvr>
                                      <p:to>
                                        <p:strVal val="visible"/>
                                      </p:to>
                                    </p:set>
                                    <p:animEffect transition="in" filter="fade">
                                      <p:cBhvr>
                                        <p:cTn id="43" dur="500"/>
                                        <p:tgtEl>
                                          <p:spTgt spid="2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8">
                                            <p:bg/>
                                          </p:spTgt>
                                        </p:tgtEl>
                                        <p:attrNameLst>
                                          <p:attrName>style.visibility</p:attrName>
                                        </p:attrNameLst>
                                      </p:cBhvr>
                                      <p:to>
                                        <p:strVal val="visible"/>
                                      </p:to>
                                    </p:set>
                                    <p:animEffect transition="in" filter="fade">
                                      <p:cBhvr>
                                        <p:cTn id="48" dur="500"/>
                                        <p:tgtEl>
                                          <p:spTgt spid="28">
                                            <p:bg/>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fade">
                                      <p:cBhvr>
                                        <p:cTn id="5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build="p"/>
      <p:bldP spid="28" grpId="0" build="p"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suitable for key derivation are 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remains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data (called a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lstStyle/>
          <a:p>
            <a:r>
              <a:rPr lang="en-US" dirty="0" smtClean="0">
                <a:latin typeface="Arial" charset="0"/>
              </a:rPr>
              <a:t>Noisy Distributions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95800" y="1752600"/>
            <a:ext cx="378905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00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004"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rmAutofit fontScale="92500" lnSpcReduction="20000"/>
          </a:bodyPr>
          <a:lstStyle/>
          <a:p>
            <a:r>
              <a:rPr lang="en-US" dirty="0" smtClean="0"/>
              <a:t>[Regev05] reduces solving LWE </a:t>
            </a:r>
            <a:br>
              <a:rPr lang="en-US" dirty="0" smtClean="0"/>
            </a:br>
            <a:r>
              <a:rPr lang="en-US" dirty="0" smtClean="0"/>
              <a:t>to approximating lattice problems </a:t>
            </a:r>
            <a:br>
              <a:rPr lang="en-US" dirty="0" smtClean="0"/>
            </a:br>
            <a:r>
              <a:rPr lang="en-US" dirty="0" smtClean="0"/>
              <a:t>of dimension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n</a:t>
            </a:r>
            <a:r>
              <a:rPr lang="en-US" dirty="0" smtClean="0">
                <a:latin typeface="Times New Roman"/>
                <a:cs typeface="Times New Roman"/>
              </a:rPr>
              <a:t>)</a:t>
            </a:r>
            <a:r>
              <a:rPr lang="en-US" dirty="0" smtClean="0"/>
              <a:t> (within polynomial factors)</a:t>
            </a:r>
          </a:p>
          <a:p>
            <a:r>
              <a:rPr lang="en-US" dirty="0" smtClean="0"/>
              <a:t>Error is drawn from Gaussian distribution</a:t>
            </a:r>
            <a:endParaRPr lang="en-US"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782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par>
                          <p:cTn id="60" fill="hold">
                            <p:stCondLst>
                              <p:cond delay="1500"/>
                            </p:stCondLst>
                            <p:childTnLst>
                              <p:par>
                                <p:cTn id="61" presetID="10" presetClass="exit" presetSubtype="0" fill="hold" grpId="1" nodeType="afterEffect">
                                  <p:stCondLst>
                                    <p:cond delay="0"/>
                                  </p:stCondLst>
                                  <p:childTnLst>
                                    <p:animEffect transition="out" filter="fade">
                                      <p:cBhvr>
                                        <p:cTn id="62" dur="500"/>
                                        <p:tgtEl>
                                          <p:spTgt spid="90"/>
                                        </p:tgtEl>
                                      </p:cBhvr>
                                    </p:animEffect>
                                    <p:set>
                                      <p:cBhvr>
                                        <p:cTn id="63" dur="1" fill="hold">
                                          <p:stCondLst>
                                            <p:cond delay="499"/>
                                          </p:stCondLst>
                                        </p:cTn>
                                        <p:tgtEl>
                                          <p:spTgt spid="90"/>
                                        </p:tgtEl>
                                        <p:attrNameLst>
                                          <p:attrName>style.visibility</p:attrName>
                                        </p:attrNameLst>
                                      </p:cBhvr>
                                      <p:to>
                                        <p:strVal val="hidden"/>
                                      </p:to>
                                    </p:se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par>
                          <p:cTn id="72" fill="hold">
                            <p:stCondLst>
                              <p:cond delay="3000"/>
                            </p:stCondLst>
                            <p:childTnLst>
                              <p:par>
                                <p:cTn id="73" presetID="10" presetClass="exit" presetSubtype="0" fill="hold" grpId="1" nodeType="afterEffect">
                                  <p:stCondLst>
                                    <p:cond delay="0"/>
                                  </p:stCondLst>
                                  <p:childTnLst>
                                    <p:animEffect transition="out" filter="fade">
                                      <p:cBhvr>
                                        <p:cTn id="74" dur="500"/>
                                        <p:tgtEl>
                                          <p:spTgt spid="91"/>
                                        </p:tgtEl>
                                      </p:cBhvr>
                                    </p:animEffect>
                                    <p:set>
                                      <p:cBhvr>
                                        <p:cTn id="75" dur="1" fill="hold">
                                          <p:stCondLst>
                                            <p:cond delay="499"/>
                                          </p:stCondLst>
                                        </p:cTn>
                                        <p:tgtEl>
                                          <p:spTgt spid="91"/>
                                        </p:tgtEl>
                                        <p:attrNameLst>
                                          <p:attrName>style.visibility</p:attrName>
                                        </p:attrNameLst>
                                      </p:cBhvr>
                                      <p:to>
                                        <p:strVal val="hidden"/>
                                      </p:to>
                                    </p:set>
                                  </p:childTnLst>
                                </p:cTn>
                              </p:par>
                            </p:childTnLst>
                          </p:cTn>
                        </p:par>
                        <p:par>
                          <p:cTn id="76" fill="hold">
                            <p:stCondLst>
                              <p:cond delay="35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par>
                          <p:cTn id="80" fill="hold">
                            <p:stCondLst>
                              <p:cond delay="4000"/>
                            </p:stCondLst>
                            <p:childTnLst>
                              <p:par>
                                <p:cTn id="81" presetID="10" presetClass="entr" presetSubtype="0" fill="hold"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par>
                          <p:cTn id="84" fill="hold">
                            <p:stCondLst>
                              <p:cond delay="4500"/>
                            </p:stCondLst>
                            <p:childTnLst>
                              <p:par>
                                <p:cTn id="85" presetID="10" presetClass="exit" presetSubtype="0" fill="hold" grpId="1" nodeType="afterEffect">
                                  <p:stCondLst>
                                    <p:cond delay="0"/>
                                  </p:stCondLst>
                                  <p:childTnLst>
                                    <p:animEffect transition="out" filter="fade">
                                      <p:cBhvr>
                                        <p:cTn id="86" dur="500"/>
                                        <p:tgtEl>
                                          <p:spTgt spid="92"/>
                                        </p:tgtEl>
                                      </p:cBhvr>
                                    </p:animEffect>
                                    <p:set>
                                      <p:cBhvr>
                                        <p:cTn id="87" dur="1" fill="hold">
                                          <p:stCondLst>
                                            <p:cond delay="499"/>
                                          </p:stCondLst>
                                        </p:cTn>
                                        <p:tgtEl>
                                          <p:spTgt spid="92"/>
                                        </p:tgtEl>
                                        <p:attrNameLst>
                                          <p:attrName>style.visibility</p:attrName>
                                        </p:attrNameLst>
                                      </p:cBhvr>
                                      <p:to>
                                        <p:strVal val="hidden"/>
                                      </p:to>
                                    </p:se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fade">
                                      <p:cBhvr>
                                        <p:cTn id="91" dur="500"/>
                                        <p:tgtEl>
                                          <p:spTgt spid="93"/>
                                        </p:tgtEl>
                                      </p:cBhvr>
                                    </p:animEffect>
                                  </p:childTnLst>
                                </p:cTn>
                              </p:par>
                            </p:childTnLst>
                          </p:cTn>
                        </p:par>
                        <p:par>
                          <p:cTn id="92" fill="hold">
                            <p:stCondLst>
                              <p:cond delay="5500"/>
                            </p:stCondLst>
                            <p:childTnLst>
                              <p:par>
                                <p:cTn id="93" presetID="10" presetClass="entr" presetSubtype="0" fill="hold" nodeType="after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6000"/>
                            </p:stCondLst>
                            <p:childTnLst>
                              <p:par>
                                <p:cTn id="97" presetID="10" presetClass="exit" presetSubtype="0" fill="hold" grpId="1" nodeType="afterEffect">
                                  <p:stCondLst>
                                    <p:cond delay="0"/>
                                  </p:stCondLst>
                                  <p:childTnLst>
                                    <p:animEffect transition="out" filter="fade">
                                      <p:cBhvr>
                                        <p:cTn id="98" dur="500"/>
                                        <p:tgtEl>
                                          <p:spTgt spid="93"/>
                                        </p:tgtEl>
                                      </p:cBhvr>
                                    </p:animEffect>
                                    <p:set>
                                      <p:cBhvr>
                                        <p:cTn id="99" dur="1" fill="hold">
                                          <p:stCondLst>
                                            <p:cond delay="499"/>
                                          </p:stCondLst>
                                        </p:cTn>
                                        <p:tgtEl>
                                          <p:spTgt spid="93"/>
                                        </p:tgtEl>
                                        <p:attrNameLst>
                                          <p:attrName>style.visibility</p:attrName>
                                        </p:attrNameLst>
                                      </p:cBhvr>
                                      <p:to>
                                        <p:strVal val="hidden"/>
                                      </p:to>
                                    </p:set>
                                  </p:childTnLst>
                                </p:cTn>
                              </p:par>
                            </p:childTnLst>
                          </p:cTn>
                        </p:par>
                        <p:par>
                          <p:cTn id="100" fill="hold">
                            <p:stCondLst>
                              <p:cond delay="6500"/>
                            </p:stCondLst>
                            <p:childTnLst>
                              <p:par>
                                <p:cTn id="101" presetID="10" presetClass="entr" presetSubtype="0" fill="hold" grpId="0" nodeType="after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500"/>
                                        <p:tgtEl>
                                          <p:spTgt spid="94"/>
                                        </p:tgtEl>
                                      </p:cBhvr>
                                    </p:animEffect>
                                  </p:childTnLst>
                                </p:cTn>
                              </p:par>
                            </p:childTnLst>
                          </p:cTn>
                        </p:par>
                        <p:par>
                          <p:cTn id="104" fill="hold">
                            <p:stCondLst>
                              <p:cond delay="7000"/>
                            </p:stCondLst>
                            <p:childTnLst>
                              <p:par>
                                <p:cTn id="105" presetID="10" presetClass="entr" presetSubtype="0" fill="hold" nodeType="after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fade">
                                      <p:cBhvr>
                                        <p:cTn id="10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1000"/>
                            </p:stCondLst>
                            <p:childTnLst>
                              <p:par>
                                <p:cTn id="39" presetID="10" presetClass="exit" presetSubtype="0" fill="hold" grpId="1" nodeType="after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par>
                          <p:cTn id="50" fill="hold">
                            <p:stCondLst>
                              <p:cond delay="2500"/>
                            </p:stCondLst>
                            <p:childTnLst>
                              <p:par>
                                <p:cTn id="51" presetID="10" presetClass="exit" presetSubtype="0" fill="hold" grpId="1" nodeType="after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childTnLst>
                          </p:cTn>
                        </p:par>
                        <p:par>
                          <p:cTn id="58" fill="hold">
                            <p:stCondLst>
                              <p:cond delay="3500"/>
                            </p:stCondLst>
                            <p:childTnLst>
                              <p:par>
                                <p:cTn id="59" presetID="10"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childTnLst>
                          </p:cTn>
                        </p:par>
                        <p:par>
                          <p:cTn id="62" fill="hold">
                            <p:stCondLst>
                              <p:cond delay="4000"/>
                            </p:stCondLst>
                            <p:childTnLst>
                              <p:par>
                                <p:cTn id="63" presetID="10" presetClass="exit" presetSubtype="0" fill="hold" grpId="1" nodeType="afterEffect">
                                  <p:stCondLst>
                                    <p:cond delay="0"/>
                                  </p:stCondLst>
                                  <p:childTnLst>
                                    <p:animEffect transition="out" filter="fade">
                                      <p:cBhvr>
                                        <p:cTn id="64" dur="500"/>
                                        <p:tgtEl>
                                          <p:spTgt spid="90"/>
                                        </p:tgtEl>
                                      </p:cBhvr>
                                    </p:animEffect>
                                    <p:set>
                                      <p:cBhvr>
                                        <p:cTn id="65" dur="1" fill="hold">
                                          <p:stCondLst>
                                            <p:cond delay="499"/>
                                          </p:stCondLst>
                                        </p:cTn>
                                        <p:tgtEl>
                                          <p:spTgt spid="90"/>
                                        </p:tgtEl>
                                        <p:attrNameLst>
                                          <p:attrName>style.visibility</p:attrName>
                                        </p:attrNameLst>
                                      </p:cBhvr>
                                      <p:to>
                                        <p:strVal val="hidden"/>
                                      </p:to>
                                    </p:set>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500"/>
                                        <p:tgtEl>
                                          <p:spTgt spid="91"/>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childTnLst>
                          </p:cTn>
                        </p:par>
                        <p:par>
                          <p:cTn id="74" fill="hold">
                            <p:stCondLst>
                              <p:cond delay="5500"/>
                            </p:stCondLst>
                            <p:childTnLst>
                              <p:par>
                                <p:cTn id="75" presetID="10" presetClass="exit" presetSubtype="0" fill="hold" grpId="1" nodeType="afterEffect">
                                  <p:stCondLst>
                                    <p:cond delay="0"/>
                                  </p:stCondLst>
                                  <p:childTnLst>
                                    <p:animEffect transition="out" filter="fade">
                                      <p:cBhvr>
                                        <p:cTn id="76" dur="500"/>
                                        <p:tgtEl>
                                          <p:spTgt spid="91"/>
                                        </p:tgtEl>
                                      </p:cBhvr>
                                    </p:animEffect>
                                    <p:set>
                                      <p:cBhvr>
                                        <p:cTn id="77" dur="1" fill="hold">
                                          <p:stCondLst>
                                            <p:cond delay="499"/>
                                          </p:stCondLst>
                                        </p:cTn>
                                        <p:tgtEl>
                                          <p:spTgt spid="91"/>
                                        </p:tgtEl>
                                        <p:attrNameLst>
                                          <p:attrName>style.visibility</p:attrName>
                                        </p:attrNameLst>
                                      </p:cBhvr>
                                      <p:to>
                                        <p:strVal val="hidden"/>
                                      </p:to>
                                    </p:se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childTnLst>
                          </p:cTn>
                        </p:par>
                        <p:par>
                          <p:cTn id="86" fill="hold">
                            <p:stCondLst>
                              <p:cond delay="7000"/>
                            </p:stCondLst>
                            <p:childTnLst>
                              <p:par>
                                <p:cTn id="87" presetID="10" presetClass="exit" presetSubtype="0" fill="hold" grpId="1" nodeType="afterEffect">
                                  <p:stCondLst>
                                    <p:cond delay="0"/>
                                  </p:stCondLst>
                                  <p:childTnLst>
                                    <p:animEffect transition="out" filter="fade">
                                      <p:cBhvr>
                                        <p:cTn id="88" dur="500"/>
                                        <p:tgtEl>
                                          <p:spTgt spid="92"/>
                                        </p:tgtEl>
                                      </p:cBhvr>
                                    </p:animEffect>
                                    <p:set>
                                      <p:cBhvr>
                                        <p:cTn id="89" dur="1" fill="hold">
                                          <p:stCondLst>
                                            <p:cond delay="499"/>
                                          </p:stCondLst>
                                        </p:cTn>
                                        <p:tgtEl>
                                          <p:spTgt spid="92"/>
                                        </p:tgtEl>
                                        <p:attrNameLst>
                                          <p:attrName>style.visibility</p:attrName>
                                        </p:attrNameLst>
                                      </p:cBhvr>
                                      <p:to>
                                        <p:strVal val="hidden"/>
                                      </p:to>
                                    </p:se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fade">
                                      <p:cBhvr>
                                        <p:cTn id="93" dur="500"/>
                                        <p:tgtEl>
                                          <p:spTgt spid="93"/>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childTnLst>
                          </p:cTn>
                        </p:par>
                        <p:par>
                          <p:cTn id="98" fill="hold">
                            <p:stCondLst>
                              <p:cond delay="8500"/>
                            </p:stCondLst>
                            <p:childTnLst>
                              <p:par>
                                <p:cTn id="99" presetID="10" presetClass="exit" presetSubtype="0" fill="hold" grpId="1" nodeType="afterEffect">
                                  <p:stCondLst>
                                    <p:cond delay="0"/>
                                  </p:stCondLst>
                                  <p:childTnLst>
                                    <p:animEffect transition="out" filter="fade">
                                      <p:cBhvr>
                                        <p:cTn id="100" dur="500"/>
                                        <p:tgtEl>
                                          <p:spTgt spid="93"/>
                                        </p:tgtEl>
                                      </p:cBhvr>
                                    </p:animEffect>
                                    <p:set>
                                      <p:cBhvr>
                                        <p:cTn id="101" dur="1" fill="hold">
                                          <p:stCondLst>
                                            <p:cond delay="499"/>
                                          </p:stCondLst>
                                        </p:cTn>
                                        <p:tgtEl>
                                          <p:spTgt spid="93"/>
                                        </p:tgtEl>
                                        <p:attrNameLst>
                                          <p:attrName>style.visibility</p:attrName>
                                        </p:attrNameLst>
                                      </p:cBhvr>
                                      <p:to>
                                        <p:strVal val="hidden"/>
                                      </p:to>
                                    </p:se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fade">
                                      <p:cBhvr>
                                        <p:cTn id="105" dur="500"/>
                                        <p:tgtEl>
                                          <p:spTgt spid="94"/>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fade">
                                      <p:cBhvr>
                                        <p:cTn id="109" dur="500"/>
                                        <p:tgtEl>
                                          <p:spTgt spid="8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fade">
                                      <p:cBhvr>
                                        <p:cTn id="11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9344"/>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5603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591056"/>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591733"/>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a:latin typeface="Times New Roman"/>
                <a:cs typeface="Times New Roman"/>
              </a:rPr>
              <a:t>Ax</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smtClean="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smtClean="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from Noisy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Key Derivation</a:t>
            </a:r>
          </a:p>
          <a:p>
            <a:r>
              <a:rPr lang="en-US" dirty="0" smtClean="0"/>
              <a:t>Authentication</a:t>
            </a:r>
          </a:p>
          <a:p>
            <a:pPr lvl="1"/>
            <a:r>
              <a:rPr lang="en-US" dirty="0" smtClean="0"/>
              <a:t>Collect Reading </a:t>
            </a:r>
            <a:r>
              <a:rPr lang="en-US" i="1" dirty="0" smtClean="0">
                <a:latin typeface="Times New Roman"/>
                <a:cs typeface="Times New Roman"/>
              </a:rPr>
              <a:t>w</a:t>
            </a:r>
            <a:r>
              <a:rPr lang="en-US" baseline="-25000" dirty="0">
                <a:latin typeface="Times New Roman"/>
                <a:cs typeface="Times New Roman"/>
              </a:rPr>
              <a:t>1</a:t>
            </a:r>
            <a:r>
              <a:rPr lang="en-US" altLang="ja-JP" dirty="0" smtClean="0">
                <a:latin typeface="Arial"/>
                <a:cs typeface="Arial"/>
              </a:rPr>
              <a:t> and compare to initial reading </a:t>
            </a:r>
            <a:r>
              <a:rPr lang="en-US" i="1" dirty="0" smtClean="0">
                <a:latin typeface="Times New Roman"/>
                <a:cs typeface="Times New Roman"/>
              </a:rPr>
              <a:t>w</a:t>
            </a:r>
            <a:r>
              <a:rPr lang="en-US" baseline="-25000" dirty="0" smtClean="0">
                <a:latin typeface="Times New Roman"/>
                <a:cs typeface="Times New Roman"/>
              </a:rPr>
              <a:t>0</a:t>
            </a:r>
            <a:r>
              <a:rPr lang="en-US" altLang="ja-JP" dirty="0" smtClean="0">
                <a:latin typeface="Arial"/>
                <a:cs typeface="Arial"/>
              </a:rPr>
              <a:t> accept if </a:t>
            </a:r>
            <a:br>
              <a:rPr lang="en-US" altLang="ja-JP" dirty="0" smtClean="0">
                <a:latin typeface="Arial"/>
                <a:cs typeface="Arial"/>
              </a:rPr>
            </a:br>
            <a:r>
              <a:rPr lang="en-US" altLang="ja-JP" i="1" dirty="0" smtClean="0">
                <a:latin typeface="Times New Roman"/>
                <a:cs typeface="Times New Roman"/>
              </a:rPr>
              <a:t>d</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i="1" baseline="-25000" dirty="0" smtClean="0">
                <a:latin typeface="Times New Roman"/>
                <a:cs typeface="Times New Roman"/>
              </a:rPr>
              <a:t> </a:t>
            </a:r>
            <a:r>
              <a:rPr lang="en-US" altLang="ja-JP" dirty="0" smtClean="0">
                <a:latin typeface="Times New Roman"/>
                <a:cs typeface="Times New Roman"/>
              </a:rPr>
              <a:t>)&lt;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smtClean="0">
              <a:latin typeface="Times New Roman"/>
              <a:cs typeface="Times New Roman"/>
            </a:endParaRPr>
          </a:p>
          <a:p>
            <a:pPr lvl="1"/>
            <a:r>
              <a:rPr lang="en-US" dirty="0" smtClean="0">
                <a:latin typeface="Arial"/>
                <a:cs typeface="Arial"/>
              </a:rPr>
              <a:t>Similar application for PUFs where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 w</a:t>
            </a:r>
            <a:r>
              <a:rPr lang="en-US" baseline="-25000" dirty="0" smtClean="0">
                <a:latin typeface="Times New Roman"/>
                <a:cs typeface="Times New Roman"/>
              </a:rPr>
              <a:t>1</a:t>
            </a:r>
            <a:r>
              <a:rPr lang="en-US" dirty="0" smtClean="0">
                <a:latin typeface="Arial"/>
                <a:cs typeface="Arial"/>
              </a:rPr>
              <a:t> are the output of some challenge function</a:t>
            </a:r>
          </a:p>
          <a:p>
            <a:r>
              <a:rPr lang="en-US" dirty="0" smtClean="0">
                <a:latin typeface="Calibri (Body)"/>
                <a:cs typeface="Calibri (Body)"/>
              </a:rPr>
              <a:t>Privacy Amplification</a:t>
            </a:r>
            <a:r>
              <a:rPr lang="en-US" baseline="30000" dirty="0" smtClean="0">
                <a:latin typeface="Calibri (Body)"/>
                <a:cs typeface="Calibri (Body)"/>
              </a:rPr>
              <a:t> </a:t>
            </a:r>
            <a:r>
              <a:rPr lang="en-US" sz="2600" dirty="0" smtClean="0">
                <a:latin typeface="Calibri (Body)"/>
                <a:cs typeface="Calibri (Body)"/>
              </a:rPr>
              <a:t>[BennettBrassardRobert88]</a:t>
            </a:r>
          </a:p>
          <a:p>
            <a:pPr lvl="1"/>
            <a:r>
              <a:rPr lang="en-US" dirty="0" smtClean="0"/>
              <a:t>Use a shared </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i="1" dirty="0" smtClean="0">
                <a:latin typeface="Times New Roman"/>
                <a:cs typeface="Times New Roman"/>
              </a:rPr>
              <a:t> </a:t>
            </a:r>
            <a:r>
              <a:rPr lang="en-US" dirty="0" smtClean="0">
                <a:latin typeface="Calibri"/>
                <a:cs typeface="Calibri"/>
              </a:rPr>
              <a:t>(that are close) to create a shared key </a:t>
            </a:r>
          </a:p>
          <a:p>
            <a:pPr lvl="1"/>
            <a:r>
              <a:rPr lang="en-US" dirty="0" smtClean="0">
                <a:latin typeface="Calibri"/>
                <a:cs typeface="Calibri"/>
              </a:rPr>
              <a:t>Considered in information theoretic terms</a:t>
            </a:r>
          </a:p>
          <a:p>
            <a:r>
              <a:rPr lang="en-US" dirty="0" smtClean="0">
                <a:latin typeface="Calibri"/>
                <a:cs typeface="Calibri"/>
              </a:rPr>
              <a:t>(Fuzzy) Password Authentication Key Exchange</a:t>
            </a:r>
            <a:endParaRPr lang="en-US" baseline="30000" dirty="0" smtClean="0">
              <a:latin typeface="Calibri"/>
              <a:cs typeface="Calibri"/>
            </a:endParaRPr>
          </a:p>
          <a:p>
            <a:pPr marL="0" indent="0">
              <a:buNone/>
            </a:pPr>
            <a:r>
              <a:rPr lang="en-US" sz="2600" baseline="30000" dirty="0">
                <a:latin typeface="Calibri"/>
                <a:cs typeface="Calibri"/>
              </a:rPr>
              <a:t>	</a:t>
            </a:r>
            <a:r>
              <a:rPr lang="en-US" sz="2600" dirty="0" smtClean="0">
                <a:latin typeface="Calibri"/>
                <a:cs typeface="Calibri"/>
              </a:rPr>
              <a:t>[BoyenDodisKatzOstrovskySmith05]</a:t>
            </a:r>
            <a:endParaRPr lang="en-US" sz="2600" baseline="30000" dirty="0" smtClean="0">
              <a:latin typeface="Calibri"/>
              <a:cs typeface="Calibri"/>
            </a:endParaRPr>
          </a:p>
          <a:p>
            <a:pPr lvl="1"/>
            <a:r>
              <a:rPr lang="en-US" dirty="0"/>
              <a:t>Use a shared </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i="1" dirty="0" smtClean="0">
                <a:latin typeface="Times New Roman"/>
                <a:cs typeface="Times New Roman"/>
              </a:rPr>
              <a:t> </a:t>
            </a:r>
            <a:r>
              <a:rPr lang="en-US" dirty="0">
                <a:cs typeface="Arial"/>
              </a:rPr>
              <a:t>(that are close) to create a shared key </a:t>
            </a:r>
            <a:r>
              <a:rPr lang="en-US" i="1" dirty="0" smtClean="0">
                <a:cs typeface="Arial"/>
              </a:rPr>
              <a:t>independent </a:t>
            </a:r>
            <a:r>
              <a:rPr lang="en-US" dirty="0" smtClean="0">
                <a:cs typeface="Arial"/>
              </a:rPr>
              <a:t>key with high entropy</a:t>
            </a:r>
            <a:endParaRPr lang="en-US" dirty="0">
              <a:cs typeface="Arial"/>
            </a:endParaRPr>
          </a:p>
          <a:p>
            <a:pPr lvl="1"/>
            <a:r>
              <a:rPr lang="en-US"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dirty="0">
              <a:solidFill>
                <a:srgbClr val="FFFFFF"/>
              </a:solidFill>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468002"/>
            <a:ext cx="4864100" cy="2402840"/>
          </a:xfrm>
        </p:spPr>
        <p:txBody>
          <a:bodyPr>
            <a:normAutofit lnSpcReduction="100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equations</a:t>
            </a:r>
          </a:p>
          <a:p>
            <a:pPr lvl="1"/>
            <a:r>
              <a:rPr lang="en-US" sz="1800" dirty="0" smtClean="0"/>
              <a:t>(hopefully, they have no errors)</a:t>
            </a:r>
          </a:p>
          <a:p>
            <a:r>
              <a:rPr lang="en-US" sz="2000" dirty="0" smtClean="0"/>
              <a:t>Compute x using Gaussian elimination on these equations</a:t>
            </a:r>
          </a:p>
          <a:p>
            <a:r>
              <a:rPr lang="en-US" sz="2000" dirty="0" smtClean="0"/>
              <a:t>Verify correctness x using other equations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 </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O</a:t>
            </a:r>
            <a:r>
              <a:rPr lang="en-US" dirty="0" smtClean="0">
                <a:solidFill>
                  <a:srgbClr val="000000"/>
                </a:solidFill>
                <a:latin typeface="Times New Roman"/>
                <a:cs typeface="Times New Roman"/>
              </a:rPr>
              <a:t>( log n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 </a:t>
            </a:r>
            <a:r>
              <a:rPr lang="en-US" dirty="0" smtClean="0">
                <a:solidFill>
                  <a:srgbClr val="000000"/>
                </a:solidFill>
                <a:latin typeface="Times New Roman"/>
                <a:cs typeface="Times New Roman"/>
              </a:rPr>
              <a:t>))</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Using [DottlingMullerQuade13], we can sample dimensions of error with a constant fraction of the bits in each variable of </a:t>
            </a:r>
            <a:r>
              <a:rPr lang="en-US" i="1" dirty="0" smtClean="0">
                <a:latin typeface="Times New Roman"/>
                <a:cs typeface="Times New Roman"/>
              </a:rPr>
              <a:t>x</a:t>
            </a:r>
          </a:p>
          <a:p>
            <a:pPr lvl="1"/>
            <a:r>
              <a:rPr lang="en-US" dirty="0" smtClean="0">
                <a:latin typeface="Calibri"/>
                <a:cs typeface="Calibri"/>
              </a:rPr>
              <a:t>This means we can protect bits of </a:t>
            </a:r>
            <a:r>
              <a:rPr lang="en-US" i="1" dirty="0" smtClean="0">
                <a:latin typeface="Times New Roman"/>
                <a:cs typeface="Times New Roman"/>
              </a:rPr>
              <a:t>x</a:t>
            </a:r>
            <a:r>
              <a:rPr lang="en-US" dirty="0" smtClean="0">
                <a:latin typeface="Calibri"/>
                <a:cs typeface="Calibri"/>
              </a:rPr>
              <a:t> using fewer bits</a:t>
            </a: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t>
            </a:r>
            <a:r>
              <a:rPr lang="en-US" dirty="0" smtClean="0"/>
              <a:t>allow </a:t>
            </a:r>
            <a:r>
              <a:rPr lang="en-US" dirty="0" smtClean="0">
                <a:latin typeface="Times New Roman"/>
                <a:cs typeface="Times New Roman"/>
              </a:rPr>
              <a:t>|</a:t>
            </a:r>
            <a:r>
              <a:rPr lang="en-US" i="1" dirty="0">
                <a:latin typeface="Times New Roman"/>
                <a:cs typeface="Times New Roman"/>
              </a:rPr>
              <a:t>x</a:t>
            </a:r>
            <a:r>
              <a:rPr lang="en-US" baseline="-25000" dirty="0">
                <a:latin typeface="Times New Roman"/>
                <a:cs typeface="Times New Roman"/>
              </a:rPr>
              <a:t>2</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That is, 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484"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36156" y="136196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0887"/>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15354" y="1380451"/>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dimensions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2927"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2928"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2929"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2930"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2931"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2932"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184567" y="2870199"/>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10" name="Rectangle 9"/>
          <p:cNvSpPr/>
          <p:nvPr/>
        </p:nvSpPr>
        <p:spPr bwMode="auto">
          <a:xfrm>
            <a:off x="896112" y="2870199"/>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4762" y="2870199"/>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80744"/>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72968" y="2870199"/>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0199"/>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endParaRPr kumimoji="0" lang="en-US" sz="3600" b="1" u="none" strike="noStrike" cap="none" normalizeH="0" baseline="-25000" dirty="0" smtClean="0">
              <a:ln>
                <a:noFill/>
              </a:ln>
              <a:solidFill>
                <a:srgbClr val="FFFFFF"/>
              </a:solidFill>
              <a:effectLst/>
              <a:latin typeface="Times New Roman"/>
              <a:cs typeface="Times New Roman"/>
            </a:endParaRPr>
          </a:p>
        </p:txBody>
      </p:sp>
      <p:cxnSp>
        <p:nvCxnSpPr>
          <p:cNvPr id="24" name="Straight Connector 23"/>
          <p:cNvCxnSpPr/>
          <p:nvPr/>
        </p:nvCxnSpPr>
        <p:spPr>
          <a:xfrm flipH="1">
            <a:off x="6210297" y="2870199"/>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0"/>
            <a:ext cx="707116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can distinguish between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Ax</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and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dimensions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 </a:t>
            </a:r>
            <a:r>
              <a:rPr lang="en-US" sz="2400" i="1" dirty="0" smtClean="0">
                <a:latin typeface="Times New Roman"/>
                <a:cs typeface="Times New Roman"/>
              </a:rPr>
              <a:t>A</a:t>
            </a:r>
            <a:r>
              <a:rPr lang="en-US" sz="2400" dirty="0" smtClean="0">
                <a:latin typeface="Times New Roman"/>
                <a:cs typeface="Times New Roman"/>
              </a:rPr>
              <a:t>’, </a:t>
            </a:r>
            <a:r>
              <a:rPr lang="en-US" sz="2400" i="1" dirty="0" err="1" smtClean="0">
                <a:latin typeface="Times New Roman"/>
                <a:cs typeface="Times New Roman"/>
              </a:rPr>
              <a:t>A</a:t>
            </a:r>
            <a:r>
              <a:rPr lang="en-US" sz="2400" dirty="0" err="1" smtClean="0">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latin typeface="Times New Roman"/>
                <a:cs typeface="Times New Roman"/>
              </a:rPr>
              <a:t>e</a:t>
            </a:r>
            <a:r>
              <a:rPr lang="en-US" sz="2400" dirty="0" smtClean="0"/>
              <a:t> from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latin typeface="Times New Roman"/>
                <a:cs typeface="Times New Roman"/>
              </a:rPr>
              <a:t>’</a:t>
            </a:r>
            <a:r>
              <a:rPr lang="en-US" sz="2400" dirty="0" smtClean="0"/>
              <a:t/>
            </a:r>
            <a:br>
              <a:rPr lang="en-US" sz="2400" dirty="0" smtClean="0"/>
            </a:br>
            <a:r>
              <a:rPr lang="en-US" sz="2400" dirty="0" smtClean="0"/>
              <a:t>where </a:t>
            </a:r>
            <a:r>
              <a:rPr lang="en-US" sz="2400" i="1" dirty="0" smtClean="0">
                <a:latin typeface="Times New Roman"/>
                <a:cs typeface="Times New Roman"/>
              </a:rPr>
              <a:t>e</a:t>
            </a:r>
            <a:r>
              <a:rPr lang="en-US" sz="2400" dirty="0" smtClean="0"/>
              <a:t> is uniform (over small interval)</a:t>
            </a:r>
            <a:endParaRPr lang="en-US" sz="2400" dirty="0"/>
          </a:p>
        </p:txBody>
      </p:sp>
      <p:sp>
        <p:nvSpPr>
          <p:cNvPr id="28" name="Rectangle 27"/>
          <p:cNvSpPr/>
          <p:nvPr/>
        </p:nvSpPr>
        <p:spPr>
          <a:xfrm>
            <a:off x="4233672" y="5194702"/>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bwMode="auto">
          <a:xfrm>
            <a:off x="5583763" y="2870199"/>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2" name="TextBox 3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33" name="TextBox 32"/>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4" name="Rectangle 33"/>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1716494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0" grpId="0" animBg="1"/>
      <p:bldP spid="21" grpId="0" animBg="1"/>
      <p:bldP spid="27" grpId="0" build="p" bldLvl="2"/>
      <p:bldP spid="28" grpId="0" animBg="1"/>
      <p:bldP spid="29" grpId="0" animBg="1"/>
      <p:bldP spid="32" grpId="0"/>
      <p:bldP spid="33" grpId="0"/>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234"/>
            <a:ext cx="707116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can distinguish between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Ax</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and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dimensions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 </a:t>
            </a:r>
            <a:r>
              <a:rPr lang="en-US" sz="2400" i="1" dirty="0" smtClean="0">
                <a:latin typeface="Times New Roman"/>
                <a:cs typeface="Times New Roman"/>
              </a:rPr>
              <a:t>A</a:t>
            </a:r>
            <a:r>
              <a:rPr lang="en-US" sz="2400" dirty="0" smtClean="0">
                <a:latin typeface="Times New Roman"/>
                <a:cs typeface="Times New Roman"/>
              </a:rPr>
              <a:t>’, </a:t>
            </a:r>
            <a:r>
              <a:rPr lang="en-US" sz="2400" i="1" dirty="0" err="1" smtClean="0">
                <a:latin typeface="Times New Roman"/>
                <a:cs typeface="Times New Roman"/>
              </a:rPr>
              <a:t>A</a:t>
            </a:r>
            <a:r>
              <a:rPr lang="en-US" sz="2400" dirty="0" err="1" smtClean="0">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latin typeface="Times New Roman"/>
                <a:cs typeface="Times New Roman"/>
              </a:rPr>
              <a:t>e</a:t>
            </a:r>
            <a:r>
              <a:rPr lang="en-US" sz="2400" dirty="0" smtClean="0"/>
              <a:t> from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latin typeface="Times New Roman"/>
                <a:cs typeface="Times New Roman"/>
              </a:rPr>
              <a:t>’</a:t>
            </a:r>
            <a:r>
              <a:rPr lang="en-US" sz="2400" dirty="0" smtClean="0"/>
              <a:t/>
            </a:r>
            <a:br>
              <a:rPr lang="en-US" sz="2400" dirty="0" smtClean="0"/>
            </a:br>
            <a:r>
              <a:rPr lang="en-US" sz="2400" dirty="0" smtClean="0"/>
              <a:t>where </a:t>
            </a:r>
            <a:r>
              <a:rPr lang="en-US" sz="2400" i="1" dirty="0" smtClean="0">
                <a:latin typeface="Times New Roman"/>
                <a:cs typeface="Times New Roman"/>
              </a:rPr>
              <a:t>e</a:t>
            </a:r>
            <a:r>
              <a:rPr lang="en-US" sz="2400" dirty="0" smtClean="0"/>
              <a:t> is uniform (over small interval)</a:t>
            </a:r>
            <a:endParaRPr lang="en-US" sz="2400" dirty="0"/>
          </a:p>
        </p:txBody>
      </p: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5" name="Rectangle 24"/>
          <p:cNvSpPr/>
          <p:nvPr/>
        </p:nvSpPr>
        <p:spPr bwMode="auto">
          <a:xfrm>
            <a:off x="3168968" y="2873026"/>
            <a:ext cx="615632" cy="912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xit" presetSubtype="0" fill="hold" grpId="0" nodeType="withEffect">
                                  <p:stCondLst>
                                    <p:cond delay="0"/>
                                  </p:stCondLst>
                                  <p:childTnLst>
                                    <p:animEffect transition="out" filter="fade">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5" grpId="0" animBg="1"/>
      <p:bldP spid="26" grpId="0" animBg="1"/>
      <p:bldP spid="29" grpId="0" animBg="1"/>
      <p:bldP spid="30" grpId="0" animBg="1"/>
      <p:bldP spid="35"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4132645"/>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0"/>
            <a:ext cx="707116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can distinguish between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Ax</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and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dimensions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 </a:t>
            </a:r>
            <a:r>
              <a:rPr lang="en-US" sz="2400" i="1" dirty="0" smtClean="0">
                <a:latin typeface="Times New Roman"/>
                <a:cs typeface="Times New Roman"/>
              </a:rPr>
              <a:t>A</a:t>
            </a:r>
            <a:r>
              <a:rPr lang="en-US" sz="2400" dirty="0" smtClean="0">
                <a:latin typeface="Times New Roman"/>
                <a:cs typeface="Times New Roman"/>
              </a:rPr>
              <a:t>’, </a:t>
            </a:r>
            <a:r>
              <a:rPr lang="en-US" sz="2400" i="1" dirty="0" err="1" smtClean="0">
                <a:latin typeface="Times New Roman"/>
                <a:cs typeface="Times New Roman"/>
              </a:rPr>
              <a:t>A</a:t>
            </a:r>
            <a:r>
              <a:rPr lang="en-US" sz="2400" dirty="0" err="1" smtClean="0">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latin typeface="Times New Roman"/>
                <a:cs typeface="Times New Roman"/>
              </a:rPr>
              <a:t>e</a:t>
            </a:r>
            <a:r>
              <a:rPr lang="en-US" sz="2400" dirty="0" smtClean="0"/>
              <a:t> from </a:t>
            </a:r>
            <a:r>
              <a:rPr lang="en-US" sz="2400" i="1" dirty="0" smtClean="0">
                <a:latin typeface="Times New Roman"/>
                <a:cs typeface="Times New Roman"/>
              </a:rPr>
              <a:t>A</a:t>
            </a:r>
            <a:r>
              <a:rPr lang="en-US" sz="2400" dirty="0" smtClean="0">
                <a:latin typeface="Times New Roman"/>
                <a:cs typeface="Times New Roman"/>
              </a:rPr>
              <a:t>’, </a:t>
            </a:r>
            <a:r>
              <a:rPr lang="en-US" sz="2400" i="1" dirty="0" smtClean="0">
                <a:latin typeface="Times New Roman"/>
                <a:cs typeface="Times New Roman"/>
              </a:rPr>
              <a:t>U</a:t>
            </a:r>
            <a:r>
              <a:rPr lang="en-US" sz="2400" dirty="0" smtClean="0">
                <a:latin typeface="Times New Roman"/>
                <a:cs typeface="Times New Roman"/>
              </a:rPr>
              <a:t>’</a:t>
            </a:r>
            <a:r>
              <a:rPr lang="en-US" sz="2400" dirty="0" smtClean="0"/>
              <a:t/>
            </a:r>
            <a:br>
              <a:rPr lang="en-US" sz="2400" dirty="0" smtClean="0"/>
            </a:br>
            <a:r>
              <a:rPr lang="en-US" sz="2400" dirty="0" smtClean="0"/>
              <a:t>where </a:t>
            </a:r>
            <a:r>
              <a:rPr lang="en-US" sz="2400" i="1" dirty="0" smtClean="0">
                <a:latin typeface="Times New Roman"/>
                <a:cs typeface="Times New Roman"/>
              </a:rPr>
              <a:t>e</a:t>
            </a:r>
            <a:r>
              <a:rPr lang="en-US" sz="2400" dirty="0" smtClean="0"/>
              <a:t> is uniform (over small interval)</a:t>
            </a:r>
            <a:endParaRPr lang="en-US" sz="2400" dirty="0"/>
          </a:p>
        </p:txBody>
      </p:sp>
      <p:sp>
        <p:nvSpPr>
          <p:cNvPr id="17" name="Rectangle 16"/>
          <p:cNvSpPr/>
          <p:nvPr/>
        </p:nvSpPr>
        <p:spPr bwMode="auto">
          <a:xfrm>
            <a:off x="910174" y="2865568"/>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5" name="Rectangle 24"/>
          <p:cNvSpPr/>
          <p:nvPr/>
        </p:nvSpPr>
        <p:spPr bwMode="auto">
          <a:xfrm>
            <a:off x="3168968" y="2867378"/>
            <a:ext cx="615632" cy="912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26" name="Rectangle 25"/>
          <p:cNvSpPr/>
          <p:nvPr/>
        </p:nvSpPr>
        <p:spPr bwMode="auto">
          <a:xfrm>
            <a:off x="4233672" y="2867378"/>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9" y="2867378"/>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30" name="Rectangle 29"/>
          <p:cNvSpPr/>
          <p:nvPr/>
        </p:nvSpPr>
        <p:spPr bwMode="auto">
          <a:xfrm>
            <a:off x="5579535" y="2865568"/>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4132645"/>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910176" y="2867378"/>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71873" y="2869188"/>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4132645"/>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6645736" cy="2554545"/>
          </a:xfrm>
          <a:prstGeom prst="rect">
            <a:avLst/>
          </a:prstGeom>
          <a:noFill/>
        </p:spPr>
        <p:txBody>
          <a:bodyPr wrap="non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dirty="0" smtClean="0">
                <a:latin typeface="Times New Roman"/>
                <a:cs typeface="Times New Roman"/>
              </a:rPr>
              <a:t>n/3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latin typeface="Times New Roman"/>
                <a:cs typeface="Times New Roman"/>
              </a:rPr>
              <a:t>R,S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latin typeface="Times New Roman"/>
                <a:cs typeface="Times New Roman"/>
              </a:rPr>
              <a:t>Rx</a:t>
            </a:r>
            <a:r>
              <a:rPr lang="en-US" sz="2000" dirty="0" smtClean="0">
                <a:latin typeface="Times New Roman"/>
                <a:cs typeface="Times New Roman"/>
              </a:rPr>
              <a:t>’</a:t>
            </a:r>
            <a:r>
              <a:rPr lang="en-US" sz="2000" i="1" dirty="0" smtClean="0">
                <a:latin typeface="Times New Roman"/>
                <a:cs typeface="Times New Roman"/>
              </a:rPr>
              <a:t>+Sx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Randomized matrix using samples with no error</a:t>
            </a:r>
          </a:p>
          <a:p>
            <a:r>
              <a:rPr lang="en-US" sz="2000" dirty="0">
                <a:latin typeface="Calibri"/>
                <a:cs typeface="Calibri"/>
              </a:rPr>
              <a:t>	</a:t>
            </a:r>
            <a:r>
              <a:rPr lang="en-US" sz="2000" dirty="0" smtClean="0">
                <a:latin typeface="Calibri"/>
                <a:cs typeface="Calibri"/>
              </a:rPr>
              <a:t>Add random multiple of each row in </a:t>
            </a:r>
            <a:r>
              <a:rPr lang="en-US" sz="2000" i="1" dirty="0" smtClean="0">
                <a:latin typeface="Times New Roman"/>
                <a:cs typeface="Times New Roman"/>
              </a:rPr>
              <a:t>S</a:t>
            </a:r>
            <a:r>
              <a:rPr lang="en-US" sz="2000" dirty="0" smtClean="0">
                <a:latin typeface="Calibri"/>
                <a:cs typeface="Calibri"/>
              </a:rPr>
              <a:t> to each row in </a:t>
            </a:r>
            <a:r>
              <a:rPr lang="en-US" sz="2000" i="1" dirty="0" smtClean="0">
                <a:latin typeface="Times New Roman"/>
                <a:cs typeface="Times New Roman"/>
              </a:rPr>
              <a:t>A</a:t>
            </a:r>
          </a:p>
          <a:p>
            <a:pPr marL="914400" lvl="1" indent="-457200">
              <a:buFont typeface="+mj-lt"/>
              <a:buAutoNum type="arabicPeriod"/>
            </a:pP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17" name="Rectangle 16"/>
          <p:cNvSpPr/>
          <p:nvPr/>
        </p:nvSpPr>
        <p:spPr bwMode="auto">
          <a:xfrm>
            <a:off x="910174" y="2865568"/>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5" name="Rectangle 24"/>
          <p:cNvSpPr/>
          <p:nvPr/>
        </p:nvSpPr>
        <p:spPr bwMode="auto">
          <a:xfrm>
            <a:off x="3168968" y="2867378"/>
            <a:ext cx="615632" cy="912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26" name="Rectangle 25"/>
          <p:cNvSpPr/>
          <p:nvPr/>
        </p:nvSpPr>
        <p:spPr bwMode="auto">
          <a:xfrm>
            <a:off x="4233672" y="2867378"/>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9" y="2867378"/>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endParaRPr kumimoji="0" lang="en-US" sz="3600" b="1" i="1" u="none" strike="noStrike" cap="none" normalizeH="0" baseline="0" dirty="0" smtClean="0">
              <a:ln>
                <a:noFill/>
              </a:ln>
              <a:solidFill>
                <a:schemeClr val="tx1"/>
              </a:solidFill>
              <a:effectLst/>
              <a:latin typeface="Times New Roman"/>
              <a:cs typeface="Times New Roman"/>
            </a:endParaRPr>
          </a:p>
        </p:txBody>
      </p:sp>
      <p:sp>
        <p:nvSpPr>
          <p:cNvPr id="30" name="Rectangle 29"/>
          <p:cNvSpPr/>
          <p:nvPr/>
        </p:nvSpPr>
        <p:spPr bwMode="auto">
          <a:xfrm>
            <a:off x="5579535" y="2865568"/>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4132645"/>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910176" y="2867378"/>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71873" y="2869188"/>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9" name="Rectangle 48"/>
          <p:cNvSpPr/>
          <p:nvPr/>
        </p:nvSpPr>
        <p:spPr bwMode="auto">
          <a:xfrm>
            <a:off x="2235199" y="5190071"/>
            <a:ext cx="558495" cy="60496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1" name="Rectangle 50"/>
          <p:cNvSpPr/>
          <p:nvPr/>
        </p:nvSpPr>
        <p:spPr bwMode="auto">
          <a:xfrm>
            <a:off x="2235199" y="2869188"/>
            <a:ext cx="558495"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910176" y="5187746"/>
            <a:ext cx="1325023" cy="598821"/>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endParaRPr kumimoji="0" lang="en-US" sz="3600" b="1" i="1" u="none" strike="noStrike" cap="none" normalizeH="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32464"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Majority of work is ensuring that we have a valid solution </a:t>
            </a:r>
            <a:r>
              <a:rPr lang="en-US" i="1" dirty="0" smtClean="0">
                <a:solidFill>
                  <a:srgbClr val="000000"/>
                </a:solidFill>
                <a:latin typeface="Times New Roman"/>
                <a:cs typeface="Times New Roman"/>
              </a:rPr>
              <a:t>x</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a:t>
            </a:r>
            <a:r>
              <a:rPr lang="en-US" dirty="0" smtClean="0">
                <a:solidFill>
                  <a:srgbClr val="000000"/>
                </a:solidFill>
                <a:latin typeface="Calibri"/>
                <a:cs typeface="Calibri"/>
              </a:rPr>
              <a:t>randomizing matrix without adding error </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xEl>
                                              <p:pRg st="3" end="3"/>
                                            </p:txEl>
                                          </p:spTgt>
                                        </p:tgtEl>
                                        <p:attrNameLst>
                                          <p:attrName>style.visibility</p:attrName>
                                        </p:attrNameLst>
                                      </p:cBhvr>
                                      <p:to>
                                        <p:strVal val="visible"/>
                                      </p:to>
                                    </p:set>
                                    <p:animEffect transition="in" filter="fade">
                                      <p:cBhvr>
                                        <p:cTn id="52" dur="500"/>
                                        <p:tgtEl>
                                          <p:spTgt spid="27">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xEl>
                                              <p:pRg st="4" end="4"/>
                                            </p:txEl>
                                          </p:spTgt>
                                        </p:tgtEl>
                                        <p:attrNameLst>
                                          <p:attrName>style.visibility</p:attrName>
                                        </p:attrNameLst>
                                      </p:cBhvr>
                                      <p:to>
                                        <p:strVal val="visible"/>
                                      </p:to>
                                    </p:set>
                                    <p:animEffect transition="in" filter="fade">
                                      <p:cBhvr>
                                        <p:cTn id="57" dur="500"/>
                                        <p:tgtEl>
                                          <p:spTgt spid="27">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5" end="5"/>
                                            </p:txEl>
                                          </p:spTgt>
                                        </p:tgtEl>
                                        <p:attrNameLst>
                                          <p:attrName>style.visibility</p:attrName>
                                        </p:attrNameLst>
                                      </p:cBhvr>
                                      <p:to>
                                        <p:strVal val="visible"/>
                                      </p:to>
                                    </p:set>
                                    <p:animEffect transition="in" filter="fade">
                                      <p:cBhvr>
                                        <p:cTn id="62" dur="500"/>
                                        <p:tgtEl>
                                          <p:spTgt spid="27">
                                            <p:txEl>
                                              <p:pRg st="5" end="5"/>
                                            </p:txEl>
                                          </p:spTgt>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bg/>
                                          </p:spTgt>
                                        </p:tgtEl>
                                        <p:attrNameLst>
                                          <p:attrName>style.visibility</p:attrName>
                                        </p:attrNameLst>
                                      </p:cBhvr>
                                      <p:to>
                                        <p:strVal val="visible"/>
                                      </p:to>
                                    </p:set>
                                    <p:animEffect transition="in" filter="fade">
                                      <p:cBhvr>
                                        <p:cTn id="71" dur="500"/>
                                        <p:tgtEl>
                                          <p:spTgt spid="53">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7" grpId="0" build="p"/>
      <p:bldP spid="28" grpId="0" animBg="1"/>
      <p:bldP spid="46" grpId="0"/>
      <p:bldP spid="47" grpId="0"/>
      <p:bldP spid="48" grpId="0"/>
      <p:bldP spid="49" grpId="0" animBg="1"/>
      <p:bldP spid="51" grpId="0" animBg="1"/>
      <p:bldP spid="52" grpId="0" animBg="1"/>
      <p:bldP spid="53"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711"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712"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713"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714"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40"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454"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455"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456"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934"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935"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93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937"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938"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04" y="3260682"/>
            <a:ext cx="967620" cy="103222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3" name="Elbow Connector 12"/>
          <p:cNvCxnSpPr>
            <a:stCxn id="28" idx="2"/>
            <a:endCxn id="49" idx="2"/>
          </p:cNvCxnSpPr>
          <p:nvPr/>
        </p:nvCxnSpPr>
        <p:spPr>
          <a:xfrm rot="10800000" flipH="1">
            <a:off x="1492901" y="3776797"/>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0800000" flipV="1">
            <a:off x="3082727" y="3428370"/>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939"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802991" cy="1032228"/>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66002" y="4436298"/>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262"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18"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143"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166"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642"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643"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644"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645"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745"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746"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747"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748"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6749"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6038"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6039"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604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6041"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6042"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04" y="3260682"/>
            <a:ext cx="967620" cy="103222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3" name="Elbow Connector 12"/>
          <p:cNvCxnSpPr>
            <a:stCxn id="28" idx="2"/>
            <a:endCxn id="49" idx="2"/>
          </p:cNvCxnSpPr>
          <p:nvPr/>
        </p:nvCxnSpPr>
        <p:spPr>
          <a:xfrm rot="10800000" flipH="1">
            <a:off x="1492901" y="3776797"/>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0800000" flipV="1">
            <a:off x="3082727" y="3428370"/>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6043"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802991" cy="1032228"/>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66002" y="4436298"/>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6044"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9807"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9808"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9809"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9810"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9811"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7053"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7054"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705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7056"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057"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058"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059"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08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08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08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08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08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090"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091"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9313"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9314"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931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9316"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9317"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9318"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b="1" dirty="0" smtClean="0">
                <a:latin typeface="Times New Roman"/>
                <a:cs typeface="Times New Roman"/>
              </a:rPr>
              <a:t>(</a:t>
            </a:r>
            <a:r>
              <a:rPr lang="en-US" b="1" i="1" dirty="0" smtClean="0">
                <a:latin typeface="Times New Roman"/>
                <a:cs typeface="Times New Roman"/>
              </a:rPr>
              <a:t>k</a:t>
            </a:r>
            <a:r>
              <a:rPr lang="en-US" b="1" dirty="0" smtClean="0">
                <a:latin typeface="Times New Roman"/>
                <a:cs typeface="Times New Roman"/>
              </a:rPr>
              <a:t>-</a:t>
            </a:r>
            <a:r>
              <a:rPr lang="en-US" b="1" i="1" dirty="0" smtClean="0">
                <a:latin typeface="Times New Roman"/>
                <a:cs typeface="Times New Roman"/>
              </a:rPr>
              <a:t>k’</a:t>
            </a:r>
            <a:r>
              <a:rPr lang="en-US" b="1"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29319"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29320"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29321"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9322"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4743</TotalTime>
  <Words>6657</Words>
  <Application>Microsoft Macintosh PowerPoint</Application>
  <PresentationFormat>On-screen Show (4:3)</PresentationFormat>
  <Paragraphs>1330</Paragraphs>
  <Slides>60</Slides>
  <Notes>46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Office Theme</vt:lpstr>
      <vt:lpstr>Equation</vt:lpstr>
      <vt:lpstr>Microsoft Equation</vt:lpstr>
      <vt:lpstr>Computational Fuzzy Extractors</vt:lpstr>
      <vt:lpstr>Noisy Distributions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152</cp:revision>
  <dcterms:created xsi:type="dcterms:W3CDTF">2013-03-29T19:18:32Z</dcterms:created>
  <dcterms:modified xsi:type="dcterms:W3CDTF">2013-04-16T22:41:30Z</dcterms:modified>
</cp:coreProperties>
</file>