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ppt/embeddings/Microsoft_Equation4.bin" ContentType="application/vnd.openxmlformats-officedocument.oleObject"/>
  <Override PartName="/ppt/embeddings/Microsoft_Equation5.bin" ContentType="application/vnd.openxmlformats-officedocument.oleObject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embeddings/Microsoft_Equation6.bin" ContentType="application/vnd.openxmlformats-officedocument.oleObject"/>
  <Override PartName="/ppt/embeddings/Microsoft_Equation7.bin" ContentType="application/vnd.openxmlformats-officedocument.oleObject"/>
  <Override PartName="/ppt/embeddings/Microsoft_Equation8.bin" ContentType="application/vnd.openxmlformats-officedocument.oleObject"/>
  <Override PartName="/ppt/embeddings/Microsoft_Equation9.bin" ContentType="application/vnd.openxmlformats-officedocument.oleObject"/>
  <Override PartName="/ppt/embeddings/Microsoft_Equation10.bin" ContentType="application/vnd.openxmlformats-officedocument.oleObject"/>
  <Override PartName="/ppt/notesSlides/notesSlide4.xml" ContentType="application/vnd.openxmlformats-officedocument.presentationml.notesSlide+xml"/>
  <Override PartName="/ppt/embeddings/oleObject3.bin" ContentType="application/vnd.openxmlformats-officedocument.oleObject"/>
  <Override PartName="/ppt/embeddings/Microsoft_Equation11.bin" ContentType="application/vnd.openxmlformats-officedocument.oleObject"/>
  <Override PartName="/ppt/embeddings/Microsoft_Equation12.bin" ContentType="application/vnd.openxmlformats-officedocument.oleObject"/>
  <Override PartName="/ppt/embeddings/Microsoft_Equation13.bin" ContentType="application/vnd.openxmlformats-officedocument.oleObject"/>
  <Override PartName="/ppt/embeddings/Microsoft_Equation14.bin" ContentType="application/vnd.openxmlformats-officedocument.oleObject"/>
  <Override PartName="/ppt/embeddings/Microsoft_Equation15.bin" ContentType="application/vnd.openxmlformats-officedocument.oleObject"/>
  <Override PartName="/ppt/embeddings/Microsoft_Equation16.bin" ContentType="application/vnd.openxmlformats-officedocument.oleObject"/>
  <Override PartName="/ppt/embeddings/oleObject4.bin" ContentType="application/vnd.openxmlformats-officedocument.oleObject"/>
  <Override PartName="/ppt/embeddings/Microsoft_Equation17.bin" ContentType="application/vnd.openxmlformats-officedocument.oleObject"/>
  <Override PartName="/ppt/embeddings/Microsoft_Equation18.bin" ContentType="application/vnd.openxmlformats-officedocument.oleObject"/>
  <Override PartName="/ppt/embeddings/Microsoft_Equation19.bin" ContentType="application/vnd.openxmlformats-officedocument.oleObject"/>
  <Override PartName="/ppt/embeddings/Microsoft_Equation20.bin" ContentType="application/vnd.openxmlformats-officedocument.oleObject"/>
  <Override PartName="/ppt/embeddings/Microsoft_Equation21.bin" ContentType="application/vnd.openxmlformats-officedocument.oleObject"/>
  <Override PartName="/ppt/embeddings/oleObject5.bin" ContentType="application/vnd.openxmlformats-officedocument.oleObject"/>
  <Override PartName="/ppt/embeddings/Microsoft_Equation22.bin" ContentType="application/vnd.openxmlformats-officedocument.oleObject"/>
  <Override PartName="/ppt/embeddings/Microsoft_Equation23.bin" ContentType="application/vnd.openxmlformats-officedocument.oleObject"/>
  <Override PartName="/ppt/embeddings/Microsoft_Equation24.bin" ContentType="application/vnd.openxmlformats-officedocument.oleObject"/>
  <Override PartName="/ppt/embeddings/Microsoft_Equation25.bin" ContentType="application/vnd.openxmlformats-officedocument.oleObject"/>
  <Override PartName="/ppt/embeddings/Microsoft_Equation26.bin" ContentType="application/vnd.openxmlformats-officedocument.oleObject"/>
  <Override PartName="/ppt/embeddings/oleObject6.bin" ContentType="application/vnd.openxmlformats-officedocument.oleObject"/>
  <Override PartName="/ppt/embeddings/Microsoft_Equation27.bin" ContentType="application/vnd.openxmlformats-officedocument.oleObject"/>
  <Override PartName="/ppt/embeddings/Microsoft_Equation28.bin" ContentType="application/vnd.openxmlformats-officedocument.oleObject"/>
  <Override PartName="/ppt/embeddings/Microsoft_Equation29.bin" ContentType="application/vnd.openxmlformats-officedocument.oleObject"/>
  <Override PartName="/ppt/embeddings/Microsoft_Equation30.bin" ContentType="application/vnd.openxmlformats-officedocument.oleObject"/>
  <Override PartName="/ppt/embeddings/Microsoft_Equation31.bin" ContentType="application/vnd.openxmlformats-officedocument.oleObject"/>
  <Override PartName="/ppt/embeddings/Microsoft_Equation32.bin" ContentType="application/vnd.openxmlformats-officedocument.oleObject"/>
  <Override PartName="/ppt/embeddings/Microsoft_Equation33.bin" ContentType="application/vnd.openxmlformats-officedocument.oleObject"/>
  <Override PartName="/ppt/embeddings/Microsoft_Equation34.bin" ContentType="application/vnd.openxmlformats-officedocument.oleObject"/>
  <Override PartName="/ppt/notesSlides/notesSlide5.xml" ContentType="application/vnd.openxmlformats-officedocument.presentationml.notesSlide+xml"/>
  <Override PartName="/ppt/embeddings/Microsoft_Equation35.bin" ContentType="application/vnd.openxmlformats-officedocument.oleObject"/>
  <Override PartName="/ppt/notesSlides/notesSlide6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7.xml" ContentType="application/vnd.openxmlformats-officedocument.presentationml.notesSlide+xml"/>
  <Override PartName="/ppt/embeddings/oleObject10.bin" ContentType="application/vnd.openxmlformats-officedocument.oleObject"/>
  <Override PartName="/ppt/notesSlides/notesSlide8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9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10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notesSlides/notesSlide11.xml" ContentType="application/vnd.openxmlformats-officedocument.presentationml.notesSlide+xml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notesSlides/notesSlide12.xml" ContentType="application/vnd.openxmlformats-officedocument.presentationml.notesSlide+xml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257" r:id="rId2"/>
    <p:sldId id="258" r:id="rId3"/>
    <p:sldId id="259" r:id="rId4"/>
    <p:sldId id="260" r:id="rId5"/>
    <p:sldId id="308" r:id="rId6"/>
    <p:sldId id="309" r:id="rId7"/>
    <p:sldId id="311" r:id="rId8"/>
    <p:sldId id="312" r:id="rId9"/>
    <p:sldId id="313" r:id="rId10"/>
    <p:sldId id="314" r:id="rId11"/>
    <p:sldId id="261" r:id="rId12"/>
    <p:sldId id="284" r:id="rId13"/>
    <p:sldId id="278" r:id="rId14"/>
    <p:sldId id="262" r:id="rId15"/>
    <p:sldId id="263" r:id="rId16"/>
    <p:sldId id="274" r:id="rId17"/>
    <p:sldId id="264" r:id="rId18"/>
    <p:sldId id="265" r:id="rId19"/>
    <p:sldId id="280" r:id="rId20"/>
    <p:sldId id="281" r:id="rId21"/>
    <p:sldId id="282" r:id="rId22"/>
    <p:sldId id="283" r:id="rId23"/>
    <p:sldId id="285" r:id="rId24"/>
    <p:sldId id="293" r:id="rId25"/>
    <p:sldId id="266" r:id="rId26"/>
    <p:sldId id="267" r:id="rId27"/>
    <p:sldId id="268" r:id="rId28"/>
    <p:sldId id="269" r:id="rId29"/>
    <p:sldId id="270" r:id="rId30"/>
    <p:sldId id="271" r:id="rId31"/>
    <p:sldId id="286" r:id="rId32"/>
    <p:sldId id="287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7" r:id="rId46"/>
    <p:sldId id="306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717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240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4" Type="http://schemas.openxmlformats.org/officeDocument/2006/relationships/image" Target="../media/image26.emf"/><Relationship Id="rId1" Type="http://schemas.openxmlformats.org/officeDocument/2006/relationships/image" Target="../media/image23.emf"/><Relationship Id="rId2" Type="http://schemas.openxmlformats.org/officeDocument/2006/relationships/image" Target="../media/image24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4" Type="http://schemas.openxmlformats.org/officeDocument/2006/relationships/image" Target="../media/image26.emf"/><Relationship Id="rId1" Type="http://schemas.openxmlformats.org/officeDocument/2006/relationships/image" Target="../media/image27.emf"/><Relationship Id="rId2" Type="http://schemas.openxmlformats.org/officeDocument/2006/relationships/image" Target="../media/image28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4" Type="http://schemas.openxmlformats.org/officeDocument/2006/relationships/image" Target="../media/image26.emf"/><Relationship Id="rId5" Type="http://schemas.openxmlformats.org/officeDocument/2006/relationships/image" Target="../media/image30.emf"/><Relationship Id="rId1" Type="http://schemas.openxmlformats.org/officeDocument/2006/relationships/image" Target="../media/image27.emf"/><Relationship Id="rId2" Type="http://schemas.openxmlformats.org/officeDocument/2006/relationships/image" Target="../media/image28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4" Type="http://schemas.openxmlformats.org/officeDocument/2006/relationships/image" Target="../media/image34.emf"/><Relationship Id="rId1" Type="http://schemas.openxmlformats.org/officeDocument/2006/relationships/image" Target="../media/image31.emf"/><Relationship Id="rId2" Type="http://schemas.openxmlformats.org/officeDocument/2006/relationships/image" Target="../media/image32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4" Type="http://schemas.openxmlformats.org/officeDocument/2006/relationships/image" Target="../media/image26.emf"/><Relationship Id="rId5" Type="http://schemas.openxmlformats.org/officeDocument/2006/relationships/image" Target="../media/image35.emf"/><Relationship Id="rId1" Type="http://schemas.openxmlformats.org/officeDocument/2006/relationships/image" Target="../media/image27.emf"/><Relationship Id="rId2" Type="http://schemas.openxmlformats.org/officeDocument/2006/relationships/image" Target="../media/image28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10.emf"/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10.emf"/><Relationship Id="rId7" Type="http://schemas.openxmlformats.org/officeDocument/2006/relationships/image" Target="../media/image11.emf"/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11.emf"/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11.emf"/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4.emf"/><Relationship Id="rId3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E4532-0A1D-7741-B7F8-C491C4C533AD}" type="datetimeFigureOut">
              <a:rPr lang="en-US" smtClean="0"/>
              <a:t>4/2/13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37516-47F0-4541-821C-B48924875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45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8FCF78-6F42-DD47-BFB7-03FB0C2A10DA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>
            <a:prstTxWarp prst="textNoShape">
              <a:avLst/>
            </a:prstTxWarp>
          </a:bodyPr>
          <a:lstStyle/>
          <a:p>
            <a:pPr algn="r"/>
            <a:r>
              <a:rPr lang="en-US" altLang="en-US" sz="1000" i="1">
                <a:latin typeface="Times New Roman" pitchFamily="-110" charset="0"/>
              </a:rPr>
              <a:t>1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3883025" y="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>
            <a:prstTxWarp prst="textNoShape">
              <a:avLst/>
            </a:prstTxWarp>
          </a:bodyPr>
          <a:lstStyle/>
          <a:p>
            <a:pPr algn="r"/>
            <a:r>
              <a:rPr lang="en-US" altLang="en-US" sz="1000" i="1">
                <a:latin typeface="Times New Roman" pitchFamily="-110" charset="0"/>
              </a:rPr>
              <a:t>1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31" name="Rectangle 11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 update</a:t>
            </a:r>
            <a:r>
              <a:rPr lang="en-US" baseline="0" dirty="0" smtClean="0"/>
              <a:t>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4/2/13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91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4/2/13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1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4/2/13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25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4/2/13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4/2/13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5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4/2/13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36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4/2/13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25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4/2/13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1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4/2/13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51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4/2/13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40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4/2/13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6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83B97-7D03-374D-AECD-E740583BEFF3}" type="datetimeFigureOut">
              <a:rPr lang="en-US" smtClean="0"/>
              <a:t>4/2/13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0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Microsoft_Equation30.bin"/><Relationship Id="rId12" Type="http://schemas.openxmlformats.org/officeDocument/2006/relationships/image" Target="../media/image8.emf"/><Relationship Id="rId13" Type="http://schemas.openxmlformats.org/officeDocument/2006/relationships/oleObject" Target="../embeddings/Microsoft_Equation31.bin"/><Relationship Id="rId14" Type="http://schemas.openxmlformats.org/officeDocument/2006/relationships/image" Target="../media/image11.emf"/><Relationship Id="rId15" Type="http://schemas.openxmlformats.org/officeDocument/2006/relationships/oleObject" Target="../embeddings/Microsoft_Equation32.bin"/><Relationship Id="rId16" Type="http://schemas.openxmlformats.org/officeDocument/2006/relationships/image" Target="../media/image12.emf"/><Relationship Id="rId17" Type="http://schemas.openxmlformats.org/officeDocument/2006/relationships/oleObject" Target="../embeddings/Microsoft_Equation33.bin"/><Relationship Id="rId18" Type="http://schemas.openxmlformats.org/officeDocument/2006/relationships/image" Target="../media/image13.emf"/><Relationship Id="rId19" Type="http://schemas.openxmlformats.org/officeDocument/2006/relationships/oleObject" Target="../embeddings/Microsoft_Equation34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6.bin"/><Relationship Id="rId4" Type="http://schemas.openxmlformats.org/officeDocument/2006/relationships/image" Target="../media/image4.emf"/><Relationship Id="rId5" Type="http://schemas.openxmlformats.org/officeDocument/2006/relationships/oleObject" Target="../embeddings/Microsoft_Equation27.bin"/><Relationship Id="rId6" Type="http://schemas.openxmlformats.org/officeDocument/2006/relationships/image" Target="../media/image5.emf"/><Relationship Id="rId7" Type="http://schemas.openxmlformats.org/officeDocument/2006/relationships/oleObject" Target="../embeddings/Microsoft_Equation28.bin"/><Relationship Id="rId8" Type="http://schemas.openxmlformats.org/officeDocument/2006/relationships/image" Target="../media/image6.emf"/><Relationship Id="rId9" Type="http://schemas.openxmlformats.org/officeDocument/2006/relationships/oleObject" Target="../embeddings/Microsoft_Equation29.bin"/><Relationship Id="rId10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Microsoft_Equation35.bin"/><Relationship Id="rId5" Type="http://schemas.openxmlformats.org/officeDocument/2006/relationships/image" Target="../media/image14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5.emf"/><Relationship Id="rId6" Type="http://schemas.openxmlformats.org/officeDocument/2006/relationships/image" Target="../media/image17.png"/><Relationship Id="rId7" Type="http://schemas.openxmlformats.org/officeDocument/2006/relationships/oleObject" Target="../embeddings/oleObject8.bin"/><Relationship Id="rId8" Type="http://schemas.openxmlformats.org/officeDocument/2006/relationships/image" Target="../media/image4.emf"/><Relationship Id="rId9" Type="http://schemas.openxmlformats.org/officeDocument/2006/relationships/oleObject" Target="../embeddings/oleObject9.bin"/><Relationship Id="rId10" Type="http://schemas.openxmlformats.org/officeDocument/2006/relationships/image" Target="../media/image16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8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9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20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21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22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23.e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24.emf"/><Relationship Id="rId8" Type="http://schemas.openxmlformats.org/officeDocument/2006/relationships/oleObject" Target="../embeddings/oleObject17.bin"/><Relationship Id="rId9" Type="http://schemas.openxmlformats.org/officeDocument/2006/relationships/image" Target="../media/image25.emf"/><Relationship Id="rId10" Type="http://schemas.openxmlformats.org/officeDocument/2006/relationships/oleObject" Target="../embeddings/oleObject18.bin"/><Relationship Id="rId11" Type="http://schemas.openxmlformats.org/officeDocument/2006/relationships/image" Target="../media/image26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27.e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28.emf"/><Relationship Id="rId8" Type="http://schemas.openxmlformats.org/officeDocument/2006/relationships/oleObject" Target="../embeddings/oleObject21.bin"/><Relationship Id="rId9" Type="http://schemas.openxmlformats.org/officeDocument/2006/relationships/image" Target="../media/image25.emf"/><Relationship Id="rId10" Type="http://schemas.openxmlformats.org/officeDocument/2006/relationships/oleObject" Target="../embeddings/oleObject22.bin"/><Relationship Id="rId11" Type="http://schemas.openxmlformats.org/officeDocument/2006/relationships/image" Target="../media/image26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4" Type="http://schemas.openxmlformats.org/officeDocument/2006/relationships/image" Target="../media/image29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6.emf"/><Relationship Id="rId12" Type="http://schemas.openxmlformats.org/officeDocument/2006/relationships/oleObject" Target="../embeddings/oleObject28.bin"/><Relationship Id="rId13" Type="http://schemas.openxmlformats.org/officeDocument/2006/relationships/image" Target="../media/image30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27.emf"/><Relationship Id="rId6" Type="http://schemas.openxmlformats.org/officeDocument/2006/relationships/oleObject" Target="../embeddings/oleObject25.bin"/><Relationship Id="rId7" Type="http://schemas.openxmlformats.org/officeDocument/2006/relationships/image" Target="../media/image28.emf"/><Relationship Id="rId8" Type="http://schemas.openxmlformats.org/officeDocument/2006/relationships/oleObject" Target="../embeddings/oleObject26.bin"/><Relationship Id="rId9" Type="http://schemas.openxmlformats.org/officeDocument/2006/relationships/image" Target="../media/image25.emf"/><Relationship Id="rId10" Type="http://schemas.openxmlformats.org/officeDocument/2006/relationships/oleObject" Target="../embeddings/oleObject27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4" Type="http://schemas.openxmlformats.org/officeDocument/2006/relationships/image" Target="../media/image31.emf"/><Relationship Id="rId5" Type="http://schemas.openxmlformats.org/officeDocument/2006/relationships/oleObject" Target="../embeddings/oleObject30.bin"/><Relationship Id="rId6" Type="http://schemas.openxmlformats.org/officeDocument/2006/relationships/image" Target="../media/image32.emf"/><Relationship Id="rId7" Type="http://schemas.openxmlformats.org/officeDocument/2006/relationships/oleObject" Target="../embeddings/oleObject31.bin"/><Relationship Id="rId8" Type="http://schemas.openxmlformats.org/officeDocument/2006/relationships/image" Target="../media/image33.emf"/><Relationship Id="rId9" Type="http://schemas.openxmlformats.org/officeDocument/2006/relationships/oleObject" Target="../embeddings/oleObject32.bin"/><Relationship Id="rId10" Type="http://schemas.openxmlformats.org/officeDocument/2006/relationships/image" Target="../media/image34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6.emf"/><Relationship Id="rId12" Type="http://schemas.openxmlformats.org/officeDocument/2006/relationships/oleObject" Target="../embeddings/oleObject37.bin"/><Relationship Id="rId13" Type="http://schemas.openxmlformats.org/officeDocument/2006/relationships/image" Target="../media/image35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33.bin"/><Relationship Id="rId5" Type="http://schemas.openxmlformats.org/officeDocument/2006/relationships/image" Target="../media/image27.emf"/><Relationship Id="rId6" Type="http://schemas.openxmlformats.org/officeDocument/2006/relationships/oleObject" Target="../embeddings/oleObject34.bin"/><Relationship Id="rId7" Type="http://schemas.openxmlformats.org/officeDocument/2006/relationships/image" Target="../media/image28.emf"/><Relationship Id="rId8" Type="http://schemas.openxmlformats.org/officeDocument/2006/relationships/oleObject" Target="../embeddings/oleObject35.bin"/><Relationship Id="rId9" Type="http://schemas.openxmlformats.org/officeDocument/2006/relationships/image" Target="../media/image25.emf"/><Relationship Id="rId10" Type="http://schemas.openxmlformats.org/officeDocument/2006/relationships/oleObject" Target="../embeddings/oleObject36.bin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emf"/><Relationship Id="rId12" Type="http://schemas.openxmlformats.org/officeDocument/2006/relationships/oleObject" Target="../embeddings/Microsoft_Equation4.bin"/><Relationship Id="rId13" Type="http://schemas.openxmlformats.org/officeDocument/2006/relationships/image" Target="../media/image8.emf"/><Relationship Id="rId14" Type="http://schemas.openxmlformats.org/officeDocument/2006/relationships/oleObject" Target="../embeddings/Microsoft_Equation5.bin"/><Relationship Id="rId15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emf"/><Relationship Id="rId6" Type="http://schemas.openxmlformats.org/officeDocument/2006/relationships/oleObject" Target="../embeddings/Microsoft_Equation1.bin"/><Relationship Id="rId7" Type="http://schemas.openxmlformats.org/officeDocument/2006/relationships/image" Target="../media/image5.emf"/><Relationship Id="rId8" Type="http://schemas.openxmlformats.org/officeDocument/2006/relationships/oleObject" Target="../embeddings/Microsoft_Equation2.bin"/><Relationship Id="rId9" Type="http://schemas.openxmlformats.org/officeDocument/2006/relationships/image" Target="../media/image6.emf"/><Relationship Id="rId10" Type="http://schemas.openxmlformats.org/officeDocument/2006/relationships/oleObject" Target="../embeddings/Microsoft_Equation3.bin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emf"/><Relationship Id="rId12" Type="http://schemas.openxmlformats.org/officeDocument/2006/relationships/oleObject" Target="../embeddings/Microsoft_Equation9.bin"/><Relationship Id="rId13" Type="http://schemas.openxmlformats.org/officeDocument/2006/relationships/image" Target="../media/image8.emf"/><Relationship Id="rId14" Type="http://schemas.openxmlformats.org/officeDocument/2006/relationships/oleObject" Target="../embeddings/Microsoft_Equation10.bin"/><Relationship Id="rId15" Type="http://schemas.openxmlformats.org/officeDocument/2006/relationships/image" Target="../media/image10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6" Type="http://schemas.openxmlformats.org/officeDocument/2006/relationships/oleObject" Target="../embeddings/Microsoft_Equation6.bin"/><Relationship Id="rId7" Type="http://schemas.openxmlformats.org/officeDocument/2006/relationships/image" Target="../media/image5.emf"/><Relationship Id="rId8" Type="http://schemas.openxmlformats.org/officeDocument/2006/relationships/oleObject" Target="../embeddings/Microsoft_Equation7.bin"/><Relationship Id="rId9" Type="http://schemas.openxmlformats.org/officeDocument/2006/relationships/image" Target="../media/image6.emf"/><Relationship Id="rId10" Type="http://schemas.openxmlformats.org/officeDocument/2006/relationships/oleObject" Target="../embeddings/Microsoft_Equation8.bin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emf"/><Relationship Id="rId12" Type="http://schemas.openxmlformats.org/officeDocument/2006/relationships/oleObject" Target="../embeddings/Microsoft_Equation14.bin"/><Relationship Id="rId13" Type="http://schemas.openxmlformats.org/officeDocument/2006/relationships/image" Target="../media/image8.emf"/><Relationship Id="rId14" Type="http://schemas.openxmlformats.org/officeDocument/2006/relationships/oleObject" Target="../embeddings/Microsoft_Equation15.bin"/><Relationship Id="rId15" Type="http://schemas.openxmlformats.org/officeDocument/2006/relationships/image" Target="../media/image10.emf"/><Relationship Id="rId16" Type="http://schemas.openxmlformats.org/officeDocument/2006/relationships/oleObject" Target="../embeddings/Microsoft_Equation16.bin"/><Relationship Id="rId17" Type="http://schemas.openxmlformats.org/officeDocument/2006/relationships/image" Target="../media/image11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4.emf"/><Relationship Id="rId6" Type="http://schemas.openxmlformats.org/officeDocument/2006/relationships/oleObject" Target="../embeddings/Microsoft_Equation11.bin"/><Relationship Id="rId7" Type="http://schemas.openxmlformats.org/officeDocument/2006/relationships/image" Target="../media/image5.emf"/><Relationship Id="rId8" Type="http://schemas.openxmlformats.org/officeDocument/2006/relationships/oleObject" Target="../embeddings/Microsoft_Equation12.bin"/><Relationship Id="rId9" Type="http://schemas.openxmlformats.org/officeDocument/2006/relationships/image" Target="../media/image6.emf"/><Relationship Id="rId10" Type="http://schemas.openxmlformats.org/officeDocument/2006/relationships/oleObject" Target="../embeddings/Microsoft_Equation13.bin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Microsoft_Equation20.bin"/><Relationship Id="rId12" Type="http://schemas.openxmlformats.org/officeDocument/2006/relationships/image" Target="../media/image8.emf"/><Relationship Id="rId13" Type="http://schemas.openxmlformats.org/officeDocument/2006/relationships/oleObject" Target="../embeddings/Microsoft_Equation21.bin"/><Relationship Id="rId14" Type="http://schemas.openxmlformats.org/officeDocument/2006/relationships/image" Target="../media/image11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4.bin"/><Relationship Id="rId4" Type="http://schemas.openxmlformats.org/officeDocument/2006/relationships/image" Target="../media/image4.emf"/><Relationship Id="rId5" Type="http://schemas.openxmlformats.org/officeDocument/2006/relationships/oleObject" Target="../embeddings/Microsoft_Equation17.bin"/><Relationship Id="rId6" Type="http://schemas.openxmlformats.org/officeDocument/2006/relationships/image" Target="../media/image5.emf"/><Relationship Id="rId7" Type="http://schemas.openxmlformats.org/officeDocument/2006/relationships/oleObject" Target="../embeddings/Microsoft_Equation18.bin"/><Relationship Id="rId8" Type="http://schemas.openxmlformats.org/officeDocument/2006/relationships/image" Target="../media/image6.emf"/><Relationship Id="rId9" Type="http://schemas.openxmlformats.org/officeDocument/2006/relationships/oleObject" Target="../embeddings/Microsoft_Equation19.bin"/><Relationship Id="rId10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Microsoft_Equation25.bin"/><Relationship Id="rId12" Type="http://schemas.openxmlformats.org/officeDocument/2006/relationships/image" Target="../media/image8.emf"/><Relationship Id="rId13" Type="http://schemas.openxmlformats.org/officeDocument/2006/relationships/oleObject" Target="../embeddings/Microsoft_Equation26.bin"/><Relationship Id="rId14" Type="http://schemas.openxmlformats.org/officeDocument/2006/relationships/image" Target="../media/image1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5.bin"/><Relationship Id="rId4" Type="http://schemas.openxmlformats.org/officeDocument/2006/relationships/image" Target="../media/image4.emf"/><Relationship Id="rId5" Type="http://schemas.openxmlformats.org/officeDocument/2006/relationships/oleObject" Target="../embeddings/Microsoft_Equation22.bin"/><Relationship Id="rId6" Type="http://schemas.openxmlformats.org/officeDocument/2006/relationships/image" Target="../media/image5.emf"/><Relationship Id="rId7" Type="http://schemas.openxmlformats.org/officeDocument/2006/relationships/oleObject" Target="../embeddings/Microsoft_Equation23.bin"/><Relationship Id="rId8" Type="http://schemas.openxmlformats.org/officeDocument/2006/relationships/image" Target="../media/image6.emf"/><Relationship Id="rId9" Type="http://schemas.openxmlformats.org/officeDocument/2006/relationships/oleObject" Target="../embeddings/Microsoft_Equation24.bin"/><Relationship Id="rId10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Computational Fuzzy Extractors</a:t>
            </a:r>
            <a:endParaRPr lang="en-US" dirty="0"/>
          </a:p>
        </p:txBody>
      </p:sp>
      <p:sp>
        <p:nvSpPr>
          <p:cNvPr id="4110" name="Text Box 14"/>
          <p:cNvSpPr txBox="1">
            <a:spLocks noGrp="1" noChangeArrowheads="1"/>
          </p:cNvSpPr>
          <p:nvPr>
            <p:ph type="subTitle" sz="quarter" idx="1"/>
          </p:nvPr>
        </p:nvSpPr>
        <p:spPr>
          <a:xfrm>
            <a:off x="832104" y="3820302"/>
            <a:ext cx="7479792" cy="1792224"/>
          </a:xfrm>
          <a:noFill/>
          <a:ln/>
        </p:spPr>
        <p:txBody>
          <a:bodyPr/>
          <a:lstStyle/>
          <a:p>
            <a:r>
              <a:rPr lang="en-US" altLang="en-US" sz="2400" i="1" dirty="0" smtClean="0">
                <a:solidFill>
                  <a:schemeClr val="tx1"/>
                </a:solidFill>
              </a:rPr>
              <a:t>Benjamin Fuller</a:t>
            </a:r>
            <a:r>
              <a:rPr lang="en-US" altLang="en-US" sz="2400" dirty="0" smtClean="0">
                <a:solidFill>
                  <a:srgbClr val="000000"/>
                </a:solidFill>
              </a:rPr>
              <a:t>,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Xianrui</a:t>
            </a:r>
            <a:r>
              <a:rPr lang="en-US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Meng</a:t>
            </a:r>
            <a:r>
              <a:rPr lang="en-US" altLang="en-US" sz="2400" dirty="0" smtClean="0">
                <a:solidFill>
                  <a:srgbClr val="000000"/>
                </a:solidFill>
              </a:rPr>
              <a:t>, and Leonid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Reyzin</a:t>
            </a:r>
            <a:endParaRPr lang="en-US" altLang="en-US" sz="2400" dirty="0">
              <a:solidFill>
                <a:srgbClr val="000000"/>
              </a:solidFill>
            </a:endParaRPr>
          </a:p>
          <a:p>
            <a:endParaRPr lang="en-US" altLang="en-US" sz="2000" dirty="0" smtClean="0"/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242816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5507807" y="2111441"/>
            <a:ext cx="526538" cy="73472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266" y="-284162"/>
            <a:ext cx="8229600" cy="1143000"/>
          </a:xfrm>
        </p:spPr>
        <p:txBody>
          <a:bodyPr/>
          <a:lstStyle/>
          <a:p>
            <a:r>
              <a:rPr lang="en-US" dirty="0" smtClean="0"/>
              <a:t>Secure Sketches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1562965" y="521378"/>
            <a:ext cx="2111842" cy="2302595"/>
            <a:chOff x="6838075" y="2277356"/>
            <a:chExt cx="981496" cy="1772739"/>
          </a:xfrm>
        </p:grpSpPr>
        <p:sp>
          <p:nvSpPr>
            <p:cNvPr id="30" name="Trapezoid 29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838075" y="2277356"/>
              <a:ext cx="647784" cy="376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Gen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32" name="Straight Arrow Connector 31"/>
          <p:cNvCxnSpPr/>
          <p:nvPr/>
        </p:nvCxnSpPr>
        <p:spPr bwMode="auto">
          <a:xfrm flipV="1">
            <a:off x="802176" y="184164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243869"/>
              </p:ext>
            </p:extLst>
          </p:nvPr>
        </p:nvGraphicFramePr>
        <p:xfrm>
          <a:off x="952692" y="1372618"/>
          <a:ext cx="35242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6" name="Equation" r:id="rId3" imgW="203200" imgH="215900" progId="Equation.3">
                  <p:embed/>
                </p:oleObj>
              </mc:Choice>
              <mc:Fallback>
                <p:oleObj name="Equation" r:id="rId3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2692" y="1372618"/>
                        <a:ext cx="352425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" name="Straight Arrow Connector 33"/>
          <p:cNvCxnSpPr/>
          <p:nvPr/>
        </p:nvCxnSpPr>
        <p:spPr bwMode="auto">
          <a:xfrm>
            <a:off x="3674807" y="108767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9602580"/>
              </p:ext>
            </p:extLst>
          </p:nvPr>
        </p:nvGraphicFramePr>
        <p:xfrm>
          <a:off x="4352571" y="762787"/>
          <a:ext cx="44132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7" name="Equation" r:id="rId5" imgW="254000" imgH="203200" progId="Equation.3">
                  <p:embed/>
                </p:oleObj>
              </mc:Choice>
              <mc:Fallback>
                <p:oleObj name="Equation" r:id="rId5" imgW="254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52571" y="762787"/>
                        <a:ext cx="441325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Straight Arrow Connector 35"/>
          <p:cNvCxnSpPr/>
          <p:nvPr/>
        </p:nvCxnSpPr>
        <p:spPr bwMode="auto">
          <a:xfrm>
            <a:off x="3684236" y="223311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92849"/>
              </p:ext>
            </p:extLst>
          </p:nvPr>
        </p:nvGraphicFramePr>
        <p:xfrm>
          <a:off x="4426100" y="1941451"/>
          <a:ext cx="242888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8" name="Equation" r:id="rId7" imgW="139700" imgH="165100" progId="Equation.3">
                  <p:embed/>
                </p:oleObj>
              </mc:Choice>
              <mc:Fallback>
                <p:oleObj name="Equation" r:id="rId7" imgW="1397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26100" y="1941451"/>
                        <a:ext cx="242888" cy="287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5298335" y="1434837"/>
            <a:ext cx="2578825" cy="1810201"/>
            <a:chOff x="6827762" y="2204122"/>
            <a:chExt cx="991809" cy="1845973"/>
          </a:xfrm>
        </p:grpSpPr>
        <p:sp>
          <p:nvSpPr>
            <p:cNvPr id="39" name="Trapezoid 38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27762" y="2204122"/>
              <a:ext cx="622085" cy="376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Rep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1" name="Straight Arrow Connector 40"/>
          <p:cNvCxnSpPr/>
          <p:nvPr/>
        </p:nvCxnSpPr>
        <p:spPr bwMode="auto">
          <a:xfrm flipV="1">
            <a:off x="4542013" y="268979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797040"/>
              </p:ext>
            </p:extLst>
          </p:nvPr>
        </p:nvGraphicFramePr>
        <p:xfrm>
          <a:off x="4734727" y="2277299"/>
          <a:ext cx="30797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9" name="Equation" r:id="rId9" imgW="177800" imgH="203200" progId="Equation.3">
                  <p:embed/>
                </p:oleObj>
              </mc:Choice>
              <mc:Fallback>
                <p:oleObj name="Equation" r:id="rId9" imgW="177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34727" y="2277299"/>
                        <a:ext cx="307975" cy="350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Straight Arrow Connector 42"/>
          <p:cNvCxnSpPr/>
          <p:nvPr/>
        </p:nvCxnSpPr>
        <p:spPr bwMode="auto">
          <a:xfrm flipV="1">
            <a:off x="7877161" y="2077648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237505"/>
              </p:ext>
            </p:extLst>
          </p:nvPr>
        </p:nvGraphicFramePr>
        <p:xfrm>
          <a:off x="8037123" y="1664085"/>
          <a:ext cx="441325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0" name="Equation" r:id="rId11" imgW="254000" imgH="203200" progId="Equation.3">
                  <p:embed/>
                </p:oleObj>
              </mc:Choice>
              <mc:Fallback>
                <p:oleObj name="Equation" r:id="rId11" imgW="254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037123" y="1664085"/>
                        <a:ext cx="441325" cy="350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" name="Group 44"/>
          <p:cNvGrpSpPr/>
          <p:nvPr/>
        </p:nvGrpSpPr>
        <p:grpSpPr>
          <a:xfrm>
            <a:off x="2215026" y="919987"/>
            <a:ext cx="967620" cy="1032228"/>
            <a:chOff x="6851952" y="2558143"/>
            <a:chExt cx="967619" cy="1491952"/>
          </a:xfrm>
        </p:grpSpPr>
        <p:sp>
          <p:nvSpPr>
            <p:cNvPr id="46" name="Trapezoid 45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94286" y="2997469"/>
              <a:ext cx="869883" cy="59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8" name="Elbow Connector 47"/>
          <p:cNvCxnSpPr>
            <a:stCxn id="30" idx="2"/>
            <a:endCxn id="46" idx="2"/>
          </p:cNvCxnSpPr>
          <p:nvPr/>
        </p:nvCxnSpPr>
        <p:spPr>
          <a:xfrm rot="10800000" flipH="1">
            <a:off x="1592823" y="1436102"/>
            <a:ext cx="622203" cy="418929"/>
          </a:xfrm>
          <a:prstGeom prst="bentConnector3">
            <a:avLst>
              <a:gd name="adj1" fmla="val 35101"/>
            </a:avLst>
          </a:prstGeom>
          <a:ln w="95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 rot="10800000" flipV="1">
            <a:off x="3182649" y="1087675"/>
            <a:ext cx="492159" cy="347161"/>
          </a:xfrm>
          <a:prstGeom prst="bentConnector3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6662931" y="1938125"/>
            <a:ext cx="802991" cy="1032228"/>
            <a:chOff x="6851952" y="2558143"/>
            <a:chExt cx="967619" cy="1491952"/>
          </a:xfrm>
        </p:grpSpPr>
        <p:sp>
          <p:nvSpPr>
            <p:cNvPr id="51" name="Trapezoid 50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894286" y="2997469"/>
              <a:ext cx="869883" cy="59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53" name="Elbow Connector 52"/>
          <p:cNvCxnSpPr>
            <a:endCxn id="51" idx="0"/>
          </p:cNvCxnSpPr>
          <p:nvPr/>
        </p:nvCxnSpPr>
        <p:spPr>
          <a:xfrm rot="10800000" flipV="1">
            <a:off x="7465924" y="2095603"/>
            <a:ext cx="411241" cy="35863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endCxn id="56" idx="2"/>
          </p:cNvCxnSpPr>
          <p:nvPr/>
        </p:nvCxnSpPr>
        <p:spPr>
          <a:xfrm rot="10800000" flipH="1" flipV="1">
            <a:off x="1592823" y="1855030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2215033" y="2007429"/>
            <a:ext cx="865542" cy="734722"/>
            <a:chOff x="7033939" y="2074428"/>
            <a:chExt cx="332885" cy="749241"/>
          </a:xfrm>
        </p:grpSpPr>
        <p:sp>
          <p:nvSpPr>
            <p:cNvPr id="56" name="Trapezoid 55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033939" y="2260734"/>
              <a:ext cx="332885" cy="376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Sketch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58" name="Elbow Connector 57"/>
          <p:cNvCxnSpPr/>
          <p:nvPr/>
        </p:nvCxnSpPr>
        <p:spPr>
          <a:xfrm rot="10800000" flipV="1">
            <a:off x="2992165" y="2233114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5507806" y="2098584"/>
            <a:ext cx="526539" cy="734722"/>
            <a:chOff x="7033939" y="2074428"/>
            <a:chExt cx="298883" cy="749241"/>
          </a:xfrm>
        </p:grpSpPr>
        <p:sp>
          <p:nvSpPr>
            <p:cNvPr id="60" name="Trapezoid 59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033939" y="2260734"/>
              <a:ext cx="234267" cy="376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Rec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62" name="Straight Arrow Connector 61"/>
          <p:cNvCxnSpPr/>
          <p:nvPr/>
        </p:nvCxnSpPr>
        <p:spPr bwMode="auto">
          <a:xfrm>
            <a:off x="6034345" y="2524232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63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0747244"/>
              </p:ext>
            </p:extLst>
          </p:nvPr>
        </p:nvGraphicFramePr>
        <p:xfrm>
          <a:off x="6194335" y="1964605"/>
          <a:ext cx="352425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1" name="Equation" r:id="rId13" imgW="203200" imgH="215900" progId="Equation.3">
                  <p:embed/>
                </p:oleObj>
              </mc:Choice>
              <mc:Fallback>
                <p:oleObj name="Equation" r:id="rId13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194335" y="1964605"/>
                        <a:ext cx="352425" cy="37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4" name="Straight Connector 63"/>
          <p:cNvCxnSpPr/>
          <p:nvPr/>
        </p:nvCxnSpPr>
        <p:spPr>
          <a:xfrm>
            <a:off x="5361233" y="270139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361233" y="2247891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 bwMode="auto">
          <a:xfrm>
            <a:off x="2209804" y="3882701"/>
            <a:ext cx="5012765" cy="289783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54266" y="4252959"/>
            <a:ext cx="1287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Offset</a:t>
            </a:r>
            <a:br>
              <a:rPr lang="en-US" dirty="0" smtClean="0"/>
            </a:br>
            <a:r>
              <a:rPr lang="en-US" dirty="0" smtClean="0"/>
              <a:t>Sketch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75" idx="3"/>
            <a:endCxn id="74" idx="7"/>
          </p:cNvCxnSpPr>
          <p:nvPr/>
        </p:nvCxnSpPr>
        <p:spPr bwMode="auto">
          <a:xfrm flipH="1">
            <a:off x="3418061" y="4238548"/>
            <a:ext cx="2254486" cy="9953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2" name="Straight Arrow Connector 71"/>
          <p:cNvCxnSpPr>
            <a:stCxn id="74" idx="6"/>
            <a:endCxn id="76" idx="3"/>
          </p:cNvCxnSpPr>
          <p:nvPr/>
        </p:nvCxnSpPr>
        <p:spPr bwMode="auto">
          <a:xfrm flipV="1">
            <a:off x="3437083" y="4864112"/>
            <a:ext cx="2437506" cy="40452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3" name="Straight Arrow Connector 72"/>
          <p:cNvCxnSpPr>
            <a:stCxn id="76" idx="0"/>
            <a:endCxn id="75" idx="5"/>
          </p:cNvCxnSpPr>
          <p:nvPr/>
        </p:nvCxnSpPr>
        <p:spPr bwMode="auto">
          <a:xfrm flipH="1" flipV="1">
            <a:off x="5764392" y="4238548"/>
            <a:ext cx="156120" cy="54156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4" name="Oval 73"/>
          <p:cNvSpPr/>
          <p:nvPr/>
        </p:nvSpPr>
        <p:spPr bwMode="auto">
          <a:xfrm>
            <a:off x="3307194" y="5219438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Oval 74"/>
          <p:cNvSpPr/>
          <p:nvPr/>
        </p:nvSpPr>
        <p:spPr bwMode="auto">
          <a:xfrm>
            <a:off x="5653525" y="4154553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Oval 75"/>
          <p:cNvSpPr/>
          <p:nvPr/>
        </p:nvSpPr>
        <p:spPr bwMode="auto">
          <a:xfrm>
            <a:off x="5855567" y="4780117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941300" y="4410785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p </a:t>
            </a:r>
            <a:r>
              <a:rPr lang="en-US" sz="1800" dirty="0" smtClean="0">
                <a:sym typeface="Symbol"/>
              </a:rPr>
              <a:t>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i="1" baseline="-25000" dirty="0" smtClean="0">
                <a:latin typeface="Times New Roman"/>
                <a:cs typeface="Times New Roman"/>
              </a:rPr>
              <a:t>1</a:t>
            </a:r>
            <a:endParaRPr lang="en-US" sz="1800" i="1" dirty="0">
              <a:latin typeface="Times New Roman"/>
              <a:cs typeface="Times New Roman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209804" y="4569504"/>
            <a:ext cx="208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latin typeface="Times New Roman"/>
                <a:cs typeface="Times New Roman"/>
              </a:rPr>
              <a:t>p=</a:t>
            </a:r>
            <a:r>
              <a:rPr lang="en-US" dirty="0">
                <a:latin typeface="Times New Roman"/>
                <a:cs typeface="Times New Roman"/>
              </a:rPr>
              <a:t>Encode(</a:t>
            </a:r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sz="1800" i="1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sym typeface="Symbol"/>
              </a:rPr>
              <a:t>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sz="1800" dirty="0">
              <a:latin typeface="Times New Roman"/>
              <a:cs typeface="Times New Roman"/>
            </a:endParaRPr>
          </a:p>
        </p:txBody>
      </p:sp>
      <p:cxnSp>
        <p:nvCxnSpPr>
          <p:cNvPr id="81" name="Straight Arrow Connector 80"/>
          <p:cNvCxnSpPr>
            <a:stCxn id="83" idx="1"/>
            <a:endCxn id="82" idx="4"/>
          </p:cNvCxnSpPr>
          <p:nvPr/>
        </p:nvCxnSpPr>
        <p:spPr bwMode="auto">
          <a:xfrm flipV="1">
            <a:off x="5809645" y="5841691"/>
            <a:ext cx="774428" cy="74342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2" name="Oval 81"/>
          <p:cNvSpPr/>
          <p:nvPr/>
        </p:nvSpPr>
        <p:spPr bwMode="auto">
          <a:xfrm>
            <a:off x="6519128" y="5743285"/>
            <a:ext cx="129889" cy="98406"/>
          </a:xfrm>
          <a:prstGeom prst="ellipse">
            <a:avLst/>
          </a:prstGeom>
          <a:solidFill>
            <a:srgbClr val="BB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3" name="Oval 82"/>
          <p:cNvSpPr/>
          <p:nvPr/>
        </p:nvSpPr>
        <p:spPr bwMode="auto">
          <a:xfrm>
            <a:off x="5790623" y="6570704"/>
            <a:ext cx="129889" cy="98406"/>
          </a:xfrm>
          <a:prstGeom prst="ellipse">
            <a:avLst/>
          </a:prstGeom>
          <a:solidFill>
            <a:srgbClr val="BB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4" name="Straight Arrow Connector 83"/>
          <p:cNvCxnSpPr>
            <a:stCxn id="74" idx="6"/>
            <a:endCxn id="83" idx="2"/>
          </p:cNvCxnSpPr>
          <p:nvPr/>
        </p:nvCxnSpPr>
        <p:spPr bwMode="auto">
          <a:xfrm>
            <a:off x="3437083" y="5268641"/>
            <a:ext cx="2353540" cy="13512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5368422" y="5723410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>
                <a:latin typeface="Times New Roman"/>
                <a:cs typeface="Times New Roman"/>
              </a:rPr>
              <a:t>p </a:t>
            </a:r>
            <a:r>
              <a:rPr lang="en-US" sz="1800" dirty="0" smtClean="0">
                <a:sym typeface="Symbol"/>
              </a:rPr>
              <a:t>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i="1" baseline="-25000" dirty="0" smtClean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’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86" name="Rectangle 36"/>
          <p:cNvSpPr>
            <a:spLocks noChangeArrowheads="1"/>
          </p:cNvSpPr>
          <p:nvPr/>
        </p:nvSpPr>
        <p:spPr bwMode="auto">
          <a:xfrm>
            <a:off x="7465924" y="4366248"/>
            <a:ext cx="1618222" cy="180478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b="1" i="1" dirty="0">
                <a:latin typeface="Times New Roman"/>
                <a:cs typeface="Times New Roman"/>
              </a:rPr>
              <a:t>w</a:t>
            </a:r>
            <a:r>
              <a:rPr lang="en-US" b="1" baseline="-25000" dirty="0">
                <a:latin typeface="Times New Roman"/>
                <a:cs typeface="Times New Roman"/>
              </a:rPr>
              <a:t>0</a:t>
            </a:r>
            <a:r>
              <a:rPr lang="en-US" b="1" dirty="0"/>
              <a:t> is </a:t>
            </a:r>
            <a:r>
              <a:rPr lang="en-US" b="1" dirty="0" smtClean="0"/>
              <a:t>unknown </a:t>
            </a:r>
            <a:r>
              <a:rPr lang="en-US" b="1" dirty="0"/>
              <a:t>(knowing </a:t>
            </a:r>
            <a:r>
              <a:rPr lang="en-US" b="1" i="1" dirty="0" err="1">
                <a:latin typeface="Times New Roman"/>
                <a:cs typeface="Times New Roman"/>
              </a:rPr>
              <a:t>ss</a:t>
            </a:r>
            <a:r>
              <a:rPr lang="en-US" b="1" dirty="0"/>
              <a:t>):</a:t>
            </a:r>
            <a:br>
              <a:rPr lang="en-US" b="1" dirty="0"/>
            </a:br>
            <a:endParaRPr lang="en-US" b="1" dirty="0"/>
          </a:p>
          <a:p>
            <a:pPr>
              <a:defRPr/>
            </a:pPr>
            <a:r>
              <a:rPr lang="en-US" b="1" dirty="0" smtClean="0"/>
              <a:t> </a:t>
            </a:r>
            <a:endParaRPr lang="en-US" sz="1800" b="1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4668988" y="2291442"/>
            <a:ext cx="526538" cy="373063"/>
            <a:chOff x="3498385" y="3220150"/>
            <a:chExt cx="526538" cy="373063"/>
          </a:xfrm>
        </p:grpSpPr>
        <p:sp>
          <p:nvSpPr>
            <p:cNvPr id="88" name="Rectangle 87"/>
            <p:cNvSpPr/>
            <p:nvPr/>
          </p:nvSpPr>
          <p:spPr>
            <a:xfrm>
              <a:off x="3498385" y="3252699"/>
              <a:ext cx="526538" cy="3284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87" name="Object 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08526400"/>
                </p:ext>
              </p:extLst>
            </p:nvPr>
          </p:nvGraphicFramePr>
          <p:xfrm>
            <a:off x="3552898" y="3220150"/>
            <a:ext cx="417512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02" name="Equation" r:id="rId15" imgW="241300" imgH="215900" progId="Equation.3">
                    <p:embed/>
                  </p:oleObj>
                </mc:Choice>
                <mc:Fallback>
                  <p:oleObj name="Equation" r:id="rId15" imgW="241300" imgH="215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552898" y="3220150"/>
                          <a:ext cx="417512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9" name="Object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463086"/>
              </p:ext>
            </p:extLst>
          </p:nvPr>
        </p:nvGraphicFramePr>
        <p:xfrm>
          <a:off x="7473950" y="5484813"/>
          <a:ext cx="1612900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3" name="Equation" r:id="rId17" imgW="977900" imgH="215900" progId="Equation.3">
                  <p:embed/>
                </p:oleObj>
              </mc:Choice>
              <mc:Fallback>
                <p:oleObj name="Equation" r:id="rId17" imgW="9779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473950" y="5484813"/>
                        <a:ext cx="1612900" cy="357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" name="Rectangle 36"/>
          <p:cNvSpPr>
            <a:spLocks noChangeArrowheads="1"/>
          </p:cNvSpPr>
          <p:nvPr/>
        </p:nvSpPr>
        <p:spPr bwMode="auto">
          <a:xfrm>
            <a:off x="6093931" y="534679"/>
            <a:ext cx="2990215" cy="110599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b="1" i="1" dirty="0" smtClean="0">
                <a:latin typeface="Times New Roman"/>
                <a:cs typeface="Times New Roman"/>
              </a:rPr>
              <a:t>Ext</a:t>
            </a:r>
            <a:r>
              <a:rPr lang="en-US" b="1" dirty="0" smtClean="0">
                <a:latin typeface="Calibri"/>
                <a:cs typeface="Calibri"/>
              </a:rPr>
              <a:t> must be able to extract from distributions where </a:t>
            </a:r>
          </a:p>
          <a:p>
            <a:pPr>
              <a:defRPr/>
            </a:pPr>
            <a:endParaRPr lang="en-US" sz="1800" b="1" dirty="0" smtClean="0"/>
          </a:p>
        </p:txBody>
      </p:sp>
      <p:graphicFrame>
        <p:nvGraphicFramePr>
          <p:cNvPr id="91" name="Object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4711262"/>
              </p:ext>
            </p:extLst>
          </p:nvPr>
        </p:nvGraphicFramePr>
        <p:xfrm>
          <a:off x="6810022" y="1223941"/>
          <a:ext cx="1612900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4" name="Equation" r:id="rId19" imgW="977900" imgH="215900" progId="Equation.3">
                  <p:embed/>
                </p:oleObj>
              </mc:Choice>
              <mc:Fallback>
                <p:oleObj name="Equation" r:id="rId19" imgW="9779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810022" y="1223941"/>
                        <a:ext cx="1612900" cy="357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H="1">
            <a:off x="7222569" y="1664085"/>
            <a:ext cx="251381" cy="4473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668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1" animBg="1"/>
      <p:bldP spid="78" grpId="0"/>
      <p:bldP spid="82" grpId="0" animBg="1"/>
      <p:bldP spid="83" grpId="0" animBg="1"/>
      <p:bldP spid="85" grpId="0"/>
      <p:bldP spid="86" grpId="2" animBg="1"/>
      <p:bldP spid="9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801462" y="1440635"/>
            <a:ext cx="5012765" cy="382494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143000"/>
            <a:ext cx="3200400" cy="4419600"/>
          </a:xfrm>
        </p:spPr>
        <p:txBody>
          <a:bodyPr/>
          <a:lstStyle/>
          <a:p>
            <a:r>
              <a:rPr lang="en-US" sz="1600" dirty="0" smtClean="0"/>
              <a:t>Transform the noisy features to a key </a:t>
            </a:r>
          </a:p>
          <a:p>
            <a:pPr marL="863600" lvl="1" indent="-342900">
              <a:buFont typeface="+mj-lt"/>
              <a:buAutoNum type="arabicPeriod"/>
            </a:pPr>
            <a:r>
              <a:rPr lang="en-US" sz="1400" dirty="0" smtClean="0"/>
              <a:t>Provide error correction</a:t>
            </a:r>
          </a:p>
          <a:p>
            <a:pPr marL="863600" lvl="1" indent="-342900">
              <a:buFont typeface="+mj-lt"/>
              <a:buAutoNum type="arabicPeriod"/>
            </a:pPr>
            <a:r>
              <a:rPr lang="en-US" sz="1400" dirty="0" smtClean="0"/>
              <a:t>Derive a key</a:t>
            </a:r>
          </a:p>
          <a:p>
            <a:r>
              <a:rPr lang="en-US" sz="1600" dirty="0" smtClean="0"/>
              <a:t>Fuzzy </a:t>
            </a:r>
            <a:r>
              <a:rPr lang="en-US" sz="1600" dirty="0" smtClean="0"/>
              <a:t>Extractors derive keys from noisy data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        [DodisOstrovskyReyzinSmith08]</a:t>
            </a:r>
          </a:p>
          <a:p>
            <a:pPr lvl="1"/>
            <a:r>
              <a:rPr lang="en-US" sz="1400" i="1" dirty="0">
                <a:latin typeface="Arial" charset="0"/>
              </a:rPr>
              <a:t>Error-correct </a:t>
            </a:r>
            <a:r>
              <a:rPr lang="en-US" sz="1400" dirty="0">
                <a:latin typeface="Arial" charset="0"/>
              </a:rPr>
              <a:t>the </a:t>
            </a:r>
            <a:r>
              <a:rPr lang="en-US" sz="1400" dirty="0" smtClean="0">
                <a:latin typeface="Arial" charset="0"/>
              </a:rPr>
              <a:t>source using </a:t>
            </a:r>
            <a:r>
              <a:rPr lang="en-US" sz="1400" dirty="0">
                <a:latin typeface="Arial" charset="0"/>
              </a:rPr>
              <a:t>a </a:t>
            </a:r>
            <a:r>
              <a:rPr lang="en-US" sz="1400" i="1" dirty="0">
                <a:latin typeface="Arial" charset="0"/>
              </a:rPr>
              <a:t>Secure </a:t>
            </a:r>
            <a:r>
              <a:rPr lang="en-US" sz="1400" i="1" dirty="0" smtClean="0">
                <a:latin typeface="Arial" charset="0"/>
              </a:rPr>
              <a:t>Sketch</a:t>
            </a:r>
            <a:endParaRPr lang="en-US" sz="1400" i="1" dirty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6248" y="-181428"/>
            <a:ext cx="8229600" cy="861257"/>
          </a:xfrm>
        </p:spPr>
        <p:txBody>
          <a:bodyPr/>
          <a:lstStyle/>
          <a:p>
            <a:r>
              <a:rPr lang="en-US" dirty="0" smtClean="0"/>
              <a:t>Fuzzy Extractors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3945794" y="1101494"/>
            <a:ext cx="154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Secure Sketch</a:t>
            </a:r>
            <a:endParaRPr lang="en-US" dirty="0"/>
          </a:p>
        </p:txBody>
      </p:sp>
      <p:cxnSp>
        <p:nvCxnSpPr>
          <p:cNvPr id="6" name="Straight Arrow Connector 5"/>
          <p:cNvCxnSpPr>
            <a:stCxn id="14" idx="3"/>
            <a:endCxn id="11" idx="7"/>
          </p:cNvCxnSpPr>
          <p:nvPr/>
        </p:nvCxnSpPr>
        <p:spPr bwMode="auto">
          <a:xfrm flipH="1">
            <a:off x="5009719" y="2348718"/>
            <a:ext cx="1279995" cy="134329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" name="Straight Arrow Connector 7"/>
          <p:cNvCxnSpPr>
            <a:stCxn id="11" idx="6"/>
            <a:endCxn id="15" idx="3"/>
          </p:cNvCxnSpPr>
          <p:nvPr/>
        </p:nvCxnSpPr>
        <p:spPr bwMode="auto">
          <a:xfrm flipV="1">
            <a:off x="5028741" y="2806176"/>
            <a:ext cx="1764363" cy="93176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" name="Straight Arrow Connector 9"/>
          <p:cNvCxnSpPr>
            <a:stCxn id="15" idx="0"/>
            <a:endCxn id="14" idx="5"/>
          </p:cNvCxnSpPr>
          <p:nvPr/>
        </p:nvCxnSpPr>
        <p:spPr bwMode="auto">
          <a:xfrm flipH="1" flipV="1">
            <a:off x="6381559" y="2348718"/>
            <a:ext cx="457468" cy="34659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1" name="Oval 10"/>
          <p:cNvSpPr/>
          <p:nvPr/>
        </p:nvSpPr>
        <p:spPr bwMode="auto">
          <a:xfrm>
            <a:off x="4898852" y="3672994"/>
            <a:ext cx="129889" cy="129889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270692" y="2237851"/>
            <a:ext cx="129889" cy="129889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6774082" y="2695309"/>
            <a:ext cx="129889" cy="129889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14674" y="2048862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err="1" smtClean="0">
                <a:latin typeface="Times New Roman"/>
                <a:cs typeface="Times New Roman"/>
              </a:rPr>
              <a:t>ec</a:t>
            </a:r>
            <a:r>
              <a:rPr lang="en-US" sz="1800" dirty="0" smtClean="0">
                <a:latin typeface="Times New Roman"/>
                <a:cs typeface="Times New Roman"/>
              </a:rPr>
              <a:t>’=Decode(</a:t>
            </a:r>
            <a:r>
              <a:rPr lang="en-US" i="1" dirty="0" err="1" smtClean="0">
                <a:latin typeface="Times New Roman"/>
                <a:cs typeface="Times New Roman"/>
              </a:rPr>
              <a:t>ss</a:t>
            </a:r>
            <a:r>
              <a:rPr lang="en-US" sz="1800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latin typeface="Times New Roman"/>
                <a:cs typeface="Times New Roman"/>
                <a:sym typeface="Symbol"/>
              </a:rPr>
              <a:t> 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sz="1800" dirty="0" smtClean="0">
                <a:latin typeface="Times New Roman"/>
                <a:cs typeface="Times New Roman"/>
              </a:rPr>
              <a:t>)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22113" y="302117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Times New Roman"/>
                <a:cs typeface="Times New Roman"/>
              </a:rPr>
              <a:t>ss</a:t>
            </a:r>
            <a:r>
              <a:rPr lang="en-US" i="1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sym typeface="Symbol"/>
              </a:rPr>
              <a:t>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i="1" baseline="-25000" dirty="0" smtClean="0">
                <a:latin typeface="Times New Roman"/>
                <a:cs typeface="Times New Roman"/>
              </a:rPr>
              <a:t>1</a:t>
            </a:r>
            <a:endParaRPr lang="en-US" sz="1800" i="1" dirty="0">
              <a:latin typeface="Times New Roman"/>
              <a:cs typeface="Times New Roman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37669" y="3883985"/>
            <a:ext cx="208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err="1" smtClean="0">
                <a:latin typeface="Times New Roman"/>
                <a:cs typeface="Times New Roman"/>
              </a:rPr>
              <a:t>ss</a:t>
            </a:r>
            <a:r>
              <a:rPr lang="en-US" sz="1800" i="1" dirty="0" smtClean="0">
                <a:latin typeface="Times New Roman"/>
                <a:cs typeface="Times New Roman"/>
              </a:rPr>
              <a:t>=</a:t>
            </a:r>
            <a:r>
              <a:rPr lang="en-US" dirty="0">
                <a:latin typeface="Times New Roman"/>
                <a:cs typeface="Times New Roman"/>
              </a:rPr>
              <a:t>Encode(</a:t>
            </a:r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sz="1800" i="1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sym typeface="Symbol"/>
              </a:rPr>
              <a:t>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21116" y="1855810"/>
            <a:ext cx="1675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err="1" smtClean="0">
                <a:latin typeface="Times New Roman"/>
                <a:cs typeface="Times New Roman"/>
              </a:rPr>
              <a:t>ec</a:t>
            </a:r>
            <a:r>
              <a:rPr lang="en-US" sz="1800" i="1" dirty="0" smtClean="0">
                <a:latin typeface="Times New Roman"/>
                <a:cs typeface="Times New Roman"/>
              </a:rPr>
              <a:t> = </a:t>
            </a:r>
            <a:r>
              <a:rPr lang="en-US" sz="1800" dirty="0" smtClean="0">
                <a:latin typeface="Times New Roman"/>
                <a:cs typeface="Times New Roman"/>
              </a:rPr>
              <a:t>Encode(</a:t>
            </a:r>
            <a:r>
              <a:rPr lang="en-US" sz="1800" i="1" dirty="0" smtClean="0">
                <a:latin typeface="Times New Roman"/>
                <a:cs typeface="Times New Roman"/>
              </a:rPr>
              <a:t>x</a:t>
            </a:r>
            <a:r>
              <a:rPr lang="en-US" sz="1800" dirty="0" smtClean="0">
                <a:latin typeface="Times New Roman"/>
                <a:cs typeface="Times New Roman"/>
              </a:rPr>
              <a:t>)</a:t>
            </a:r>
            <a:endParaRPr lang="en-US" sz="1800" dirty="0">
              <a:latin typeface="Times New Roman"/>
              <a:cs typeface="Times New Roman"/>
            </a:endParaRPr>
          </a:p>
        </p:txBody>
      </p:sp>
      <p:cxnSp>
        <p:nvCxnSpPr>
          <p:cNvPr id="30" name="Straight Arrow Connector 29"/>
          <p:cNvCxnSpPr>
            <a:stCxn id="37" idx="1"/>
            <a:endCxn id="35" idx="4"/>
          </p:cNvCxnSpPr>
          <p:nvPr/>
        </p:nvCxnSpPr>
        <p:spPr bwMode="auto">
          <a:xfrm flipV="1">
            <a:off x="7901459" y="3676552"/>
            <a:ext cx="165985" cy="88413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5" name="Oval 34"/>
          <p:cNvSpPr/>
          <p:nvPr/>
        </p:nvSpPr>
        <p:spPr bwMode="auto">
          <a:xfrm>
            <a:off x="8002499" y="3546663"/>
            <a:ext cx="129889" cy="129889"/>
          </a:xfrm>
          <a:prstGeom prst="ellipse">
            <a:avLst/>
          </a:prstGeom>
          <a:solidFill>
            <a:srgbClr val="BB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7882437" y="4541660"/>
            <a:ext cx="129889" cy="129889"/>
          </a:xfrm>
          <a:prstGeom prst="ellipse">
            <a:avLst/>
          </a:prstGeom>
          <a:solidFill>
            <a:srgbClr val="BB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9" name="Straight Arrow Connector 38"/>
          <p:cNvCxnSpPr>
            <a:stCxn id="11" idx="6"/>
            <a:endCxn id="37" idx="2"/>
          </p:cNvCxnSpPr>
          <p:nvPr/>
        </p:nvCxnSpPr>
        <p:spPr bwMode="auto">
          <a:xfrm>
            <a:off x="5028741" y="3737939"/>
            <a:ext cx="2853696" cy="8686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4" name="Rectangle 36"/>
          <p:cNvSpPr>
            <a:spLocks noChangeArrowheads="1"/>
          </p:cNvSpPr>
          <p:nvPr/>
        </p:nvSpPr>
        <p:spPr bwMode="auto">
          <a:xfrm>
            <a:off x="3156858" y="5418667"/>
            <a:ext cx="5927288" cy="125023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/>
              <a:t>If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1800" b="1" dirty="0" smtClean="0"/>
              <a:t> and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1</a:t>
            </a:r>
            <a:r>
              <a:rPr lang="en-US" sz="1800" b="1" dirty="0" smtClean="0"/>
              <a:t> are close then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1800" b="1" i="1" dirty="0" smtClean="0">
                <a:latin typeface="Times New Roman"/>
                <a:cs typeface="Times New Roman"/>
              </a:rPr>
              <a:t> = </a:t>
            </a:r>
            <a:r>
              <a:rPr lang="en-US" sz="1800" b="1" i="1" dirty="0" err="1" smtClean="0">
                <a:latin typeface="Times New Roman"/>
                <a:cs typeface="Times New Roman"/>
              </a:rPr>
              <a:t>ec</a:t>
            </a:r>
            <a:r>
              <a:rPr lang="en-US" sz="1800" b="1" i="1" dirty="0" smtClean="0">
                <a:latin typeface="Times New Roman"/>
                <a:cs typeface="Times New Roman"/>
              </a:rPr>
              <a:t>’ </a:t>
            </a:r>
            <a:r>
              <a:rPr lang="en-US" sz="1800" dirty="0">
                <a:sym typeface="Symbol"/>
              </a:rPr>
              <a:t></a:t>
            </a:r>
            <a:r>
              <a:rPr lang="en-US" sz="1800" b="1" i="1" dirty="0" smtClean="0">
                <a:latin typeface="Times New Roman"/>
                <a:cs typeface="Times New Roman"/>
              </a:rPr>
              <a:t> </a:t>
            </a:r>
            <a:r>
              <a:rPr lang="en-US" sz="1800" b="1" i="1" dirty="0" err="1" smtClean="0">
                <a:latin typeface="Times New Roman"/>
                <a:cs typeface="Times New Roman"/>
              </a:rPr>
              <a:t>ss</a:t>
            </a:r>
            <a:r>
              <a:rPr lang="en-US" sz="1800" b="1" dirty="0" smtClean="0"/>
              <a:t>,</a:t>
            </a:r>
          </a:p>
          <a:p>
            <a:pPr>
              <a:defRPr/>
            </a:pPr>
            <a:r>
              <a:rPr lang="en-US" b="1" dirty="0" smtClean="0"/>
              <a:t> </a:t>
            </a:r>
            <a:r>
              <a:rPr lang="en-US" sz="1800" b="1" dirty="0" smtClean="0"/>
              <a:t>and </a:t>
            </a:r>
          </a:p>
          <a:p>
            <a:pPr>
              <a:defRPr/>
            </a:pPr>
            <a:r>
              <a:rPr lang="en-US" b="1" i="1" dirty="0" smtClean="0">
                <a:latin typeface="Times New Roman"/>
                <a:cs typeface="Times New Roman"/>
              </a:rPr>
              <a:t>w</a:t>
            </a:r>
            <a:r>
              <a:rPr lang="en-US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1800" b="1" dirty="0" smtClean="0"/>
              <a:t> is information theoretically unknown (knowing </a:t>
            </a:r>
            <a:r>
              <a:rPr lang="en-US" b="1" i="1" dirty="0" err="1">
                <a:latin typeface="Times New Roman"/>
                <a:cs typeface="Times New Roman"/>
              </a:rPr>
              <a:t>ss</a:t>
            </a:r>
            <a:r>
              <a:rPr lang="en-US" sz="1800" b="1" dirty="0" smtClean="0"/>
              <a:t>):</a:t>
            </a:r>
            <a:br>
              <a:rPr lang="en-US" sz="1800" b="1" dirty="0" smtClean="0"/>
            </a:br>
            <a:endParaRPr lang="en-US" sz="1800" b="1" dirty="0" smtClean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1782718"/>
              </p:ext>
            </p:extLst>
          </p:nvPr>
        </p:nvGraphicFramePr>
        <p:xfrm>
          <a:off x="5210175" y="6292850"/>
          <a:ext cx="1550988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" name="Equation" r:id="rId4" imgW="939800" imgH="215900" progId="Equation.3">
                  <p:embed/>
                </p:oleObj>
              </mc:Choice>
              <mc:Fallback>
                <p:oleObj name="Equation" r:id="rId4" imgW="939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10175" y="6292850"/>
                        <a:ext cx="1550988" cy="357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460569" y="3813976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Times New Roman"/>
                <a:cs typeface="Times New Roman"/>
              </a:rPr>
              <a:t>ss</a:t>
            </a:r>
            <a:r>
              <a:rPr lang="en-US" i="1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sym typeface="Symbol"/>
              </a:rPr>
              <a:t>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i="1" baseline="-25000" dirty="0" smtClean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’</a:t>
            </a:r>
            <a:endParaRPr lang="en-US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85248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build="p"/>
      <p:bldP spid="100" grpId="0"/>
      <p:bldP spid="11" grpId="0" animBg="1"/>
      <p:bldP spid="14" grpId="0" animBg="1"/>
      <p:bldP spid="15" grpId="0" animBg="1"/>
      <p:bldP spid="15" grpId="1" animBg="1"/>
      <p:bldP spid="22" grpId="0"/>
      <p:bldP spid="24" grpId="0"/>
      <p:bldP spid="24" grpId="1"/>
      <p:bldP spid="25" grpId="0"/>
      <p:bldP spid="27" grpId="0"/>
      <p:bldP spid="35" grpId="0" animBg="1"/>
      <p:bldP spid="37" grpId="0" animBg="1"/>
      <p:bldP spid="34" grpId="1" build="p" animBg="1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143000"/>
            <a:ext cx="3200400" cy="4419600"/>
          </a:xfrm>
        </p:spPr>
        <p:txBody>
          <a:bodyPr/>
          <a:lstStyle/>
          <a:p>
            <a:r>
              <a:rPr lang="en-US" sz="1600" dirty="0" smtClean="0"/>
              <a:t>Transform the noisy features to a key </a:t>
            </a:r>
          </a:p>
          <a:p>
            <a:pPr marL="863600" lvl="1" indent="-342900">
              <a:buFont typeface="+mj-lt"/>
              <a:buAutoNum type="arabicPeriod"/>
            </a:pPr>
            <a:r>
              <a:rPr lang="en-US" sz="1400" dirty="0" smtClean="0"/>
              <a:t>Provide error correction</a:t>
            </a:r>
          </a:p>
          <a:p>
            <a:pPr marL="863600" lvl="1" indent="-342900">
              <a:buFont typeface="+mj-lt"/>
              <a:buAutoNum type="arabicPeriod"/>
            </a:pPr>
            <a:r>
              <a:rPr lang="en-US" sz="1400" dirty="0" smtClean="0"/>
              <a:t>Derive a key</a:t>
            </a:r>
          </a:p>
          <a:p>
            <a:r>
              <a:rPr lang="en-US" sz="1600" dirty="0" smtClean="0"/>
              <a:t>Error correction material should hide the source value</a:t>
            </a:r>
            <a:endParaRPr lang="en-US" sz="1600" dirty="0"/>
          </a:p>
          <a:p>
            <a:r>
              <a:rPr lang="en-US" sz="1600" dirty="0" smtClean="0"/>
              <a:t>Fuzzy Extractors derive keys from noisy data</a:t>
            </a:r>
          </a:p>
          <a:p>
            <a:pPr marL="0" indent="0">
              <a:buNone/>
            </a:pPr>
            <a:r>
              <a:rPr lang="en-US" sz="1200" dirty="0" smtClean="0"/>
              <a:t>         [DodisOstrovskyReyzinSmith08]</a:t>
            </a:r>
          </a:p>
          <a:p>
            <a:pPr lvl="1"/>
            <a:r>
              <a:rPr lang="en-US" sz="1400" i="1" dirty="0">
                <a:latin typeface="Arial" charset="0"/>
              </a:rPr>
              <a:t>Error-correct </a:t>
            </a:r>
            <a:r>
              <a:rPr lang="en-US" sz="1400" dirty="0">
                <a:latin typeface="Arial" charset="0"/>
              </a:rPr>
              <a:t>the </a:t>
            </a:r>
            <a:r>
              <a:rPr lang="en-US" sz="1400" dirty="0" smtClean="0">
                <a:latin typeface="Arial" charset="0"/>
              </a:rPr>
              <a:t>source using </a:t>
            </a:r>
            <a:r>
              <a:rPr lang="en-US" sz="1400" dirty="0">
                <a:latin typeface="Arial" charset="0"/>
              </a:rPr>
              <a:t>a </a:t>
            </a:r>
            <a:r>
              <a:rPr lang="en-US" sz="1400" i="1" dirty="0">
                <a:latin typeface="Arial" charset="0"/>
              </a:rPr>
              <a:t>Secure </a:t>
            </a:r>
            <a:r>
              <a:rPr lang="en-US" sz="1400" i="1" dirty="0" smtClean="0">
                <a:latin typeface="Arial" charset="0"/>
              </a:rPr>
              <a:t>Sketch</a:t>
            </a:r>
          </a:p>
          <a:p>
            <a:pPr lvl="1"/>
            <a:r>
              <a:rPr lang="en-US" sz="1400" dirty="0" smtClean="0">
                <a:latin typeface="Arial" charset="0"/>
              </a:rPr>
              <a:t>Derive a key using a </a:t>
            </a:r>
            <a:r>
              <a:rPr lang="en-US" sz="1400" i="1" dirty="0" smtClean="0">
                <a:latin typeface="Arial" charset="0"/>
              </a:rPr>
              <a:t>randomness extractor</a:t>
            </a:r>
          </a:p>
          <a:p>
            <a:pPr lvl="1"/>
            <a:endParaRPr lang="en-US" sz="1400" i="1" dirty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Fuzzy Extractors</a:t>
            </a:r>
            <a:endParaRPr lang="en-US" dirty="0"/>
          </a:p>
        </p:txBody>
      </p:sp>
      <p:sp>
        <p:nvSpPr>
          <p:cNvPr id="34" name="Rectangle 36"/>
          <p:cNvSpPr>
            <a:spLocks noChangeArrowheads="1"/>
          </p:cNvSpPr>
          <p:nvPr/>
        </p:nvSpPr>
        <p:spPr bwMode="auto">
          <a:xfrm>
            <a:off x="6249610" y="1770945"/>
            <a:ext cx="2845001" cy="1311234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/>
              <a:t>If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1800" b="1" dirty="0" smtClean="0"/>
              <a:t> and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1</a:t>
            </a:r>
            <a:r>
              <a:rPr lang="en-US" sz="1800" b="1" dirty="0" smtClean="0"/>
              <a:t> are close then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1800" b="1" i="1" dirty="0" smtClean="0">
                <a:latin typeface="Times New Roman"/>
                <a:cs typeface="Times New Roman"/>
              </a:rPr>
              <a:t> = </a:t>
            </a:r>
            <a:r>
              <a:rPr lang="en-US" sz="1800" b="1" i="1" dirty="0" err="1" smtClean="0">
                <a:latin typeface="Times New Roman"/>
                <a:cs typeface="Times New Roman"/>
              </a:rPr>
              <a:t>ec</a:t>
            </a:r>
            <a:r>
              <a:rPr lang="en-US" sz="1800" b="1" i="1" dirty="0" smtClean="0">
                <a:latin typeface="Times New Roman"/>
                <a:cs typeface="Times New Roman"/>
              </a:rPr>
              <a:t>’ </a:t>
            </a:r>
            <a:r>
              <a:rPr lang="en-US" sz="1800" dirty="0">
                <a:sym typeface="Symbol"/>
              </a:rPr>
              <a:t></a:t>
            </a:r>
            <a:r>
              <a:rPr lang="en-US" sz="1800" b="1" i="1" dirty="0" smtClean="0">
                <a:latin typeface="Times New Roman"/>
                <a:cs typeface="Times New Roman"/>
              </a:rPr>
              <a:t> </a:t>
            </a:r>
            <a:r>
              <a:rPr lang="en-US" sz="1800" b="1" i="1" dirty="0" err="1" smtClean="0">
                <a:latin typeface="Times New Roman"/>
                <a:cs typeface="Times New Roman"/>
              </a:rPr>
              <a:t>ss</a:t>
            </a:r>
            <a:r>
              <a:rPr lang="en-US" sz="1800" b="1" dirty="0" smtClean="0"/>
              <a:t>, and </a:t>
            </a:r>
          </a:p>
          <a:p>
            <a:pPr>
              <a:defRPr/>
            </a:pPr>
            <a:endParaRPr lang="en-US" sz="1800" b="1" dirty="0" smtClean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6760669"/>
              </p:ext>
            </p:extLst>
          </p:nvPr>
        </p:nvGraphicFramePr>
        <p:xfrm>
          <a:off x="6443310" y="2633662"/>
          <a:ext cx="1550987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0" name="Equation" r:id="rId4" imgW="939800" imgH="215900" progId="Equation.3">
                  <p:embed/>
                </p:oleObj>
              </mc:Choice>
              <mc:Fallback>
                <p:oleObj name="Equation" r:id="rId4" imgW="939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43310" y="2633662"/>
                        <a:ext cx="1550987" cy="357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 descr="sketchPictur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50" y="1333500"/>
            <a:ext cx="2655740" cy="2191786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6243053" y="4128462"/>
            <a:ext cx="2845001" cy="1671635"/>
            <a:chOff x="6249610" y="3824479"/>
            <a:chExt cx="2845001" cy="1671635"/>
          </a:xfrm>
        </p:grpSpPr>
        <p:sp>
          <p:nvSpPr>
            <p:cNvPr id="23" name="Rectangle 36"/>
            <p:cNvSpPr>
              <a:spLocks noChangeArrowheads="1"/>
            </p:cNvSpPr>
            <p:nvPr/>
          </p:nvSpPr>
          <p:spPr bwMode="auto">
            <a:xfrm>
              <a:off x="6249610" y="3824479"/>
              <a:ext cx="2845001" cy="1671635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45720" rIns="45720" anchor="ctr" anchorCtr="1"/>
            <a:lstStyle/>
            <a:p>
              <a:pPr algn="ctr">
                <a:defRPr/>
              </a:pPr>
              <a:r>
                <a:rPr lang="en-US" sz="1800" b="1" dirty="0" smtClean="0"/>
                <a:t>Converts high entropy sources to uniform </a:t>
              </a:r>
              <a:br>
                <a:rPr lang="en-US" sz="1800" b="1" dirty="0" smtClean="0"/>
              </a:br>
              <a:r>
                <a:rPr lang="en-US" sz="1800" b="1" i="1" dirty="0" smtClean="0">
                  <a:latin typeface="Times New Roman"/>
                  <a:cs typeface="Times New Roman"/>
                </a:rPr>
                <a:t>H</a:t>
              </a:r>
              <a:r>
                <a:rPr lang="en-US" sz="1800" b="1" baseline="-25000" dirty="0" smtClean="0">
                  <a:latin typeface="Times New Roman"/>
                  <a:cs typeface="Times New Roman"/>
                </a:rPr>
                <a:t>∞</a:t>
              </a:r>
              <a:r>
                <a:rPr lang="en-US" sz="1800" b="1" dirty="0" smtClean="0">
                  <a:latin typeface="Times New Roman"/>
                  <a:cs typeface="Times New Roman"/>
                </a:rPr>
                <a:t>(</a:t>
              </a:r>
              <a:r>
                <a:rPr lang="en-US" sz="1800" b="1" i="1" dirty="0" smtClean="0">
                  <a:latin typeface="Times New Roman"/>
                  <a:cs typeface="Times New Roman"/>
                </a:rPr>
                <a:t>W</a:t>
              </a:r>
              <a:r>
                <a:rPr lang="en-US" sz="1800" b="1" baseline="-25000" dirty="0" smtClean="0">
                  <a:latin typeface="Times New Roman"/>
                  <a:cs typeface="Times New Roman"/>
                </a:rPr>
                <a:t>0</a:t>
              </a:r>
              <a:r>
                <a:rPr lang="en-US" sz="1800" b="1" dirty="0" smtClean="0">
                  <a:latin typeface="Times New Roman"/>
                  <a:cs typeface="Times New Roman"/>
                </a:rPr>
                <a:t>)≥ </a:t>
              </a:r>
              <a:r>
                <a:rPr lang="en-US" sz="1800" b="1" i="1" dirty="0" smtClean="0">
                  <a:latin typeface="Times New Roman"/>
                  <a:cs typeface="Times New Roman"/>
                </a:rPr>
                <a:t>k</a:t>
              </a:r>
              <a:r>
                <a:rPr lang="en-US" sz="1800" b="1" dirty="0" smtClean="0">
                  <a:latin typeface="Times New Roman"/>
                  <a:cs typeface="Times New Roman"/>
                </a:rPr>
                <a:t>     Ext (</a:t>
              </a:r>
              <a:r>
                <a:rPr lang="en-US" sz="1800" b="1" i="1" dirty="0" smtClean="0">
                  <a:latin typeface="Times New Roman"/>
                  <a:cs typeface="Times New Roman"/>
                </a:rPr>
                <a:t>W </a:t>
              </a:r>
              <a:r>
                <a:rPr lang="en-US" sz="1800" b="1" dirty="0" smtClean="0">
                  <a:latin typeface="Times New Roman"/>
                  <a:cs typeface="Times New Roman"/>
                </a:rPr>
                <a:t>) ≈ U</a:t>
              </a:r>
              <a:endParaRPr lang="en-US" sz="1800" b="1" dirty="0">
                <a:latin typeface="Times New Roman"/>
                <a:cs typeface="Times New Roman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7474120" y="4947891"/>
              <a:ext cx="25677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627009" y="4221988"/>
            <a:ext cx="967619" cy="1463040"/>
            <a:chOff x="6851952" y="2558143"/>
            <a:chExt cx="967619" cy="1491952"/>
          </a:xfrm>
        </p:grpSpPr>
        <p:sp>
          <p:nvSpPr>
            <p:cNvPr id="28" name="Trapezoid 27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894286" y="2997469"/>
              <a:ext cx="869883" cy="59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31" name="Straight Arrow Connector 30"/>
          <p:cNvCxnSpPr/>
          <p:nvPr/>
        </p:nvCxnSpPr>
        <p:spPr bwMode="auto">
          <a:xfrm flipV="1">
            <a:off x="2811466" y="496406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68661"/>
              </p:ext>
            </p:extLst>
          </p:nvPr>
        </p:nvGraphicFramePr>
        <p:xfrm>
          <a:off x="3015550" y="4539703"/>
          <a:ext cx="35242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1" name="Equation" r:id="rId7" imgW="203200" imgH="215900" progId="Equation.3">
                  <p:embed/>
                </p:oleObj>
              </mc:Choice>
              <mc:Fallback>
                <p:oleObj name="Equation" r:id="rId7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15550" y="4539703"/>
                        <a:ext cx="352425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Straight Arrow Connector 32"/>
          <p:cNvCxnSpPr>
            <a:stCxn id="28" idx="0"/>
          </p:cNvCxnSpPr>
          <p:nvPr/>
        </p:nvCxnSpPr>
        <p:spPr bwMode="auto">
          <a:xfrm>
            <a:off x="4594629" y="4953508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088717"/>
              </p:ext>
            </p:extLst>
          </p:nvPr>
        </p:nvGraphicFramePr>
        <p:xfrm>
          <a:off x="4733828" y="4619625"/>
          <a:ext cx="1519237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2" name="Equation" r:id="rId9" imgW="876300" imgH="215900" progId="Equation.3">
                  <p:embed/>
                </p:oleObj>
              </mc:Choice>
              <mc:Fallback>
                <p:oleObj name="Equation" r:id="rId9" imgW="8763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33828" y="4619625"/>
                        <a:ext cx="1519237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5484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143000"/>
            <a:ext cx="3200400" cy="4419600"/>
          </a:xfrm>
        </p:spPr>
        <p:txBody>
          <a:bodyPr/>
          <a:lstStyle/>
          <a:p>
            <a:r>
              <a:rPr lang="en-US" sz="1600" dirty="0" smtClean="0"/>
              <a:t>Transform the noisy features to a key </a:t>
            </a:r>
          </a:p>
          <a:p>
            <a:pPr marL="863600" lvl="1" indent="-342900">
              <a:buFont typeface="+mj-lt"/>
              <a:buAutoNum type="arabicPeriod"/>
            </a:pPr>
            <a:r>
              <a:rPr lang="en-US" sz="1400" dirty="0" smtClean="0"/>
              <a:t>Provide error correction</a:t>
            </a:r>
          </a:p>
          <a:p>
            <a:pPr marL="863600" lvl="1" indent="-342900">
              <a:buFont typeface="+mj-lt"/>
              <a:buAutoNum type="arabicPeriod"/>
            </a:pPr>
            <a:r>
              <a:rPr lang="en-US" sz="1400" dirty="0" smtClean="0"/>
              <a:t>Derive a key</a:t>
            </a:r>
          </a:p>
          <a:p>
            <a:r>
              <a:rPr lang="en-US" sz="1600" dirty="0" smtClean="0"/>
              <a:t>Error correction material should hide information should not reveal the source value</a:t>
            </a:r>
            <a:endParaRPr lang="en-US" sz="1600" dirty="0"/>
          </a:p>
          <a:p>
            <a:r>
              <a:rPr lang="en-US" sz="1600" dirty="0" smtClean="0"/>
              <a:t>Fuzzy Extractors derive keys from noisy data</a:t>
            </a:r>
          </a:p>
          <a:p>
            <a:pPr marL="0" indent="0">
              <a:buNone/>
            </a:pPr>
            <a:r>
              <a:rPr lang="en-US" sz="1200" dirty="0" smtClean="0"/>
              <a:t>         [DodisOstrovskyReyzinSmith08]</a:t>
            </a:r>
          </a:p>
          <a:p>
            <a:pPr lvl="1"/>
            <a:r>
              <a:rPr lang="en-US" sz="1400" i="1" dirty="0">
                <a:latin typeface="Arial" charset="0"/>
              </a:rPr>
              <a:t>Error-correct </a:t>
            </a:r>
            <a:r>
              <a:rPr lang="en-US" sz="1400" dirty="0">
                <a:latin typeface="Arial" charset="0"/>
              </a:rPr>
              <a:t>the </a:t>
            </a:r>
            <a:r>
              <a:rPr lang="en-US" sz="1400" dirty="0" smtClean="0">
                <a:latin typeface="Arial" charset="0"/>
              </a:rPr>
              <a:t>source using </a:t>
            </a:r>
            <a:r>
              <a:rPr lang="en-US" sz="1400" dirty="0">
                <a:latin typeface="Arial" charset="0"/>
              </a:rPr>
              <a:t>a </a:t>
            </a:r>
            <a:r>
              <a:rPr lang="en-US" sz="1400" i="1" dirty="0">
                <a:latin typeface="Arial" charset="0"/>
              </a:rPr>
              <a:t>Secure </a:t>
            </a:r>
            <a:r>
              <a:rPr lang="en-US" sz="1400" i="1" dirty="0" smtClean="0">
                <a:latin typeface="Arial" charset="0"/>
              </a:rPr>
              <a:t>Sketch</a:t>
            </a:r>
          </a:p>
          <a:p>
            <a:pPr lvl="1"/>
            <a:r>
              <a:rPr lang="en-US" sz="1400" dirty="0" smtClean="0">
                <a:latin typeface="Arial" charset="0"/>
              </a:rPr>
              <a:t>Derive a key using a </a:t>
            </a:r>
            <a:r>
              <a:rPr lang="en-US" sz="1400" i="1" dirty="0" smtClean="0">
                <a:latin typeface="Arial" charset="0"/>
              </a:rPr>
              <a:t>randomness extractor</a:t>
            </a:r>
          </a:p>
          <a:p>
            <a:pPr lvl="1"/>
            <a:endParaRPr lang="en-US" sz="1400" i="1" dirty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Fuzzy Extractors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787588" y="1101494"/>
            <a:ext cx="5051612" cy="4164082"/>
            <a:chOff x="3787588" y="1101494"/>
            <a:chExt cx="5051612" cy="4164082"/>
          </a:xfrm>
        </p:grpSpPr>
        <p:sp>
          <p:nvSpPr>
            <p:cNvPr id="5" name="Rectangle 4"/>
            <p:cNvSpPr/>
            <p:nvPr/>
          </p:nvSpPr>
          <p:spPr bwMode="auto">
            <a:xfrm>
              <a:off x="3787588" y="1440635"/>
              <a:ext cx="5012765" cy="3824941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931920" y="1101494"/>
              <a:ext cx="14940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Secure Sketch</a:t>
              </a:r>
              <a:endParaRPr lang="en-US" dirty="0"/>
            </a:p>
          </p:txBody>
        </p:sp>
        <p:cxnSp>
          <p:nvCxnSpPr>
            <p:cNvPr id="6" name="Straight Arrow Connector 5"/>
            <p:cNvCxnSpPr>
              <a:stCxn id="14" idx="3"/>
              <a:endCxn id="11" idx="7"/>
            </p:cNvCxnSpPr>
            <p:nvPr/>
          </p:nvCxnSpPr>
          <p:spPr bwMode="auto">
            <a:xfrm flipH="1">
              <a:off x="4995845" y="2348718"/>
              <a:ext cx="1279995" cy="134329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1" name="Oval 10"/>
            <p:cNvSpPr/>
            <p:nvPr/>
          </p:nvSpPr>
          <p:spPr bwMode="auto">
            <a:xfrm>
              <a:off x="4884978" y="3672994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6256818" y="2237851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400800" y="2048862"/>
              <a:ext cx="243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i="1" dirty="0" err="1" smtClean="0">
                  <a:latin typeface="Times New Roman"/>
                  <a:cs typeface="Times New Roman"/>
                </a:rPr>
                <a:t>ec</a:t>
              </a:r>
              <a:r>
                <a:rPr lang="en-US" sz="1800" dirty="0" smtClean="0">
                  <a:latin typeface="Times New Roman"/>
                  <a:cs typeface="Times New Roman"/>
                </a:rPr>
                <a:t>’=Decode(</a:t>
              </a:r>
              <a:r>
                <a:rPr lang="en-US" sz="1800" i="1" dirty="0" smtClean="0">
                  <a:latin typeface="Times New Roman"/>
                  <a:cs typeface="Times New Roman"/>
                </a:rPr>
                <a:t>w</a:t>
              </a:r>
              <a:r>
                <a:rPr lang="en-US" sz="1800" baseline="-25000" dirty="0" smtClean="0">
                  <a:latin typeface="Times New Roman"/>
                  <a:cs typeface="Times New Roman"/>
                </a:rPr>
                <a:t>1</a:t>
              </a:r>
              <a:r>
                <a:rPr lang="en-US" sz="1800" dirty="0" smtClean="0">
                  <a:latin typeface="Times New Roman"/>
                  <a:cs typeface="Times New Roman"/>
                </a:rPr>
                <a:t> </a:t>
              </a:r>
              <a:r>
                <a:rPr lang="en-US" sz="1800" dirty="0" smtClean="0">
                  <a:latin typeface="Times New Roman"/>
                  <a:cs typeface="Times New Roman"/>
                  <a:sym typeface="Symbol"/>
                </a:rPr>
                <a:t></a:t>
              </a:r>
              <a:r>
                <a:rPr lang="en-US" sz="1800" dirty="0" smtClean="0">
                  <a:latin typeface="Times New Roman"/>
                  <a:cs typeface="Times New Roman"/>
                </a:rPr>
                <a:t> </a:t>
              </a:r>
              <a:r>
                <a:rPr lang="en-US" sz="1800" i="1" dirty="0" err="1" smtClean="0">
                  <a:latin typeface="Times New Roman"/>
                  <a:cs typeface="Times New Roman"/>
                </a:rPr>
                <a:t>ss</a:t>
              </a:r>
              <a:r>
                <a:rPr lang="en-US" sz="1800" dirty="0" smtClean="0">
                  <a:latin typeface="Times New Roman"/>
                  <a:cs typeface="Times New Roman"/>
                </a:rPr>
                <a:t>)</a:t>
              </a:r>
              <a:endParaRPr lang="en-US" sz="1800" dirty="0">
                <a:latin typeface="Times New Roman"/>
                <a:cs typeface="Times New Roman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23795" y="3883985"/>
              <a:ext cx="20844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i="1" dirty="0" err="1" smtClean="0">
                  <a:latin typeface="Times New Roman"/>
                  <a:cs typeface="Times New Roman"/>
                </a:rPr>
                <a:t>ss</a:t>
              </a:r>
              <a:r>
                <a:rPr lang="en-US" sz="1800" i="1" dirty="0" smtClean="0">
                  <a:latin typeface="Times New Roman"/>
                  <a:cs typeface="Times New Roman"/>
                </a:rPr>
                <a:t>=w</a:t>
              </a:r>
              <a:r>
                <a:rPr lang="en-US" sz="1800" baseline="-25000" dirty="0" smtClean="0">
                  <a:latin typeface="Times New Roman"/>
                  <a:cs typeface="Times New Roman"/>
                </a:rPr>
                <a:t>0</a:t>
              </a:r>
              <a:r>
                <a:rPr lang="en-US" sz="1800" i="1" dirty="0" smtClean="0">
                  <a:latin typeface="Times New Roman"/>
                  <a:cs typeface="Times New Roman"/>
                </a:rPr>
                <a:t> </a:t>
              </a:r>
              <a:r>
                <a:rPr lang="en-US" sz="1800" dirty="0" smtClean="0">
                  <a:sym typeface="Symbol"/>
                </a:rPr>
                <a:t></a:t>
              </a:r>
              <a:r>
                <a:rPr lang="en-US" sz="1800" i="1" dirty="0" smtClean="0">
                  <a:latin typeface="Times New Roman"/>
                  <a:cs typeface="Times New Roman"/>
                </a:rPr>
                <a:t> </a:t>
              </a:r>
              <a:r>
                <a:rPr lang="en-US" sz="1800" dirty="0" smtClean="0">
                  <a:latin typeface="Times New Roman"/>
                  <a:cs typeface="Times New Roman"/>
                </a:rPr>
                <a:t>Encode(</a:t>
              </a:r>
              <a:r>
                <a:rPr lang="en-US" sz="1800" i="1" dirty="0" smtClean="0">
                  <a:latin typeface="Times New Roman"/>
                  <a:cs typeface="Times New Roman"/>
                </a:rPr>
                <a:t>r</a:t>
              </a:r>
              <a:r>
                <a:rPr lang="en-US" sz="1800" dirty="0" smtClean="0">
                  <a:latin typeface="Times New Roman"/>
                  <a:cs typeface="Times New Roman"/>
                </a:rPr>
                <a:t>)</a:t>
              </a:r>
              <a:endParaRPr lang="en-US" sz="1800" dirty="0">
                <a:latin typeface="Times New Roman"/>
                <a:cs typeface="Times New Roman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607242" y="1855810"/>
              <a:ext cx="16750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i="1" dirty="0" err="1" smtClean="0">
                  <a:latin typeface="Times New Roman"/>
                  <a:cs typeface="Times New Roman"/>
                </a:rPr>
                <a:t>ec</a:t>
              </a:r>
              <a:r>
                <a:rPr lang="en-US" sz="1800" i="1" dirty="0" smtClean="0">
                  <a:latin typeface="Times New Roman"/>
                  <a:cs typeface="Times New Roman"/>
                </a:rPr>
                <a:t> = </a:t>
              </a:r>
              <a:r>
                <a:rPr lang="en-US" sz="1800" dirty="0" smtClean="0">
                  <a:latin typeface="Times New Roman"/>
                  <a:cs typeface="Times New Roman"/>
                </a:rPr>
                <a:t>Encode(</a:t>
              </a:r>
              <a:r>
                <a:rPr lang="en-US" sz="1800" i="1" dirty="0" smtClean="0">
                  <a:latin typeface="Times New Roman"/>
                  <a:cs typeface="Times New Roman"/>
                </a:rPr>
                <a:t>r</a:t>
              </a:r>
              <a:r>
                <a:rPr lang="en-US" sz="1800" dirty="0" smtClean="0">
                  <a:latin typeface="Times New Roman"/>
                  <a:cs typeface="Times New Roman"/>
                </a:rPr>
                <a:t>)</a:t>
              </a:r>
              <a:endParaRPr lang="en-US" sz="1800" dirty="0">
                <a:latin typeface="Times New Roman"/>
                <a:cs typeface="Times New Roman"/>
              </a:endParaRPr>
            </a:p>
          </p:txBody>
        </p:sp>
        <p:cxnSp>
          <p:nvCxnSpPr>
            <p:cNvPr id="30" name="Straight Arrow Connector 29"/>
            <p:cNvCxnSpPr>
              <a:stCxn id="37" idx="1"/>
              <a:endCxn id="35" idx="4"/>
            </p:cNvCxnSpPr>
            <p:nvPr/>
          </p:nvCxnSpPr>
          <p:spPr bwMode="auto">
            <a:xfrm flipV="1">
              <a:off x="7887585" y="3676552"/>
              <a:ext cx="165985" cy="8841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5" name="Oval 34"/>
            <p:cNvSpPr/>
            <p:nvPr/>
          </p:nvSpPr>
          <p:spPr bwMode="auto">
            <a:xfrm>
              <a:off x="7988625" y="3546663"/>
              <a:ext cx="129889" cy="129889"/>
            </a:xfrm>
            <a:prstGeom prst="ellipse">
              <a:avLst/>
            </a:prstGeom>
            <a:solidFill>
              <a:srgbClr val="BB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7868563" y="4541660"/>
              <a:ext cx="129889" cy="129889"/>
            </a:xfrm>
            <a:prstGeom prst="ellipse">
              <a:avLst/>
            </a:prstGeom>
            <a:solidFill>
              <a:srgbClr val="BB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9" name="Straight Arrow Connector 38"/>
            <p:cNvCxnSpPr>
              <a:stCxn id="11" idx="6"/>
              <a:endCxn id="37" idx="2"/>
            </p:cNvCxnSpPr>
            <p:nvPr/>
          </p:nvCxnSpPr>
          <p:spPr bwMode="auto">
            <a:xfrm>
              <a:off x="5014867" y="3737939"/>
              <a:ext cx="2853696" cy="86866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34" name="Rectangle 36"/>
          <p:cNvSpPr>
            <a:spLocks noChangeArrowheads="1"/>
          </p:cNvSpPr>
          <p:nvPr/>
        </p:nvSpPr>
        <p:spPr bwMode="auto">
          <a:xfrm>
            <a:off x="3765176" y="5608662"/>
            <a:ext cx="5318969" cy="106023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/>
              <a:t>If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1800" b="1" dirty="0" smtClean="0"/>
              <a:t> and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1</a:t>
            </a:r>
            <a:r>
              <a:rPr lang="en-US" sz="1800" b="1" dirty="0" smtClean="0"/>
              <a:t> are close then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1800" b="1" i="1" dirty="0" smtClean="0">
                <a:latin typeface="Times New Roman"/>
                <a:cs typeface="Times New Roman"/>
              </a:rPr>
              <a:t> = </a:t>
            </a:r>
            <a:r>
              <a:rPr lang="en-US" sz="1800" b="1" i="1" dirty="0" err="1" smtClean="0">
                <a:latin typeface="Times New Roman"/>
                <a:cs typeface="Times New Roman"/>
              </a:rPr>
              <a:t>ec</a:t>
            </a:r>
            <a:r>
              <a:rPr lang="en-US" sz="1800" b="1" i="1" dirty="0" smtClean="0">
                <a:latin typeface="Times New Roman"/>
                <a:cs typeface="Times New Roman"/>
              </a:rPr>
              <a:t>’ </a:t>
            </a:r>
            <a:r>
              <a:rPr lang="en-US" sz="1800" dirty="0">
                <a:sym typeface="Symbol"/>
              </a:rPr>
              <a:t></a:t>
            </a:r>
            <a:r>
              <a:rPr lang="en-US" sz="1800" b="1" i="1" dirty="0" smtClean="0">
                <a:latin typeface="Times New Roman"/>
                <a:cs typeface="Times New Roman"/>
              </a:rPr>
              <a:t> </a:t>
            </a:r>
            <a:r>
              <a:rPr lang="en-US" sz="1800" b="1" i="1" dirty="0" err="1" smtClean="0">
                <a:latin typeface="Times New Roman"/>
                <a:cs typeface="Times New Roman"/>
              </a:rPr>
              <a:t>ss</a:t>
            </a:r>
            <a:r>
              <a:rPr lang="en-US" sz="1800" b="1" dirty="0" smtClean="0"/>
              <a:t>, and </a:t>
            </a:r>
            <a:br>
              <a:rPr lang="en-US" sz="1800" b="1" dirty="0" smtClean="0"/>
            </a:br>
            <a:r>
              <a:rPr lang="en-US" b="1" i="1" dirty="0" smtClean="0">
                <a:latin typeface="Times New Roman"/>
                <a:cs typeface="Times New Roman"/>
              </a:rPr>
              <a:t>w</a:t>
            </a:r>
            <a:r>
              <a:rPr lang="en-US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1800" b="1" dirty="0" smtClean="0"/>
              <a:t> is information theoretically unknown (knowing </a:t>
            </a:r>
            <a:r>
              <a:rPr lang="en-US" b="1" i="1" dirty="0" err="1">
                <a:latin typeface="Times New Roman"/>
                <a:cs typeface="Times New Roman"/>
              </a:rPr>
              <a:t>ss</a:t>
            </a:r>
            <a:r>
              <a:rPr lang="en-US" sz="1800" b="1" dirty="0" smtClean="0"/>
              <a:t>):</a:t>
            </a:r>
            <a:br>
              <a:rPr lang="en-US" sz="1800" b="1" dirty="0" smtClean="0"/>
            </a:br>
            <a:endParaRPr lang="en-US" sz="1800" b="1" dirty="0" smtClean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941218"/>
              </p:ext>
            </p:extLst>
          </p:nvPr>
        </p:nvGraphicFramePr>
        <p:xfrm>
          <a:off x="3837760" y="6272213"/>
          <a:ext cx="4295775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name="Equation" r:id="rId4" imgW="2603500" imgH="241300" progId="Equation.3">
                  <p:embed/>
                </p:oleObj>
              </mc:Choice>
              <mc:Fallback>
                <p:oleObj name="Equation" r:id="rId4" imgW="26035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37760" y="6272213"/>
                        <a:ext cx="4295775" cy="39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36"/>
          <p:cNvSpPr>
            <a:spLocks noChangeArrowheads="1"/>
          </p:cNvSpPr>
          <p:nvPr/>
        </p:nvSpPr>
        <p:spPr bwMode="auto">
          <a:xfrm>
            <a:off x="270651" y="5601002"/>
            <a:ext cx="3200895" cy="106967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1800" b="1" dirty="0" smtClean="0"/>
              <a:t>Converts high entropy sources</a:t>
            </a:r>
            <a:br>
              <a:rPr lang="en-US" sz="1800" b="1" dirty="0" smtClean="0"/>
            </a:br>
            <a:r>
              <a:rPr lang="en-US" sz="1800" b="1" dirty="0" smtClean="0"/>
              <a:t> to the uniform distribution</a:t>
            </a:r>
            <a:br>
              <a:rPr lang="en-US" sz="1800" b="1" dirty="0" smtClean="0"/>
            </a:br>
            <a:r>
              <a:rPr lang="en-US" sz="1800" b="1" i="1" dirty="0" smtClean="0">
                <a:latin typeface="Times New Roman"/>
                <a:cs typeface="Times New Roman"/>
              </a:rPr>
              <a:t>H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∞</a:t>
            </a:r>
            <a:r>
              <a:rPr lang="en-US" sz="1800" b="1" dirty="0" smtClean="0">
                <a:latin typeface="Times New Roman"/>
                <a:cs typeface="Times New Roman"/>
              </a:rPr>
              <a:t>(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1800" b="1" dirty="0" smtClean="0">
                <a:latin typeface="Times New Roman"/>
                <a:cs typeface="Times New Roman"/>
              </a:rPr>
              <a:t>)≥ </a:t>
            </a:r>
            <a:r>
              <a:rPr lang="en-US" sz="1800" b="1" i="1" dirty="0" smtClean="0">
                <a:latin typeface="Times New Roman"/>
                <a:cs typeface="Times New Roman"/>
              </a:rPr>
              <a:t>k</a:t>
            </a:r>
            <a:r>
              <a:rPr lang="en-US" sz="1800" b="1" dirty="0" smtClean="0">
                <a:latin typeface="Times New Roman"/>
                <a:cs typeface="Times New Roman"/>
              </a:rPr>
              <a:t> </a:t>
            </a:r>
            <a:r>
              <a:rPr lang="en-US" sz="1800" b="1" dirty="0" smtClean="0">
                <a:latin typeface="Calibri"/>
                <a:cs typeface="Calibri"/>
              </a:rPr>
              <a:t>then </a:t>
            </a:r>
            <a:r>
              <a:rPr lang="en-US" sz="1800" b="1" dirty="0" smtClean="0">
                <a:latin typeface="Times New Roman"/>
                <a:cs typeface="Times New Roman"/>
              </a:rPr>
              <a:t>Ext (</a:t>
            </a:r>
            <a:r>
              <a:rPr lang="en-US" sz="1800" b="1" i="1" dirty="0" smtClean="0">
                <a:latin typeface="Times New Roman"/>
                <a:cs typeface="Times New Roman"/>
              </a:rPr>
              <a:t>W </a:t>
            </a:r>
            <a:r>
              <a:rPr lang="en-US" sz="1800" b="1" dirty="0" smtClean="0">
                <a:latin typeface="Times New Roman"/>
                <a:cs typeface="Times New Roman"/>
              </a:rPr>
              <a:t>) ≈ U</a:t>
            </a:r>
            <a:endParaRPr lang="en-US" sz="18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07011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View of Secure Sketches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89304"/>
            <a:ext cx="3563112" cy="4828032"/>
          </a:xfrm>
        </p:spPr>
        <p:txBody>
          <a:bodyPr/>
          <a:lstStyle/>
          <a:p>
            <a:r>
              <a:rPr lang="en-US" sz="1600" dirty="0" smtClean="0"/>
              <a:t>Secure Sketches Transform a code </a:t>
            </a:r>
            <a:r>
              <a:rPr lang="en-US" sz="1600" i="1" dirty="0" smtClean="0">
                <a:latin typeface="Times New Roman"/>
                <a:cs typeface="Times New Roman"/>
              </a:rPr>
              <a:t>C</a:t>
            </a:r>
            <a:r>
              <a:rPr lang="en-US" sz="1600" dirty="0" smtClean="0"/>
              <a:t> into a code </a:t>
            </a:r>
            <a:r>
              <a:rPr lang="en-US" sz="1600" i="1" dirty="0" smtClean="0">
                <a:latin typeface="Times New Roman"/>
                <a:cs typeface="Times New Roman"/>
              </a:rPr>
              <a:t>C’</a:t>
            </a:r>
            <a:r>
              <a:rPr lang="en-US" sz="1600" dirty="0" smtClean="0"/>
              <a:t> where the original biometric reading is a </a:t>
            </a:r>
            <a:r>
              <a:rPr lang="en-US" sz="1600" dirty="0" err="1" smtClean="0"/>
              <a:t>codeword</a:t>
            </a:r>
            <a:endParaRPr lang="en-US" sz="1600" dirty="0" smtClean="0"/>
          </a:p>
          <a:p>
            <a:r>
              <a:rPr lang="en-US" sz="1600" dirty="0" smtClean="0"/>
              <a:t>Secure Sketches reveals the shift between C and C’</a:t>
            </a:r>
          </a:p>
          <a:p>
            <a:r>
              <a:rPr lang="en-US" sz="1600" dirty="0" smtClean="0"/>
              <a:t>This is the number of redundant bits in the code</a:t>
            </a:r>
          </a:p>
          <a:p>
            <a:r>
              <a:rPr lang="en-US" sz="1600" dirty="0" smtClean="0"/>
              <a:t>Equal to radius of each ball (in a perfect code)</a:t>
            </a:r>
          </a:p>
          <a:p>
            <a:r>
              <a:rPr lang="en-US" sz="1600" dirty="0" smtClean="0"/>
              <a:t>This drops the information theoretic entropy of the biometric by the radius of each ball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733800" y="1718235"/>
            <a:ext cx="5181599" cy="430156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31920" y="1101494"/>
            <a:ext cx="2186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Secure Sketch</a:t>
            </a:r>
            <a:endParaRPr lang="en-US" dirty="0"/>
          </a:p>
        </p:txBody>
      </p:sp>
      <p:grpSp>
        <p:nvGrpSpPr>
          <p:cNvPr id="145" name="Group 144"/>
          <p:cNvGrpSpPr/>
          <p:nvPr/>
        </p:nvGrpSpPr>
        <p:grpSpPr>
          <a:xfrm>
            <a:off x="3886200" y="2286000"/>
            <a:ext cx="4876800" cy="3352800"/>
            <a:chOff x="3886200" y="2286000"/>
            <a:chExt cx="4876800" cy="3352800"/>
          </a:xfrm>
        </p:grpSpPr>
        <p:sp>
          <p:nvSpPr>
            <p:cNvPr id="7" name="Oval 6"/>
            <p:cNvSpPr/>
            <p:nvPr/>
          </p:nvSpPr>
          <p:spPr bwMode="auto">
            <a:xfrm>
              <a:off x="5091546" y="2286000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8633111" y="2286000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6335856" y="2286000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886200" y="2286000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7555056" y="2286000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5726256" y="3375311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8164656" y="3375311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4507056" y="3375311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Oval 64"/>
            <p:cNvSpPr/>
            <p:nvPr/>
          </p:nvSpPr>
          <p:spPr bwMode="auto">
            <a:xfrm>
              <a:off x="6945456" y="3375311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0" name="Oval 119"/>
            <p:cNvSpPr/>
            <p:nvPr/>
          </p:nvSpPr>
          <p:spPr bwMode="auto">
            <a:xfrm>
              <a:off x="5091546" y="4419600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1" name="Oval 120"/>
            <p:cNvSpPr/>
            <p:nvPr/>
          </p:nvSpPr>
          <p:spPr bwMode="auto">
            <a:xfrm>
              <a:off x="8633111" y="4419600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2" name="Oval 121"/>
            <p:cNvSpPr/>
            <p:nvPr/>
          </p:nvSpPr>
          <p:spPr bwMode="auto">
            <a:xfrm>
              <a:off x="6335856" y="4419600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3" name="Oval 122"/>
            <p:cNvSpPr/>
            <p:nvPr/>
          </p:nvSpPr>
          <p:spPr bwMode="auto">
            <a:xfrm>
              <a:off x="3886200" y="4419600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4" name="Oval 123"/>
            <p:cNvSpPr/>
            <p:nvPr/>
          </p:nvSpPr>
          <p:spPr bwMode="auto">
            <a:xfrm>
              <a:off x="7555056" y="4419600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5" name="Oval 124"/>
            <p:cNvSpPr/>
            <p:nvPr/>
          </p:nvSpPr>
          <p:spPr bwMode="auto">
            <a:xfrm>
              <a:off x="5726256" y="5508911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6" name="Oval 125"/>
            <p:cNvSpPr/>
            <p:nvPr/>
          </p:nvSpPr>
          <p:spPr bwMode="auto">
            <a:xfrm>
              <a:off x="8164656" y="5508911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7" name="Oval 126"/>
            <p:cNvSpPr/>
            <p:nvPr/>
          </p:nvSpPr>
          <p:spPr bwMode="auto">
            <a:xfrm>
              <a:off x="4507056" y="5508911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8" name="Oval 127"/>
            <p:cNvSpPr/>
            <p:nvPr/>
          </p:nvSpPr>
          <p:spPr bwMode="auto">
            <a:xfrm>
              <a:off x="6945456" y="5508911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3962400" y="1752600"/>
            <a:ext cx="4876800" cy="3352800"/>
            <a:chOff x="3962400" y="1752600"/>
            <a:chExt cx="4876800" cy="3352800"/>
          </a:xfrm>
        </p:grpSpPr>
        <p:sp>
          <p:nvSpPr>
            <p:cNvPr id="111" name="Oval 110"/>
            <p:cNvSpPr/>
            <p:nvPr/>
          </p:nvSpPr>
          <p:spPr bwMode="auto">
            <a:xfrm>
              <a:off x="4572000" y="1752600"/>
              <a:ext cx="1219200" cy="1219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14" name="Oval 113"/>
            <p:cNvSpPr/>
            <p:nvPr/>
          </p:nvSpPr>
          <p:spPr bwMode="auto">
            <a:xfrm>
              <a:off x="5791200" y="1752600"/>
              <a:ext cx="1219200" cy="1219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7010400" y="1752600"/>
              <a:ext cx="1219200" cy="1219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16" name="Oval 115"/>
            <p:cNvSpPr/>
            <p:nvPr/>
          </p:nvSpPr>
          <p:spPr bwMode="auto">
            <a:xfrm>
              <a:off x="6400800" y="2819400"/>
              <a:ext cx="1219200" cy="1219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17" name="Oval 116"/>
            <p:cNvSpPr/>
            <p:nvPr/>
          </p:nvSpPr>
          <p:spPr bwMode="auto">
            <a:xfrm>
              <a:off x="5181600" y="2819400"/>
              <a:ext cx="1219200" cy="1219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18" name="Oval 117"/>
            <p:cNvSpPr/>
            <p:nvPr/>
          </p:nvSpPr>
          <p:spPr bwMode="auto">
            <a:xfrm>
              <a:off x="3962400" y="2819400"/>
              <a:ext cx="1219200" cy="1219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19" name="Oval 118"/>
            <p:cNvSpPr/>
            <p:nvPr/>
          </p:nvSpPr>
          <p:spPr bwMode="auto">
            <a:xfrm>
              <a:off x="7620000" y="2819400"/>
              <a:ext cx="1219200" cy="1219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29" name="Oval 128"/>
            <p:cNvSpPr/>
            <p:nvPr/>
          </p:nvSpPr>
          <p:spPr bwMode="auto">
            <a:xfrm>
              <a:off x="4572000" y="3886200"/>
              <a:ext cx="1219200" cy="1219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30" name="Oval 129"/>
            <p:cNvSpPr/>
            <p:nvPr/>
          </p:nvSpPr>
          <p:spPr bwMode="auto">
            <a:xfrm>
              <a:off x="5791200" y="3886200"/>
              <a:ext cx="1219200" cy="1219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31" name="Oval 130"/>
            <p:cNvSpPr/>
            <p:nvPr/>
          </p:nvSpPr>
          <p:spPr bwMode="auto">
            <a:xfrm>
              <a:off x="7010400" y="3886200"/>
              <a:ext cx="1219200" cy="1219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</p:grpSp>
      <p:sp>
        <p:nvSpPr>
          <p:cNvPr id="137" name="Oval 136"/>
          <p:cNvSpPr/>
          <p:nvPr/>
        </p:nvSpPr>
        <p:spPr bwMode="auto">
          <a:xfrm>
            <a:off x="4953000" y="4724400"/>
            <a:ext cx="129889" cy="129889"/>
          </a:xfrm>
          <a:prstGeom prst="ellipse">
            <a:avLst/>
          </a:prstGeom>
          <a:solidFill>
            <a:srgbClr val="BB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4766846" y="44196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Times New Roman"/>
                <a:cs typeface="Times New Roman"/>
              </a:rPr>
              <a:t>p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4267200" y="1828800"/>
            <a:ext cx="370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Times New Roman"/>
                <a:cs typeface="Times New Roman"/>
              </a:rPr>
              <a:t>C</a:t>
            </a:r>
            <a:endParaRPr lang="en-US" sz="1800" dirty="0">
              <a:latin typeface="Times New Roman"/>
              <a:cs typeface="Times New Roman"/>
            </a:endParaRPr>
          </a:p>
        </p:txBody>
      </p:sp>
      <p:cxnSp>
        <p:nvCxnSpPr>
          <p:cNvPr id="141" name="Straight Arrow Connector 140"/>
          <p:cNvCxnSpPr>
            <a:stCxn id="120" idx="3"/>
          </p:cNvCxnSpPr>
          <p:nvPr/>
        </p:nvCxnSpPr>
        <p:spPr bwMode="auto">
          <a:xfrm flipH="1">
            <a:off x="5029200" y="4530467"/>
            <a:ext cx="81368" cy="19393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146" name="Group 145"/>
          <p:cNvGrpSpPr/>
          <p:nvPr/>
        </p:nvGrpSpPr>
        <p:grpSpPr>
          <a:xfrm>
            <a:off x="3754034" y="2590800"/>
            <a:ext cx="4876800" cy="3352800"/>
            <a:chOff x="3886200" y="2286000"/>
            <a:chExt cx="4876800" cy="3352800"/>
          </a:xfrm>
        </p:grpSpPr>
        <p:sp>
          <p:nvSpPr>
            <p:cNvPr id="147" name="Oval 146"/>
            <p:cNvSpPr/>
            <p:nvPr/>
          </p:nvSpPr>
          <p:spPr bwMode="auto">
            <a:xfrm>
              <a:off x="5091546" y="2286000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8" name="Oval 147"/>
            <p:cNvSpPr/>
            <p:nvPr/>
          </p:nvSpPr>
          <p:spPr bwMode="auto">
            <a:xfrm>
              <a:off x="8633111" y="2286000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9" name="Oval 148"/>
            <p:cNvSpPr/>
            <p:nvPr/>
          </p:nvSpPr>
          <p:spPr bwMode="auto">
            <a:xfrm>
              <a:off x="6335856" y="2286000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0" name="Oval 149"/>
            <p:cNvSpPr/>
            <p:nvPr/>
          </p:nvSpPr>
          <p:spPr bwMode="auto">
            <a:xfrm>
              <a:off x="3886200" y="2286000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1" name="Oval 150"/>
            <p:cNvSpPr/>
            <p:nvPr/>
          </p:nvSpPr>
          <p:spPr bwMode="auto">
            <a:xfrm>
              <a:off x="7555056" y="2286000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2" name="Oval 151"/>
            <p:cNvSpPr/>
            <p:nvPr/>
          </p:nvSpPr>
          <p:spPr bwMode="auto">
            <a:xfrm>
              <a:off x="5726256" y="3375311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3" name="Oval 152"/>
            <p:cNvSpPr/>
            <p:nvPr/>
          </p:nvSpPr>
          <p:spPr bwMode="auto">
            <a:xfrm>
              <a:off x="8164656" y="3375311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4" name="Oval 153"/>
            <p:cNvSpPr/>
            <p:nvPr/>
          </p:nvSpPr>
          <p:spPr bwMode="auto">
            <a:xfrm>
              <a:off x="4507056" y="3375311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5" name="Oval 154"/>
            <p:cNvSpPr/>
            <p:nvPr/>
          </p:nvSpPr>
          <p:spPr bwMode="auto">
            <a:xfrm>
              <a:off x="6945456" y="3375311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6" name="Oval 155"/>
            <p:cNvSpPr/>
            <p:nvPr/>
          </p:nvSpPr>
          <p:spPr bwMode="auto">
            <a:xfrm>
              <a:off x="5091546" y="4419600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7" name="Oval 156"/>
            <p:cNvSpPr/>
            <p:nvPr/>
          </p:nvSpPr>
          <p:spPr bwMode="auto">
            <a:xfrm>
              <a:off x="8633111" y="4419600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8" name="Oval 157"/>
            <p:cNvSpPr/>
            <p:nvPr/>
          </p:nvSpPr>
          <p:spPr bwMode="auto">
            <a:xfrm>
              <a:off x="6335856" y="4419600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9" name="Oval 158"/>
            <p:cNvSpPr/>
            <p:nvPr/>
          </p:nvSpPr>
          <p:spPr bwMode="auto">
            <a:xfrm>
              <a:off x="3886200" y="4419600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0" name="Oval 159"/>
            <p:cNvSpPr/>
            <p:nvPr/>
          </p:nvSpPr>
          <p:spPr bwMode="auto">
            <a:xfrm>
              <a:off x="7555056" y="4419600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1" name="Oval 160"/>
            <p:cNvSpPr/>
            <p:nvPr/>
          </p:nvSpPr>
          <p:spPr bwMode="auto">
            <a:xfrm>
              <a:off x="5726256" y="5508911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2" name="Oval 161"/>
            <p:cNvSpPr/>
            <p:nvPr/>
          </p:nvSpPr>
          <p:spPr bwMode="auto">
            <a:xfrm>
              <a:off x="8164656" y="5508911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3" name="Oval 162"/>
            <p:cNvSpPr/>
            <p:nvPr/>
          </p:nvSpPr>
          <p:spPr bwMode="auto">
            <a:xfrm>
              <a:off x="4507056" y="5508911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4" name="Oval 163"/>
            <p:cNvSpPr/>
            <p:nvPr/>
          </p:nvSpPr>
          <p:spPr bwMode="auto">
            <a:xfrm>
              <a:off x="6945456" y="5508911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65" name="TextBox 164"/>
          <p:cNvSpPr txBox="1"/>
          <p:nvPr/>
        </p:nvSpPr>
        <p:spPr>
          <a:xfrm>
            <a:off x="4267200" y="1828800"/>
            <a:ext cx="434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Times New Roman"/>
                <a:cs typeface="Times New Roman"/>
              </a:rPr>
              <a:t>C’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5105400" y="5181600"/>
            <a:ext cx="129889" cy="129889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876800" y="4800600"/>
            <a:ext cx="421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Times New Roman"/>
                <a:cs typeface="Times New Roman"/>
              </a:rPr>
              <a:t>p’</a:t>
            </a:r>
            <a:endParaRPr lang="en-US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18293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-0.01667 0.04444 " pathEditMode="relative" ptsTypes="AA">
                                      <p:cBhvr>
                                        <p:cTn id="29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7" grpId="0" animBg="1"/>
      <p:bldP spid="138" grpId="0"/>
      <p:bldP spid="139" grpId="0"/>
      <p:bldP spid="139" grpId="1"/>
      <p:bldP spid="165" grpId="0"/>
      <p:bldP spid="60" grpId="0" animBg="1"/>
      <p:bldP spid="6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 Loss From Fuzzy Extractors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1289304"/>
            <a:ext cx="4096512" cy="482803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Most biometrics have </a:t>
            </a:r>
            <a:br>
              <a:rPr lang="en-US" dirty="0" smtClean="0"/>
            </a:br>
            <a:r>
              <a:rPr lang="en-US" i="1" dirty="0" smtClean="0">
                <a:latin typeface="Times New Roman"/>
                <a:cs typeface="Times New Roman"/>
              </a:rPr>
              <a:t>100-200</a:t>
            </a:r>
            <a:r>
              <a:rPr lang="en-US" dirty="0" smtClean="0"/>
              <a:t> bits of entropy</a:t>
            </a:r>
          </a:p>
          <a:p>
            <a:r>
              <a:rPr lang="en-US" dirty="0" smtClean="0"/>
              <a:t>Entropy loss is considered in information-theoretic setting </a:t>
            </a:r>
            <a:br>
              <a:rPr lang="en-US" dirty="0" smtClean="0"/>
            </a:br>
            <a:r>
              <a:rPr lang="en-US" dirty="0" smtClean="0"/>
              <a:t>(all powerful adversary)</a:t>
            </a:r>
          </a:p>
          <a:p>
            <a:r>
              <a:rPr lang="en-US" dirty="0" smtClean="0"/>
              <a:t>Fuzzy extractors have two losses:</a:t>
            </a:r>
            <a:endParaRPr lang="en-US" dirty="0"/>
          </a:p>
          <a:p>
            <a:pPr lvl="1"/>
            <a:r>
              <a:rPr lang="en-US" dirty="0" smtClean="0"/>
              <a:t>Secure sketches lose </a:t>
            </a:r>
            <a:r>
              <a:rPr lang="en-US" dirty="0" smtClean="0"/>
              <a:t>at least the </a:t>
            </a:r>
            <a:r>
              <a:rPr lang="en-US" dirty="0" smtClean="0"/>
              <a:t>error correcting capability of the code </a:t>
            </a:r>
          </a:p>
          <a:p>
            <a:pPr lvl="2"/>
            <a:r>
              <a:rPr lang="en-US" dirty="0" smtClean="0"/>
              <a:t>For error rates of </a:t>
            </a:r>
            <a:r>
              <a:rPr lang="en-US" dirty="0" smtClean="0">
                <a:latin typeface="Times New Roman"/>
                <a:cs typeface="Times New Roman"/>
              </a:rPr>
              <a:t>10</a:t>
            </a:r>
            <a:r>
              <a:rPr lang="en-US" i="1" dirty="0" smtClean="0">
                <a:latin typeface="Times New Roman"/>
                <a:cs typeface="Times New Roman"/>
              </a:rPr>
              <a:t>-</a:t>
            </a:r>
            <a:r>
              <a:rPr lang="en-US" dirty="0" smtClean="0">
                <a:latin typeface="Times New Roman"/>
                <a:cs typeface="Times New Roman"/>
              </a:rPr>
              <a:t>20</a:t>
            </a:r>
            <a:r>
              <a:rPr lang="en-US" i="1" dirty="0" smtClean="0">
                <a:latin typeface="Times New Roman"/>
                <a:cs typeface="Times New Roman"/>
              </a:rPr>
              <a:t>%</a:t>
            </a:r>
            <a:r>
              <a:rPr lang="en-US" dirty="0" smtClean="0"/>
              <a:t>, equates to </a:t>
            </a:r>
            <a:r>
              <a:rPr lang="en-US" dirty="0" smtClean="0">
                <a:latin typeface="Times New Roman"/>
                <a:cs typeface="Times New Roman"/>
              </a:rPr>
              <a:t>10</a:t>
            </a:r>
            <a:r>
              <a:rPr lang="en-US" i="1" dirty="0" smtClean="0">
                <a:latin typeface="Times New Roman"/>
                <a:cs typeface="Times New Roman"/>
              </a:rPr>
              <a:t>-</a:t>
            </a:r>
            <a:r>
              <a:rPr lang="en-US" dirty="0" smtClean="0">
                <a:latin typeface="Times New Roman"/>
                <a:cs typeface="Times New Roman"/>
              </a:rPr>
              <a:t>20</a:t>
            </a:r>
            <a:r>
              <a:rPr lang="en-US" dirty="0" smtClean="0"/>
              <a:t> </a:t>
            </a:r>
            <a:r>
              <a:rPr lang="en-US" dirty="0" smtClean="0"/>
              <a:t>bits.</a:t>
            </a:r>
          </a:p>
          <a:p>
            <a:pPr lvl="1"/>
            <a:r>
              <a:rPr lang="en-US" dirty="0" smtClean="0"/>
              <a:t>Randomness extractors lose </a:t>
            </a:r>
            <a:br>
              <a:rPr lang="en-US" dirty="0" smtClean="0"/>
            </a:br>
            <a:r>
              <a:rPr lang="en-US" dirty="0" smtClean="0">
                <a:latin typeface="Times New Roman"/>
                <a:cs typeface="Times New Roman"/>
              </a:rPr>
              <a:t>2log </a:t>
            </a:r>
            <a:r>
              <a:rPr lang="en-US" dirty="0" smtClean="0">
                <a:latin typeface="Times New Roman"/>
                <a:cs typeface="Times New Roman"/>
              </a:rPr>
              <a:t>(1</a:t>
            </a:r>
            <a:r>
              <a:rPr lang="en-US" i="1" dirty="0" smtClean="0">
                <a:latin typeface="Times New Roman"/>
                <a:cs typeface="Times New Roman"/>
              </a:rPr>
              <a:t>/</a:t>
            </a:r>
            <a:r>
              <a:rPr lang="en-US" i="1" dirty="0" err="1" smtClean="0">
                <a:latin typeface="Times New Roman"/>
                <a:cs typeface="Times New Roman"/>
              </a:rPr>
              <a:t>ε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dirty="0" smtClean="0"/>
              <a:t> or between </a:t>
            </a:r>
            <a:r>
              <a:rPr lang="en-US" dirty="0" smtClean="0">
                <a:latin typeface="Times New Roman"/>
                <a:cs typeface="Times New Roman"/>
              </a:rPr>
              <a:t>60</a:t>
            </a:r>
            <a:r>
              <a:rPr lang="en-US" i="1" dirty="0" smtClean="0">
                <a:latin typeface="Times New Roman"/>
                <a:cs typeface="Times New Roman"/>
              </a:rPr>
              <a:t>-</a:t>
            </a:r>
            <a:r>
              <a:rPr lang="en-US" dirty="0" smtClean="0">
                <a:latin typeface="Times New Roman"/>
                <a:cs typeface="Times New Roman"/>
              </a:rPr>
              <a:t>100</a:t>
            </a:r>
            <a:r>
              <a:rPr lang="en-US" dirty="0" smtClean="0"/>
              <a:t> bits</a:t>
            </a:r>
          </a:p>
          <a:p>
            <a:r>
              <a:rPr lang="en-US" dirty="0" smtClean="0"/>
              <a:t>After these losses the key may be too short to be useful: </a:t>
            </a:r>
            <a:r>
              <a:rPr lang="en-US" dirty="0" smtClean="0">
                <a:latin typeface="Times New Roman"/>
                <a:cs typeface="Times New Roman"/>
              </a:rPr>
              <a:t>30</a:t>
            </a:r>
            <a:r>
              <a:rPr lang="en-US" i="1" dirty="0" smtClean="0">
                <a:latin typeface="Times New Roman"/>
                <a:cs typeface="Times New Roman"/>
              </a:rPr>
              <a:t>-</a:t>
            </a:r>
            <a:r>
              <a:rPr lang="en-US" dirty="0" smtClean="0">
                <a:latin typeface="Times New Roman"/>
                <a:cs typeface="Times New Roman"/>
              </a:rPr>
              <a:t>60</a:t>
            </a:r>
            <a:r>
              <a:rPr lang="en-US" dirty="0" smtClean="0"/>
              <a:t> bits</a:t>
            </a:r>
            <a:endParaRPr lang="en-US" dirty="0"/>
          </a:p>
        </p:txBody>
      </p:sp>
      <p:sp>
        <p:nvSpPr>
          <p:cNvPr id="4" name="Rectangle 36"/>
          <p:cNvSpPr>
            <a:spLocks noChangeArrowheads="1"/>
          </p:cNvSpPr>
          <p:nvPr/>
        </p:nvSpPr>
        <p:spPr bwMode="auto">
          <a:xfrm>
            <a:off x="4572000" y="1472571"/>
            <a:ext cx="4267200" cy="990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1800" b="1" dirty="0" smtClean="0"/>
              <a:t>Can we eliminate either of these entropy losses?</a:t>
            </a:r>
            <a:endParaRPr lang="en-US" sz="1800" b="1" dirty="0"/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4572000" y="2867129"/>
            <a:ext cx="4267200" cy="190030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/>
              <a:t>[</a:t>
            </a:r>
            <a:r>
              <a:rPr lang="en-US" b="1" dirty="0" err="1" smtClean="0"/>
              <a:t>DodisOstrovskyReyzinSmith</a:t>
            </a:r>
            <a:r>
              <a:rPr lang="en-US" b="1" dirty="0" smtClean="0"/>
              <a:t>]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The entropy retained by a secure sketch is bounded by the best error-correcting code that can correct </a:t>
            </a:r>
            <a:r>
              <a:rPr lang="en-US" altLang="ja-JP" i="1" dirty="0" err="1" smtClean="0">
                <a:latin typeface="Times New Roman"/>
                <a:cs typeface="Times New Roman"/>
              </a:rPr>
              <a:t>d</a:t>
            </a:r>
            <a:r>
              <a:rPr lang="en-US" altLang="ja-JP" i="1" baseline="-25000" dirty="0" err="1" smtClean="0">
                <a:latin typeface="Times New Roman"/>
                <a:cs typeface="Times New Roman"/>
              </a:rPr>
              <a:t>max</a:t>
            </a:r>
            <a:r>
              <a:rPr lang="en-US" b="1" dirty="0" smtClean="0"/>
              <a:t> random errors with high probability</a:t>
            </a:r>
            <a:endParaRPr lang="en-US" sz="1800" b="1" dirty="0"/>
          </a:p>
        </p:txBody>
      </p:sp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4572000" y="5051972"/>
            <a:ext cx="4267200" cy="149895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/>
              <a:t>Fuzzy Extractors and Secure Sketches </a:t>
            </a:r>
            <a:r>
              <a:rPr lang="en-US" b="1" dirty="0" smtClean="0"/>
              <a:t>consider unbounded adversaries. 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Can we do better in the </a:t>
            </a:r>
            <a:br>
              <a:rPr lang="en-US" b="1" dirty="0" smtClean="0"/>
            </a:br>
            <a:r>
              <a:rPr lang="en-US" b="1" dirty="0" smtClean="0"/>
              <a:t>computational setting?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298252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Show that defining a secure sketch in computational setting does not improve entropy loss</a:t>
            </a:r>
          </a:p>
          <a:p>
            <a:endParaRPr lang="en-US" dirty="0"/>
          </a:p>
          <a:p>
            <a:r>
              <a:rPr lang="en-US" dirty="0" smtClean="0"/>
              <a:t>Construct a </a:t>
            </a:r>
            <a:r>
              <a:rPr lang="en-US" i="1" dirty="0" smtClean="0"/>
              <a:t>lossless</a:t>
            </a:r>
            <a:r>
              <a:rPr lang="en-US" dirty="0" smtClean="0"/>
              <a:t> computational Fuzzy Extractor based on the Learning with Errors (LWE) problem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Extend hardness of LWE to case when some dimensions have known error</a:t>
            </a:r>
          </a:p>
          <a:p>
            <a:pPr lvl="1"/>
            <a:r>
              <a:rPr lang="en-US" dirty="0" smtClean="0"/>
              <a:t>Construct </a:t>
            </a:r>
            <a:r>
              <a:rPr lang="en-US" i="1" dirty="0" smtClean="0"/>
              <a:t>lossless</a:t>
            </a:r>
            <a:r>
              <a:rPr lang="en-US" dirty="0" smtClean="0"/>
              <a:t> computational Fuzzy Extractor for block-fixing sources </a:t>
            </a:r>
            <a:r>
              <a:rPr lang="en-US" sz="2400" dirty="0" smtClean="0"/>
              <a:t>[KampZuckerman07]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104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Content Placeholder 1"/>
          <p:cNvSpPr>
            <a:spLocks noGrp="1"/>
          </p:cNvSpPr>
          <p:nvPr>
            <p:ph idx="1"/>
          </p:nvPr>
        </p:nvSpPr>
        <p:spPr>
          <a:xfrm>
            <a:off x="762000" y="1828799"/>
            <a:ext cx="8763000" cy="3618739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Authentication with Noisy Data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  <a:p>
            <a:pPr lvl="1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Fuzzy Extractors</a:t>
            </a:r>
          </a:p>
          <a:p>
            <a:pPr lvl="1"/>
            <a:endParaRPr lang="en-US" sz="1800" dirty="0" smtClean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  <a:p>
            <a:pPr lvl="1"/>
            <a:endParaRPr lang="en-US" sz="1800" dirty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  <a:p>
            <a:pPr eaLnBrk="1" hangingPunct="1"/>
            <a:r>
              <a:rPr lang="en-US" sz="2400" dirty="0" smtClean="0">
                <a:solidFill>
                  <a:srgbClr val="000000"/>
                </a:solidFill>
                <a:latin typeface="Arial" charset="0"/>
              </a:rPr>
              <a:t>Impossibility of Computational Secure Sketches</a:t>
            </a:r>
            <a:endParaRPr lang="en-US" sz="2200" dirty="0">
              <a:solidFill>
                <a:srgbClr val="000000"/>
              </a:solidFill>
              <a:latin typeface="Arial" charset="0"/>
            </a:endParaRPr>
          </a:p>
          <a:p>
            <a:endParaRPr lang="en-US" sz="2400" dirty="0" smtClean="0">
              <a:latin typeface="Arial" charset="0"/>
            </a:endParaRPr>
          </a:p>
          <a:p>
            <a:endParaRPr lang="en-US" sz="2400" dirty="0" smtClean="0">
              <a:latin typeface="Arial" charset="0"/>
            </a:endParaRPr>
          </a:p>
          <a:p>
            <a:r>
              <a:rPr lang="en-US" sz="2400" dirty="0" smtClean="0">
                <a:latin typeface="Arial" charset="0"/>
              </a:rPr>
              <a:t>Computational Fuzzy Extractor from Learning with Errors</a:t>
            </a:r>
          </a:p>
          <a:p>
            <a:pPr lvl="1" eaLnBrk="1" hangingPunct="1">
              <a:buFontTx/>
              <a:buNone/>
            </a:pPr>
            <a:endParaRPr lang="en-US" sz="2000" dirty="0">
              <a:latin typeface="Arial" charset="0"/>
            </a:endParaRPr>
          </a:p>
        </p:txBody>
      </p:sp>
      <p:sp>
        <p:nvSpPr>
          <p:cNvPr id="717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503919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Secure Sketch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we construct a secure sketch such that </a:t>
            </a:r>
            <a:r>
              <a:rPr lang="en-US" i="1" dirty="0" err="1">
                <a:latin typeface="Times New Roman"/>
                <a:cs typeface="Times New Roman"/>
              </a:rPr>
              <a:t>ss</a:t>
            </a:r>
            <a:r>
              <a:rPr lang="en-US" dirty="0"/>
              <a:t> does not provide </a:t>
            </a:r>
            <a:r>
              <a:rPr lang="en-US" dirty="0" smtClean="0"/>
              <a:t>information </a:t>
            </a:r>
            <a:r>
              <a:rPr lang="en-US" dirty="0"/>
              <a:t>about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but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/>
              <a:t> </a:t>
            </a:r>
            <a:r>
              <a:rPr lang="en-US" dirty="0"/>
              <a:t>can be recovered from a close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dirty="0" smtClean="0"/>
              <a:t>?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Do there exist algorithms: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i="1" dirty="0" err="1" smtClean="0">
                <a:latin typeface="Times New Roman"/>
                <a:cs typeface="Times New Roman"/>
              </a:rPr>
              <a:t>ss</a:t>
            </a:r>
            <a:r>
              <a:rPr lang="en-US" dirty="0" smtClean="0">
                <a:latin typeface="Times New Roman"/>
                <a:cs typeface="Times New Roman"/>
              </a:rPr>
              <a:t> = sketch(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Times New Roman"/>
                <a:cs typeface="Times New Roman"/>
              </a:rPr>
              <a:t>	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 = rec(</a:t>
            </a:r>
            <a:r>
              <a:rPr lang="en-US" i="1" dirty="0" err="1" smtClean="0">
                <a:latin typeface="Times New Roman"/>
                <a:cs typeface="Times New Roman"/>
              </a:rPr>
              <a:t>ss</a:t>
            </a:r>
            <a:r>
              <a:rPr lang="en-US" dirty="0" smtClean="0">
                <a:latin typeface="Times New Roman"/>
                <a:cs typeface="Times New Roman"/>
              </a:rPr>
              <a:t>,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dirty="0" smtClean="0"/>
              <a:t> if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i="1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dirty="0" smtClean="0"/>
              <a:t>&lt;</a:t>
            </a:r>
            <a:r>
              <a:rPr lang="en-US" altLang="ja-JP" i="1" dirty="0" err="1">
                <a:latin typeface="Times New Roman"/>
                <a:cs typeface="Times New Roman"/>
              </a:rPr>
              <a:t>d</a:t>
            </a:r>
            <a:r>
              <a:rPr lang="en-US" altLang="ja-JP" i="1" baseline="-25000" dirty="0" err="1">
                <a:latin typeface="Times New Roman"/>
                <a:cs typeface="Times New Roman"/>
              </a:rPr>
              <a:t>max</a:t>
            </a:r>
            <a:endParaRPr lang="en-US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dirty="0" smtClean="0">
                <a:latin typeface="Times New Roman"/>
                <a:cs typeface="Times New Roman"/>
              </a:rPr>
              <a:t>	and </a:t>
            </a:r>
            <a:r>
              <a:rPr lang="en-US" dirty="0" err="1" smtClean="0">
                <a:latin typeface="Times New Roman"/>
                <a:cs typeface="Times New Roman"/>
              </a:rPr>
              <a:t>H</a:t>
            </a:r>
            <a:r>
              <a:rPr lang="en-US" baseline="30000" dirty="0" err="1" smtClean="0">
                <a:latin typeface="Times New Roman"/>
                <a:cs typeface="Times New Roman"/>
              </a:rPr>
              <a:t>comp</a:t>
            </a:r>
            <a:r>
              <a:rPr lang="en-US" dirty="0" smtClean="0">
                <a:latin typeface="Times New Roman"/>
                <a:cs typeface="Times New Roman"/>
              </a:rPr>
              <a:t>(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 | </a:t>
            </a:r>
            <a:r>
              <a:rPr lang="en-US" i="1" dirty="0" err="1" smtClean="0">
                <a:latin typeface="Times New Roman"/>
                <a:cs typeface="Times New Roman"/>
              </a:rPr>
              <a:t>ss</a:t>
            </a:r>
            <a:r>
              <a:rPr lang="en-US" dirty="0" smtClean="0">
                <a:latin typeface="Times New Roman"/>
                <a:cs typeface="Times New Roman"/>
              </a:rPr>
              <a:t>) = H</a:t>
            </a:r>
            <a:r>
              <a:rPr lang="en-US" baseline="-25000" dirty="0" smtClean="0">
                <a:latin typeface="Times New Roman"/>
                <a:cs typeface="Times New Roman"/>
              </a:rPr>
              <a:t>∞</a:t>
            </a:r>
            <a:r>
              <a:rPr lang="en-US" dirty="0" smtClean="0">
                <a:latin typeface="Times New Roman"/>
                <a:cs typeface="Times New Roman"/>
              </a:rPr>
              <a:t>(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846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HILL Secure Sketch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natural requirement: </a:t>
            </a:r>
            <a:br>
              <a:rPr lang="en-US" dirty="0" smtClean="0"/>
            </a:b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 | </a:t>
            </a:r>
            <a:r>
              <a:rPr lang="en-US" i="1" dirty="0" err="1" smtClean="0">
                <a:latin typeface="Times New Roman"/>
                <a:cs typeface="Times New Roman"/>
              </a:rPr>
              <a:t>ss</a:t>
            </a:r>
            <a:r>
              <a:rPr lang="en-US" i="1" dirty="0" smtClean="0">
                <a:latin typeface="Times New Roman"/>
                <a:cs typeface="Times New Roman"/>
              </a:rPr>
              <a:t> </a:t>
            </a:r>
            <a:r>
              <a:rPr lang="en-US" dirty="0" smtClean="0"/>
              <a:t>looks like it has high entropy.  </a:t>
            </a:r>
            <a:br>
              <a:rPr lang="en-US" dirty="0" smtClean="0"/>
            </a:br>
            <a:r>
              <a:rPr lang="en-US" dirty="0" smtClean="0"/>
              <a:t>That is </a:t>
            </a:r>
          </a:p>
          <a:p>
            <a:pPr marL="0" indent="0" algn="ctr">
              <a:buNone/>
            </a:pPr>
            <a:r>
              <a:rPr lang="en-US" dirty="0" smtClean="0"/>
              <a:t>	 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 | </a:t>
            </a:r>
            <a:r>
              <a:rPr lang="en-US" i="1" dirty="0" err="1" smtClean="0">
                <a:latin typeface="Times New Roman"/>
                <a:cs typeface="Times New Roman"/>
              </a:rPr>
              <a:t>ss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i="1" dirty="0" smtClean="0">
                <a:latin typeface="Times New Roman"/>
                <a:cs typeface="Times New Roman"/>
              </a:rPr>
              <a:t> ≈ 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Y | </a:t>
            </a:r>
            <a:r>
              <a:rPr lang="en-US" i="1" dirty="0" err="1" smtClean="0">
                <a:latin typeface="Times New Roman"/>
                <a:cs typeface="Times New Roman"/>
              </a:rPr>
              <a:t>ss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dirty="0" smtClean="0">
                <a:latin typeface="Calibri"/>
                <a:cs typeface="Calibri"/>
              </a:rPr>
              <a:t> and</a:t>
            </a:r>
            <a:r>
              <a:rPr lang="en-US" i="1" dirty="0" smtClean="0">
                <a:latin typeface="Times New Roman"/>
                <a:cs typeface="Times New Roman"/>
              </a:rPr>
              <a:t> H</a:t>
            </a:r>
            <a:r>
              <a:rPr lang="en-US" i="1" baseline="-25000" dirty="0" smtClean="0">
                <a:latin typeface="Times New Roman"/>
                <a:cs typeface="Times New Roman"/>
              </a:rPr>
              <a:t>∞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Y | </a:t>
            </a:r>
            <a:r>
              <a:rPr lang="en-US" i="1" dirty="0" err="1" smtClean="0">
                <a:latin typeface="Times New Roman"/>
                <a:cs typeface="Times New Roman"/>
              </a:rPr>
              <a:t>ss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i="1" dirty="0" smtClean="0">
                <a:latin typeface="Times New Roman"/>
                <a:cs typeface="Times New Roman"/>
              </a:rPr>
              <a:t> ≥ k</a:t>
            </a:r>
          </a:p>
          <a:p>
            <a:r>
              <a:rPr lang="en-US" dirty="0" smtClean="0">
                <a:latin typeface="Calibri"/>
                <a:cs typeface="Calibri"/>
              </a:rPr>
              <a:t>Known as HILL </a:t>
            </a:r>
            <a:r>
              <a:rPr lang="en-US" dirty="0">
                <a:cs typeface="Calibri"/>
              </a:rPr>
              <a:t>entropy </a:t>
            </a:r>
            <a:r>
              <a:rPr lang="en-US" sz="1800" dirty="0">
                <a:cs typeface="Calibri"/>
              </a:rPr>
              <a:t>[HastadImpagliazzoLevinLuby99]</a:t>
            </a:r>
            <a:r>
              <a:rPr lang="en-US" dirty="0">
                <a:cs typeface="Calibri"/>
              </a:rPr>
              <a:t>, </a:t>
            </a:r>
            <a:r>
              <a:rPr lang="en-US" dirty="0" smtClean="0">
                <a:latin typeface="Calibri"/>
                <a:cs typeface="Calibri"/>
              </a:rPr>
              <a:t>denoted as </a:t>
            </a:r>
            <a:r>
              <a:rPr lang="en-US" i="1" dirty="0" smtClean="0">
                <a:latin typeface="Times New Roman"/>
                <a:cs typeface="Times New Roman"/>
              </a:rPr>
              <a:t>H</a:t>
            </a:r>
            <a:r>
              <a:rPr lang="en-US" baseline="30000" dirty="0" smtClean="0">
                <a:latin typeface="Times New Roman"/>
                <a:cs typeface="Times New Roman"/>
              </a:rPr>
              <a:t>HILL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 | </a:t>
            </a:r>
            <a:r>
              <a:rPr lang="en-US" i="1" dirty="0" err="1" smtClean="0">
                <a:latin typeface="Times New Roman"/>
                <a:cs typeface="Times New Roman"/>
              </a:rPr>
              <a:t>ss</a:t>
            </a:r>
            <a:r>
              <a:rPr lang="en-US" dirty="0" smtClean="0">
                <a:latin typeface="Times New Roman"/>
                <a:cs typeface="Times New Roman"/>
              </a:rPr>
              <a:t>) ≥ </a:t>
            </a:r>
            <a:r>
              <a:rPr lang="en-US" i="1" dirty="0" smtClean="0">
                <a:latin typeface="Times New Roman"/>
                <a:cs typeface="Times New Roman"/>
              </a:rPr>
              <a:t>k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Applying a randomness extractor to HILL entropy produces a pseudorandom key</a:t>
            </a:r>
          </a:p>
        </p:txBody>
      </p:sp>
    </p:spTree>
    <p:extLst>
      <p:ext uri="{BB962C8B-B14F-4D97-AF65-F5344CB8AC3E}">
        <p14:creationId xmlns:p14="http://schemas.microsoft.com/office/powerpoint/2010/main" val="2212729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Content Placeholder 1"/>
          <p:cNvSpPr>
            <a:spLocks noGrp="1"/>
          </p:cNvSpPr>
          <p:nvPr>
            <p:ph idx="1"/>
          </p:nvPr>
        </p:nvSpPr>
        <p:spPr>
          <a:xfrm>
            <a:off x="762000" y="1828800"/>
            <a:ext cx="8763000" cy="395183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>
                <a:latin typeface="Arial" charset="0"/>
              </a:rPr>
              <a:t>Authentication with Noisy Data</a:t>
            </a:r>
          </a:p>
          <a:p>
            <a:pPr lvl="1"/>
            <a:r>
              <a:rPr lang="en-US" sz="2000" dirty="0" smtClean="0">
                <a:latin typeface="Arial" charset="0"/>
              </a:rPr>
              <a:t>Fuzzy Extractors</a:t>
            </a:r>
          </a:p>
          <a:p>
            <a:pPr eaLnBrk="1" hangingPunct="1"/>
            <a:endParaRPr lang="en-US" sz="2400" dirty="0">
              <a:latin typeface="Arial" charset="0"/>
            </a:endParaRPr>
          </a:p>
          <a:p>
            <a:pPr eaLnBrk="1" hangingPunct="1"/>
            <a:r>
              <a:rPr lang="en-US" sz="2400" dirty="0" smtClean="0">
                <a:latin typeface="Arial" charset="0"/>
              </a:rPr>
              <a:t>Impossibility of Computational Secure Sketches</a:t>
            </a:r>
          </a:p>
          <a:p>
            <a:pPr eaLnBrk="1" hangingPunct="1"/>
            <a:endParaRPr lang="en-US" sz="2400" dirty="0">
              <a:latin typeface="Arial" charset="0"/>
            </a:endParaRPr>
          </a:p>
          <a:p>
            <a:pPr eaLnBrk="1" hangingPunct="1"/>
            <a:r>
              <a:rPr lang="en-US" sz="2400" dirty="0" smtClean="0">
                <a:latin typeface="Arial" charset="0"/>
              </a:rPr>
              <a:t>Computational Fuzzy Extractor from Learning with Errors</a:t>
            </a:r>
            <a:br>
              <a:rPr lang="en-US" sz="2400" dirty="0" smtClean="0">
                <a:latin typeface="Arial" charset="0"/>
              </a:rPr>
            </a:br>
            <a:r>
              <a:rPr lang="en-US" sz="2400" dirty="0" smtClean="0">
                <a:latin typeface="Arial" charset="0"/>
              </a:rPr>
              <a:t>	(based on hard lattice problems)</a:t>
            </a:r>
          </a:p>
          <a:p>
            <a:pPr lvl="1" eaLnBrk="1" hangingPunct="1">
              <a:buFontTx/>
              <a:buNone/>
            </a:pPr>
            <a:endParaRPr lang="en-US" sz="2000" dirty="0">
              <a:latin typeface="Arial" charset="0"/>
            </a:endParaRPr>
          </a:p>
        </p:txBody>
      </p:sp>
      <p:sp>
        <p:nvSpPr>
          <p:cNvPr id="717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482654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669" y="278634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HILL Secure Sketches     Secure Sketches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3223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Theorem 1: </a:t>
            </a:r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i="1" dirty="0" smtClean="0">
                <a:latin typeface="Times New Roman"/>
                <a:cs typeface="Times New Roman"/>
              </a:rPr>
              <a:t>H</a:t>
            </a:r>
            <a:r>
              <a:rPr lang="en-US" baseline="30000" dirty="0" smtClean="0">
                <a:latin typeface="Times New Roman"/>
                <a:cs typeface="Times New Roman"/>
              </a:rPr>
              <a:t>HILL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 | </a:t>
            </a:r>
            <a:r>
              <a:rPr lang="en-US" i="1" dirty="0" err="1" smtClean="0">
                <a:latin typeface="Times New Roman"/>
                <a:cs typeface="Times New Roman"/>
              </a:rPr>
              <a:t>ss</a:t>
            </a:r>
            <a:r>
              <a:rPr lang="en-US" dirty="0" smtClean="0">
                <a:latin typeface="Times New Roman"/>
                <a:cs typeface="Times New Roman"/>
              </a:rPr>
              <a:t>) ≥ </a:t>
            </a:r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/>
              <a:t>, then </a:t>
            </a:r>
          </a:p>
          <a:p>
            <a:pPr marL="0" indent="0">
              <a:buNone/>
            </a:pPr>
            <a:r>
              <a:rPr lang="en-US" dirty="0" smtClean="0"/>
              <a:t>there exists set </a:t>
            </a:r>
            <a:r>
              <a:rPr lang="en-US" i="1" dirty="0" smtClean="0">
                <a:latin typeface="Times New Roman"/>
                <a:cs typeface="Times New Roman"/>
              </a:rPr>
              <a:t>C, |C|</a:t>
            </a:r>
            <a:r>
              <a:rPr lang="en-US" dirty="0" smtClean="0">
                <a:latin typeface="Times New Roman"/>
                <a:cs typeface="Times New Roman"/>
              </a:rPr>
              <a:t>≥2</a:t>
            </a:r>
            <a:r>
              <a:rPr lang="en-US" i="1" baseline="30000" dirty="0" smtClean="0">
                <a:latin typeface="Times New Roman"/>
                <a:cs typeface="Times New Roman"/>
              </a:rPr>
              <a:t>k</a:t>
            </a:r>
            <a:r>
              <a:rPr lang="en-US" baseline="30000" dirty="0" smtClean="0">
                <a:latin typeface="Times New Roman"/>
                <a:cs typeface="Times New Roman"/>
              </a:rPr>
              <a:t>-2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points of </a:t>
            </a:r>
            <a:r>
              <a:rPr lang="en-US" i="1" dirty="0" smtClean="0">
                <a:latin typeface="Times New Roman"/>
                <a:cs typeface="Times New Roman"/>
              </a:rPr>
              <a:t>C</a:t>
            </a:r>
            <a:r>
              <a:rPr lang="en-US" dirty="0" smtClean="0"/>
              <a:t> form an error-correcting code</a:t>
            </a:r>
          </a:p>
          <a:p>
            <a:pPr marL="0" indent="0">
              <a:buNone/>
            </a:pPr>
            <a:r>
              <a:rPr lang="en-US" dirty="0" smtClean="0"/>
              <a:t>and </a:t>
            </a:r>
            <a:br>
              <a:rPr lang="en-US" dirty="0" smtClean="0"/>
            </a:br>
            <a:r>
              <a:rPr lang="en-US" dirty="0" smtClean="0">
                <a:latin typeface="Times New Roman"/>
                <a:cs typeface="Times New Roman"/>
              </a:rPr>
              <a:t>rec</a:t>
            </a:r>
            <a:r>
              <a:rPr lang="en-US" dirty="0" smtClean="0"/>
              <a:t> corrects </a:t>
            </a:r>
            <a:r>
              <a:rPr lang="en-US" i="1" dirty="0" err="1" smtClean="0">
                <a:latin typeface="Times New Roman"/>
                <a:cs typeface="Times New Roman"/>
              </a:rPr>
              <a:t>d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max</a:t>
            </a:r>
            <a:r>
              <a:rPr lang="en-US" dirty="0" smtClean="0"/>
              <a:t> random errors on </a:t>
            </a:r>
            <a:r>
              <a:rPr lang="en-US" i="1" dirty="0" smtClean="0">
                <a:latin typeface="Times New Roman"/>
                <a:cs typeface="Times New Roman"/>
              </a:rPr>
              <a:t>C</a:t>
            </a:r>
          </a:p>
          <a:p>
            <a:pPr marL="0" indent="0">
              <a:buNone/>
            </a:pPr>
            <a:endParaRPr lang="en-US" i="1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u="sng" dirty="0" smtClean="0"/>
              <a:t>Corollary 1:</a:t>
            </a:r>
            <a:r>
              <a:rPr lang="en-US" dirty="0" smtClean="0"/>
              <a:t> (Sketch of </a:t>
            </a:r>
            <a:r>
              <a:rPr lang="en-US" sz="2100" dirty="0" smtClean="0"/>
              <a:t>[DodisSmith05]</a:t>
            </a:r>
            <a:r>
              <a:rPr lang="en-US" dirty="0" smtClean="0"/>
              <a:t>)</a:t>
            </a: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dirty="0" smtClean="0"/>
              <a:t>If the HILL entropy of a sketch drops by </a:t>
            </a:r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/>
              <a:t> bits, </a:t>
            </a:r>
            <a:br>
              <a:rPr lang="en-US" dirty="0" smtClean="0"/>
            </a:br>
            <a:r>
              <a:rPr lang="en-US" dirty="0" smtClean="0"/>
              <a:t>there exists a sketch whose information theoretic entropy drops by no more than </a:t>
            </a:r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>
                <a:latin typeface="Times New Roman"/>
                <a:cs typeface="Times New Roman"/>
              </a:rPr>
              <a:t>+2</a:t>
            </a:r>
            <a:r>
              <a:rPr lang="en-US" dirty="0" smtClean="0"/>
              <a:t> bits.</a:t>
            </a:r>
            <a:endParaRPr lang="en-US" i="1" dirty="0">
              <a:latin typeface="Times New Roman"/>
              <a:cs typeface="Times New Roman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802313" y="902140"/>
            <a:ext cx="4580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36"/>
          <p:cNvSpPr>
            <a:spLocks noChangeArrowheads="1"/>
          </p:cNvSpPr>
          <p:nvPr/>
        </p:nvSpPr>
        <p:spPr bwMode="auto">
          <a:xfrm>
            <a:off x="610699" y="5591819"/>
            <a:ext cx="7730892" cy="104932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b="1" dirty="0" smtClean="0"/>
              <a:t>We can fix an </a:t>
            </a:r>
            <a:r>
              <a:rPr lang="en-US" b="1" i="1" dirty="0" err="1" smtClean="0">
                <a:latin typeface="Times New Roman"/>
                <a:cs typeface="Times New Roman"/>
              </a:rPr>
              <a:t>ss</a:t>
            </a:r>
            <a:r>
              <a:rPr lang="en-US" b="1" dirty="0" smtClean="0"/>
              <a:t> value where </a:t>
            </a:r>
            <a:r>
              <a:rPr lang="en-US" sz="1800" b="1" dirty="0" smtClean="0">
                <a:latin typeface="Times New Roman"/>
                <a:cs typeface="Times New Roman"/>
              </a:rPr>
              <a:t>rec</a:t>
            </a:r>
            <a:r>
              <a:rPr lang="en-US" sz="1800" b="1" dirty="0" smtClean="0"/>
              <a:t> functions as a good </a:t>
            </a:r>
            <a:r>
              <a:rPr lang="en-US" b="1" dirty="0" smtClean="0"/>
              <a:t>a decoding algorithm.  </a:t>
            </a:r>
            <a:br>
              <a:rPr lang="en-US" b="1" dirty="0" smtClean="0"/>
            </a:br>
            <a:r>
              <a:rPr lang="en-US" b="1" dirty="0" smtClean="0"/>
              <a:t>For a distribution, </a:t>
            </a:r>
            <a:r>
              <a:rPr lang="en-US" b="1" i="1" dirty="0" smtClean="0">
                <a:latin typeface="Times New Roman"/>
                <a:cs typeface="Times New Roman"/>
              </a:rPr>
              <a:t>Y</a:t>
            </a:r>
            <a:r>
              <a:rPr lang="en-US" b="1" dirty="0" smtClean="0"/>
              <a:t>, to be indistinguishable, </a:t>
            </a:r>
            <a:r>
              <a:rPr lang="en-US" b="1" dirty="0" smtClean="0">
                <a:latin typeface="Times New Roman"/>
                <a:cs typeface="Times New Roman"/>
              </a:rPr>
              <a:t>rec</a:t>
            </a:r>
            <a:r>
              <a:rPr lang="en-US" b="1" dirty="0" smtClean="0"/>
              <a:t> must also decode on </a:t>
            </a:r>
            <a:r>
              <a:rPr lang="en-US" b="1" i="1" dirty="0" smtClean="0">
                <a:latin typeface="Times New Roman"/>
                <a:cs typeface="Times New Roman"/>
              </a:rPr>
              <a:t>Y</a:t>
            </a:r>
            <a:r>
              <a:rPr lang="en-US" b="1" dirty="0" smtClean="0"/>
              <a:t>.</a:t>
            </a:r>
            <a:endParaRPr lang="en-US" sz="18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72217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sketches be unpredictable?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Indistinguishability</a:t>
            </a:r>
            <a:r>
              <a:rPr lang="en-US" dirty="0" smtClean="0"/>
              <a:t> may the wrong definition</a:t>
            </a:r>
          </a:p>
          <a:p>
            <a:r>
              <a:rPr lang="en-US" dirty="0" smtClean="0"/>
              <a:t>Definitely need that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 </a:t>
            </a:r>
            <a:r>
              <a:rPr lang="en-US" dirty="0" smtClean="0">
                <a:latin typeface="Times New Roman"/>
                <a:cs typeface="Times New Roman"/>
              </a:rPr>
              <a:t>| </a:t>
            </a:r>
            <a:r>
              <a:rPr lang="en-US" i="1" dirty="0" err="1" smtClean="0">
                <a:latin typeface="Times New Roman"/>
                <a:cs typeface="Times New Roman"/>
              </a:rPr>
              <a:t>ss</a:t>
            </a:r>
            <a:r>
              <a:rPr lang="en-US" dirty="0" smtClean="0">
                <a:latin typeface="Calibri"/>
                <a:cs typeface="Calibri"/>
              </a:rPr>
              <a:t> is unpredictable</a:t>
            </a:r>
          </a:p>
          <a:p>
            <a:r>
              <a:rPr lang="en-US" dirty="0" smtClean="0">
                <a:latin typeface="Calibri"/>
                <a:cs typeface="Calibri"/>
              </a:rPr>
              <a:t>Applying a randomness extractor (with reconstruction procedure) produces a pseudorandom key </a:t>
            </a:r>
            <a:r>
              <a:rPr lang="en-US" sz="1800" dirty="0" smtClean="0">
                <a:latin typeface="Calibri"/>
                <a:cs typeface="Calibri"/>
              </a:rPr>
              <a:t>[HsiaoLuReyzin07]</a:t>
            </a:r>
          </a:p>
          <a:p>
            <a:r>
              <a:rPr lang="en-US" dirty="0" smtClean="0">
                <a:latin typeface="Calibri"/>
                <a:cs typeface="Calibri"/>
              </a:rPr>
              <a:t>Main concern: </a:t>
            </a:r>
            <a:r>
              <a:rPr lang="en-US" dirty="0" smtClean="0">
                <a:latin typeface="Times New Roman"/>
                <a:cs typeface="Times New Roman"/>
              </a:rPr>
              <a:t>rec</a:t>
            </a:r>
            <a:r>
              <a:rPr lang="en-US" dirty="0" smtClean="0">
                <a:latin typeface="Calibri"/>
                <a:cs typeface="Calibri"/>
              </a:rPr>
              <a:t> acts like a decoder of an error-correcting code</a:t>
            </a:r>
          </a:p>
          <a:p>
            <a:endParaRPr lang="en-US" i="1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71819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771" y="274638"/>
            <a:ext cx="8626121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Maximum unpredictability conditioned on </a:t>
            </a:r>
            <a:r>
              <a:rPr lang="en-US" sz="3600" i="1" dirty="0" err="1" smtClean="0">
                <a:latin typeface="Times New Roman"/>
                <a:cs typeface="Times New Roman"/>
              </a:rPr>
              <a:t>ss</a:t>
            </a:r>
            <a:endParaRPr lang="en-US" sz="3600" i="1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25692" cy="35281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Let </a:t>
            </a:r>
            <a:r>
              <a:rPr lang="en-US" dirty="0" smtClean="0">
                <a:latin typeface="Times New Roman"/>
                <a:cs typeface="Times New Roman"/>
              </a:rPr>
              <a:t>|</a:t>
            </a:r>
            <a:r>
              <a:rPr lang="en-US" dirty="0" err="1" smtClean="0">
                <a:latin typeface="Times New Roman"/>
                <a:cs typeface="Times New Roman"/>
              </a:rPr>
              <a:t>B</a:t>
            </a:r>
            <a:r>
              <a:rPr lang="en-US" baseline="-25000" dirty="0" err="1" smtClean="0">
                <a:latin typeface="Times New Roman"/>
                <a:cs typeface="Times New Roman"/>
              </a:rPr>
              <a:t>dmax</a:t>
            </a:r>
            <a:r>
              <a:rPr lang="en-US" dirty="0" smtClean="0">
                <a:latin typeface="Times New Roman"/>
                <a:cs typeface="Times New Roman"/>
              </a:rPr>
              <a:t>|</a:t>
            </a:r>
            <a:r>
              <a:rPr lang="en-US" dirty="0" smtClean="0"/>
              <a:t> be the # of points in balls of radius </a:t>
            </a:r>
            <a:r>
              <a:rPr lang="en-US" dirty="0" err="1" smtClean="0">
                <a:latin typeface="Times New Roman"/>
                <a:cs typeface="Times New Roman"/>
              </a:rPr>
              <a:t>d</a:t>
            </a:r>
            <a:r>
              <a:rPr lang="en-US" baseline="-25000" dirty="0" err="1" smtClean="0">
                <a:latin typeface="Times New Roman"/>
                <a:cs typeface="Times New Roman"/>
              </a:rPr>
              <a:t>max</a:t>
            </a:r>
            <a:endParaRPr lang="en-US" baseline="-25000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Theorem 2:</a:t>
            </a:r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=</a:t>
            </a:r>
            <a:r>
              <a:rPr lang="en-US" i="1" dirty="0" smtClean="0">
                <a:latin typeface="Times New Roman"/>
                <a:cs typeface="Times New Roman"/>
              </a:rPr>
              <a:t>U</a:t>
            </a:r>
            <a:r>
              <a:rPr lang="en-US" dirty="0" smtClean="0">
                <a:latin typeface="Calibri"/>
                <a:cs typeface="Calibri"/>
              </a:rPr>
              <a:t> and the Hamming metric,</a:t>
            </a:r>
          </a:p>
          <a:p>
            <a:pPr marL="0" indent="0">
              <a:buNone/>
            </a:pP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’s</a:t>
            </a:r>
            <a:r>
              <a:rPr lang="en-US" dirty="0" smtClean="0"/>
              <a:t> unpredictability conditioned on any secure sketch</a:t>
            </a:r>
          </a:p>
          <a:p>
            <a:pPr marL="0" indent="0">
              <a:buNone/>
            </a:pPr>
            <a:r>
              <a:rPr lang="en-US" dirty="0" smtClean="0"/>
              <a:t>decreases by </a:t>
            </a:r>
            <a:r>
              <a:rPr lang="en-US" dirty="0" smtClean="0">
                <a:latin typeface="Times New Roman"/>
                <a:cs typeface="Times New Roman"/>
              </a:rPr>
              <a:t>|</a:t>
            </a:r>
            <a:r>
              <a:rPr lang="en-US" dirty="0" err="1" smtClean="0">
                <a:latin typeface="Times New Roman"/>
                <a:cs typeface="Times New Roman"/>
              </a:rPr>
              <a:t>B</a:t>
            </a:r>
            <a:r>
              <a:rPr lang="en-US" baseline="-25000" dirty="0" err="1" smtClean="0">
                <a:latin typeface="Times New Roman"/>
                <a:cs typeface="Times New Roman"/>
              </a:rPr>
              <a:t>dmax</a:t>
            </a:r>
            <a:r>
              <a:rPr lang="en-US" dirty="0">
                <a:latin typeface="Times New Roman"/>
                <a:cs typeface="Times New Roman"/>
              </a:rPr>
              <a:t>|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Theorem 2 also holds if we consider unpredictability </a:t>
            </a:r>
            <a:br>
              <a:rPr lang="en-US" dirty="0" smtClean="0"/>
            </a:br>
            <a:r>
              <a:rPr lang="en-US" dirty="0" smtClean="0"/>
              <a:t>of distributions that are indistinguishable from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</a:p>
          <a:p>
            <a:pPr marL="0" indent="0">
              <a:buNone/>
            </a:pP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610699" y="5246292"/>
            <a:ext cx="7730892" cy="149937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lvl="1"/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These results also hold for any algorithm </a:t>
            </a:r>
            <a:br>
              <a:rPr lang="en-US" dirty="0" smtClean="0">
                <a:solidFill>
                  <a:srgbClr val="000000"/>
                </a:solidFill>
                <a:latin typeface="Arial" charset="0"/>
              </a:rPr>
            </a:b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1) that is error-tolerant, and </a:t>
            </a:r>
            <a:br>
              <a:rPr lang="en-US" dirty="0" smtClean="0">
                <a:solidFill>
                  <a:srgbClr val="000000"/>
                </a:solidFill>
                <a:latin typeface="Arial" charset="0"/>
              </a:rPr>
            </a:b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2) the source can be recovered from the output.</a:t>
            </a:r>
            <a:endParaRPr lang="en-US" dirty="0">
              <a:solidFill>
                <a:srgbClr val="000000"/>
              </a:solidFill>
              <a:latin typeface="Arial" charset="0"/>
            </a:endParaRPr>
          </a:p>
          <a:p>
            <a:pPr marL="365760" lvl="1"/>
            <a:endParaRPr lang="en-US" baseline="-25000" dirty="0" smtClean="0">
              <a:solidFill>
                <a:srgbClr val="000000"/>
              </a:solidFill>
              <a:latin typeface="Arial" charset="0"/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Give 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up on building a secure 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sketch, focus 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on 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fuzzy extractor</a:t>
            </a:r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952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1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Content Placeholder 1"/>
          <p:cNvSpPr>
            <a:spLocks noGrp="1"/>
          </p:cNvSpPr>
          <p:nvPr>
            <p:ph idx="1"/>
          </p:nvPr>
        </p:nvSpPr>
        <p:spPr>
          <a:xfrm>
            <a:off x="762000" y="1828799"/>
            <a:ext cx="8763000" cy="3931019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Authentication with Noisy Data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  <a:p>
            <a:pPr lvl="1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Fuzzy Extractors</a:t>
            </a:r>
          </a:p>
          <a:p>
            <a:pPr lvl="1"/>
            <a:endParaRPr lang="en-US" sz="1800" dirty="0" smtClean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  <a:p>
            <a:pPr lvl="1"/>
            <a:endParaRPr lang="en-US" sz="1800" dirty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  <a:p>
            <a:pPr eaLnBrk="1" hangingPunct="1"/>
            <a:r>
              <a:rPr lang="en-US" sz="2400" dirty="0" smtClean="0">
                <a:solidFill>
                  <a:srgbClr val="000000"/>
                </a:solidFill>
                <a:latin typeface="Arial" charset="0"/>
              </a:rPr>
              <a:t>Impossibility of Computational Secure Sketches</a:t>
            </a:r>
          </a:p>
          <a:p>
            <a:pPr marL="0" indent="0" eaLnBrk="1" hangingPunct="1">
              <a:buNone/>
            </a:pPr>
            <a:endParaRPr lang="en-US" sz="2400" dirty="0" smtClean="0">
              <a:latin typeface="Arial" charset="0"/>
            </a:endParaRPr>
          </a:p>
          <a:p>
            <a:pPr eaLnBrk="1" hangingPunct="1"/>
            <a:endParaRPr lang="en-US" sz="2400" dirty="0">
              <a:latin typeface="Arial" charset="0"/>
            </a:endParaRPr>
          </a:p>
          <a:p>
            <a:endParaRPr lang="en-US" sz="2400" dirty="0" smtClean="0">
              <a:latin typeface="Arial" charset="0"/>
            </a:endParaRPr>
          </a:p>
          <a:p>
            <a:r>
              <a:rPr lang="en-US" sz="2400" dirty="0" smtClean="0">
                <a:latin typeface="Arial" charset="0"/>
              </a:rPr>
              <a:t>Lossless Computational Fuzzy Extractor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Arial" charset="0"/>
              </a:rPr>
              <a:t>Need computational assumption that is error-tolerant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Arial" charset="0"/>
              </a:rPr>
              <a:t>Seems natural to use random linear codes </a:t>
            </a:r>
            <a:br>
              <a:rPr lang="en-US" sz="2000" dirty="0">
                <a:solidFill>
                  <a:srgbClr val="000000"/>
                </a:solidFill>
                <a:latin typeface="Arial" charset="0"/>
              </a:rPr>
            </a:br>
            <a:r>
              <a:rPr lang="en-US" sz="2000" dirty="0">
                <a:solidFill>
                  <a:srgbClr val="000000"/>
                </a:solidFill>
                <a:latin typeface="Arial" charset="0"/>
              </a:rPr>
              <a:t>(syndrome decoding is NP-hard)</a:t>
            </a:r>
            <a:r>
              <a:rPr lang="en-US" sz="2000" dirty="0" smtClean="0">
                <a:latin typeface="Arial" charset="0"/>
              </a:rPr>
              <a:t/>
            </a:r>
            <a:br>
              <a:rPr lang="en-US" sz="2000" dirty="0" smtClean="0">
                <a:latin typeface="Arial" charset="0"/>
              </a:rPr>
            </a:br>
            <a:endParaRPr lang="en-US" sz="2000" dirty="0" smtClean="0">
              <a:latin typeface="Arial" charset="0"/>
            </a:endParaRPr>
          </a:p>
          <a:p>
            <a:pPr lvl="1" eaLnBrk="1" hangingPunct="1">
              <a:buFontTx/>
              <a:buNone/>
            </a:pPr>
            <a:endParaRPr lang="en-US" sz="2000" dirty="0">
              <a:latin typeface="Arial" charset="0"/>
            </a:endParaRPr>
          </a:p>
        </p:txBody>
      </p:sp>
      <p:sp>
        <p:nvSpPr>
          <p:cNvPr id="717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319857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" grpId="0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787588" y="1440635"/>
            <a:ext cx="5012765" cy="382494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construction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3931920" y="1101494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Secure Sketch Offset</a:t>
            </a:r>
            <a:endParaRPr lang="en-US" dirty="0"/>
          </a:p>
        </p:txBody>
      </p:sp>
      <p:cxnSp>
        <p:nvCxnSpPr>
          <p:cNvPr id="6" name="Straight Arrow Connector 5"/>
          <p:cNvCxnSpPr>
            <a:stCxn id="14" idx="3"/>
            <a:endCxn id="11" idx="7"/>
          </p:cNvCxnSpPr>
          <p:nvPr/>
        </p:nvCxnSpPr>
        <p:spPr bwMode="auto">
          <a:xfrm flipH="1">
            <a:off x="4995845" y="2348718"/>
            <a:ext cx="1279995" cy="134329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" name="Straight Arrow Connector 7"/>
          <p:cNvCxnSpPr>
            <a:stCxn id="11" idx="6"/>
            <a:endCxn id="15" idx="3"/>
          </p:cNvCxnSpPr>
          <p:nvPr/>
        </p:nvCxnSpPr>
        <p:spPr bwMode="auto">
          <a:xfrm flipV="1">
            <a:off x="5014867" y="2806176"/>
            <a:ext cx="1764363" cy="93176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" name="Straight Arrow Connector 9"/>
          <p:cNvCxnSpPr>
            <a:stCxn id="15" idx="0"/>
            <a:endCxn id="14" idx="5"/>
          </p:cNvCxnSpPr>
          <p:nvPr/>
        </p:nvCxnSpPr>
        <p:spPr bwMode="auto">
          <a:xfrm flipH="1" flipV="1">
            <a:off x="6367685" y="2348718"/>
            <a:ext cx="457468" cy="34659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1" name="Oval 10"/>
          <p:cNvSpPr/>
          <p:nvPr/>
        </p:nvSpPr>
        <p:spPr bwMode="auto">
          <a:xfrm>
            <a:off x="4884978" y="3672994"/>
            <a:ext cx="129889" cy="129889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256818" y="2237851"/>
            <a:ext cx="129889" cy="129889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6760208" y="2695309"/>
            <a:ext cx="129889" cy="129889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00800" y="2048862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err="1" smtClean="0">
                <a:latin typeface="Times New Roman"/>
                <a:cs typeface="Times New Roman"/>
              </a:rPr>
              <a:t>ec</a:t>
            </a:r>
            <a:r>
              <a:rPr lang="en-US" sz="1800" dirty="0" smtClean="0">
                <a:latin typeface="Times New Roman"/>
                <a:cs typeface="Times New Roman"/>
              </a:rPr>
              <a:t>’=Decode(</a:t>
            </a:r>
            <a:r>
              <a:rPr lang="en-US" i="1" dirty="0" err="1" smtClean="0">
                <a:latin typeface="Times New Roman"/>
                <a:cs typeface="Times New Roman"/>
              </a:rPr>
              <a:t>ss</a:t>
            </a:r>
            <a:r>
              <a:rPr lang="en-US" i="1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latin typeface="Times New Roman"/>
                <a:cs typeface="Times New Roman"/>
                <a:sym typeface="Symbol"/>
              </a:rPr>
              <a:t></a:t>
            </a:r>
            <a:r>
              <a:rPr lang="en-US" sz="1800" dirty="0" smtClean="0">
                <a:latin typeface="Times New Roman"/>
                <a:cs typeface="Times New Roman"/>
              </a:rPr>
              <a:t>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sz="1800" dirty="0" smtClean="0">
                <a:latin typeface="Times New Roman"/>
                <a:cs typeface="Times New Roman"/>
              </a:rPr>
              <a:t>)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08239" y="302117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Times New Roman"/>
                <a:cs typeface="Times New Roman"/>
              </a:rPr>
              <a:t>ss</a:t>
            </a:r>
            <a:r>
              <a:rPr lang="en-US" sz="1800" dirty="0" smtClean="0">
                <a:sym typeface="Symbol"/>
              </a:rPr>
              <a:t>  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i="1" baseline="-25000" dirty="0">
                <a:latin typeface="Times New Roman"/>
                <a:cs typeface="Times New Roman"/>
              </a:rPr>
              <a:t>1</a:t>
            </a:r>
            <a:endParaRPr lang="en-US" sz="1800" i="1" dirty="0">
              <a:latin typeface="Times New Roman"/>
              <a:cs typeface="Times New Roman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23795" y="3883985"/>
            <a:ext cx="208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err="1" smtClean="0">
                <a:latin typeface="Times New Roman"/>
                <a:cs typeface="Times New Roman"/>
              </a:rPr>
              <a:t>ss</a:t>
            </a:r>
            <a:r>
              <a:rPr lang="en-US" sz="1800" i="1" dirty="0" smtClean="0">
                <a:latin typeface="Times New Roman"/>
                <a:cs typeface="Times New Roman"/>
              </a:rPr>
              <a:t>=</a:t>
            </a:r>
            <a:r>
              <a:rPr lang="en-US" dirty="0">
                <a:latin typeface="Times New Roman"/>
                <a:cs typeface="Times New Roman"/>
              </a:rPr>
              <a:t>Encode(</a:t>
            </a:r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dirty="0">
                <a:latin typeface="Times New Roman"/>
                <a:cs typeface="Times New Roman"/>
              </a:rPr>
              <a:t>)</a:t>
            </a:r>
            <a:r>
              <a:rPr lang="en-US" sz="1800" i="1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sym typeface="Symbol"/>
              </a:rPr>
              <a:t></a:t>
            </a:r>
            <a:r>
              <a:rPr lang="en-US" sz="1800" i="1" dirty="0" smtClean="0">
                <a:latin typeface="Times New Roman"/>
                <a:cs typeface="Times New Roman"/>
              </a:rPr>
              <a:t>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07242" y="1855810"/>
            <a:ext cx="1675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err="1" smtClean="0">
                <a:latin typeface="Times New Roman"/>
                <a:cs typeface="Times New Roman"/>
              </a:rPr>
              <a:t>ec</a:t>
            </a:r>
            <a:r>
              <a:rPr lang="en-US" sz="1800" i="1" dirty="0" smtClean="0">
                <a:latin typeface="Times New Roman"/>
                <a:cs typeface="Times New Roman"/>
              </a:rPr>
              <a:t> = </a:t>
            </a:r>
            <a:r>
              <a:rPr lang="en-US" sz="1800" dirty="0" smtClean="0">
                <a:latin typeface="Times New Roman"/>
                <a:cs typeface="Times New Roman"/>
              </a:rPr>
              <a:t>Encode(</a:t>
            </a:r>
            <a:r>
              <a:rPr lang="en-US" sz="1800" i="1" dirty="0" smtClean="0">
                <a:latin typeface="Times New Roman"/>
                <a:cs typeface="Times New Roman"/>
              </a:rPr>
              <a:t>x</a:t>
            </a:r>
            <a:r>
              <a:rPr lang="en-US" sz="1800" dirty="0" smtClean="0">
                <a:latin typeface="Times New Roman"/>
                <a:cs typeface="Times New Roman"/>
              </a:rPr>
              <a:t>)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26" name="Content Placeholder 1"/>
          <p:cNvSpPr>
            <a:spLocks noGrp="1"/>
          </p:cNvSpPr>
          <p:nvPr>
            <p:ph idx="1"/>
          </p:nvPr>
        </p:nvSpPr>
        <p:spPr>
          <a:xfrm>
            <a:off x="152400" y="1143000"/>
            <a:ext cx="3200400" cy="4419600"/>
          </a:xfrm>
        </p:spPr>
        <p:txBody>
          <a:bodyPr/>
          <a:lstStyle/>
          <a:p>
            <a:r>
              <a:rPr lang="en-US" sz="1600" dirty="0" smtClean="0"/>
              <a:t>What happens if we replace the code in our previous sketch with a random linear code?</a:t>
            </a:r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2000" dirty="0" smtClean="0"/>
              <a:t>Issues:</a:t>
            </a:r>
          </a:p>
          <a:p>
            <a:r>
              <a:rPr lang="en-US" sz="1600" dirty="0">
                <a:cs typeface="Calibri"/>
              </a:rPr>
              <a:t>Creating/finding a pseudorandom key? </a:t>
            </a:r>
            <a:br>
              <a:rPr lang="en-US" sz="1600" dirty="0">
                <a:cs typeface="Calibri"/>
              </a:rPr>
            </a:br>
            <a:r>
              <a:rPr lang="en-US" sz="1600" dirty="0">
                <a:cs typeface="Calibri"/>
              </a:rPr>
              <a:t>(can’t use bits of </a:t>
            </a:r>
            <a:r>
              <a:rPr lang="en-US" sz="1600" i="1" dirty="0">
                <a:latin typeface="Times New Roman"/>
                <a:cs typeface="Times New Roman"/>
              </a:rPr>
              <a:t>w</a:t>
            </a:r>
            <a:r>
              <a:rPr lang="en-US" sz="1600" baseline="-25000" dirty="0">
                <a:latin typeface="Times New Roman"/>
                <a:cs typeface="Times New Roman"/>
              </a:rPr>
              <a:t>0</a:t>
            </a:r>
            <a:r>
              <a:rPr lang="en-US" sz="1600" dirty="0">
                <a:cs typeface="Calibri"/>
              </a:rPr>
              <a:t>)</a:t>
            </a:r>
          </a:p>
          <a:p>
            <a:endParaRPr lang="en-US" sz="1600" dirty="0" smtClean="0">
              <a:cs typeface="Calibri"/>
            </a:endParaRPr>
          </a:p>
          <a:p>
            <a:r>
              <a:rPr lang="en-US" sz="1600" dirty="0">
                <a:cs typeface="Calibri"/>
              </a:rPr>
              <a:t>Finding efficient decoding algorithm for small </a:t>
            </a:r>
            <a:r>
              <a:rPr lang="en-US" sz="1600" i="1" dirty="0" err="1">
                <a:latin typeface="Times New Roman"/>
                <a:cs typeface="Times New Roman"/>
              </a:rPr>
              <a:t>d</a:t>
            </a:r>
            <a:r>
              <a:rPr lang="en-US" sz="1600" i="1" baseline="-25000" dirty="0" err="1">
                <a:latin typeface="Times New Roman"/>
                <a:cs typeface="Times New Roman"/>
              </a:rPr>
              <a:t>max</a:t>
            </a:r>
            <a:r>
              <a:rPr lang="en-US" sz="1600" dirty="0">
                <a:cs typeface="Calibri"/>
              </a:rPr>
              <a:t>.</a:t>
            </a:r>
          </a:p>
          <a:p>
            <a:endParaRPr lang="en-US" sz="1600" dirty="0" smtClean="0">
              <a:cs typeface="Calibri"/>
            </a:endParaRPr>
          </a:p>
          <a:p>
            <a:endParaRPr lang="en-US" sz="1600" dirty="0">
              <a:cs typeface="Calibri"/>
            </a:endParaRPr>
          </a:p>
          <a:p>
            <a:r>
              <a:rPr lang="en-US" sz="1600" dirty="0" smtClean="0">
                <a:cs typeface="Calibri"/>
              </a:rPr>
              <a:t>Proving </a:t>
            </a:r>
            <a:r>
              <a:rPr lang="en-US" sz="1600" dirty="0">
                <a:cs typeface="Calibri"/>
              </a:rPr>
              <a:t>security for different types of distributions </a:t>
            </a:r>
            <a:r>
              <a:rPr lang="en-US" sz="1600" i="1" dirty="0">
                <a:latin typeface="Times New Roman"/>
                <a:cs typeface="Times New Roman"/>
              </a:rPr>
              <a:t>W</a:t>
            </a:r>
            <a:r>
              <a:rPr lang="en-US" sz="1600" baseline="-25000" dirty="0">
                <a:latin typeface="Times New Roman"/>
                <a:cs typeface="Times New Roman"/>
              </a:rPr>
              <a:t>0</a:t>
            </a:r>
            <a:endParaRPr lang="en-US" sz="1400" dirty="0"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</p:txBody>
      </p:sp>
      <p:sp>
        <p:nvSpPr>
          <p:cNvPr id="28" name="Rectangle 36"/>
          <p:cNvSpPr>
            <a:spLocks noChangeArrowheads="1"/>
          </p:cNvSpPr>
          <p:nvPr/>
        </p:nvSpPr>
        <p:spPr bwMode="auto">
          <a:xfrm>
            <a:off x="1415222" y="5694212"/>
            <a:ext cx="6149509" cy="89583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lvl="1"/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We’ll spend the rest of the talk addressing these issues.  </a:t>
            </a:r>
            <a:b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</a:b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For now, assume </a:t>
            </a:r>
            <a:r>
              <a:rPr lang="en-US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 is the uniform distribution.</a:t>
            </a:r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3843469"/>
              </p:ext>
            </p:extLst>
          </p:nvPr>
        </p:nvGraphicFramePr>
        <p:xfrm>
          <a:off x="4789183" y="1884821"/>
          <a:ext cx="988483" cy="706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Equation" r:id="rId4" imgW="622300" imgH="444500" progId="Equation.3">
                  <p:embed/>
                </p:oleObj>
              </mc:Choice>
              <mc:Fallback>
                <p:oleObj name="Equation" r:id="rId4" imgW="6223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89183" y="1884821"/>
                        <a:ext cx="988483" cy="7060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130921" y="3883985"/>
            <a:ext cx="208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err="1" smtClean="0">
                <a:latin typeface="Times New Roman"/>
                <a:cs typeface="Times New Roman"/>
              </a:rPr>
              <a:t>ss</a:t>
            </a:r>
            <a:r>
              <a:rPr lang="en-US" sz="1800" i="1" dirty="0" smtClean="0">
                <a:latin typeface="Times New Roman"/>
                <a:cs typeface="Times New Roman"/>
              </a:rPr>
              <a:t>=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sz="1800" i="1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sym typeface="Symbol"/>
              </a:rPr>
              <a:t></a:t>
            </a:r>
            <a:r>
              <a:rPr lang="en-US" sz="1800" i="1" dirty="0" smtClean="0">
                <a:latin typeface="Times New Roman"/>
                <a:cs typeface="Times New Roman"/>
              </a:rPr>
              <a:t>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40043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6" grpId="0" build="p"/>
      <p:bldP spid="28" grpId="0" build="p" animBg="1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random linear equations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7275506"/>
              </p:ext>
            </p:extLst>
          </p:nvPr>
        </p:nvGraphicFramePr>
        <p:xfrm>
          <a:off x="990600" y="1371600"/>
          <a:ext cx="6406499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3" imgW="2184400" imgH="1143000" progId="Equation.3">
                  <p:embed/>
                </p:oleObj>
              </mc:Choice>
              <mc:Fallback>
                <p:oleObj name="Equation" r:id="rId3" imgW="2184400" imgH="1143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371600"/>
                        <a:ext cx="6406499" cy="335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4876800"/>
            <a:ext cx="8153400" cy="1680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Gaussian Elimination!</a:t>
            </a:r>
          </a:p>
          <a:p>
            <a:r>
              <a:rPr lang="en-US" dirty="0" smtClean="0"/>
              <a:t>What happens if we add small errors?</a:t>
            </a:r>
          </a:p>
          <a:p>
            <a:pPr lvl="1"/>
            <a:r>
              <a:rPr lang="en-US" dirty="0"/>
              <a:t>Small errors seem to make the problem </a:t>
            </a:r>
            <a:r>
              <a:rPr lang="en-US" dirty="0" smtClean="0"/>
              <a:t>difficult</a:t>
            </a:r>
          </a:p>
          <a:p>
            <a:r>
              <a:rPr lang="en-US" dirty="0" smtClean="0"/>
              <a:t>Syndrome decoding of random linear code is NP-hard</a:t>
            </a:r>
          </a:p>
          <a:p>
            <a:r>
              <a:rPr lang="en-US" dirty="0" smtClean="0"/>
              <a:t>Recovering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/>
              <a:t> known as Learning with Errors (LWE)</a:t>
            </a:r>
          </a:p>
          <a:p>
            <a:endParaRPr lang="en-US" sz="2400" i="1" dirty="0" smtClean="0"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</a:pP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5486" y="5531581"/>
            <a:ext cx="8878382" cy="1196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78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with Errors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5310301"/>
              </p:ext>
            </p:extLst>
          </p:nvPr>
        </p:nvGraphicFramePr>
        <p:xfrm>
          <a:off x="973138" y="1371600"/>
          <a:ext cx="6443662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Equation" r:id="rId3" imgW="2197100" imgH="1143000" progId="Equation.3">
                  <p:embed/>
                </p:oleObj>
              </mc:Choice>
              <mc:Fallback>
                <p:oleObj name="Equation" r:id="rId3" imgW="2197100" imgH="1143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3138" y="1371600"/>
                        <a:ext cx="6443662" cy="335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381000" y="4876800"/>
            <a:ext cx="8153400" cy="1680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Gaussian Elimination!</a:t>
            </a:r>
          </a:p>
          <a:p>
            <a:r>
              <a:rPr lang="en-US" dirty="0"/>
              <a:t>What happens if we add small errors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Small errors seem to make the problem difficult</a:t>
            </a:r>
          </a:p>
          <a:p>
            <a:pPr lvl="1"/>
            <a:r>
              <a:rPr lang="en-US" dirty="0" smtClean="0"/>
              <a:t>Syndrome decoding of random linear code is NP-hard</a:t>
            </a:r>
          </a:p>
          <a:p>
            <a:r>
              <a:rPr lang="en-US" dirty="0" smtClean="0"/>
              <a:t>Recovering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/>
              <a:t> known as Learning with Errors (LWE)</a:t>
            </a:r>
          </a:p>
          <a:p>
            <a:endParaRPr lang="en-US" sz="2400" i="1" dirty="0" smtClean="0"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</a:pPr>
            <a:endParaRPr lang="en-US" sz="24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0478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with Errors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1006571"/>
              </p:ext>
            </p:extLst>
          </p:nvPr>
        </p:nvGraphicFramePr>
        <p:xfrm>
          <a:off x="304800" y="1316038"/>
          <a:ext cx="7226300" cy="346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Equation" r:id="rId3" imgW="2463800" imgH="1181100" progId="Equation.3">
                  <p:embed/>
                </p:oleObj>
              </mc:Choice>
              <mc:Fallback>
                <p:oleObj name="Equation" r:id="rId3" imgW="2463800" imgH="1181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1316038"/>
                        <a:ext cx="7226300" cy="346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4876800"/>
            <a:ext cx="8153400" cy="168050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Gaussian Elimination!</a:t>
            </a:r>
          </a:p>
          <a:p>
            <a:r>
              <a:rPr lang="en-US" dirty="0"/>
              <a:t>What happens if we add small errors?</a:t>
            </a:r>
          </a:p>
          <a:p>
            <a:pPr lvl="1"/>
            <a:r>
              <a:rPr lang="en-US" dirty="0"/>
              <a:t>Small errors seem to make the problem difficult</a:t>
            </a:r>
          </a:p>
          <a:p>
            <a:pPr lvl="1"/>
            <a:r>
              <a:rPr lang="en-US" dirty="0"/>
              <a:t>Syndrome decoding of random linear code is NP-hard</a:t>
            </a:r>
          </a:p>
          <a:p>
            <a:r>
              <a:rPr lang="en-US" dirty="0"/>
              <a:t>Recovering </a:t>
            </a:r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dirty="0"/>
              <a:t> known as Learning with Errors (LWE)</a:t>
            </a:r>
          </a:p>
          <a:p>
            <a:pPr marL="0" indent="0">
              <a:buNone/>
            </a:pPr>
            <a:endParaRPr lang="en-US" sz="2400" i="1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4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9519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with Errors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914400" y="1600200"/>
            <a:ext cx="17526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302568" y="1600200"/>
            <a:ext cx="457200" cy="12954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397568" y="1600200"/>
            <a:ext cx="17526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15972" y="4277380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85084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445568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4876800"/>
            <a:ext cx="8153400" cy="1680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Gaussian Elimination!</a:t>
            </a:r>
          </a:p>
          <a:p>
            <a:r>
              <a:rPr lang="en-US" dirty="0"/>
              <a:t>What happens if we add small errors?</a:t>
            </a:r>
          </a:p>
          <a:p>
            <a:pPr lvl="1"/>
            <a:r>
              <a:rPr lang="en-US" dirty="0"/>
              <a:t>Small errors seem to make the problem difficult</a:t>
            </a:r>
          </a:p>
          <a:p>
            <a:pPr lvl="1"/>
            <a:r>
              <a:rPr lang="en-US" dirty="0"/>
              <a:t>Syndrome decoding of random linear code is NP-hard</a:t>
            </a:r>
          </a:p>
          <a:p>
            <a:r>
              <a:rPr lang="en-US" dirty="0"/>
              <a:t>Recovering </a:t>
            </a:r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dirty="0"/>
              <a:t> known as Learning with Errors (LWE)</a:t>
            </a:r>
          </a:p>
          <a:p>
            <a:pPr marL="0" indent="0">
              <a:buFont typeface="Arial"/>
              <a:buNone/>
            </a:pP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229600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6486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1289" y="1600200"/>
            <a:ext cx="743375" cy="3048000"/>
            <a:chOff x="71289" y="1600200"/>
            <a:chExt cx="743375" cy="3048000"/>
          </a:xfrm>
        </p:grpSpPr>
        <p:sp>
          <p:nvSpPr>
            <p:cNvPr id="15" name="Left Brace 14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 rot="5400000">
            <a:off x="1395849" y="244402"/>
            <a:ext cx="789702" cy="1752600"/>
            <a:chOff x="24962" y="1600200"/>
            <a:chExt cx="789702" cy="3048000"/>
          </a:xfrm>
        </p:grpSpPr>
        <p:sp>
          <p:nvSpPr>
            <p:cNvPr id="19" name="Left Brace 18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 rot="16200000">
              <a:off x="-134205" y="2783453"/>
              <a:ext cx="8415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987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with Errors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914400" y="1600200"/>
            <a:ext cx="17526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15972" y="4277380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4921031"/>
            <a:ext cx="8229600" cy="174617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[Regev05] reduces solving LWE </a:t>
            </a:r>
            <a:br>
              <a:rPr lang="en-US" dirty="0" smtClean="0"/>
            </a:br>
            <a:r>
              <a:rPr lang="en-US" dirty="0" smtClean="0"/>
              <a:t>to approximating lattice problems </a:t>
            </a:r>
            <a:br>
              <a:rPr lang="en-US" dirty="0" smtClean="0"/>
            </a:br>
            <a:r>
              <a:rPr lang="en-US" dirty="0" smtClean="0"/>
              <a:t>of dimension </a:t>
            </a:r>
            <a:r>
              <a:rPr lang="en-US" i="1" dirty="0" smtClean="0">
                <a:latin typeface="Times New Roman"/>
                <a:cs typeface="Times New Roman"/>
              </a:rPr>
              <a:t>O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n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dirty="0" smtClean="0"/>
              <a:t> (within polynomial factors) in P</a:t>
            </a:r>
          </a:p>
          <a:p>
            <a:r>
              <a:rPr lang="en-US" dirty="0" smtClean="0"/>
              <a:t>Error is drawn from Gaussian distribution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71289" y="1600200"/>
            <a:ext cx="743375" cy="3048000"/>
            <a:chOff x="71289" y="1600200"/>
            <a:chExt cx="743375" cy="3048000"/>
          </a:xfrm>
        </p:grpSpPr>
        <p:sp>
          <p:nvSpPr>
            <p:cNvPr id="12" name="Left Brace 11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5400000">
            <a:off x="1395849" y="244402"/>
            <a:ext cx="789702" cy="1752600"/>
            <a:chOff x="24962" y="1600200"/>
            <a:chExt cx="789702" cy="3048000"/>
          </a:xfrm>
        </p:grpSpPr>
        <p:sp>
          <p:nvSpPr>
            <p:cNvPr id="15" name="Left Brace 14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-134205" y="2783453"/>
              <a:ext cx="8415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17" name="Rectangle 16"/>
          <p:cNvSpPr/>
          <p:nvPr/>
        </p:nvSpPr>
        <p:spPr bwMode="auto">
          <a:xfrm>
            <a:off x="5302568" y="1600200"/>
            <a:ext cx="457200" cy="12954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3397568" y="1600200"/>
            <a:ext cx="17526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5084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445568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8229600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6486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782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572720"/>
            <a:ext cx="3983696" cy="467568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>
                <a:latin typeface="Arial" charset="0"/>
              </a:rPr>
              <a:t>High entropy sources suitable for key derivation are often noisy </a:t>
            </a:r>
          </a:p>
          <a:p>
            <a:endParaRPr lang="en-US" dirty="0" smtClean="0">
              <a:latin typeface="Arial" charset="0"/>
            </a:endParaRPr>
          </a:p>
          <a:p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Want </a:t>
            </a:r>
            <a:r>
              <a:rPr lang="en-US" dirty="0">
                <a:latin typeface="Arial" charset="0"/>
              </a:rPr>
              <a:t>to derive stable and </a:t>
            </a:r>
            <a:r>
              <a:rPr lang="en-US" i="1" dirty="0">
                <a:latin typeface="Arial" charset="0"/>
              </a:rPr>
              <a:t>cryptographically</a:t>
            </a:r>
            <a:r>
              <a:rPr lang="en-US" dirty="0">
                <a:latin typeface="Arial" charset="0"/>
              </a:rPr>
              <a:t> strong key from </a:t>
            </a:r>
            <a:r>
              <a:rPr lang="en-US" dirty="0" smtClean="0">
                <a:latin typeface="Arial" charset="0"/>
              </a:rPr>
              <a:t>noisy data (called a source)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Source value </a:t>
            </a:r>
            <a:r>
              <a:rPr lang="en-US" i="1" dirty="0" smtClean="0">
                <a:latin typeface="Arial" charset="0"/>
              </a:rPr>
              <a:t>changes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over time,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≠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endParaRPr lang="en-US" altLang="ja-JP" dirty="0">
              <a:latin typeface="Times New Roman"/>
              <a:cs typeface="Times New Roman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Want this key to map to same key</a:t>
            </a:r>
          </a:p>
          <a:p>
            <a:pPr lvl="2"/>
            <a:r>
              <a:rPr lang="en-US" i="1" dirty="0" smtClean="0">
                <a:latin typeface="Times New Roman" charset="0"/>
                <a:cs typeface="Times New Roman" charset="0"/>
              </a:rPr>
              <a:t>Gen</a:t>
            </a:r>
            <a:r>
              <a:rPr lang="en-US" dirty="0" smtClean="0">
                <a:latin typeface="Times New Roman" charset="0"/>
                <a:cs typeface="Times New Roman" charset="0"/>
              </a:rPr>
              <a:t>( </a:t>
            </a:r>
            <a:r>
              <a:rPr lang="en-US" i="1" dirty="0" smtClean="0">
                <a:latin typeface="Times New Roman" charset="0"/>
                <a:cs typeface="Times New Roman" charset="0"/>
              </a:rPr>
              <a:t>w</a:t>
            </a:r>
            <a:r>
              <a:rPr lang="en-US" baseline="-25000" dirty="0" smtClean="0">
                <a:latin typeface="Times New Roman" charset="0"/>
                <a:cs typeface="Times New Roman" charset="0"/>
              </a:rPr>
              <a:t>0</a:t>
            </a:r>
            <a:r>
              <a:rPr lang="en-US" i="1" baseline="-25000" dirty="0" smtClean="0">
                <a:latin typeface="Times New Roman" charset="0"/>
                <a:cs typeface="Times New Roman" charset="0"/>
              </a:rPr>
              <a:t> </a:t>
            </a:r>
            <a:r>
              <a:rPr lang="en-US" dirty="0" smtClean="0">
                <a:latin typeface="Times New Roman" charset="0"/>
                <a:cs typeface="Times New Roman" charset="0"/>
              </a:rPr>
              <a:t>) </a:t>
            </a:r>
            <a:r>
              <a:rPr lang="en-US" dirty="0">
                <a:latin typeface="Times New Roman" charset="0"/>
                <a:cs typeface="Times New Roman" charset="0"/>
              </a:rPr>
              <a:t>= </a:t>
            </a:r>
            <a:r>
              <a:rPr lang="en-US" i="1" dirty="0" smtClean="0">
                <a:latin typeface="Times New Roman" charset="0"/>
                <a:cs typeface="Times New Roman" charset="0"/>
              </a:rPr>
              <a:t>Gen</a:t>
            </a:r>
            <a:r>
              <a:rPr lang="en-US" dirty="0" smtClean="0">
                <a:latin typeface="Times New Roman" charset="0"/>
                <a:cs typeface="Times New Roman" charset="0"/>
              </a:rPr>
              <a:t>( </a:t>
            </a:r>
            <a:r>
              <a:rPr lang="en-US" i="1" dirty="0" smtClean="0">
                <a:latin typeface="Times New Roman" charset="0"/>
                <a:cs typeface="Times New Roman" charset="0"/>
              </a:rPr>
              <a:t>w</a:t>
            </a:r>
            <a:r>
              <a:rPr lang="en-US" baseline="-25000" dirty="0" smtClean="0">
                <a:latin typeface="Times New Roman" charset="0"/>
                <a:cs typeface="Times New Roman" charset="0"/>
              </a:rPr>
              <a:t>1</a:t>
            </a:r>
            <a:r>
              <a:rPr lang="en-US" i="1" baseline="-25000" dirty="0" smtClean="0">
                <a:latin typeface="Times New Roman" charset="0"/>
                <a:cs typeface="Times New Roman" charset="0"/>
              </a:rPr>
              <a:t> </a:t>
            </a:r>
            <a:r>
              <a:rPr lang="en-US" altLang="ja-JP" dirty="0" smtClean="0">
                <a:latin typeface="Times New Roman" charset="0"/>
                <a:cs typeface="Times New Roman" charset="0"/>
              </a:rPr>
              <a:t>)</a:t>
            </a:r>
            <a:endParaRPr lang="en-US" altLang="ja-JP" dirty="0">
              <a:latin typeface="Times New Roman" charset="0"/>
              <a:cs typeface="Times New Roman" charset="0"/>
            </a:endParaRPr>
          </a:p>
          <a:p>
            <a:endParaRPr lang="en-US" dirty="0" smtClean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Different samples from source </a:t>
            </a:r>
            <a:r>
              <a:rPr lang="en-US" i="1" dirty="0" smtClean="0">
                <a:latin typeface="Arial" charset="0"/>
              </a:rPr>
              <a:t>must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map to different and </a:t>
            </a:r>
            <a:r>
              <a:rPr lang="en-US" i="1" dirty="0">
                <a:latin typeface="Arial" charset="0"/>
              </a:rPr>
              <a:t>independent </a:t>
            </a:r>
            <a:r>
              <a:rPr lang="en-US" dirty="0">
                <a:latin typeface="Arial" charset="0"/>
              </a:rPr>
              <a:t>keys</a:t>
            </a:r>
          </a:p>
          <a:p>
            <a:pPr lvl="1"/>
            <a:r>
              <a:rPr lang="en-US" i="1" dirty="0" smtClean="0">
                <a:latin typeface="Times New Roman" charset="0"/>
                <a:cs typeface="Times New Roman" charset="0"/>
              </a:rPr>
              <a:t>Gen</a:t>
            </a:r>
            <a:r>
              <a:rPr lang="en-US" dirty="0" smtClean="0">
                <a:latin typeface="Times New Roman" charset="0"/>
                <a:cs typeface="Times New Roman" charset="0"/>
              </a:rPr>
              <a:t>( </a:t>
            </a:r>
            <a:r>
              <a:rPr lang="en-US" i="1" dirty="0" smtClean="0">
                <a:latin typeface="Times New Roman" charset="0"/>
                <a:cs typeface="Times New Roman" charset="0"/>
              </a:rPr>
              <a:t>w</a:t>
            </a:r>
            <a:r>
              <a:rPr lang="en-US" baseline="-25000" dirty="0" smtClean="0">
                <a:latin typeface="Times New Roman" charset="0"/>
                <a:cs typeface="Times New Roman" charset="0"/>
              </a:rPr>
              <a:t>0</a:t>
            </a:r>
            <a:r>
              <a:rPr lang="en-US" i="1" baseline="-25000" dirty="0" smtClean="0">
                <a:latin typeface="Times New Roman" charset="0"/>
                <a:cs typeface="Times New Roman" charset="0"/>
              </a:rPr>
              <a:t> </a:t>
            </a:r>
            <a:r>
              <a:rPr lang="en-US" dirty="0" smtClean="0">
                <a:latin typeface="Times New Roman" charset="0"/>
                <a:cs typeface="Times New Roman" charset="0"/>
              </a:rPr>
              <a:t>) </a:t>
            </a:r>
            <a:r>
              <a:rPr lang="en-US" dirty="0">
                <a:latin typeface="Times New Roman" charset="0"/>
                <a:cs typeface="Times New Roman" charset="0"/>
              </a:rPr>
              <a:t>≠ </a:t>
            </a:r>
            <a:r>
              <a:rPr lang="en-US" i="1" dirty="0" smtClean="0">
                <a:latin typeface="Times New Roman" charset="0"/>
                <a:cs typeface="Times New Roman" charset="0"/>
              </a:rPr>
              <a:t>Gen</a:t>
            </a:r>
            <a:r>
              <a:rPr lang="en-US" dirty="0" smtClean="0">
                <a:latin typeface="Times New Roman" charset="0"/>
                <a:cs typeface="Times New Roman" charset="0"/>
              </a:rPr>
              <a:t>( </a:t>
            </a:r>
            <a:r>
              <a:rPr lang="en-US" i="1" dirty="0" smtClean="0">
                <a:latin typeface="Times New Roman" charset="0"/>
                <a:cs typeface="Times New Roman" charset="0"/>
              </a:rPr>
              <a:t>w</a:t>
            </a:r>
            <a:r>
              <a:rPr lang="en-US" baseline="-25000" dirty="0" smtClean="0">
                <a:latin typeface="Times New Roman" charset="0"/>
                <a:cs typeface="Times New Roman" charset="0"/>
              </a:rPr>
              <a:t>0</a:t>
            </a:r>
            <a:r>
              <a:rPr lang="en-US" dirty="0" smtClean="0">
                <a:latin typeface="Times New Roman" charset="0"/>
                <a:cs typeface="Times New Roman" charset="0"/>
              </a:rPr>
              <a:t>’</a:t>
            </a:r>
            <a:r>
              <a:rPr lang="en-US" i="1" dirty="0" smtClean="0">
                <a:latin typeface="Times New Roman" charset="0"/>
                <a:cs typeface="Times New Roman" charset="0"/>
              </a:rPr>
              <a:t> </a:t>
            </a:r>
            <a:r>
              <a:rPr lang="en-US" dirty="0" smtClean="0">
                <a:latin typeface="Times New Roman" charset="0"/>
                <a:cs typeface="Times New Roman" charset="0"/>
              </a:rPr>
              <a:t>)</a:t>
            </a:r>
            <a:endParaRPr lang="en-US" dirty="0">
              <a:latin typeface="Times New Roman" charset="0"/>
              <a:cs typeface="Times New Roman" charset="0"/>
            </a:endParaRPr>
          </a:p>
        </p:txBody>
      </p:sp>
      <p:sp>
        <p:nvSpPr>
          <p:cNvPr id="819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Noisy Distributions</a:t>
            </a:r>
            <a:endParaRPr lang="en-US" dirty="0">
              <a:latin typeface="Arial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 l="23770" t="50000" r="3369" b="22278"/>
          <a:stretch>
            <a:fillRect/>
          </a:stretch>
        </p:blipFill>
        <p:spPr bwMode="auto">
          <a:xfrm>
            <a:off x="4073440" y="2209800"/>
            <a:ext cx="4800600" cy="100812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4495800" y="1752600"/>
            <a:ext cx="3789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/>
              <a:t>Physically </a:t>
            </a:r>
            <a:r>
              <a:rPr lang="en-US" sz="1800" b="1" dirty="0" err="1" smtClean="0"/>
              <a:t>Unclonable</a:t>
            </a:r>
            <a:r>
              <a:rPr lang="en-US" sz="1800" b="1" dirty="0" smtClean="0"/>
              <a:t> Functions</a:t>
            </a:r>
            <a:endParaRPr lang="en-US" sz="1800" b="1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770" r="-6770"/>
          <a:stretch>
            <a:fillRect/>
          </a:stretch>
        </p:blipFill>
        <p:spPr bwMode="auto">
          <a:xfrm>
            <a:off x="4952321" y="4572000"/>
            <a:ext cx="817563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-400" r="30920"/>
          <a:stretch/>
        </p:blipFill>
        <p:spPr>
          <a:xfrm>
            <a:off x="6172200" y="4038600"/>
            <a:ext cx="1497921" cy="2209800"/>
          </a:xfrm>
          <a:prstGeom prst="rect">
            <a:avLst/>
          </a:prstGeom>
          <a:effectLst/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2" name="TextBox 11"/>
          <p:cNvSpPr txBox="1"/>
          <p:nvPr/>
        </p:nvSpPr>
        <p:spPr>
          <a:xfrm>
            <a:off x="5483434" y="3352800"/>
            <a:ext cx="181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/>
              <a:t>Biometric Data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564708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Fuzzy Extractor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4876799"/>
            <a:ext cx="8305800" cy="198120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First idea: Use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i="1" baseline="-25000" dirty="0" smtClean="0">
                <a:latin typeface="Times New Roman"/>
                <a:cs typeface="Times New Roman"/>
              </a:rPr>
              <a:t>0 </a:t>
            </a:r>
            <a:r>
              <a:rPr lang="en-US" dirty="0" smtClean="0"/>
              <a:t>as the randomness for Gaussian distribution</a:t>
            </a:r>
            <a:endParaRPr lang="en-US" i="1" dirty="0" smtClean="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Pro: Would inherent security proof of </a:t>
            </a:r>
            <a:r>
              <a:rPr lang="en-US" dirty="0" err="1" smtClean="0">
                <a:latin typeface="Times New Roman"/>
                <a:cs typeface="Times New Roman"/>
              </a:rPr>
              <a:t>Regev</a:t>
            </a:r>
            <a:endParaRPr lang="en-US" dirty="0" smtClean="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Con: Gaussian sampling takes a variable number of bits</a:t>
            </a:r>
            <a:endParaRPr lang="en-US" sz="2400" i="1" dirty="0" smtClean="0">
              <a:latin typeface="Times New Roman"/>
              <a:cs typeface="Times New Roman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914400" y="1600200"/>
            <a:ext cx="17526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15972" y="4277380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5302568" y="1600200"/>
            <a:ext cx="457200" cy="12954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397568" y="1600200"/>
            <a:ext cx="17526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5084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445568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8229600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6486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393278" y="1600200"/>
            <a:ext cx="691652" cy="3048000"/>
          </a:xfrm>
          <a:prstGeom prst="rect">
            <a:avLst/>
          </a:prstGeom>
          <a:solidFill>
            <a:srgbClr val="000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71520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067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Randomness w/ Variable Sampling Length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1211480" y="2298000"/>
            <a:ext cx="70107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911225" algn="l"/>
                <a:tab pos="1833563" algn="l"/>
                <a:tab pos="2743200" algn="l"/>
                <a:tab pos="3654425" algn="l"/>
                <a:tab pos="4576763" algn="l"/>
                <a:tab pos="5487988" algn="l"/>
                <a:tab pos="6397625" algn="l"/>
              </a:tabLst>
            </a:pPr>
            <a:r>
              <a:rPr lang="en-US" altLang="zh-TW" sz="2400" dirty="0" smtClean="0">
                <a:latin typeface="Times New Roman"/>
                <a:cs typeface="Times New Roman"/>
              </a:rPr>
              <a:t>10101	11111	00100	11010	10101	11010	10101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707170"/>
            <a:ext cx="8305800" cy="1221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Assume the Gaussian algorithm requires </a:t>
            </a:r>
            <a:br>
              <a:rPr lang="en-US" dirty="0" smtClean="0"/>
            </a:br>
            <a:r>
              <a:rPr lang="en-US" dirty="0" smtClean="0"/>
              <a:t>4 or 5 bits (determined by 1</a:t>
            </a:r>
            <a:r>
              <a:rPr lang="en-US" baseline="30000" dirty="0" smtClean="0"/>
              <a:t>st</a:t>
            </a:r>
            <a:r>
              <a:rPr lang="en-US" dirty="0" smtClean="0"/>
              <a:t> bit)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6596" y="2298000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596" y="4150971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11480" y="4212526"/>
            <a:ext cx="70107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919163" algn="l"/>
                <a:tab pos="1825625" algn="l"/>
                <a:tab pos="2746375" algn="l"/>
                <a:tab pos="3652838" algn="l"/>
                <a:tab pos="4572000" algn="l"/>
                <a:tab pos="5491163" algn="l"/>
                <a:tab pos="6397625" algn="l"/>
              </a:tabLst>
            </a:pPr>
            <a:r>
              <a:rPr lang="en-US" altLang="zh-TW" sz="2400" dirty="0" smtClean="0">
                <a:latin typeface="Times New Roman"/>
                <a:cs typeface="Times New Roman"/>
              </a:rPr>
              <a:t>00101	11101	00100	11010	10101	11010	10101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99997" y="5928224"/>
            <a:ext cx="2017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d</a:t>
            </a:r>
            <a:r>
              <a:rPr lang="en-US" sz="2800" dirty="0">
                <a:latin typeface="Times New Roman"/>
                <a:cs typeface="Times New Roman"/>
              </a:rPr>
              <a:t>(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</a:t>
            </a:r>
            <a:r>
              <a:rPr lang="en-US" sz="2800" i="1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,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r>
              <a:rPr lang="en-US" sz="2800" dirty="0" smtClean="0">
                <a:latin typeface="Times New Roman"/>
                <a:cs typeface="Times New Roman"/>
              </a:rPr>
              <a:t>)</a:t>
            </a:r>
            <a:r>
              <a:rPr lang="en-US" sz="2800" dirty="0">
                <a:latin typeface="Times New Roman"/>
                <a:cs typeface="Times New Roman"/>
              </a:rPr>
              <a:t>=</a:t>
            </a:r>
            <a:r>
              <a:rPr lang="en-US" altLang="ja-JP" sz="2800" dirty="0" smtClean="0">
                <a:latin typeface="Times New Roman"/>
                <a:cs typeface="Times New Roman"/>
              </a:rPr>
              <a:t>1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11480" y="3226091"/>
            <a:ext cx="76899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911225" algn="l"/>
                <a:tab pos="1833563" algn="l"/>
                <a:tab pos="2743200" algn="l"/>
                <a:tab pos="3654425" algn="l"/>
                <a:tab pos="4576763" algn="l"/>
                <a:tab pos="5487988" algn="l"/>
                <a:tab pos="6397625" algn="l"/>
              </a:tabLst>
            </a:pPr>
            <a:r>
              <a:rPr lang="en-US" altLang="zh-TW" sz="2400" dirty="0" smtClean="0">
                <a:latin typeface="Times New Roman"/>
                <a:cs typeface="Times New Roman"/>
              </a:rPr>
              <a:t>1010	1111	1100	1001	1010	1010	1110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11480" y="5131752"/>
            <a:ext cx="76899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919163" algn="l"/>
                <a:tab pos="1825625" algn="l"/>
                <a:tab pos="2746375" algn="l"/>
                <a:tab pos="3652838" algn="l"/>
                <a:tab pos="4572000" algn="l"/>
                <a:tab pos="5491163" algn="l"/>
              </a:tabLst>
            </a:pPr>
            <a:r>
              <a:rPr lang="en-US" altLang="zh-TW" sz="2400" dirty="0" smtClean="0">
                <a:latin typeface="Times New Roman"/>
                <a:cs typeface="Times New Roman"/>
              </a:rPr>
              <a:t>00101	1110	1001	00110	1010	1011	1010</a:t>
            </a:r>
            <a:endParaRPr lang="en-US" sz="2400" dirty="0">
              <a:latin typeface="Times New Roman"/>
              <a:cs typeface="Times New Roman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329819" y="2708194"/>
            <a:ext cx="0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916055" y="2708194"/>
            <a:ext cx="222338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452900" y="2708194"/>
            <a:ext cx="502243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646258" y="2708194"/>
            <a:ext cx="286287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228214" y="2708194"/>
            <a:ext cx="609881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305859" y="4622946"/>
            <a:ext cx="0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099908" y="4622946"/>
            <a:ext cx="0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634429" y="4622946"/>
            <a:ext cx="211857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856458" y="4622946"/>
            <a:ext cx="76087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543887" y="4622946"/>
            <a:ext cx="294208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549545" y="2708194"/>
            <a:ext cx="1018169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235934" y="4622946"/>
            <a:ext cx="460923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944539" y="2708194"/>
            <a:ext cx="752318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987868" y="4622946"/>
            <a:ext cx="676608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664476" y="4622946"/>
            <a:ext cx="870857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397505" y="2708194"/>
            <a:ext cx="1258781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86596" y="3226091"/>
            <a:ext cx="461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>
                <a:latin typeface="Times New Roman"/>
                <a:cs typeface="Times New Roman"/>
              </a:rPr>
              <a:t>e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86596" y="5131752"/>
            <a:ext cx="461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>
                <a:latin typeface="Times New Roman"/>
                <a:cs typeface="Times New Roman"/>
              </a:rPr>
              <a:t>e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4646518" y="5928224"/>
            <a:ext cx="18577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d</a:t>
            </a:r>
            <a:r>
              <a:rPr lang="en-US" sz="2800" dirty="0" smtClean="0">
                <a:latin typeface="Times New Roman"/>
                <a:cs typeface="Times New Roman"/>
              </a:rPr>
              <a:t>(</a:t>
            </a:r>
            <a:r>
              <a:rPr lang="en-US" sz="2800" i="1" dirty="0" smtClean="0">
                <a:latin typeface="Times New Roman"/>
                <a:cs typeface="Times New Roman"/>
              </a:rPr>
              <a:t>e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r>
              <a:rPr lang="en-US" sz="2800" i="1" dirty="0" smtClean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, </a:t>
            </a:r>
            <a:r>
              <a:rPr lang="en-US" sz="2800" i="1" dirty="0" smtClean="0">
                <a:latin typeface="Times New Roman"/>
                <a:cs typeface="Times New Roman"/>
              </a:rPr>
              <a:t>e</a:t>
            </a:r>
            <a:r>
              <a:rPr lang="en-US" sz="2800" baseline="-25000" dirty="0" smtClean="0">
                <a:latin typeface="Times New Roman"/>
                <a:cs typeface="Times New Roman"/>
              </a:rPr>
              <a:t>1</a:t>
            </a:r>
            <a:r>
              <a:rPr lang="en-US" sz="2800" dirty="0" smtClean="0">
                <a:latin typeface="Times New Roman"/>
                <a:cs typeface="Times New Roman"/>
              </a:rPr>
              <a:t>)=</a:t>
            </a:r>
            <a:r>
              <a:rPr lang="en-US" altLang="ja-JP" sz="2800" dirty="0" smtClean="0">
                <a:latin typeface="Times New Roman"/>
                <a:cs typeface="Times New Roman"/>
              </a:rPr>
              <a:t>7</a:t>
            </a:r>
            <a:endParaRPr lang="en-US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22238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2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2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7" grpId="0"/>
      <p:bldP spid="8" grpId="0"/>
      <p:bldP spid="9" grpId="0"/>
      <p:bldP spid="10" grpId="0"/>
      <p:bldP spid="11" grpId="0"/>
      <p:bldP spid="13" grpId="0"/>
      <p:bldP spid="75" grpId="0"/>
      <p:bldP spid="76" grpId="0"/>
      <p:bldP spid="9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LWE w/ Uniform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962" y="4907245"/>
            <a:ext cx="8229600" cy="88637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Recent Results of </a:t>
            </a:r>
            <a:r>
              <a:rPr lang="en-US" sz="1800" dirty="0" smtClean="0"/>
              <a:t>[DöttlingMüller-Quade13, MicciancioPeikert13] </a:t>
            </a:r>
            <a:br>
              <a:rPr lang="en-US" sz="1800" dirty="0" smtClean="0"/>
            </a:br>
            <a:r>
              <a:rPr lang="en-US" dirty="0" smtClean="0"/>
              <a:t>show security of LWE with error drawn uniformly from an interval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914400" y="1600200"/>
            <a:ext cx="17526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15972" y="4277380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5302568" y="1600200"/>
            <a:ext cx="457200" cy="12954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264408" y="1600200"/>
            <a:ext cx="17526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5084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445568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8229600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6486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393278" y="1600200"/>
            <a:ext cx="691652" cy="3048000"/>
          </a:xfrm>
          <a:prstGeom prst="rect">
            <a:avLst/>
          </a:prstGeom>
          <a:solidFill>
            <a:srgbClr val="000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20617" y="5878287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Our construction now:</a:t>
            </a:r>
          </a:p>
          <a:p>
            <a:pPr lvl="1"/>
            <a:r>
              <a:rPr lang="en-US" dirty="0"/>
              <a:t>Preserves distance: if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) &lt; </a:t>
            </a:r>
            <a:r>
              <a:rPr lang="en-US" i="1" dirty="0" err="1">
                <a:latin typeface="Times New Roman"/>
                <a:cs typeface="Times New Roman"/>
              </a:rPr>
              <a:t>d</a:t>
            </a:r>
            <a:r>
              <a:rPr lang="en-US" i="1" baseline="-25000" dirty="0" err="1">
                <a:latin typeface="Times New Roman"/>
                <a:cs typeface="Times New Roman"/>
              </a:rPr>
              <a:t>max</a:t>
            </a:r>
            <a:r>
              <a:rPr lang="en-US" dirty="0"/>
              <a:t> then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) &lt; </a:t>
            </a:r>
            <a:r>
              <a:rPr lang="en-US" i="1" dirty="0" err="1">
                <a:latin typeface="Times New Roman"/>
                <a:cs typeface="Times New Roman"/>
              </a:rPr>
              <a:t>d</a:t>
            </a:r>
            <a:r>
              <a:rPr lang="en-US" i="1" baseline="-25000" dirty="0" err="1">
                <a:latin typeface="Times New Roman"/>
                <a:cs typeface="Times New Roman"/>
              </a:rPr>
              <a:t>max</a:t>
            </a:r>
            <a:endParaRPr lang="en-US" i="1" baseline="-25000" dirty="0">
              <a:latin typeface="Times New Roman"/>
              <a:cs typeface="Times New Roman"/>
            </a:endParaRPr>
          </a:p>
          <a:p>
            <a:pPr lvl="1"/>
            <a:r>
              <a:rPr lang="en-US" dirty="0">
                <a:cs typeface="Calibri"/>
              </a:rPr>
              <a:t>Hard to invert: Assuming LWE, no poly-time algorithm can find </a:t>
            </a:r>
            <a:r>
              <a:rPr lang="en-US" i="1" dirty="0">
                <a:latin typeface="Times New Roman"/>
                <a:cs typeface="Times New Roman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639158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962" y="4907245"/>
            <a:ext cx="8229600" cy="97104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We use hardcore bits of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/>
              <a:t> as our key:</a:t>
            </a:r>
          </a:p>
          <a:p>
            <a:pPr lvl="1"/>
            <a:r>
              <a:rPr lang="en-US" sz="2600" dirty="0" smtClean="0"/>
              <a:t>[AkaviaGoldwasserKalai09]</a:t>
            </a:r>
            <a:r>
              <a:rPr lang="en-US" dirty="0" smtClean="0"/>
              <a:t> show if LWE is secure on n dimensions, </a:t>
            </a:r>
            <a:br>
              <a:rPr lang="en-US" dirty="0" smtClean="0"/>
            </a:br>
            <a:r>
              <a:rPr lang="en-US" dirty="0" smtClean="0"/>
              <a:t>any additional dimensions are hardcore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914400" y="1600200"/>
            <a:ext cx="17526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15972" y="4277380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5302568" y="1600200"/>
            <a:ext cx="457200" cy="12954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264408" y="1600200"/>
            <a:ext cx="17526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5084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445568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8229600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6486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393278" y="1600200"/>
            <a:ext cx="691652" cy="3048000"/>
          </a:xfrm>
          <a:prstGeom prst="rect">
            <a:avLst/>
          </a:prstGeom>
          <a:solidFill>
            <a:srgbClr val="000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4" name="Rectangle 3"/>
          <p:cNvSpPr/>
          <p:nvPr/>
        </p:nvSpPr>
        <p:spPr>
          <a:xfrm>
            <a:off x="620617" y="5878287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Our construction now:</a:t>
            </a:r>
          </a:p>
          <a:p>
            <a:pPr lvl="1"/>
            <a:r>
              <a:rPr lang="en-US" dirty="0"/>
              <a:t>Preserves distance: if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) &lt; </a:t>
            </a:r>
            <a:r>
              <a:rPr lang="en-US" i="1" dirty="0" err="1">
                <a:latin typeface="Times New Roman"/>
                <a:cs typeface="Times New Roman"/>
              </a:rPr>
              <a:t>d</a:t>
            </a:r>
            <a:r>
              <a:rPr lang="en-US" i="1" baseline="-25000" dirty="0" err="1">
                <a:latin typeface="Times New Roman"/>
                <a:cs typeface="Times New Roman"/>
              </a:rPr>
              <a:t>max</a:t>
            </a:r>
            <a:r>
              <a:rPr lang="en-US" dirty="0"/>
              <a:t> then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) &lt; </a:t>
            </a:r>
            <a:r>
              <a:rPr lang="en-US" i="1" dirty="0" err="1">
                <a:latin typeface="Times New Roman"/>
                <a:cs typeface="Times New Roman"/>
              </a:rPr>
              <a:t>d</a:t>
            </a:r>
            <a:r>
              <a:rPr lang="en-US" i="1" baseline="-25000" dirty="0" err="1">
                <a:latin typeface="Times New Roman"/>
                <a:cs typeface="Times New Roman"/>
              </a:rPr>
              <a:t>max</a:t>
            </a:r>
            <a:endParaRPr lang="en-US" i="1" baseline="-25000" dirty="0">
              <a:latin typeface="Times New Roman"/>
              <a:cs typeface="Times New Roman"/>
            </a:endParaRPr>
          </a:p>
          <a:p>
            <a:pPr lvl="1"/>
            <a:r>
              <a:rPr lang="en-US" dirty="0" smtClean="0">
                <a:cs typeface="Calibri"/>
              </a:rPr>
              <a:t>Hard </a:t>
            </a:r>
            <a:r>
              <a:rPr lang="en-US" dirty="0">
                <a:cs typeface="Calibri"/>
              </a:rPr>
              <a:t>to invert: Assuming LWE, no poly-time algorithm can find </a:t>
            </a:r>
            <a:r>
              <a:rPr lang="en-US" i="1" dirty="0">
                <a:latin typeface="Times New Roman"/>
                <a:cs typeface="Times New Roman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648018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962" y="4907245"/>
            <a:ext cx="8229600" cy="97104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We use hardcore bits of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/>
              <a:t> as our key:</a:t>
            </a:r>
          </a:p>
          <a:p>
            <a:pPr lvl="1"/>
            <a:r>
              <a:rPr lang="en-US" sz="2600" dirty="0" smtClean="0"/>
              <a:t>[AkaviaGoldwasserKalai09]</a:t>
            </a:r>
            <a:r>
              <a:rPr lang="en-US" dirty="0" smtClean="0"/>
              <a:t> show if LWE is secure on n dimensions, </a:t>
            </a:r>
            <a:br>
              <a:rPr lang="en-US" dirty="0" smtClean="0"/>
            </a:br>
            <a:r>
              <a:rPr lang="en-US" dirty="0" smtClean="0"/>
              <a:t>any additional dimensions are hardcore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914400" y="1600200"/>
            <a:ext cx="875695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15972" y="4277380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5229997" y="1600200"/>
            <a:ext cx="648290" cy="642258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5084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445568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8229600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6486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393278" y="1600200"/>
            <a:ext cx="691652" cy="3048000"/>
          </a:xfrm>
          <a:prstGeom prst="rect">
            <a:avLst/>
          </a:prstGeom>
          <a:solidFill>
            <a:srgbClr val="000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4" name="Rectangle 3"/>
          <p:cNvSpPr/>
          <p:nvPr/>
        </p:nvSpPr>
        <p:spPr>
          <a:xfrm>
            <a:off x="620617" y="5878287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Our construction now:</a:t>
            </a:r>
          </a:p>
          <a:p>
            <a:pPr lvl="1"/>
            <a:r>
              <a:rPr lang="en-US" dirty="0"/>
              <a:t>Preserves distance: if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) &lt; </a:t>
            </a:r>
            <a:r>
              <a:rPr lang="en-US" i="1" dirty="0" err="1">
                <a:latin typeface="Times New Roman"/>
                <a:cs typeface="Times New Roman"/>
              </a:rPr>
              <a:t>d</a:t>
            </a:r>
            <a:r>
              <a:rPr lang="en-US" i="1" baseline="-25000" dirty="0" err="1">
                <a:latin typeface="Times New Roman"/>
                <a:cs typeface="Times New Roman"/>
              </a:rPr>
              <a:t>max</a:t>
            </a:r>
            <a:r>
              <a:rPr lang="en-US" dirty="0"/>
              <a:t> then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) &lt; </a:t>
            </a:r>
            <a:r>
              <a:rPr lang="en-US" i="1" dirty="0" err="1">
                <a:latin typeface="Times New Roman"/>
                <a:cs typeface="Times New Roman"/>
              </a:rPr>
              <a:t>d</a:t>
            </a:r>
            <a:r>
              <a:rPr lang="en-US" i="1" baseline="-25000" dirty="0" err="1">
                <a:latin typeface="Times New Roman"/>
                <a:cs typeface="Times New Roman"/>
              </a:rPr>
              <a:t>max</a:t>
            </a:r>
            <a:endParaRPr lang="en-US" i="1" baseline="-25000" dirty="0">
              <a:latin typeface="Times New Roman"/>
              <a:cs typeface="Times New Roman"/>
            </a:endParaRPr>
          </a:p>
          <a:p>
            <a:pPr lvl="1"/>
            <a:r>
              <a:rPr lang="en-US" dirty="0">
                <a:cs typeface="Calibri"/>
              </a:rPr>
              <a:t>Hard to invert: Assuming LWE, no poly-time algorithm can find </a:t>
            </a:r>
            <a:r>
              <a:rPr lang="en-US" i="1" dirty="0"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1790095" y="1600200"/>
            <a:ext cx="876905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266924" y="1600200"/>
            <a:ext cx="875695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142619" y="1600200"/>
            <a:ext cx="876905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229997" y="2242458"/>
            <a:ext cx="648290" cy="653142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3688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962" y="4907245"/>
            <a:ext cx="8229600" cy="97104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We use hardcore bits of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/>
              <a:t> as our key:</a:t>
            </a:r>
          </a:p>
          <a:p>
            <a:pPr lvl="1"/>
            <a:r>
              <a:rPr lang="en-US" sz="2600" dirty="0" smtClean="0"/>
              <a:t>[AkaviaGoldwasserKalai09]</a:t>
            </a:r>
            <a:r>
              <a:rPr lang="en-US" dirty="0" smtClean="0"/>
              <a:t> show if LWE is secure 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914400" y="1600200"/>
            <a:ext cx="875695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15972" y="4277380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5229997" y="1600200"/>
            <a:ext cx="648290" cy="642258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5084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445568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8229600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6486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393278" y="1600200"/>
            <a:ext cx="691652" cy="3048000"/>
          </a:xfrm>
          <a:prstGeom prst="rect">
            <a:avLst/>
          </a:prstGeom>
          <a:solidFill>
            <a:srgbClr val="000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4" name="Rectangle 3"/>
          <p:cNvSpPr/>
          <p:nvPr/>
        </p:nvSpPr>
        <p:spPr>
          <a:xfrm>
            <a:off x="620617" y="5878287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Our construction now:</a:t>
            </a:r>
          </a:p>
          <a:p>
            <a:pPr lvl="1"/>
            <a:r>
              <a:rPr lang="en-US" dirty="0"/>
              <a:t>Preserves distance: if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) &lt; </a:t>
            </a:r>
            <a:r>
              <a:rPr lang="en-US" i="1" dirty="0" err="1">
                <a:latin typeface="Times New Roman"/>
                <a:cs typeface="Times New Roman"/>
              </a:rPr>
              <a:t>d</a:t>
            </a:r>
            <a:r>
              <a:rPr lang="en-US" i="1" baseline="-25000" dirty="0" err="1">
                <a:latin typeface="Times New Roman"/>
                <a:cs typeface="Times New Roman"/>
              </a:rPr>
              <a:t>max</a:t>
            </a:r>
            <a:r>
              <a:rPr lang="en-US" dirty="0"/>
              <a:t> then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) &lt; </a:t>
            </a:r>
            <a:r>
              <a:rPr lang="en-US" i="1" dirty="0" err="1">
                <a:latin typeface="Times New Roman"/>
                <a:cs typeface="Times New Roman"/>
              </a:rPr>
              <a:t>d</a:t>
            </a:r>
            <a:r>
              <a:rPr lang="en-US" i="1" baseline="-25000" dirty="0" err="1">
                <a:latin typeface="Times New Roman"/>
                <a:cs typeface="Times New Roman"/>
              </a:rPr>
              <a:t>max</a:t>
            </a:r>
            <a:endParaRPr lang="en-US" i="1" baseline="-25000" dirty="0">
              <a:latin typeface="Times New Roman"/>
              <a:cs typeface="Times New Roman"/>
            </a:endParaRPr>
          </a:p>
          <a:p>
            <a:pPr lvl="1"/>
            <a:r>
              <a:rPr lang="en-US" dirty="0">
                <a:cs typeface="Calibri"/>
              </a:rPr>
              <a:t>Hard to invert: Assuming LWE, no poly-time algorithm can find </a:t>
            </a:r>
            <a:r>
              <a:rPr lang="en-US" i="1" dirty="0"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1790095" y="1600200"/>
            <a:ext cx="876905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266924" y="1600200"/>
            <a:ext cx="875695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142619" y="1600200"/>
            <a:ext cx="876905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229997" y="2242458"/>
            <a:ext cx="648290" cy="653142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6594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962" y="4907245"/>
            <a:ext cx="8229600" cy="97104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We use hardcore bits of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/>
              <a:t> as our key:</a:t>
            </a:r>
          </a:p>
          <a:p>
            <a:pPr lvl="1"/>
            <a:r>
              <a:rPr lang="en-US" sz="2600" dirty="0" smtClean="0"/>
              <a:t>[AkaviaGoldwasserKalai09]</a:t>
            </a:r>
            <a:r>
              <a:rPr lang="en-US" dirty="0" smtClean="0"/>
              <a:t> show if LWE is secure on 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dirty="0" smtClean="0">
                <a:latin typeface="Times New Roman"/>
                <a:cs typeface="Times New Roman"/>
              </a:rPr>
              <a:t>,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/>
            </a:r>
            <a:br>
              <a:rPr lang="en-US" dirty="0" smtClean="0">
                <a:latin typeface="Times New Roman"/>
                <a:cs typeface="Times New Roman"/>
              </a:rPr>
            </a:br>
            <a:r>
              <a:rPr lang="en-US" dirty="0" smtClean="0"/>
              <a:t>then </a:t>
            </a:r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baseline="-25000" dirty="0">
                <a:latin typeface="Times New Roman"/>
                <a:cs typeface="Times New Roman"/>
              </a:rPr>
              <a:t>2</a:t>
            </a:r>
            <a:r>
              <a:rPr lang="en-US" dirty="0"/>
              <a:t> is hardcore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914400" y="1600200"/>
            <a:ext cx="875695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15972" y="4277380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5229997" y="1600200"/>
            <a:ext cx="648290" cy="642258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5084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445568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8229600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6486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393278" y="1600200"/>
            <a:ext cx="691652" cy="3048000"/>
          </a:xfrm>
          <a:prstGeom prst="rect">
            <a:avLst/>
          </a:prstGeom>
          <a:solidFill>
            <a:srgbClr val="000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4" name="Rectangle 3"/>
          <p:cNvSpPr/>
          <p:nvPr/>
        </p:nvSpPr>
        <p:spPr>
          <a:xfrm>
            <a:off x="620617" y="5878287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Our construction now:</a:t>
            </a:r>
          </a:p>
          <a:p>
            <a:pPr lvl="1"/>
            <a:r>
              <a:rPr lang="en-US" dirty="0"/>
              <a:t>Preserves distance: if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) &lt; </a:t>
            </a:r>
            <a:r>
              <a:rPr lang="en-US" i="1" dirty="0" err="1">
                <a:latin typeface="Times New Roman"/>
                <a:cs typeface="Times New Roman"/>
              </a:rPr>
              <a:t>d</a:t>
            </a:r>
            <a:r>
              <a:rPr lang="en-US" i="1" baseline="-25000" dirty="0" err="1">
                <a:latin typeface="Times New Roman"/>
                <a:cs typeface="Times New Roman"/>
              </a:rPr>
              <a:t>max</a:t>
            </a:r>
            <a:r>
              <a:rPr lang="en-US" dirty="0"/>
              <a:t> then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) &lt; </a:t>
            </a:r>
            <a:r>
              <a:rPr lang="en-US" i="1" dirty="0" err="1">
                <a:latin typeface="Times New Roman"/>
                <a:cs typeface="Times New Roman"/>
              </a:rPr>
              <a:t>d</a:t>
            </a:r>
            <a:r>
              <a:rPr lang="en-US" i="1" baseline="-25000" dirty="0" err="1">
                <a:latin typeface="Times New Roman"/>
                <a:cs typeface="Times New Roman"/>
              </a:rPr>
              <a:t>max</a:t>
            </a:r>
            <a:endParaRPr lang="en-US" i="1" baseline="-25000" dirty="0">
              <a:latin typeface="Times New Roman"/>
              <a:cs typeface="Times New Roman"/>
            </a:endParaRPr>
          </a:p>
          <a:p>
            <a:pPr lvl="1"/>
            <a:r>
              <a:rPr lang="en-US" dirty="0">
                <a:cs typeface="Calibri"/>
              </a:rPr>
              <a:t>Hard to invert: Assuming LWE, no poly-time algorithm can find </a:t>
            </a:r>
            <a:r>
              <a:rPr lang="en-US" i="1" dirty="0"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1790095" y="1600200"/>
            <a:ext cx="876905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266924" y="1600200"/>
            <a:ext cx="875695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142619" y="1600200"/>
            <a:ext cx="876905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229997" y="2242458"/>
            <a:ext cx="648290" cy="653142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8812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962" y="4907245"/>
            <a:ext cx="8229600" cy="97104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We use hardcore bits of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/>
              <a:t> as our key:</a:t>
            </a:r>
          </a:p>
          <a:p>
            <a:pPr lvl="1"/>
            <a:r>
              <a:rPr lang="en-US" sz="2600" dirty="0" smtClean="0"/>
              <a:t>[AkaviaGoldwasserKalai09]</a:t>
            </a:r>
            <a:r>
              <a:rPr lang="en-US" dirty="0" smtClean="0"/>
              <a:t> show if LWE is secure on 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dirty="0" smtClean="0">
                <a:latin typeface="Times New Roman"/>
                <a:cs typeface="Times New Roman"/>
              </a:rPr>
              <a:t>,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/>
            </a:r>
            <a:br>
              <a:rPr lang="en-US" dirty="0" smtClean="0">
                <a:latin typeface="Times New Roman"/>
                <a:cs typeface="Times New Roman"/>
              </a:rPr>
            </a:br>
            <a:r>
              <a:rPr lang="en-US" dirty="0" smtClean="0"/>
              <a:t>then </a:t>
            </a:r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baseline="-25000" dirty="0">
                <a:latin typeface="Times New Roman"/>
                <a:cs typeface="Times New Roman"/>
              </a:rPr>
              <a:t>2</a:t>
            </a:r>
            <a:r>
              <a:rPr lang="en-US" dirty="0"/>
              <a:t> is hardcore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914400" y="1600200"/>
            <a:ext cx="875695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15972" y="4277380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5229997" y="1600200"/>
            <a:ext cx="648290" cy="642258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5084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445568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8229600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6486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393278" y="1600200"/>
            <a:ext cx="691652" cy="3048000"/>
          </a:xfrm>
          <a:prstGeom prst="rect">
            <a:avLst/>
          </a:prstGeom>
          <a:solidFill>
            <a:srgbClr val="000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4" name="Rectangle 3"/>
          <p:cNvSpPr/>
          <p:nvPr/>
        </p:nvSpPr>
        <p:spPr>
          <a:xfrm>
            <a:off x="620617" y="5878287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Our construction now:</a:t>
            </a:r>
          </a:p>
          <a:p>
            <a:pPr lvl="1"/>
            <a:r>
              <a:rPr lang="en-US" dirty="0"/>
              <a:t>Preserves distance: if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) &lt; </a:t>
            </a:r>
            <a:r>
              <a:rPr lang="en-US" i="1" dirty="0" err="1">
                <a:latin typeface="Times New Roman"/>
                <a:cs typeface="Times New Roman"/>
              </a:rPr>
              <a:t>d</a:t>
            </a:r>
            <a:r>
              <a:rPr lang="en-US" i="1" baseline="-25000" dirty="0" err="1">
                <a:latin typeface="Times New Roman"/>
                <a:cs typeface="Times New Roman"/>
              </a:rPr>
              <a:t>max</a:t>
            </a:r>
            <a:r>
              <a:rPr lang="en-US" dirty="0"/>
              <a:t> then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) &lt; </a:t>
            </a:r>
            <a:r>
              <a:rPr lang="en-US" i="1" dirty="0" err="1">
                <a:latin typeface="Times New Roman"/>
                <a:cs typeface="Times New Roman"/>
              </a:rPr>
              <a:t>d</a:t>
            </a:r>
            <a:r>
              <a:rPr lang="en-US" i="1" baseline="-25000" dirty="0" err="1">
                <a:latin typeface="Times New Roman"/>
                <a:cs typeface="Times New Roman"/>
              </a:rPr>
              <a:t>max</a:t>
            </a:r>
            <a:endParaRPr lang="en-US" i="1" baseline="-25000" dirty="0">
              <a:latin typeface="Times New Roman"/>
              <a:cs typeface="Times New Roman"/>
            </a:endParaRPr>
          </a:p>
          <a:p>
            <a:pPr lvl="1"/>
            <a:r>
              <a:rPr lang="en-US" dirty="0" err="1" smtClean="0">
                <a:solidFill>
                  <a:srgbClr val="FFFFFF"/>
                </a:solidFill>
                <a:cs typeface="Calibri"/>
              </a:rPr>
              <a:t>fff</a:t>
            </a:r>
            <a:endParaRPr lang="en-US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790095" y="1600200"/>
            <a:ext cx="876905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266924" y="1600200"/>
            <a:ext cx="875695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142619" y="1600200"/>
            <a:ext cx="876905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229997" y="2242458"/>
            <a:ext cx="648290" cy="653142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5552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962" y="4907245"/>
            <a:ext cx="8229600" cy="97104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We use hardcore bits of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/>
              <a:t> as our key:</a:t>
            </a:r>
          </a:p>
          <a:p>
            <a:pPr lvl="1"/>
            <a:r>
              <a:rPr lang="en-US" sz="2600" dirty="0" smtClean="0"/>
              <a:t>[AkaviaGoldwasserKalai09]</a:t>
            </a:r>
            <a:r>
              <a:rPr lang="en-US" dirty="0" smtClean="0"/>
              <a:t> show if LWE is secure on 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dirty="0" smtClean="0">
                <a:latin typeface="Times New Roman"/>
                <a:cs typeface="Times New Roman"/>
              </a:rPr>
              <a:t>,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/>
            </a:r>
            <a:br>
              <a:rPr lang="en-US" dirty="0" smtClean="0">
                <a:latin typeface="Times New Roman"/>
                <a:cs typeface="Times New Roman"/>
              </a:rPr>
            </a:br>
            <a:r>
              <a:rPr lang="en-US" dirty="0" smtClean="0"/>
              <a:t>then </a:t>
            </a:r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baseline="-25000" dirty="0">
                <a:latin typeface="Times New Roman"/>
                <a:cs typeface="Times New Roman"/>
              </a:rPr>
              <a:t>2</a:t>
            </a:r>
            <a:r>
              <a:rPr lang="en-US" dirty="0"/>
              <a:t> is hardcore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914400" y="1600200"/>
            <a:ext cx="875695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15972" y="4277380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5229997" y="1600200"/>
            <a:ext cx="648290" cy="642258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5084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445568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8229600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6486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393278" y="1600200"/>
            <a:ext cx="691652" cy="3048000"/>
          </a:xfrm>
          <a:prstGeom prst="rect">
            <a:avLst/>
          </a:prstGeom>
          <a:solidFill>
            <a:srgbClr val="000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4" name="Rectangle 3"/>
          <p:cNvSpPr/>
          <p:nvPr/>
        </p:nvSpPr>
        <p:spPr>
          <a:xfrm>
            <a:off x="620617" y="5878287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Our construction now:</a:t>
            </a:r>
          </a:p>
          <a:p>
            <a:pPr lvl="1"/>
            <a:r>
              <a:rPr lang="en-US" dirty="0"/>
              <a:t>Preserves distance: if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) &lt; </a:t>
            </a:r>
            <a:r>
              <a:rPr lang="en-US" i="1" dirty="0" err="1">
                <a:latin typeface="Times New Roman"/>
                <a:cs typeface="Times New Roman"/>
              </a:rPr>
              <a:t>d</a:t>
            </a:r>
            <a:r>
              <a:rPr lang="en-US" i="1" baseline="-25000" dirty="0" err="1">
                <a:latin typeface="Times New Roman"/>
                <a:cs typeface="Times New Roman"/>
              </a:rPr>
              <a:t>max</a:t>
            </a:r>
            <a:r>
              <a:rPr lang="en-US" dirty="0"/>
              <a:t> then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) &lt; </a:t>
            </a:r>
            <a:r>
              <a:rPr lang="en-US" i="1" dirty="0" err="1" smtClean="0">
                <a:latin typeface="Times New Roman"/>
                <a:cs typeface="Times New Roman"/>
              </a:rPr>
              <a:t>d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max</a:t>
            </a:r>
            <a:endParaRPr lang="en-US" i="1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lvl="1"/>
            <a:r>
              <a:rPr lang="en-US" dirty="0" smtClean="0">
                <a:latin typeface="Calibri"/>
                <a:cs typeface="Calibri"/>
              </a:rPr>
              <a:t>Has a key: if LWE is secure for </a:t>
            </a:r>
            <a:r>
              <a:rPr lang="en-US" i="1" dirty="0" smtClean="0">
                <a:latin typeface="Times New Roman"/>
                <a:cs typeface="Times New Roman"/>
              </a:rPr>
              <a:t>n</a:t>
            </a:r>
            <a:r>
              <a:rPr lang="en-US" dirty="0" smtClean="0">
                <a:latin typeface="Times New Roman"/>
                <a:cs typeface="Times New Roman"/>
              </a:rPr>
              <a:t>/2 </a:t>
            </a:r>
            <a:r>
              <a:rPr lang="en-US" dirty="0" smtClean="0">
                <a:latin typeface="Calibri"/>
                <a:cs typeface="Calibri"/>
              </a:rPr>
              <a:t>variables, then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baseline="-25000" dirty="0" smtClean="0">
                <a:latin typeface="Times New Roman"/>
                <a:cs typeface="Times New Roman"/>
              </a:rPr>
              <a:t>2</a:t>
            </a:r>
            <a:r>
              <a:rPr lang="en-US" dirty="0" smtClean="0">
                <a:latin typeface="Times New Roman"/>
                <a:cs typeface="Times New Roman"/>
              </a:rPr>
              <a:t> | </a:t>
            </a:r>
            <a:r>
              <a:rPr lang="en-US" i="1" dirty="0" smtClean="0">
                <a:latin typeface="Times New Roman"/>
                <a:cs typeface="Times New Roman"/>
              </a:rPr>
              <a:t>Ax</a:t>
            </a:r>
            <a:r>
              <a:rPr lang="en-US" dirty="0" smtClean="0">
                <a:latin typeface="Times New Roman"/>
                <a:cs typeface="Times New Roman"/>
              </a:rPr>
              <a:t>+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Calibri"/>
                <a:cs typeface="Calibri"/>
              </a:rPr>
              <a:t> is pseudorandom</a:t>
            </a:r>
            <a:endParaRPr lang="en-US" baseline="-25000" dirty="0">
              <a:latin typeface="Calibri"/>
              <a:cs typeface="Calibri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790095" y="1600200"/>
            <a:ext cx="876905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266924" y="1600200"/>
            <a:ext cx="875695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142619" y="1600200"/>
            <a:ext cx="876905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229997" y="2242458"/>
            <a:ext cx="648290" cy="653142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3240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construction</a:t>
            </a:r>
            <a:endParaRPr lang="en-US" dirty="0"/>
          </a:p>
        </p:txBody>
      </p:sp>
      <p:sp>
        <p:nvSpPr>
          <p:cNvPr id="26" name="Content Placeholder 1"/>
          <p:cNvSpPr>
            <a:spLocks noGrp="1"/>
          </p:cNvSpPr>
          <p:nvPr>
            <p:ph idx="1"/>
          </p:nvPr>
        </p:nvSpPr>
        <p:spPr>
          <a:xfrm>
            <a:off x="152400" y="1143000"/>
            <a:ext cx="3200400" cy="4419600"/>
          </a:xfrm>
        </p:spPr>
        <p:txBody>
          <a:bodyPr>
            <a:normAutofit lnSpcReduction="10000"/>
          </a:bodyPr>
          <a:lstStyle/>
          <a:p>
            <a:r>
              <a:rPr lang="en-US" sz="1600" dirty="0" smtClean="0"/>
              <a:t>What happens if we replace the code in our previous sketch with a random linear code?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2000" dirty="0" smtClean="0"/>
              <a:t>Issues:</a:t>
            </a:r>
          </a:p>
          <a:p>
            <a:r>
              <a:rPr lang="en-US" sz="1600" dirty="0">
                <a:cs typeface="Calibri"/>
              </a:rPr>
              <a:t>Creating/finding a pseudorandom key? </a:t>
            </a:r>
            <a:br>
              <a:rPr lang="en-US" sz="1600" dirty="0">
                <a:cs typeface="Calibri"/>
              </a:rPr>
            </a:br>
            <a:endParaRPr lang="en-US" sz="1600" dirty="0">
              <a:cs typeface="Calibri"/>
            </a:endParaRPr>
          </a:p>
          <a:p>
            <a:pPr marL="0" indent="0">
              <a:buNone/>
            </a:pPr>
            <a:r>
              <a:rPr lang="en-US" sz="1600" b="1" dirty="0" smtClean="0">
                <a:cs typeface="Calibri"/>
              </a:rPr>
              <a:t>Use hardcore bits of </a:t>
            </a:r>
            <a:r>
              <a:rPr lang="en-US" sz="1600" b="1" dirty="0" err="1" smtClean="0">
                <a:cs typeface="Calibri"/>
              </a:rPr>
              <a:t>codeword</a:t>
            </a:r>
            <a:r>
              <a:rPr lang="en-US" sz="1600" b="1" dirty="0" smtClean="0">
                <a:cs typeface="Calibri"/>
              </a:rPr>
              <a:t>.</a:t>
            </a:r>
            <a:endParaRPr lang="en-US" sz="1600" b="1" dirty="0">
              <a:cs typeface="Calibri"/>
            </a:endParaRPr>
          </a:p>
          <a:p>
            <a:endParaRPr lang="en-US" sz="1600" dirty="0" smtClean="0">
              <a:cs typeface="Calibri"/>
            </a:endParaRPr>
          </a:p>
          <a:p>
            <a:r>
              <a:rPr lang="en-US" sz="1600" dirty="0">
                <a:cs typeface="Calibri"/>
              </a:rPr>
              <a:t>Finding efficient decoding algorithm for small </a:t>
            </a:r>
            <a:r>
              <a:rPr lang="en-US" sz="1600" i="1" dirty="0" err="1">
                <a:latin typeface="Times New Roman"/>
                <a:cs typeface="Times New Roman"/>
              </a:rPr>
              <a:t>d</a:t>
            </a:r>
            <a:r>
              <a:rPr lang="en-US" sz="1600" i="1" baseline="-25000" dirty="0" err="1">
                <a:latin typeface="Times New Roman"/>
                <a:cs typeface="Times New Roman"/>
              </a:rPr>
              <a:t>max</a:t>
            </a:r>
            <a:r>
              <a:rPr lang="en-US" sz="1600" dirty="0">
                <a:cs typeface="Calibri"/>
              </a:rPr>
              <a:t>.</a:t>
            </a:r>
          </a:p>
          <a:p>
            <a:endParaRPr lang="en-US" sz="1600" dirty="0" smtClean="0">
              <a:cs typeface="Calibri"/>
            </a:endParaRPr>
          </a:p>
          <a:p>
            <a:endParaRPr lang="en-US" sz="1600" dirty="0">
              <a:cs typeface="Calibri"/>
            </a:endParaRPr>
          </a:p>
          <a:p>
            <a:r>
              <a:rPr lang="en-US" sz="1600" dirty="0" smtClean="0">
                <a:cs typeface="Calibri"/>
              </a:rPr>
              <a:t>Proving security for different types of distributions </a:t>
            </a:r>
            <a:r>
              <a:rPr lang="en-US" sz="1600" i="1" dirty="0" smtClean="0">
                <a:latin typeface="Times New Roman"/>
                <a:cs typeface="Times New Roman"/>
              </a:rPr>
              <a:t>W</a:t>
            </a:r>
            <a:r>
              <a:rPr lang="en-US" sz="1600" baseline="-25000" dirty="0" smtClean="0">
                <a:latin typeface="Times New Roman"/>
                <a:cs typeface="Times New Roman"/>
              </a:rPr>
              <a:t>0</a:t>
            </a:r>
            <a:endParaRPr lang="en-US" sz="1400" dirty="0" smtClean="0"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800" y="1318381"/>
            <a:ext cx="236475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Gen (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i="1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  <a:r>
              <a:rPr lang="en-US" sz="2400" dirty="0" smtClean="0"/>
              <a:t>: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Sample uniformly</a:t>
            </a:r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2000" dirty="0" smtClean="0"/>
              <a:t>Compute 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Output </a:t>
            </a:r>
            <a:r>
              <a:rPr lang="en-US" sz="2000" dirty="0" smtClean="0">
                <a:latin typeface="Times New Roman"/>
                <a:cs typeface="Times New Roman"/>
              </a:rPr>
              <a:t>(</a:t>
            </a:r>
            <a:r>
              <a:rPr lang="en-US" sz="2000" i="1" dirty="0" smtClean="0">
                <a:latin typeface="Times New Roman"/>
                <a:cs typeface="Times New Roman"/>
              </a:rPr>
              <a:t>key</a:t>
            </a:r>
            <a:r>
              <a:rPr lang="en-US" sz="2000" dirty="0" smtClean="0">
                <a:latin typeface="Times New Roman"/>
                <a:cs typeface="Times New Roman"/>
              </a:rPr>
              <a:t>, </a:t>
            </a:r>
            <a:r>
              <a:rPr lang="en-US" sz="2000" i="1" dirty="0" smtClean="0">
                <a:latin typeface="Times New Roman"/>
                <a:cs typeface="Times New Roman"/>
              </a:rPr>
              <a:t>p</a:t>
            </a:r>
            <a:r>
              <a:rPr lang="en-US" sz="2000" dirty="0" smtClean="0">
                <a:latin typeface="Times New Roman"/>
                <a:cs typeface="Times New Roman"/>
              </a:rPr>
              <a:t>)</a:t>
            </a:r>
          </a:p>
          <a:p>
            <a:pPr marL="342900" indent="-342900">
              <a:buAutoNum type="arabicPeriod"/>
            </a:pPr>
            <a:endParaRPr lang="en-US" sz="1600" dirty="0" smtClean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651403"/>
              </p:ext>
            </p:extLst>
          </p:nvPr>
        </p:nvGraphicFramePr>
        <p:xfrm>
          <a:off x="3777041" y="2068284"/>
          <a:ext cx="1883832" cy="423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8" name="Equation" r:id="rId4" imgW="1130300" imgH="254000" progId="Equation.3">
                  <p:embed/>
                </p:oleObj>
              </mc:Choice>
              <mc:Fallback>
                <p:oleObj name="Equation" r:id="rId4" imgW="11303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77041" y="2068284"/>
                        <a:ext cx="1883832" cy="4233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148597"/>
              </p:ext>
            </p:extLst>
          </p:nvPr>
        </p:nvGraphicFramePr>
        <p:xfrm>
          <a:off x="3736975" y="2917825"/>
          <a:ext cx="1651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9" name="Equation" r:id="rId6" imgW="990600" imgH="457200" progId="Equation.3">
                  <p:embed/>
                </p:oleObj>
              </mc:Choice>
              <mc:Fallback>
                <p:oleObj name="Equation" r:id="rId6" imgW="990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36975" y="2917825"/>
                        <a:ext cx="16510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3352800" y="1765904"/>
            <a:ext cx="2364750" cy="2491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66152" y="1318381"/>
            <a:ext cx="181426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Rep (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r>
              <a:rPr lang="en-US" sz="2400" i="1" dirty="0" smtClean="0">
                <a:latin typeface="Times New Roman"/>
                <a:cs typeface="Times New Roman"/>
              </a:rPr>
              <a:t> , p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  <a:r>
              <a:rPr lang="en-US" sz="2400" dirty="0" smtClean="0"/>
              <a:t>: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Parse </a:t>
            </a:r>
            <a:r>
              <a:rPr lang="en-US" sz="2000" i="1" dirty="0" smtClean="0">
                <a:latin typeface="Times New Roman"/>
                <a:cs typeface="Times New Roman"/>
              </a:rPr>
              <a:t>p</a:t>
            </a:r>
            <a:r>
              <a:rPr lang="en-US" sz="2000" dirty="0" smtClean="0"/>
              <a:t> as: </a:t>
            </a:r>
          </a:p>
          <a:p>
            <a:pPr marL="342900" indent="-342900">
              <a:buAutoNum type="arabicPeriod"/>
            </a:pPr>
            <a:endParaRPr lang="en-US" sz="2000" dirty="0" smtClean="0">
              <a:latin typeface="Times New Roman"/>
              <a:cs typeface="Times New Roman"/>
            </a:endParaRPr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Compute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3. ???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66151" y="1765904"/>
            <a:ext cx="2735943" cy="2491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532372"/>
              </p:ext>
            </p:extLst>
          </p:nvPr>
        </p:nvGraphicFramePr>
        <p:xfrm>
          <a:off x="6575425" y="2068284"/>
          <a:ext cx="15017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0" name="Equation" r:id="rId8" imgW="901700" imgH="215900" progId="Equation.3">
                  <p:embed/>
                </p:oleObj>
              </mc:Choice>
              <mc:Fallback>
                <p:oleObj name="Equation" r:id="rId8" imgW="901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575425" y="2068284"/>
                        <a:ext cx="1501775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7289083"/>
              </p:ext>
            </p:extLst>
          </p:nvPr>
        </p:nvGraphicFramePr>
        <p:xfrm>
          <a:off x="6340475" y="2917825"/>
          <a:ext cx="23463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1" name="Equation" r:id="rId10" imgW="1409700" imgH="215900" progId="Equation.3">
                  <p:embed/>
                </p:oleObj>
              </mc:Choice>
              <mc:Fallback>
                <p:oleObj name="Equation" r:id="rId10" imgW="1409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340475" y="2917825"/>
                        <a:ext cx="2346325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36"/>
          <p:cNvSpPr>
            <a:spLocks noChangeArrowheads="1"/>
          </p:cNvSpPr>
          <p:nvPr/>
        </p:nvSpPr>
        <p:spPr bwMode="auto">
          <a:xfrm>
            <a:off x="3604381" y="5114681"/>
            <a:ext cx="5423873" cy="10297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lvl="1"/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To recover key, we need to decode </a:t>
            </a:r>
            <a:r>
              <a:rPr lang="en-US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Ax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+ (</a:t>
            </a:r>
            <a:r>
              <a:rPr lang="en-US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– </a:t>
            </a:r>
            <a:r>
              <a:rPr lang="en-US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,</a:t>
            </a:r>
            <a:b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</a:b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this is a random code with </a:t>
            </a:r>
            <a:b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</a:br>
            <a:r>
              <a:rPr lang="en-US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en-US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)&lt;</a:t>
            </a:r>
            <a:r>
              <a:rPr lang="en-US" i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lang="en-US" i="1" baseline="-25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max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 errors</a:t>
            </a:r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5761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 bldLvl="2"/>
      <p:bldP spid="7" grpId="0" uiExpand="1" build="p"/>
      <p:bldP spid="12" grpId="0" animBg="1"/>
      <p:bldP spid="10" grpId="0" uiExpand="1" build="p"/>
      <p:bldP spid="11" grpId="0" animBg="1"/>
      <p:bldP spid="15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from Noisy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Key Derivation</a:t>
            </a:r>
          </a:p>
          <a:p>
            <a:r>
              <a:rPr lang="en-US" dirty="0" smtClean="0"/>
              <a:t>Authentication</a:t>
            </a:r>
          </a:p>
          <a:p>
            <a:pPr lvl="1"/>
            <a:r>
              <a:rPr lang="en-US" dirty="0" smtClean="0"/>
              <a:t>Collect Reading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altLang="ja-JP" dirty="0" smtClean="0">
                <a:latin typeface="Arial"/>
                <a:cs typeface="Arial"/>
              </a:rPr>
              <a:t> and compare to initial reading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altLang="ja-JP" dirty="0" smtClean="0">
                <a:latin typeface="Arial"/>
                <a:cs typeface="Arial"/>
              </a:rPr>
              <a:t> accept if </a:t>
            </a:r>
            <a:br>
              <a:rPr lang="en-US" altLang="ja-JP" dirty="0" smtClean="0">
                <a:latin typeface="Arial"/>
                <a:cs typeface="Arial"/>
              </a:rPr>
            </a:br>
            <a:r>
              <a:rPr lang="en-US" altLang="ja-JP" i="1" dirty="0" smtClean="0">
                <a:latin typeface="Times New Roman"/>
                <a:cs typeface="Times New Roman"/>
              </a:rPr>
              <a:t>d</a:t>
            </a:r>
            <a:r>
              <a:rPr lang="en-US" altLang="ja-JP" dirty="0" smtClean="0">
                <a:latin typeface="Times New Roman"/>
                <a:cs typeface="Times New Roman"/>
              </a:rPr>
              <a:t>( </a:t>
            </a:r>
            <a:r>
              <a:rPr lang="en-US" altLang="ja-JP" i="1" dirty="0" smtClean="0">
                <a:latin typeface="Times New Roman"/>
                <a:cs typeface="Times New Roman"/>
              </a:rPr>
              <a:t>w</a:t>
            </a:r>
            <a:r>
              <a:rPr lang="en-US" altLang="ja-JP" baseline="-25000" dirty="0" smtClean="0">
                <a:latin typeface="Times New Roman"/>
                <a:cs typeface="Times New Roman"/>
              </a:rPr>
              <a:t>0</a:t>
            </a:r>
            <a:r>
              <a:rPr lang="en-US" altLang="ja-JP" dirty="0" smtClean="0">
                <a:latin typeface="Times New Roman"/>
                <a:cs typeface="Times New Roman"/>
              </a:rPr>
              <a:t>, </a:t>
            </a:r>
            <a:r>
              <a:rPr lang="en-US" altLang="ja-JP" i="1" dirty="0" smtClean="0">
                <a:latin typeface="Times New Roman"/>
                <a:cs typeface="Times New Roman"/>
              </a:rPr>
              <a:t>w</a:t>
            </a:r>
            <a:r>
              <a:rPr lang="en-US" altLang="ja-JP" baseline="-25000" dirty="0" smtClean="0">
                <a:latin typeface="Times New Roman"/>
                <a:cs typeface="Times New Roman"/>
              </a:rPr>
              <a:t>1</a:t>
            </a:r>
            <a:r>
              <a:rPr lang="en-US" altLang="ja-JP" i="1" baseline="-25000" dirty="0" smtClean="0">
                <a:latin typeface="Times New Roman"/>
                <a:cs typeface="Times New Roman"/>
              </a:rPr>
              <a:t> </a:t>
            </a:r>
            <a:r>
              <a:rPr lang="en-US" altLang="ja-JP" dirty="0" smtClean="0">
                <a:latin typeface="Times New Roman"/>
                <a:cs typeface="Times New Roman"/>
              </a:rPr>
              <a:t>)&lt;</a:t>
            </a:r>
            <a:r>
              <a:rPr lang="en-US" altLang="ja-JP" i="1" dirty="0" err="1" smtClean="0">
                <a:latin typeface="Times New Roman"/>
                <a:cs typeface="Times New Roman"/>
              </a:rPr>
              <a:t>d</a:t>
            </a:r>
            <a:r>
              <a:rPr lang="en-US" altLang="ja-JP" i="1" baseline="-25000" dirty="0" err="1" smtClean="0">
                <a:latin typeface="Times New Roman"/>
                <a:cs typeface="Times New Roman"/>
              </a:rPr>
              <a:t>max</a:t>
            </a:r>
            <a:endParaRPr lang="en-US" altLang="ja-JP" i="1" baseline="-25000" dirty="0" smtClean="0">
              <a:latin typeface="Times New Roman"/>
              <a:cs typeface="Times New Roman"/>
            </a:endParaRPr>
          </a:p>
          <a:p>
            <a:pPr lvl="1"/>
            <a:r>
              <a:rPr lang="en-US" dirty="0" smtClean="0">
                <a:latin typeface="Arial"/>
                <a:cs typeface="Arial"/>
              </a:rPr>
              <a:t>Similar application for PUFs where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,</a:t>
            </a:r>
            <a:r>
              <a:rPr lang="en-US" i="1" dirty="0" smtClean="0">
                <a:latin typeface="Times New Roman"/>
                <a:cs typeface="Times New Roman"/>
              </a:rPr>
              <a:t> w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dirty="0" smtClean="0">
                <a:latin typeface="Arial"/>
                <a:cs typeface="Arial"/>
              </a:rPr>
              <a:t> are the output of some challenge function</a:t>
            </a:r>
          </a:p>
          <a:p>
            <a:r>
              <a:rPr lang="en-US" dirty="0" smtClean="0">
                <a:latin typeface="Calibri (Body)"/>
                <a:cs typeface="Calibri (Body)"/>
              </a:rPr>
              <a:t>Privacy Amplification</a:t>
            </a:r>
            <a:r>
              <a:rPr lang="en-US" baseline="30000" dirty="0" smtClean="0">
                <a:latin typeface="Calibri (Body)"/>
                <a:cs typeface="Calibri (Body)"/>
              </a:rPr>
              <a:t> </a:t>
            </a:r>
            <a:r>
              <a:rPr lang="en-US" sz="2600" dirty="0" smtClean="0">
                <a:latin typeface="Calibri (Body)"/>
                <a:cs typeface="Calibri (Body)"/>
              </a:rPr>
              <a:t>[</a:t>
            </a:r>
            <a:r>
              <a:rPr lang="en-US" sz="2600" dirty="0" err="1" smtClean="0">
                <a:latin typeface="Calibri (Body)"/>
                <a:cs typeface="Calibri (Body)"/>
              </a:rPr>
              <a:t>ChandranKanukurthiOstrovskyReyzin</a:t>
            </a:r>
            <a:r>
              <a:rPr lang="en-US" sz="2600" dirty="0" smtClean="0">
                <a:latin typeface="Calibri (Body)"/>
                <a:cs typeface="Calibri (Body)"/>
              </a:rPr>
              <a:t>]</a:t>
            </a:r>
          </a:p>
          <a:p>
            <a:pPr lvl="1"/>
            <a:r>
              <a:rPr lang="en-US" dirty="0" smtClean="0"/>
              <a:t>Use a shared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</a:t>
            </a:r>
            <a:r>
              <a:rPr lang="en-US" i="1" dirty="0">
                <a:latin typeface="Times New Roman"/>
                <a:cs typeface="Times New Roman"/>
              </a:rPr>
              <a:t>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i="1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(that are close) to create a shared key 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Considered in information theoretic terms</a:t>
            </a:r>
          </a:p>
          <a:p>
            <a:r>
              <a:rPr lang="en-US" dirty="0" smtClean="0">
                <a:latin typeface="Calibri"/>
                <a:cs typeface="Calibri"/>
              </a:rPr>
              <a:t>(Fuzzy) Password Authentication Key Exchange</a:t>
            </a:r>
            <a:endParaRPr lang="en-US" baseline="30000" dirty="0" smtClean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600" baseline="30000" dirty="0">
                <a:latin typeface="Calibri"/>
                <a:cs typeface="Calibri"/>
              </a:rPr>
              <a:t>	</a:t>
            </a:r>
            <a:r>
              <a:rPr lang="en-US" sz="2600" dirty="0" smtClean="0">
                <a:latin typeface="Calibri"/>
                <a:cs typeface="Calibri"/>
              </a:rPr>
              <a:t>[BoyenDodisKatzOstrovsky05]</a:t>
            </a:r>
            <a:endParaRPr lang="en-US" sz="2600" baseline="30000" dirty="0" smtClean="0">
              <a:latin typeface="Calibri"/>
              <a:cs typeface="Calibri"/>
            </a:endParaRPr>
          </a:p>
          <a:p>
            <a:pPr lvl="1"/>
            <a:r>
              <a:rPr lang="en-US" dirty="0"/>
              <a:t>Use a shared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</a:t>
            </a:r>
            <a:r>
              <a:rPr lang="en-US" i="1" dirty="0">
                <a:latin typeface="Times New Roman"/>
                <a:cs typeface="Times New Roman"/>
              </a:rPr>
              <a:t>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i="1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cs typeface="Arial"/>
              </a:rPr>
              <a:t>(that are close) to create a shared key </a:t>
            </a:r>
            <a:r>
              <a:rPr lang="en-US" i="1" dirty="0" smtClean="0">
                <a:cs typeface="Arial"/>
              </a:rPr>
              <a:t>independent </a:t>
            </a:r>
            <a:r>
              <a:rPr lang="en-US" dirty="0" smtClean="0">
                <a:cs typeface="Arial"/>
              </a:rPr>
              <a:t>key with high entropy</a:t>
            </a:r>
            <a:endParaRPr lang="en-US" dirty="0">
              <a:cs typeface="Arial"/>
            </a:endParaRPr>
          </a:p>
          <a:p>
            <a:pPr lvl="1"/>
            <a:r>
              <a:rPr lang="en-US" dirty="0" smtClean="0">
                <a:latin typeface="Calibri"/>
                <a:cs typeface="Calibri"/>
              </a:rPr>
              <a:t>Requires Computational Assumptions</a:t>
            </a:r>
          </a:p>
        </p:txBody>
      </p:sp>
    </p:spTree>
    <p:extLst>
      <p:ext uri="{BB962C8B-B14F-4D97-AF65-F5344CB8AC3E}">
        <p14:creationId xmlns:p14="http://schemas.microsoft.com/office/powerpoint/2010/main" val="3708764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Inversion algorithm for small </a:t>
            </a:r>
            <a:r>
              <a:rPr lang="en-US" i="1" dirty="0" err="1" smtClean="0">
                <a:latin typeface="Times New Roman"/>
                <a:cs typeface="Times New Roman"/>
              </a:rPr>
              <a:t>d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max</a:t>
            </a:r>
            <a:endParaRPr lang="en-US" i="1" baseline="-250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26895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Select n random dimensions </a:t>
            </a:r>
          </a:p>
          <a:p>
            <a:pPr lvl="1"/>
            <a:r>
              <a:rPr lang="en-US" dirty="0" smtClean="0"/>
              <a:t>(hopefully, no errors in these dimensions)</a:t>
            </a:r>
          </a:p>
          <a:p>
            <a:r>
              <a:rPr lang="en-US" dirty="0" smtClean="0"/>
              <a:t>Try to compute x using Gaussian elimination on these dimensions</a:t>
            </a:r>
          </a:p>
          <a:p>
            <a:r>
              <a:rPr lang="en-US" dirty="0" smtClean="0"/>
              <a:t>Verify correctness of x using other samples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4584095" y="1600200"/>
            <a:ext cx="17526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381459" y="1600200"/>
            <a:ext cx="1411779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C</a:t>
            </a:r>
            <a:r>
              <a:rPr kumimoji="0" lang="en-US" sz="36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-</a:t>
            </a: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381458" y="1600200"/>
            <a:ext cx="1411779" cy="245533"/>
          </a:xfrm>
          <a:prstGeom prst="rect">
            <a:avLst/>
          </a:prstGeom>
          <a:solidFill>
            <a:srgbClr val="000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381458" y="2393647"/>
            <a:ext cx="1411779" cy="245533"/>
          </a:xfrm>
          <a:prstGeom prst="rect">
            <a:avLst/>
          </a:prstGeom>
          <a:solidFill>
            <a:srgbClr val="000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381459" y="3574142"/>
            <a:ext cx="1411779" cy="245533"/>
          </a:xfrm>
          <a:prstGeom prst="rect">
            <a:avLst/>
          </a:prstGeom>
          <a:solidFill>
            <a:srgbClr val="000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381459" y="4402667"/>
            <a:ext cx="1411779" cy="245533"/>
          </a:xfrm>
          <a:prstGeom prst="rect">
            <a:avLst/>
          </a:prstGeom>
          <a:solidFill>
            <a:srgbClr val="000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923434" y="1990711"/>
            <a:ext cx="4580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923435" y="2808349"/>
            <a:ext cx="4580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923435" y="3275226"/>
            <a:ext cx="4580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923435" y="3947721"/>
            <a:ext cx="4580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923435" y="4124311"/>
            <a:ext cx="4580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923435" y="4276711"/>
            <a:ext cx="4580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36"/>
          <p:cNvSpPr>
            <a:spLocks noChangeArrowheads="1"/>
          </p:cNvSpPr>
          <p:nvPr/>
        </p:nvSpPr>
        <p:spPr bwMode="auto">
          <a:xfrm>
            <a:off x="4584095" y="5114681"/>
            <a:ext cx="4444159" cy="10297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lvl="1"/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This algorithm runs in expected polynomial time if </a:t>
            </a:r>
            <a:r>
              <a:rPr lang="en-US" i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lang="en-US" i="1" baseline="-25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max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= </a:t>
            </a:r>
            <a:r>
              <a:rPr lang="en-US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( log n (</a:t>
            </a:r>
            <a:r>
              <a:rPr lang="en-US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/</a:t>
            </a:r>
            <a:r>
              <a:rPr lang="en-US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n 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))</a:t>
            </a: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54700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 build="p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construction</a:t>
            </a:r>
            <a:endParaRPr lang="en-US" dirty="0"/>
          </a:p>
        </p:txBody>
      </p:sp>
      <p:sp>
        <p:nvSpPr>
          <p:cNvPr id="26" name="Content Placeholder 1"/>
          <p:cNvSpPr>
            <a:spLocks noGrp="1"/>
          </p:cNvSpPr>
          <p:nvPr>
            <p:ph idx="1"/>
          </p:nvPr>
        </p:nvSpPr>
        <p:spPr>
          <a:xfrm>
            <a:off x="152400" y="1143000"/>
            <a:ext cx="3200400" cy="4892524"/>
          </a:xfrm>
        </p:spPr>
        <p:txBody>
          <a:bodyPr>
            <a:normAutofit lnSpcReduction="10000"/>
          </a:bodyPr>
          <a:lstStyle/>
          <a:p>
            <a:r>
              <a:rPr lang="en-US" sz="1600" dirty="0" smtClean="0"/>
              <a:t>What happens if we replace the code in our previous sketch with a random linear code?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2000" dirty="0" smtClean="0"/>
              <a:t>Issues:</a:t>
            </a:r>
          </a:p>
          <a:p>
            <a:r>
              <a:rPr lang="en-US" sz="1600" dirty="0">
                <a:cs typeface="Calibri"/>
              </a:rPr>
              <a:t>Creating/finding a pseudorandom key? </a:t>
            </a:r>
            <a:br>
              <a:rPr lang="en-US" sz="1600" dirty="0">
                <a:cs typeface="Calibri"/>
              </a:rPr>
            </a:br>
            <a:endParaRPr lang="en-US" sz="1600" dirty="0">
              <a:cs typeface="Calibri"/>
            </a:endParaRPr>
          </a:p>
          <a:p>
            <a:pPr marL="0" indent="0">
              <a:buNone/>
            </a:pPr>
            <a:r>
              <a:rPr lang="en-US" sz="1600" b="1" dirty="0" smtClean="0">
                <a:cs typeface="Calibri"/>
              </a:rPr>
              <a:t>Use hardcore bits of </a:t>
            </a:r>
            <a:r>
              <a:rPr lang="en-US" sz="1600" b="1" dirty="0" err="1" smtClean="0">
                <a:cs typeface="Calibri"/>
              </a:rPr>
              <a:t>codeword</a:t>
            </a:r>
            <a:r>
              <a:rPr lang="en-US" sz="1600" b="1" dirty="0" smtClean="0">
                <a:cs typeface="Calibri"/>
              </a:rPr>
              <a:t>.</a:t>
            </a:r>
            <a:endParaRPr lang="en-US" sz="1600" b="1" dirty="0">
              <a:cs typeface="Calibri"/>
            </a:endParaRPr>
          </a:p>
          <a:p>
            <a:endParaRPr lang="en-US" sz="1600" dirty="0" smtClean="0">
              <a:cs typeface="Calibri"/>
            </a:endParaRPr>
          </a:p>
          <a:p>
            <a:r>
              <a:rPr lang="en-US" sz="1600" dirty="0">
                <a:cs typeface="Calibri"/>
              </a:rPr>
              <a:t>Finding efficient decoding algorithm for small </a:t>
            </a:r>
            <a:r>
              <a:rPr lang="en-US" sz="1600" i="1" dirty="0" err="1">
                <a:latin typeface="Times New Roman"/>
                <a:cs typeface="Times New Roman"/>
              </a:rPr>
              <a:t>d</a:t>
            </a:r>
            <a:r>
              <a:rPr lang="en-US" sz="1600" i="1" baseline="-25000" dirty="0" err="1">
                <a:latin typeface="Times New Roman"/>
                <a:cs typeface="Times New Roman"/>
              </a:rPr>
              <a:t>max</a:t>
            </a:r>
            <a:r>
              <a:rPr lang="en-US" sz="1600" dirty="0">
                <a:cs typeface="Calibri"/>
              </a:rPr>
              <a:t>.</a:t>
            </a:r>
          </a:p>
          <a:p>
            <a:endParaRPr lang="en-US" sz="1600" dirty="0" smtClean="0">
              <a:cs typeface="Calibri"/>
            </a:endParaRPr>
          </a:p>
          <a:p>
            <a:pPr marL="0" indent="0">
              <a:buNone/>
            </a:pPr>
            <a:r>
              <a:rPr lang="en-US" sz="1600" b="1" dirty="0" smtClean="0">
                <a:cs typeface="Calibri"/>
              </a:rPr>
              <a:t>Trial and error inversion</a:t>
            </a:r>
            <a:r>
              <a:rPr lang="en-US" sz="1600" dirty="0" smtClean="0">
                <a:cs typeface="Calibri"/>
              </a:rPr>
              <a:t> </a:t>
            </a:r>
          </a:p>
          <a:p>
            <a:pPr marL="0" indent="0">
              <a:buNone/>
            </a:pPr>
            <a:endParaRPr lang="en-US" sz="1600" dirty="0">
              <a:cs typeface="Calibri"/>
            </a:endParaRPr>
          </a:p>
          <a:p>
            <a:r>
              <a:rPr lang="en-US" sz="1600" dirty="0" smtClean="0">
                <a:cs typeface="Calibri"/>
              </a:rPr>
              <a:t>Proving security for different types of distributions </a:t>
            </a:r>
            <a:r>
              <a:rPr lang="en-US" sz="1600" i="1" dirty="0" smtClean="0">
                <a:latin typeface="Times New Roman"/>
                <a:cs typeface="Times New Roman"/>
              </a:rPr>
              <a:t>W</a:t>
            </a:r>
            <a:r>
              <a:rPr lang="en-US" sz="1600" baseline="-25000" dirty="0" smtClean="0">
                <a:latin typeface="Times New Roman"/>
                <a:cs typeface="Times New Roman"/>
              </a:rPr>
              <a:t>0</a:t>
            </a:r>
            <a:endParaRPr lang="en-US" sz="1400" dirty="0" smtClean="0"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800" y="1318381"/>
            <a:ext cx="236475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Gen (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i="1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  <a:r>
              <a:rPr lang="en-US" sz="2400" dirty="0" smtClean="0"/>
              <a:t>: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Sample uniformly</a:t>
            </a:r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2000" dirty="0" smtClean="0"/>
              <a:t>Compute 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Output </a:t>
            </a:r>
            <a:r>
              <a:rPr lang="en-US" sz="2000" dirty="0" smtClean="0">
                <a:latin typeface="Times New Roman"/>
                <a:cs typeface="Times New Roman"/>
              </a:rPr>
              <a:t>(</a:t>
            </a:r>
            <a:r>
              <a:rPr lang="en-US" sz="2000" i="1" dirty="0" smtClean="0">
                <a:latin typeface="Times New Roman"/>
                <a:cs typeface="Times New Roman"/>
              </a:rPr>
              <a:t>key</a:t>
            </a:r>
            <a:r>
              <a:rPr lang="en-US" sz="2000" dirty="0" smtClean="0">
                <a:latin typeface="Times New Roman"/>
                <a:cs typeface="Times New Roman"/>
              </a:rPr>
              <a:t>, </a:t>
            </a:r>
            <a:r>
              <a:rPr lang="en-US" sz="2000" i="1" dirty="0" smtClean="0">
                <a:latin typeface="Times New Roman"/>
                <a:cs typeface="Times New Roman"/>
              </a:rPr>
              <a:t>p</a:t>
            </a:r>
            <a:r>
              <a:rPr lang="en-US" sz="2000" dirty="0" smtClean="0">
                <a:latin typeface="Times New Roman"/>
                <a:cs typeface="Times New Roman"/>
              </a:rPr>
              <a:t>)</a:t>
            </a:r>
          </a:p>
          <a:p>
            <a:pPr marL="342900" indent="-342900">
              <a:buAutoNum type="arabicPeriod"/>
            </a:pPr>
            <a:endParaRPr lang="en-US" sz="1600" dirty="0" smtClean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860326"/>
              </p:ext>
            </p:extLst>
          </p:nvPr>
        </p:nvGraphicFramePr>
        <p:xfrm>
          <a:off x="3777041" y="2068284"/>
          <a:ext cx="1883832" cy="423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7" name="Equation" r:id="rId4" imgW="1130300" imgH="254000" progId="Equation.3">
                  <p:embed/>
                </p:oleObj>
              </mc:Choice>
              <mc:Fallback>
                <p:oleObj name="Equation" r:id="rId4" imgW="11303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77041" y="2068284"/>
                        <a:ext cx="1883832" cy="4233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154329"/>
              </p:ext>
            </p:extLst>
          </p:nvPr>
        </p:nvGraphicFramePr>
        <p:xfrm>
          <a:off x="3736975" y="2917825"/>
          <a:ext cx="1651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8" name="Equation" r:id="rId6" imgW="990600" imgH="457200" progId="Equation.3">
                  <p:embed/>
                </p:oleObj>
              </mc:Choice>
              <mc:Fallback>
                <p:oleObj name="Equation" r:id="rId6" imgW="990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36975" y="2917825"/>
                        <a:ext cx="16510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3352800" y="1765904"/>
            <a:ext cx="2364750" cy="2491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66152" y="1318381"/>
            <a:ext cx="181426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Rep (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r>
              <a:rPr lang="en-US" sz="2400" i="1" dirty="0" smtClean="0">
                <a:latin typeface="Times New Roman"/>
                <a:cs typeface="Times New Roman"/>
              </a:rPr>
              <a:t> , p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  <a:r>
              <a:rPr lang="en-US" sz="2400" dirty="0" smtClean="0"/>
              <a:t>: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Parse </a:t>
            </a:r>
            <a:r>
              <a:rPr lang="en-US" sz="2000" i="1" dirty="0" smtClean="0">
                <a:latin typeface="Times New Roman"/>
                <a:cs typeface="Times New Roman"/>
              </a:rPr>
              <a:t>p</a:t>
            </a:r>
            <a:r>
              <a:rPr lang="en-US" sz="2000" dirty="0" smtClean="0"/>
              <a:t> as: </a:t>
            </a:r>
          </a:p>
          <a:p>
            <a:pPr marL="342900" indent="-342900">
              <a:buAutoNum type="arabicPeriod"/>
            </a:pPr>
            <a:endParaRPr lang="en-US" sz="2000" dirty="0" smtClean="0">
              <a:latin typeface="Times New Roman"/>
              <a:cs typeface="Times New Roman"/>
            </a:endParaRPr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Compute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3. Invert </a:t>
            </a:r>
            <a:r>
              <a:rPr lang="en-US" sz="2000" i="1" dirty="0" smtClean="0">
                <a:latin typeface="Times New Roman"/>
                <a:cs typeface="Times New Roman"/>
              </a:rPr>
              <a:t>C</a:t>
            </a:r>
            <a:r>
              <a:rPr lang="en-US" sz="2000" dirty="0" smtClean="0">
                <a:latin typeface="Times New Roman"/>
                <a:cs typeface="Times New Roman"/>
              </a:rPr>
              <a:t>-</a:t>
            </a:r>
            <a:r>
              <a:rPr lang="en-US" sz="2000" i="1" dirty="0" smtClean="0">
                <a:latin typeface="Times New Roman"/>
                <a:cs typeface="Times New Roman"/>
              </a:rPr>
              <a:t>w</a:t>
            </a:r>
            <a:r>
              <a:rPr lang="en-US" sz="2000" baseline="-25000" dirty="0" smtClean="0">
                <a:latin typeface="Times New Roman"/>
                <a:cs typeface="Times New Roman"/>
              </a:rPr>
              <a:t>1</a:t>
            </a:r>
            <a:r>
              <a:rPr lang="en-US" sz="2000" dirty="0" smtClean="0"/>
              <a:t>, </a:t>
            </a:r>
            <a:br>
              <a:rPr lang="en-US" sz="2000" dirty="0" smtClean="0"/>
            </a:br>
            <a:r>
              <a:rPr lang="en-US" sz="2000" dirty="0" smtClean="0"/>
              <a:t>    output </a:t>
            </a:r>
            <a:r>
              <a:rPr lang="en-US" sz="2000" i="1" dirty="0" smtClean="0">
                <a:latin typeface="Times New Roman"/>
                <a:cs typeface="Times New Roman"/>
              </a:rPr>
              <a:t>key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166151" y="1765904"/>
            <a:ext cx="2735943" cy="2491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353666"/>
              </p:ext>
            </p:extLst>
          </p:nvPr>
        </p:nvGraphicFramePr>
        <p:xfrm>
          <a:off x="6575425" y="2068284"/>
          <a:ext cx="15017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9" name="Equation" r:id="rId8" imgW="901700" imgH="215900" progId="Equation.3">
                  <p:embed/>
                </p:oleObj>
              </mc:Choice>
              <mc:Fallback>
                <p:oleObj name="Equation" r:id="rId8" imgW="901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575425" y="2068284"/>
                        <a:ext cx="1501775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66270"/>
              </p:ext>
            </p:extLst>
          </p:nvPr>
        </p:nvGraphicFramePr>
        <p:xfrm>
          <a:off x="6340475" y="2917825"/>
          <a:ext cx="23463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0" name="Equation" r:id="rId10" imgW="1409700" imgH="215900" progId="Equation.3">
                  <p:embed/>
                </p:oleObj>
              </mc:Choice>
              <mc:Fallback>
                <p:oleObj name="Equation" r:id="rId10" imgW="1409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340475" y="2917825"/>
                        <a:ext cx="2346325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998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43"/>
            <a:ext cx="8229600" cy="1143000"/>
          </a:xfrm>
        </p:spPr>
        <p:txBody>
          <a:bodyPr/>
          <a:lstStyle/>
          <a:p>
            <a:r>
              <a:rPr lang="en-US" dirty="0" smtClean="0"/>
              <a:t>Lossless Fuzzy Extractor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1543"/>
            <a:ext cx="8229600" cy="558550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Using [DottlingMullerQuade13], dimensions of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/>
              <a:t> have linearly more bits than dimensions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</a:p>
          <a:p>
            <a:r>
              <a:rPr lang="en-US" dirty="0" smtClean="0"/>
              <a:t>We can extract half the bits of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/>
              <a:t> as a key</a:t>
            </a:r>
          </a:p>
          <a:p>
            <a:pPr lvl="1"/>
            <a:r>
              <a:rPr lang="en-US" dirty="0" smtClean="0"/>
              <a:t>Allows us to be lossless when </a:t>
            </a:r>
            <a:r>
              <a:rPr lang="en-US" i="1" dirty="0" smtClean="0">
                <a:latin typeface="Times New Roman"/>
                <a:cs typeface="Times New Roman"/>
              </a:rPr>
              <a:t>m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= </a:t>
            </a:r>
            <a:r>
              <a:rPr lang="en-US" i="1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n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dirty="0" smtClean="0"/>
              <a:t> </a:t>
            </a:r>
          </a:p>
          <a:p>
            <a:r>
              <a:rPr lang="en-US" dirty="0" smtClean="0"/>
              <a:t>Our inversion algorithm works if </a:t>
            </a:r>
            <a:br>
              <a:rPr lang="en-US" dirty="0" smtClean="0"/>
            </a:br>
            <a:endParaRPr lang="en-US" dirty="0" smtClean="0"/>
          </a:p>
          <a:p>
            <a:endParaRPr lang="en-US" u="sng" dirty="0" smtClean="0"/>
          </a:p>
          <a:p>
            <a:pPr marL="0" indent="0">
              <a:buNone/>
            </a:pPr>
            <a:r>
              <a:rPr lang="en-US" u="sng" dirty="0" smtClean="0"/>
              <a:t>Theorem 3:</a:t>
            </a:r>
            <a:r>
              <a:rPr lang="en-US" dirty="0" smtClean="0"/>
              <a:t>  If </a:t>
            </a:r>
            <a:r>
              <a:rPr lang="en-US" i="1" dirty="0" err="1" smtClean="0">
                <a:latin typeface="Times New Roman"/>
                <a:cs typeface="Times New Roman"/>
              </a:rPr>
              <a:t>d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max</a:t>
            </a:r>
            <a:r>
              <a:rPr lang="en-US" dirty="0" smtClean="0">
                <a:latin typeface="Times New Roman"/>
                <a:cs typeface="Times New Roman"/>
              </a:rPr>
              <a:t> = </a:t>
            </a:r>
            <a:r>
              <a:rPr lang="en-US" i="1" dirty="0" smtClean="0">
                <a:latin typeface="Times New Roman"/>
                <a:cs typeface="Times New Roman"/>
              </a:rPr>
              <a:t>O</a:t>
            </a:r>
            <a:r>
              <a:rPr lang="en-US" dirty="0" smtClean="0">
                <a:latin typeface="Times New Roman"/>
                <a:cs typeface="Times New Roman"/>
              </a:rPr>
              <a:t>(log </a:t>
            </a:r>
            <a:r>
              <a:rPr lang="en-US" i="1" dirty="0" smtClean="0">
                <a:latin typeface="Times New Roman"/>
                <a:cs typeface="Times New Roman"/>
              </a:rPr>
              <a:t>n</a:t>
            </a:r>
            <a:r>
              <a:rPr lang="en-US" dirty="0" smtClean="0">
                <a:latin typeface="Times New Roman"/>
                <a:cs typeface="Times New Roman"/>
              </a:rPr>
              <a:t>) and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dirty="0" smtClean="0">
                <a:latin typeface="Calibri"/>
                <a:cs typeface="Calibri"/>
              </a:rPr>
              <a:t> is uniform,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our construction </a:t>
            </a:r>
          </a:p>
          <a:p>
            <a:pPr marL="0" indent="0">
              <a:buNone/>
            </a:pPr>
            <a:r>
              <a:rPr lang="en-US" dirty="0" smtClean="0"/>
              <a:t>1) Is lossless </a:t>
            </a:r>
          </a:p>
          <a:p>
            <a:pPr marL="0" indent="0">
              <a:buNone/>
            </a:pPr>
            <a:r>
              <a:rPr lang="en-US" dirty="0" smtClean="0"/>
              <a:t>2) Decoding runs in expected polynomial time</a:t>
            </a:r>
          </a:p>
          <a:p>
            <a:pPr marL="0" indent="0">
              <a:buNone/>
            </a:pPr>
            <a:r>
              <a:rPr lang="en-US" dirty="0" smtClean="0"/>
              <a:t>3) Yields pseudorandom key assuming GAPSVP and SIVP are hard to approximate within polynomial factors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4208987"/>
              </p:ext>
            </p:extLst>
          </p:nvPr>
        </p:nvGraphicFramePr>
        <p:xfrm>
          <a:off x="887413" y="3268663"/>
          <a:ext cx="320357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name="Equation" r:id="rId3" imgW="1905000" imgH="457200" progId="Equation.3">
                  <p:embed/>
                </p:oleObj>
              </mc:Choice>
              <mc:Fallback>
                <p:oleObj name="Equation" r:id="rId3" imgW="19050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7413" y="3268663"/>
                        <a:ext cx="3203575" cy="768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7157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construction</a:t>
            </a:r>
            <a:endParaRPr lang="en-US" dirty="0"/>
          </a:p>
        </p:txBody>
      </p:sp>
      <p:sp>
        <p:nvSpPr>
          <p:cNvPr id="26" name="Content Placeholder 1"/>
          <p:cNvSpPr>
            <a:spLocks noGrp="1"/>
          </p:cNvSpPr>
          <p:nvPr>
            <p:ph idx="1"/>
          </p:nvPr>
        </p:nvSpPr>
        <p:spPr>
          <a:xfrm>
            <a:off x="152400" y="1143000"/>
            <a:ext cx="3200400" cy="5461000"/>
          </a:xfrm>
        </p:spPr>
        <p:txBody>
          <a:bodyPr>
            <a:normAutofit lnSpcReduction="10000"/>
          </a:bodyPr>
          <a:lstStyle/>
          <a:p>
            <a:r>
              <a:rPr lang="en-US" sz="1600" dirty="0" smtClean="0"/>
              <a:t>What happens if we replace the code in our previous sketch with a random linear code?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2000" dirty="0" smtClean="0"/>
              <a:t>Issues:</a:t>
            </a:r>
          </a:p>
          <a:p>
            <a:r>
              <a:rPr lang="en-US" sz="1600" dirty="0">
                <a:cs typeface="Calibri"/>
              </a:rPr>
              <a:t>Creating/finding a pseudorandom key? </a:t>
            </a:r>
            <a:br>
              <a:rPr lang="en-US" sz="1600" dirty="0">
                <a:cs typeface="Calibri"/>
              </a:rPr>
            </a:br>
            <a:endParaRPr lang="en-US" sz="1600" dirty="0">
              <a:cs typeface="Calibri"/>
            </a:endParaRPr>
          </a:p>
          <a:p>
            <a:pPr marL="0" indent="0">
              <a:buNone/>
            </a:pPr>
            <a:r>
              <a:rPr lang="en-US" sz="1600" b="1" dirty="0" smtClean="0">
                <a:cs typeface="Calibri"/>
              </a:rPr>
              <a:t>Use hardcore bits of </a:t>
            </a:r>
            <a:r>
              <a:rPr lang="en-US" sz="1600" b="1" dirty="0" err="1" smtClean="0">
                <a:cs typeface="Calibri"/>
              </a:rPr>
              <a:t>codeword</a:t>
            </a:r>
            <a:r>
              <a:rPr lang="en-US" sz="1600" b="1" dirty="0" smtClean="0">
                <a:cs typeface="Calibri"/>
              </a:rPr>
              <a:t>.</a:t>
            </a:r>
            <a:endParaRPr lang="en-US" sz="1600" b="1" dirty="0">
              <a:cs typeface="Calibri"/>
            </a:endParaRPr>
          </a:p>
          <a:p>
            <a:endParaRPr lang="en-US" sz="1600" dirty="0" smtClean="0">
              <a:cs typeface="Calibri"/>
            </a:endParaRPr>
          </a:p>
          <a:p>
            <a:r>
              <a:rPr lang="en-US" sz="1600" dirty="0">
                <a:cs typeface="Calibri"/>
              </a:rPr>
              <a:t>Finding efficient decoding algorithm for small </a:t>
            </a:r>
            <a:r>
              <a:rPr lang="en-US" sz="1600" i="1" dirty="0" err="1">
                <a:latin typeface="Times New Roman"/>
                <a:cs typeface="Times New Roman"/>
              </a:rPr>
              <a:t>d</a:t>
            </a:r>
            <a:r>
              <a:rPr lang="en-US" sz="1600" i="1" baseline="-25000" dirty="0" err="1">
                <a:latin typeface="Times New Roman"/>
                <a:cs typeface="Times New Roman"/>
              </a:rPr>
              <a:t>max</a:t>
            </a:r>
            <a:r>
              <a:rPr lang="en-US" sz="1600" dirty="0">
                <a:cs typeface="Calibri"/>
              </a:rPr>
              <a:t>.</a:t>
            </a:r>
          </a:p>
          <a:p>
            <a:endParaRPr lang="en-US" sz="1600" dirty="0" smtClean="0">
              <a:cs typeface="Calibri"/>
            </a:endParaRPr>
          </a:p>
          <a:p>
            <a:pPr marL="0" indent="0">
              <a:buNone/>
            </a:pPr>
            <a:r>
              <a:rPr lang="en-US" sz="1600" b="1" dirty="0" smtClean="0">
                <a:cs typeface="Calibri"/>
              </a:rPr>
              <a:t>Trial and error inversion</a:t>
            </a:r>
            <a:r>
              <a:rPr lang="en-US" sz="1600" dirty="0" smtClean="0">
                <a:cs typeface="Calibri"/>
              </a:rPr>
              <a:t> </a:t>
            </a:r>
          </a:p>
          <a:p>
            <a:pPr marL="0" indent="0">
              <a:buNone/>
            </a:pPr>
            <a:endParaRPr lang="en-US" sz="1600" dirty="0">
              <a:cs typeface="Calibri"/>
            </a:endParaRPr>
          </a:p>
          <a:p>
            <a:r>
              <a:rPr lang="en-US" sz="1600" dirty="0" smtClean="0">
                <a:cs typeface="Calibri"/>
              </a:rPr>
              <a:t>Proving security for different types of distributions </a:t>
            </a:r>
            <a:r>
              <a:rPr lang="en-US" sz="1600" i="1" dirty="0" smtClean="0">
                <a:latin typeface="Times New Roman"/>
                <a:cs typeface="Times New Roman"/>
              </a:rPr>
              <a:t>W</a:t>
            </a:r>
            <a:r>
              <a:rPr lang="en-US" sz="1600" baseline="-25000" dirty="0" smtClean="0">
                <a:latin typeface="Times New Roman"/>
                <a:cs typeface="Times New Roman"/>
              </a:rPr>
              <a:t>0</a:t>
            </a:r>
            <a:endParaRPr lang="en-US" sz="1400" dirty="0" smtClean="0"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alibri"/>
                <a:cs typeface="Calibri"/>
              </a:rPr>
              <a:t>Extend security for block-fixing sources</a:t>
            </a:r>
          </a:p>
          <a:p>
            <a:endParaRPr lang="en-US" sz="1600" dirty="0" smtClean="0">
              <a:latin typeface="Calibri"/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800" y="1318381"/>
            <a:ext cx="236475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Gen (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i="1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  <a:r>
              <a:rPr lang="en-US" sz="2400" dirty="0" smtClean="0"/>
              <a:t>: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Sample uniformly</a:t>
            </a:r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2000" dirty="0" smtClean="0"/>
              <a:t>Compute 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Output </a:t>
            </a:r>
            <a:r>
              <a:rPr lang="en-US" sz="2000" dirty="0" smtClean="0">
                <a:latin typeface="Times New Roman"/>
                <a:cs typeface="Times New Roman"/>
              </a:rPr>
              <a:t>(</a:t>
            </a:r>
            <a:r>
              <a:rPr lang="en-US" sz="2000" i="1" dirty="0" smtClean="0">
                <a:latin typeface="Times New Roman"/>
                <a:cs typeface="Times New Roman"/>
              </a:rPr>
              <a:t>key</a:t>
            </a:r>
            <a:r>
              <a:rPr lang="en-US" sz="2000" dirty="0" smtClean="0">
                <a:latin typeface="Times New Roman"/>
                <a:cs typeface="Times New Roman"/>
              </a:rPr>
              <a:t>, </a:t>
            </a:r>
            <a:r>
              <a:rPr lang="en-US" sz="2000" i="1" dirty="0" smtClean="0">
                <a:latin typeface="Times New Roman"/>
                <a:cs typeface="Times New Roman"/>
              </a:rPr>
              <a:t>p</a:t>
            </a:r>
            <a:r>
              <a:rPr lang="en-US" sz="2000" dirty="0" smtClean="0">
                <a:latin typeface="Times New Roman"/>
                <a:cs typeface="Times New Roman"/>
              </a:rPr>
              <a:t>)</a:t>
            </a:r>
          </a:p>
          <a:p>
            <a:pPr marL="342900" indent="-342900">
              <a:buAutoNum type="arabicPeriod"/>
            </a:pPr>
            <a:endParaRPr lang="en-US" sz="1600" dirty="0" smtClean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901386"/>
              </p:ext>
            </p:extLst>
          </p:nvPr>
        </p:nvGraphicFramePr>
        <p:xfrm>
          <a:off x="3777041" y="2068284"/>
          <a:ext cx="1883832" cy="423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2" name="Equation" r:id="rId4" imgW="1130300" imgH="254000" progId="Equation.3">
                  <p:embed/>
                </p:oleObj>
              </mc:Choice>
              <mc:Fallback>
                <p:oleObj name="Equation" r:id="rId4" imgW="11303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77041" y="2068284"/>
                        <a:ext cx="1883832" cy="4233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0909121"/>
              </p:ext>
            </p:extLst>
          </p:nvPr>
        </p:nvGraphicFramePr>
        <p:xfrm>
          <a:off x="3736975" y="2917825"/>
          <a:ext cx="1651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3" name="Equation" r:id="rId6" imgW="990600" imgH="457200" progId="Equation.3">
                  <p:embed/>
                </p:oleObj>
              </mc:Choice>
              <mc:Fallback>
                <p:oleObj name="Equation" r:id="rId6" imgW="990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36975" y="2917825"/>
                        <a:ext cx="16510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3352800" y="1765904"/>
            <a:ext cx="2364750" cy="2491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66152" y="1318381"/>
            <a:ext cx="181426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Rep (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r>
              <a:rPr lang="en-US" sz="2400" i="1" dirty="0" smtClean="0">
                <a:latin typeface="Times New Roman"/>
                <a:cs typeface="Times New Roman"/>
              </a:rPr>
              <a:t> , p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  <a:r>
              <a:rPr lang="en-US" sz="2400" dirty="0" smtClean="0"/>
              <a:t>: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Parse </a:t>
            </a:r>
            <a:r>
              <a:rPr lang="en-US" sz="2000" i="1" dirty="0" smtClean="0">
                <a:latin typeface="Times New Roman"/>
                <a:cs typeface="Times New Roman"/>
              </a:rPr>
              <a:t>p</a:t>
            </a:r>
            <a:r>
              <a:rPr lang="en-US" sz="2000" dirty="0" smtClean="0"/>
              <a:t> as: </a:t>
            </a:r>
          </a:p>
          <a:p>
            <a:pPr marL="342900" indent="-342900">
              <a:buAutoNum type="arabicPeriod"/>
            </a:pPr>
            <a:endParaRPr lang="en-US" sz="2000" dirty="0" smtClean="0">
              <a:latin typeface="Times New Roman"/>
              <a:cs typeface="Times New Roman"/>
            </a:endParaRPr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Compute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3. Invert </a:t>
            </a:r>
            <a:r>
              <a:rPr lang="en-US" sz="2000" i="1" dirty="0" smtClean="0">
                <a:latin typeface="Times New Roman"/>
                <a:cs typeface="Times New Roman"/>
              </a:rPr>
              <a:t>C</a:t>
            </a:r>
            <a:r>
              <a:rPr lang="en-US" sz="2000" dirty="0" smtClean="0">
                <a:latin typeface="Times New Roman"/>
                <a:cs typeface="Times New Roman"/>
              </a:rPr>
              <a:t>-</a:t>
            </a:r>
            <a:r>
              <a:rPr lang="en-US" sz="2000" i="1" dirty="0" smtClean="0">
                <a:latin typeface="Times New Roman"/>
                <a:cs typeface="Times New Roman"/>
              </a:rPr>
              <a:t>w</a:t>
            </a:r>
            <a:r>
              <a:rPr lang="en-US" sz="2000" baseline="-25000" dirty="0" smtClean="0">
                <a:latin typeface="Times New Roman"/>
                <a:cs typeface="Times New Roman"/>
              </a:rPr>
              <a:t>1</a:t>
            </a:r>
            <a:r>
              <a:rPr lang="en-US" sz="2000" dirty="0" smtClean="0"/>
              <a:t>, </a:t>
            </a:r>
            <a:br>
              <a:rPr lang="en-US" sz="2000" dirty="0" smtClean="0"/>
            </a:br>
            <a:r>
              <a:rPr lang="en-US" sz="2000" dirty="0" smtClean="0"/>
              <a:t>    output </a:t>
            </a:r>
            <a:r>
              <a:rPr lang="en-US" sz="2000" i="1" dirty="0" smtClean="0">
                <a:latin typeface="Times New Roman"/>
                <a:cs typeface="Times New Roman"/>
              </a:rPr>
              <a:t>key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166151" y="1765904"/>
            <a:ext cx="2735943" cy="2491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0727055"/>
              </p:ext>
            </p:extLst>
          </p:nvPr>
        </p:nvGraphicFramePr>
        <p:xfrm>
          <a:off x="6575425" y="2068284"/>
          <a:ext cx="15017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4" name="Equation" r:id="rId8" imgW="901700" imgH="215900" progId="Equation.3">
                  <p:embed/>
                </p:oleObj>
              </mc:Choice>
              <mc:Fallback>
                <p:oleObj name="Equation" r:id="rId8" imgW="901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575425" y="2068284"/>
                        <a:ext cx="1501775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421852"/>
              </p:ext>
            </p:extLst>
          </p:nvPr>
        </p:nvGraphicFramePr>
        <p:xfrm>
          <a:off x="6340475" y="2917825"/>
          <a:ext cx="23463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5" name="Equation" r:id="rId10" imgW="1409700" imgH="215900" progId="Equation.3">
                  <p:embed/>
                </p:oleObj>
              </mc:Choice>
              <mc:Fallback>
                <p:oleObj name="Equation" r:id="rId10" imgW="1409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340475" y="2917825"/>
                        <a:ext cx="2346325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3510644" y="4488480"/>
            <a:ext cx="5311013" cy="1107145"/>
            <a:chOff x="3510644" y="4488480"/>
            <a:chExt cx="5311013" cy="1107145"/>
          </a:xfrm>
        </p:grpSpPr>
        <p:sp>
          <p:nvSpPr>
            <p:cNvPr id="16" name="Rectangle 36"/>
            <p:cNvSpPr>
              <a:spLocks noChangeArrowheads="1"/>
            </p:cNvSpPr>
            <p:nvPr/>
          </p:nvSpPr>
          <p:spPr bwMode="auto">
            <a:xfrm>
              <a:off x="3510644" y="4488480"/>
              <a:ext cx="5311013" cy="1107145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45720" rIns="45720" anchor="ctr" anchorCtr="1"/>
            <a:lstStyle/>
            <a:p>
              <a:pPr>
                <a:defRPr/>
              </a:pPr>
              <a:r>
                <a:rPr lang="en-US" sz="1800" b="1" dirty="0" smtClean="0">
                  <a:latin typeface="Times New Roman"/>
                  <a:cs typeface="Times New Roman"/>
                </a:rPr>
                <a:t>W=W</a:t>
              </a:r>
              <a:r>
                <a:rPr lang="en-US" sz="1800" b="1" baseline="-25000" dirty="0" smtClean="0">
                  <a:latin typeface="Times New Roman"/>
                  <a:cs typeface="Times New Roman"/>
                </a:rPr>
                <a:t>1,…,</a:t>
              </a:r>
              <a:r>
                <a:rPr lang="en-US" sz="1800" b="1" i="1" baseline="-25000" dirty="0" smtClean="0">
                  <a:latin typeface="Times New Roman"/>
                  <a:cs typeface="Times New Roman"/>
                </a:rPr>
                <a:t>n</a:t>
              </a:r>
              <a:r>
                <a:rPr lang="en-US" sz="1800" b="1" dirty="0" smtClean="0"/>
                <a:t> is a block fixing source if </a:t>
              </a:r>
            </a:p>
            <a:p>
              <a:pPr algn="ctr">
                <a:defRPr/>
              </a:pPr>
              <a:endParaRPr lang="en-US" b="1" dirty="0">
                <a:latin typeface="Times New Roman"/>
                <a:cs typeface="Times New Roman"/>
              </a:endParaRPr>
            </a:p>
            <a:p>
              <a:pPr algn="ctr">
                <a:defRPr/>
              </a:pPr>
              <a:endParaRPr lang="en-US" sz="1800" b="1" dirty="0">
                <a:latin typeface="Times New Roman"/>
                <a:cs typeface="Times New Roman"/>
              </a:endParaRPr>
            </a:p>
            <a:p>
              <a:pPr algn="ctr">
                <a:defRPr/>
              </a:pPr>
              <a:endParaRPr lang="en-US" sz="1800" b="1" dirty="0" smtClean="0"/>
            </a:p>
          </p:txBody>
        </p:sp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94155908"/>
                </p:ext>
              </p:extLst>
            </p:nvPr>
          </p:nvGraphicFramePr>
          <p:xfrm>
            <a:off x="5222525" y="4726108"/>
            <a:ext cx="1117950" cy="8695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56" name="Equation" r:id="rId12" imgW="685800" imgH="533400" progId="Equation.3">
                    <p:embed/>
                  </p:oleObj>
                </mc:Choice>
                <mc:Fallback>
                  <p:oleObj name="Equation" r:id="rId12" imgW="685800" imgH="5334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222525" y="4726108"/>
                          <a:ext cx="1117950" cy="86951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858254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4547810" y="1600200"/>
            <a:ext cx="405432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smtClean="0"/>
              <a:t>Then for</a:t>
            </a:r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LWE w/ block fixing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485" y="1600200"/>
            <a:ext cx="4054325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/>
              <a:t>Theorem 4:</a:t>
            </a:r>
            <a:endParaRPr lang="en-US" u="sng" dirty="0"/>
          </a:p>
          <a:p>
            <a:pPr marL="0" indent="0">
              <a:buNone/>
            </a:pPr>
            <a:r>
              <a:rPr lang="en-US" dirty="0" smtClean="0"/>
              <a:t>Let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2501272"/>
              </p:ext>
            </p:extLst>
          </p:nvPr>
        </p:nvGraphicFramePr>
        <p:xfrm>
          <a:off x="845306" y="2837845"/>
          <a:ext cx="157797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4" name="Equation" r:id="rId3" imgW="749300" imgH="723900" progId="Equation.3">
                  <p:embed/>
                </p:oleObj>
              </mc:Choice>
              <mc:Fallback>
                <p:oleObj name="Equation" r:id="rId3" imgW="749300" imgH="723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5306" y="2837845"/>
                        <a:ext cx="1577975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18200"/>
              </p:ext>
            </p:extLst>
          </p:nvPr>
        </p:nvGraphicFramePr>
        <p:xfrm>
          <a:off x="4781090" y="2816225"/>
          <a:ext cx="3128963" cy="219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5" name="Equation" r:id="rId5" imgW="1485900" imgH="1041400" progId="Equation.3">
                  <p:embed/>
                </p:oleObj>
              </mc:Choice>
              <mc:Fallback>
                <p:oleObj name="Equation" r:id="rId5" imgW="1485900" imgH="1041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81090" y="2816225"/>
                        <a:ext cx="3128963" cy="219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9997628"/>
              </p:ext>
            </p:extLst>
          </p:nvPr>
        </p:nvGraphicFramePr>
        <p:xfrm>
          <a:off x="715283" y="5232174"/>
          <a:ext cx="26479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6" name="Equation" r:id="rId7" imgW="1257300" imgH="215900" progId="Equation.3">
                  <p:embed/>
                </p:oleObj>
              </mc:Choice>
              <mc:Fallback>
                <p:oleObj name="Equation" r:id="rId7" imgW="12573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15283" y="5232174"/>
                        <a:ext cx="2647950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2641654"/>
              </p:ext>
            </p:extLst>
          </p:nvPr>
        </p:nvGraphicFramePr>
        <p:xfrm>
          <a:off x="4606620" y="5232400"/>
          <a:ext cx="29686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7" name="Equation" r:id="rId9" imgW="1409700" imgH="215900" progId="Equation.3">
                  <p:embed/>
                </p:oleObj>
              </mc:Choice>
              <mc:Fallback>
                <p:oleObj name="Equation" r:id="rId9" imgW="1409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06620" y="5232400"/>
                        <a:ext cx="2968625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4580465" y="2217438"/>
            <a:ext cx="3906310" cy="35334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93485" y="2217438"/>
            <a:ext cx="2869748" cy="35334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7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3" grpId="0" uiExpand="1" build="p"/>
      <p:bldP spid="12" grpId="0" animBg="1"/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construction</a:t>
            </a:r>
            <a:endParaRPr lang="en-US" dirty="0"/>
          </a:p>
        </p:txBody>
      </p:sp>
      <p:sp>
        <p:nvSpPr>
          <p:cNvPr id="26" name="Content Placeholder 1"/>
          <p:cNvSpPr>
            <a:spLocks noGrp="1"/>
          </p:cNvSpPr>
          <p:nvPr>
            <p:ph idx="1"/>
          </p:nvPr>
        </p:nvSpPr>
        <p:spPr>
          <a:xfrm>
            <a:off x="152400" y="1143000"/>
            <a:ext cx="3200400" cy="5461000"/>
          </a:xfrm>
        </p:spPr>
        <p:txBody>
          <a:bodyPr>
            <a:normAutofit lnSpcReduction="10000"/>
          </a:bodyPr>
          <a:lstStyle/>
          <a:p>
            <a:r>
              <a:rPr lang="en-US" sz="1600" dirty="0" smtClean="0"/>
              <a:t>What happens if we replace the code in our previous sketch with a random linear code?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2000" dirty="0" smtClean="0"/>
              <a:t>Issues:</a:t>
            </a:r>
          </a:p>
          <a:p>
            <a:r>
              <a:rPr lang="en-US" sz="1600" dirty="0">
                <a:cs typeface="Calibri"/>
              </a:rPr>
              <a:t>Creating/finding a pseudorandom key? </a:t>
            </a:r>
            <a:br>
              <a:rPr lang="en-US" sz="1600" dirty="0">
                <a:cs typeface="Calibri"/>
              </a:rPr>
            </a:br>
            <a:endParaRPr lang="en-US" sz="1600" dirty="0">
              <a:cs typeface="Calibri"/>
            </a:endParaRPr>
          </a:p>
          <a:p>
            <a:pPr marL="0" indent="0">
              <a:buNone/>
            </a:pPr>
            <a:r>
              <a:rPr lang="en-US" sz="1600" b="1" dirty="0" smtClean="0">
                <a:cs typeface="Calibri"/>
              </a:rPr>
              <a:t>Use hardcore bits of </a:t>
            </a:r>
            <a:r>
              <a:rPr lang="en-US" sz="1600" b="1" dirty="0" err="1" smtClean="0">
                <a:cs typeface="Calibri"/>
              </a:rPr>
              <a:t>codeword</a:t>
            </a:r>
            <a:r>
              <a:rPr lang="en-US" sz="1600" b="1" dirty="0" smtClean="0">
                <a:cs typeface="Calibri"/>
              </a:rPr>
              <a:t>.</a:t>
            </a:r>
            <a:endParaRPr lang="en-US" sz="1600" b="1" dirty="0">
              <a:cs typeface="Calibri"/>
            </a:endParaRPr>
          </a:p>
          <a:p>
            <a:endParaRPr lang="en-US" sz="1600" dirty="0" smtClean="0">
              <a:cs typeface="Calibri"/>
            </a:endParaRPr>
          </a:p>
          <a:p>
            <a:r>
              <a:rPr lang="en-US" sz="1600" dirty="0">
                <a:cs typeface="Calibri"/>
              </a:rPr>
              <a:t>Finding efficient decoding algorithm for small </a:t>
            </a:r>
            <a:r>
              <a:rPr lang="en-US" sz="1600" i="1" dirty="0" err="1">
                <a:latin typeface="Times New Roman"/>
                <a:cs typeface="Times New Roman"/>
              </a:rPr>
              <a:t>d</a:t>
            </a:r>
            <a:r>
              <a:rPr lang="en-US" sz="1600" i="1" baseline="-25000" dirty="0" err="1">
                <a:latin typeface="Times New Roman"/>
                <a:cs typeface="Times New Roman"/>
              </a:rPr>
              <a:t>max</a:t>
            </a:r>
            <a:r>
              <a:rPr lang="en-US" sz="1600" dirty="0">
                <a:cs typeface="Calibri"/>
              </a:rPr>
              <a:t>.</a:t>
            </a:r>
          </a:p>
          <a:p>
            <a:endParaRPr lang="en-US" sz="1600" dirty="0" smtClean="0">
              <a:cs typeface="Calibri"/>
            </a:endParaRPr>
          </a:p>
          <a:p>
            <a:pPr marL="0" indent="0">
              <a:buNone/>
            </a:pPr>
            <a:r>
              <a:rPr lang="en-US" sz="1600" b="1" dirty="0" smtClean="0">
                <a:cs typeface="Calibri"/>
              </a:rPr>
              <a:t>Trial and error inversion</a:t>
            </a:r>
            <a:r>
              <a:rPr lang="en-US" sz="1600" dirty="0" smtClean="0">
                <a:cs typeface="Calibri"/>
              </a:rPr>
              <a:t> </a:t>
            </a:r>
          </a:p>
          <a:p>
            <a:pPr marL="0" indent="0">
              <a:buNone/>
            </a:pPr>
            <a:endParaRPr lang="en-US" sz="1600" dirty="0">
              <a:cs typeface="Calibri"/>
            </a:endParaRPr>
          </a:p>
          <a:p>
            <a:r>
              <a:rPr lang="en-US" sz="1600" dirty="0" smtClean="0">
                <a:cs typeface="Calibri"/>
              </a:rPr>
              <a:t>Proving security for different types of distributions </a:t>
            </a:r>
            <a:r>
              <a:rPr lang="en-US" sz="1600" i="1" dirty="0" smtClean="0">
                <a:latin typeface="Times New Roman"/>
                <a:cs typeface="Times New Roman"/>
              </a:rPr>
              <a:t>W</a:t>
            </a:r>
            <a:r>
              <a:rPr lang="en-US" sz="1600" baseline="-25000" dirty="0" smtClean="0">
                <a:latin typeface="Times New Roman"/>
                <a:cs typeface="Times New Roman"/>
              </a:rPr>
              <a:t>0</a:t>
            </a:r>
            <a:endParaRPr lang="en-US" sz="1400" dirty="0" smtClean="0"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alibri"/>
                <a:cs typeface="Calibri"/>
              </a:rPr>
              <a:t>Extend security for block-fixing sources</a:t>
            </a:r>
          </a:p>
          <a:p>
            <a:endParaRPr lang="en-US" sz="1600" dirty="0" smtClean="0">
              <a:latin typeface="Calibri"/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800" y="1318381"/>
            <a:ext cx="236475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Gen (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i="1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  <a:r>
              <a:rPr lang="en-US" sz="2400" dirty="0" smtClean="0"/>
              <a:t>: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Sample uniformly</a:t>
            </a:r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2000" dirty="0" smtClean="0"/>
              <a:t>Compute 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Output </a:t>
            </a:r>
            <a:r>
              <a:rPr lang="en-US" sz="2000" dirty="0" smtClean="0">
                <a:latin typeface="Times New Roman"/>
                <a:cs typeface="Times New Roman"/>
              </a:rPr>
              <a:t>(</a:t>
            </a:r>
            <a:r>
              <a:rPr lang="en-US" sz="2000" i="1" dirty="0" smtClean="0">
                <a:latin typeface="Times New Roman"/>
                <a:cs typeface="Times New Roman"/>
              </a:rPr>
              <a:t>key</a:t>
            </a:r>
            <a:r>
              <a:rPr lang="en-US" sz="2000" dirty="0" smtClean="0">
                <a:latin typeface="Times New Roman"/>
                <a:cs typeface="Times New Roman"/>
              </a:rPr>
              <a:t>, </a:t>
            </a:r>
            <a:r>
              <a:rPr lang="en-US" sz="2000" i="1" dirty="0" smtClean="0">
                <a:latin typeface="Times New Roman"/>
                <a:cs typeface="Times New Roman"/>
              </a:rPr>
              <a:t>p</a:t>
            </a:r>
            <a:r>
              <a:rPr lang="en-US" sz="2000" dirty="0" smtClean="0">
                <a:latin typeface="Times New Roman"/>
                <a:cs typeface="Times New Roman"/>
              </a:rPr>
              <a:t>)</a:t>
            </a:r>
          </a:p>
          <a:p>
            <a:pPr marL="342900" indent="-342900">
              <a:buAutoNum type="arabicPeriod"/>
            </a:pPr>
            <a:endParaRPr lang="en-US" sz="1600" dirty="0" smtClean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497689"/>
              </p:ext>
            </p:extLst>
          </p:nvPr>
        </p:nvGraphicFramePr>
        <p:xfrm>
          <a:off x="3777041" y="2068284"/>
          <a:ext cx="1883832" cy="423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4" name="Equation" r:id="rId4" imgW="1130300" imgH="254000" progId="Equation.3">
                  <p:embed/>
                </p:oleObj>
              </mc:Choice>
              <mc:Fallback>
                <p:oleObj name="Equation" r:id="rId4" imgW="11303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77041" y="2068284"/>
                        <a:ext cx="1883832" cy="4233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66401"/>
              </p:ext>
            </p:extLst>
          </p:nvPr>
        </p:nvGraphicFramePr>
        <p:xfrm>
          <a:off x="3736975" y="2917825"/>
          <a:ext cx="1651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5" name="Equation" r:id="rId6" imgW="990600" imgH="457200" progId="Equation.3">
                  <p:embed/>
                </p:oleObj>
              </mc:Choice>
              <mc:Fallback>
                <p:oleObj name="Equation" r:id="rId6" imgW="990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36975" y="2917825"/>
                        <a:ext cx="16510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3352800" y="1765904"/>
            <a:ext cx="2364750" cy="2491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66152" y="1318381"/>
            <a:ext cx="181426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Rep (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r>
              <a:rPr lang="en-US" sz="2400" i="1" dirty="0" smtClean="0">
                <a:latin typeface="Times New Roman"/>
                <a:cs typeface="Times New Roman"/>
              </a:rPr>
              <a:t> , p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  <a:r>
              <a:rPr lang="en-US" sz="2400" dirty="0" smtClean="0"/>
              <a:t>: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Parse </a:t>
            </a:r>
            <a:r>
              <a:rPr lang="en-US" sz="2000" i="1" dirty="0" smtClean="0">
                <a:latin typeface="Times New Roman"/>
                <a:cs typeface="Times New Roman"/>
              </a:rPr>
              <a:t>p</a:t>
            </a:r>
            <a:r>
              <a:rPr lang="en-US" sz="2000" dirty="0" smtClean="0"/>
              <a:t> as: </a:t>
            </a:r>
          </a:p>
          <a:p>
            <a:pPr marL="342900" indent="-342900">
              <a:buAutoNum type="arabicPeriod"/>
            </a:pPr>
            <a:endParaRPr lang="en-US" sz="2000" dirty="0" smtClean="0">
              <a:latin typeface="Times New Roman"/>
              <a:cs typeface="Times New Roman"/>
            </a:endParaRPr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Compute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3. Invert </a:t>
            </a:r>
            <a:r>
              <a:rPr lang="en-US" sz="2000" i="1" dirty="0" smtClean="0">
                <a:latin typeface="Times New Roman"/>
                <a:cs typeface="Times New Roman"/>
              </a:rPr>
              <a:t>C</a:t>
            </a:r>
            <a:r>
              <a:rPr lang="en-US" sz="2000" dirty="0" smtClean="0">
                <a:latin typeface="Times New Roman"/>
                <a:cs typeface="Times New Roman"/>
              </a:rPr>
              <a:t>-</a:t>
            </a:r>
            <a:r>
              <a:rPr lang="en-US" sz="2000" i="1" dirty="0" smtClean="0">
                <a:latin typeface="Times New Roman"/>
                <a:cs typeface="Times New Roman"/>
              </a:rPr>
              <a:t>w</a:t>
            </a:r>
            <a:r>
              <a:rPr lang="en-US" sz="2000" baseline="-25000" dirty="0" smtClean="0">
                <a:latin typeface="Times New Roman"/>
                <a:cs typeface="Times New Roman"/>
              </a:rPr>
              <a:t>1</a:t>
            </a:r>
            <a:r>
              <a:rPr lang="en-US" sz="2000" dirty="0" smtClean="0"/>
              <a:t>, </a:t>
            </a:r>
            <a:br>
              <a:rPr lang="en-US" sz="2000" dirty="0" smtClean="0"/>
            </a:br>
            <a:r>
              <a:rPr lang="en-US" sz="2000" dirty="0" smtClean="0"/>
              <a:t>    output </a:t>
            </a:r>
            <a:r>
              <a:rPr lang="en-US" sz="2000" i="1" dirty="0" smtClean="0">
                <a:latin typeface="Times New Roman"/>
                <a:cs typeface="Times New Roman"/>
              </a:rPr>
              <a:t>key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166151" y="1765904"/>
            <a:ext cx="2735943" cy="2491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8961625"/>
              </p:ext>
            </p:extLst>
          </p:nvPr>
        </p:nvGraphicFramePr>
        <p:xfrm>
          <a:off x="6575425" y="2068284"/>
          <a:ext cx="15017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6" name="Equation" r:id="rId8" imgW="901700" imgH="215900" progId="Equation.3">
                  <p:embed/>
                </p:oleObj>
              </mc:Choice>
              <mc:Fallback>
                <p:oleObj name="Equation" r:id="rId8" imgW="901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575425" y="2068284"/>
                        <a:ext cx="1501775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160772"/>
              </p:ext>
            </p:extLst>
          </p:nvPr>
        </p:nvGraphicFramePr>
        <p:xfrm>
          <a:off x="6340475" y="2917825"/>
          <a:ext cx="23463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7" name="Equation" r:id="rId10" imgW="1409700" imgH="215900" progId="Equation.3">
                  <p:embed/>
                </p:oleObj>
              </mc:Choice>
              <mc:Fallback>
                <p:oleObj name="Equation" r:id="rId10" imgW="1409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340475" y="2917825"/>
                        <a:ext cx="2346325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3510644" y="4415910"/>
            <a:ext cx="5311013" cy="1107145"/>
            <a:chOff x="3510644" y="4488480"/>
            <a:chExt cx="5311013" cy="1107145"/>
          </a:xfrm>
        </p:grpSpPr>
        <p:sp>
          <p:nvSpPr>
            <p:cNvPr id="16" name="Rectangle 36"/>
            <p:cNvSpPr>
              <a:spLocks noChangeArrowheads="1"/>
            </p:cNvSpPr>
            <p:nvPr/>
          </p:nvSpPr>
          <p:spPr bwMode="auto">
            <a:xfrm>
              <a:off x="3510644" y="4488480"/>
              <a:ext cx="5311013" cy="1107145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45720" rIns="45720" anchor="ctr" anchorCtr="1"/>
            <a:lstStyle/>
            <a:p>
              <a:pPr>
                <a:defRPr/>
              </a:pPr>
              <a:r>
                <a:rPr lang="en-US" sz="1800" b="1" dirty="0" smtClean="0">
                  <a:latin typeface="Times New Roman"/>
                  <a:cs typeface="Times New Roman"/>
                </a:rPr>
                <a:t>W=W</a:t>
              </a:r>
              <a:r>
                <a:rPr lang="en-US" sz="1800" b="1" baseline="-25000" dirty="0" smtClean="0">
                  <a:latin typeface="Times New Roman"/>
                  <a:cs typeface="Times New Roman"/>
                </a:rPr>
                <a:t>1,…,</a:t>
              </a:r>
              <a:r>
                <a:rPr lang="en-US" sz="1800" b="1" i="1" baseline="-25000" dirty="0" smtClean="0">
                  <a:latin typeface="Times New Roman"/>
                  <a:cs typeface="Times New Roman"/>
                </a:rPr>
                <a:t>m</a:t>
              </a:r>
              <a:r>
                <a:rPr lang="en-US" sz="1800" b="1" dirty="0" smtClean="0"/>
                <a:t> is a block fixing source if </a:t>
              </a:r>
            </a:p>
            <a:p>
              <a:pPr algn="ctr">
                <a:defRPr/>
              </a:pPr>
              <a:endParaRPr lang="en-US" b="1" dirty="0">
                <a:latin typeface="Times New Roman"/>
                <a:cs typeface="Times New Roman"/>
              </a:endParaRPr>
            </a:p>
            <a:p>
              <a:pPr algn="ctr">
                <a:defRPr/>
              </a:pPr>
              <a:endParaRPr lang="en-US" sz="1800" b="1" dirty="0">
                <a:latin typeface="Times New Roman"/>
                <a:cs typeface="Times New Roman"/>
              </a:endParaRPr>
            </a:p>
            <a:p>
              <a:pPr algn="ctr">
                <a:defRPr/>
              </a:pPr>
              <a:endParaRPr lang="en-US" sz="1800" b="1" dirty="0" smtClean="0"/>
            </a:p>
          </p:txBody>
        </p:sp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7756629"/>
                </p:ext>
              </p:extLst>
            </p:nvPr>
          </p:nvGraphicFramePr>
          <p:xfrm>
            <a:off x="5222525" y="4726108"/>
            <a:ext cx="1117950" cy="8695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18" name="Equation" r:id="rId12" imgW="685800" imgH="533400" progId="Equation.3">
                    <p:embed/>
                  </p:oleObj>
                </mc:Choice>
                <mc:Fallback>
                  <p:oleObj name="Equation" r:id="rId12" imgW="685800" imgH="5334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222525" y="4726108"/>
                          <a:ext cx="1117950" cy="86951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Rectangle 36"/>
          <p:cNvSpPr>
            <a:spLocks noChangeArrowheads="1"/>
          </p:cNvSpPr>
          <p:nvPr/>
        </p:nvSpPr>
        <p:spPr bwMode="auto">
          <a:xfrm>
            <a:off x="3510644" y="5702475"/>
            <a:ext cx="5311013" cy="110714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>
                <a:latin typeface="Times New Roman"/>
                <a:cs typeface="Times New Roman"/>
              </a:rPr>
              <a:t>Theorem 4 implies our construction is secure </a:t>
            </a:r>
            <a:br>
              <a:rPr lang="en-US" sz="1800" b="1" dirty="0" smtClean="0">
                <a:latin typeface="Times New Roman"/>
                <a:cs typeface="Times New Roman"/>
              </a:rPr>
            </a:br>
            <a:r>
              <a:rPr lang="en-US" sz="1800" b="1" dirty="0" smtClean="0">
                <a:latin typeface="Times New Roman"/>
                <a:cs typeface="Times New Roman"/>
              </a:rPr>
              <a:t>if W = 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1,…, m</a:t>
            </a:r>
            <a:r>
              <a:rPr lang="en-US" sz="1800" b="1" dirty="0" smtClean="0">
                <a:latin typeface="Times New Roman"/>
                <a:cs typeface="Times New Roman"/>
              </a:rPr>
              <a:t> is a block fixing source </a:t>
            </a:r>
            <a:br>
              <a:rPr lang="en-US" sz="1800" b="1" dirty="0" smtClean="0">
                <a:latin typeface="Times New Roman"/>
                <a:cs typeface="Times New Roman"/>
              </a:rPr>
            </a:br>
            <a:r>
              <a:rPr lang="en-US" sz="1800" b="1" dirty="0" smtClean="0">
                <a:latin typeface="Times New Roman"/>
                <a:cs typeface="Times New Roman"/>
              </a:rPr>
              <a:t>(assuming enough blocks are uniform)</a:t>
            </a:r>
            <a:endParaRPr lang="en-US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743877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an inverter supporting </a:t>
            </a:r>
            <a:br>
              <a:rPr lang="en-US" dirty="0" smtClean="0"/>
            </a:br>
            <a:r>
              <a:rPr lang="en-US" dirty="0" smtClean="0"/>
              <a:t>larger </a:t>
            </a:r>
            <a:r>
              <a:rPr lang="en-US" i="1" dirty="0" err="1" smtClean="0">
                <a:latin typeface="Times New Roman"/>
                <a:cs typeface="Times New Roman"/>
              </a:rPr>
              <a:t>d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max</a:t>
            </a:r>
            <a:endParaRPr lang="en-US" dirty="0" smtClean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Show security of LWE </a:t>
            </a:r>
            <a:br>
              <a:rPr lang="en-US" dirty="0" smtClean="0">
                <a:latin typeface="Calibri"/>
                <a:cs typeface="Calibri"/>
              </a:rPr>
            </a:br>
            <a:r>
              <a:rPr lang="en-US" dirty="0" smtClean="0">
                <a:latin typeface="Calibri"/>
                <a:cs typeface="Calibri"/>
              </a:rPr>
              <a:t>for other high entropy distributions</a:t>
            </a:r>
          </a:p>
          <a:p>
            <a:r>
              <a:rPr lang="en-US" dirty="0" smtClean="0">
                <a:latin typeface="Calibri"/>
                <a:cs typeface="Calibri"/>
              </a:rPr>
              <a:t>Base a lossless fuzzy extractor </a:t>
            </a:r>
            <a:r>
              <a:rPr lang="en-US" smtClean="0">
                <a:latin typeface="Calibri"/>
                <a:cs typeface="Calibri"/>
              </a:rPr>
              <a:t>on other computational assumptions</a:t>
            </a:r>
            <a:endParaRPr lang="en-US" dirty="0" smtClean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52893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Questions?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55339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84012"/>
            <a:ext cx="3200400" cy="1777754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 smtClean="0"/>
              <a:t>Assume our source is high entropy</a:t>
            </a:r>
          </a:p>
          <a:p>
            <a:r>
              <a:rPr lang="en-US" sz="1600" dirty="0" smtClean="0"/>
              <a:t>Fuzzy </a:t>
            </a:r>
            <a:r>
              <a:rPr lang="en-US" sz="1600" dirty="0" smtClean="0"/>
              <a:t>Extractors derive </a:t>
            </a:r>
            <a:r>
              <a:rPr lang="en-US" sz="1600" dirty="0" smtClean="0"/>
              <a:t>reliable keys </a:t>
            </a:r>
            <a:r>
              <a:rPr lang="en-US" sz="1600" dirty="0" smtClean="0"/>
              <a:t>from noisy data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        [DodisOstrovskyReyzinSmith08</a:t>
            </a:r>
            <a:r>
              <a:rPr lang="en-US" sz="1200" dirty="0" smtClean="0"/>
              <a:t>]</a:t>
            </a:r>
            <a:endParaRPr lang="en-US" sz="1400" i="1" dirty="0" smtClean="0">
              <a:latin typeface="Arial" charset="0"/>
            </a:endParaRPr>
          </a:p>
          <a:p>
            <a:pPr lvl="1"/>
            <a:r>
              <a:rPr lang="en-US" sz="1400" dirty="0">
                <a:solidFill>
                  <a:srgbClr val="FFFFFF"/>
                </a:solidFill>
                <a:latin typeface="Arial" charset="0"/>
              </a:rPr>
              <a:t>Derive a key using a </a:t>
            </a:r>
            <a:r>
              <a:rPr lang="en-US" sz="1400" i="1" dirty="0">
                <a:solidFill>
                  <a:srgbClr val="FFFFFF"/>
                </a:solidFill>
                <a:latin typeface="Arial" charset="0"/>
              </a:rPr>
              <a:t>randomness extractor</a:t>
            </a:r>
          </a:p>
          <a:p>
            <a:pPr lvl="1"/>
            <a:r>
              <a:rPr lang="en-US" sz="1400" i="1" dirty="0">
                <a:solidFill>
                  <a:srgbClr val="FFFFFF"/>
                </a:solidFill>
                <a:latin typeface="Arial" charset="0"/>
              </a:rPr>
              <a:t>Error-correct </a:t>
            </a:r>
            <a:r>
              <a:rPr lang="en-US" sz="1400" dirty="0">
                <a:solidFill>
                  <a:srgbClr val="FFFFFF"/>
                </a:solidFill>
                <a:latin typeface="Arial" charset="0"/>
              </a:rPr>
              <a:t>the source using a </a:t>
            </a:r>
            <a:r>
              <a:rPr lang="en-US" sz="1400" i="1" dirty="0">
                <a:solidFill>
                  <a:srgbClr val="FFFFFF"/>
                </a:solidFill>
                <a:latin typeface="Arial" charset="0"/>
              </a:rPr>
              <a:t>Secure Sketch</a:t>
            </a:r>
          </a:p>
          <a:p>
            <a:pPr lvl="1"/>
            <a:endParaRPr lang="en-US" sz="1400" i="1" dirty="0" smtClean="0">
              <a:latin typeface="Arial" charset="0"/>
            </a:endParaRPr>
          </a:p>
          <a:p>
            <a:pPr lvl="1"/>
            <a:endParaRPr lang="en-US" sz="1400" i="1" dirty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6248" y="-181428"/>
            <a:ext cx="8229600" cy="861257"/>
          </a:xfrm>
        </p:spPr>
        <p:txBody>
          <a:bodyPr/>
          <a:lstStyle/>
          <a:p>
            <a:r>
              <a:rPr lang="en-US" dirty="0" smtClean="0"/>
              <a:t>Fuzzy Extractors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463040" y="2862071"/>
            <a:ext cx="2111844" cy="2302596"/>
            <a:chOff x="6838074" y="2277355"/>
            <a:chExt cx="981497" cy="1772740"/>
          </a:xfrm>
        </p:grpSpPr>
        <p:sp>
          <p:nvSpPr>
            <p:cNvPr id="28" name="Trapezoid 27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838074" y="2277355"/>
              <a:ext cx="647784" cy="376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Gen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31" name="Straight Arrow Connector 30"/>
          <p:cNvCxnSpPr/>
          <p:nvPr/>
        </p:nvCxnSpPr>
        <p:spPr bwMode="auto">
          <a:xfrm flipV="1">
            <a:off x="702254" y="4182341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410072"/>
              </p:ext>
            </p:extLst>
          </p:nvPr>
        </p:nvGraphicFramePr>
        <p:xfrm>
          <a:off x="852770" y="3713313"/>
          <a:ext cx="35242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6" name="Equation" r:id="rId4" imgW="203200" imgH="215900" progId="Equation.3">
                  <p:embed/>
                </p:oleObj>
              </mc:Choice>
              <mc:Fallback>
                <p:oleObj name="Equation" r:id="rId4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52770" y="3713313"/>
                        <a:ext cx="352425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Straight Arrow Connector 32"/>
          <p:cNvCxnSpPr/>
          <p:nvPr/>
        </p:nvCxnSpPr>
        <p:spPr bwMode="auto">
          <a:xfrm>
            <a:off x="3574885" y="342837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7648366"/>
              </p:ext>
            </p:extLst>
          </p:nvPr>
        </p:nvGraphicFramePr>
        <p:xfrm>
          <a:off x="4252649" y="3103482"/>
          <a:ext cx="44132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7" name="Equation" r:id="rId6" imgW="254000" imgH="203200" progId="Equation.3">
                  <p:embed/>
                </p:oleObj>
              </mc:Choice>
              <mc:Fallback>
                <p:oleObj name="Equation" r:id="rId6" imgW="254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52649" y="3103482"/>
                        <a:ext cx="441325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Straight Arrow Connector 37"/>
          <p:cNvCxnSpPr/>
          <p:nvPr/>
        </p:nvCxnSpPr>
        <p:spPr bwMode="auto">
          <a:xfrm>
            <a:off x="3584314" y="4573809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2101621"/>
              </p:ext>
            </p:extLst>
          </p:nvPr>
        </p:nvGraphicFramePr>
        <p:xfrm>
          <a:off x="4326178" y="4282146"/>
          <a:ext cx="242888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8" name="Equation" r:id="rId8" imgW="139700" imgH="165100" progId="Equation.3">
                  <p:embed/>
                </p:oleObj>
              </mc:Choice>
              <mc:Fallback>
                <p:oleObj name="Equation" r:id="rId8" imgW="1397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326178" y="4282146"/>
                        <a:ext cx="242888" cy="287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" name="Group 40"/>
          <p:cNvGrpSpPr/>
          <p:nvPr/>
        </p:nvGrpSpPr>
        <p:grpSpPr>
          <a:xfrm>
            <a:off x="5198413" y="3775532"/>
            <a:ext cx="2578825" cy="1810201"/>
            <a:chOff x="6827762" y="2204122"/>
            <a:chExt cx="991809" cy="1845973"/>
          </a:xfrm>
        </p:grpSpPr>
        <p:sp>
          <p:nvSpPr>
            <p:cNvPr id="42" name="Trapezoid 4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827762" y="2204122"/>
              <a:ext cx="622085" cy="376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Rep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4" name="Straight Arrow Connector 43"/>
          <p:cNvCxnSpPr/>
          <p:nvPr/>
        </p:nvCxnSpPr>
        <p:spPr bwMode="auto">
          <a:xfrm flipV="1">
            <a:off x="4442091" y="5030492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2401462"/>
              </p:ext>
            </p:extLst>
          </p:nvPr>
        </p:nvGraphicFramePr>
        <p:xfrm>
          <a:off x="4634805" y="4617994"/>
          <a:ext cx="30797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9" name="Equation" r:id="rId10" imgW="177800" imgH="203200" progId="Equation.3">
                  <p:embed/>
                </p:oleObj>
              </mc:Choice>
              <mc:Fallback>
                <p:oleObj name="Equation" r:id="rId10" imgW="177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634805" y="4617994"/>
                        <a:ext cx="307975" cy="350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" name="Straight Arrow Connector 45"/>
          <p:cNvCxnSpPr/>
          <p:nvPr/>
        </p:nvCxnSpPr>
        <p:spPr bwMode="auto">
          <a:xfrm flipV="1">
            <a:off x="7777239" y="441834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3872811"/>
              </p:ext>
            </p:extLst>
          </p:nvPr>
        </p:nvGraphicFramePr>
        <p:xfrm>
          <a:off x="7937201" y="4004780"/>
          <a:ext cx="441325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0" name="Equation" r:id="rId12" imgW="254000" imgH="203200" progId="Equation.3">
                  <p:embed/>
                </p:oleObj>
              </mc:Choice>
              <mc:Fallback>
                <p:oleObj name="Equation" r:id="rId12" imgW="254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937201" y="4004780"/>
                        <a:ext cx="441325" cy="350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" name="Group 59"/>
          <p:cNvGrpSpPr/>
          <p:nvPr/>
        </p:nvGrpSpPr>
        <p:grpSpPr>
          <a:xfrm>
            <a:off x="3445483" y="838971"/>
            <a:ext cx="4780343" cy="459220"/>
            <a:chOff x="3156858" y="838971"/>
            <a:chExt cx="4780343" cy="459220"/>
          </a:xfrm>
        </p:grpSpPr>
        <p:sp>
          <p:nvSpPr>
            <p:cNvPr id="61" name="Rectangle 36"/>
            <p:cNvSpPr>
              <a:spLocks noChangeArrowheads="1"/>
            </p:cNvSpPr>
            <p:nvPr/>
          </p:nvSpPr>
          <p:spPr bwMode="auto">
            <a:xfrm>
              <a:off x="3156858" y="838971"/>
              <a:ext cx="4780343" cy="45922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45720" rIns="45720" anchor="ctr" anchorCtr="1"/>
            <a:lstStyle/>
            <a:p>
              <a:pPr>
                <a:defRPr/>
              </a:pPr>
              <a:endParaRPr lang="en-US" sz="1800" b="1" dirty="0" smtClean="0"/>
            </a:p>
          </p:txBody>
        </p:sp>
        <p:graphicFrame>
          <p:nvGraphicFramePr>
            <p:cNvPr id="62" name="Object 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18565718"/>
                </p:ext>
              </p:extLst>
            </p:nvPr>
          </p:nvGraphicFramePr>
          <p:xfrm>
            <a:off x="3722988" y="866775"/>
            <a:ext cx="3648075" cy="398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81" name="Equation" r:id="rId14" imgW="2209800" imgH="241300" progId="Equation.3">
                    <p:embed/>
                  </p:oleObj>
                </mc:Choice>
                <mc:Fallback>
                  <p:oleObj name="Equation" r:id="rId14" imgW="2209800" imgH="2413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3722988" y="866775"/>
                          <a:ext cx="3648075" cy="3984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26093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84012"/>
            <a:ext cx="3200400" cy="1777754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 smtClean="0"/>
              <a:t>Assume our source is high entropy</a:t>
            </a:r>
          </a:p>
          <a:p>
            <a:r>
              <a:rPr lang="en-US" sz="1600" dirty="0" smtClean="0"/>
              <a:t>Fuzzy </a:t>
            </a:r>
            <a:r>
              <a:rPr lang="en-US" sz="1600" dirty="0" smtClean="0"/>
              <a:t>Extractors derive </a:t>
            </a:r>
            <a:r>
              <a:rPr lang="en-US" sz="1600" dirty="0" smtClean="0"/>
              <a:t>reliable keys </a:t>
            </a:r>
            <a:r>
              <a:rPr lang="en-US" sz="1600" dirty="0" smtClean="0"/>
              <a:t>from noisy data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        [DodisOstrovskyReyzinSmith08</a:t>
            </a:r>
            <a:r>
              <a:rPr lang="en-US" sz="1200" dirty="0" smtClean="0"/>
              <a:t>]</a:t>
            </a:r>
            <a:endParaRPr lang="en-US" sz="1400" i="1" dirty="0" smtClean="0">
              <a:latin typeface="Arial" charset="0"/>
            </a:endParaRPr>
          </a:p>
          <a:p>
            <a:pPr lvl="1"/>
            <a:r>
              <a:rPr lang="en-US" sz="1400" dirty="0">
                <a:latin typeface="Arial" charset="0"/>
              </a:rPr>
              <a:t>Derive a key using a </a:t>
            </a:r>
            <a:r>
              <a:rPr lang="en-US" sz="1400" i="1" dirty="0">
                <a:latin typeface="Arial" charset="0"/>
              </a:rPr>
              <a:t>randomness extractor</a:t>
            </a:r>
          </a:p>
          <a:p>
            <a:pPr lvl="1"/>
            <a:r>
              <a:rPr lang="en-US" sz="1400" i="1" dirty="0" smtClean="0">
                <a:solidFill>
                  <a:srgbClr val="FFFFFF"/>
                </a:solidFill>
                <a:latin typeface="Arial" charset="0"/>
              </a:rPr>
              <a:t>Error</a:t>
            </a:r>
            <a:r>
              <a:rPr lang="en-US" sz="1400" i="1" dirty="0">
                <a:solidFill>
                  <a:srgbClr val="FFFFFF"/>
                </a:solidFill>
                <a:latin typeface="Arial" charset="0"/>
              </a:rPr>
              <a:t>-correct </a:t>
            </a:r>
            <a:r>
              <a:rPr lang="en-US" sz="1400" dirty="0">
                <a:solidFill>
                  <a:srgbClr val="FFFFFF"/>
                </a:solidFill>
                <a:latin typeface="Arial" charset="0"/>
              </a:rPr>
              <a:t>the </a:t>
            </a:r>
            <a:r>
              <a:rPr lang="en-US" sz="1400" dirty="0" smtClean="0">
                <a:solidFill>
                  <a:srgbClr val="FFFFFF"/>
                </a:solidFill>
                <a:latin typeface="Arial" charset="0"/>
              </a:rPr>
              <a:t>source using </a:t>
            </a:r>
            <a:r>
              <a:rPr lang="en-US" sz="1400" dirty="0">
                <a:solidFill>
                  <a:srgbClr val="FFFFFF"/>
                </a:solidFill>
                <a:latin typeface="Arial" charset="0"/>
              </a:rPr>
              <a:t>a </a:t>
            </a:r>
            <a:r>
              <a:rPr lang="en-US" sz="1400" i="1" dirty="0">
                <a:solidFill>
                  <a:srgbClr val="FFFFFF"/>
                </a:solidFill>
                <a:latin typeface="Arial" charset="0"/>
              </a:rPr>
              <a:t>Secure </a:t>
            </a:r>
            <a:r>
              <a:rPr lang="en-US" sz="1400" i="1" dirty="0" smtClean="0">
                <a:solidFill>
                  <a:srgbClr val="FFFFFF"/>
                </a:solidFill>
                <a:latin typeface="Arial" charset="0"/>
              </a:rPr>
              <a:t>Sketch</a:t>
            </a:r>
          </a:p>
          <a:p>
            <a:pPr lvl="1"/>
            <a:endParaRPr lang="en-US" sz="1400" i="1" dirty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6248" y="-181428"/>
            <a:ext cx="8229600" cy="861257"/>
          </a:xfrm>
        </p:spPr>
        <p:txBody>
          <a:bodyPr/>
          <a:lstStyle/>
          <a:p>
            <a:r>
              <a:rPr lang="en-US" dirty="0" smtClean="0"/>
              <a:t>Fuzzy Extractors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460535" y="2858879"/>
            <a:ext cx="2114351" cy="2305787"/>
            <a:chOff x="6836909" y="2274898"/>
            <a:chExt cx="982662" cy="1775197"/>
          </a:xfrm>
        </p:grpSpPr>
        <p:sp>
          <p:nvSpPr>
            <p:cNvPr id="28" name="Trapezoid 27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836909" y="2274898"/>
              <a:ext cx="647784" cy="376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Gen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31" name="Straight Arrow Connector 30"/>
          <p:cNvCxnSpPr/>
          <p:nvPr/>
        </p:nvCxnSpPr>
        <p:spPr bwMode="auto">
          <a:xfrm flipV="1">
            <a:off x="702254" y="4182341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363018"/>
              </p:ext>
            </p:extLst>
          </p:nvPr>
        </p:nvGraphicFramePr>
        <p:xfrm>
          <a:off x="852770" y="3713313"/>
          <a:ext cx="35242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9" name="Equation" r:id="rId4" imgW="203200" imgH="215900" progId="Equation.3">
                  <p:embed/>
                </p:oleObj>
              </mc:Choice>
              <mc:Fallback>
                <p:oleObj name="Equation" r:id="rId4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52770" y="3713313"/>
                        <a:ext cx="352425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Straight Arrow Connector 32"/>
          <p:cNvCxnSpPr/>
          <p:nvPr/>
        </p:nvCxnSpPr>
        <p:spPr bwMode="auto">
          <a:xfrm>
            <a:off x="3574885" y="342837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7867826"/>
              </p:ext>
            </p:extLst>
          </p:nvPr>
        </p:nvGraphicFramePr>
        <p:xfrm>
          <a:off x="4252649" y="3103482"/>
          <a:ext cx="44132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0" name="Equation" r:id="rId6" imgW="254000" imgH="203200" progId="Equation.3">
                  <p:embed/>
                </p:oleObj>
              </mc:Choice>
              <mc:Fallback>
                <p:oleObj name="Equation" r:id="rId6" imgW="254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52649" y="3103482"/>
                        <a:ext cx="441325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Straight Arrow Connector 37"/>
          <p:cNvCxnSpPr/>
          <p:nvPr/>
        </p:nvCxnSpPr>
        <p:spPr bwMode="auto">
          <a:xfrm>
            <a:off x="3584314" y="4573809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1231471"/>
              </p:ext>
            </p:extLst>
          </p:nvPr>
        </p:nvGraphicFramePr>
        <p:xfrm>
          <a:off x="4326178" y="4282146"/>
          <a:ext cx="242888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1" name="Equation" r:id="rId8" imgW="139700" imgH="165100" progId="Equation.3">
                  <p:embed/>
                </p:oleObj>
              </mc:Choice>
              <mc:Fallback>
                <p:oleObj name="Equation" r:id="rId8" imgW="1397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326178" y="4282146"/>
                        <a:ext cx="242888" cy="287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" name="Group 40"/>
          <p:cNvGrpSpPr/>
          <p:nvPr/>
        </p:nvGrpSpPr>
        <p:grpSpPr>
          <a:xfrm>
            <a:off x="5198413" y="3775532"/>
            <a:ext cx="2578825" cy="1810201"/>
            <a:chOff x="6827762" y="2204122"/>
            <a:chExt cx="991809" cy="1845973"/>
          </a:xfrm>
        </p:grpSpPr>
        <p:sp>
          <p:nvSpPr>
            <p:cNvPr id="42" name="Trapezoid 4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827762" y="2204122"/>
              <a:ext cx="622085" cy="376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Rep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4" name="Straight Arrow Connector 43"/>
          <p:cNvCxnSpPr/>
          <p:nvPr/>
        </p:nvCxnSpPr>
        <p:spPr bwMode="auto">
          <a:xfrm flipV="1">
            <a:off x="4442091" y="5030492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456890"/>
              </p:ext>
            </p:extLst>
          </p:nvPr>
        </p:nvGraphicFramePr>
        <p:xfrm>
          <a:off x="4634805" y="4617994"/>
          <a:ext cx="30797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2" name="Equation" r:id="rId10" imgW="177800" imgH="203200" progId="Equation.3">
                  <p:embed/>
                </p:oleObj>
              </mc:Choice>
              <mc:Fallback>
                <p:oleObj name="Equation" r:id="rId10" imgW="177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634805" y="4617994"/>
                        <a:ext cx="307975" cy="350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" name="Straight Arrow Connector 45"/>
          <p:cNvCxnSpPr/>
          <p:nvPr/>
        </p:nvCxnSpPr>
        <p:spPr bwMode="auto">
          <a:xfrm flipV="1">
            <a:off x="7777239" y="441834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119086"/>
              </p:ext>
            </p:extLst>
          </p:nvPr>
        </p:nvGraphicFramePr>
        <p:xfrm>
          <a:off x="7937201" y="4004780"/>
          <a:ext cx="441325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3" name="Equation" r:id="rId12" imgW="254000" imgH="203200" progId="Equation.3">
                  <p:embed/>
                </p:oleObj>
              </mc:Choice>
              <mc:Fallback>
                <p:oleObj name="Equation" r:id="rId12" imgW="254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937201" y="4004780"/>
                        <a:ext cx="441325" cy="350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" name="Group 47"/>
          <p:cNvGrpSpPr/>
          <p:nvPr/>
        </p:nvGrpSpPr>
        <p:grpSpPr>
          <a:xfrm>
            <a:off x="2115104" y="3260682"/>
            <a:ext cx="967620" cy="1032228"/>
            <a:chOff x="6851952" y="2558143"/>
            <a:chExt cx="967619" cy="1491952"/>
          </a:xfrm>
        </p:grpSpPr>
        <p:sp>
          <p:nvSpPr>
            <p:cNvPr id="49" name="Trapezoid 48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894286" y="2997469"/>
              <a:ext cx="869883" cy="59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3" name="Elbow Connector 12"/>
          <p:cNvCxnSpPr>
            <a:stCxn id="28" idx="2"/>
            <a:endCxn id="49" idx="2"/>
          </p:cNvCxnSpPr>
          <p:nvPr/>
        </p:nvCxnSpPr>
        <p:spPr>
          <a:xfrm rot="10800000" flipH="1">
            <a:off x="1492901" y="3776797"/>
            <a:ext cx="622203" cy="418929"/>
          </a:xfrm>
          <a:prstGeom prst="bentConnector3">
            <a:avLst>
              <a:gd name="adj1" fmla="val 35101"/>
            </a:avLst>
          </a:prstGeom>
          <a:ln w="95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/>
          <p:nvPr/>
        </p:nvCxnSpPr>
        <p:spPr>
          <a:xfrm rot="10800000" flipV="1">
            <a:off x="3082727" y="3428370"/>
            <a:ext cx="492159" cy="347161"/>
          </a:xfrm>
          <a:prstGeom prst="bentConnector3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3445483" y="838971"/>
            <a:ext cx="4780343" cy="459220"/>
            <a:chOff x="3156858" y="838971"/>
            <a:chExt cx="4780343" cy="459220"/>
          </a:xfrm>
        </p:grpSpPr>
        <p:sp>
          <p:nvSpPr>
            <p:cNvPr id="61" name="Rectangle 36"/>
            <p:cNvSpPr>
              <a:spLocks noChangeArrowheads="1"/>
            </p:cNvSpPr>
            <p:nvPr/>
          </p:nvSpPr>
          <p:spPr bwMode="auto">
            <a:xfrm>
              <a:off x="3156858" y="838971"/>
              <a:ext cx="4780343" cy="45922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45720" rIns="45720" anchor="ctr" anchorCtr="1"/>
            <a:lstStyle/>
            <a:p>
              <a:pPr>
                <a:defRPr/>
              </a:pPr>
              <a:endParaRPr lang="en-US" sz="1800" b="1" dirty="0" smtClean="0"/>
            </a:p>
          </p:txBody>
        </p:sp>
        <p:graphicFrame>
          <p:nvGraphicFramePr>
            <p:cNvPr id="62" name="Object 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30703707"/>
                </p:ext>
              </p:extLst>
            </p:nvPr>
          </p:nvGraphicFramePr>
          <p:xfrm>
            <a:off x="3722988" y="866775"/>
            <a:ext cx="3648075" cy="398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94" name="Equation" r:id="rId14" imgW="2209800" imgH="241300" progId="Equation.3">
                    <p:embed/>
                  </p:oleObj>
                </mc:Choice>
                <mc:Fallback>
                  <p:oleObj name="Equation" r:id="rId14" imgW="2209800" imgH="2413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3722988" y="866775"/>
                          <a:ext cx="3648075" cy="3984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3" name="Group 62"/>
          <p:cNvGrpSpPr/>
          <p:nvPr/>
        </p:nvGrpSpPr>
        <p:grpSpPr>
          <a:xfrm>
            <a:off x="3445483" y="1584296"/>
            <a:ext cx="4780343" cy="1006586"/>
            <a:chOff x="6249610" y="3824479"/>
            <a:chExt cx="2845001" cy="1671635"/>
          </a:xfrm>
        </p:grpSpPr>
        <p:sp>
          <p:nvSpPr>
            <p:cNvPr id="64" name="Rectangle 36"/>
            <p:cNvSpPr>
              <a:spLocks noChangeArrowheads="1"/>
            </p:cNvSpPr>
            <p:nvPr/>
          </p:nvSpPr>
          <p:spPr bwMode="auto">
            <a:xfrm>
              <a:off x="6249610" y="3824479"/>
              <a:ext cx="2845001" cy="1671635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45720" rIns="45720" anchor="ctr" anchorCtr="1"/>
            <a:lstStyle/>
            <a:p>
              <a:pPr algn="ctr">
                <a:defRPr/>
              </a:pPr>
              <a:r>
                <a:rPr lang="en-US" sz="1800" b="1" dirty="0" smtClean="0"/>
                <a:t>Converts high entropy sources to uniform </a:t>
              </a:r>
              <a:br>
                <a:rPr lang="en-US" sz="1800" b="1" dirty="0" smtClean="0"/>
              </a:br>
              <a:r>
                <a:rPr lang="en-US" sz="1800" b="1" i="1" dirty="0" smtClean="0">
                  <a:latin typeface="Times New Roman"/>
                  <a:cs typeface="Times New Roman"/>
                </a:rPr>
                <a:t>H</a:t>
              </a:r>
              <a:r>
                <a:rPr lang="en-US" sz="1800" b="1" baseline="-25000" dirty="0" smtClean="0">
                  <a:latin typeface="Times New Roman"/>
                  <a:cs typeface="Times New Roman"/>
                </a:rPr>
                <a:t>∞</a:t>
              </a:r>
              <a:r>
                <a:rPr lang="en-US" sz="1800" b="1" dirty="0" smtClean="0">
                  <a:latin typeface="Times New Roman"/>
                  <a:cs typeface="Times New Roman"/>
                </a:rPr>
                <a:t>(</a:t>
              </a:r>
              <a:r>
                <a:rPr lang="en-US" sz="1800" b="1" i="1" dirty="0" smtClean="0">
                  <a:latin typeface="Times New Roman"/>
                  <a:cs typeface="Times New Roman"/>
                </a:rPr>
                <a:t>W</a:t>
              </a:r>
              <a:r>
                <a:rPr lang="en-US" sz="1800" b="1" baseline="-25000" dirty="0" smtClean="0">
                  <a:latin typeface="Times New Roman"/>
                  <a:cs typeface="Times New Roman"/>
                </a:rPr>
                <a:t>0</a:t>
              </a:r>
              <a:r>
                <a:rPr lang="en-US" sz="1800" b="1" dirty="0" smtClean="0">
                  <a:latin typeface="Times New Roman"/>
                  <a:cs typeface="Times New Roman"/>
                </a:rPr>
                <a:t>)≥ </a:t>
              </a:r>
              <a:r>
                <a:rPr lang="en-US" sz="1800" b="1" i="1" dirty="0" smtClean="0">
                  <a:latin typeface="Times New Roman"/>
                  <a:cs typeface="Times New Roman"/>
                </a:rPr>
                <a:t>k</a:t>
              </a:r>
              <a:r>
                <a:rPr lang="en-US" sz="1800" b="1" dirty="0" smtClean="0">
                  <a:latin typeface="Times New Roman"/>
                  <a:cs typeface="Times New Roman"/>
                </a:rPr>
                <a:t>     </a:t>
              </a:r>
              <a:r>
                <a:rPr lang="en-US" sz="1800" b="1" dirty="0" smtClean="0">
                  <a:latin typeface="Times New Roman"/>
                  <a:cs typeface="Times New Roman"/>
                </a:rPr>
                <a:t>     Ext </a:t>
              </a:r>
              <a:r>
                <a:rPr lang="en-US" sz="1800" b="1" dirty="0" smtClean="0">
                  <a:latin typeface="Times New Roman"/>
                  <a:cs typeface="Times New Roman"/>
                </a:rPr>
                <a:t>(</a:t>
              </a:r>
              <a:r>
                <a:rPr lang="en-US" sz="1800" b="1" i="1" dirty="0" smtClean="0">
                  <a:latin typeface="Times New Roman"/>
                  <a:cs typeface="Times New Roman"/>
                </a:rPr>
                <a:t>W </a:t>
              </a:r>
              <a:r>
                <a:rPr lang="en-US" sz="1800" b="1" dirty="0" smtClean="0">
                  <a:latin typeface="Times New Roman"/>
                  <a:cs typeface="Times New Roman"/>
                </a:rPr>
                <a:t>) ≈ U</a:t>
              </a:r>
              <a:endParaRPr lang="en-US" sz="1800" b="1" dirty="0">
                <a:latin typeface="Times New Roman"/>
                <a:cs typeface="Times New Roman"/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7474120" y="4947891"/>
              <a:ext cx="25677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6563009" y="4278820"/>
            <a:ext cx="802991" cy="1032228"/>
            <a:chOff x="6851952" y="2558143"/>
            <a:chExt cx="967619" cy="1491952"/>
          </a:xfrm>
        </p:grpSpPr>
        <p:sp>
          <p:nvSpPr>
            <p:cNvPr id="37" name="Trapezoid 36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894286" y="2997469"/>
              <a:ext cx="869883" cy="59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55" name="Elbow Connector 54"/>
          <p:cNvCxnSpPr>
            <a:endCxn id="37" idx="0"/>
          </p:cNvCxnSpPr>
          <p:nvPr/>
        </p:nvCxnSpPr>
        <p:spPr>
          <a:xfrm rot="10800000" flipV="1">
            <a:off x="7366002" y="4436298"/>
            <a:ext cx="411241" cy="35863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503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84012"/>
            <a:ext cx="3200400" cy="1777754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 smtClean="0"/>
              <a:t>Assume our source is high entropy</a:t>
            </a:r>
          </a:p>
          <a:p>
            <a:r>
              <a:rPr lang="en-US" sz="1600" dirty="0" smtClean="0"/>
              <a:t>Fuzzy </a:t>
            </a:r>
            <a:r>
              <a:rPr lang="en-US" sz="1600" dirty="0" smtClean="0"/>
              <a:t>Extractors derive </a:t>
            </a:r>
            <a:r>
              <a:rPr lang="en-US" sz="1600" dirty="0" smtClean="0"/>
              <a:t>reliable keys </a:t>
            </a:r>
            <a:r>
              <a:rPr lang="en-US" sz="1600" dirty="0" smtClean="0"/>
              <a:t>from noisy data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        [DodisOstrovskyReyzinSmith08</a:t>
            </a:r>
            <a:r>
              <a:rPr lang="en-US" sz="1200" dirty="0" smtClean="0"/>
              <a:t>]</a:t>
            </a:r>
            <a:endParaRPr lang="en-US" sz="1400" i="1" dirty="0" smtClean="0">
              <a:latin typeface="Arial" charset="0"/>
            </a:endParaRPr>
          </a:p>
          <a:p>
            <a:pPr lvl="1"/>
            <a:r>
              <a:rPr lang="en-US" sz="1400" dirty="0">
                <a:latin typeface="Arial" charset="0"/>
              </a:rPr>
              <a:t>Derive a key using a </a:t>
            </a:r>
            <a:r>
              <a:rPr lang="en-US" sz="1400" i="1" dirty="0">
                <a:latin typeface="Arial" charset="0"/>
              </a:rPr>
              <a:t>randomness extractor</a:t>
            </a:r>
          </a:p>
          <a:p>
            <a:pPr lvl="1"/>
            <a:r>
              <a:rPr lang="en-US" sz="1400" i="1" dirty="0" smtClean="0">
                <a:latin typeface="Arial" charset="0"/>
              </a:rPr>
              <a:t>Error</a:t>
            </a:r>
            <a:r>
              <a:rPr lang="en-US" sz="1400" i="1" dirty="0">
                <a:latin typeface="Arial" charset="0"/>
              </a:rPr>
              <a:t>-correct </a:t>
            </a:r>
            <a:r>
              <a:rPr lang="en-US" sz="1400" dirty="0">
                <a:latin typeface="Arial" charset="0"/>
              </a:rPr>
              <a:t>the </a:t>
            </a:r>
            <a:r>
              <a:rPr lang="en-US" sz="1400" dirty="0" smtClean="0">
                <a:latin typeface="Arial" charset="0"/>
              </a:rPr>
              <a:t>source using </a:t>
            </a:r>
            <a:r>
              <a:rPr lang="en-US" sz="1400" dirty="0">
                <a:latin typeface="Arial" charset="0"/>
              </a:rPr>
              <a:t>a </a:t>
            </a:r>
            <a:r>
              <a:rPr lang="en-US" sz="1400" i="1" dirty="0">
                <a:latin typeface="Arial" charset="0"/>
              </a:rPr>
              <a:t>Secure </a:t>
            </a:r>
            <a:r>
              <a:rPr lang="en-US" sz="1400" i="1" dirty="0" smtClean="0">
                <a:latin typeface="Arial" charset="0"/>
              </a:rPr>
              <a:t>Sketch</a:t>
            </a:r>
          </a:p>
          <a:p>
            <a:pPr lvl="1"/>
            <a:endParaRPr lang="en-US" sz="1400" i="1" dirty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6248" y="-181428"/>
            <a:ext cx="8229600" cy="861257"/>
          </a:xfrm>
        </p:spPr>
        <p:txBody>
          <a:bodyPr/>
          <a:lstStyle/>
          <a:p>
            <a:r>
              <a:rPr lang="en-US" dirty="0" smtClean="0"/>
              <a:t>Fuzzy Extractors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463043" y="2862073"/>
            <a:ext cx="2111842" cy="2302595"/>
            <a:chOff x="6838075" y="2277356"/>
            <a:chExt cx="981496" cy="1772739"/>
          </a:xfrm>
        </p:grpSpPr>
        <p:sp>
          <p:nvSpPr>
            <p:cNvPr id="28" name="Trapezoid 27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838075" y="2277356"/>
              <a:ext cx="647784" cy="376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Gen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31" name="Straight Arrow Connector 30"/>
          <p:cNvCxnSpPr/>
          <p:nvPr/>
        </p:nvCxnSpPr>
        <p:spPr bwMode="auto">
          <a:xfrm flipV="1">
            <a:off x="702254" y="4182341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5994801"/>
              </p:ext>
            </p:extLst>
          </p:nvPr>
        </p:nvGraphicFramePr>
        <p:xfrm>
          <a:off x="852770" y="3713313"/>
          <a:ext cx="35242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9" name="Equation" r:id="rId4" imgW="203200" imgH="215900" progId="Equation.3">
                  <p:embed/>
                </p:oleObj>
              </mc:Choice>
              <mc:Fallback>
                <p:oleObj name="Equation" r:id="rId4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52770" y="3713313"/>
                        <a:ext cx="352425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Straight Arrow Connector 32"/>
          <p:cNvCxnSpPr/>
          <p:nvPr/>
        </p:nvCxnSpPr>
        <p:spPr bwMode="auto">
          <a:xfrm>
            <a:off x="3574885" y="342837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7301507"/>
              </p:ext>
            </p:extLst>
          </p:nvPr>
        </p:nvGraphicFramePr>
        <p:xfrm>
          <a:off x="4252649" y="3103482"/>
          <a:ext cx="44132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0" name="Equation" r:id="rId6" imgW="254000" imgH="203200" progId="Equation.3">
                  <p:embed/>
                </p:oleObj>
              </mc:Choice>
              <mc:Fallback>
                <p:oleObj name="Equation" r:id="rId6" imgW="254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52649" y="3103482"/>
                        <a:ext cx="441325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Straight Arrow Connector 37"/>
          <p:cNvCxnSpPr/>
          <p:nvPr/>
        </p:nvCxnSpPr>
        <p:spPr bwMode="auto">
          <a:xfrm>
            <a:off x="3584314" y="4573809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6540042"/>
              </p:ext>
            </p:extLst>
          </p:nvPr>
        </p:nvGraphicFramePr>
        <p:xfrm>
          <a:off x="4326178" y="4282146"/>
          <a:ext cx="242888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1" name="Equation" r:id="rId8" imgW="139700" imgH="165100" progId="Equation.3">
                  <p:embed/>
                </p:oleObj>
              </mc:Choice>
              <mc:Fallback>
                <p:oleObj name="Equation" r:id="rId8" imgW="1397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326178" y="4282146"/>
                        <a:ext cx="242888" cy="287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" name="Group 40"/>
          <p:cNvGrpSpPr/>
          <p:nvPr/>
        </p:nvGrpSpPr>
        <p:grpSpPr>
          <a:xfrm>
            <a:off x="5198413" y="3775532"/>
            <a:ext cx="2578825" cy="1810201"/>
            <a:chOff x="6827762" y="2204122"/>
            <a:chExt cx="991809" cy="1845973"/>
          </a:xfrm>
        </p:grpSpPr>
        <p:sp>
          <p:nvSpPr>
            <p:cNvPr id="42" name="Trapezoid 4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827762" y="2204122"/>
              <a:ext cx="622085" cy="376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Rep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4" name="Straight Arrow Connector 43"/>
          <p:cNvCxnSpPr/>
          <p:nvPr/>
        </p:nvCxnSpPr>
        <p:spPr bwMode="auto">
          <a:xfrm flipV="1">
            <a:off x="4442091" y="5030492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7473092"/>
              </p:ext>
            </p:extLst>
          </p:nvPr>
        </p:nvGraphicFramePr>
        <p:xfrm>
          <a:off x="4634805" y="4617994"/>
          <a:ext cx="30797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2" name="Equation" r:id="rId10" imgW="177800" imgH="203200" progId="Equation.3">
                  <p:embed/>
                </p:oleObj>
              </mc:Choice>
              <mc:Fallback>
                <p:oleObj name="Equation" r:id="rId10" imgW="177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634805" y="4617994"/>
                        <a:ext cx="307975" cy="350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" name="Straight Arrow Connector 45"/>
          <p:cNvCxnSpPr/>
          <p:nvPr/>
        </p:nvCxnSpPr>
        <p:spPr bwMode="auto">
          <a:xfrm flipV="1">
            <a:off x="7777239" y="441834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356168"/>
              </p:ext>
            </p:extLst>
          </p:nvPr>
        </p:nvGraphicFramePr>
        <p:xfrm>
          <a:off x="7937201" y="4004780"/>
          <a:ext cx="441325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3" name="Equation" r:id="rId12" imgW="254000" imgH="203200" progId="Equation.3">
                  <p:embed/>
                </p:oleObj>
              </mc:Choice>
              <mc:Fallback>
                <p:oleObj name="Equation" r:id="rId12" imgW="254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937201" y="4004780"/>
                        <a:ext cx="441325" cy="350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" name="Group 47"/>
          <p:cNvGrpSpPr/>
          <p:nvPr/>
        </p:nvGrpSpPr>
        <p:grpSpPr>
          <a:xfrm>
            <a:off x="2115104" y="3260682"/>
            <a:ext cx="967620" cy="1032228"/>
            <a:chOff x="6851952" y="2558143"/>
            <a:chExt cx="967619" cy="1491952"/>
          </a:xfrm>
        </p:grpSpPr>
        <p:sp>
          <p:nvSpPr>
            <p:cNvPr id="49" name="Trapezoid 48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894286" y="2997469"/>
              <a:ext cx="869883" cy="59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3" name="Elbow Connector 12"/>
          <p:cNvCxnSpPr>
            <a:stCxn id="28" idx="2"/>
            <a:endCxn id="49" idx="2"/>
          </p:cNvCxnSpPr>
          <p:nvPr/>
        </p:nvCxnSpPr>
        <p:spPr>
          <a:xfrm rot="10800000" flipH="1">
            <a:off x="1492901" y="3776797"/>
            <a:ext cx="622203" cy="418929"/>
          </a:xfrm>
          <a:prstGeom prst="bentConnector3">
            <a:avLst>
              <a:gd name="adj1" fmla="val 35101"/>
            </a:avLst>
          </a:prstGeom>
          <a:ln w="95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/>
          <p:nvPr/>
        </p:nvCxnSpPr>
        <p:spPr>
          <a:xfrm rot="10800000" flipV="1">
            <a:off x="3082727" y="3428370"/>
            <a:ext cx="492159" cy="347161"/>
          </a:xfrm>
          <a:prstGeom prst="bentConnector3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3445483" y="838971"/>
            <a:ext cx="4780343" cy="459220"/>
            <a:chOff x="3156858" y="838971"/>
            <a:chExt cx="4780343" cy="459220"/>
          </a:xfrm>
        </p:grpSpPr>
        <p:sp>
          <p:nvSpPr>
            <p:cNvPr id="61" name="Rectangle 36"/>
            <p:cNvSpPr>
              <a:spLocks noChangeArrowheads="1"/>
            </p:cNvSpPr>
            <p:nvPr/>
          </p:nvSpPr>
          <p:spPr bwMode="auto">
            <a:xfrm>
              <a:off x="3156858" y="838971"/>
              <a:ext cx="4780343" cy="45922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45720" rIns="45720" anchor="ctr" anchorCtr="1"/>
            <a:lstStyle/>
            <a:p>
              <a:pPr>
                <a:defRPr/>
              </a:pPr>
              <a:endParaRPr lang="en-US" sz="1800" b="1" dirty="0" smtClean="0"/>
            </a:p>
          </p:txBody>
        </p:sp>
        <p:graphicFrame>
          <p:nvGraphicFramePr>
            <p:cNvPr id="62" name="Object 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71953354"/>
                </p:ext>
              </p:extLst>
            </p:nvPr>
          </p:nvGraphicFramePr>
          <p:xfrm>
            <a:off x="3722988" y="866775"/>
            <a:ext cx="3648075" cy="398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34" name="Equation" r:id="rId14" imgW="2209800" imgH="241300" progId="Equation.3">
                    <p:embed/>
                  </p:oleObj>
                </mc:Choice>
                <mc:Fallback>
                  <p:oleObj name="Equation" r:id="rId14" imgW="2209800" imgH="2413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3722988" y="866775"/>
                          <a:ext cx="3648075" cy="3984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3" name="Group 62"/>
          <p:cNvGrpSpPr/>
          <p:nvPr/>
        </p:nvGrpSpPr>
        <p:grpSpPr>
          <a:xfrm>
            <a:off x="3445483" y="1584296"/>
            <a:ext cx="4780343" cy="1006586"/>
            <a:chOff x="6249610" y="3824479"/>
            <a:chExt cx="2845001" cy="1671635"/>
          </a:xfrm>
        </p:grpSpPr>
        <p:sp>
          <p:nvSpPr>
            <p:cNvPr id="64" name="Rectangle 36"/>
            <p:cNvSpPr>
              <a:spLocks noChangeArrowheads="1"/>
            </p:cNvSpPr>
            <p:nvPr/>
          </p:nvSpPr>
          <p:spPr bwMode="auto">
            <a:xfrm>
              <a:off x="6249610" y="3824479"/>
              <a:ext cx="2845001" cy="1671635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45720" rIns="45720" anchor="ctr" anchorCtr="1"/>
            <a:lstStyle/>
            <a:p>
              <a:pPr algn="ctr">
                <a:defRPr/>
              </a:pPr>
              <a:r>
                <a:rPr lang="en-US" sz="1800" b="1" dirty="0" smtClean="0"/>
                <a:t>Converts high entropy sources to uniform </a:t>
              </a:r>
              <a:br>
                <a:rPr lang="en-US" sz="1800" b="1" dirty="0" smtClean="0"/>
              </a:br>
              <a:r>
                <a:rPr lang="en-US" sz="1800" b="1" i="1" dirty="0" smtClean="0">
                  <a:latin typeface="Times New Roman"/>
                  <a:cs typeface="Times New Roman"/>
                </a:rPr>
                <a:t>H</a:t>
              </a:r>
              <a:r>
                <a:rPr lang="en-US" sz="1800" b="1" baseline="-25000" dirty="0" smtClean="0">
                  <a:latin typeface="Times New Roman"/>
                  <a:cs typeface="Times New Roman"/>
                </a:rPr>
                <a:t>∞</a:t>
              </a:r>
              <a:r>
                <a:rPr lang="en-US" sz="1800" b="1" dirty="0" smtClean="0">
                  <a:latin typeface="Times New Roman"/>
                  <a:cs typeface="Times New Roman"/>
                </a:rPr>
                <a:t>(</a:t>
              </a:r>
              <a:r>
                <a:rPr lang="en-US" sz="1800" b="1" i="1" dirty="0" smtClean="0">
                  <a:latin typeface="Times New Roman"/>
                  <a:cs typeface="Times New Roman"/>
                </a:rPr>
                <a:t>W</a:t>
              </a:r>
              <a:r>
                <a:rPr lang="en-US" sz="1800" b="1" baseline="-25000" dirty="0" smtClean="0">
                  <a:latin typeface="Times New Roman"/>
                  <a:cs typeface="Times New Roman"/>
                </a:rPr>
                <a:t>0</a:t>
              </a:r>
              <a:r>
                <a:rPr lang="en-US" sz="1800" b="1" dirty="0" smtClean="0">
                  <a:latin typeface="Times New Roman"/>
                  <a:cs typeface="Times New Roman"/>
                </a:rPr>
                <a:t>)≥ </a:t>
              </a:r>
              <a:r>
                <a:rPr lang="en-US" sz="1800" b="1" i="1" dirty="0" smtClean="0">
                  <a:latin typeface="Times New Roman"/>
                  <a:cs typeface="Times New Roman"/>
                </a:rPr>
                <a:t>k</a:t>
              </a:r>
              <a:r>
                <a:rPr lang="en-US" sz="1800" b="1" dirty="0" smtClean="0">
                  <a:latin typeface="Times New Roman"/>
                  <a:cs typeface="Times New Roman"/>
                </a:rPr>
                <a:t>     </a:t>
              </a:r>
              <a:r>
                <a:rPr lang="en-US" sz="1800" b="1" dirty="0" smtClean="0">
                  <a:latin typeface="Times New Roman"/>
                  <a:cs typeface="Times New Roman"/>
                </a:rPr>
                <a:t>     Ext </a:t>
              </a:r>
              <a:r>
                <a:rPr lang="en-US" sz="1800" b="1" dirty="0" smtClean="0">
                  <a:latin typeface="Times New Roman"/>
                  <a:cs typeface="Times New Roman"/>
                </a:rPr>
                <a:t>(</a:t>
              </a:r>
              <a:r>
                <a:rPr lang="en-US" sz="1800" b="1" i="1" dirty="0" smtClean="0">
                  <a:latin typeface="Times New Roman"/>
                  <a:cs typeface="Times New Roman"/>
                </a:rPr>
                <a:t>W </a:t>
              </a:r>
              <a:r>
                <a:rPr lang="en-US" sz="1800" b="1" dirty="0" smtClean="0">
                  <a:latin typeface="Times New Roman"/>
                  <a:cs typeface="Times New Roman"/>
                </a:rPr>
                <a:t>) ≈ U</a:t>
              </a:r>
              <a:endParaRPr lang="en-US" sz="1800" b="1" dirty="0">
                <a:latin typeface="Times New Roman"/>
                <a:cs typeface="Times New Roman"/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7474120" y="4947891"/>
              <a:ext cx="25677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6563009" y="4278820"/>
            <a:ext cx="802991" cy="1032228"/>
            <a:chOff x="6851952" y="2558143"/>
            <a:chExt cx="967619" cy="1491952"/>
          </a:xfrm>
        </p:grpSpPr>
        <p:sp>
          <p:nvSpPr>
            <p:cNvPr id="37" name="Trapezoid 36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894286" y="2997469"/>
              <a:ext cx="869883" cy="59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55" name="Elbow Connector 54"/>
          <p:cNvCxnSpPr>
            <a:endCxn id="37" idx="0"/>
          </p:cNvCxnSpPr>
          <p:nvPr/>
        </p:nvCxnSpPr>
        <p:spPr>
          <a:xfrm rot="10800000" flipV="1">
            <a:off x="7366002" y="4436298"/>
            <a:ext cx="411241" cy="35863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endCxn id="53" idx="2"/>
          </p:cNvCxnSpPr>
          <p:nvPr/>
        </p:nvCxnSpPr>
        <p:spPr>
          <a:xfrm rot="10800000" flipH="1" flipV="1">
            <a:off x="1492901" y="4195725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2115111" y="4348124"/>
            <a:ext cx="865542" cy="734722"/>
            <a:chOff x="7033939" y="2074428"/>
            <a:chExt cx="332885" cy="749241"/>
          </a:xfrm>
        </p:grpSpPr>
        <p:sp>
          <p:nvSpPr>
            <p:cNvPr id="53" name="Trapezoid 52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033939" y="2260734"/>
              <a:ext cx="332885" cy="376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Sketch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56" name="Elbow Connector 55"/>
          <p:cNvCxnSpPr/>
          <p:nvPr/>
        </p:nvCxnSpPr>
        <p:spPr>
          <a:xfrm rot="10800000" flipV="1">
            <a:off x="2892243" y="4573809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5407884" y="4439279"/>
            <a:ext cx="526539" cy="734722"/>
            <a:chOff x="7033939" y="2074428"/>
            <a:chExt cx="298883" cy="749241"/>
          </a:xfrm>
        </p:grpSpPr>
        <p:sp>
          <p:nvSpPr>
            <p:cNvPr id="59" name="Trapezoid 58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033939" y="2260734"/>
              <a:ext cx="234267" cy="376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Rec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68" name="Straight Arrow Connector 67"/>
          <p:cNvCxnSpPr/>
          <p:nvPr/>
        </p:nvCxnSpPr>
        <p:spPr bwMode="auto">
          <a:xfrm>
            <a:off x="5934423" y="4864927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69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171045"/>
              </p:ext>
            </p:extLst>
          </p:nvPr>
        </p:nvGraphicFramePr>
        <p:xfrm>
          <a:off x="6094413" y="4305300"/>
          <a:ext cx="352425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5" name="Equation" r:id="rId16" imgW="203200" imgH="215900" progId="Equation.3">
                  <p:embed/>
                </p:oleObj>
              </mc:Choice>
              <mc:Fallback>
                <p:oleObj name="Equation" r:id="rId16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094413" y="4305300"/>
                        <a:ext cx="352425" cy="37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5261311" y="5042093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261311" y="4588586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678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2215026" y="2007429"/>
            <a:ext cx="779846" cy="73472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266" y="-284162"/>
            <a:ext cx="8229600" cy="1143000"/>
          </a:xfrm>
        </p:spPr>
        <p:txBody>
          <a:bodyPr/>
          <a:lstStyle/>
          <a:p>
            <a:r>
              <a:rPr lang="en-US" dirty="0" smtClean="0"/>
              <a:t>Secure Sketches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1562965" y="521378"/>
            <a:ext cx="2111842" cy="2302595"/>
            <a:chOff x="6838075" y="2277356"/>
            <a:chExt cx="981496" cy="1772739"/>
          </a:xfrm>
        </p:grpSpPr>
        <p:sp>
          <p:nvSpPr>
            <p:cNvPr id="30" name="Trapezoid 29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838075" y="2277356"/>
              <a:ext cx="647784" cy="376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Gen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32" name="Straight Arrow Connector 31"/>
          <p:cNvCxnSpPr/>
          <p:nvPr/>
        </p:nvCxnSpPr>
        <p:spPr bwMode="auto">
          <a:xfrm flipV="1">
            <a:off x="802176" y="184164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929204"/>
              </p:ext>
            </p:extLst>
          </p:nvPr>
        </p:nvGraphicFramePr>
        <p:xfrm>
          <a:off x="952692" y="1372618"/>
          <a:ext cx="35242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3" name="Equation" r:id="rId3" imgW="203200" imgH="215900" progId="Equation.3">
                  <p:embed/>
                </p:oleObj>
              </mc:Choice>
              <mc:Fallback>
                <p:oleObj name="Equation" r:id="rId3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2692" y="1372618"/>
                        <a:ext cx="352425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" name="Straight Arrow Connector 33"/>
          <p:cNvCxnSpPr/>
          <p:nvPr/>
        </p:nvCxnSpPr>
        <p:spPr bwMode="auto">
          <a:xfrm>
            <a:off x="3674807" y="108767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87382"/>
              </p:ext>
            </p:extLst>
          </p:nvPr>
        </p:nvGraphicFramePr>
        <p:xfrm>
          <a:off x="4352571" y="762787"/>
          <a:ext cx="44132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4" name="Equation" r:id="rId5" imgW="254000" imgH="203200" progId="Equation.3">
                  <p:embed/>
                </p:oleObj>
              </mc:Choice>
              <mc:Fallback>
                <p:oleObj name="Equation" r:id="rId5" imgW="254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52571" y="762787"/>
                        <a:ext cx="441325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Straight Arrow Connector 35"/>
          <p:cNvCxnSpPr/>
          <p:nvPr/>
        </p:nvCxnSpPr>
        <p:spPr bwMode="auto">
          <a:xfrm>
            <a:off x="3684236" y="223311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6240887"/>
              </p:ext>
            </p:extLst>
          </p:nvPr>
        </p:nvGraphicFramePr>
        <p:xfrm>
          <a:off x="4426100" y="1941451"/>
          <a:ext cx="242888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5" name="Equation" r:id="rId7" imgW="139700" imgH="165100" progId="Equation.3">
                  <p:embed/>
                </p:oleObj>
              </mc:Choice>
              <mc:Fallback>
                <p:oleObj name="Equation" r:id="rId7" imgW="1397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26100" y="1941451"/>
                        <a:ext cx="242888" cy="287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5298335" y="1434837"/>
            <a:ext cx="2578825" cy="1810201"/>
            <a:chOff x="6827762" y="2204122"/>
            <a:chExt cx="991809" cy="1845973"/>
          </a:xfrm>
        </p:grpSpPr>
        <p:sp>
          <p:nvSpPr>
            <p:cNvPr id="39" name="Trapezoid 38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27762" y="2204122"/>
              <a:ext cx="622085" cy="376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Rep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1" name="Straight Arrow Connector 40"/>
          <p:cNvCxnSpPr/>
          <p:nvPr/>
        </p:nvCxnSpPr>
        <p:spPr bwMode="auto">
          <a:xfrm flipV="1">
            <a:off x="4542013" y="268979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2697815"/>
              </p:ext>
            </p:extLst>
          </p:nvPr>
        </p:nvGraphicFramePr>
        <p:xfrm>
          <a:off x="4734727" y="2277299"/>
          <a:ext cx="30797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6" name="Equation" r:id="rId9" imgW="177800" imgH="203200" progId="Equation.3">
                  <p:embed/>
                </p:oleObj>
              </mc:Choice>
              <mc:Fallback>
                <p:oleObj name="Equation" r:id="rId9" imgW="177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34727" y="2277299"/>
                        <a:ext cx="307975" cy="350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Straight Arrow Connector 42"/>
          <p:cNvCxnSpPr/>
          <p:nvPr/>
        </p:nvCxnSpPr>
        <p:spPr bwMode="auto">
          <a:xfrm flipV="1">
            <a:off x="7877161" y="2077648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7338336"/>
              </p:ext>
            </p:extLst>
          </p:nvPr>
        </p:nvGraphicFramePr>
        <p:xfrm>
          <a:off x="8037123" y="1664085"/>
          <a:ext cx="441325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7" name="Equation" r:id="rId11" imgW="254000" imgH="203200" progId="Equation.3">
                  <p:embed/>
                </p:oleObj>
              </mc:Choice>
              <mc:Fallback>
                <p:oleObj name="Equation" r:id="rId11" imgW="254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037123" y="1664085"/>
                        <a:ext cx="441325" cy="350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" name="Group 44"/>
          <p:cNvGrpSpPr/>
          <p:nvPr/>
        </p:nvGrpSpPr>
        <p:grpSpPr>
          <a:xfrm>
            <a:off x="2215026" y="919987"/>
            <a:ext cx="967620" cy="1032228"/>
            <a:chOff x="6851952" y="2558143"/>
            <a:chExt cx="967619" cy="1491952"/>
          </a:xfrm>
        </p:grpSpPr>
        <p:sp>
          <p:nvSpPr>
            <p:cNvPr id="46" name="Trapezoid 45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94286" y="2997469"/>
              <a:ext cx="869883" cy="59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8" name="Elbow Connector 47"/>
          <p:cNvCxnSpPr>
            <a:stCxn id="30" idx="2"/>
            <a:endCxn id="46" idx="2"/>
          </p:cNvCxnSpPr>
          <p:nvPr/>
        </p:nvCxnSpPr>
        <p:spPr>
          <a:xfrm rot="10800000" flipH="1">
            <a:off x="1592823" y="1436102"/>
            <a:ext cx="622203" cy="418929"/>
          </a:xfrm>
          <a:prstGeom prst="bentConnector3">
            <a:avLst>
              <a:gd name="adj1" fmla="val 35101"/>
            </a:avLst>
          </a:prstGeom>
          <a:ln w="95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 rot="10800000" flipV="1">
            <a:off x="3182649" y="1087675"/>
            <a:ext cx="492159" cy="347161"/>
          </a:xfrm>
          <a:prstGeom prst="bentConnector3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6662931" y="1938125"/>
            <a:ext cx="802991" cy="1032228"/>
            <a:chOff x="6851952" y="2558143"/>
            <a:chExt cx="967619" cy="1491952"/>
          </a:xfrm>
        </p:grpSpPr>
        <p:sp>
          <p:nvSpPr>
            <p:cNvPr id="51" name="Trapezoid 50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894286" y="2997469"/>
              <a:ext cx="869883" cy="59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53" name="Elbow Connector 52"/>
          <p:cNvCxnSpPr>
            <a:endCxn id="51" idx="0"/>
          </p:cNvCxnSpPr>
          <p:nvPr/>
        </p:nvCxnSpPr>
        <p:spPr>
          <a:xfrm rot="10800000" flipV="1">
            <a:off x="7465924" y="2095603"/>
            <a:ext cx="411241" cy="35863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endCxn id="56" idx="2"/>
          </p:cNvCxnSpPr>
          <p:nvPr/>
        </p:nvCxnSpPr>
        <p:spPr>
          <a:xfrm rot="10800000" flipH="1" flipV="1">
            <a:off x="1592823" y="1855030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2215033" y="2007429"/>
            <a:ext cx="865542" cy="734722"/>
            <a:chOff x="7033939" y="2074428"/>
            <a:chExt cx="332885" cy="749241"/>
          </a:xfrm>
        </p:grpSpPr>
        <p:sp>
          <p:nvSpPr>
            <p:cNvPr id="56" name="Trapezoid 55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033939" y="2260734"/>
              <a:ext cx="332885" cy="376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Sketch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58" name="Elbow Connector 57"/>
          <p:cNvCxnSpPr/>
          <p:nvPr/>
        </p:nvCxnSpPr>
        <p:spPr>
          <a:xfrm rot="10800000" flipV="1">
            <a:off x="2992165" y="2233114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5507806" y="2098584"/>
            <a:ext cx="526539" cy="734722"/>
            <a:chOff x="7033939" y="2074428"/>
            <a:chExt cx="298883" cy="749241"/>
          </a:xfrm>
        </p:grpSpPr>
        <p:sp>
          <p:nvSpPr>
            <p:cNvPr id="60" name="Trapezoid 59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033939" y="2260734"/>
              <a:ext cx="234267" cy="376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Rec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62" name="Straight Arrow Connector 61"/>
          <p:cNvCxnSpPr/>
          <p:nvPr/>
        </p:nvCxnSpPr>
        <p:spPr bwMode="auto">
          <a:xfrm>
            <a:off x="6034345" y="2524232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63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1891474"/>
              </p:ext>
            </p:extLst>
          </p:nvPr>
        </p:nvGraphicFramePr>
        <p:xfrm>
          <a:off x="6194335" y="1964605"/>
          <a:ext cx="352425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8" name="Equation" r:id="rId13" imgW="203200" imgH="215900" progId="Equation.3">
                  <p:embed/>
                </p:oleObj>
              </mc:Choice>
              <mc:Fallback>
                <p:oleObj name="Equation" r:id="rId13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194335" y="1964605"/>
                        <a:ext cx="352425" cy="37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4" name="Straight Connector 63"/>
          <p:cNvCxnSpPr/>
          <p:nvPr/>
        </p:nvCxnSpPr>
        <p:spPr>
          <a:xfrm>
            <a:off x="5361233" y="270139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361233" y="2247891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 bwMode="auto">
          <a:xfrm>
            <a:off x="2209804" y="3882701"/>
            <a:ext cx="5012765" cy="289783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54266" y="4252959"/>
            <a:ext cx="1287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Offset</a:t>
            </a:r>
            <a:br>
              <a:rPr lang="en-US" dirty="0" smtClean="0"/>
            </a:br>
            <a:r>
              <a:rPr lang="en-US" dirty="0" smtClean="0"/>
              <a:t>Sketch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75" idx="3"/>
            <a:endCxn id="74" idx="7"/>
          </p:cNvCxnSpPr>
          <p:nvPr/>
        </p:nvCxnSpPr>
        <p:spPr bwMode="auto">
          <a:xfrm flipH="1">
            <a:off x="3418061" y="4238548"/>
            <a:ext cx="2254486" cy="9953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4" name="Oval 73"/>
          <p:cNvSpPr/>
          <p:nvPr/>
        </p:nvSpPr>
        <p:spPr bwMode="auto">
          <a:xfrm>
            <a:off x="3307194" y="5219438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Oval 74"/>
          <p:cNvSpPr/>
          <p:nvPr/>
        </p:nvSpPr>
        <p:spPr bwMode="auto">
          <a:xfrm>
            <a:off x="5653525" y="4154553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209804" y="4569504"/>
            <a:ext cx="208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latin typeface="Times New Roman"/>
                <a:cs typeface="Times New Roman"/>
              </a:rPr>
              <a:t>p=</a:t>
            </a:r>
            <a:r>
              <a:rPr lang="en-US" dirty="0">
                <a:latin typeface="Times New Roman"/>
                <a:cs typeface="Times New Roman"/>
              </a:rPr>
              <a:t>Encode(</a:t>
            </a:r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sz="1800" i="1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sym typeface="Symbol"/>
              </a:rPr>
              <a:t>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813200" y="3869216"/>
            <a:ext cx="1675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err="1" smtClean="0">
                <a:latin typeface="Times New Roman"/>
                <a:cs typeface="Times New Roman"/>
              </a:rPr>
              <a:t>ec</a:t>
            </a:r>
            <a:r>
              <a:rPr lang="en-US" sz="1800" i="1" dirty="0" smtClean="0">
                <a:latin typeface="Times New Roman"/>
                <a:cs typeface="Times New Roman"/>
              </a:rPr>
              <a:t> = </a:t>
            </a:r>
            <a:r>
              <a:rPr lang="en-US" sz="1800" dirty="0" smtClean="0">
                <a:latin typeface="Times New Roman"/>
                <a:cs typeface="Times New Roman"/>
              </a:rPr>
              <a:t>Encode(</a:t>
            </a:r>
            <a:r>
              <a:rPr lang="en-US" sz="1800" i="1" dirty="0" smtClean="0">
                <a:latin typeface="Times New Roman"/>
                <a:cs typeface="Times New Roman"/>
              </a:rPr>
              <a:t>x</a:t>
            </a:r>
            <a:r>
              <a:rPr lang="en-US" sz="1800" dirty="0" smtClean="0">
                <a:latin typeface="Times New Roman"/>
                <a:cs typeface="Times New Roman"/>
              </a:rPr>
              <a:t>)</a:t>
            </a:r>
            <a:endParaRPr lang="en-US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21310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0" grpId="0"/>
      <p:bldP spid="74" grpId="0" animBg="1"/>
      <p:bldP spid="75" grpId="0" animBg="1"/>
      <p:bldP spid="79" grpId="0"/>
      <p:bldP spid="8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5507807" y="2111441"/>
            <a:ext cx="526538" cy="73472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227726" y="2007429"/>
            <a:ext cx="779846" cy="73472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266" y="-284162"/>
            <a:ext cx="8229600" cy="1143000"/>
          </a:xfrm>
        </p:spPr>
        <p:txBody>
          <a:bodyPr/>
          <a:lstStyle/>
          <a:p>
            <a:r>
              <a:rPr lang="en-US" dirty="0" smtClean="0"/>
              <a:t>Secure Sketches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1562965" y="521378"/>
            <a:ext cx="2111842" cy="2302595"/>
            <a:chOff x="6838075" y="2277356"/>
            <a:chExt cx="981496" cy="1772739"/>
          </a:xfrm>
        </p:grpSpPr>
        <p:sp>
          <p:nvSpPr>
            <p:cNvPr id="30" name="Trapezoid 29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838075" y="2277356"/>
              <a:ext cx="647784" cy="376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Gen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32" name="Straight Arrow Connector 31"/>
          <p:cNvCxnSpPr/>
          <p:nvPr/>
        </p:nvCxnSpPr>
        <p:spPr bwMode="auto">
          <a:xfrm flipV="1">
            <a:off x="802176" y="184164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984973"/>
              </p:ext>
            </p:extLst>
          </p:nvPr>
        </p:nvGraphicFramePr>
        <p:xfrm>
          <a:off x="952692" y="1372618"/>
          <a:ext cx="35242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7" name="Equation" r:id="rId3" imgW="203200" imgH="215900" progId="Equation.3">
                  <p:embed/>
                </p:oleObj>
              </mc:Choice>
              <mc:Fallback>
                <p:oleObj name="Equation" r:id="rId3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2692" y="1372618"/>
                        <a:ext cx="352425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" name="Straight Arrow Connector 33"/>
          <p:cNvCxnSpPr/>
          <p:nvPr/>
        </p:nvCxnSpPr>
        <p:spPr bwMode="auto">
          <a:xfrm>
            <a:off x="3674807" y="108767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1544456"/>
              </p:ext>
            </p:extLst>
          </p:nvPr>
        </p:nvGraphicFramePr>
        <p:xfrm>
          <a:off x="4352571" y="762787"/>
          <a:ext cx="44132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8" name="Equation" r:id="rId5" imgW="254000" imgH="203200" progId="Equation.3">
                  <p:embed/>
                </p:oleObj>
              </mc:Choice>
              <mc:Fallback>
                <p:oleObj name="Equation" r:id="rId5" imgW="254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52571" y="762787"/>
                        <a:ext cx="441325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Straight Arrow Connector 35"/>
          <p:cNvCxnSpPr/>
          <p:nvPr/>
        </p:nvCxnSpPr>
        <p:spPr bwMode="auto">
          <a:xfrm>
            <a:off x="3684236" y="223311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153755"/>
              </p:ext>
            </p:extLst>
          </p:nvPr>
        </p:nvGraphicFramePr>
        <p:xfrm>
          <a:off x="4426100" y="1941451"/>
          <a:ext cx="242888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9" name="Equation" r:id="rId7" imgW="139700" imgH="165100" progId="Equation.3">
                  <p:embed/>
                </p:oleObj>
              </mc:Choice>
              <mc:Fallback>
                <p:oleObj name="Equation" r:id="rId7" imgW="1397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26100" y="1941451"/>
                        <a:ext cx="242888" cy="287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5298335" y="1434837"/>
            <a:ext cx="2578825" cy="1810201"/>
            <a:chOff x="6827762" y="2204122"/>
            <a:chExt cx="991809" cy="1845973"/>
          </a:xfrm>
        </p:grpSpPr>
        <p:sp>
          <p:nvSpPr>
            <p:cNvPr id="39" name="Trapezoid 38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27762" y="2204122"/>
              <a:ext cx="622085" cy="376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Rep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1" name="Straight Arrow Connector 40"/>
          <p:cNvCxnSpPr/>
          <p:nvPr/>
        </p:nvCxnSpPr>
        <p:spPr bwMode="auto">
          <a:xfrm flipV="1">
            <a:off x="4542013" y="268979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6016688"/>
              </p:ext>
            </p:extLst>
          </p:nvPr>
        </p:nvGraphicFramePr>
        <p:xfrm>
          <a:off x="4734727" y="2277299"/>
          <a:ext cx="30797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0" name="Equation" r:id="rId9" imgW="177800" imgH="203200" progId="Equation.3">
                  <p:embed/>
                </p:oleObj>
              </mc:Choice>
              <mc:Fallback>
                <p:oleObj name="Equation" r:id="rId9" imgW="177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34727" y="2277299"/>
                        <a:ext cx="307975" cy="350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Straight Arrow Connector 42"/>
          <p:cNvCxnSpPr/>
          <p:nvPr/>
        </p:nvCxnSpPr>
        <p:spPr bwMode="auto">
          <a:xfrm flipV="1">
            <a:off x="7877161" y="2077648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679427"/>
              </p:ext>
            </p:extLst>
          </p:nvPr>
        </p:nvGraphicFramePr>
        <p:xfrm>
          <a:off x="8037123" y="1664085"/>
          <a:ext cx="441325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1" name="Equation" r:id="rId11" imgW="254000" imgH="203200" progId="Equation.3">
                  <p:embed/>
                </p:oleObj>
              </mc:Choice>
              <mc:Fallback>
                <p:oleObj name="Equation" r:id="rId11" imgW="254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037123" y="1664085"/>
                        <a:ext cx="441325" cy="350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" name="Group 44"/>
          <p:cNvGrpSpPr/>
          <p:nvPr/>
        </p:nvGrpSpPr>
        <p:grpSpPr>
          <a:xfrm>
            <a:off x="2215026" y="919987"/>
            <a:ext cx="967620" cy="1032228"/>
            <a:chOff x="6851952" y="2558143"/>
            <a:chExt cx="967619" cy="1491952"/>
          </a:xfrm>
        </p:grpSpPr>
        <p:sp>
          <p:nvSpPr>
            <p:cNvPr id="46" name="Trapezoid 45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94286" y="2997469"/>
              <a:ext cx="869883" cy="59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8" name="Elbow Connector 47"/>
          <p:cNvCxnSpPr>
            <a:stCxn id="30" idx="2"/>
            <a:endCxn id="46" idx="2"/>
          </p:cNvCxnSpPr>
          <p:nvPr/>
        </p:nvCxnSpPr>
        <p:spPr>
          <a:xfrm rot="10800000" flipH="1">
            <a:off x="1592823" y="1436102"/>
            <a:ext cx="622203" cy="418929"/>
          </a:xfrm>
          <a:prstGeom prst="bentConnector3">
            <a:avLst>
              <a:gd name="adj1" fmla="val 35101"/>
            </a:avLst>
          </a:prstGeom>
          <a:ln w="95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 rot="10800000" flipV="1">
            <a:off x="3182649" y="1087675"/>
            <a:ext cx="492159" cy="347161"/>
          </a:xfrm>
          <a:prstGeom prst="bentConnector3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6662931" y="1938125"/>
            <a:ext cx="802991" cy="1032228"/>
            <a:chOff x="6851952" y="2558143"/>
            <a:chExt cx="967619" cy="1491952"/>
          </a:xfrm>
        </p:grpSpPr>
        <p:sp>
          <p:nvSpPr>
            <p:cNvPr id="51" name="Trapezoid 50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894286" y="2997469"/>
              <a:ext cx="869883" cy="59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53" name="Elbow Connector 52"/>
          <p:cNvCxnSpPr>
            <a:endCxn id="51" idx="0"/>
          </p:cNvCxnSpPr>
          <p:nvPr/>
        </p:nvCxnSpPr>
        <p:spPr>
          <a:xfrm rot="10800000" flipV="1">
            <a:off x="7465924" y="2095603"/>
            <a:ext cx="411241" cy="35863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endCxn id="56" idx="2"/>
          </p:cNvCxnSpPr>
          <p:nvPr/>
        </p:nvCxnSpPr>
        <p:spPr>
          <a:xfrm rot="10800000" flipH="1" flipV="1">
            <a:off x="1592823" y="1855030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2215033" y="2007429"/>
            <a:ext cx="865542" cy="734722"/>
            <a:chOff x="7033939" y="2074428"/>
            <a:chExt cx="332885" cy="749241"/>
          </a:xfrm>
        </p:grpSpPr>
        <p:sp>
          <p:nvSpPr>
            <p:cNvPr id="56" name="Trapezoid 55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033939" y="2260734"/>
              <a:ext cx="332885" cy="376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Sketch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58" name="Elbow Connector 57"/>
          <p:cNvCxnSpPr/>
          <p:nvPr/>
        </p:nvCxnSpPr>
        <p:spPr>
          <a:xfrm rot="10800000" flipV="1">
            <a:off x="2992165" y="2233114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5507806" y="2098584"/>
            <a:ext cx="526539" cy="734722"/>
            <a:chOff x="7033939" y="2074428"/>
            <a:chExt cx="298883" cy="749241"/>
          </a:xfrm>
        </p:grpSpPr>
        <p:sp>
          <p:nvSpPr>
            <p:cNvPr id="60" name="Trapezoid 59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033939" y="2260734"/>
              <a:ext cx="234267" cy="376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Rec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62" name="Straight Arrow Connector 61"/>
          <p:cNvCxnSpPr/>
          <p:nvPr/>
        </p:nvCxnSpPr>
        <p:spPr bwMode="auto">
          <a:xfrm>
            <a:off x="6034345" y="2524232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63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298370"/>
              </p:ext>
            </p:extLst>
          </p:nvPr>
        </p:nvGraphicFramePr>
        <p:xfrm>
          <a:off x="6194335" y="1964605"/>
          <a:ext cx="352425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2" name="Equation" r:id="rId13" imgW="203200" imgH="215900" progId="Equation.3">
                  <p:embed/>
                </p:oleObj>
              </mc:Choice>
              <mc:Fallback>
                <p:oleObj name="Equation" r:id="rId13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194335" y="1964605"/>
                        <a:ext cx="352425" cy="37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4" name="Straight Connector 63"/>
          <p:cNvCxnSpPr/>
          <p:nvPr/>
        </p:nvCxnSpPr>
        <p:spPr>
          <a:xfrm>
            <a:off x="5361233" y="270139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361233" y="2247891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 bwMode="auto">
          <a:xfrm>
            <a:off x="2209804" y="3882701"/>
            <a:ext cx="5012765" cy="289783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54266" y="4252959"/>
            <a:ext cx="1287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Offset</a:t>
            </a:r>
            <a:br>
              <a:rPr lang="en-US" dirty="0" smtClean="0"/>
            </a:br>
            <a:r>
              <a:rPr lang="en-US" dirty="0" smtClean="0"/>
              <a:t>Sketch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75" idx="3"/>
            <a:endCxn id="74" idx="7"/>
          </p:cNvCxnSpPr>
          <p:nvPr/>
        </p:nvCxnSpPr>
        <p:spPr bwMode="auto">
          <a:xfrm flipH="1">
            <a:off x="3418061" y="4238548"/>
            <a:ext cx="2254486" cy="9953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2" name="Straight Arrow Connector 71"/>
          <p:cNvCxnSpPr>
            <a:stCxn id="74" idx="6"/>
            <a:endCxn id="76" idx="3"/>
          </p:cNvCxnSpPr>
          <p:nvPr/>
        </p:nvCxnSpPr>
        <p:spPr bwMode="auto">
          <a:xfrm flipV="1">
            <a:off x="3437083" y="4864112"/>
            <a:ext cx="2437506" cy="40452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3" name="Straight Arrow Connector 72"/>
          <p:cNvCxnSpPr>
            <a:stCxn id="76" idx="0"/>
            <a:endCxn id="75" idx="5"/>
          </p:cNvCxnSpPr>
          <p:nvPr/>
        </p:nvCxnSpPr>
        <p:spPr bwMode="auto">
          <a:xfrm flipH="1" flipV="1">
            <a:off x="5764392" y="4238548"/>
            <a:ext cx="156120" cy="54156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4" name="Oval 73"/>
          <p:cNvSpPr/>
          <p:nvPr/>
        </p:nvSpPr>
        <p:spPr bwMode="auto">
          <a:xfrm>
            <a:off x="3307194" y="5219438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Oval 74"/>
          <p:cNvSpPr/>
          <p:nvPr/>
        </p:nvSpPr>
        <p:spPr bwMode="auto">
          <a:xfrm>
            <a:off x="5653525" y="4154553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Oval 75"/>
          <p:cNvSpPr/>
          <p:nvPr/>
        </p:nvSpPr>
        <p:spPr bwMode="auto">
          <a:xfrm>
            <a:off x="5855567" y="4780117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802742" y="3867082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err="1" smtClean="0">
                <a:latin typeface="Times New Roman"/>
                <a:cs typeface="Times New Roman"/>
              </a:rPr>
              <a:t>ec</a:t>
            </a:r>
            <a:r>
              <a:rPr lang="en-US" sz="1800" dirty="0" smtClean="0">
                <a:latin typeface="Times New Roman"/>
                <a:cs typeface="Times New Roman"/>
              </a:rPr>
              <a:t>’=</a:t>
            </a:r>
            <a:r>
              <a:rPr lang="en-US" sz="1800" dirty="0" smtClean="0">
                <a:latin typeface="Times New Roman"/>
                <a:cs typeface="Times New Roman"/>
              </a:rPr>
              <a:t>Dec (</a:t>
            </a:r>
            <a:r>
              <a:rPr lang="en-US" i="1" dirty="0" smtClean="0">
                <a:latin typeface="Times New Roman"/>
                <a:cs typeface="Times New Roman"/>
              </a:rPr>
              <a:t>p</a:t>
            </a:r>
            <a:r>
              <a:rPr lang="en-US" sz="1800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latin typeface="Times New Roman"/>
                <a:cs typeface="Times New Roman"/>
                <a:sym typeface="Symbol"/>
              </a:rPr>
              <a:t> 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sz="1800" dirty="0" smtClean="0">
                <a:latin typeface="Times New Roman"/>
                <a:cs typeface="Times New Roman"/>
              </a:rPr>
              <a:t>)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941300" y="4410785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p </a:t>
            </a:r>
            <a:r>
              <a:rPr lang="en-US" sz="1800" dirty="0" smtClean="0">
                <a:sym typeface="Symbol"/>
              </a:rPr>
              <a:t>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i="1" baseline="-25000" dirty="0" smtClean="0">
                <a:latin typeface="Times New Roman"/>
                <a:cs typeface="Times New Roman"/>
              </a:rPr>
              <a:t>1</a:t>
            </a:r>
            <a:endParaRPr lang="en-US" sz="1800" i="1" dirty="0">
              <a:latin typeface="Times New Roman"/>
              <a:cs typeface="Times New Roman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209804" y="4569504"/>
            <a:ext cx="208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latin typeface="Times New Roman"/>
                <a:cs typeface="Times New Roman"/>
              </a:rPr>
              <a:t>p=</a:t>
            </a:r>
            <a:r>
              <a:rPr lang="en-US" dirty="0">
                <a:latin typeface="Times New Roman"/>
                <a:cs typeface="Times New Roman"/>
              </a:rPr>
              <a:t>Encode(</a:t>
            </a:r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sz="1800" i="1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sym typeface="Symbol"/>
              </a:rPr>
              <a:t>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813200" y="3869216"/>
            <a:ext cx="1675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err="1" smtClean="0">
                <a:latin typeface="Times New Roman"/>
                <a:cs typeface="Times New Roman"/>
              </a:rPr>
              <a:t>ec</a:t>
            </a:r>
            <a:r>
              <a:rPr lang="en-US" sz="1800" i="1" dirty="0" smtClean="0">
                <a:latin typeface="Times New Roman"/>
                <a:cs typeface="Times New Roman"/>
              </a:rPr>
              <a:t> = </a:t>
            </a:r>
            <a:r>
              <a:rPr lang="en-US" sz="1800" dirty="0" smtClean="0">
                <a:latin typeface="Times New Roman"/>
                <a:cs typeface="Times New Roman"/>
              </a:rPr>
              <a:t>Encode(</a:t>
            </a:r>
            <a:r>
              <a:rPr lang="en-US" sz="1800" i="1" dirty="0" smtClean="0">
                <a:latin typeface="Times New Roman"/>
                <a:cs typeface="Times New Roman"/>
              </a:rPr>
              <a:t>x</a:t>
            </a:r>
            <a:r>
              <a:rPr lang="en-US" sz="1800" dirty="0" smtClean="0">
                <a:latin typeface="Times New Roman"/>
                <a:cs typeface="Times New Roman"/>
              </a:rPr>
              <a:t>)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86" name="Rectangle 36"/>
          <p:cNvSpPr>
            <a:spLocks noChangeArrowheads="1"/>
          </p:cNvSpPr>
          <p:nvPr/>
        </p:nvSpPr>
        <p:spPr bwMode="auto">
          <a:xfrm>
            <a:off x="7355012" y="4154553"/>
            <a:ext cx="1618222" cy="180478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/>
              <a:t>If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1800" b="1" dirty="0" smtClean="0"/>
              <a:t> and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1</a:t>
            </a:r>
            <a:r>
              <a:rPr lang="en-US" sz="1800" b="1" dirty="0" smtClean="0"/>
              <a:t> are close then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1800" b="1" i="1" dirty="0" smtClean="0">
                <a:latin typeface="Times New Roman"/>
                <a:cs typeface="Times New Roman"/>
              </a:rPr>
              <a:t> = </a:t>
            </a:r>
            <a:r>
              <a:rPr lang="en-US" sz="1800" b="1" i="1" dirty="0" err="1" smtClean="0">
                <a:latin typeface="Times New Roman"/>
                <a:cs typeface="Times New Roman"/>
              </a:rPr>
              <a:t>ec</a:t>
            </a:r>
            <a:r>
              <a:rPr lang="en-US" sz="1800" b="1" i="1" dirty="0" smtClean="0">
                <a:latin typeface="Times New Roman"/>
                <a:cs typeface="Times New Roman"/>
              </a:rPr>
              <a:t>’ </a:t>
            </a:r>
            <a:r>
              <a:rPr lang="en-US" sz="1800" dirty="0">
                <a:sym typeface="Symbol"/>
              </a:rPr>
              <a:t></a:t>
            </a:r>
            <a:r>
              <a:rPr lang="en-US" sz="1800" b="1" i="1" dirty="0" smtClean="0">
                <a:latin typeface="Times New Roman"/>
                <a:cs typeface="Times New Roman"/>
              </a:rPr>
              <a:t> </a:t>
            </a:r>
            <a:r>
              <a:rPr lang="en-US" sz="1800" b="1" i="1" dirty="0" smtClean="0">
                <a:latin typeface="Times New Roman"/>
                <a:cs typeface="Times New Roman"/>
              </a:rPr>
              <a:t>p</a:t>
            </a:r>
            <a:r>
              <a:rPr lang="en-US" sz="1800" b="1" dirty="0" smtClean="0"/>
              <a:t>.</a:t>
            </a:r>
            <a:endParaRPr lang="en-US" sz="1800" b="1" dirty="0" smtClean="0"/>
          </a:p>
          <a:p>
            <a:pPr>
              <a:defRPr/>
            </a:pPr>
            <a:r>
              <a:rPr lang="en-US" b="1" dirty="0" smtClean="0"/>
              <a:t> </a:t>
            </a:r>
            <a:endParaRPr lang="en-US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3771985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1" animBg="1"/>
      <p:bldP spid="68" grpId="0" animBg="1"/>
      <p:bldP spid="76" grpId="0" animBg="1"/>
      <p:bldP spid="77" grpId="0"/>
      <p:bldP spid="78" grpId="0"/>
      <p:bldP spid="80" grpId="0"/>
      <p:bldP spid="86" grpId="0" build="p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2359</Words>
  <Application>Microsoft Macintosh PowerPoint</Application>
  <PresentationFormat>On-screen Show (4:3)</PresentationFormat>
  <Paragraphs>633</Paragraphs>
  <Slides>46</Slides>
  <Notes>12</Notes>
  <HiddenSlides>5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49" baseType="lpstr">
      <vt:lpstr>Office Theme</vt:lpstr>
      <vt:lpstr>Microsoft Equation</vt:lpstr>
      <vt:lpstr>Equation</vt:lpstr>
      <vt:lpstr>Computational Fuzzy Extractors</vt:lpstr>
      <vt:lpstr>Outline</vt:lpstr>
      <vt:lpstr>Noisy Distributions</vt:lpstr>
      <vt:lpstr>Security from Noisy Data</vt:lpstr>
      <vt:lpstr>Fuzzy Extractors</vt:lpstr>
      <vt:lpstr>Fuzzy Extractors</vt:lpstr>
      <vt:lpstr>Fuzzy Extractors</vt:lpstr>
      <vt:lpstr>Secure Sketches</vt:lpstr>
      <vt:lpstr>Secure Sketches</vt:lpstr>
      <vt:lpstr>Secure Sketches</vt:lpstr>
      <vt:lpstr>Fuzzy Extractors</vt:lpstr>
      <vt:lpstr>Fuzzy Extractors</vt:lpstr>
      <vt:lpstr>Fuzzy Extractors</vt:lpstr>
      <vt:lpstr>Another View of Secure Sketches</vt:lpstr>
      <vt:lpstr>Entropy Loss From Fuzzy Extractors</vt:lpstr>
      <vt:lpstr>Results</vt:lpstr>
      <vt:lpstr>Outline</vt:lpstr>
      <vt:lpstr>Computational Secure Sketch</vt:lpstr>
      <vt:lpstr>HILL Secure Sketch</vt:lpstr>
      <vt:lpstr>HILL Secure Sketches     Secure Sketches</vt:lpstr>
      <vt:lpstr>Can sketches be unpredictable?</vt:lpstr>
      <vt:lpstr>Maximum unpredictability conditioned on ss</vt:lpstr>
      <vt:lpstr>Outline</vt:lpstr>
      <vt:lpstr>Our construction</vt:lpstr>
      <vt:lpstr>Solving random linear equations</vt:lpstr>
      <vt:lpstr>Learning with Errors</vt:lpstr>
      <vt:lpstr>Learning with Errors</vt:lpstr>
      <vt:lpstr>Learning with Errors</vt:lpstr>
      <vt:lpstr>Learning with Errors</vt:lpstr>
      <vt:lpstr>Computational Fuzzy Extractor</vt:lpstr>
      <vt:lpstr>Randomness w/ Variable Sampling Length</vt:lpstr>
      <vt:lpstr>LWE w/ Uniform Error</vt:lpstr>
      <vt:lpstr>Finding a key</vt:lpstr>
      <vt:lpstr>Finding a key</vt:lpstr>
      <vt:lpstr>Finding a key</vt:lpstr>
      <vt:lpstr>Finding a key</vt:lpstr>
      <vt:lpstr>Finding a key</vt:lpstr>
      <vt:lpstr>Finding a key</vt:lpstr>
      <vt:lpstr>Our construction</vt:lpstr>
      <vt:lpstr>Inversion algorithm for small dmax</vt:lpstr>
      <vt:lpstr>Our construction</vt:lpstr>
      <vt:lpstr>Lossless Fuzzy Extractor</vt:lpstr>
      <vt:lpstr>Our construction</vt:lpstr>
      <vt:lpstr>LWE w/ block fixing sources</vt:lpstr>
      <vt:lpstr>Our construction</vt:lpstr>
      <vt:lpstr>Open Problems</vt:lpstr>
    </vt:vector>
  </TitlesOfParts>
  <Company>MIT Lincoln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Fuzzy Extractors</dc:title>
  <dc:creator>Benjamin Fuller</dc:creator>
  <cp:lastModifiedBy>Benjamin Fuller</cp:lastModifiedBy>
  <cp:revision>67</cp:revision>
  <dcterms:created xsi:type="dcterms:W3CDTF">2013-03-29T19:18:32Z</dcterms:created>
  <dcterms:modified xsi:type="dcterms:W3CDTF">2013-04-02T21:21:18Z</dcterms:modified>
</cp:coreProperties>
</file>