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9" r:id="rId3"/>
    <p:sldId id="308" r:id="rId4"/>
    <p:sldId id="365" r:id="rId5"/>
    <p:sldId id="366" r:id="rId6"/>
    <p:sldId id="367" r:id="rId7"/>
    <p:sldId id="368" r:id="rId8"/>
    <p:sldId id="370" r:id="rId9"/>
    <p:sldId id="369" r:id="rId10"/>
    <p:sldId id="371" r:id="rId11"/>
    <p:sldId id="372" r:id="rId12"/>
    <p:sldId id="373" r:id="rId13"/>
    <p:sldId id="375" r:id="rId14"/>
    <p:sldId id="374" r:id="rId15"/>
    <p:sldId id="376" r:id="rId16"/>
    <p:sldId id="377" r:id="rId17"/>
    <p:sldId id="378" r:id="rId18"/>
    <p:sldId id="379" r:id="rId19"/>
    <p:sldId id="382" r:id="rId20"/>
    <p:sldId id="380" r:id="rId21"/>
    <p:sldId id="381" r:id="rId22"/>
    <p:sldId id="38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17" autoAdjust="0"/>
    <p:restoredTop sz="89599" autoAdjust="0"/>
  </p:normalViewPr>
  <p:slideViewPr>
    <p:cSldViewPr snapToGrid="0" snapToObjects="1">
      <p:cViewPr>
        <p:scale>
          <a:sx n="95" d="100"/>
          <a:sy n="95" d="100"/>
        </p:scale>
        <p:origin x="-648" y="-24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 Id="rId3"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2/14/14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fingerprints)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are the tool to create a reliable key from a noisy source.  </a:t>
            </a:r>
          </a:p>
          <a:p>
            <a:r>
              <a:rPr lang="en-US" baseline="0" dirty="0" smtClean="0"/>
              <a:t>&lt;click&gt;</a:t>
            </a:r>
          </a:p>
          <a:p>
            <a:r>
              <a:rPr lang="en-US" baseline="0" dirty="0" smtClean="0"/>
              <a:t>In order to create a good key a minimum condition is that our source is high entropy.  We will use the cryptographic notion of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83B97-7D03-374D-AECD-E740583BEFF3}" type="datetimeFigureOut">
              <a:rPr lang="en-US" smtClean="0"/>
              <a:t>2/14/14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183B97-7D03-374D-AECD-E740583BEFF3}" type="datetimeFigureOut">
              <a:rPr lang="en-US" smtClean="0"/>
              <a:t>2/14/14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183B97-7D03-374D-AECD-E740583BEFF3}" type="datetimeFigureOut">
              <a:rPr lang="en-US" smtClean="0"/>
              <a:t>2/14/14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3B97-7D03-374D-AECD-E740583BEFF3}" type="datetimeFigureOut">
              <a:rPr lang="en-US" smtClean="0"/>
              <a:t>2/14/14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83B97-7D03-374D-AECD-E740583BEFF3}" type="datetimeFigureOut">
              <a:rPr lang="en-US" smtClean="0"/>
              <a:t>2/14/14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7421F-71E7-F748-8E9F-5BC3CDBE49C2}" type="slidenum">
              <a:rPr lang="en-US" smtClean="0"/>
              <a:t>‹#›</a:t>
            </a:fld>
            <a:endParaRPr lang="en-US"/>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83B97-7D03-374D-AECD-E740583BEFF3}" type="datetimeFigureOut">
              <a:rPr lang="en-US" smtClean="0"/>
              <a:t>2/14/14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7421F-71E7-F748-8E9F-5BC3CDBE49C2}" type="slidenum">
              <a:rPr lang="en-US" smtClean="0"/>
              <a:t>‹#›</a:t>
            </a:fld>
            <a:endParaRPr lang="en-US"/>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emf"/><Relationship Id="rId5" Type="http://schemas.openxmlformats.org/officeDocument/2006/relationships/oleObject" Target="../embeddings/oleObject8.bin"/><Relationship Id="rId6"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6.emf"/><Relationship Id="rId5" Type="http://schemas.openxmlformats.org/officeDocument/2006/relationships/oleObject" Target="../embeddings/oleObject10.bin"/><Relationship Id="rId6" Type="http://schemas.openxmlformats.org/officeDocument/2006/relationships/image" Target="../media/image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6.emf"/><Relationship Id="rId5" Type="http://schemas.openxmlformats.org/officeDocument/2006/relationships/oleObject" Target="../embeddings/oleObject12.bin"/><Relationship Id="rId6"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6.emf"/><Relationship Id="rId5" Type="http://schemas.openxmlformats.org/officeDocument/2006/relationships/oleObject" Target="../embeddings/oleObject14.bin"/><Relationship Id="rId6" Type="http://schemas.openxmlformats.org/officeDocument/2006/relationships/image" Target="../media/image7.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6.emf"/><Relationship Id="rId5" Type="http://schemas.openxmlformats.org/officeDocument/2006/relationships/oleObject" Target="../embeddings/oleObject16.bin"/><Relationship Id="rId6" Type="http://schemas.openxmlformats.org/officeDocument/2006/relationships/image" Target="../media/image7.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emf"/><Relationship Id="rId5" Type="http://schemas.openxmlformats.org/officeDocument/2006/relationships/oleObject" Target="../embeddings/oleObject18.bin"/><Relationship Id="rId6" Type="http://schemas.openxmlformats.org/officeDocument/2006/relationships/image" Target="../media/image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emf"/><Relationship Id="rId5" Type="http://schemas.openxmlformats.org/officeDocument/2006/relationships/oleObject" Target="../embeddings/oleObject20.bin"/><Relationship Id="rId6" Type="http://schemas.openxmlformats.org/officeDocument/2006/relationships/image" Target="../media/image7.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4" Type="http://schemas.openxmlformats.org/officeDocument/2006/relationships/image" Target="../media/image6.emf"/><Relationship Id="rId5" Type="http://schemas.openxmlformats.org/officeDocument/2006/relationships/oleObject" Target="../embeddings/oleObject22.bin"/><Relationship Id="rId6" Type="http://schemas.openxmlformats.org/officeDocument/2006/relationships/image" Target="../media/image7.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oleObject" Target="../embeddings/oleObject1.bin"/><Relationship Id="rId8" Type="http://schemas.openxmlformats.org/officeDocument/2006/relationships/image" Target="../media/image1.emf"/><Relationship Id="rId9"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6.emf"/><Relationship Id="rId5" Type="http://schemas.openxmlformats.org/officeDocument/2006/relationships/oleObject" Target="../embeddings/oleObject24.bin"/><Relationship Id="rId6" Type="http://schemas.openxmlformats.org/officeDocument/2006/relationships/image" Target="../media/image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6.emf"/><Relationship Id="rId5" Type="http://schemas.openxmlformats.org/officeDocument/2006/relationships/oleObject" Target="../embeddings/oleObject26.bin"/><Relationship Id="rId6" Type="http://schemas.openxmlformats.org/officeDocument/2006/relationships/image" Target="../media/image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6.emf"/><Relationship Id="rId5" Type="http://schemas.openxmlformats.org/officeDocument/2006/relationships/oleObject" Target="../embeddings/oleObject28.bin"/><Relationship Id="rId6" Type="http://schemas.openxmlformats.org/officeDocument/2006/relationships/image" Target="../media/image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6" name="Rectangle 5"/>
          <p:cNvSpPr/>
          <p:nvPr/>
        </p:nvSpPr>
        <p:spPr>
          <a:xfrm>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720" y="2826781"/>
            <a:ext cx="3447080" cy="1831261"/>
          </a:xfrm>
          <a:prstGeom prst="rect">
            <a:avLst/>
          </a:prstGeom>
        </p:spPr>
      </p:pic>
      <p:sp>
        <p:nvSpPr>
          <p:cNvPr id="13" name="Rectangle 12"/>
          <p:cNvSpPr/>
          <p:nvPr/>
        </p:nvSpPr>
        <p:spPr>
          <a:xfrm>
            <a:off x="5080000" y="1842572"/>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14" name="Rectangle 13"/>
          <p:cNvSpPr/>
          <p:nvPr/>
        </p:nvSpPr>
        <p:spPr>
          <a:xfrm>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62103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6934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7696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6946900" y="24273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a:t>
            </a:r>
            <a:r>
              <a:rPr lang="en-US" sz="2000" dirty="0" err="1" smtClean="0"/>
              <a:t>BarakGoldreichImpagliazzo</a:t>
            </a:r>
            <a:r>
              <a:rPr lang="en-US" sz="2000" dirty="0" smtClean="0"/>
              <a:t/>
            </a:r>
            <a:br>
              <a:rPr lang="en-US" sz="2000" dirty="0" smtClean="0"/>
            </a:br>
            <a:r>
              <a:rPr lang="en-US" sz="2000" dirty="0" smtClean="0"/>
              <a:t>RudichSahaiVadhanYang01]</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0000" y="1842572"/>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dirty="0" smtClean="0">
                <a:latin typeface="Times New Roman"/>
                <a:cs typeface="Times New Roman"/>
              </a:rPr>
              <a:t>x=w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a:t>
            </a:r>
            <a:r>
              <a:rPr lang="en-US" sz="2000" dirty="0" err="1" smtClean="0"/>
              <a:t>BarakGoldreichImpagliazzo</a:t>
            </a:r>
            <a:r>
              <a:rPr lang="en-US" sz="2000" dirty="0" smtClean="0"/>
              <a:t/>
            </a:r>
            <a:br>
              <a:rPr lang="en-US" sz="2000" dirty="0" smtClean="0"/>
            </a:br>
            <a:r>
              <a:rPr lang="en-US" sz="2000" dirty="0" smtClean="0"/>
              <a:t>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version achievable under number-theoretic assumptions due to </a:t>
            </a:r>
            <a:r>
              <a:rPr lang="en-US" sz="1400" dirty="0" smtClean="0"/>
              <a:t>[BitanskiCanetti10]</a:t>
            </a:r>
            <a:r>
              <a:rPr lang="en-US" sz="2000" dirty="0" smtClean="0"/>
              <a:t> </a:t>
            </a:r>
          </a:p>
          <a:p>
            <a:endParaRPr lang="en-US" sz="2000" dirty="0"/>
          </a:p>
        </p:txBody>
      </p:sp>
      <p:sp>
        <p:nvSpPr>
          <p:cNvPr id="14" name="Rectangle 13"/>
          <p:cNvSpPr/>
          <p:nvPr/>
        </p:nvSpPr>
        <p:spPr>
          <a:xfrm>
            <a:off x="5080000" y="2730500"/>
            <a:ext cx="3937000" cy="20320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720" y="2826781"/>
            <a:ext cx="3447080" cy="1831261"/>
          </a:xfrm>
          <a:prstGeom prst="rect">
            <a:avLst/>
          </a:prstGeom>
        </p:spPr>
      </p:pic>
      <p:sp>
        <p:nvSpPr>
          <p:cNvPr id="17" name="Rectangle 16"/>
          <p:cNvSpPr/>
          <p:nvPr/>
        </p:nvSpPr>
        <p:spPr>
          <a:xfrm>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62103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934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7696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6946900" y="24273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Naïve Construction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01830530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051"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052"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2638016" y="5268523"/>
            <a:ext cx="679937" cy="484949"/>
            <a:chOff x="2516879" y="5230389"/>
            <a:chExt cx="679937" cy="484949"/>
          </a:xfrm>
        </p:grpSpPr>
        <p:sp>
          <p:nvSpPr>
            <p:cNvPr id="49" name="Rectangle 48"/>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grpSp>
        <p:nvGrpSpPr>
          <p:cNvPr id="51" name="Group 50"/>
          <p:cNvGrpSpPr/>
          <p:nvPr/>
        </p:nvGrpSpPr>
        <p:grpSpPr>
          <a:xfrm>
            <a:off x="5895079" y="5421227"/>
            <a:ext cx="679937" cy="484949"/>
            <a:chOff x="5895079" y="5421227"/>
            <a:chExt cx="679937" cy="484949"/>
          </a:xfrm>
        </p:grpSpPr>
        <p:sp>
          <p:nvSpPr>
            <p:cNvPr id="52" name="Rectangle 51"/>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467988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500"/>
                            </p:stCondLst>
                            <p:childTnLst>
                              <p:par>
                                <p:cTn id="31" presetID="10" presetClass="exit" presetSubtype="0" fill="hold" nodeType="after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Naïve Construction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280069265"/>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187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87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42" name="Group 41"/>
          <p:cNvGrpSpPr/>
          <p:nvPr/>
        </p:nvGrpSpPr>
        <p:grpSpPr>
          <a:xfrm>
            <a:off x="2638016" y="5268523"/>
            <a:ext cx="679937" cy="484949"/>
            <a:chOff x="2516879" y="5230389"/>
            <a:chExt cx="679937" cy="484949"/>
          </a:xfrm>
        </p:grpSpPr>
        <p:sp>
          <p:nvSpPr>
            <p:cNvPr id="28" name="Rectangle 27"/>
            <p:cNvSpPr/>
            <p:nvPr/>
          </p:nvSpPr>
          <p:spPr>
            <a:xfrm>
              <a:off x="2516879" y="523038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560238" y="5253646"/>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a:off x="5895079" y="5421227"/>
            <a:ext cx="679937" cy="484949"/>
            <a:chOff x="5895079" y="5421227"/>
            <a:chExt cx="679937" cy="484949"/>
          </a:xfrm>
        </p:grpSpPr>
        <p:sp>
          <p:nvSpPr>
            <p:cNvPr id="33" name="Rectangle 32"/>
            <p:cNvSpPr/>
            <p:nvPr/>
          </p:nvSpPr>
          <p:spPr>
            <a:xfrm>
              <a:off x="5895079" y="5421227"/>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936159" y="5480774"/>
              <a:ext cx="443626"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i="1" baseline="-25000" dirty="0" smtClean="0">
                  <a:solidFill>
                    <a:srgbClr val="FFFFFF"/>
                  </a:solidFill>
                  <a:latin typeface="Times New Roman"/>
                  <a:cs typeface="Times New Roman"/>
                </a:rPr>
                <a:t>0</a:t>
              </a:r>
              <a:endParaRPr lang="en-US" dirty="0">
                <a:solidFill>
                  <a:srgbClr val="FFFFFF"/>
                </a:solidFill>
              </a:endParaRPr>
            </a:p>
          </p:txBody>
        </p:sp>
      </p:grp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lnSpcReduction="10000"/>
          </a:bodyPr>
          <a:lstStyle/>
          <a:p>
            <a:r>
              <a:rPr lang="en-US" dirty="0"/>
              <a:t>Separately obfuscate each block (recall</a:t>
            </a:r>
            <a:br>
              <a:rPr lang="en-US" dirty="0"/>
            </a:b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blocks 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0"/>
                                        </p:tgtEl>
                                      </p:cBhvr>
                                    </p:animEffect>
                                    <p:set>
                                      <p:cBhvr>
                                        <p:cTn id="2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Naïve Construction #2</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smtClean="0"/>
              <a:t>Separately obfuscate each block (recall</a:t>
            </a:r>
            <a:br>
              <a:rPr lang="en-US" dirty="0" smtClean="0"/>
            </a:b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40339519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085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085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5" name="Rectangle 54"/>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6" name="Rectangle 55"/>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5" grpId="0" animBg="1"/>
      <p:bldP spid="56" grpId="0" animBg="1"/>
      <p:bldP spid="57" grpId="0"/>
      <p:bldP spid="58" grpId="0"/>
      <p:bldP spid="63"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Naïve Construction #2</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smtClean="0"/>
              <a:t>Separately obfuscate each block (recall</a:t>
            </a:r>
            <a:br>
              <a:rPr lang="en-US" dirty="0" smtClean="0"/>
            </a:b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now learn which blocks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601262586"/>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289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89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6405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smtClean="0"/>
              <a:t>Construction </a:t>
            </a:r>
            <a:r>
              <a:rPr lang="en-US" dirty="0" smtClean="0"/>
              <a:t>#3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364583837"/>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391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91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smtClean="0"/>
              <a:t>Construction </a:t>
            </a:r>
            <a:r>
              <a:rPr lang="en-US" dirty="0" smtClean="0"/>
              <a:t>#3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6730854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493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94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smtClean="0"/>
              <a:t>Construction </a:t>
            </a:r>
            <a:r>
              <a:rPr lang="en-US" dirty="0" smtClean="0"/>
              <a:t>#3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54214442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596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96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from a coding theory perspective</a:t>
            </a: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4"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smtClean="0"/>
              <a:t>Construction </a:t>
            </a:r>
            <a:r>
              <a:rPr lang="en-US" dirty="0" smtClean="0"/>
              <a:t>#3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3060654079"/>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9033"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034"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p>
          <a:p>
            <a:pPr>
              <a:defRPr/>
            </a:pPr>
            <a:r>
              <a:rPr lang="en-US" sz="2400" b="1" dirty="0" smtClean="0">
                <a:latin typeface="Calibri"/>
                <a:cs typeface="Calibri"/>
              </a:rPr>
              <a:t>(if output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i="1" baseline="-25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752600"/>
            <a:ext cx="3906726" cy="369332"/>
          </a:xfrm>
          <a:prstGeom prst="rect">
            <a:avLst/>
          </a:prstGeom>
          <a:noFill/>
        </p:spPr>
        <p:txBody>
          <a:bodyPr wrap="none" rtlCol="0">
            <a:spAutoFit/>
          </a:bodyPr>
          <a:lstStyle/>
          <a:p>
            <a:pPr algn="ctr"/>
            <a:r>
              <a:rPr lang="en-US" sz="1800" b="1" dirty="0" smtClean="0"/>
              <a:t>Physically </a:t>
            </a:r>
            <a:r>
              <a:rPr lang="en-US" sz="1800" b="1" dirty="0" err="1" smtClean="0"/>
              <a:t>Unclonable</a:t>
            </a:r>
            <a:r>
              <a:rPr lang="en-US" sz="1800" b="1" dirty="0" smtClean="0"/>
              <a:t> Functions (PUFs)</a:t>
            </a:r>
            <a:endParaRPr lang="en-US" sz="18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483434" y="3352800"/>
            <a:ext cx="1813793" cy="369332"/>
          </a:xfrm>
          <a:prstGeom prst="rect">
            <a:avLst/>
          </a:prstGeom>
          <a:noFill/>
        </p:spPr>
        <p:txBody>
          <a:bodyPr wrap="none" rtlCol="0">
            <a:spAutoFit/>
          </a:bodyPr>
          <a:lstStyle/>
          <a:p>
            <a:pPr algn="ctr"/>
            <a:r>
              <a:rPr lang="en-US" sz="1800" b="1" dirty="0" smtClean="0"/>
              <a:t>Biometric Data</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485" name="Equation" r:id="rId7" imgW="203200" imgH="215900" progId="Equation.3">
                  <p:embed/>
                </p:oleObj>
              </mc:Choice>
              <mc:Fallback>
                <p:oleObj name="Equation" r:id="rId7" imgW="203200" imgH="215900" progId="Equation.3">
                  <p:embed/>
                  <p:pic>
                    <p:nvPicPr>
                      <p:cNvPr id="0" name=""/>
                      <p:cNvPicPr/>
                      <p:nvPr/>
                    </p:nvPicPr>
                    <p:blipFill>
                      <a:blip r:embed="rId8"/>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486" name="Equation" r:id="rId9" imgW="203200" imgH="215900" progId="Equation.3">
                  <p:embed/>
                </p:oleObj>
              </mc:Choice>
              <mc:Fallback>
                <p:oleObj name="Equation" r:id="rId9" imgW="203200" imgH="215900" progId="Equation.3">
                  <p:embed/>
                  <p:pic>
                    <p:nvPicPr>
                      <p:cNvPr id="0" name=""/>
                      <p:cNvPicPr/>
                      <p:nvPr/>
                    </p:nvPicPr>
                    <p:blipFill>
                      <a:blip r:embed="rId8"/>
                      <a:stretch>
                        <a:fillRect/>
                      </a:stretch>
                    </p:blipFill>
                    <p:spPr>
                      <a:xfrm>
                        <a:off x="7891071" y="5060156"/>
                        <a:ext cx="352425" cy="373062"/>
                      </a:xfrm>
                      <a:prstGeom prst="rect">
                        <a:avLst/>
                      </a:prstGeom>
                    </p:spPr>
                  </p:pic>
                </p:oleObj>
              </mc:Fallback>
            </mc:AlternateContent>
          </a:graphicData>
        </a:graphic>
      </p:graphicFrame>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smtClean="0"/>
              <a:t>Construction </a:t>
            </a:r>
            <a:r>
              <a:rPr lang="en-US" dirty="0" smtClean="0"/>
              <a:t>#3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block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i="1" baseline="-25000" dirty="0"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random point</a:t>
            </a:r>
            <a:r>
              <a:rPr lang="en-US" dirty="0" smtClean="0">
                <a:latin typeface="Times New Roman"/>
                <a:cs typeface="Times New Roman"/>
              </a:rPr>
              <a:t>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248667812"/>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698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98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p>
          <a:p>
            <a:pPr>
              <a:defRPr/>
            </a:pPr>
            <a:r>
              <a:rPr lang="en-US" sz="2400" b="1" dirty="0" smtClean="0">
                <a:latin typeface="Calibri"/>
                <a:cs typeface="Calibri"/>
              </a:rPr>
              <a:t>(if output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i="1" baseline="-25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6" name="Rectangle 35"/>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37" name="Rectangle 36"/>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382766" cy="369332"/>
          </a:xfrm>
          <a:prstGeom prst="rect">
            <a:avLst/>
          </a:prstGeom>
        </p:spPr>
        <p:txBody>
          <a:bodyPr wrap="none">
            <a:spAutoFit/>
          </a:bodyPr>
          <a:lstStyle/>
          <a:p>
            <a:r>
              <a:rPr lang="en-US" i="1" dirty="0" smtClean="0">
                <a:latin typeface="Times New Roman"/>
                <a:cs typeface="Times New Roman"/>
              </a:rPr>
              <a:t>c</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395177" cy="369332"/>
          </a:xfrm>
          <a:prstGeom prst="rect">
            <a:avLst/>
          </a:prstGeom>
        </p:spPr>
        <p:txBody>
          <a:bodyPr wrap="none">
            <a:spAutoFit/>
          </a:bodyPr>
          <a:lstStyle/>
          <a:p>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p>
        </p:txBody>
      </p: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smtClean="0"/>
              <a:t>Sample </a:t>
            </a:r>
            <a:r>
              <a:rPr lang="en-US" dirty="0" smtClean="0">
                <a:latin typeface="Times New Roman"/>
                <a:cs typeface="Times New Roman"/>
              </a:rPr>
              <a:t>c    C </a:t>
            </a:r>
            <a:r>
              <a:rPr lang="en-US" dirty="0" smtClean="0"/>
              <a:t>from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2629477483"/>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28009"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010"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382766" cy="369332"/>
          </a:xfrm>
          <a:prstGeom prst="rect">
            <a:avLst/>
          </a:prstGeom>
        </p:spPr>
        <p:txBody>
          <a:bodyPr wrap="none">
            <a:spAutoFit/>
          </a:bodyPr>
          <a:lstStyle/>
          <a:p>
            <a:r>
              <a:rPr lang="en-US" i="1" dirty="0" smtClean="0">
                <a:latin typeface="Times New Roman"/>
                <a:cs typeface="Times New Roman"/>
              </a:rPr>
              <a:t>c</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395177" cy="369332"/>
          </a:xfrm>
          <a:prstGeom prst="rect">
            <a:avLst/>
          </a:prstGeom>
        </p:spPr>
        <p:txBody>
          <a:bodyPr wrap="none">
            <a:spAutoFit/>
          </a:bodyPr>
          <a:lstStyle/>
          <a:p>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Using output </a:t>
            </a:r>
            <a:r>
              <a:rPr lang="en-US" sz="2400" b="1" dirty="0" smtClean="0">
                <a:latin typeface="Calibri"/>
                <a:cs typeface="Calibri"/>
              </a:rPr>
              <a:t>of obfuscations,</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p>
          <a:p>
            <a:pPr>
              <a:defRPr/>
            </a:pPr>
            <a:r>
              <a:rPr lang="en-US" sz="2400" b="1" dirty="0" smtClean="0">
                <a:latin typeface="Calibri"/>
                <a:cs typeface="Calibri"/>
              </a:rPr>
              <a:t>(if output </a:t>
            </a:r>
            <a:r>
              <a:rPr lang="en-US" sz="2400" b="1" dirty="0" smtClean="0">
                <a:latin typeface="Times New Roman"/>
                <a:cs typeface="Times New Roman"/>
              </a:rPr>
              <a:t>1 </a:t>
            </a:r>
            <a:r>
              <a:rPr lang="en-US" sz="2400" b="1" dirty="0" smtClean="0">
                <a:latin typeface="Calibri"/>
                <a:cs typeface="Calibri"/>
              </a:rPr>
              <a:t>then </a:t>
            </a:r>
            <a:r>
              <a:rPr lang="en-US" sz="2400" b="1" i="1" dirty="0" smtClean="0">
                <a:latin typeface="Times New Roman"/>
                <a:cs typeface="Times New Roman"/>
              </a:rPr>
              <a:t>c</a:t>
            </a:r>
            <a:r>
              <a:rPr lang="en-US" sz="2400" b="1" i="1" baseline="-25000" dirty="0" smtClean="0">
                <a:latin typeface="Times New Roman"/>
                <a:cs typeface="Times New Roman"/>
              </a:rPr>
              <a:t>i</a:t>
            </a:r>
            <a:r>
              <a:rPr lang="en-US" sz="2400" b="1" dirty="0" smtClean="0">
                <a:latin typeface="Times New Roman"/>
                <a:cs typeface="Times New Roman"/>
              </a:rPr>
              <a:t> =0</a:t>
            </a:r>
            <a:r>
              <a:rPr lang="en-US" sz="2400" b="1" dirty="0" smtClean="0">
                <a:latin typeface="Calibri"/>
                <a:cs typeface="Calibri"/>
              </a:rPr>
              <a:t>)</a:t>
            </a:r>
            <a:endParaRPr lang="en-US" sz="2400" b="1" dirty="0" smtClean="0">
              <a:latin typeface="Calibri"/>
              <a:cs typeface="Calibri"/>
            </a:endParaRPr>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8"/>
                                        </p:tgtEl>
                                      </p:cBhvr>
                                    </p:animEffect>
                                    <p:set>
                                      <p:cBhvr>
                                        <p:cTn id="21"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lnSpcReduction="10000"/>
          </a:bodyPr>
          <a:lstStyle/>
          <a:p>
            <a:r>
              <a:rPr lang="en-US" dirty="0" smtClean="0"/>
              <a:t>Sample </a:t>
            </a:r>
            <a:r>
              <a:rPr lang="en-US" dirty="0" smtClean="0">
                <a:latin typeface="Times New Roman"/>
                <a:cs typeface="Times New Roman"/>
              </a:rPr>
              <a:t>c    C </a:t>
            </a:r>
            <a:r>
              <a:rPr lang="en-US" dirty="0" smtClean="0"/>
              <a:t>from error correcting code</a:t>
            </a:r>
          </a:p>
          <a:p>
            <a:r>
              <a:rPr lang="en-US" dirty="0" smtClean="0"/>
              <a:t>For each block </a:t>
            </a:r>
            <a:r>
              <a:rPr lang="en-US" i="1" dirty="0" err="1" smtClean="0">
                <a:latin typeface="Times New Roman"/>
                <a:cs typeface="Times New Roman"/>
              </a:rPr>
              <a:t>i</a:t>
            </a:r>
            <a:r>
              <a:rPr lang="en-US" dirty="0" smtClean="0"/>
              <a:t>, </a:t>
            </a:r>
          </a:p>
          <a:p>
            <a:pPr lvl="1"/>
            <a:r>
              <a:rPr lang="en-US" dirty="0" smtClean="0"/>
              <a:t>if </a:t>
            </a:r>
            <a:r>
              <a:rPr lang="en-US" i="1" dirty="0" smtClean="0"/>
              <a:t>c</a:t>
            </a:r>
            <a:r>
              <a:rPr lang="en-US" i="1" baseline="30000" dirty="0" smtClean="0"/>
              <a:t>i</a:t>
            </a:r>
            <a:r>
              <a:rPr lang="en-US" dirty="0" smtClean="0"/>
              <a:t>=0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dirty="0" err="1" smtClean="0">
                <a:latin typeface="Times New Roman"/>
                <a:cs typeface="Times New Roman"/>
              </a:rPr>
              <a:t>r</a:t>
            </a:r>
            <a:r>
              <a:rPr lang="en-US" baseline="30000" dirty="0" err="1" smtClean="0">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5" name="Object 14"/>
          <p:cNvGraphicFramePr>
            <a:graphicFrameLocks noChangeAspect="1"/>
          </p:cNvGraphicFramePr>
          <p:nvPr>
            <p:extLst>
              <p:ext uri="{D42A27DB-BD31-4B8C-83A1-F6EECF244321}">
                <p14:modId xmlns:p14="http://schemas.microsoft.com/office/powerpoint/2010/main" val="422624898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130055" name="Equation" r:id="rId3" imgW="139700" imgH="165100" progId="Equation.3">
                  <p:embed/>
                </p:oleObj>
              </mc:Choice>
              <mc:Fallback>
                <p:oleObj name="Equation" r:id="rId3" imgW="139700" imgH="165100" progId="Equation.3">
                  <p:embed/>
                  <p:pic>
                    <p:nvPicPr>
                      <p:cNvPr id="0" name=""/>
                      <p:cNvPicPr/>
                      <p:nvPr/>
                    </p:nvPicPr>
                    <p:blipFill>
                      <a:blip r:embed="rId4"/>
                      <a:stretch>
                        <a:fillRect/>
                      </a:stretch>
                    </p:blipFill>
                    <p:spPr>
                      <a:xfrm>
                        <a:off x="4326178" y="5204558"/>
                        <a:ext cx="242888" cy="287338"/>
                      </a:xfrm>
                      <a:prstGeom prst="rect">
                        <a:avLst/>
                      </a:prstGeom>
                    </p:spPr>
                  </p:pic>
                </p:oleObj>
              </mc:Fallback>
            </mc:AlternateContent>
          </a:graphicData>
        </a:graphic>
      </p:graphicFrame>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056" name="Equation" r:id="rId5" imgW="177800" imgH="203200" progId="Equation.3">
                  <p:embed/>
                </p:oleObj>
              </mc:Choice>
              <mc:Fallback>
                <p:oleObj name="Equation" r:id="rId5" imgW="177800" imgH="203200" progId="Equation.3">
                  <p:embed/>
                  <p:pic>
                    <p:nvPicPr>
                      <p:cNvPr id="0" name=""/>
                      <p:cNvPicPr/>
                      <p:nvPr/>
                    </p:nvPicPr>
                    <p:blipFill>
                      <a:blip r:embed="rId6"/>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23" name="TextBox 2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Rectangle 27"/>
          <p:cNvSpPr/>
          <p:nvPr/>
        </p:nvSpPr>
        <p:spPr>
          <a:xfrm>
            <a:off x="2641223" y="5479556"/>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dirty="0"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 </a:t>
            </a:r>
            <a:endParaRPr lang="en-US" i="1" baseline="30000" dirty="0">
              <a:solidFill>
                <a:srgbClr val="FFFFFF"/>
              </a:solidFill>
              <a:latin typeface="Times New Roman"/>
              <a:cs typeface="Times New Roman"/>
            </a:endParaRPr>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48" name="Rectangle 47"/>
          <p:cNvSpPr/>
          <p:nvPr/>
        </p:nvSpPr>
        <p:spPr>
          <a:xfrm>
            <a:off x="2622873" y="4481945"/>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930443"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a:t>
            </a:r>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1" name="Rectangle 50"/>
          <p:cNvSpPr/>
          <p:nvPr/>
        </p:nvSpPr>
        <p:spPr>
          <a:xfrm>
            <a:off x="5897831" y="5996459"/>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i="1" smtClean="0">
                <a:solidFill>
                  <a:srgbClr val="FFFFFF"/>
                </a:solidFill>
                <a:latin typeface="Times New Roman"/>
                <a:cs typeface="Times New Roman"/>
              </a:rPr>
              <a:t>r </a:t>
            </a:r>
            <a:r>
              <a:rPr lang="en-US" i="1" baseline="30000" dirty="0" smtClean="0">
                <a:solidFill>
                  <a:srgbClr val="FFFFFF"/>
                </a:solidFill>
                <a:latin typeface="Times New Roman"/>
                <a:cs typeface="Times New Roman"/>
              </a:rPr>
              <a:t>k</a:t>
            </a:r>
            <a:endParaRPr lang="en-US" i="1" baseline="30000" dirty="0">
              <a:solidFill>
                <a:srgbClr val="FFFFFF"/>
              </a:solidFill>
              <a:latin typeface="Times New Roman"/>
              <a:cs typeface="Times New Roman"/>
            </a:endParaRPr>
          </a:p>
        </p:txBody>
      </p:sp>
      <p:sp>
        <p:nvSpPr>
          <p:cNvPr id="54" name="Rectangle 53"/>
          <p:cNvSpPr/>
          <p:nvPr/>
        </p:nvSpPr>
        <p:spPr>
          <a:xfrm>
            <a:off x="5879481" y="5065688"/>
            <a:ext cx="679937" cy="484949"/>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382766" cy="369332"/>
          </a:xfrm>
          <a:prstGeom prst="rect">
            <a:avLst/>
          </a:prstGeom>
        </p:spPr>
        <p:txBody>
          <a:bodyPr wrap="none">
            <a:spAutoFit/>
          </a:bodyPr>
          <a:lstStyle/>
          <a:p>
            <a:r>
              <a:rPr lang="en-US" i="1" dirty="0" smtClean="0">
                <a:latin typeface="Times New Roman"/>
                <a:cs typeface="Times New Roman"/>
              </a:rPr>
              <a:t>c</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395177" cy="369332"/>
          </a:xfrm>
          <a:prstGeom prst="rect">
            <a:avLst/>
          </a:prstGeom>
        </p:spPr>
        <p:txBody>
          <a:bodyPr wrap="none">
            <a:spAutoFit/>
          </a:bodyPr>
          <a:lstStyle/>
          <a:p>
            <a:r>
              <a:rPr lang="en-US" i="1" dirty="0" err="1" smtClean="0">
                <a:latin typeface="Times New Roman"/>
                <a:cs typeface="Times New Roman"/>
              </a:rPr>
              <a:t>c</a:t>
            </a:r>
            <a:r>
              <a:rPr lang="en-US" i="1" baseline="30000" dirty="0" err="1"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p:nvPr/>
        </p:nvCxnSpPr>
        <p:spPr>
          <a:xfrm flipV="1">
            <a:off x="2416205" y="4352898"/>
            <a:ext cx="1168109" cy="48233"/>
          </a:xfrm>
          <a:prstGeom prst="bentConnector3">
            <a:avLst>
              <a:gd name="adj1" fmla="val 168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7564" y="67982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409"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029365" cy="2853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from noisy data</a:t>
            </a:r>
          </a:p>
          <a:p>
            <a:pPr marL="0" indent="0">
              <a:buFont typeface="Arial"/>
              <a:buNone/>
            </a:pPr>
            <a:r>
              <a:rPr lang="en-US" sz="1200" dirty="0" smtClean="0"/>
              <a:t>         [DodisOstrovskyReyzinSmith04, 08]</a:t>
            </a:r>
            <a:endParaRPr lang="en-US" sz="1400" i="1" dirty="0" smtClean="0">
              <a:latin typeface="Arial" charset="0"/>
            </a:endParaRPr>
          </a:p>
          <a:p>
            <a:r>
              <a:rPr lang="en-US" sz="1600" dirty="0">
                <a:cs typeface="Calibri"/>
              </a:rPr>
              <a:t>Correctness: </a:t>
            </a:r>
            <a:r>
              <a:rPr lang="en-US" sz="1600" dirty="0">
                <a:latin typeface="Times New Roman"/>
                <a:cs typeface="Times New Roman"/>
              </a:rPr>
              <a:t>Gen, Rep</a:t>
            </a:r>
            <a:r>
              <a:rPr lang="en-US" sz="1600" dirty="0">
                <a:latin typeface="Calibri"/>
                <a:cs typeface="Calibri"/>
              </a:rPr>
              <a:t> give same key 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p:txBody>
      </p:sp>
      <p:sp>
        <p:nvSpPr>
          <p:cNvPr id="67" name="Rectangle 66"/>
          <p:cNvSpPr/>
          <p:nvPr/>
        </p:nvSpPr>
        <p:spPr>
          <a:xfrm>
            <a:off x="4251243" y="5185556"/>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852770" y="4650145"/>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75" name="Object 74"/>
          <p:cNvGraphicFramePr>
            <a:graphicFrameLocks noChangeAspect="1"/>
          </p:cNvGraphicFramePr>
          <p:nvPr>
            <p:extLst>
              <p:ext uri="{D42A27DB-BD31-4B8C-83A1-F6EECF244321}">
                <p14:modId xmlns:p14="http://schemas.microsoft.com/office/powerpoint/2010/main" val="2385613108"/>
              </p:ext>
            </p:extLst>
          </p:nvPr>
        </p:nvGraphicFramePr>
        <p:xfrm>
          <a:off x="4326178" y="5204558"/>
          <a:ext cx="242888" cy="287338"/>
        </p:xfrm>
        <a:graphic>
          <a:graphicData uri="http://schemas.openxmlformats.org/presentationml/2006/ole">
            <mc:AlternateContent xmlns:mc="http://schemas.openxmlformats.org/markup-compatibility/2006">
              <mc:Choice xmlns:v="urn:schemas-microsoft-com:vml" Requires="v">
                <p:oleObj spid="_x0000_s89410" name="Equation" r:id="rId6" imgW="139700" imgH="165100" progId="Equation.3">
                  <p:embed/>
                </p:oleObj>
              </mc:Choice>
              <mc:Fallback>
                <p:oleObj name="Equation" r:id="rId6" imgW="139700" imgH="165100" progId="Equation.3">
                  <p:embed/>
                  <p:pic>
                    <p:nvPicPr>
                      <p:cNvPr id="0" name=""/>
                      <p:cNvPicPr/>
                      <p:nvPr/>
                    </p:nvPicPr>
                    <p:blipFill>
                      <a:blip r:embed="rId7"/>
                      <a:stretch>
                        <a:fillRect/>
                      </a:stretch>
                    </p:blipFill>
                    <p:spPr>
                      <a:xfrm>
                        <a:off x="4326178" y="5204558"/>
                        <a:ext cx="242888" cy="287338"/>
                      </a:xfrm>
                      <a:prstGeom prst="rect">
                        <a:avLst/>
                      </a:prstGeom>
                    </p:spPr>
                  </p:pic>
                </p:oleObj>
              </mc:Fallback>
            </mc:AlternateContent>
          </a:graphicData>
        </a:graphic>
      </p:graphicFrame>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411" name="Equation" r:id="rId8" imgW="177800" imgH="203200" progId="Equation.3">
                  <p:embed/>
                </p:oleObj>
              </mc:Choice>
              <mc:Fallback>
                <p:oleObj name="Equation" r:id="rId8" imgW="177800" imgH="203200" progId="Equation.3">
                  <p:embed/>
                  <p:pic>
                    <p:nvPicPr>
                      <p:cNvPr id="0" name=""/>
                      <p:cNvPicPr/>
                      <p:nvPr/>
                    </p:nvPicPr>
                    <p:blipFill>
                      <a:blip r:embed="rId9"/>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sp>
        <p:nvSpPr>
          <p:cNvPr id="83" name="TextBox 82"/>
          <p:cNvSpPr txBox="1"/>
          <p:nvPr/>
        </p:nvSpPr>
        <p:spPr>
          <a:xfrm>
            <a:off x="818135" y="4597562"/>
            <a:ext cx="443626"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endParaRPr lang="en-US" baseline="-25000"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500"/>
                                        <p:tgtEl>
                                          <p:spTgt spid="72"/>
                                        </p:tgtEl>
                                      </p:cBhvr>
                                    </p:animEffect>
                                  </p:childTnLst>
                                </p:cTn>
                              </p:par>
                              <p:par>
                                <p:cTn id="48" presetID="10" presetClass="entr" presetSubtype="0" fill="hold" nodeType="with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par>
                                <p:cTn id="59" presetID="10" presetClass="entr" presetSubtype="0" fill="hold"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500"/>
                                        <p:tgtEl>
                                          <p:spTgt spid="7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7"/>
                                        </p:tgtEl>
                                        <p:attrNameLst>
                                          <p:attrName>style.visibility</p:attrName>
                                        </p:attrNameLst>
                                      </p:cBhvr>
                                      <p:to>
                                        <p:strVal val="visible"/>
                                      </p:to>
                                    </p:set>
                                    <p:animEffect transition="in" filter="fade">
                                      <p:cBhvr>
                                        <p:cTn id="74" dur="500"/>
                                        <p:tgtEl>
                                          <p:spTgt spid="67"/>
                                        </p:tgtEl>
                                      </p:cBhvr>
                                    </p:animEffect>
                                  </p:childTnLst>
                                </p:cTn>
                              </p:par>
                              <p:par>
                                <p:cTn id="75" presetID="10"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0" presetClass="entr" presetSubtype="0"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fad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fade">
                                      <p:cBhvr>
                                        <p:cTn id="88" dur="500"/>
                                        <p:tgtEl>
                                          <p:spTgt spid="3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Effect transition="in" filter="fade">
                                      <p:cBhvr>
                                        <p:cTn id="109" dur="500"/>
                                        <p:tgtEl>
                                          <p:spTgt spid="8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6">
                                            <p:txEl>
                                              <p:pRg st="4" end="4"/>
                                            </p:txEl>
                                          </p:spTgt>
                                        </p:tgtEl>
                                        <p:attrNameLst>
                                          <p:attrName>style.visibility</p:attrName>
                                        </p:attrNameLst>
                                      </p:cBhvr>
                                      <p:to>
                                        <p:strVal val="visible"/>
                                      </p:to>
                                    </p:set>
                                    <p:animEffect transition="in" filter="fade">
                                      <p:cBhvr>
                                        <p:cTn id="114" dur="500"/>
                                        <p:tgtEl>
                                          <p:spTgt spid="36">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6">
                                            <p:txEl>
                                              <p:pRg st="5" end="5"/>
                                            </p:txEl>
                                          </p:spTgt>
                                        </p:tgtEl>
                                        <p:attrNameLst>
                                          <p:attrName>style.visibility</p:attrName>
                                        </p:attrNameLst>
                                      </p:cBhvr>
                                      <p:to>
                                        <p:strVal val="visible"/>
                                      </p:to>
                                    </p:set>
                                    <p:animEffect transition="in" filter="fade">
                                      <p:cBhvr>
                                        <p:cTn id="119"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67" grpId="0" animBg="1"/>
      <p:bldP spid="68" grpId="0" animBg="1"/>
      <p:bldP spid="82"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dirty="0">
                <a:latin typeface="Times New Roman"/>
                <a:cs typeface="Times New Roman"/>
              </a:rPr>
              <a:t>W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4000500" y="2459335"/>
            <a:ext cx="2069797" cy="923330"/>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produces</a:t>
            </a:r>
          </a:p>
          <a:p>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build="p"/>
      <p:bldP spid="7" grpId="0" animBg="1"/>
      <p:bldP spid="7" grpId="1" animBg="1"/>
      <p:bldP spid="7" grpId="2" animBg="1"/>
      <p:bldP spid="9" grpId="0" animBg="1"/>
      <p:bldP spid="9" grpId="1" animBg="1"/>
      <p:bldP spid="10" grpId="0"/>
      <p:bldP spid="10"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58655" cy="923330"/>
          </a:xfrm>
          <a:prstGeom prst="rect">
            <a:avLst/>
          </a:prstGeom>
          <a:noFill/>
        </p:spPr>
        <p:txBody>
          <a:bodyPr wrap="none" rtlCol="0">
            <a:spAutoFit/>
          </a:bodyPr>
          <a:lstStyle/>
          <a:p>
            <a:r>
              <a:rPr lang="en-US" dirty="0" smtClean="0"/>
              <a:t>By inputting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the correct 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828032"/>
            <a:ext cx="5300075" cy="1692646"/>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b="1" i="1" dirty="0" smtClean="0">
                <a:latin typeface="Times New Roman"/>
                <a:cs typeface="Times New Roman"/>
              </a:rPr>
              <a:t>W</a:t>
            </a:r>
            <a:r>
              <a:rPr lang="en-US" b="1" dirty="0" smtClean="0">
                <a:latin typeface="Calibri"/>
                <a:cs typeface="Calibri"/>
              </a:rPr>
              <a:t> where the maximum key strength is the difference between </a:t>
            </a:r>
            <a:r>
              <a:rPr lang="en-US" b="1" i="1" dirty="0" smtClean="0">
                <a:latin typeface="Times New Roman"/>
                <a:cs typeface="Times New Roman"/>
              </a:rPr>
              <a:t>W</a:t>
            </a:r>
            <a:r>
              <a:rPr lang="en-US" b="1" dirty="0" smtClean="0">
                <a:latin typeface="Calibri"/>
                <a:cs typeface="Calibri"/>
              </a:rPr>
              <a:t>’s entropy and logarithm of the number tolerated error patterns, we call this value the </a:t>
            </a: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71025564"/>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19835" name="Equation" r:id="rId3" imgW="1955800" imgH="228600" progId="Equation.3">
                  <p:embed/>
                </p:oleObj>
              </mc:Choice>
              <mc:Fallback>
                <p:oleObj name="Equation" r:id="rId3" imgW="1955800" imgH="228600" progId="Equation.3">
                  <p:embed/>
                  <p:pic>
                    <p:nvPicPr>
                      <p:cNvPr id="0" name=""/>
                      <p:cNvPicPr/>
                      <p:nvPr/>
                    </p:nvPicPr>
                    <p:blipFill>
                      <a:blip r:embed="rId4"/>
                      <a:stretch>
                        <a:fillRect/>
                      </a:stretch>
                    </p:blipFill>
                    <p:spPr>
                      <a:xfrm>
                        <a:off x="4110038" y="6102350"/>
                        <a:ext cx="3756025" cy="438150"/>
                      </a:xfrm>
                      <a:prstGeom prst="rect">
                        <a:avLst/>
                      </a:prstGeom>
                    </p:spPr>
                  </p:pic>
                </p:oleObj>
              </mc:Fallback>
            </mc:AlternateContent>
          </a:graphicData>
        </a:graphic>
      </p:graphicFrame>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p:txBody>
          <a:bodyPr>
            <a:normAutofit/>
          </a:bodyPr>
          <a:lstStyle/>
          <a:p>
            <a:r>
              <a:rPr lang="en-US" dirty="0" smtClean="0"/>
              <a:t>Standard Fuzzy Extractors provide worst case security guarantees</a:t>
            </a:r>
          </a:p>
          <a:p>
            <a:r>
              <a:rPr lang="en-US" dirty="0" smtClean="0"/>
              <a:t>This means that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Unfortunately, many real sources have negative minimum 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provide security we must use some other property of the distribution</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85000" lnSpcReduction="10000"/>
          </a:bodyPr>
          <a:lstStyle/>
          <a:p>
            <a:r>
              <a:rPr lang="en-US" dirty="0" smtClean="0"/>
              <a:t>We consider the Hamming metric for block sources </a:t>
            </a:r>
            <a:r>
              <a:rPr lang="en-US" dirty="0" smtClean="0"/>
              <a:t/>
            </a:r>
            <a:br>
              <a:rPr lang="en-US" dirty="0" smtClean="0"/>
            </a:br>
            <a:r>
              <a:rPr lang="en-US" i="1" dirty="0" smtClean="0">
                <a:latin typeface="Times New Roman"/>
                <a:cs typeface="Times New Roman"/>
              </a:rPr>
              <a:t>W</a:t>
            </a:r>
            <a:r>
              <a:rPr lang="en-US" dirty="0" smtClean="0">
                <a:latin typeface="Times New Roman"/>
                <a:cs typeface="Times New Roman"/>
              </a:rPr>
              <a:t> </a:t>
            </a:r>
            <a:r>
              <a:rPr lang="en-US" dirty="0" smtClean="0">
                <a:latin typeface="Times New Roman"/>
                <a:cs typeface="Times New Roman"/>
              </a:rPr>
              <a:t>=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some alphabet </a:t>
            </a:r>
            <a:r>
              <a:rPr lang="en-US" i="1" dirty="0" smtClean="0">
                <a:latin typeface="Times New Roman"/>
                <a:cs typeface="Times New Roman"/>
              </a:rPr>
              <a:t>Z</a:t>
            </a:r>
            <a:r>
              <a:rPr lang="en-US" dirty="0" smtClean="0"/>
              <a:t> </a:t>
            </a:r>
          </a:p>
          <a:p>
            <a:r>
              <a:rPr lang="en-US" dirty="0" smtClean="0"/>
              <a:t>First constructions of (computationally-secure) fuzzy extractors for a large class of distributions when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a:latin typeface="Times New Roman"/>
                <a:cs typeface="Times New Roman"/>
              </a:rPr>
              <a:t>k</a:t>
            </a:r>
            <a:r>
              <a:rPr lang="en-US" dirty="0" smtClean="0">
                <a:latin typeface="Times New Roman"/>
                <a:cs typeface="Times New Roman"/>
              </a:rPr>
              <a:t>) </a:t>
            </a:r>
            <a:r>
              <a:rPr lang="en-US" dirty="0" smtClean="0">
                <a:latin typeface="Calibri"/>
                <a:cs typeface="Calibri"/>
              </a:rPr>
              <a:t>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O</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i="1" dirty="0" smtClean="0">
                <a:latin typeface="Times New Roman"/>
                <a:cs typeface="Times New Roman"/>
              </a:rPr>
              <a:t>O</a:t>
            </a:r>
            <a:r>
              <a:rPr lang="en-US" dirty="0" smtClean="0">
                <a:latin typeface="Times New Roman"/>
                <a:cs typeface="Times New Roman"/>
              </a:rPr>
              <a:t>(1)</a:t>
            </a:r>
            <a:r>
              <a:rPr lang="en-US" dirty="0" smtClean="0">
                <a:latin typeface="Calibri"/>
                <a:cs typeface="Calibri"/>
              </a:rPr>
              <a:t> entropy in most blocks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Security of both schemes relies on </a:t>
            </a:r>
            <a:r>
              <a:rPr lang="en-US" dirty="0" err="1" smtClean="0">
                <a:latin typeface="Calibri"/>
                <a:cs typeface="Calibri"/>
              </a:rPr>
              <a:t>composable</a:t>
            </a:r>
            <a:r>
              <a:rPr lang="en-US" dirty="0" smtClean="0">
                <a:latin typeface="Calibri"/>
                <a:cs typeface="Calibri"/>
              </a:rPr>
              <a:t> point obfuscation (achievable under particular number theoretic assumptions)</a:t>
            </a:r>
            <a:endParaRPr lang="en-US" dirty="0" smtClean="0">
              <a:latin typeface="Times New Roman"/>
              <a:cs typeface="Times New Roman"/>
            </a:endParaRPr>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a:t>
            </a:r>
            <a:endParaRPr lang="en-US" dirty="0"/>
          </a:p>
        </p:txBody>
      </p:sp>
      <p:sp>
        <p:nvSpPr>
          <p:cNvPr id="3" name="Content Placeholder 2"/>
          <p:cNvSpPr>
            <a:spLocks noGrp="1"/>
          </p:cNvSpPr>
          <p:nvPr>
            <p:ph idx="1"/>
          </p:nvPr>
        </p:nvSpPr>
        <p:spPr/>
        <p:txBody>
          <a:bodyPr>
            <a:normAutofit/>
          </a:bodyPr>
          <a:lstStyle/>
          <a:p>
            <a:r>
              <a:rPr lang="en-US" dirty="0" smtClean="0"/>
              <a:t>Enough to produce an output, </a:t>
            </a:r>
            <a:r>
              <a:rPr lang="en-US" i="1" dirty="0" smtClean="0">
                <a:latin typeface="Times New Roman"/>
                <a:cs typeface="Times New Roman"/>
              </a:rPr>
              <a:t>c</a:t>
            </a:r>
            <a:r>
              <a:rPr lang="en-US" dirty="0" smtClean="0">
                <a:latin typeface="Calibri"/>
                <a:cs typeface="Calibri"/>
              </a:rPr>
              <a:t>,</a:t>
            </a:r>
            <a:r>
              <a:rPr lang="en-US" dirty="0" smtClean="0"/>
              <a:t> with </a:t>
            </a:r>
            <a:r>
              <a:rPr lang="en-US" i="1" dirty="0" smtClean="0"/>
              <a:t>computational </a:t>
            </a:r>
            <a:r>
              <a:rPr lang="en-US" dirty="0" smtClean="0"/>
              <a:t>entropy</a:t>
            </a:r>
          </a:p>
          <a:p>
            <a:pPr lvl="1"/>
            <a:r>
              <a:rPr lang="en-US" dirty="0" smtClean="0"/>
              <a:t>Exists </a:t>
            </a:r>
            <a:r>
              <a:rPr lang="en-US" dirty="0" smtClean="0">
                <a:latin typeface="Times New Roman"/>
                <a:cs typeface="Times New Roman"/>
              </a:rPr>
              <a:t>c’</a:t>
            </a:r>
            <a:r>
              <a:rPr lang="en-US" dirty="0" smtClean="0"/>
              <a:t> (with real entropy) and for all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br>
              <a:rPr lang="en-US" dirty="0" smtClean="0">
                <a:latin typeface="Times New Roman"/>
                <a:cs typeface="Times New Roman"/>
              </a:rPr>
            </a:br>
            <a:r>
              <a:rPr lang="en-US" sz="2400" dirty="0">
                <a:cs typeface="Calibri"/>
              </a:rPr>
              <a:t>[</a:t>
            </a:r>
            <a:r>
              <a:rPr lang="en-US" sz="2400" dirty="0" smtClean="0">
                <a:cs typeface="Calibri"/>
              </a:rPr>
              <a:t>HåstadImpagliazzoLevinLuby99HsiaoLuReyzin07]</a:t>
            </a:r>
            <a:endParaRPr lang="en-US" sz="2400" dirty="0">
              <a:latin typeface="Times New Roman"/>
              <a:cs typeface="Times New Roman"/>
            </a:endParaRPr>
          </a:p>
          <a:p>
            <a:r>
              <a:rPr lang="en-US" dirty="0" smtClean="0"/>
              <a:t>Convertible to a pseudorandom key using computational </a:t>
            </a:r>
            <a:r>
              <a:rPr lang="en-US" sz="2600" dirty="0" smtClean="0"/>
              <a:t>[Krawczyk10]</a:t>
            </a:r>
            <a:r>
              <a:rPr lang="en-US" dirty="0" smtClean="0"/>
              <a:t> or information-theoretic randomness extractors </a:t>
            </a:r>
            <a:r>
              <a:rPr lang="en-US" sz="2600" dirty="0" smtClean="0"/>
              <a:t>[NisanZuckerman93]</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720" y="2826781"/>
            <a:ext cx="3447080" cy="1831261"/>
          </a:xfrm>
          <a:prstGeom prst="rect">
            <a:avLst/>
          </a:prstGeom>
        </p:spPr>
      </p:pic>
      <p:sp>
        <p:nvSpPr>
          <p:cNvPr id="5" name="Rectangle 4"/>
          <p:cNvSpPr/>
          <p:nvPr/>
        </p:nvSpPr>
        <p:spPr>
          <a:xfrm>
            <a:off x="5080000" y="1842572"/>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62103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6934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7696200"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6946900" y="2427348"/>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a:t>
            </a:r>
            <a:br>
              <a:rPr lang="en-US" sz="2800" dirty="0" smtClean="0"/>
            </a:br>
            <a:r>
              <a:rPr lang="en-US" sz="2800" dirty="0" smtClean="0"/>
              <a:t>“black-box”</a:t>
            </a:r>
          </a:p>
          <a:p>
            <a:pPr marL="0" indent="0">
              <a:buFont typeface="Arial"/>
              <a:buNone/>
            </a:pPr>
            <a:r>
              <a:rPr lang="en-US" sz="2000" dirty="0" smtClean="0"/>
              <a:t>[</a:t>
            </a:r>
            <a:r>
              <a:rPr lang="en-US" sz="2000" dirty="0" err="1" smtClean="0"/>
              <a:t>BarakGoldreichImpagliazzo</a:t>
            </a:r>
            <a:r>
              <a:rPr lang="en-US" sz="2000" dirty="0" smtClean="0"/>
              <a:t/>
            </a:r>
            <a:br>
              <a:rPr lang="en-US" sz="2000" dirty="0" smtClean="0"/>
            </a:br>
            <a:r>
              <a:rPr lang="en-US" sz="2000" dirty="0" smtClean="0"/>
              <a:t>RudichSahaiVadhanYang01]</a:t>
            </a:r>
            <a:endParaRPr lang="en-US" sz="2800" dirty="0" smtClean="0"/>
          </a:p>
          <a:p>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10314</TotalTime>
  <Words>1199</Words>
  <Application>Microsoft Macintosh PowerPoint</Application>
  <PresentationFormat>On-screen Show (4:3)</PresentationFormat>
  <Paragraphs>326</Paragraphs>
  <Slides>22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Quick Aside</vt:lpstr>
      <vt:lpstr>Point Obfuscation</vt:lpstr>
      <vt:lpstr>Point Obfuscation</vt:lpstr>
      <vt:lpstr>Point Obfuscation</vt:lpstr>
      <vt:lpstr>Naïve Construction #1</vt:lpstr>
      <vt:lpstr>Naïve Construction #2</vt:lpstr>
      <vt:lpstr>Naïve Construction #2</vt:lpstr>
      <vt:lpstr>Naïve Construction #2</vt:lpstr>
      <vt:lpstr>Construction #3</vt:lpstr>
      <vt:lpstr>Construction #3</vt:lpstr>
      <vt:lpstr>Construction #3</vt:lpstr>
      <vt:lpstr>Construction #3</vt:lpstr>
      <vt:lpstr>Construction #3</vt:lpstr>
      <vt:lpstr>Construction</vt:lpstr>
      <vt:lpstr>Construction</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396</cp:revision>
  <dcterms:created xsi:type="dcterms:W3CDTF">2013-03-29T19:18:32Z</dcterms:created>
  <dcterms:modified xsi:type="dcterms:W3CDTF">2014-02-14T18:50:24Z</dcterms:modified>
</cp:coreProperties>
</file>