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7" r:id="rId2"/>
    <p:sldId id="270" r:id="rId3"/>
    <p:sldId id="267" r:id="rId4"/>
    <p:sldId id="268" r:id="rId5"/>
    <p:sldId id="269" r:id="rId6"/>
    <p:sldId id="256" r:id="rId7"/>
    <p:sldId id="271" r:id="rId8"/>
    <p:sldId id="260" r:id="rId9"/>
    <p:sldId id="258"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31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1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5199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185102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4202753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519959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zh-CN" alt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zh-CN" altLang="en-US" dirty="0"/>
          </a:p>
        </p:txBody>
      </p:sp>
      <p:sp>
        <p:nvSpPr>
          <p:cNvPr id="4" name="Text 2"/>
          <p:cNvSpPr/>
          <p:nvPr/>
        </p:nvSpPr>
        <p:spPr>
          <a:xfrm>
            <a:off x="2037993" y="1488522"/>
            <a:ext cx="10185458" cy="2241814"/>
          </a:xfrm>
          <a:prstGeom prst="rect">
            <a:avLst/>
          </a:prstGeom>
          <a:noFill/>
          <a:ln/>
        </p:spPr>
        <p:txBody>
          <a:bodyPr wrap="none" rtlCol="0" anchor="t"/>
          <a:lstStyle/>
          <a:p>
            <a:pPr marL="0" indent="0" algn="ctr">
              <a:lnSpc>
                <a:spcPts val="5468"/>
              </a:lnSpc>
              <a:buNone/>
            </a:pPr>
            <a:r>
              <a:rPr lang="en-US" altLang="zh-CN" sz="4374" b="1" kern="0" spc="-131" dirty="0">
                <a:solidFill>
                  <a:srgbClr val="000000"/>
                </a:solidFill>
                <a:latin typeface="Inter" pitchFamily="34" charset="0"/>
                <a:ea typeface="Inter" pitchFamily="34" charset="-122"/>
              </a:rPr>
              <a:t>CS-GY 6083 B Principles of Database Systems</a:t>
            </a:r>
          </a:p>
          <a:p>
            <a:pPr marL="0" indent="0" algn="ctr">
              <a:lnSpc>
                <a:spcPts val="5468"/>
              </a:lnSpc>
              <a:buNone/>
            </a:pPr>
            <a:r>
              <a:rPr lang="en-US" altLang="zh-CN" sz="4374" b="1" kern="0" spc="-131" dirty="0">
                <a:solidFill>
                  <a:srgbClr val="000000"/>
                </a:solidFill>
                <a:latin typeface="Inter" pitchFamily="34" charset="0"/>
                <a:ea typeface="Inter" pitchFamily="34" charset="-122"/>
              </a:rPr>
              <a:t> Final Project </a:t>
            </a:r>
          </a:p>
          <a:p>
            <a:pPr marL="0" indent="0" algn="ctr">
              <a:lnSpc>
                <a:spcPts val="5468"/>
              </a:lnSpc>
              <a:buNone/>
            </a:pPr>
            <a:r>
              <a:rPr lang="en-US" altLang="zh-CN" sz="4374" b="1" kern="0" spc="-131" dirty="0">
                <a:solidFill>
                  <a:srgbClr val="000000"/>
                </a:solidFill>
                <a:latin typeface="Inter" pitchFamily="34" charset="0"/>
                <a:ea typeface="Inter" pitchFamily="34" charset="-122"/>
              </a:rPr>
              <a:t>WOW (World On Wheels) Car Rental Company</a:t>
            </a:r>
            <a:endParaRPr lang="en-US" sz="4374" dirty="0"/>
          </a:p>
        </p:txBody>
      </p:sp>
      <p:sp>
        <p:nvSpPr>
          <p:cNvPr id="5" name="Text 3"/>
          <p:cNvSpPr/>
          <p:nvPr/>
        </p:nvSpPr>
        <p:spPr>
          <a:xfrm>
            <a:off x="2037993" y="3644265"/>
            <a:ext cx="2221944" cy="347186"/>
          </a:xfrm>
          <a:prstGeom prst="rect">
            <a:avLst/>
          </a:prstGeom>
          <a:noFill/>
          <a:ln/>
        </p:spPr>
        <p:txBody>
          <a:bodyPr wrap="none" rtlCol="0" anchor="t"/>
          <a:lstStyle/>
          <a:p>
            <a:pPr marL="0" indent="0">
              <a:lnSpc>
                <a:spcPts val="2734"/>
              </a:lnSpc>
              <a:buNone/>
            </a:pPr>
            <a:endParaRPr lang="en-US" sz="2187" dirty="0"/>
          </a:p>
        </p:txBody>
      </p:sp>
      <p:sp>
        <p:nvSpPr>
          <p:cNvPr id="8" name="Text 6"/>
          <p:cNvSpPr/>
          <p:nvPr/>
        </p:nvSpPr>
        <p:spPr>
          <a:xfrm>
            <a:off x="1223760" y="4453590"/>
            <a:ext cx="11557058" cy="2791640"/>
          </a:xfrm>
          <a:prstGeom prst="rect">
            <a:avLst/>
          </a:prstGeom>
          <a:noFill/>
          <a:ln/>
        </p:spPr>
        <p:txBody>
          <a:bodyPr wrap="square" rtlCol="0" anchor="t"/>
          <a:lstStyle/>
          <a:p>
            <a:pPr algn="ctr"/>
            <a:r>
              <a:rPr lang="en-US" altLang="zh-CN" sz="2400" kern="0" spc="-35" dirty="0">
                <a:solidFill>
                  <a:srgbClr val="272525"/>
                </a:solidFill>
                <a:latin typeface="Arial" panose="020B0604020202020204" pitchFamily="34" charset="0"/>
                <a:ea typeface="Inter" pitchFamily="34" charset="-122"/>
                <a:cs typeface="Arial" panose="020B0604020202020204" pitchFamily="34" charset="0"/>
              </a:rPr>
              <a:t>Team Members</a:t>
            </a:r>
          </a:p>
          <a:p>
            <a:pPr algn="ctr"/>
            <a:endParaRPr lang="zh-CN" altLang="zh-CN" sz="2400" kern="0" spc="-35" dirty="0">
              <a:solidFill>
                <a:srgbClr val="272525"/>
              </a:solidFill>
              <a:latin typeface="Arial" panose="020B0604020202020204" pitchFamily="34" charset="0"/>
              <a:ea typeface="Inter" pitchFamily="34" charset="-122"/>
              <a:cs typeface="Arial" panose="020B0604020202020204" pitchFamily="34" charset="0"/>
            </a:endParaRPr>
          </a:p>
          <a:p>
            <a:pPr algn="ctr"/>
            <a:r>
              <a:rPr lang="en-US" altLang="zh-CN" sz="2400" kern="0" spc="-35" dirty="0">
                <a:solidFill>
                  <a:srgbClr val="272525"/>
                </a:solidFill>
                <a:latin typeface="Arial" panose="020B0604020202020204" pitchFamily="34" charset="0"/>
                <a:ea typeface="Inter" pitchFamily="34" charset="-122"/>
                <a:cs typeface="Arial" panose="020B0604020202020204" pitchFamily="34" charset="0"/>
              </a:rPr>
              <a:t>Name: Jie Cheng NetID: jc12300</a:t>
            </a:r>
          </a:p>
          <a:p>
            <a:pPr algn="ctr"/>
            <a:endParaRPr lang="zh-CN" altLang="zh-CN" sz="2400" kern="0" spc="-35" dirty="0">
              <a:solidFill>
                <a:srgbClr val="272525"/>
              </a:solidFill>
              <a:latin typeface="Arial" panose="020B0604020202020204" pitchFamily="34" charset="0"/>
              <a:ea typeface="Inter" pitchFamily="34" charset="-122"/>
              <a:cs typeface="Arial" panose="020B0604020202020204" pitchFamily="34" charset="0"/>
            </a:endParaRPr>
          </a:p>
          <a:p>
            <a:pPr algn="ctr"/>
            <a:r>
              <a:rPr lang="en-US" altLang="zh-CN" sz="2400" kern="0" spc="-35" dirty="0">
                <a:solidFill>
                  <a:srgbClr val="272525"/>
                </a:solidFill>
                <a:latin typeface="Arial" panose="020B0604020202020204" pitchFamily="34" charset="0"/>
                <a:ea typeface="Inter" pitchFamily="34" charset="-122"/>
                <a:cs typeface="Arial" panose="020B0604020202020204" pitchFamily="34" charset="0"/>
              </a:rPr>
              <a:t>Name: </a:t>
            </a:r>
            <a:r>
              <a:rPr lang="en-US" altLang="zh-CN" sz="2400" kern="0" spc="-35" dirty="0" err="1">
                <a:solidFill>
                  <a:srgbClr val="272525"/>
                </a:solidFill>
                <a:latin typeface="Arial" panose="020B0604020202020204" pitchFamily="34" charset="0"/>
                <a:ea typeface="Inter" pitchFamily="34" charset="-122"/>
                <a:cs typeface="Arial" panose="020B0604020202020204" pitchFamily="34" charset="0"/>
              </a:rPr>
              <a:t>Yunling</a:t>
            </a:r>
            <a:r>
              <a:rPr lang="en-US" altLang="zh-CN" sz="2400" kern="0" spc="-35" dirty="0">
                <a:solidFill>
                  <a:srgbClr val="272525"/>
                </a:solidFill>
                <a:latin typeface="Arial" panose="020B0604020202020204" pitchFamily="34" charset="0"/>
                <a:ea typeface="Inter" pitchFamily="34" charset="-122"/>
                <a:cs typeface="Arial" panose="020B0604020202020204" pitchFamily="34" charset="0"/>
              </a:rPr>
              <a:t> Bai NetID: yb2473</a:t>
            </a:r>
          </a:p>
          <a:p>
            <a:pPr algn="ctr"/>
            <a:endParaRPr lang="zh-CN" altLang="zh-CN" sz="2400" kern="0" spc="-35" dirty="0">
              <a:solidFill>
                <a:srgbClr val="272525"/>
              </a:solidFill>
              <a:latin typeface="Arial" panose="020B0604020202020204" pitchFamily="34" charset="0"/>
              <a:ea typeface="Inter" pitchFamily="34" charset="-122"/>
              <a:cs typeface="Arial" panose="020B0604020202020204" pitchFamily="34" charset="0"/>
            </a:endParaRPr>
          </a:p>
          <a:p>
            <a:pPr algn="ctr"/>
            <a:r>
              <a:rPr lang="en-US" altLang="zh-CN" sz="2400" kern="0" spc="-35" dirty="0">
                <a:solidFill>
                  <a:srgbClr val="272525"/>
                </a:solidFill>
                <a:latin typeface="Arial" panose="020B0604020202020204" pitchFamily="34" charset="0"/>
                <a:ea typeface="Inter" pitchFamily="34" charset="-122"/>
                <a:cs typeface="Arial" panose="020B0604020202020204" pitchFamily="34" charset="0"/>
              </a:rPr>
              <a:t>Name: </a:t>
            </a:r>
            <a:r>
              <a:rPr lang="en-US" altLang="zh-CN" sz="2400" kern="0" spc="-35" dirty="0" err="1">
                <a:solidFill>
                  <a:srgbClr val="272525"/>
                </a:solidFill>
                <a:latin typeface="Arial" panose="020B0604020202020204" pitchFamily="34" charset="0"/>
                <a:ea typeface="Inter" pitchFamily="34" charset="-122"/>
                <a:cs typeface="Arial" panose="020B0604020202020204" pitchFamily="34" charset="0"/>
              </a:rPr>
              <a:t>Pengfei</a:t>
            </a:r>
            <a:r>
              <a:rPr lang="en-US" altLang="zh-CN" sz="2400" kern="0" spc="-35" dirty="0">
                <a:solidFill>
                  <a:srgbClr val="272525"/>
                </a:solidFill>
                <a:latin typeface="Arial" panose="020B0604020202020204" pitchFamily="34" charset="0"/>
                <a:ea typeface="Inter" pitchFamily="34" charset="-122"/>
                <a:cs typeface="Arial" panose="020B0604020202020204" pitchFamily="34" charset="0"/>
              </a:rPr>
              <a:t> Zheng NetID: pz2270</a:t>
            </a:r>
            <a:endParaRPr lang="zh-CN" altLang="zh-CN" sz="2400" kern="0" spc="-35" dirty="0">
              <a:solidFill>
                <a:srgbClr val="272525"/>
              </a:solidFill>
              <a:latin typeface="Arial" panose="020B0604020202020204" pitchFamily="34" charset="0"/>
              <a:ea typeface="Inter" pitchFamily="34" charset="-122"/>
              <a:cs typeface="Arial" panose="020B0604020202020204" pitchFamily="34" charset="0"/>
            </a:endParaRPr>
          </a:p>
          <a:p>
            <a:endParaRPr lang="en-US" sz="1750" kern="0" spc="-35" dirty="0">
              <a:solidFill>
                <a:srgbClr val="272525"/>
              </a:solidFill>
              <a:latin typeface="Arial" panose="020B0604020202020204" pitchFamily="34" charset="0"/>
              <a:ea typeface="Inter" pitchFamily="34" charset="-122"/>
              <a:cs typeface="Arial" panose="020B0604020202020204" pitchFamily="34" charset="0"/>
            </a:endParaRPr>
          </a:p>
          <a:p>
            <a:endParaRPr lang="en-US" sz="1750" kern="0" spc="-35" dirty="0">
              <a:solidFill>
                <a:srgbClr val="272525"/>
              </a:solidFill>
              <a:latin typeface="Arial" panose="020B0604020202020204" pitchFamily="34" charset="0"/>
              <a:ea typeface="Inter" pitchFamily="34" charset="-122"/>
              <a:cs typeface="Arial" panose="020B0604020202020204" pitchFamily="34" charset="0"/>
            </a:endParaRPr>
          </a:p>
          <a:p>
            <a:endParaRPr lang="en-US" sz="1750" kern="0" spc="-35" dirty="0">
              <a:solidFill>
                <a:srgbClr val="272525"/>
              </a:solidFill>
              <a:latin typeface="Arial" panose="020B0604020202020204" pitchFamily="34" charset="0"/>
              <a:ea typeface="Inter" pitchFamily="34" charset="-122"/>
              <a:cs typeface="Arial" panose="020B0604020202020204" pitchFamily="34" charset="0"/>
            </a:endParaRPr>
          </a:p>
          <a:p>
            <a:endParaRPr lang="en-US" sz="1750" kern="0" spc="-35" dirty="0">
              <a:solidFill>
                <a:srgbClr val="272525"/>
              </a:solidFill>
              <a:latin typeface="Inter" pitchFamily="34" charset="0"/>
              <a:ea typeface="Inter"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zh-CN" alt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zh-CN" altLang="en-US" dirty="0"/>
          </a:p>
        </p:txBody>
      </p:sp>
      <p:sp>
        <p:nvSpPr>
          <p:cNvPr id="4" name="Text 2"/>
          <p:cNvSpPr/>
          <p:nvPr/>
        </p:nvSpPr>
        <p:spPr>
          <a:xfrm>
            <a:off x="1223760" y="1117403"/>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rPr>
              <a:t>Business Case</a:t>
            </a:r>
            <a:endParaRPr lang="en-US" sz="4374" dirty="0"/>
          </a:p>
        </p:txBody>
      </p:sp>
      <p:sp>
        <p:nvSpPr>
          <p:cNvPr id="5" name="Text 3"/>
          <p:cNvSpPr/>
          <p:nvPr/>
        </p:nvSpPr>
        <p:spPr>
          <a:xfrm>
            <a:off x="2037993" y="3644265"/>
            <a:ext cx="2221944" cy="347186"/>
          </a:xfrm>
          <a:prstGeom prst="rect">
            <a:avLst/>
          </a:prstGeom>
          <a:noFill/>
          <a:ln/>
        </p:spPr>
        <p:txBody>
          <a:bodyPr wrap="none" rtlCol="0" anchor="t"/>
          <a:lstStyle/>
          <a:p>
            <a:pPr marL="0" indent="0">
              <a:lnSpc>
                <a:spcPts val="2734"/>
              </a:lnSpc>
              <a:buNone/>
            </a:pPr>
            <a:endParaRPr lang="en-US" sz="2187" dirty="0"/>
          </a:p>
        </p:txBody>
      </p:sp>
      <p:sp>
        <p:nvSpPr>
          <p:cNvPr id="8" name="Text 6"/>
          <p:cNvSpPr/>
          <p:nvPr/>
        </p:nvSpPr>
        <p:spPr>
          <a:xfrm>
            <a:off x="1223760" y="2415273"/>
            <a:ext cx="11557058" cy="4724283"/>
          </a:xfrm>
          <a:prstGeom prst="rect">
            <a:avLst/>
          </a:prstGeom>
          <a:noFill/>
          <a:ln/>
        </p:spPr>
        <p:txBody>
          <a:bodyPr wrap="square" rtlCol="0" anchor="t"/>
          <a:lstStyle/>
          <a:p>
            <a:pPr marL="285750" indent="-285750">
              <a:buFont typeface="Arial" panose="020B0604020202020204" pitchFamily="34" charset="0"/>
              <a:buChar char="•"/>
            </a:pPr>
            <a:r>
              <a:rPr lang="en-US" kern="0" spc="-35" dirty="0">
                <a:solidFill>
                  <a:srgbClr val="272525"/>
                </a:solidFill>
                <a:latin typeface="Arial" panose="020B0604020202020204" pitchFamily="34" charset="0"/>
                <a:ea typeface="Inter" pitchFamily="34" charset="-122"/>
                <a:cs typeface="Arial" panose="020B0604020202020204" pitchFamily="34" charset="0"/>
              </a:rPr>
              <a:t>WOW is a car rental company.</a:t>
            </a:r>
          </a:p>
          <a:p>
            <a:endParaRPr lang="en-US" kern="0" spc="-35" dirty="0">
              <a:solidFill>
                <a:srgbClr val="272525"/>
              </a:solidFill>
              <a:latin typeface="Arial" panose="020B0604020202020204" pitchFamily="34" charset="0"/>
              <a:ea typeface="Inter" pitchFamily="34" charset="-122"/>
              <a:cs typeface="Arial" panose="020B0604020202020204" pitchFamily="34" charset="0"/>
            </a:endParaRPr>
          </a:p>
          <a:p>
            <a:pPr marL="285750" indent="-285750">
              <a:buFont typeface="Arial" panose="020B0604020202020204" pitchFamily="34" charset="0"/>
              <a:buChar char="•"/>
            </a:pPr>
            <a:r>
              <a:rPr lang="en-US" altLang="zh-CN" kern="0" spc="-35" dirty="0">
                <a:solidFill>
                  <a:srgbClr val="272525"/>
                </a:solidFill>
                <a:latin typeface="Arial" panose="020B0604020202020204" pitchFamily="34" charset="0"/>
                <a:ea typeface="Inter" pitchFamily="34" charset="-122"/>
                <a:cs typeface="Arial" panose="020B0604020202020204" pitchFamily="34" charset="0"/>
              </a:rPr>
              <a:t>WOW has many office locations that maintain various classes of rental vehicles. </a:t>
            </a:r>
          </a:p>
          <a:p>
            <a:endParaRPr lang="en-US" altLang="zh-CN" kern="0" spc="-35" dirty="0">
              <a:solidFill>
                <a:srgbClr val="272525"/>
              </a:solidFill>
              <a:latin typeface="Arial" panose="020B0604020202020204" pitchFamily="34" charset="0"/>
              <a:ea typeface="Inter" pitchFamily="34" charset="-122"/>
              <a:cs typeface="Arial" panose="020B0604020202020204" pitchFamily="34" charset="0"/>
            </a:endParaRPr>
          </a:p>
          <a:p>
            <a:pPr marL="285750" indent="-285750">
              <a:buFont typeface="Arial" panose="020B0604020202020204" pitchFamily="34" charset="0"/>
              <a:buChar char="•"/>
            </a:pPr>
            <a:r>
              <a:rPr lang="en-US" altLang="zh-CN" kern="0" spc="-35" dirty="0">
                <a:solidFill>
                  <a:srgbClr val="272525"/>
                </a:solidFill>
                <a:latin typeface="Arial" panose="020B0604020202020204" pitchFamily="34" charset="0"/>
                <a:ea typeface="Inter" pitchFamily="34" charset="-122"/>
                <a:cs typeface="Arial" panose="020B0604020202020204" pitchFamily="34" charset="0"/>
              </a:rPr>
              <a:t>Each vehicle is identified by Make, Model, Year, VIN (Vehicle Identification Number), and License Plate number. </a:t>
            </a:r>
          </a:p>
          <a:p>
            <a:endParaRPr lang="en-US" altLang="zh-CN" kern="0" spc="-35" dirty="0">
              <a:solidFill>
                <a:srgbClr val="272525"/>
              </a:solidFill>
              <a:latin typeface="Arial" panose="020B0604020202020204" pitchFamily="34" charset="0"/>
              <a:ea typeface="Inter" pitchFamily="34" charset="-122"/>
              <a:cs typeface="Arial" panose="020B0604020202020204" pitchFamily="34" charset="0"/>
            </a:endParaRPr>
          </a:p>
          <a:p>
            <a:pPr marL="285750" indent="-285750">
              <a:buFont typeface="Arial" panose="020B0604020202020204" pitchFamily="34" charset="0"/>
              <a:buChar char="•"/>
            </a:pPr>
            <a:r>
              <a:rPr lang="en-US" altLang="zh-CN" kern="0" spc="-35" dirty="0">
                <a:solidFill>
                  <a:srgbClr val="272525"/>
                </a:solidFill>
                <a:latin typeface="Arial" panose="020B0604020202020204" pitchFamily="34" charset="0"/>
                <a:ea typeface="Inter" pitchFamily="34" charset="-122"/>
                <a:cs typeface="Arial" panose="020B0604020202020204" pitchFamily="34" charset="0"/>
              </a:rPr>
              <a:t>Each class has its own rental rate per day of the rental service and fees for over mileage.</a:t>
            </a:r>
          </a:p>
          <a:p>
            <a:endParaRPr lang="en-US" altLang="zh-CN" kern="0" spc="-35" dirty="0">
              <a:solidFill>
                <a:srgbClr val="272525"/>
              </a:solidFill>
              <a:latin typeface="Arial" panose="020B0604020202020204" pitchFamily="34" charset="0"/>
              <a:ea typeface="Inter" pitchFamily="34" charset="-122"/>
              <a:cs typeface="Arial" panose="020B0604020202020204" pitchFamily="34" charset="0"/>
            </a:endParaRPr>
          </a:p>
          <a:p>
            <a:pPr marL="285750" indent="-285750">
              <a:buFont typeface="Arial" panose="020B0604020202020204" pitchFamily="34" charset="0"/>
              <a:buChar char="•"/>
            </a:pPr>
            <a:r>
              <a:rPr lang="en-US" altLang="zh-CN" kern="0" spc="-35" dirty="0">
                <a:solidFill>
                  <a:srgbClr val="272525"/>
                </a:solidFill>
                <a:latin typeface="Arial" panose="020B0604020202020204" pitchFamily="34" charset="0"/>
                <a:ea typeface="Inter" pitchFamily="34" charset="-122"/>
                <a:cs typeface="Arial" panose="020B0604020202020204" pitchFamily="34" charset="0"/>
              </a:rPr>
              <a:t>WOW has customers of types of Individual or Corporate.</a:t>
            </a:r>
          </a:p>
          <a:p>
            <a:endParaRPr lang="en-US" altLang="zh-CN" kern="0" spc="-35" dirty="0">
              <a:solidFill>
                <a:srgbClr val="272525"/>
              </a:solidFill>
              <a:latin typeface="Arial" panose="020B0604020202020204" pitchFamily="34" charset="0"/>
              <a:ea typeface="Inter" pitchFamily="34" charset="-122"/>
              <a:cs typeface="Arial" panose="020B0604020202020204" pitchFamily="34" charset="0"/>
            </a:endParaRPr>
          </a:p>
          <a:p>
            <a:pPr marL="285750" indent="-285750">
              <a:buFont typeface="Arial" panose="020B0604020202020204" pitchFamily="34" charset="0"/>
              <a:buChar char="•"/>
            </a:pPr>
            <a:r>
              <a:rPr lang="en-US" kern="0" spc="-35" dirty="0">
                <a:solidFill>
                  <a:srgbClr val="272525"/>
                </a:solidFill>
                <a:latin typeface="Arial" panose="020B0604020202020204" pitchFamily="34" charset="0"/>
                <a:ea typeface="Inter" pitchFamily="34" charset="-122"/>
                <a:cs typeface="Arial" panose="020B0604020202020204" pitchFamily="34" charset="0"/>
              </a:rPr>
              <a:t>WOW provides discount coupons for both individual customers and corporate customers but only one type can be used at a time.</a:t>
            </a:r>
          </a:p>
          <a:p>
            <a:endParaRPr lang="en-US" kern="0" spc="-35" dirty="0">
              <a:solidFill>
                <a:srgbClr val="272525"/>
              </a:solidFill>
              <a:latin typeface="Arial" panose="020B0604020202020204" pitchFamily="34" charset="0"/>
              <a:ea typeface="Inter" pitchFamily="34" charset="-122"/>
              <a:cs typeface="Arial" panose="020B0604020202020204" pitchFamily="34" charset="0"/>
            </a:endParaRPr>
          </a:p>
          <a:p>
            <a:pPr marL="285750" indent="-285750">
              <a:buFont typeface="Arial" panose="020B0604020202020204" pitchFamily="34" charset="0"/>
              <a:buChar char="•"/>
            </a:pPr>
            <a:r>
              <a:rPr lang="en-US" kern="0" spc="-35" dirty="0">
                <a:solidFill>
                  <a:srgbClr val="272525"/>
                </a:solidFill>
                <a:latin typeface="Arial" panose="020B0604020202020204" pitchFamily="34" charset="0"/>
                <a:ea typeface="Inter" pitchFamily="34" charset="-122"/>
                <a:cs typeface="Arial" panose="020B0604020202020204" pitchFamily="34" charset="0"/>
              </a:rPr>
              <a:t>WOW can generate an invoice and customers can pay using multiple methods.</a:t>
            </a:r>
          </a:p>
          <a:p>
            <a:endParaRPr lang="en-US" sz="1750" kern="0" spc="-35" dirty="0">
              <a:solidFill>
                <a:srgbClr val="272525"/>
              </a:solidFill>
              <a:latin typeface="Arial" panose="020B0604020202020204" pitchFamily="34" charset="0"/>
              <a:ea typeface="Inter" pitchFamily="34" charset="-122"/>
              <a:cs typeface="Arial" panose="020B0604020202020204" pitchFamily="34" charset="0"/>
            </a:endParaRPr>
          </a:p>
          <a:p>
            <a:endParaRPr lang="en-US" sz="1750" kern="0" spc="-35" dirty="0">
              <a:solidFill>
                <a:srgbClr val="272525"/>
              </a:solidFill>
              <a:latin typeface="Arial" panose="020B0604020202020204" pitchFamily="34" charset="0"/>
              <a:ea typeface="Inter" pitchFamily="34" charset="-122"/>
              <a:cs typeface="Arial" panose="020B0604020202020204" pitchFamily="34" charset="0"/>
            </a:endParaRPr>
          </a:p>
          <a:p>
            <a:endParaRPr lang="en-US" sz="1750" kern="0" spc="-35" dirty="0">
              <a:solidFill>
                <a:srgbClr val="272525"/>
              </a:solidFill>
              <a:latin typeface="Arial" panose="020B0604020202020204" pitchFamily="34" charset="0"/>
              <a:ea typeface="Inter" pitchFamily="34" charset="-122"/>
              <a:cs typeface="Arial" panose="020B0604020202020204" pitchFamily="34" charset="0"/>
            </a:endParaRPr>
          </a:p>
          <a:p>
            <a:endParaRPr lang="en-US" sz="1750" kern="0" spc="-35" dirty="0">
              <a:solidFill>
                <a:srgbClr val="272525"/>
              </a:solidFill>
              <a:latin typeface="Inter" pitchFamily="34" charset="0"/>
              <a:ea typeface="Inter" pitchFamily="34" charset="-122"/>
            </a:endParaRPr>
          </a:p>
        </p:txBody>
      </p:sp>
    </p:spTree>
    <p:extLst>
      <p:ext uri="{BB962C8B-B14F-4D97-AF65-F5344CB8AC3E}">
        <p14:creationId xmlns:p14="http://schemas.microsoft.com/office/powerpoint/2010/main" val="304766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zh-CN" alt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zh-CN" altLang="en-US" dirty="0"/>
          </a:p>
        </p:txBody>
      </p:sp>
      <p:sp>
        <p:nvSpPr>
          <p:cNvPr id="4" name="Text 2"/>
          <p:cNvSpPr/>
          <p:nvPr/>
        </p:nvSpPr>
        <p:spPr>
          <a:xfrm>
            <a:off x="1223760" y="1117403"/>
            <a:ext cx="4443889" cy="694373"/>
          </a:xfrm>
          <a:prstGeom prst="rect">
            <a:avLst/>
          </a:prstGeom>
          <a:noFill/>
          <a:ln/>
        </p:spPr>
        <p:txBody>
          <a:bodyPr wrap="none" rtlCol="0" anchor="t"/>
          <a:lstStyle/>
          <a:p>
            <a:pPr marL="0" indent="0">
              <a:lnSpc>
                <a:spcPts val="5468"/>
              </a:lnSpc>
              <a:buNone/>
            </a:pPr>
            <a:r>
              <a:rPr lang="en-US" altLang="zh-CN" sz="4374" b="1" kern="0" spc="-131" dirty="0">
                <a:solidFill>
                  <a:srgbClr val="000000"/>
                </a:solidFill>
                <a:latin typeface="Inter" pitchFamily="34" charset="0"/>
                <a:ea typeface="Inter" pitchFamily="34" charset="-122"/>
              </a:rPr>
              <a:t>Logical Model</a:t>
            </a:r>
            <a:endParaRPr lang="en-US" sz="4374" dirty="0"/>
          </a:p>
        </p:txBody>
      </p:sp>
      <p:sp>
        <p:nvSpPr>
          <p:cNvPr id="5" name="Text 3"/>
          <p:cNvSpPr/>
          <p:nvPr/>
        </p:nvSpPr>
        <p:spPr>
          <a:xfrm>
            <a:off x="2037993" y="3644265"/>
            <a:ext cx="2221944" cy="347186"/>
          </a:xfrm>
          <a:prstGeom prst="rect">
            <a:avLst/>
          </a:prstGeom>
          <a:noFill/>
          <a:ln/>
        </p:spPr>
        <p:txBody>
          <a:bodyPr wrap="none" rtlCol="0" anchor="t"/>
          <a:lstStyle/>
          <a:p>
            <a:pPr marL="0" indent="0">
              <a:lnSpc>
                <a:spcPts val="2734"/>
              </a:lnSpc>
              <a:buNone/>
            </a:pPr>
            <a:endParaRPr lang="en-US" sz="2187" dirty="0"/>
          </a:p>
        </p:txBody>
      </p:sp>
      <p:pic>
        <p:nvPicPr>
          <p:cNvPr id="6" name="图片 5" descr="图示&#10;&#10;描述已自动生成">
            <a:extLst>
              <a:ext uri="{FF2B5EF4-FFF2-40B4-BE49-F238E27FC236}">
                <a16:creationId xmlns:a16="http://schemas.microsoft.com/office/drawing/2014/main" id="{59CBF9B4-1FBD-AB21-B500-256A125D717F}"/>
              </a:ext>
            </a:extLst>
          </p:cNvPr>
          <p:cNvPicPr>
            <a:picLocks noChangeAspect="1"/>
          </p:cNvPicPr>
          <p:nvPr/>
        </p:nvPicPr>
        <p:blipFill>
          <a:blip r:embed="rId3"/>
          <a:stretch>
            <a:fillRect/>
          </a:stretch>
        </p:blipFill>
        <p:spPr>
          <a:xfrm>
            <a:off x="1422904" y="1821971"/>
            <a:ext cx="11327391" cy="6276542"/>
          </a:xfrm>
          <a:prstGeom prst="rect">
            <a:avLst/>
          </a:prstGeom>
        </p:spPr>
      </p:pic>
    </p:spTree>
    <p:extLst>
      <p:ext uri="{BB962C8B-B14F-4D97-AF65-F5344CB8AC3E}">
        <p14:creationId xmlns:p14="http://schemas.microsoft.com/office/powerpoint/2010/main" val="192317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zh-CN" alt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zh-CN" altLang="en-US" dirty="0"/>
          </a:p>
        </p:txBody>
      </p:sp>
      <p:sp>
        <p:nvSpPr>
          <p:cNvPr id="4" name="Text 2"/>
          <p:cNvSpPr/>
          <p:nvPr/>
        </p:nvSpPr>
        <p:spPr>
          <a:xfrm>
            <a:off x="1223760" y="1117403"/>
            <a:ext cx="4443889" cy="694373"/>
          </a:xfrm>
          <a:prstGeom prst="rect">
            <a:avLst/>
          </a:prstGeom>
          <a:noFill/>
          <a:ln/>
        </p:spPr>
        <p:txBody>
          <a:bodyPr wrap="none" rtlCol="0" anchor="t"/>
          <a:lstStyle/>
          <a:p>
            <a:pPr marL="0" indent="0">
              <a:lnSpc>
                <a:spcPts val="5468"/>
              </a:lnSpc>
              <a:buNone/>
            </a:pPr>
            <a:r>
              <a:rPr lang="en-US" altLang="zh-CN" sz="4374" b="1" kern="0" spc="-131" dirty="0">
                <a:solidFill>
                  <a:srgbClr val="000000"/>
                </a:solidFill>
                <a:latin typeface="Inter" pitchFamily="34" charset="0"/>
                <a:ea typeface="Inter" pitchFamily="34" charset="-122"/>
              </a:rPr>
              <a:t>Relational Model</a:t>
            </a:r>
            <a:endParaRPr lang="en-US" sz="4374" dirty="0"/>
          </a:p>
        </p:txBody>
      </p:sp>
      <p:sp>
        <p:nvSpPr>
          <p:cNvPr id="5" name="Text 3"/>
          <p:cNvSpPr/>
          <p:nvPr/>
        </p:nvSpPr>
        <p:spPr>
          <a:xfrm>
            <a:off x="2037993" y="3644265"/>
            <a:ext cx="2221944" cy="347186"/>
          </a:xfrm>
          <a:prstGeom prst="rect">
            <a:avLst/>
          </a:prstGeom>
          <a:noFill/>
          <a:ln/>
        </p:spPr>
        <p:txBody>
          <a:bodyPr wrap="none" rtlCol="0" anchor="t"/>
          <a:lstStyle/>
          <a:p>
            <a:pPr marL="0" indent="0">
              <a:lnSpc>
                <a:spcPts val="2734"/>
              </a:lnSpc>
              <a:buNone/>
            </a:pPr>
            <a:endParaRPr lang="en-US" sz="2187" dirty="0"/>
          </a:p>
        </p:txBody>
      </p:sp>
      <p:pic>
        <p:nvPicPr>
          <p:cNvPr id="8" name="图片 7" descr="图示&#10;&#10;描述已自动生成">
            <a:extLst>
              <a:ext uri="{FF2B5EF4-FFF2-40B4-BE49-F238E27FC236}">
                <a16:creationId xmlns:a16="http://schemas.microsoft.com/office/drawing/2014/main" id="{BAA3BC46-822A-5AE7-0790-213D4508EDFD}"/>
              </a:ext>
            </a:extLst>
          </p:cNvPr>
          <p:cNvPicPr>
            <a:picLocks noChangeAspect="1"/>
          </p:cNvPicPr>
          <p:nvPr/>
        </p:nvPicPr>
        <p:blipFill>
          <a:blip r:embed="rId3"/>
          <a:stretch>
            <a:fillRect/>
          </a:stretch>
        </p:blipFill>
        <p:spPr>
          <a:xfrm>
            <a:off x="1990856" y="1811776"/>
            <a:ext cx="10648688" cy="5977804"/>
          </a:xfrm>
          <a:prstGeom prst="rect">
            <a:avLst/>
          </a:prstGeom>
        </p:spPr>
      </p:pic>
    </p:spTree>
    <p:extLst>
      <p:ext uri="{BB962C8B-B14F-4D97-AF65-F5344CB8AC3E}">
        <p14:creationId xmlns:p14="http://schemas.microsoft.com/office/powerpoint/2010/main" val="235805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zh-CN" alt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zh-CN" altLang="en-US" dirty="0"/>
          </a:p>
        </p:txBody>
      </p:sp>
      <p:sp>
        <p:nvSpPr>
          <p:cNvPr id="4" name="Text 2"/>
          <p:cNvSpPr/>
          <p:nvPr/>
        </p:nvSpPr>
        <p:spPr>
          <a:xfrm>
            <a:off x="1223760" y="1117403"/>
            <a:ext cx="4443889" cy="694373"/>
          </a:xfrm>
          <a:prstGeom prst="rect">
            <a:avLst/>
          </a:prstGeom>
          <a:noFill/>
          <a:ln/>
        </p:spPr>
        <p:txBody>
          <a:bodyPr wrap="none" rtlCol="0" anchor="t"/>
          <a:lstStyle/>
          <a:p>
            <a:pPr marL="0" indent="0">
              <a:lnSpc>
                <a:spcPts val="5468"/>
              </a:lnSpc>
              <a:buNone/>
            </a:pPr>
            <a:r>
              <a:rPr lang="en-US" altLang="zh-CN" sz="4374" b="1" kern="0" spc="-131" dirty="0">
                <a:solidFill>
                  <a:srgbClr val="000000"/>
                </a:solidFill>
                <a:latin typeface="Inter" pitchFamily="34" charset="0"/>
                <a:ea typeface="Inter" pitchFamily="34" charset="-122"/>
                <a:cs typeface="Inter" pitchFamily="34" charset="-120"/>
              </a:rPr>
              <a:t>List of Tables</a:t>
            </a:r>
            <a:endParaRPr lang="en-US" altLang="zh-CN" sz="4374" dirty="0"/>
          </a:p>
        </p:txBody>
      </p:sp>
      <p:sp>
        <p:nvSpPr>
          <p:cNvPr id="5" name="Text 3"/>
          <p:cNvSpPr/>
          <p:nvPr/>
        </p:nvSpPr>
        <p:spPr>
          <a:xfrm>
            <a:off x="2037993" y="3644265"/>
            <a:ext cx="2221944" cy="347186"/>
          </a:xfrm>
          <a:prstGeom prst="rect">
            <a:avLst/>
          </a:prstGeom>
          <a:noFill/>
          <a:ln/>
        </p:spPr>
        <p:txBody>
          <a:bodyPr wrap="none" rtlCol="0" anchor="t"/>
          <a:lstStyle/>
          <a:p>
            <a:pPr marL="0" indent="0">
              <a:lnSpc>
                <a:spcPts val="2734"/>
              </a:lnSpc>
              <a:buNone/>
            </a:pPr>
            <a:endParaRPr lang="en-US" sz="2187" dirty="0"/>
          </a:p>
        </p:txBody>
      </p:sp>
      <p:pic>
        <p:nvPicPr>
          <p:cNvPr id="6" name="图片 5" descr="图形用户界面, 应用程序&#10;&#10;描述已自动生成">
            <a:extLst>
              <a:ext uri="{FF2B5EF4-FFF2-40B4-BE49-F238E27FC236}">
                <a16:creationId xmlns:a16="http://schemas.microsoft.com/office/drawing/2014/main" id="{BCF64534-06B9-C5A3-E162-835BE2BD90BD}"/>
              </a:ext>
            </a:extLst>
          </p:cNvPr>
          <p:cNvPicPr>
            <a:picLocks noChangeAspect="1"/>
          </p:cNvPicPr>
          <p:nvPr/>
        </p:nvPicPr>
        <p:blipFill>
          <a:blip r:embed="rId3"/>
          <a:stretch>
            <a:fillRect/>
          </a:stretch>
        </p:blipFill>
        <p:spPr>
          <a:xfrm>
            <a:off x="1342529" y="2265304"/>
            <a:ext cx="3312598" cy="4583608"/>
          </a:xfrm>
          <a:prstGeom prst="rect">
            <a:avLst/>
          </a:prstGeom>
        </p:spPr>
      </p:pic>
      <p:pic>
        <p:nvPicPr>
          <p:cNvPr id="7" name="图片 6" descr="图形用户界面, 表格&#10;&#10;中度可信度描述已自动生成">
            <a:extLst>
              <a:ext uri="{FF2B5EF4-FFF2-40B4-BE49-F238E27FC236}">
                <a16:creationId xmlns:a16="http://schemas.microsoft.com/office/drawing/2014/main" id="{D30F64F4-BE9C-13D0-5CBE-951474B56933}"/>
              </a:ext>
            </a:extLst>
          </p:cNvPr>
          <p:cNvPicPr>
            <a:picLocks noChangeAspect="1"/>
          </p:cNvPicPr>
          <p:nvPr/>
        </p:nvPicPr>
        <p:blipFill>
          <a:blip r:embed="rId4"/>
          <a:stretch>
            <a:fillRect/>
          </a:stretch>
        </p:blipFill>
        <p:spPr>
          <a:xfrm>
            <a:off x="5667649" y="4336036"/>
            <a:ext cx="7180790" cy="2981620"/>
          </a:xfrm>
          <a:prstGeom prst="rect">
            <a:avLst/>
          </a:prstGeom>
        </p:spPr>
      </p:pic>
      <p:pic>
        <p:nvPicPr>
          <p:cNvPr id="9" name="图片 8" descr="表格&#10;&#10;描述已自动生成">
            <a:extLst>
              <a:ext uri="{FF2B5EF4-FFF2-40B4-BE49-F238E27FC236}">
                <a16:creationId xmlns:a16="http://schemas.microsoft.com/office/drawing/2014/main" id="{EA24AB1C-FFA2-91E2-B5BD-112FF923F399}"/>
              </a:ext>
            </a:extLst>
          </p:cNvPr>
          <p:cNvPicPr>
            <a:picLocks noChangeAspect="1"/>
          </p:cNvPicPr>
          <p:nvPr/>
        </p:nvPicPr>
        <p:blipFill>
          <a:blip r:embed="rId5"/>
          <a:stretch>
            <a:fillRect/>
          </a:stretch>
        </p:blipFill>
        <p:spPr>
          <a:xfrm>
            <a:off x="5997656" y="731121"/>
            <a:ext cx="5936251" cy="3260330"/>
          </a:xfrm>
          <a:prstGeom prst="rect">
            <a:avLst/>
          </a:prstGeom>
        </p:spPr>
      </p:pic>
    </p:spTree>
    <p:extLst>
      <p:ext uri="{BB962C8B-B14F-4D97-AF65-F5344CB8AC3E}">
        <p14:creationId xmlns:p14="http://schemas.microsoft.com/office/powerpoint/2010/main" val="576691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zh-CN" alt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zh-CN" alt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673548"/>
            <a:ext cx="5332690" cy="833199"/>
          </a:xfrm>
          <a:prstGeom prst="rect">
            <a:avLst/>
          </a:prstGeom>
          <a:noFill/>
          <a:ln/>
        </p:spPr>
        <p:txBody>
          <a:bodyPr wrap="non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Backend Design</a:t>
            </a:r>
            <a:endParaRPr lang="en-US" sz="5249" dirty="0"/>
          </a:p>
        </p:txBody>
      </p:sp>
      <p:sp>
        <p:nvSpPr>
          <p:cNvPr id="6" name="Text 3"/>
          <p:cNvSpPr/>
          <p:nvPr/>
        </p:nvSpPr>
        <p:spPr>
          <a:xfrm>
            <a:off x="833199" y="3840004"/>
            <a:ext cx="7728405" cy="109021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WOW CAR RENTAL backend program is a </a:t>
            </a:r>
            <a:r>
              <a:rPr lang="en-US" sz="1750" b="1" kern="0" spc="-35" dirty="0">
                <a:solidFill>
                  <a:srgbClr val="272525"/>
                </a:solidFill>
                <a:latin typeface="Inter" pitchFamily="34" charset="0"/>
                <a:ea typeface="Inter" pitchFamily="34" charset="-122"/>
                <a:cs typeface="Inter" pitchFamily="34" charset="-120"/>
              </a:rPr>
              <a:t>Java Spring Boot </a:t>
            </a:r>
            <a:r>
              <a:rPr lang="en-US" sz="1750" kern="0" spc="-35" dirty="0">
                <a:solidFill>
                  <a:srgbClr val="272525"/>
                </a:solidFill>
                <a:latin typeface="Inter" pitchFamily="34" charset="0"/>
                <a:ea typeface="Inter" pitchFamily="34" charset="-122"/>
                <a:cs typeface="Inter" pitchFamily="34" charset="-120"/>
              </a:rPr>
              <a:t>application that provides the functionality for the car rental web application.</a:t>
            </a:r>
            <a:endParaRPr lang="en-US" sz="1750" dirty="0"/>
          </a:p>
        </p:txBody>
      </p:sp>
      <p:sp>
        <p:nvSpPr>
          <p:cNvPr id="7" name="Shape 4"/>
          <p:cNvSpPr/>
          <p:nvPr/>
        </p:nvSpPr>
        <p:spPr>
          <a:xfrm>
            <a:off x="833199" y="5156121"/>
            <a:ext cx="355402" cy="355402"/>
          </a:xfrm>
          <a:prstGeom prst="roundRect">
            <a:avLst>
              <a:gd name="adj" fmla="val 25726039"/>
            </a:avLst>
          </a:prstGeom>
          <a:solidFill>
            <a:srgbClr val="75295E"/>
          </a:solidFill>
          <a:ln w="7620">
            <a:solidFill>
              <a:srgbClr val="FFFFFF"/>
            </a:solidFill>
            <a:prstDash val="solid"/>
          </a:ln>
        </p:spPr>
        <p:txBody>
          <a:bodyPr/>
          <a:lstStyle/>
          <a:p>
            <a:endParaRPr lang="zh-CN" altLang="en-US"/>
          </a:p>
        </p:txBody>
      </p:sp>
      <p:sp>
        <p:nvSpPr>
          <p:cNvPr id="8" name="Text 5"/>
          <p:cNvSpPr/>
          <p:nvPr/>
        </p:nvSpPr>
        <p:spPr>
          <a:xfrm>
            <a:off x="912376" y="5151001"/>
            <a:ext cx="196929" cy="365760"/>
          </a:xfrm>
          <a:prstGeom prst="rect">
            <a:avLst/>
          </a:prstGeom>
          <a:noFill/>
          <a:ln/>
        </p:spPr>
        <p:txBody>
          <a:bodyPr wrap="none" rtlCol="0" anchor="t"/>
          <a:lstStyle/>
          <a:p>
            <a:pPr marL="0" indent="0" algn="ctr">
              <a:lnSpc>
                <a:spcPts val="2880"/>
              </a:lnSpc>
              <a:buNone/>
            </a:pPr>
            <a:r>
              <a:rPr lang="en-US" sz="1152" kern="0" spc="-35" dirty="0">
                <a:solidFill>
                  <a:srgbClr val="FFFFFF"/>
                </a:solidFill>
                <a:latin typeface="Inter" pitchFamily="34" charset="0"/>
                <a:ea typeface="Inter" pitchFamily="34" charset="-122"/>
                <a:cs typeface="Inter" pitchFamily="34" charset="-120"/>
              </a:rPr>
              <a:t>yb</a:t>
            </a:r>
            <a:endParaRPr lang="en-US" sz="1152" dirty="0"/>
          </a:p>
        </p:txBody>
      </p:sp>
      <p:sp>
        <p:nvSpPr>
          <p:cNvPr id="9" name="Text 6"/>
          <p:cNvSpPr/>
          <p:nvPr/>
        </p:nvSpPr>
        <p:spPr>
          <a:xfrm>
            <a:off x="1299686" y="5161598"/>
            <a:ext cx="1804749" cy="388858"/>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Inter" pitchFamily="34" charset="0"/>
                <a:ea typeface="Inter" pitchFamily="34" charset="-122"/>
                <a:cs typeface="Inter" pitchFamily="34" charset="-120"/>
              </a:rPr>
              <a:t>by Yunling Bai</a:t>
            </a:r>
            <a:endParaRPr lang="en-US" sz="218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zh-CN" altLang="en-US"/>
          </a:p>
        </p:txBody>
      </p:sp>
      <p:sp>
        <p:nvSpPr>
          <p:cNvPr id="3" name="Shape 1"/>
          <p:cNvSpPr/>
          <p:nvPr/>
        </p:nvSpPr>
        <p:spPr>
          <a:xfrm>
            <a:off x="0" y="-12820"/>
            <a:ext cx="14630400" cy="8229600"/>
          </a:xfrm>
          <a:prstGeom prst="rect">
            <a:avLst/>
          </a:prstGeom>
          <a:solidFill>
            <a:srgbClr val="FFFFFF"/>
          </a:solidFill>
          <a:ln w="13811">
            <a:solidFill>
              <a:srgbClr val="E5E0DF"/>
            </a:solidFill>
            <a:prstDash val="solid"/>
          </a:ln>
        </p:spPr>
        <p:txBody>
          <a:bodyPr/>
          <a:lstStyle/>
          <a:p>
            <a:endParaRPr lang="zh-CN" altLang="en-US" dirty="0"/>
          </a:p>
        </p:txBody>
      </p:sp>
      <p:sp>
        <p:nvSpPr>
          <p:cNvPr id="4" name="Text 2"/>
          <p:cNvSpPr/>
          <p:nvPr/>
        </p:nvSpPr>
        <p:spPr>
          <a:xfrm>
            <a:off x="542818" y="196299"/>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Architecture</a:t>
            </a:r>
            <a:endParaRPr lang="en-US" sz="4374" dirty="0"/>
          </a:p>
        </p:txBody>
      </p:sp>
      <p:sp>
        <p:nvSpPr>
          <p:cNvPr id="5" name="Text 3"/>
          <p:cNvSpPr/>
          <p:nvPr/>
        </p:nvSpPr>
        <p:spPr>
          <a:xfrm>
            <a:off x="661061" y="1314498"/>
            <a:ext cx="2221944"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Controller</a:t>
            </a:r>
            <a:endParaRPr lang="en-US" sz="2187" dirty="0"/>
          </a:p>
        </p:txBody>
      </p:sp>
      <p:sp>
        <p:nvSpPr>
          <p:cNvPr id="6" name="Text 4"/>
          <p:cNvSpPr/>
          <p:nvPr/>
        </p:nvSpPr>
        <p:spPr>
          <a:xfrm>
            <a:off x="650940" y="1843008"/>
            <a:ext cx="2407305" cy="355401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controller layer is responsible for handling HTTP requests from the web application. It prepares the response based on the service's output and sends it back to the web application.</a:t>
            </a:r>
            <a:endParaRPr lang="en-US" sz="1750" dirty="0"/>
          </a:p>
        </p:txBody>
      </p:sp>
      <p:sp>
        <p:nvSpPr>
          <p:cNvPr id="7" name="Text 5"/>
          <p:cNvSpPr/>
          <p:nvPr/>
        </p:nvSpPr>
        <p:spPr>
          <a:xfrm>
            <a:off x="747111" y="5740313"/>
            <a:ext cx="2221944"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Service</a:t>
            </a:r>
            <a:endParaRPr lang="en-US" sz="2187" dirty="0"/>
          </a:p>
        </p:txBody>
      </p:sp>
      <p:sp>
        <p:nvSpPr>
          <p:cNvPr id="8" name="Text 6"/>
          <p:cNvSpPr/>
          <p:nvPr/>
        </p:nvSpPr>
        <p:spPr>
          <a:xfrm>
            <a:off x="661060" y="6167914"/>
            <a:ext cx="2512445"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service layer implements the business logic of the application.</a:t>
            </a:r>
            <a:endParaRPr lang="en-US" sz="1750" dirty="0"/>
          </a:p>
        </p:txBody>
      </p:sp>
      <p:sp>
        <p:nvSpPr>
          <p:cNvPr id="9" name="Text 7"/>
          <p:cNvSpPr/>
          <p:nvPr/>
        </p:nvSpPr>
        <p:spPr>
          <a:xfrm>
            <a:off x="4370807" y="1337844"/>
            <a:ext cx="2221944"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Entity</a:t>
            </a:r>
            <a:endParaRPr lang="en-US" sz="2187" dirty="0"/>
          </a:p>
        </p:txBody>
      </p:sp>
      <p:sp>
        <p:nvSpPr>
          <p:cNvPr id="10" name="Text 8"/>
          <p:cNvSpPr/>
          <p:nvPr/>
        </p:nvSpPr>
        <p:spPr>
          <a:xfrm>
            <a:off x="4340067" y="1847590"/>
            <a:ext cx="2858459"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This layer Represents the data models of the application, mapping to database tables and defining the structure of data objects.</a:t>
            </a:r>
            <a:endParaRPr lang="en-US" sz="1750" dirty="0"/>
          </a:p>
        </p:txBody>
      </p:sp>
      <p:sp>
        <p:nvSpPr>
          <p:cNvPr id="11" name="Text 9"/>
          <p:cNvSpPr/>
          <p:nvPr/>
        </p:nvSpPr>
        <p:spPr>
          <a:xfrm>
            <a:off x="4340067" y="4734351"/>
            <a:ext cx="2221944"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Mapper</a:t>
            </a:r>
            <a:endParaRPr lang="en-US" sz="2187" dirty="0"/>
          </a:p>
        </p:txBody>
      </p:sp>
      <p:sp>
        <p:nvSpPr>
          <p:cNvPr id="12" name="Text 10"/>
          <p:cNvSpPr/>
          <p:nvPr/>
        </p:nvSpPr>
        <p:spPr>
          <a:xfrm>
            <a:off x="4340067" y="5223003"/>
            <a:ext cx="2975133"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mapper layer Uses MyBatis to simplify data access operations. It helps to translate data between objects and databases.</a:t>
            </a:r>
            <a:endParaRPr lang="en-US" sz="1750" dirty="0"/>
          </a:p>
        </p:txBody>
      </p:sp>
      <p:pic>
        <p:nvPicPr>
          <p:cNvPr id="1026" name="Picture 2">
            <a:extLst>
              <a:ext uri="{FF2B5EF4-FFF2-40B4-BE49-F238E27FC236}">
                <a16:creationId xmlns:a16="http://schemas.microsoft.com/office/drawing/2014/main" id="{B643912C-0E9D-987B-3971-9F682464F2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8712"/>
          <a:stretch/>
        </p:blipFill>
        <p:spPr bwMode="auto">
          <a:xfrm>
            <a:off x="8049813" y="-33567"/>
            <a:ext cx="6608819" cy="82401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zh-CN" alt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zh-CN" alt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txBody>
          <a:bodyPr/>
          <a:lstStyle/>
          <a:p>
            <a:endParaRPr lang="zh-CN" altLang="en-US"/>
          </a:p>
        </p:txBody>
      </p:sp>
      <p:sp>
        <p:nvSpPr>
          <p:cNvPr id="6" name="Text 3"/>
          <p:cNvSpPr/>
          <p:nvPr/>
        </p:nvSpPr>
        <p:spPr>
          <a:xfrm>
            <a:off x="435436" y="440973"/>
            <a:ext cx="4936450" cy="694373"/>
          </a:xfrm>
          <a:prstGeom prst="rect">
            <a:avLst/>
          </a:prstGeom>
          <a:noFill/>
          <a:ln/>
        </p:spPr>
        <p:txBody>
          <a:bodyPr wrap="none" rtlCol="0" anchor="t"/>
          <a:lstStyle/>
          <a:p>
            <a:pPr marL="0" indent="0">
              <a:lnSpc>
                <a:spcPts val="5468"/>
              </a:lnSpc>
              <a:buNone/>
            </a:pPr>
            <a:r>
              <a:rPr lang="en-US" sz="5400" b="1" kern="0" spc="-131" dirty="0">
                <a:solidFill>
                  <a:srgbClr val="000000"/>
                </a:solidFill>
                <a:latin typeface="Inter" pitchFamily="34" charset="0"/>
                <a:ea typeface="Inter" pitchFamily="34" charset="-122"/>
                <a:cs typeface="Inter" pitchFamily="34" charset="-120"/>
              </a:rPr>
              <a:t>Features</a:t>
            </a:r>
            <a:endParaRPr lang="en-US" sz="5400" dirty="0"/>
          </a:p>
        </p:txBody>
      </p:sp>
      <p:sp>
        <p:nvSpPr>
          <p:cNvPr id="7" name="Shape 4"/>
          <p:cNvSpPr/>
          <p:nvPr/>
        </p:nvSpPr>
        <p:spPr>
          <a:xfrm>
            <a:off x="1547799" y="2640000"/>
            <a:ext cx="5166122" cy="1663184"/>
          </a:xfrm>
          <a:prstGeom prst="roundRect">
            <a:avLst>
              <a:gd name="adj" fmla="val 6012"/>
            </a:avLst>
          </a:prstGeom>
          <a:solidFill>
            <a:srgbClr val="DADBF1"/>
          </a:solidFill>
          <a:ln w="13811">
            <a:solidFill>
              <a:srgbClr val="B5B7E3"/>
            </a:solidFill>
            <a:prstDash val="solid"/>
          </a:ln>
        </p:spPr>
        <p:txBody>
          <a:bodyPr/>
          <a:lstStyle/>
          <a:p>
            <a:endParaRPr lang="zh-CN" altLang="en-US"/>
          </a:p>
        </p:txBody>
      </p:sp>
      <p:sp>
        <p:nvSpPr>
          <p:cNvPr id="8" name="Text 5"/>
          <p:cNvSpPr/>
          <p:nvPr/>
        </p:nvSpPr>
        <p:spPr>
          <a:xfrm>
            <a:off x="1783781" y="2819570"/>
            <a:ext cx="2221944" cy="347186"/>
          </a:xfrm>
          <a:prstGeom prst="rect">
            <a:avLst/>
          </a:prstGeom>
          <a:noFill/>
          <a:ln/>
        </p:spPr>
        <p:txBody>
          <a:bodyPr wrap="none" rtlCol="0" anchor="t"/>
          <a:lstStyle/>
          <a:p>
            <a:pPr marL="0" indent="0">
              <a:lnSpc>
                <a:spcPts val="2734"/>
              </a:lnSpc>
              <a:buNone/>
            </a:pPr>
            <a:r>
              <a:rPr lang="en-US" sz="2800" b="1" kern="0" spc="-66" dirty="0">
                <a:solidFill>
                  <a:srgbClr val="272525"/>
                </a:solidFill>
                <a:latin typeface="Inter" pitchFamily="34" charset="0"/>
                <a:ea typeface="Inter" pitchFamily="34" charset="-122"/>
                <a:cs typeface="Inter" pitchFamily="34" charset="-120"/>
              </a:rPr>
              <a:t>SHA-3 Algorithm</a:t>
            </a:r>
            <a:endParaRPr lang="en-US" sz="2800" dirty="0"/>
          </a:p>
        </p:txBody>
      </p:sp>
      <p:sp>
        <p:nvSpPr>
          <p:cNvPr id="9" name="Text 6"/>
          <p:cNvSpPr/>
          <p:nvPr/>
        </p:nvSpPr>
        <p:spPr>
          <a:xfrm>
            <a:off x="1783781" y="3203400"/>
            <a:ext cx="4694158"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Employed for data integrity verification and secure password storage.</a:t>
            </a:r>
            <a:endParaRPr lang="en-US" sz="1750" dirty="0"/>
          </a:p>
        </p:txBody>
      </p:sp>
      <p:sp>
        <p:nvSpPr>
          <p:cNvPr id="10" name="Shape 7"/>
          <p:cNvSpPr/>
          <p:nvPr/>
        </p:nvSpPr>
        <p:spPr>
          <a:xfrm>
            <a:off x="8378393" y="5307618"/>
            <a:ext cx="5166122" cy="1663184"/>
          </a:xfrm>
          <a:prstGeom prst="roundRect">
            <a:avLst>
              <a:gd name="adj" fmla="val 6012"/>
            </a:avLst>
          </a:prstGeom>
          <a:solidFill>
            <a:srgbClr val="DADBF1"/>
          </a:solidFill>
          <a:ln w="13811">
            <a:solidFill>
              <a:srgbClr val="B5B7E3"/>
            </a:solidFill>
            <a:prstDash val="solid"/>
          </a:ln>
        </p:spPr>
        <p:txBody>
          <a:bodyPr/>
          <a:lstStyle/>
          <a:p>
            <a:endParaRPr lang="zh-CN" altLang="en-US" dirty="0"/>
          </a:p>
        </p:txBody>
      </p:sp>
      <p:sp>
        <p:nvSpPr>
          <p:cNvPr id="11" name="Text 8"/>
          <p:cNvSpPr/>
          <p:nvPr/>
        </p:nvSpPr>
        <p:spPr>
          <a:xfrm>
            <a:off x="8614374" y="5564841"/>
            <a:ext cx="3070503" cy="347186"/>
          </a:xfrm>
          <a:prstGeom prst="rect">
            <a:avLst/>
          </a:prstGeom>
          <a:noFill/>
          <a:ln/>
        </p:spPr>
        <p:txBody>
          <a:bodyPr wrap="none" rtlCol="0" anchor="t"/>
          <a:lstStyle/>
          <a:p>
            <a:pPr marL="0" indent="0">
              <a:lnSpc>
                <a:spcPts val="2734"/>
              </a:lnSpc>
              <a:buNone/>
            </a:pPr>
            <a:r>
              <a:rPr lang="en-US" sz="2800" b="1" kern="0" spc="-66" dirty="0">
                <a:solidFill>
                  <a:srgbClr val="272525"/>
                </a:solidFill>
                <a:latin typeface="Inter" pitchFamily="34" charset="0"/>
                <a:ea typeface="Inter" pitchFamily="34" charset="-122"/>
                <a:cs typeface="Inter" pitchFamily="34" charset="-120"/>
              </a:rPr>
              <a:t>Pre-Prepared Statement</a:t>
            </a:r>
            <a:endParaRPr lang="en-US" sz="2800" dirty="0"/>
          </a:p>
        </p:txBody>
      </p:sp>
      <p:sp>
        <p:nvSpPr>
          <p:cNvPr id="12" name="Text 9"/>
          <p:cNvSpPr/>
          <p:nvPr/>
        </p:nvSpPr>
        <p:spPr>
          <a:xfrm>
            <a:off x="8614375" y="6018422"/>
            <a:ext cx="4694158"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Used to prevent SQL injection attacks.</a:t>
            </a:r>
            <a:endParaRPr lang="en-US" sz="1750" dirty="0"/>
          </a:p>
        </p:txBody>
      </p:sp>
      <p:sp>
        <p:nvSpPr>
          <p:cNvPr id="16" name="Text 3">
            <a:extLst>
              <a:ext uri="{FF2B5EF4-FFF2-40B4-BE49-F238E27FC236}">
                <a16:creationId xmlns:a16="http://schemas.microsoft.com/office/drawing/2014/main" id="{F1C1B3E1-62F8-7D33-371E-C34916996A6F}"/>
              </a:ext>
            </a:extLst>
          </p:cNvPr>
          <p:cNvSpPr/>
          <p:nvPr/>
        </p:nvSpPr>
        <p:spPr>
          <a:xfrm>
            <a:off x="916722" y="1735390"/>
            <a:ext cx="4936450" cy="694373"/>
          </a:xfrm>
          <a:prstGeom prst="rect">
            <a:avLst/>
          </a:prstGeom>
          <a:noFill/>
          <a:ln/>
        </p:spPr>
        <p:txBody>
          <a:bodyPr wrap="none" rtlCol="0" anchor="t"/>
          <a:lstStyle/>
          <a:p>
            <a:pPr marL="0" indent="0">
              <a:lnSpc>
                <a:spcPts val="5468"/>
              </a:lnSpc>
              <a:buNone/>
            </a:pPr>
            <a:r>
              <a:rPr lang="en-US" sz="3600" kern="0" spc="-131" dirty="0">
                <a:solidFill>
                  <a:srgbClr val="000000"/>
                </a:solidFill>
                <a:latin typeface="Bahnschrift Condensed" panose="020B0502040204020203" pitchFamily="34" charset="0"/>
                <a:ea typeface="Inter" pitchFamily="34" charset="-122"/>
                <a:cs typeface="Inter" pitchFamily="34" charset="-120"/>
              </a:rPr>
              <a:t>Encryption Method</a:t>
            </a:r>
            <a:endParaRPr lang="en-US" sz="3600" dirty="0">
              <a:latin typeface="Bahnschrift Condensed" panose="020B0502040204020203" pitchFamily="34" charset="0"/>
            </a:endParaRPr>
          </a:p>
        </p:txBody>
      </p:sp>
      <p:sp>
        <p:nvSpPr>
          <p:cNvPr id="19" name="Text 3">
            <a:extLst>
              <a:ext uri="{FF2B5EF4-FFF2-40B4-BE49-F238E27FC236}">
                <a16:creationId xmlns:a16="http://schemas.microsoft.com/office/drawing/2014/main" id="{A8A140C3-9D9F-B699-6BF1-999EBE9667D6}"/>
              </a:ext>
            </a:extLst>
          </p:cNvPr>
          <p:cNvSpPr/>
          <p:nvPr/>
        </p:nvSpPr>
        <p:spPr>
          <a:xfrm>
            <a:off x="7920837" y="4404955"/>
            <a:ext cx="4936450" cy="694373"/>
          </a:xfrm>
          <a:prstGeom prst="rect">
            <a:avLst/>
          </a:prstGeom>
          <a:noFill/>
          <a:ln/>
        </p:spPr>
        <p:txBody>
          <a:bodyPr wrap="none" rtlCol="0" anchor="t"/>
          <a:lstStyle/>
          <a:p>
            <a:pPr marL="0" indent="0">
              <a:lnSpc>
                <a:spcPts val="5468"/>
              </a:lnSpc>
              <a:buNone/>
            </a:pPr>
            <a:r>
              <a:rPr lang="en-US" altLang="zh-CN" sz="3600" dirty="0">
                <a:latin typeface="Bahnschrift Condensed" panose="020B0502040204020203" pitchFamily="34" charset="0"/>
              </a:rPr>
              <a:t>Preventing SQL injection</a:t>
            </a:r>
            <a:endParaRPr lang="en-US" sz="3600" dirty="0">
              <a:latin typeface="Bahnschrift Condensed" panose="020B0502040204020203" pitchFamily="34" charset="0"/>
            </a:endParaRPr>
          </a:p>
        </p:txBody>
      </p:sp>
      <p:pic>
        <p:nvPicPr>
          <p:cNvPr id="20" name="Picture 1226">
            <a:extLst>
              <a:ext uri="{FF2B5EF4-FFF2-40B4-BE49-F238E27FC236}">
                <a16:creationId xmlns:a16="http://schemas.microsoft.com/office/drawing/2014/main" id="{D692665A-BE70-05FE-3D7D-DA5F1F9CF171}"/>
              </a:ext>
            </a:extLst>
          </p:cNvPr>
          <p:cNvPicPr/>
          <p:nvPr/>
        </p:nvPicPr>
        <p:blipFill>
          <a:blip r:embed="rId4"/>
          <a:stretch>
            <a:fillRect/>
          </a:stretch>
        </p:blipFill>
        <p:spPr>
          <a:xfrm>
            <a:off x="930708" y="5387729"/>
            <a:ext cx="6361800" cy="202424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zh-CN" alt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zh-CN" altLang="en-US"/>
          </a:p>
        </p:txBody>
      </p:sp>
      <p:sp>
        <p:nvSpPr>
          <p:cNvPr id="5" name="Text 2"/>
          <p:cNvSpPr/>
          <p:nvPr/>
        </p:nvSpPr>
        <p:spPr>
          <a:xfrm>
            <a:off x="833199" y="627102"/>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Security</a:t>
            </a:r>
            <a:endParaRPr lang="en-US" sz="4374" dirty="0"/>
          </a:p>
        </p:txBody>
      </p:sp>
      <p:sp>
        <p:nvSpPr>
          <p:cNvPr id="6" name="Shape 3"/>
          <p:cNvSpPr/>
          <p:nvPr/>
        </p:nvSpPr>
        <p:spPr>
          <a:xfrm>
            <a:off x="833199" y="1828324"/>
            <a:ext cx="499943" cy="499943"/>
          </a:xfrm>
          <a:prstGeom prst="roundRect">
            <a:avLst>
              <a:gd name="adj" fmla="val 20000"/>
            </a:avLst>
          </a:prstGeom>
          <a:solidFill>
            <a:srgbClr val="DADBF1"/>
          </a:solidFill>
          <a:ln w="13811">
            <a:solidFill>
              <a:srgbClr val="B5B7E3"/>
            </a:solidFill>
            <a:prstDash val="solid"/>
          </a:ln>
        </p:spPr>
        <p:txBody>
          <a:bodyPr/>
          <a:lstStyle/>
          <a:p>
            <a:endParaRPr lang="zh-CN" altLang="en-US"/>
          </a:p>
        </p:txBody>
      </p:sp>
      <p:sp>
        <p:nvSpPr>
          <p:cNvPr id="7" name="Text 4"/>
          <p:cNvSpPr/>
          <p:nvPr/>
        </p:nvSpPr>
        <p:spPr>
          <a:xfrm>
            <a:off x="1001554" y="1869996"/>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8" name="Text 5"/>
          <p:cNvSpPr/>
          <p:nvPr/>
        </p:nvSpPr>
        <p:spPr>
          <a:xfrm>
            <a:off x="1555313" y="1904643"/>
            <a:ext cx="2714506" cy="347186"/>
          </a:xfrm>
          <a:prstGeom prst="rect">
            <a:avLst/>
          </a:prstGeom>
          <a:noFill/>
          <a:ln/>
        </p:spPr>
        <p:txBody>
          <a:bodyPr wrap="none" rtlCol="0" anchor="t"/>
          <a:lstStyle/>
          <a:p>
            <a:pPr>
              <a:lnSpc>
                <a:spcPts val="2734"/>
              </a:lnSpc>
            </a:pPr>
            <a:r>
              <a:rPr lang="en-US" sz="2800" b="1" kern="0" spc="-66" dirty="0">
                <a:solidFill>
                  <a:srgbClr val="272525"/>
                </a:solidFill>
                <a:latin typeface="Inter" pitchFamily="34" charset="0"/>
                <a:ea typeface="Inter"/>
                <a:cs typeface="Inter" pitchFamily="34" charset="-120"/>
              </a:rPr>
              <a:t>Password encryption -</a:t>
            </a:r>
            <a:r>
              <a:rPr lang="en-US" altLang="zh-CN" sz="2800" b="1" kern="0" spc="-66" dirty="0">
                <a:solidFill>
                  <a:srgbClr val="272525"/>
                </a:solidFill>
                <a:latin typeface="Inter" pitchFamily="34" charset="0"/>
                <a:ea typeface="Inter"/>
                <a:cs typeface="Inter" pitchFamily="34" charset="-120"/>
              </a:rPr>
              <a:t>SHA-3 Algorithm</a:t>
            </a:r>
            <a:endParaRPr lang="en-US" altLang="zh-CN" sz="2800" dirty="0">
              <a:ea typeface="Inter"/>
            </a:endParaRPr>
          </a:p>
          <a:p>
            <a:pPr marL="0" indent="0">
              <a:lnSpc>
                <a:spcPts val="2734"/>
              </a:lnSpc>
              <a:buNone/>
            </a:pPr>
            <a:endParaRPr lang="en-US" sz="2187" dirty="0"/>
          </a:p>
        </p:txBody>
      </p:sp>
      <p:sp>
        <p:nvSpPr>
          <p:cNvPr id="9" name="Text 6"/>
          <p:cNvSpPr/>
          <p:nvPr/>
        </p:nvSpPr>
        <p:spPr>
          <a:xfrm>
            <a:off x="1555313" y="2385060"/>
            <a:ext cx="5137718" cy="2384941"/>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Passwords are encrypted before they are stored in the database. </a:t>
            </a:r>
          </a:p>
          <a:p>
            <a:pPr marL="0" indent="0">
              <a:lnSpc>
                <a:spcPts val="2799"/>
              </a:lnSpc>
              <a:buNone/>
            </a:pPr>
            <a:r>
              <a:rPr lang="en-US" altLang="zh-CN" sz="1750" kern="0" spc="-35" dirty="0">
                <a:solidFill>
                  <a:srgbClr val="272525"/>
                </a:solidFill>
                <a:latin typeface="Inter" pitchFamily="34" charset="0"/>
                <a:ea typeface="Inter" pitchFamily="34" charset="-122"/>
                <a:cs typeface="Inter" pitchFamily="34" charset="-120"/>
              </a:rPr>
              <a:t>SHA-3, also known as Keccak, is a cryptographic hash function employed for data integrity verification and secure password storage.</a:t>
            </a:r>
            <a:endParaRPr lang="en-US" sz="1750" dirty="0"/>
          </a:p>
        </p:txBody>
      </p:sp>
      <p:sp>
        <p:nvSpPr>
          <p:cNvPr id="14" name="Shape 11"/>
          <p:cNvSpPr/>
          <p:nvPr/>
        </p:nvSpPr>
        <p:spPr>
          <a:xfrm>
            <a:off x="833199" y="5624036"/>
            <a:ext cx="499943" cy="499943"/>
          </a:xfrm>
          <a:prstGeom prst="roundRect">
            <a:avLst>
              <a:gd name="adj" fmla="val 20000"/>
            </a:avLst>
          </a:prstGeom>
          <a:solidFill>
            <a:srgbClr val="DADBF1"/>
          </a:solidFill>
          <a:ln w="13811">
            <a:solidFill>
              <a:srgbClr val="B5B7E3"/>
            </a:solidFill>
            <a:prstDash val="solid"/>
          </a:ln>
        </p:spPr>
        <p:txBody>
          <a:bodyPr/>
          <a:lstStyle/>
          <a:p>
            <a:endParaRPr lang="zh-CN" altLang="en-US"/>
          </a:p>
        </p:txBody>
      </p:sp>
      <p:sp>
        <p:nvSpPr>
          <p:cNvPr id="15" name="Text 12"/>
          <p:cNvSpPr/>
          <p:nvPr/>
        </p:nvSpPr>
        <p:spPr>
          <a:xfrm>
            <a:off x="978694" y="5665708"/>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rPr>
              <a:t>2</a:t>
            </a:r>
            <a:endParaRPr lang="en-US" sz="2624" dirty="0"/>
          </a:p>
        </p:txBody>
      </p:sp>
      <p:sp>
        <p:nvSpPr>
          <p:cNvPr id="16" name="Text 13"/>
          <p:cNvSpPr/>
          <p:nvPr/>
        </p:nvSpPr>
        <p:spPr>
          <a:xfrm>
            <a:off x="1555313" y="5700355"/>
            <a:ext cx="3084314" cy="347186"/>
          </a:xfrm>
          <a:prstGeom prst="rect">
            <a:avLst/>
          </a:prstGeom>
          <a:noFill/>
          <a:ln/>
        </p:spPr>
        <p:txBody>
          <a:bodyPr wrap="none" rtlCol="0" anchor="t"/>
          <a:lstStyle/>
          <a:p>
            <a:pPr marL="0" indent="0">
              <a:lnSpc>
                <a:spcPts val="2734"/>
              </a:lnSpc>
              <a:buNone/>
            </a:pPr>
            <a:r>
              <a:rPr lang="en-US" sz="2800" b="1" kern="0" spc="-66" dirty="0">
                <a:solidFill>
                  <a:srgbClr val="272525"/>
                </a:solidFill>
                <a:latin typeface="Inter" pitchFamily="34" charset="0"/>
                <a:ea typeface="Inter" pitchFamily="34" charset="-122"/>
                <a:cs typeface="Inter" pitchFamily="34" charset="-120"/>
              </a:rPr>
              <a:t>SQL injection prevention</a:t>
            </a:r>
            <a:endParaRPr lang="en-US" sz="2800" dirty="0"/>
          </a:p>
        </p:txBody>
      </p:sp>
      <p:sp>
        <p:nvSpPr>
          <p:cNvPr id="17" name="Text 14"/>
          <p:cNvSpPr/>
          <p:nvPr/>
        </p:nvSpPr>
        <p:spPr>
          <a:xfrm>
            <a:off x="1555313" y="6180773"/>
            <a:ext cx="8584287"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pre-prepared statement method is used to prevent SQL injection attacks. This method allows the program to specify the SQL statement to be executed before the statement is actually executed, preventing attackers from injecting malicious SQL code into the statement.</a:t>
            </a:r>
            <a:endParaRPr lang="en-US" sz="1750" dirty="0"/>
          </a:p>
        </p:txBody>
      </p:sp>
      <p:pic>
        <p:nvPicPr>
          <p:cNvPr id="20" name="Image 0" descr="preencoded.png">
            <a:extLst>
              <a:ext uri="{FF2B5EF4-FFF2-40B4-BE49-F238E27FC236}">
                <a16:creationId xmlns:a16="http://schemas.microsoft.com/office/drawing/2014/main" id="{CF0F02F1-DAF3-F834-B93F-864B4E30BEB9}"/>
              </a:ext>
            </a:extLst>
          </p:cNvPr>
          <p:cNvPicPr>
            <a:picLocks noChangeAspect="1"/>
          </p:cNvPicPr>
          <p:nvPr/>
        </p:nvPicPr>
        <p:blipFill>
          <a:blip r:embed="rId3"/>
          <a:stretch>
            <a:fillRect/>
          </a:stretch>
        </p:blipFill>
        <p:spPr>
          <a:xfrm>
            <a:off x="10972800" y="0"/>
            <a:ext cx="36576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400</Words>
  <Application>Microsoft Office PowerPoint</Application>
  <PresentationFormat>自定义</PresentationFormat>
  <Paragraphs>68</Paragraphs>
  <Slides>9</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Inter</vt:lpstr>
      <vt:lpstr>等线</vt:lpstr>
      <vt:lpstr>Arial</vt:lpstr>
      <vt:lpstr>Bahnschrift Condensed</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jiecheng</cp:lastModifiedBy>
  <cp:revision>11</cp:revision>
  <dcterms:created xsi:type="dcterms:W3CDTF">2023-12-11T04:45:28Z</dcterms:created>
  <dcterms:modified xsi:type="dcterms:W3CDTF">2023-12-11T22:25:41Z</dcterms:modified>
</cp:coreProperties>
</file>