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2"/>
  </p:notesMasterIdLst>
  <p:sldIdLst>
    <p:sldId id="468" r:id="rId2"/>
    <p:sldId id="469" r:id="rId3"/>
    <p:sldId id="470" r:id="rId4"/>
    <p:sldId id="471" r:id="rId5"/>
    <p:sldId id="472" r:id="rId6"/>
    <p:sldId id="330" r:id="rId7"/>
    <p:sldId id="386" r:id="rId8"/>
    <p:sldId id="457" r:id="rId9"/>
    <p:sldId id="381" r:id="rId10"/>
    <p:sldId id="475" r:id="rId11"/>
    <p:sldId id="417" r:id="rId12"/>
    <p:sldId id="357" r:id="rId13"/>
    <p:sldId id="323" r:id="rId14"/>
    <p:sldId id="404" r:id="rId15"/>
    <p:sldId id="418" r:id="rId16"/>
    <p:sldId id="419" r:id="rId17"/>
    <p:sldId id="420" r:id="rId18"/>
    <p:sldId id="421" r:id="rId19"/>
    <p:sldId id="422" r:id="rId20"/>
    <p:sldId id="423" r:id="rId21"/>
    <p:sldId id="424" r:id="rId22"/>
    <p:sldId id="425" r:id="rId23"/>
    <p:sldId id="426" r:id="rId24"/>
    <p:sldId id="427" r:id="rId25"/>
    <p:sldId id="428" r:id="rId26"/>
    <p:sldId id="324" r:id="rId27"/>
    <p:sldId id="476" r:id="rId28"/>
    <p:sldId id="363" r:id="rId29"/>
    <p:sldId id="335" r:id="rId30"/>
    <p:sldId id="354" r:id="rId31"/>
    <p:sldId id="437" r:id="rId32"/>
    <p:sldId id="439" r:id="rId33"/>
    <p:sldId id="440" r:id="rId34"/>
    <p:sldId id="442" r:id="rId35"/>
    <p:sldId id="429" r:id="rId36"/>
    <p:sldId id="430" r:id="rId37"/>
    <p:sldId id="259" r:id="rId38"/>
    <p:sldId id="394" r:id="rId39"/>
    <p:sldId id="431" r:id="rId40"/>
    <p:sldId id="383" r:id="rId41"/>
    <p:sldId id="258" r:id="rId42"/>
    <p:sldId id="447" r:id="rId43"/>
    <p:sldId id="448" r:id="rId44"/>
    <p:sldId id="446" r:id="rId45"/>
    <p:sldId id="449" r:id="rId46"/>
    <p:sldId id="444" r:id="rId47"/>
    <p:sldId id="344" r:id="rId48"/>
    <p:sldId id="450" r:id="rId49"/>
    <p:sldId id="451" r:id="rId50"/>
    <p:sldId id="452" r:id="rId51"/>
    <p:sldId id="453" r:id="rId52"/>
    <p:sldId id="455" r:id="rId53"/>
    <p:sldId id="454" r:id="rId54"/>
    <p:sldId id="462" r:id="rId55"/>
    <p:sldId id="463" r:id="rId56"/>
    <p:sldId id="464" r:id="rId57"/>
    <p:sldId id="466" r:id="rId58"/>
    <p:sldId id="467" r:id="rId59"/>
    <p:sldId id="458" r:id="rId60"/>
    <p:sldId id="459" r:id="rId61"/>
    <p:sldId id="460" r:id="rId62"/>
    <p:sldId id="461" r:id="rId63"/>
    <p:sldId id="407" r:id="rId64"/>
    <p:sldId id="408" r:id="rId65"/>
    <p:sldId id="409" r:id="rId66"/>
    <p:sldId id="410" r:id="rId67"/>
    <p:sldId id="411" r:id="rId68"/>
    <p:sldId id="398" r:id="rId69"/>
    <p:sldId id="473" r:id="rId70"/>
    <p:sldId id="474" r:id="rId71"/>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77" autoAdjust="0"/>
    <p:restoredTop sz="94665" autoAdjust="0"/>
  </p:normalViewPr>
  <p:slideViewPr>
    <p:cSldViewPr>
      <p:cViewPr varScale="1">
        <p:scale>
          <a:sx n="127" d="100"/>
          <a:sy n="127" d="100"/>
        </p:scale>
        <p:origin x="1576"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56C2-D486-4235-A097-3B48E960DB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FE4CF21-6DA0-4680-9165-9D103340CF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F82EA87-DBAE-FE47-BD0D-AAC5F4297D4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3" name="Rectangle 3">
            <a:extLst>
              <a:ext uri="{FF2B5EF4-FFF2-40B4-BE49-F238E27FC236}">
                <a16:creationId xmlns:a16="http://schemas.microsoft.com/office/drawing/2014/main" id="{9D83C6AC-2701-7345-ACEC-25DD965EB75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21859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3C40C50-DE0F-4408-ACC8-E6A5955388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EF70563D-676A-494B-B81B-1F8877E494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D84D29-5403-4C91-B333-3FE80AA4E16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35254973-82DE-4FCF-8744-CE3333FD39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2F6ECAE-C757-4888-8419-898ABFCD0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113A6FE-E2BE-4B18-8179-600B2549BB0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13A5A8-94D0-4A3F-A8EE-CF070F1B7A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50E4C5B-4995-46EA-BBFD-2F99E5D28D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F61286-EBA5-4DA3-966A-323B495CDA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2B6D5AB0-A84F-462E-8CFE-7169758D2C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D0D468F-5F88-4D1E-BEFB-9A7D76953C6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21B3D0DC-9B7A-433D-83DA-84F9815B6C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1AF4326-6828-4290-BAD0-B62BF6C32C1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E9F11966-565C-4511-B464-F6D8A3354D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F66ED7F-D59B-4B22-A59D-A75C2AB4D4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BC9F675-555F-49AB-B50E-4C8D0BC03E8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E7448D40-9641-4463-B8B1-E7F48865FFB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A36C034-A492-42FD-ACA6-F7A391F4754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4937096-DD28-437D-9227-042EBB513F45}"/>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92F19926-CDEA-4843-9918-CB46822E3F80}"/>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E597C7D7-A535-4870-9555-A9E0ABC03E9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186F105-BE03-460D-BE11-358979B3BB5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35FB0C-0D11-4E43-8FE7-E1907B8EA5F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F885B2B-0D06-4CFA-99DE-47016CCE931C}"/>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5F8328E-D3F9-4C4C-A209-82D699D997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E315653-AB30-45CA-93FD-5E5CFBF5514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F78218A-F113-4BD0-A5BD-1FF847A739E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213CAEF5-BB8F-47E7-A46D-CD9B8294DA8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BCB3FF9-3A87-448D-A79B-3267CF98F32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0586E6-7FC7-4E7D-BFAA-4BA3E45F9A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9FF1BCE-CD71-4899-A536-B52FC85EED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E233E74-81A8-40FC-B35E-D8B9F75EA5B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DF32589-4A88-4517-AE79-125147A8B8A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AAB46E8-7A2B-4169-8E41-5CE70911399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42EB836-DBC9-4C29-9FBA-D2C29FD86D6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895F490-1A86-4B93-B2CF-6133960E590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95C47E7-2644-4C79-8F1A-C3ECCF6571E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E0FD0CF-87DD-497D-9C14-AC9687BEA30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457E329-5C90-479D-9B60-B70BBD37F8F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022B3938-7D2C-4402-A749-18A26485470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D00EA05-1F78-41DA-BFA1-E9A7FDB3ED7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838D5FC-9CF6-47D8-9546-852BA0012C6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7A80C62-6567-4525-A778-FDB54D194B6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FA34FA-23F0-4070-B590-8E8337A49D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B47E9F-31AC-4864-88D1-D09290E31A29}"/>
              </a:ext>
            </a:extLst>
          </p:cNvPr>
          <p:cNvSpPr>
            <a:spLocks noGrp="1" noChangeArrowheads="1"/>
          </p:cNvSpPr>
          <p:nvPr>
            <p:ph type="dt" sz="quarter" idx="10"/>
          </p:nvPr>
        </p:nvSpPr>
        <p:spPr/>
        <p:txBody>
          <a:bodyPr/>
          <a:lstStyle>
            <a:lvl1pPr>
              <a:defRPr/>
            </a:lvl1pPr>
          </a:lstStyle>
          <a:p>
            <a:pPr>
              <a:defRPr/>
            </a:pPr>
            <a:fld id="{FE13A0DE-8A26-49CE-8B6F-CE60CAE61D60}" type="datetime1">
              <a:rPr lang="en-US"/>
              <a:pPr>
                <a:defRPr/>
              </a:pPr>
              <a:t>1/20/24</a:t>
            </a:fld>
            <a:endParaRPr lang="en-US"/>
          </a:p>
        </p:txBody>
      </p:sp>
      <p:sp>
        <p:nvSpPr>
          <p:cNvPr id="35" name="Rectangle 35">
            <a:extLst>
              <a:ext uri="{FF2B5EF4-FFF2-40B4-BE49-F238E27FC236}">
                <a16:creationId xmlns:a16="http://schemas.microsoft.com/office/drawing/2014/main" id="{7C0BBB85-0558-4A84-B0CC-C68F5715321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51AA9BE4-A998-4F0B-BC86-7286CF3C7B4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1AF5767-DF88-49C4-A167-39F831FFAD97}" type="slidenum">
              <a:rPr lang="en-US" altLang="en-US"/>
              <a:pPr>
                <a:defRPr/>
              </a:pPr>
              <a:t>‹#›</a:t>
            </a:fld>
            <a:endParaRPr lang="en-US" altLang="en-US"/>
          </a:p>
        </p:txBody>
      </p:sp>
    </p:spTree>
    <p:extLst>
      <p:ext uri="{BB962C8B-B14F-4D97-AF65-F5344CB8AC3E}">
        <p14:creationId xmlns:p14="http://schemas.microsoft.com/office/powerpoint/2010/main" val="1485829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A1F9FA-B178-4D40-A3DF-92D69EE21AB5}"/>
              </a:ext>
            </a:extLst>
          </p:cNvPr>
          <p:cNvSpPr>
            <a:spLocks noGrp="1" noChangeArrowheads="1"/>
          </p:cNvSpPr>
          <p:nvPr>
            <p:ph type="dt" sz="half" idx="10"/>
          </p:nvPr>
        </p:nvSpPr>
        <p:spPr>
          <a:ln/>
        </p:spPr>
        <p:txBody>
          <a:bodyPr/>
          <a:lstStyle>
            <a:lvl1pPr>
              <a:defRPr/>
            </a:lvl1pPr>
          </a:lstStyle>
          <a:p>
            <a:pPr>
              <a:defRPr/>
            </a:pPr>
            <a:fld id="{D9391097-5331-4780-8A08-143F4088D7A2}" type="datetime1">
              <a:rPr lang="en-US"/>
              <a:pPr>
                <a:defRPr/>
              </a:pPr>
              <a:t>1/20/24</a:t>
            </a:fld>
            <a:endParaRPr lang="en-US"/>
          </a:p>
        </p:txBody>
      </p:sp>
      <p:sp>
        <p:nvSpPr>
          <p:cNvPr id="5" name="Rectangle 34">
            <a:extLst>
              <a:ext uri="{FF2B5EF4-FFF2-40B4-BE49-F238E27FC236}">
                <a16:creationId xmlns:a16="http://schemas.microsoft.com/office/drawing/2014/main" id="{4B4645DC-E4D2-4888-BC81-8269521CB2BE}"/>
              </a:ext>
            </a:extLst>
          </p:cNvPr>
          <p:cNvSpPr>
            <a:spLocks noGrp="1" noChangeArrowheads="1"/>
          </p:cNvSpPr>
          <p:nvPr>
            <p:ph type="sldNum" sz="quarter" idx="11"/>
          </p:nvPr>
        </p:nvSpPr>
        <p:spPr>
          <a:ln/>
        </p:spPr>
        <p:txBody>
          <a:bodyPr/>
          <a:lstStyle>
            <a:lvl1pPr>
              <a:defRPr/>
            </a:lvl1pPr>
          </a:lstStyle>
          <a:p>
            <a:pPr>
              <a:defRPr/>
            </a:pPr>
            <a:fld id="{2C1224A3-7EFC-49CF-80D7-40066D92DA62}" type="slidenum">
              <a:rPr lang="en-US" altLang="en-US"/>
              <a:pPr>
                <a:defRPr/>
              </a:pPr>
              <a:t>‹#›</a:t>
            </a:fld>
            <a:endParaRPr lang="en-US" altLang="en-US"/>
          </a:p>
        </p:txBody>
      </p:sp>
    </p:spTree>
    <p:extLst>
      <p:ext uri="{BB962C8B-B14F-4D97-AF65-F5344CB8AC3E}">
        <p14:creationId xmlns:p14="http://schemas.microsoft.com/office/powerpoint/2010/main" val="8195377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216625-8294-4D62-A573-35400A31CD78}"/>
              </a:ext>
            </a:extLst>
          </p:cNvPr>
          <p:cNvSpPr>
            <a:spLocks noGrp="1" noChangeArrowheads="1"/>
          </p:cNvSpPr>
          <p:nvPr>
            <p:ph type="dt" sz="half" idx="10"/>
          </p:nvPr>
        </p:nvSpPr>
        <p:spPr>
          <a:ln/>
        </p:spPr>
        <p:txBody>
          <a:bodyPr/>
          <a:lstStyle>
            <a:lvl1pPr>
              <a:defRPr/>
            </a:lvl1pPr>
          </a:lstStyle>
          <a:p>
            <a:pPr>
              <a:defRPr/>
            </a:pPr>
            <a:fld id="{2C93829F-73AE-4C38-B159-C53982F0FD75}" type="datetime1">
              <a:rPr lang="en-US"/>
              <a:pPr>
                <a:defRPr/>
              </a:pPr>
              <a:t>1/20/24</a:t>
            </a:fld>
            <a:endParaRPr lang="en-US"/>
          </a:p>
        </p:txBody>
      </p:sp>
      <p:sp>
        <p:nvSpPr>
          <p:cNvPr id="5" name="Rectangle 34">
            <a:extLst>
              <a:ext uri="{FF2B5EF4-FFF2-40B4-BE49-F238E27FC236}">
                <a16:creationId xmlns:a16="http://schemas.microsoft.com/office/drawing/2014/main" id="{25BC8DBC-8704-4058-8B6B-B92EEBA1689B}"/>
              </a:ext>
            </a:extLst>
          </p:cNvPr>
          <p:cNvSpPr>
            <a:spLocks noGrp="1" noChangeArrowheads="1"/>
          </p:cNvSpPr>
          <p:nvPr>
            <p:ph type="sldNum" sz="quarter" idx="11"/>
          </p:nvPr>
        </p:nvSpPr>
        <p:spPr>
          <a:ln/>
        </p:spPr>
        <p:txBody>
          <a:bodyPr/>
          <a:lstStyle>
            <a:lvl1pPr>
              <a:defRPr/>
            </a:lvl1pPr>
          </a:lstStyle>
          <a:p>
            <a:pPr>
              <a:defRPr/>
            </a:pPr>
            <a:fld id="{BBDC6F1B-3459-4352-9AD2-C02299CF28B5}" type="slidenum">
              <a:rPr lang="en-US" altLang="en-US"/>
              <a:pPr>
                <a:defRPr/>
              </a:pPr>
              <a:t>‹#›</a:t>
            </a:fld>
            <a:endParaRPr lang="en-US" altLang="en-US"/>
          </a:p>
        </p:txBody>
      </p:sp>
    </p:spTree>
    <p:extLst>
      <p:ext uri="{BB962C8B-B14F-4D97-AF65-F5344CB8AC3E}">
        <p14:creationId xmlns:p14="http://schemas.microsoft.com/office/powerpoint/2010/main" val="3739635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28F22-9BB1-40BA-AC72-93CEEECA09F2}"/>
              </a:ext>
            </a:extLst>
          </p:cNvPr>
          <p:cNvSpPr>
            <a:spLocks noGrp="1"/>
          </p:cNvSpPr>
          <p:nvPr>
            <p:ph type="dt" sz="half" idx="10"/>
          </p:nvPr>
        </p:nvSpPr>
        <p:spPr/>
        <p:txBody>
          <a:bodyPr/>
          <a:lstStyle>
            <a:lvl1pPr>
              <a:defRPr/>
            </a:lvl1pPr>
          </a:lstStyle>
          <a:p>
            <a:pPr>
              <a:defRPr/>
            </a:pPr>
            <a:fld id="{D440376E-321C-4DA2-A9A3-42117A798682}" type="datetime1">
              <a:rPr lang="en-US"/>
              <a:pPr>
                <a:defRPr/>
              </a:pPr>
              <a:t>1/20/24</a:t>
            </a:fld>
            <a:endParaRPr lang="en-US"/>
          </a:p>
        </p:txBody>
      </p:sp>
      <p:sp>
        <p:nvSpPr>
          <p:cNvPr id="5" name="Slide Number Placeholder 4">
            <a:extLst>
              <a:ext uri="{FF2B5EF4-FFF2-40B4-BE49-F238E27FC236}">
                <a16:creationId xmlns:a16="http://schemas.microsoft.com/office/drawing/2014/main" id="{DE196966-29B4-4BE1-8E6A-4D0F186E43E0}"/>
              </a:ext>
            </a:extLst>
          </p:cNvPr>
          <p:cNvSpPr>
            <a:spLocks noGrp="1"/>
          </p:cNvSpPr>
          <p:nvPr>
            <p:ph type="sldNum" sz="quarter" idx="11"/>
          </p:nvPr>
        </p:nvSpPr>
        <p:spPr/>
        <p:txBody>
          <a:bodyPr/>
          <a:lstStyle>
            <a:lvl1pPr>
              <a:defRPr/>
            </a:lvl1pPr>
          </a:lstStyle>
          <a:p>
            <a:pPr>
              <a:defRPr/>
            </a:pPr>
            <a:fld id="{07039C33-6A58-4664-A826-EA5253411CDB}" type="slidenum">
              <a:rPr lang="en-US" altLang="en-US"/>
              <a:pPr>
                <a:defRPr/>
              </a:pPr>
              <a:t>‹#›</a:t>
            </a:fld>
            <a:endParaRPr lang="en-US" altLang="en-US"/>
          </a:p>
        </p:txBody>
      </p:sp>
    </p:spTree>
    <p:extLst>
      <p:ext uri="{BB962C8B-B14F-4D97-AF65-F5344CB8AC3E}">
        <p14:creationId xmlns:p14="http://schemas.microsoft.com/office/powerpoint/2010/main" val="231054994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FBE912-1C66-4116-8B92-6284EDAF644B}"/>
              </a:ext>
            </a:extLst>
          </p:cNvPr>
          <p:cNvSpPr>
            <a:spLocks noGrp="1" noChangeArrowheads="1"/>
          </p:cNvSpPr>
          <p:nvPr>
            <p:ph type="dt" sz="half" idx="10"/>
          </p:nvPr>
        </p:nvSpPr>
        <p:spPr>
          <a:ln/>
        </p:spPr>
        <p:txBody>
          <a:bodyPr/>
          <a:lstStyle>
            <a:lvl1pPr>
              <a:defRPr/>
            </a:lvl1pPr>
          </a:lstStyle>
          <a:p>
            <a:pPr>
              <a:defRPr/>
            </a:pPr>
            <a:fld id="{4F257B79-056F-42BD-92D1-23B44E94F5BA}" type="datetime1">
              <a:rPr lang="en-US"/>
              <a:pPr>
                <a:defRPr/>
              </a:pPr>
              <a:t>1/20/24</a:t>
            </a:fld>
            <a:endParaRPr lang="en-US"/>
          </a:p>
        </p:txBody>
      </p:sp>
      <p:sp>
        <p:nvSpPr>
          <p:cNvPr id="5" name="Rectangle 34">
            <a:extLst>
              <a:ext uri="{FF2B5EF4-FFF2-40B4-BE49-F238E27FC236}">
                <a16:creationId xmlns:a16="http://schemas.microsoft.com/office/drawing/2014/main" id="{036BA0F9-FB31-4FC1-834D-89433ED27409}"/>
              </a:ext>
            </a:extLst>
          </p:cNvPr>
          <p:cNvSpPr>
            <a:spLocks noGrp="1" noChangeArrowheads="1"/>
          </p:cNvSpPr>
          <p:nvPr>
            <p:ph type="sldNum" sz="quarter" idx="11"/>
          </p:nvPr>
        </p:nvSpPr>
        <p:spPr>
          <a:ln/>
        </p:spPr>
        <p:txBody>
          <a:bodyPr/>
          <a:lstStyle>
            <a:lvl1pPr>
              <a:defRPr/>
            </a:lvl1pPr>
          </a:lstStyle>
          <a:p>
            <a:pPr>
              <a:defRPr/>
            </a:pPr>
            <a:fld id="{D0AF1B7A-C192-4EF9-8022-298D7CC3B0B9}" type="slidenum">
              <a:rPr lang="en-US" altLang="en-US"/>
              <a:pPr>
                <a:defRPr/>
              </a:pPr>
              <a:t>‹#›</a:t>
            </a:fld>
            <a:endParaRPr lang="en-US" altLang="en-US"/>
          </a:p>
        </p:txBody>
      </p:sp>
    </p:spTree>
    <p:extLst>
      <p:ext uri="{BB962C8B-B14F-4D97-AF65-F5344CB8AC3E}">
        <p14:creationId xmlns:p14="http://schemas.microsoft.com/office/powerpoint/2010/main" val="2861078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4FABD77-81A7-452E-B44D-82D7F87B0B50}"/>
              </a:ext>
            </a:extLst>
          </p:cNvPr>
          <p:cNvSpPr>
            <a:spLocks noGrp="1" noChangeArrowheads="1"/>
          </p:cNvSpPr>
          <p:nvPr>
            <p:ph type="dt" sz="half" idx="10"/>
          </p:nvPr>
        </p:nvSpPr>
        <p:spPr>
          <a:ln/>
        </p:spPr>
        <p:txBody>
          <a:bodyPr/>
          <a:lstStyle>
            <a:lvl1pPr>
              <a:defRPr/>
            </a:lvl1pPr>
          </a:lstStyle>
          <a:p>
            <a:pPr>
              <a:defRPr/>
            </a:pPr>
            <a:fld id="{A4ACDC4B-2811-4802-9265-4FA71D442C7E}" type="datetime1">
              <a:rPr lang="en-US"/>
              <a:pPr>
                <a:defRPr/>
              </a:pPr>
              <a:t>1/20/24</a:t>
            </a:fld>
            <a:endParaRPr lang="en-US"/>
          </a:p>
        </p:txBody>
      </p:sp>
      <p:sp>
        <p:nvSpPr>
          <p:cNvPr id="6" name="Rectangle 34">
            <a:extLst>
              <a:ext uri="{FF2B5EF4-FFF2-40B4-BE49-F238E27FC236}">
                <a16:creationId xmlns:a16="http://schemas.microsoft.com/office/drawing/2014/main" id="{035F040C-1AFA-46C3-8A83-5D21E8E63305}"/>
              </a:ext>
            </a:extLst>
          </p:cNvPr>
          <p:cNvSpPr>
            <a:spLocks noGrp="1" noChangeArrowheads="1"/>
          </p:cNvSpPr>
          <p:nvPr>
            <p:ph type="sldNum" sz="quarter" idx="11"/>
          </p:nvPr>
        </p:nvSpPr>
        <p:spPr>
          <a:ln/>
        </p:spPr>
        <p:txBody>
          <a:bodyPr/>
          <a:lstStyle>
            <a:lvl1pPr>
              <a:defRPr/>
            </a:lvl1pPr>
          </a:lstStyle>
          <a:p>
            <a:pPr>
              <a:defRPr/>
            </a:pPr>
            <a:fld id="{55DDB2E3-0D0E-4DDD-8C5A-42AFF36F79DE}" type="slidenum">
              <a:rPr lang="en-US" altLang="en-US"/>
              <a:pPr>
                <a:defRPr/>
              </a:pPr>
              <a:t>‹#›</a:t>
            </a:fld>
            <a:endParaRPr lang="en-US" altLang="en-US"/>
          </a:p>
        </p:txBody>
      </p:sp>
    </p:spTree>
    <p:extLst>
      <p:ext uri="{BB962C8B-B14F-4D97-AF65-F5344CB8AC3E}">
        <p14:creationId xmlns:p14="http://schemas.microsoft.com/office/powerpoint/2010/main" val="46039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93659B1-2857-40FB-BE7F-5026789F6FE0}"/>
              </a:ext>
            </a:extLst>
          </p:cNvPr>
          <p:cNvSpPr>
            <a:spLocks noGrp="1" noChangeArrowheads="1"/>
          </p:cNvSpPr>
          <p:nvPr>
            <p:ph type="dt" sz="half" idx="10"/>
          </p:nvPr>
        </p:nvSpPr>
        <p:spPr>
          <a:ln/>
        </p:spPr>
        <p:txBody>
          <a:bodyPr/>
          <a:lstStyle>
            <a:lvl1pPr>
              <a:defRPr/>
            </a:lvl1pPr>
          </a:lstStyle>
          <a:p>
            <a:pPr>
              <a:defRPr/>
            </a:pPr>
            <a:fld id="{EA0BB637-8D6F-4E3D-AFFB-516428302CEF}" type="datetime1">
              <a:rPr lang="en-US"/>
              <a:pPr>
                <a:defRPr/>
              </a:pPr>
              <a:t>1/20/24</a:t>
            </a:fld>
            <a:endParaRPr lang="en-US"/>
          </a:p>
        </p:txBody>
      </p:sp>
      <p:sp>
        <p:nvSpPr>
          <p:cNvPr id="8" name="Rectangle 34">
            <a:extLst>
              <a:ext uri="{FF2B5EF4-FFF2-40B4-BE49-F238E27FC236}">
                <a16:creationId xmlns:a16="http://schemas.microsoft.com/office/drawing/2014/main" id="{A3613171-8E4E-459B-807A-E953BC4E5D76}"/>
              </a:ext>
            </a:extLst>
          </p:cNvPr>
          <p:cNvSpPr>
            <a:spLocks noGrp="1" noChangeArrowheads="1"/>
          </p:cNvSpPr>
          <p:nvPr>
            <p:ph type="sldNum" sz="quarter" idx="11"/>
          </p:nvPr>
        </p:nvSpPr>
        <p:spPr>
          <a:ln/>
        </p:spPr>
        <p:txBody>
          <a:bodyPr/>
          <a:lstStyle>
            <a:lvl1pPr>
              <a:defRPr/>
            </a:lvl1pPr>
          </a:lstStyle>
          <a:p>
            <a:pPr>
              <a:defRPr/>
            </a:pPr>
            <a:fld id="{CF357AD3-9386-4230-A8B4-0D9B07016FFB}" type="slidenum">
              <a:rPr lang="en-US" altLang="en-US"/>
              <a:pPr>
                <a:defRPr/>
              </a:pPr>
              <a:t>‹#›</a:t>
            </a:fld>
            <a:endParaRPr lang="en-US" altLang="en-US"/>
          </a:p>
        </p:txBody>
      </p:sp>
    </p:spTree>
    <p:extLst>
      <p:ext uri="{BB962C8B-B14F-4D97-AF65-F5344CB8AC3E}">
        <p14:creationId xmlns:p14="http://schemas.microsoft.com/office/powerpoint/2010/main" val="3332829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D9D768D-D661-4F41-B70B-D1F97BFC77A0}"/>
              </a:ext>
            </a:extLst>
          </p:cNvPr>
          <p:cNvSpPr>
            <a:spLocks noGrp="1" noChangeArrowheads="1"/>
          </p:cNvSpPr>
          <p:nvPr>
            <p:ph type="dt" sz="half" idx="10"/>
          </p:nvPr>
        </p:nvSpPr>
        <p:spPr>
          <a:ln/>
        </p:spPr>
        <p:txBody>
          <a:bodyPr/>
          <a:lstStyle>
            <a:lvl1pPr>
              <a:defRPr/>
            </a:lvl1pPr>
          </a:lstStyle>
          <a:p>
            <a:pPr>
              <a:defRPr/>
            </a:pPr>
            <a:fld id="{5E777A3F-E38B-400C-BF2A-264944E6F7CF}" type="datetime1">
              <a:rPr lang="en-US"/>
              <a:pPr>
                <a:defRPr/>
              </a:pPr>
              <a:t>1/20/24</a:t>
            </a:fld>
            <a:endParaRPr lang="en-US"/>
          </a:p>
        </p:txBody>
      </p:sp>
      <p:sp>
        <p:nvSpPr>
          <p:cNvPr id="4" name="Rectangle 34">
            <a:extLst>
              <a:ext uri="{FF2B5EF4-FFF2-40B4-BE49-F238E27FC236}">
                <a16:creationId xmlns:a16="http://schemas.microsoft.com/office/drawing/2014/main" id="{314D62DB-4270-42C6-B9EF-CA559899E2F3}"/>
              </a:ext>
            </a:extLst>
          </p:cNvPr>
          <p:cNvSpPr>
            <a:spLocks noGrp="1" noChangeArrowheads="1"/>
          </p:cNvSpPr>
          <p:nvPr>
            <p:ph type="sldNum" sz="quarter" idx="11"/>
          </p:nvPr>
        </p:nvSpPr>
        <p:spPr>
          <a:ln/>
        </p:spPr>
        <p:txBody>
          <a:bodyPr/>
          <a:lstStyle>
            <a:lvl1pPr>
              <a:defRPr/>
            </a:lvl1pPr>
          </a:lstStyle>
          <a:p>
            <a:pPr>
              <a:defRPr/>
            </a:pPr>
            <a:fld id="{ED237E16-E3C7-4F3A-ADCA-7BC85E6B3425}" type="slidenum">
              <a:rPr lang="en-US" altLang="en-US"/>
              <a:pPr>
                <a:defRPr/>
              </a:pPr>
              <a:t>‹#›</a:t>
            </a:fld>
            <a:endParaRPr lang="en-US" altLang="en-US"/>
          </a:p>
        </p:txBody>
      </p:sp>
    </p:spTree>
    <p:extLst>
      <p:ext uri="{BB962C8B-B14F-4D97-AF65-F5344CB8AC3E}">
        <p14:creationId xmlns:p14="http://schemas.microsoft.com/office/powerpoint/2010/main" val="1197363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2F8664-4D71-45F7-A908-B265AAD41D5E}"/>
              </a:ext>
            </a:extLst>
          </p:cNvPr>
          <p:cNvSpPr>
            <a:spLocks noGrp="1" noChangeArrowheads="1"/>
          </p:cNvSpPr>
          <p:nvPr>
            <p:ph type="dt" sz="half" idx="10"/>
          </p:nvPr>
        </p:nvSpPr>
        <p:spPr>
          <a:ln/>
        </p:spPr>
        <p:txBody>
          <a:bodyPr/>
          <a:lstStyle>
            <a:lvl1pPr>
              <a:defRPr/>
            </a:lvl1pPr>
          </a:lstStyle>
          <a:p>
            <a:pPr>
              <a:defRPr/>
            </a:pPr>
            <a:fld id="{54B86925-819E-43B2-856D-504FD6A63BF7}" type="datetime1">
              <a:rPr lang="en-US"/>
              <a:pPr>
                <a:defRPr/>
              </a:pPr>
              <a:t>1/20/24</a:t>
            </a:fld>
            <a:endParaRPr lang="en-US"/>
          </a:p>
        </p:txBody>
      </p:sp>
      <p:sp>
        <p:nvSpPr>
          <p:cNvPr id="3" name="Rectangle 34">
            <a:extLst>
              <a:ext uri="{FF2B5EF4-FFF2-40B4-BE49-F238E27FC236}">
                <a16:creationId xmlns:a16="http://schemas.microsoft.com/office/drawing/2014/main" id="{3C6C94D6-3A9C-454C-9902-C02AF14112B4}"/>
              </a:ext>
            </a:extLst>
          </p:cNvPr>
          <p:cNvSpPr>
            <a:spLocks noGrp="1" noChangeArrowheads="1"/>
          </p:cNvSpPr>
          <p:nvPr>
            <p:ph type="sldNum" sz="quarter" idx="11"/>
          </p:nvPr>
        </p:nvSpPr>
        <p:spPr>
          <a:ln/>
        </p:spPr>
        <p:txBody>
          <a:bodyPr/>
          <a:lstStyle>
            <a:lvl1pPr>
              <a:defRPr/>
            </a:lvl1pPr>
          </a:lstStyle>
          <a:p>
            <a:pPr>
              <a:defRPr/>
            </a:pPr>
            <a:fld id="{6E5E0A04-5614-4DD0-8B4F-CCA161C36058}" type="slidenum">
              <a:rPr lang="en-US" altLang="en-US"/>
              <a:pPr>
                <a:defRPr/>
              </a:pPr>
              <a:t>‹#›</a:t>
            </a:fld>
            <a:endParaRPr lang="en-US" altLang="en-US"/>
          </a:p>
        </p:txBody>
      </p:sp>
    </p:spTree>
    <p:extLst>
      <p:ext uri="{BB962C8B-B14F-4D97-AF65-F5344CB8AC3E}">
        <p14:creationId xmlns:p14="http://schemas.microsoft.com/office/powerpoint/2010/main" val="2552979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670F68-B172-4B57-BE4A-F8B1A916986D}"/>
              </a:ext>
            </a:extLst>
          </p:cNvPr>
          <p:cNvSpPr>
            <a:spLocks noGrp="1" noChangeArrowheads="1"/>
          </p:cNvSpPr>
          <p:nvPr>
            <p:ph type="dt" sz="half" idx="10"/>
          </p:nvPr>
        </p:nvSpPr>
        <p:spPr>
          <a:ln/>
        </p:spPr>
        <p:txBody>
          <a:bodyPr/>
          <a:lstStyle>
            <a:lvl1pPr>
              <a:defRPr/>
            </a:lvl1pPr>
          </a:lstStyle>
          <a:p>
            <a:pPr>
              <a:defRPr/>
            </a:pPr>
            <a:fld id="{59709B4D-282F-468C-9E7F-D957B90701C3}" type="datetime1">
              <a:rPr lang="en-US"/>
              <a:pPr>
                <a:defRPr/>
              </a:pPr>
              <a:t>1/20/24</a:t>
            </a:fld>
            <a:endParaRPr lang="en-US"/>
          </a:p>
        </p:txBody>
      </p:sp>
      <p:sp>
        <p:nvSpPr>
          <p:cNvPr id="6" name="Rectangle 34">
            <a:extLst>
              <a:ext uri="{FF2B5EF4-FFF2-40B4-BE49-F238E27FC236}">
                <a16:creationId xmlns:a16="http://schemas.microsoft.com/office/drawing/2014/main" id="{3BD0AEA5-978A-424B-BB18-6648D759279C}"/>
              </a:ext>
            </a:extLst>
          </p:cNvPr>
          <p:cNvSpPr>
            <a:spLocks noGrp="1" noChangeArrowheads="1"/>
          </p:cNvSpPr>
          <p:nvPr>
            <p:ph type="sldNum" sz="quarter" idx="11"/>
          </p:nvPr>
        </p:nvSpPr>
        <p:spPr>
          <a:ln/>
        </p:spPr>
        <p:txBody>
          <a:bodyPr/>
          <a:lstStyle>
            <a:lvl1pPr>
              <a:defRPr/>
            </a:lvl1pPr>
          </a:lstStyle>
          <a:p>
            <a:pPr>
              <a:defRPr/>
            </a:pPr>
            <a:fld id="{3CE913FE-13A0-4B7A-9D80-CED11B6136D7}" type="slidenum">
              <a:rPr lang="en-US" altLang="en-US"/>
              <a:pPr>
                <a:defRPr/>
              </a:pPr>
              <a:t>‹#›</a:t>
            </a:fld>
            <a:endParaRPr lang="en-US" altLang="en-US"/>
          </a:p>
        </p:txBody>
      </p:sp>
    </p:spTree>
    <p:extLst>
      <p:ext uri="{BB962C8B-B14F-4D97-AF65-F5344CB8AC3E}">
        <p14:creationId xmlns:p14="http://schemas.microsoft.com/office/powerpoint/2010/main" val="29657916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016E2D6-F404-46ED-AE74-9DF218AF43D0}"/>
              </a:ext>
            </a:extLst>
          </p:cNvPr>
          <p:cNvSpPr>
            <a:spLocks noGrp="1" noChangeArrowheads="1"/>
          </p:cNvSpPr>
          <p:nvPr>
            <p:ph type="dt" sz="half" idx="10"/>
          </p:nvPr>
        </p:nvSpPr>
        <p:spPr>
          <a:ln/>
        </p:spPr>
        <p:txBody>
          <a:bodyPr/>
          <a:lstStyle>
            <a:lvl1pPr>
              <a:defRPr/>
            </a:lvl1pPr>
          </a:lstStyle>
          <a:p>
            <a:pPr>
              <a:defRPr/>
            </a:pPr>
            <a:fld id="{BD296075-B4CA-4148-9F80-77C3AA6F3A1B}" type="datetime1">
              <a:rPr lang="en-US"/>
              <a:pPr>
                <a:defRPr/>
              </a:pPr>
              <a:t>1/20/24</a:t>
            </a:fld>
            <a:endParaRPr lang="en-US"/>
          </a:p>
        </p:txBody>
      </p:sp>
      <p:sp>
        <p:nvSpPr>
          <p:cNvPr id="6" name="Rectangle 34">
            <a:extLst>
              <a:ext uri="{FF2B5EF4-FFF2-40B4-BE49-F238E27FC236}">
                <a16:creationId xmlns:a16="http://schemas.microsoft.com/office/drawing/2014/main" id="{1358AE74-A4BB-4A41-B0A6-E30A67AAB0C2}"/>
              </a:ext>
            </a:extLst>
          </p:cNvPr>
          <p:cNvSpPr>
            <a:spLocks noGrp="1" noChangeArrowheads="1"/>
          </p:cNvSpPr>
          <p:nvPr>
            <p:ph type="sldNum" sz="quarter" idx="11"/>
          </p:nvPr>
        </p:nvSpPr>
        <p:spPr>
          <a:ln/>
        </p:spPr>
        <p:txBody>
          <a:bodyPr/>
          <a:lstStyle>
            <a:lvl1pPr>
              <a:defRPr/>
            </a:lvl1pPr>
          </a:lstStyle>
          <a:p>
            <a:pPr>
              <a:defRPr/>
            </a:pPr>
            <a:fld id="{C6C2EF45-27F9-4F0C-AA51-854C3B6AA6DB}" type="slidenum">
              <a:rPr lang="en-US" altLang="en-US"/>
              <a:pPr>
                <a:defRPr/>
              </a:pPr>
              <a:t>‹#›</a:t>
            </a:fld>
            <a:endParaRPr lang="en-US" altLang="en-US"/>
          </a:p>
        </p:txBody>
      </p:sp>
    </p:spTree>
    <p:extLst>
      <p:ext uri="{BB962C8B-B14F-4D97-AF65-F5344CB8AC3E}">
        <p14:creationId xmlns:p14="http://schemas.microsoft.com/office/powerpoint/2010/main" val="10192318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00DC638-3B3E-47C3-9578-C94DCFF304A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9DBD60A1-E968-4C1C-8B53-7F9B267ED30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6B39F4F-EFF9-490E-8E47-6A67A00750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C63A500-16F0-4B6F-A735-CC1EBDE5480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752B939-1E06-40AD-A1F5-45A7A40ED35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BCB3A37-7B40-4733-BFEF-3AE0BED4E04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4FD4E32-3EDE-4F8C-B5EE-F192D90F3C8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39970C4-0B48-40A7-961B-F40912E033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CECB086-8C3A-4F70-834D-C17D2163EC40}"/>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A16E30C-5C4B-42A9-9CFD-544E9F629E3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39046B2-26AA-4214-A2B1-615B25AEAE2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AC1F9F2-2186-47C1-B1EF-DFB27E1F8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8AF5524-52EC-4542-A360-5C2F638E435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41985453-F6E8-440F-886A-2BF1C4A2309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834ED06-1168-4A55-AC5A-68729803715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ACCBBC2-55C5-4790-A50F-44F8A563DD2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051386-D999-4376-B231-A2D66EDE406D}"/>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B66ED4D-8467-4F8E-8D52-4E92594056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9E473D8-3A81-41A2-BEDD-B202E38247D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11C3582-8746-4EA8-B5FB-25E0643B313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6086777-A1E4-43B5-86DE-27BD6AD0AA2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E54DEC23-8162-4559-8A94-F29329A8E5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4B98FC6-89CC-47C6-A1B2-D09076B7DE0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3C515FA-1ECA-4EF5-9C99-7C537E9A4F8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224351A-5C66-4B5C-8EF5-D03EC656B5D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4C2531B6-537F-42EE-8F79-80FD741EB87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7C97C70-4F74-4B1A-9D89-241F7AA13E7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AB7AB5E-990D-4A88-ABC4-EBF96E2D411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71BA99C-A76B-4387-807A-8B1A094924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BC66F17-F6A4-41ED-8851-BB47B32E61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2E8339B-BCCC-4A6F-8454-B31D1ED7BA3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206B2F8D-5258-448D-9ABA-9356EB48A4D6}" type="datetime1">
              <a:rPr lang="en-US"/>
              <a:pPr>
                <a:defRPr/>
              </a:pPr>
              <a:t>1/20/24</a:t>
            </a:fld>
            <a:endParaRPr lang="en-US"/>
          </a:p>
        </p:txBody>
      </p:sp>
      <p:sp>
        <p:nvSpPr>
          <p:cNvPr id="1058" name="Rectangle 34">
            <a:extLst>
              <a:ext uri="{FF2B5EF4-FFF2-40B4-BE49-F238E27FC236}">
                <a16:creationId xmlns:a16="http://schemas.microsoft.com/office/drawing/2014/main" id="{3E3E3AE0-67B7-4B5D-84A9-74D9EA20F4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1850167-F2C1-4721-B942-85B45A8663F4}" type="slidenum">
              <a:rPr lang="en-US" altLang="en-US"/>
              <a:pPr>
                <a:defRPr/>
              </a:pPr>
              <a:t>‹#›</a:t>
            </a:fld>
            <a:endParaRPr lang="en-US" altLang="en-US"/>
          </a:p>
        </p:txBody>
      </p:sp>
      <p:sp>
        <p:nvSpPr>
          <p:cNvPr id="1031" name="Rectangle 35">
            <a:extLst>
              <a:ext uri="{FF2B5EF4-FFF2-40B4-BE49-F238E27FC236}">
                <a16:creationId xmlns:a16="http://schemas.microsoft.com/office/drawing/2014/main" id="{E9128F9B-87AD-4335-A1C8-E1A631C4819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ean@christakos.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gym.cc/groups/posts/594-history-of-java-a-full-story-of-java-development-from-1991-to-2021" TargetMode="External"/><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veexample.pearsoncmg.com/etc/JavaCharacteristics.pdf" TargetMode="External"/><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iveexample.pearsoncmg.com/html/WelcomeWithThreeMessag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liveexample.pearsoncmg.com/html/ComputeExpression.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liveexample.pearsoncmg.com/html/ShowSyntaxErrors.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liveexample.pearsoncmg.com/html/ShowRuntimeErrors.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liveexample.pearsoncmg.com/html/ShowLogicErrors.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liveexample.pearsoncmg.com/html/ComputeAverage.html" TargetMode="External"/><Relationship Id="rId2" Type="http://schemas.openxmlformats.org/officeDocument/2006/relationships/hyperlink" Target="https://liveexample.pearsoncmg.com/html/ComputeAreaWithConsoleInput.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C93F-53F9-5A47-A1F7-7EEF6978E453}"/>
              </a:ext>
            </a:extLst>
          </p:cNvPr>
          <p:cNvSpPr>
            <a:spLocks noGrp="1"/>
          </p:cNvSpPr>
          <p:nvPr>
            <p:ph type="title"/>
          </p:nvPr>
        </p:nvSpPr>
        <p:spPr>
          <a:xfrm>
            <a:off x="685800" y="773156"/>
            <a:ext cx="7772400" cy="1143000"/>
          </a:xfrm>
        </p:spPr>
        <p:txBody>
          <a:bodyPr/>
          <a:lstStyle/>
          <a:p>
            <a:r>
              <a:rPr lang="en-US" dirty="0"/>
              <a:t>Introduction to Java</a:t>
            </a:r>
            <a:br>
              <a:rPr lang="en-US" dirty="0"/>
            </a:br>
            <a:r>
              <a:rPr lang="en-US" dirty="0"/>
              <a:t>NYU Tandon CS9053</a:t>
            </a:r>
            <a:br>
              <a:rPr lang="en-US" dirty="0"/>
            </a:br>
            <a:endParaRPr lang="en-US" dirty="0"/>
          </a:p>
        </p:txBody>
      </p:sp>
      <p:sp>
        <p:nvSpPr>
          <p:cNvPr id="3" name="Content Placeholder 2">
            <a:extLst>
              <a:ext uri="{FF2B5EF4-FFF2-40B4-BE49-F238E27FC236}">
                <a16:creationId xmlns:a16="http://schemas.microsoft.com/office/drawing/2014/main" id="{BB8FF865-9DF3-C540-8618-EB66A772C054}"/>
              </a:ext>
            </a:extLst>
          </p:cNvPr>
          <p:cNvSpPr>
            <a:spLocks noGrp="1"/>
          </p:cNvSpPr>
          <p:nvPr>
            <p:ph idx="1"/>
          </p:nvPr>
        </p:nvSpPr>
        <p:spPr>
          <a:xfrm>
            <a:off x="710084" y="2209800"/>
            <a:ext cx="7772400" cy="4114800"/>
          </a:xfrm>
        </p:spPr>
        <p:txBody>
          <a:bodyPr/>
          <a:lstStyle/>
          <a:p>
            <a:r>
              <a:rPr lang="en-US" dirty="0"/>
              <a:t>Dr. Constantine (Dean) Christakos</a:t>
            </a:r>
          </a:p>
          <a:p>
            <a:pPr lvl="1"/>
            <a:r>
              <a:rPr lang="en-US" dirty="0"/>
              <a:t>Email: </a:t>
            </a:r>
            <a:r>
              <a:rPr lang="en-US" dirty="0">
                <a:solidFill>
                  <a:srgbClr val="0070C0"/>
                </a:solidFill>
                <a:hlinkClick r:id="rId2">
                  <a:extLst>
                    <a:ext uri="{A12FA001-AC4F-418D-AE19-62706E023703}">
                      <ahyp:hlinkClr xmlns:ahyp="http://schemas.microsoft.com/office/drawing/2018/hyperlinkcolor" val="tx"/>
                    </a:ext>
                  </a:extLst>
                </a:hlinkClick>
              </a:rPr>
              <a:t>dean@christakos.com</a:t>
            </a:r>
            <a:endParaRPr lang="en-US" dirty="0">
              <a:solidFill>
                <a:srgbClr val="0070C0"/>
              </a:solidFill>
            </a:endParaRPr>
          </a:p>
          <a:p>
            <a:r>
              <a:rPr lang="en-US" dirty="0"/>
              <a:t>TAs:</a:t>
            </a:r>
          </a:p>
          <a:p>
            <a:pPr lvl="1"/>
            <a:r>
              <a:rPr lang="en-US"/>
              <a:t>TBD</a:t>
            </a:r>
            <a:endParaRPr lang="en-US" i="0" dirty="0">
              <a:solidFill>
                <a:srgbClr val="0070C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30446F59-835C-F04B-BD0A-1AB706431574}"/>
              </a:ext>
            </a:extLst>
          </p:cNvPr>
          <p:cNvSpPr>
            <a:spLocks noGrp="1"/>
          </p:cNvSpPr>
          <p:nvPr>
            <p:ph type="sldNum" sz="quarter" idx="11"/>
          </p:nvPr>
        </p:nvSpPr>
        <p:spPr/>
        <p:txBody>
          <a:bodyPr/>
          <a:lstStyle/>
          <a:p>
            <a:pPr>
              <a:defRPr/>
            </a:pPr>
            <a:fld id="{07039C33-6A58-4664-A826-EA5253411CDB}" type="slidenum">
              <a:rPr lang="en-US" altLang="en-US" smtClean="0"/>
              <a:pPr>
                <a:defRPr/>
              </a:pPr>
              <a:t>1</a:t>
            </a:fld>
            <a:endParaRPr lang="en-US" altLang="en-US"/>
          </a:p>
        </p:txBody>
      </p:sp>
    </p:spTree>
    <p:extLst>
      <p:ext uri="{BB962C8B-B14F-4D97-AF65-F5344CB8AC3E}">
        <p14:creationId xmlns:p14="http://schemas.microsoft.com/office/powerpoint/2010/main" val="427016369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488F-6405-364A-8992-76D82827AD29}"/>
              </a:ext>
            </a:extLst>
          </p:cNvPr>
          <p:cNvSpPr>
            <a:spLocks noGrp="1"/>
          </p:cNvSpPr>
          <p:nvPr>
            <p:ph type="title"/>
          </p:nvPr>
        </p:nvSpPr>
        <p:spPr/>
        <p:txBody>
          <a:bodyPr/>
          <a:lstStyle/>
          <a:p>
            <a:r>
              <a:rPr lang="en-US" dirty="0"/>
              <a:t>Where Java Fits In</a:t>
            </a:r>
          </a:p>
        </p:txBody>
      </p:sp>
      <p:sp>
        <p:nvSpPr>
          <p:cNvPr id="3" name="Content Placeholder 2">
            <a:extLst>
              <a:ext uri="{FF2B5EF4-FFF2-40B4-BE49-F238E27FC236}">
                <a16:creationId xmlns:a16="http://schemas.microsoft.com/office/drawing/2014/main" id="{9F6A73B4-00D4-7241-B023-9F029E570F47}"/>
              </a:ext>
            </a:extLst>
          </p:cNvPr>
          <p:cNvSpPr>
            <a:spLocks noGrp="1"/>
          </p:cNvSpPr>
          <p:nvPr>
            <p:ph idx="1"/>
          </p:nvPr>
        </p:nvSpPr>
        <p:spPr>
          <a:xfrm>
            <a:off x="152400" y="1428750"/>
            <a:ext cx="4038600" cy="4114800"/>
          </a:xfrm>
        </p:spPr>
        <p:txBody>
          <a:bodyPr/>
          <a:lstStyle/>
          <a:p>
            <a:r>
              <a:rPr lang="en-US" sz="2400" dirty="0"/>
              <a:t>Java programs aren’t compiled into Machine Code, they’re compiled into Bytecode, and the Java Virtual Machine for each platform translates Bytecode into Machine Code when it loads a class</a:t>
            </a:r>
          </a:p>
          <a:p>
            <a:r>
              <a:rPr lang="en-US" sz="2400" dirty="0"/>
              <a:t>That means (ideally) you can write Java code once, compile the bytecode and run the bytecode anywhere</a:t>
            </a:r>
          </a:p>
        </p:txBody>
      </p:sp>
      <p:sp>
        <p:nvSpPr>
          <p:cNvPr id="4" name="Slide Number Placeholder 3">
            <a:extLst>
              <a:ext uri="{FF2B5EF4-FFF2-40B4-BE49-F238E27FC236}">
                <a16:creationId xmlns:a16="http://schemas.microsoft.com/office/drawing/2014/main" id="{1DB06EAD-D1E2-F84A-AFC7-73157B83458D}"/>
              </a:ext>
            </a:extLst>
          </p:cNvPr>
          <p:cNvSpPr>
            <a:spLocks noGrp="1"/>
          </p:cNvSpPr>
          <p:nvPr>
            <p:ph type="sldNum" sz="quarter" idx="11"/>
          </p:nvPr>
        </p:nvSpPr>
        <p:spPr/>
        <p:txBody>
          <a:bodyPr/>
          <a:lstStyle/>
          <a:p>
            <a:pPr>
              <a:defRPr/>
            </a:pPr>
            <a:fld id="{07039C33-6A58-4664-A826-EA5253411CDB}"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79F53EA0-D8EB-7C45-A888-69AB192A3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50" y="1752600"/>
            <a:ext cx="4965700" cy="3898900"/>
          </a:xfrm>
          <a:prstGeom prst="rect">
            <a:avLst/>
          </a:prstGeom>
        </p:spPr>
      </p:pic>
    </p:spTree>
    <p:extLst>
      <p:ext uri="{BB962C8B-B14F-4D97-AF65-F5344CB8AC3E}">
        <p14:creationId xmlns:p14="http://schemas.microsoft.com/office/powerpoint/2010/main" val="30658337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E749CAD-84D9-4BDF-9EEA-AC82F0ACC9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E485B-1054-455E-BE3A-E64ABBDBA7BB}" type="slidenum">
              <a:rPr lang="en-US" altLang="en-US" sz="1400" smtClean="0"/>
              <a:pPr>
                <a:spcBef>
                  <a:spcPct val="0"/>
                </a:spcBef>
                <a:buClrTx/>
                <a:buSzTx/>
                <a:buFontTx/>
                <a:buNone/>
              </a:pPr>
              <a:t>11</a:t>
            </a:fld>
            <a:endParaRPr lang="en-US" altLang="en-US" sz="1400"/>
          </a:p>
        </p:txBody>
      </p:sp>
      <p:sp>
        <p:nvSpPr>
          <p:cNvPr id="32771" name="Rectangle 1026">
            <a:extLst>
              <a:ext uri="{FF2B5EF4-FFF2-40B4-BE49-F238E27FC236}">
                <a16:creationId xmlns:a16="http://schemas.microsoft.com/office/drawing/2014/main" id="{60CB384B-E1C2-45A6-A435-153B64D809AB}"/>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E700256D-CD04-45EB-AA68-B96C8C4212E7}"/>
              </a:ext>
            </a:extLst>
          </p:cNvPr>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pitchFamily="2" charset="2"/>
              <a:buNone/>
            </a:pPr>
            <a:endParaRPr lang="en-US" altLang="en-US" sz="2800"/>
          </a:p>
          <a:p>
            <a:pPr>
              <a:lnSpc>
                <a:spcPct val="110000"/>
              </a:lnSpc>
            </a:pPr>
            <a:r>
              <a:rPr lang="en-US" altLang="en-US" sz="2800"/>
              <a:t>Java is a general purpose programming language. </a:t>
            </a:r>
          </a:p>
          <a:p>
            <a:pPr>
              <a:lnSpc>
                <a:spcPct val="110000"/>
              </a:lnSpc>
            </a:pPr>
            <a:r>
              <a:rPr lang="en-US" altLang="en-US" sz="2800"/>
              <a:t>Java is the Internet programming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EA8077-C2EA-48F3-8372-475889A33F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FF96-7BF7-4ECB-BECA-B0109D097D57}" type="slidenum">
              <a:rPr lang="en-US" altLang="en-US" sz="1400" smtClean="0"/>
              <a:pPr>
                <a:spcBef>
                  <a:spcPct val="0"/>
                </a:spcBef>
                <a:buClrTx/>
                <a:buSzTx/>
                <a:buFontTx/>
                <a:buNone/>
              </a:pPr>
              <a:t>12</a:t>
            </a:fld>
            <a:endParaRPr lang="en-US" altLang="en-US" sz="1400"/>
          </a:p>
        </p:txBody>
      </p:sp>
      <p:sp>
        <p:nvSpPr>
          <p:cNvPr id="34819" name="Rectangle 2">
            <a:extLst>
              <a:ext uri="{FF2B5EF4-FFF2-40B4-BE49-F238E27FC236}">
                <a16:creationId xmlns:a16="http://schemas.microsoft.com/office/drawing/2014/main" id="{175FE697-176B-4658-A7CC-8828CDED85DE}"/>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19DEE355-04EA-4FB0-A4DC-C6948197A171}"/>
              </a:ext>
            </a:extLst>
          </p:cNvPr>
          <p:cNvSpPr>
            <a:spLocks noGrp="1" noChangeArrowheads="1"/>
          </p:cNvSpPr>
          <p:nvPr>
            <p:ph type="body" idx="1"/>
          </p:nvPr>
        </p:nvSpPr>
        <p:spPr>
          <a:xfrm>
            <a:off x="304800" y="1143000"/>
            <a:ext cx="8458200" cy="5181600"/>
          </a:xfrm>
          <a:noFill/>
        </p:spPr>
        <p:txBody>
          <a:bodyPr/>
          <a:lstStyle/>
          <a:p>
            <a:r>
              <a:rPr lang="en-US" altLang="en-US" sz="3400" dirty="0"/>
              <a:t>Java was originally used to develop applications running from a browser.</a:t>
            </a:r>
          </a:p>
          <a:p>
            <a:r>
              <a:rPr lang="en-US" altLang="en-US" sz="3400" dirty="0"/>
              <a:t>Java can be used to develop standalone applications. </a:t>
            </a:r>
          </a:p>
          <a:p>
            <a:r>
              <a:rPr lang="en-US" altLang="en-US" sz="3400" dirty="0"/>
              <a:t>Java can also be used to develop applications for hand-held devices.</a:t>
            </a:r>
          </a:p>
          <a:p>
            <a:r>
              <a:rPr lang="en-US" altLang="en-US" sz="3400" dirty="0"/>
              <a:t>Java can be used to develop applications for Web servers.</a:t>
            </a:r>
          </a:p>
          <a:p>
            <a:endParaRPr lang="en-US" altLang="en-US" sz="3400" dirty="0"/>
          </a:p>
          <a:p>
            <a:endParaRPr lang="en-US" altLang="en-US" sz="3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D912A4C-2F7B-48D2-8968-8A3973B9AF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86894-4A5E-4D24-8DDC-8D480FA2909F}" type="slidenum">
              <a:rPr lang="en-US" altLang="en-US" sz="1400" smtClean="0"/>
              <a:pPr>
                <a:spcBef>
                  <a:spcPct val="0"/>
                </a:spcBef>
                <a:buClrTx/>
                <a:buSzTx/>
                <a:buFontTx/>
                <a:buNone/>
              </a:pPr>
              <a:t>13</a:t>
            </a:fld>
            <a:endParaRPr lang="en-US" altLang="en-US" sz="1400"/>
          </a:p>
        </p:txBody>
      </p:sp>
      <p:sp>
        <p:nvSpPr>
          <p:cNvPr id="35843" name="Rectangle 2">
            <a:extLst>
              <a:ext uri="{FF2B5EF4-FFF2-40B4-BE49-F238E27FC236}">
                <a16:creationId xmlns:a16="http://schemas.microsoft.com/office/drawing/2014/main" id="{F1C55A32-3405-4D38-8BA6-C45627CFC565}"/>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72B600CE-49BC-4281-852A-7B76A06F4968}"/>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dirty="0"/>
              <a:t>James Gosling and Sun Microsystems</a:t>
            </a:r>
          </a:p>
          <a:p>
            <a:pPr>
              <a:lnSpc>
                <a:spcPct val="90000"/>
              </a:lnSpc>
              <a:spcBef>
                <a:spcPct val="50000"/>
              </a:spcBef>
            </a:pPr>
            <a:r>
              <a:rPr lang="en-US" altLang="en-US" dirty="0"/>
              <a:t>Oak</a:t>
            </a:r>
          </a:p>
          <a:p>
            <a:pPr>
              <a:lnSpc>
                <a:spcPct val="90000"/>
              </a:lnSpc>
              <a:spcBef>
                <a:spcPct val="50000"/>
              </a:spcBef>
            </a:pPr>
            <a:r>
              <a:rPr lang="en-US" altLang="en-US" dirty="0"/>
              <a:t>Java, May 20, 1995, Sun World</a:t>
            </a:r>
          </a:p>
          <a:p>
            <a:pPr>
              <a:lnSpc>
                <a:spcPct val="90000"/>
              </a:lnSpc>
              <a:spcBef>
                <a:spcPct val="50000"/>
              </a:spcBef>
            </a:pPr>
            <a:r>
              <a:rPr lang="en-US" altLang="en-US" dirty="0" err="1"/>
              <a:t>HotJava</a:t>
            </a:r>
            <a:r>
              <a:rPr lang="en-US" altLang="en-US" dirty="0"/>
              <a:t> </a:t>
            </a:r>
          </a:p>
          <a:p>
            <a:pPr lvl="1">
              <a:lnSpc>
                <a:spcPct val="90000"/>
              </a:lnSpc>
            </a:pPr>
            <a:r>
              <a:rPr lang="en-US" altLang="en-US" dirty="0"/>
              <a:t>The first Java-enabled Web browser</a:t>
            </a:r>
          </a:p>
          <a:p>
            <a:pPr>
              <a:lnSpc>
                <a:spcPct val="90000"/>
              </a:lnSpc>
              <a:spcBef>
                <a:spcPct val="50000"/>
              </a:spcBef>
            </a:pPr>
            <a:r>
              <a:rPr lang="en-US" altLang="en-US" dirty="0"/>
              <a:t>Early History Summary:</a:t>
            </a:r>
          </a:p>
        </p:txBody>
      </p:sp>
      <p:sp>
        <p:nvSpPr>
          <p:cNvPr id="35845" name="Rounded Rectangle 1">
            <a:hlinkClick r:id="rId2"/>
            <a:extLst>
              <a:ext uri="{FF2B5EF4-FFF2-40B4-BE49-F238E27FC236}">
                <a16:creationId xmlns:a16="http://schemas.microsoft.com/office/drawing/2014/main" id="{012E38AB-F942-4441-9F13-11C6BA6B12FA}"/>
              </a:ext>
            </a:extLst>
          </p:cNvPr>
          <p:cNvSpPr>
            <a:spLocks noChangeArrowheads="1"/>
          </p:cNvSpPr>
          <p:nvPr/>
        </p:nvSpPr>
        <p:spPr bwMode="auto">
          <a:xfrm>
            <a:off x="533400" y="4723606"/>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dirty="0">
                <a:solidFill>
                  <a:srgbClr val="0070C0"/>
                </a:solidFill>
                <a:hlinkClick r:id="rId3">
                  <a:extLst>
                    <a:ext uri="{A12FA001-AC4F-418D-AE19-62706E023703}">
                      <ahyp:hlinkClr xmlns:ahyp="http://schemas.microsoft.com/office/drawing/2018/hyperlinkcolor" val="tx"/>
                    </a:ext>
                  </a:extLst>
                </a:hlinkClick>
              </a:rPr>
              <a:t>https://</a:t>
            </a:r>
            <a:r>
              <a:rPr lang="en-US" altLang="en-US" u="sng" dirty="0" err="1">
                <a:solidFill>
                  <a:srgbClr val="0070C0"/>
                </a:solidFill>
                <a:hlinkClick r:id="rId3">
                  <a:extLst>
                    <a:ext uri="{A12FA001-AC4F-418D-AE19-62706E023703}">
                      <ahyp:hlinkClr xmlns:ahyp="http://schemas.microsoft.com/office/drawing/2018/hyperlinkcolor" val="tx"/>
                    </a:ext>
                  </a:extLst>
                </a:hlinkClick>
              </a:rPr>
              <a:t>codegym.cc</a:t>
            </a:r>
            <a:r>
              <a:rPr lang="en-US" altLang="en-US" u="sng" dirty="0">
                <a:solidFill>
                  <a:srgbClr val="0070C0"/>
                </a:solidFill>
                <a:hlinkClick r:id="rId3">
                  <a:extLst>
                    <a:ext uri="{A12FA001-AC4F-418D-AE19-62706E023703}">
                      <ahyp:hlinkClr xmlns:ahyp="http://schemas.microsoft.com/office/drawing/2018/hyperlinkcolor" val="tx"/>
                    </a:ext>
                  </a:extLst>
                </a:hlinkClick>
              </a:rPr>
              <a:t>/groups/posts/594-history-of-java-a-full-story-of-java-development-from-1991-to-2021</a:t>
            </a:r>
            <a:endParaRPr lang="en-US" altLang="en-US" u="sng" dirty="0">
              <a:solidFill>
                <a:srgbClr val="0070C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74E3A232-0043-4482-BB4A-17C5808F90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D7C360-9E35-4BC5-BCA8-C0834B4AD0B6}" type="slidenum">
              <a:rPr lang="en-US" altLang="en-US" sz="1400" smtClean="0"/>
              <a:pPr>
                <a:spcBef>
                  <a:spcPct val="0"/>
                </a:spcBef>
                <a:buClrTx/>
                <a:buSzTx/>
                <a:buFontTx/>
                <a:buNone/>
              </a:pPr>
              <a:t>14</a:t>
            </a:fld>
            <a:endParaRPr lang="en-US" altLang="en-US" sz="1400"/>
          </a:p>
        </p:txBody>
      </p:sp>
      <p:sp>
        <p:nvSpPr>
          <p:cNvPr id="36867" name="Rectangle 2">
            <a:extLst>
              <a:ext uri="{FF2B5EF4-FFF2-40B4-BE49-F238E27FC236}">
                <a16:creationId xmlns:a16="http://schemas.microsoft.com/office/drawing/2014/main" id="{814DA899-4E01-495F-8304-AEF1813B7BF7}"/>
              </a:ext>
            </a:extLst>
          </p:cNvPr>
          <p:cNvSpPr>
            <a:spLocks noGrp="1" noChangeArrowheads="1"/>
          </p:cNvSpPr>
          <p:nvPr>
            <p:ph type="title"/>
          </p:nvPr>
        </p:nvSpPr>
        <p:spPr>
          <a:xfrm>
            <a:off x="685800" y="228600"/>
            <a:ext cx="7772400" cy="533400"/>
          </a:xfrm>
        </p:spPr>
        <p:txBody>
          <a:bodyPr/>
          <a:lstStyle/>
          <a:p>
            <a:r>
              <a:rPr lang="en-US" altLang="en-US"/>
              <a:t>Characteristics of Java</a:t>
            </a:r>
          </a:p>
        </p:txBody>
      </p:sp>
      <p:sp>
        <p:nvSpPr>
          <p:cNvPr id="36868" name="Rectangle 3">
            <a:extLst>
              <a:ext uri="{FF2B5EF4-FFF2-40B4-BE49-F238E27FC236}">
                <a16:creationId xmlns:a16="http://schemas.microsoft.com/office/drawing/2014/main" id="{914E19A5-48B7-4973-84BB-3201D8BCD981}"/>
              </a:ext>
            </a:extLst>
          </p:cNvPr>
          <p:cNvSpPr>
            <a:spLocks noGrp="1" noChangeArrowheads="1"/>
          </p:cNvSpPr>
          <p:nvPr>
            <p:ph type="body" idx="1"/>
          </p:nvPr>
        </p:nvSpPr>
        <p:spPr>
          <a:xfrm>
            <a:off x="304800" y="838200"/>
            <a:ext cx="8610600" cy="5257800"/>
          </a:xfrm>
        </p:spPr>
        <p:txBody>
          <a:bodyPr/>
          <a:lstStyle/>
          <a:p>
            <a:pPr>
              <a:lnSpc>
                <a:spcPct val="90000"/>
              </a:lnSpc>
            </a:pPr>
            <a:r>
              <a:rPr lang="en-US" altLang="en-US" sz="2800" dirty="0">
                <a:cs typeface="Times New Roman" panose="02020603050405020304" pitchFamily="18" charset="0"/>
              </a:rPr>
              <a:t>Java Is Simple</a:t>
            </a:r>
            <a:r>
              <a:rPr lang="en-US" altLang="en-US" sz="2800" dirty="0"/>
              <a:t> </a:t>
            </a:r>
          </a:p>
          <a:p>
            <a:pPr>
              <a:lnSpc>
                <a:spcPct val="90000"/>
              </a:lnSpc>
            </a:pPr>
            <a:r>
              <a:rPr lang="en-US" altLang="en-US" sz="2800" dirty="0">
                <a:cs typeface="Times New Roman" panose="02020603050405020304" pitchFamily="18" charset="0"/>
              </a:rPr>
              <a:t>Java Is Object-Oriented</a:t>
            </a:r>
            <a:r>
              <a:rPr lang="en-US" altLang="en-US" sz="2800" dirty="0"/>
              <a:t> </a:t>
            </a:r>
          </a:p>
          <a:p>
            <a:pPr>
              <a:lnSpc>
                <a:spcPct val="90000"/>
              </a:lnSpc>
            </a:pPr>
            <a:r>
              <a:rPr lang="en-US" altLang="en-US" sz="2800" dirty="0">
                <a:cs typeface="Times New Roman" panose="02020603050405020304" pitchFamily="18" charset="0"/>
              </a:rPr>
              <a:t>Java Is Distributed</a:t>
            </a:r>
            <a:r>
              <a:rPr lang="en-US" altLang="en-US" sz="2800" dirty="0"/>
              <a:t> </a:t>
            </a:r>
          </a:p>
          <a:p>
            <a:pPr>
              <a:lnSpc>
                <a:spcPct val="90000"/>
              </a:lnSpc>
            </a:pPr>
            <a:r>
              <a:rPr lang="en-US" altLang="en-US" sz="2800" dirty="0">
                <a:cs typeface="Times New Roman" panose="02020603050405020304" pitchFamily="18" charset="0"/>
              </a:rPr>
              <a:t>Java Is Interpreted</a:t>
            </a:r>
            <a:r>
              <a:rPr lang="en-US" altLang="en-US" sz="2800" dirty="0"/>
              <a:t> </a:t>
            </a:r>
          </a:p>
          <a:p>
            <a:pPr>
              <a:lnSpc>
                <a:spcPct val="90000"/>
              </a:lnSpc>
            </a:pPr>
            <a:r>
              <a:rPr lang="en-US" altLang="en-US" sz="2800" dirty="0">
                <a:cs typeface="Times New Roman" panose="02020603050405020304" pitchFamily="18" charset="0"/>
              </a:rPr>
              <a:t>Java Is Robust</a:t>
            </a:r>
            <a:r>
              <a:rPr lang="en-US" altLang="en-US" sz="2800" dirty="0"/>
              <a:t> </a:t>
            </a:r>
          </a:p>
          <a:p>
            <a:pPr>
              <a:lnSpc>
                <a:spcPct val="90000"/>
              </a:lnSpc>
            </a:pPr>
            <a:r>
              <a:rPr lang="en-US" altLang="en-US" sz="2800" dirty="0">
                <a:cs typeface="Times New Roman" panose="02020603050405020304" pitchFamily="18" charset="0"/>
              </a:rPr>
              <a:t>Java Is Secure</a:t>
            </a:r>
            <a:r>
              <a:rPr lang="en-US" altLang="en-US" sz="2800" dirty="0"/>
              <a:t> </a:t>
            </a:r>
          </a:p>
          <a:p>
            <a:pPr>
              <a:lnSpc>
                <a:spcPct val="90000"/>
              </a:lnSpc>
            </a:pPr>
            <a:r>
              <a:rPr lang="en-US" altLang="en-US" sz="2800" dirty="0">
                <a:cs typeface="Times New Roman" panose="02020603050405020304" pitchFamily="18" charset="0"/>
              </a:rPr>
              <a:t>Java Is Architecture-Neutral</a:t>
            </a:r>
            <a:r>
              <a:rPr lang="en-US" altLang="en-US" sz="2800" dirty="0"/>
              <a:t> </a:t>
            </a:r>
          </a:p>
          <a:p>
            <a:pPr>
              <a:lnSpc>
                <a:spcPct val="90000"/>
              </a:lnSpc>
            </a:pPr>
            <a:r>
              <a:rPr lang="en-US" altLang="en-US" sz="2800" dirty="0">
                <a:cs typeface="Times New Roman" panose="02020603050405020304" pitchFamily="18" charset="0"/>
              </a:rPr>
              <a:t>Java Is Portable</a:t>
            </a:r>
            <a:r>
              <a:rPr lang="en-US" altLang="en-US" sz="2800" dirty="0"/>
              <a:t> </a:t>
            </a:r>
          </a:p>
          <a:p>
            <a:pPr>
              <a:lnSpc>
                <a:spcPct val="90000"/>
              </a:lnSpc>
            </a:pPr>
            <a:r>
              <a:rPr lang="en-US" altLang="en-US" sz="2800" dirty="0">
                <a:cs typeface="Times New Roman" panose="02020603050405020304" pitchFamily="18" charset="0"/>
              </a:rPr>
              <a:t>Java's Performance</a:t>
            </a:r>
            <a:r>
              <a:rPr lang="en-US" altLang="en-US" sz="2800" dirty="0"/>
              <a:t> </a:t>
            </a:r>
          </a:p>
          <a:p>
            <a:pPr>
              <a:lnSpc>
                <a:spcPct val="90000"/>
              </a:lnSpc>
            </a:pPr>
            <a:r>
              <a:rPr lang="en-US" altLang="en-US" sz="2800" dirty="0">
                <a:cs typeface="Times New Roman" panose="02020603050405020304" pitchFamily="18" charset="0"/>
              </a:rPr>
              <a:t>Java Is Multithreaded</a:t>
            </a:r>
            <a:r>
              <a:rPr lang="en-US" altLang="en-US" sz="2800" dirty="0"/>
              <a:t> </a:t>
            </a:r>
          </a:p>
          <a:p>
            <a:pPr>
              <a:lnSpc>
                <a:spcPct val="90000"/>
              </a:lnSpc>
            </a:pPr>
            <a:r>
              <a:rPr lang="en-US" altLang="en-US" sz="2800" dirty="0">
                <a:cs typeface="Times New Roman" panose="02020603050405020304" pitchFamily="18" charset="0"/>
              </a:rPr>
              <a:t>Java Is Dynamic</a:t>
            </a:r>
            <a:r>
              <a:rPr lang="en-US" altLang="en-US" sz="2800" dirty="0"/>
              <a:t> </a:t>
            </a:r>
          </a:p>
        </p:txBody>
      </p:sp>
      <p:sp>
        <p:nvSpPr>
          <p:cNvPr id="36869" name="Rectangle 5">
            <a:extLst>
              <a:ext uri="{FF2B5EF4-FFF2-40B4-BE49-F238E27FC236}">
                <a16:creationId xmlns:a16="http://schemas.microsoft.com/office/drawing/2014/main" id="{F8A33FEB-F2F3-4E57-883A-6D0036A3D6A1}"/>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36870" name="Rounded Rectangle 1">
            <a:hlinkClick r:id="rId2"/>
            <a:extLst>
              <a:ext uri="{FF2B5EF4-FFF2-40B4-BE49-F238E27FC236}">
                <a16:creationId xmlns:a16="http://schemas.microsoft.com/office/drawing/2014/main" id="{00E2D72C-1300-45A2-AC51-4084C183AF38}"/>
              </a:ext>
            </a:extLst>
          </p:cNvPr>
          <p:cNvSpPr>
            <a:spLocks noChangeArrowheads="1"/>
          </p:cNvSpPr>
          <p:nvPr/>
        </p:nvSpPr>
        <p:spPr bwMode="auto">
          <a:xfrm>
            <a:off x="381000" y="5943600"/>
            <a:ext cx="8077200" cy="45561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u="sng" dirty="0">
                <a:solidFill>
                  <a:srgbClr val="FF0000"/>
                </a:solidFill>
                <a:hlinkClick r:id="rId3">
                  <a:extLst>
                    <a:ext uri="{A12FA001-AC4F-418D-AE19-62706E023703}">
                      <ahyp:hlinkClr xmlns:ahyp="http://schemas.microsoft.com/office/drawing/2018/hyperlinkcolor" val="tx"/>
                    </a:ext>
                  </a:extLst>
                </a:hlinkClick>
              </a:rPr>
              <a:t>https://liveexample.pearsoncmg.com/etc/JavaCharacteristics.pdf</a:t>
            </a:r>
            <a:r>
              <a:rPr lang="en-US" altLang="en-US" sz="2400" u="sng" dirty="0">
                <a:solidFill>
                  <a:srgbClr val="FF0000"/>
                </a:solidFill>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6031FA2-639B-4520-A9BD-5F4CB7EFA6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F2BD5C-736C-41C0-B70A-48052D729549}" type="slidenum">
              <a:rPr lang="en-US" altLang="en-US" sz="1400" smtClean="0"/>
              <a:pPr>
                <a:spcBef>
                  <a:spcPct val="0"/>
                </a:spcBef>
                <a:buClrTx/>
                <a:buSzTx/>
                <a:buFontTx/>
                <a:buNone/>
              </a:pPr>
              <a:t>15</a:t>
            </a:fld>
            <a:endParaRPr lang="en-US" altLang="en-US" sz="1400"/>
          </a:p>
        </p:txBody>
      </p:sp>
      <p:sp>
        <p:nvSpPr>
          <p:cNvPr id="37891" name="Rectangle 2">
            <a:extLst>
              <a:ext uri="{FF2B5EF4-FFF2-40B4-BE49-F238E27FC236}">
                <a16:creationId xmlns:a16="http://schemas.microsoft.com/office/drawing/2014/main" id="{04397FFA-8968-4EEC-A4FB-7EBB374C16C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7892" name="Rectangle 3">
            <a:extLst>
              <a:ext uri="{FF2B5EF4-FFF2-40B4-BE49-F238E27FC236}">
                <a16:creationId xmlns:a16="http://schemas.microsoft.com/office/drawing/2014/main" id="{7A7ED95C-CE68-4D58-AF01-AF1511E18532}"/>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7893" name="Text Box 4">
            <a:extLst>
              <a:ext uri="{FF2B5EF4-FFF2-40B4-BE49-F238E27FC236}">
                <a16:creationId xmlns:a16="http://schemas.microsoft.com/office/drawing/2014/main" id="{258A1069-A09D-4CC1-9DA0-516CE2D37CDF}"/>
              </a:ext>
            </a:extLst>
          </p:cNvPr>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37894" name="Rectangle 1030">
            <a:extLst>
              <a:ext uri="{FF2B5EF4-FFF2-40B4-BE49-F238E27FC236}">
                <a16:creationId xmlns:a16="http://schemas.microsoft.com/office/drawing/2014/main" id="{947F0B41-4E69-4146-A773-88FFB0B4C2A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FC9F597-DFDE-44A8-9479-EA8C4F6BAF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D0646-3354-4931-B63F-24DC76DB7B61}" type="slidenum">
              <a:rPr lang="en-US" altLang="en-US" sz="1400" smtClean="0"/>
              <a:pPr>
                <a:spcBef>
                  <a:spcPct val="0"/>
                </a:spcBef>
                <a:buClrTx/>
                <a:buSzTx/>
                <a:buFontTx/>
                <a:buNone/>
              </a:pPr>
              <a:t>16</a:t>
            </a:fld>
            <a:endParaRPr lang="en-US" altLang="en-US" sz="1400"/>
          </a:p>
        </p:txBody>
      </p:sp>
      <p:sp>
        <p:nvSpPr>
          <p:cNvPr id="38915" name="Rectangle 2">
            <a:extLst>
              <a:ext uri="{FF2B5EF4-FFF2-40B4-BE49-F238E27FC236}">
                <a16:creationId xmlns:a16="http://schemas.microsoft.com/office/drawing/2014/main" id="{7F216185-D443-4DA7-8199-77B3C42EE0D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8916" name="Rectangle 3">
            <a:extLst>
              <a:ext uri="{FF2B5EF4-FFF2-40B4-BE49-F238E27FC236}">
                <a16:creationId xmlns:a16="http://schemas.microsoft.com/office/drawing/2014/main" id="{B6E22E63-A9C0-4C49-B6BD-22A2B45F6E1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8917" name="Text Box 4">
            <a:extLst>
              <a:ext uri="{FF2B5EF4-FFF2-40B4-BE49-F238E27FC236}">
                <a16:creationId xmlns:a16="http://schemas.microsoft.com/office/drawing/2014/main" id="{445E6CA0-8CE6-4197-B84F-A36792D06717}"/>
              </a:ext>
            </a:extLst>
          </p:cNvPr>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38918" name="Rectangle 1030">
            <a:extLst>
              <a:ext uri="{FF2B5EF4-FFF2-40B4-BE49-F238E27FC236}">
                <a16:creationId xmlns:a16="http://schemas.microsoft.com/office/drawing/2014/main" id="{7F62501B-163D-4E68-9960-E6566F8CBA5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B4EABDC0-5958-41CA-AFDE-12CA50386E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09FB65-4307-4759-B875-5D555490BEEF}" type="slidenum">
              <a:rPr lang="en-US" altLang="en-US" sz="1400" smtClean="0"/>
              <a:pPr>
                <a:spcBef>
                  <a:spcPct val="0"/>
                </a:spcBef>
                <a:buClrTx/>
                <a:buSzTx/>
                <a:buFontTx/>
                <a:buNone/>
              </a:pPr>
              <a:t>17</a:t>
            </a:fld>
            <a:endParaRPr lang="en-US" altLang="en-US" sz="1400"/>
          </a:p>
        </p:txBody>
      </p:sp>
      <p:sp>
        <p:nvSpPr>
          <p:cNvPr id="39939" name="Rectangle 2">
            <a:extLst>
              <a:ext uri="{FF2B5EF4-FFF2-40B4-BE49-F238E27FC236}">
                <a16:creationId xmlns:a16="http://schemas.microsoft.com/office/drawing/2014/main" id="{4DC86F8E-6445-47A7-B154-F21144781BE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9940" name="Rectangle 3">
            <a:extLst>
              <a:ext uri="{FF2B5EF4-FFF2-40B4-BE49-F238E27FC236}">
                <a16:creationId xmlns:a16="http://schemas.microsoft.com/office/drawing/2014/main" id="{7F62F285-5E33-44DA-B3EF-475368D2B11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9941" name="Text Box 4">
            <a:extLst>
              <a:ext uri="{FF2B5EF4-FFF2-40B4-BE49-F238E27FC236}">
                <a16:creationId xmlns:a16="http://schemas.microsoft.com/office/drawing/2014/main" id="{A32ECA3A-C441-4524-82FA-E9B9F6C6AFE6}"/>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9942" name="Rectangle 1030">
            <a:extLst>
              <a:ext uri="{FF2B5EF4-FFF2-40B4-BE49-F238E27FC236}">
                <a16:creationId xmlns:a16="http://schemas.microsoft.com/office/drawing/2014/main" id="{D5546FB7-6255-45F1-8204-2E06C014D49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F8B4672-916E-4B58-9A30-37958FCA81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AD6C6-83B9-49BC-958F-C0D3FDFDCC54}" type="slidenum">
              <a:rPr lang="en-US" altLang="en-US" sz="1400" smtClean="0"/>
              <a:pPr>
                <a:spcBef>
                  <a:spcPct val="0"/>
                </a:spcBef>
                <a:buClrTx/>
                <a:buSzTx/>
                <a:buFontTx/>
                <a:buNone/>
              </a:pPr>
              <a:t>18</a:t>
            </a:fld>
            <a:endParaRPr lang="en-US" altLang="en-US" sz="1400"/>
          </a:p>
        </p:txBody>
      </p:sp>
      <p:sp>
        <p:nvSpPr>
          <p:cNvPr id="40963" name="Rectangle 2">
            <a:extLst>
              <a:ext uri="{FF2B5EF4-FFF2-40B4-BE49-F238E27FC236}">
                <a16:creationId xmlns:a16="http://schemas.microsoft.com/office/drawing/2014/main" id="{18009740-E313-415F-A3D8-6555F381019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0964" name="Rectangle 3">
            <a:extLst>
              <a:ext uri="{FF2B5EF4-FFF2-40B4-BE49-F238E27FC236}">
                <a16:creationId xmlns:a16="http://schemas.microsoft.com/office/drawing/2014/main" id="{12E9DBC3-19FB-4CCF-BAE9-C662206780B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BF0A685D-B643-480E-95F5-723ACE4ED4D5}"/>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40966" name="Rectangle 1030">
            <a:extLst>
              <a:ext uri="{FF2B5EF4-FFF2-40B4-BE49-F238E27FC236}">
                <a16:creationId xmlns:a16="http://schemas.microsoft.com/office/drawing/2014/main" id="{944ABFA0-1002-404D-AAC0-6C5640A28F5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BAF3BDE-5755-40C4-86FA-116C593B6B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CF2B7-31D8-4319-B388-CC58DC6B1F1C}" type="slidenum">
              <a:rPr lang="en-US" altLang="en-US" sz="1400" smtClean="0"/>
              <a:pPr>
                <a:spcBef>
                  <a:spcPct val="0"/>
                </a:spcBef>
                <a:buClrTx/>
                <a:buSzTx/>
                <a:buFontTx/>
                <a:buNone/>
              </a:pPr>
              <a:t>19</a:t>
            </a:fld>
            <a:endParaRPr lang="en-US" altLang="en-US" sz="1400"/>
          </a:p>
        </p:txBody>
      </p:sp>
      <p:sp>
        <p:nvSpPr>
          <p:cNvPr id="41987" name="Rectangle 2">
            <a:extLst>
              <a:ext uri="{FF2B5EF4-FFF2-40B4-BE49-F238E27FC236}">
                <a16:creationId xmlns:a16="http://schemas.microsoft.com/office/drawing/2014/main" id="{A271403E-615F-4899-9132-2EA4D64A16C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1988" name="Rectangle 3">
            <a:extLst>
              <a:ext uri="{FF2B5EF4-FFF2-40B4-BE49-F238E27FC236}">
                <a16:creationId xmlns:a16="http://schemas.microsoft.com/office/drawing/2014/main" id="{366C2307-BFB6-4D81-B89D-EE796CA72075}"/>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A5A83CCA-9544-452A-BB77-9BF13AC0BB7F}"/>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41990" name="Rectangle 3">
            <a:extLst>
              <a:ext uri="{FF2B5EF4-FFF2-40B4-BE49-F238E27FC236}">
                <a16:creationId xmlns:a16="http://schemas.microsoft.com/office/drawing/2014/main" id="{290E8656-5CCE-44CC-A00D-E7D687441D1D}"/>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9797-7A71-2E4F-8DE5-CC9F09E00720}"/>
              </a:ext>
            </a:extLst>
          </p:cNvPr>
          <p:cNvSpPr>
            <a:spLocks noGrp="1"/>
          </p:cNvSpPr>
          <p:nvPr>
            <p:ph type="title"/>
          </p:nvPr>
        </p:nvSpPr>
        <p:spPr/>
        <p:txBody>
          <a:bodyPr/>
          <a:lstStyle/>
          <a:p>
            <a:r>
              <a:rPr lang="en-US" dirty="0"/>
              <a:t>Class Format</a:t>
            </a:r>
          </a:p>
        </p:txBody>
      </p:sp>
      <p:sp>
        <p:nvSpPr>
          <p:cNvPr id="3" name="Content Placeholder 2">
            <a:extLst>
              <a:ext uri="{FF2B5EF4-FFF2-40B4-BE49-F238E27FC236}">
                <a16:creationId xmlns:a16="http://schemas.microsoft.com/office/drawing/2014/main" id="{3CF3119C-F097-594C-AF4B-346E6EC2B7B7}"/>
              </a:ext>
            </a:extLst>
          </p:cNvPr>
          <p:cNvSpPr>
            <a:spLocks noGrp="1"/>
          </p:cNvSpPr>
          <p:nvPr>
            <p:ph idx="1"/>
          </p:nvPr>
        </p:nvSpPr>
        <p:spPr>
          <a:xfrm>
            <a:off x="685800" y="1371600"/>
            <a:ext cx="7772400" cy="4114800"/>
          </a:xfrm>
        </p:spPr>
        <p:txBody>
          <a:bodyPr/>
          <a:lstStyle/>
          <a:p>
            <a:r>
              <a:rPr lang="en-US" sz="2800" dirty="0"/>
              <a:t>Weekly Problem Sets</a:t>
            </a:r>
          </a:p>
          <a:p>
            <a:pPr lvl="1"/>
            <a:r>
              <a:rPr lang="en-US" sz="2400" dirty="0"/>
              <a:t>Covers the week’s material</a:t>
            </a:r>
          </a:p>
          <a:p>
            <a:pPr lvl="1"/>
            <a:r>
              <a:rPr lang="en-US" sz="2400" dirty="0"/>
              <a:t>40% of your grade</a:t>
            </a:r>
          </a:p>
          <a:p>
            <a:pPr lvl="1"/>
            <a:r>
              <a:rPr lang="en-US" sz="2400" dirty="0"/>
              <a:t>Will drop the lowest problem set</a:t>
            </a:r>
          </a:p>
          <a:p>
            <a:r>
              <a:rPr lang="en-US" sz="2800" dirty="0"/>
              <a:t>Take Home Midterm</a:t>
            </a:r>
          </a:p>
          <a:p>
            <a:pPr lvl="1"/>
            <a:r>
              <a:rPr lang="en-US" sz="2400" dirty="0"/>
              <a:t>Cumulative evaluation of what you’ve learned so far</a:t>
            </a:r>
          </a:p>
          <a:p>
            <a:pPr lvl="1"/>
            <a:r>
              <a:rPr lang="en-US" sz="2400" dirty="0"/>
              <a:t>30% of your grade</a:t>
            </a:r>
          </a:p>
          <a:p>
            <a:r>
              <a:rPr lang="en-US" sz="2800" dirty="0"/>
              <a:t>Final Project</a:t>
            </a:r>
          </a:p>
          <a:p>
            <a:pPr lvl="1"/>
            <a:r>
              <a:rPr lang="en-US" sz="2400" dirty="0"/>
              <a:t>Project of your design, with proposal reviewed by us</a:t>
            </a:r>
          </a:p>
          <a:p>
            <a:pPr lvl="1"/>
            <a:r>
              <a:rPr lang="en-US" sz="2400" dirty="0"/>
              <a:t>30% of your grade</a:t>
            </a:r>
          </a:p>
        </p:txBody>
      </p:sp>
      <p:sp>
        <p:nvSpPr>
          <p:cNvPr id="4" name="Slide Number Placeholder 3">
            <a:extLst>
              <a:ext uri="{FF2B5EF4-FFF2-40B4-BE49-F238E27FC236}">
                <a16:creationId xmlns:a16="http://schemas.microsoft.com/office/drawing/2014/main" id="{BE347A49-C687-BC43-AA90-3926AC3440C4}"/>
              </a:ext>
            </a:extLst>
          </p:cNvPr>
          <p:cNvSpPr>
            <a:spLocks noGrp="1"/>
          </p:cNvSpPr>
          <p:nvPr>
            <p:ph type="sldNum" sz="quarter" idx="11"/>
          </p:nvPr>
        </p:nvSpPr>
        <p:spPr/>
        <p:txBody>
          <a:bodyPr/>
          <a:lstStyle/>
          <a:p>
            <a:pPr>
              <a:defRPr/>
            </a:pPr>
            <a:fld id="{07039C33-6A58-4664-A826-EA5253411CDB}" type="slidenum">
              <a:rPr lang="en-US" altLang="en-US" smtClean="0"/>
              <a:pPr>
                <a:defRPr/>
              </a:pPr>
              <a:t>2</a:t>
            </a:fld>
            <a:endParaRPr lang="en-US" altLang="en-US"/>
          </a:p>
        </p:txBody>
      </p:sp>
    </p:spTree>
    <p:extLst>
      <p:ext uri="{BB962C8B-B14F-4D97-AF65-F5344CB8AC3E}">
        <p14:creationId xmlns:p14="http://schemas.microsoft.com/office/powerpoint/2010/main" val="39843488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4D09146-A463-4F56-8536-FF86D232F3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F842FC-0DE5-4263-B23D-533C110CA518}" type="slidenum">
              <a:rPr lang="en-US" altLang="en-US" sz="1400" smtClean="0"/>
              <a:pPr>
                <a:spcBef>
                  <a:spcPct val="0"/>
                </a:spcBef>
                <a:buClrTx/>
                <a:buSzTx/>
                <a:buFontTx/>
                <a:buNone/>
              </a:pPr>
              <a:t>20</a:t>
            </a:fld>
            <a:endParaRPr lang="en-US" altLang="en-US" sz="1400"/>
          </a:p>
        </p:txBody>
      </p:sp>
      <p:sp>
        <p:nvSpPr>
          <p:cNvPr id="43011" name="Rectangle 2">
            <a:extLst>
              <a:ext uri="{FF2B5EF4-FFF2-40B4-BE49-F238E27FC236}">
                <a16:creationId xmlns:a16="http://schemas.microsoft.com/office/drawing/2014/main" id="{33887D1C-FA5D-4BBE-9EC9-0B090276CE45}"/>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3012" name="Rectangle 3">
            <a:extLst>
              <a:ext uri="{FF2B5EF4-FFF2-40B4-BE49-F238E27FC236}">
                <a16:creationId xmlns:a16="http://schemas.microsoft.com/office/drawing/2014/main" id="{B7885100-A5FF-487C-A448-EA683D7203D3}"/>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84D22185-6209-4BE9-BF51-022DF9F6C561}"/>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43014" name="Rectangle 3">
            <a:extLst>
              <a:ext uri="{FF2B5EF4-FFF2-40B4-BE49-F238E27FC236}">
                <a16:creationId xmlns:a16="http://schemas.microsoft.com/office/drawing/2014/main" id="{850BB55F-BF09-4398-8691-A0B30BDAB0E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A9B081F-2DE4-403A-A03B-804B964430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9449CF-6DF3-49D3-BE0A-52AFAAC8B5B7}" type="slidenum">
              <a:rPr lang="en-US" altLang="en-US" sz="1400" smtClean="0"/>
              <a:pPr>
                <a:spcBef>
                  <a:spcPct val="0"/>
                </a:spcBef>
                <a:buClrTx/>
                <a:buSzTx/>
                <a:buFontTx/>
                <a:buNone/>
              </a:pPr>
              <a:t>21</a:t>
            </a:fld>
            <a:endParaRPr lang="en-US" altLang="en-US" sz="1400"/>
          </a:p>
        </p:txBody>
      </p:sp>
      <p:sp>
        <p:nvSpPr>
          <p:cNvPr id="44035" name="Rectangle 2">
            <a:extLst>
              <a:ext uri="{FF2B5EF4-FFF2-40B4-BE49-F238E27FC236}">
                <a16:creationId xmlns:a16="http://schemas.microsoft.com/office/drawing/2014/main" id="{5D24C316-7115-46C3-82C5-6E77CAE9CDF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4036" name="Rectangle 3">
            <a:extLst>
              <a:ext uri="{FF2B5EF4-FFF2-40B4-BE49-F238E27FC236}">
                <a16:creationId xmlns:a16="http://schemas.microsoft.com/office/drawing/2014/main" id="{B9660B15-FEA8-41F7-BE02-043CC05ECD21}"/>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0804DF60-1CB0-4BD3-AC25-0ABB5DE0F4C0}"/>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44038" name="Rectangle 3">
            <a:extLst>
              <a:ext uri="{FF2B5EF4-FFF2-40B4-BE49-F238E27FC236}">
                <a16:creationId xmlns:a16="http://schemas.microsoft.com/office/drawing/2014/main" id="{CFE8A705-B2AD-4132-BBD2-8AB9442705AE}"/>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275D59D-A15D-4B37-A26A-EBEC581D07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A4DD2-FDD2-43FB-BEF9-DFD99B77B1AB}" type="slidenum">
              <a:rPr lang="en-US" altLang="en-US" sz="1400" smtClean="0"/>
              <a:pPr>
                <a:spcBef>
                  <a:spcPct val="0"/>
                </a:spcBef>
                <a:buClrTx/>
                <a:buSzTx/>
                <a:buFontTx/>
                <a:buNone/>
              </a:pPr>
              <a:t>22</a:t>
            </a:fld>
            <a:endParaRPr lang="en-US" altLang="en-US" sz="1400"/>
          </a:p>
        </p:txBody>
      </p:sp>
      <p:sp>
        <p:nvSpPr>
          <p:cNvPr id="45059" name="Rectangle 2">
            <a:extLst>
              <a:ext uri="{FF2B5EF4-FFF2-40B4-BE49-F238E27FC236}">
                <a16:creationId xmlns:a16="http://schemas.microsoft.com/office/drawing/2014/main" id="{8A61C678-0CDB-4055-AA23-0F9E9BACE31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5060" name="Rectangle 3">
            <a:extLst>
              <a:ext uri="{FF2B5EF4-FFF2-40B4-BE49-F238E27FC236}">
                <a16:creationId xmlns:a16="http://schemas.microsoft.com/office/drawing/2014/main" id="{9F9F8C65-69D4-49D5-A980-50F48BE8180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9273E7A1-4A7E-4F58-BB39-C5D91FCCBD7F}"/>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45062" name="Rectangle 3">
            <a:extLst>
              <a:ext uri="{FF2B5EF4-FFF2-40B4-BE49-F238E27FC236}">
                <a16:creationId xmlns:a16="http://schemas.microsoft.com/office/drawing/2014/main" id="{51C04128-50E0-4662-8D4B-F9E0C658A50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53BFC17C-3956-4025-856B-A64223482B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8AFC46-B76A-495C-9F54-0323E66D795E}" type="slidenum">
              <a:rPr lang="en-US" altLang="en-US" sz="1400" smtClean="0"/>
              <a:pPr>
                <a:spcBef>
                  <a:spcPct val="0"/>
                </a:spcBef>
                <a:buClrTx/>
                <a:buSzTx/>
                <a:buFontTx/>
                <a:buNone/>
              </a:pPr>
              <a:t>23</a:t>
            </a:fld>
            <a:endParaRPr lang="en-US" altLang="en-US" sz="1400"/>
          </a:p>
        </p:txBody>
      </p:sp>
      <p:sp>
        <p:nvSpPr>
          <p:cNvPr id="46083" name="Rectangle 2">
            <a:extLst>
              <a:ext uri="{FF2B5EF4-FFF2-40B4-BE49-F238E27FC236}">
                <a16:creationId xmlns:a16="http://schemas.microsoft.com/office/drawing/2014/main" id="{0AC4A4B6-77A0-4B48-A7AB-9B8ABBD0FF0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6084" name="Rectangle 3">
            <a:extLst>
              <a:ext uri="{FF2B5EF4-FFF2-40B4-BE49-F238E27FC236}">
                <a16:creationId xmlns:a16="http://schemas.microsoft.com/office/drawing/2014/main" id="{3E38A942-F3A8-4BCC-A9CD-3CB9F3EA24F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09C85649-7E3B-4E3A-9120-C0B238F6F103}"/>
              </a:ext>
            </a:extLst>
          </p:cNvPr>
          <p:cNvSpPr txBox="1">
            <a:spLocks noChangeArrowheads="1"/>
          </p:cNvSpPr>
          <p:nvPr/>
        </p:nvSpPr>
        <p:spPr bwMode="auto">
          <a:xfrm>
            <a:off x="3962400" y="4114800"/>
            <a:ext cx="457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latin typeface="Book Antiqua" panose="02040602050305030304" pitchFamily="18" charset="0"/>
                <a:cs typeface="Times New Roman" panose="02020603050405020304" pitchFamily="18" charset="0"/>
              </a:rPr>
              <a:t>Java</a:t>
            </a:r>
            <a:r>
              <a:rPr lang="en-US" altLang="en-US" sz="2000" dirty="0">
                <a:solidFill>
                  <a:srgbClr val="FF9900"/>
                </a:solidFill>
                <a:cs typeface="Times New Roman" panose="02020603050405020304" pitchFamily="18" charset="0"/>
              </a:rPr>
              <a:t>’</a:t>
            </a:r>
            <a:r>
              <a:rPr lang="en-US" altLang="en-US" sz="2000" dirty="0">
                <a:solidFill>
                  <a:srgbClr val="FF9900"/>
                </a:solidFill>
                <a:latin typeface="Book Antiqua" panose="02040602050305030304" pitchFamily="18" charset="0"/>
                <a:cs typeface="Times New Roman" panose="02020603050405020304" pitchFamily="18" charset="0"/>
              </a:rPr>
              <a:t>s performance has been improved impressively over the years with every new version.</a:t>
            </a:r>
          </a:p>
        </p:txBody>
      </p:sp>
      <p:sp>
        <p:nvSpPr>
          <p:cNvPr id="46086" name="Rectangle 3">
            <a:extLst>
              <a:ext uri="{FF2B5EF4-FFF2-40B4-BE49-F238E27FC236}">
                <a16:creationId xmlns:a16="http://schemas.microsoft.com/office/drawing/2014/main" id="{FA218459-3BE2-42ED-AAC7-78CAFDBB3A6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FFEB832-0EC6-43DF-AF33-CF314B23F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234898-9B8E-46EF-8C44-CE594978D220}" type="slidenum">
              <a:rPr lang="en-US" altLang="en-US" sz="1400" smtClean="0"/>
              <a:pPr>
                <a:spcBef>
                  <a:spcPct val="0"/>
                </a:spcBef>
                <a:buClrTx/>
                <a:buSzTx/>
                <a:buFontTx/>
                <a:buNone/>
              </a:pPr>
              <a:t>24</a:t>
            </a:fld>
            <a:endParaRPr lang="en-US" altLang="en-US" sz="1400"/>
          </a:p>
        </p:txBody>
      </p:sp>
      <p:sp>
        <p:nvSpPr>
          <p:cNvPr id="47107" name="Rectangle 2">
            <a:extLst>
              <a:ext uri="{FF2B5EF4-FFF2-40B4-BE49-F238E27FC236}">
                <a16:creationId xmlns:a16="http://schemas.microsoft.com/office/drawing/2014/main" id="{5B87C69C-53A5-4F8B-908B-26E318DA258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7108" name="Rectangle 3">
            <a:extLst>
              <a:ext uri="{FF2B5EF4-FFF2-40B4-BE49-F238E27FC236}">
                <a16:creationId xmlns:a16="http://schemas.microsoft.com/office/drawing/2014/main" id="{E2DC41ED-6CA9-4067-8F3D-6FE85EAC9BE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A2B72486-DD75-4DF3-8CFE-AEB0D6B02F60}"/>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47110" name="Rectangle 3">
            <a:extLst>
              <a:ext uri="{FF2B5EF4-FFF2-40B4-BE49-F238E27FC236}">
                <a16:creationId xmlns:a16="http://schemas.microsoft.com/office/drawing/2014/main" id="{B2945508-C09E-4E60-9F48-5190C095E41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8B50035-06C7-41B0-97CB-73F0B53614A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19BFFF-26AC-4290-9CC7-616DBE4DEF2E}" type="slidenum">
              <a:rPr lang="en-US" altLang="en-US" sz="1400" smtClean="0"/>
              <a:pPr>
                <a:spcBef>
                  <a:spcPct val="0"/>
                </a:spcBef>
                <a:buClrTx/>
                <a:buSzTx/>
                <a:buFontTx/>
                <a:buNone/>
              </a:pPr>
              <a:t>25</a:t>
            </a:fld>
            <a:endParaRPr lang="en-US" altLang="en-US" sz="1400"/>
          </a:p>
        </p:txBody>
      </p:sp>
      <p:sp>
        <p:nvSpPr>
          <p:cNvPr id="48131" name="Rectangle 2">
            <a:extLst>
              <a:ext uri="{FF2B5EF4-FFF2-40B4-BE49-F238E27FC236}">
                <a16:creationId xmlns:a16="http://schemas.microsoft.com/office/drawing/2014/main" id="{5B5D77C8-2736-4BE6-A5A1-C08CB0BDAED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8132" name="Rectangle 3">
            <a:extLst>
              <a:ext uri="{FF2B5EF4-FFF2-40B4-BE49-F238E27FC236}">
                <a16:creationId xmlns:a16="http://schemas.microsoft.com/office/drawing/2014/main" id="{37B56F68-6244-47F3-BF73-D02B81A6404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52AD060B-25D3-4E61-800F-F8FE3079953B}"/>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48134" name="Rectangle 3">
            <a:extLst>
              <a:ext uri="{FF2B5EF4-FFF2-40B4-BE49-F238E27FC236}">
                <a16:creationId xmlns:a16="http://schemas.microsoft.com/office/drawing/2014/main" id="{3B5A8B30-F512-4673-9FC6-2654AC1A7DA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426D1E0-8B81-40B8-99EA-30E99F1642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AFAA5-7792-433D-9F6A-BE9B4A7B2D6C}" type="slidenum">
              <a:rPr lang="en-US" altLang="en-US" sz="1400" smtClean="0"/>
              <a:pPr>
                <a:spcBef>
                  <a:spcPct val="0"/>
                </a:spcBef>
                <a:buClrTx/>
                <a:buSzTx/>
                <a:buFontTx/>
                <a:buNone/>
              </a:pPr>
              <a:t>26</a:t>
            </a:fld>
            <a:endParaRPr lang="en-US" altLang="en-US" sz="1400"/>
          </a:p>
        </p:txBody>
      </p:sp>
      <p:sp>
        <p:nvSpPr>
          <p:cNvPr id="49155" name="Rectangle 2">
            <a:extLst>
              <a:ext uri="{FF2B5EF4-FFF2-40B4-BE49-F238E27FC236}">
                <a16:creationId xmlns:a16="http://schemas.microsoft.com/office/drawing/2014/main" id="{21FE5506-2864-44F6-AAE5-AF8BB7AE7A4B}"/>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4BF0F262-8570-40BB-A111-508A4EE5CDC0}"/>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t>JDK 1.8 (2014) a. k. a. JDK 8 or Java 8</a:t>
            </a:r>
          </a:p>
          <a:p>
            <a:pPr>
              <a:lnSpc>
                <a:spcPct val="90000"/>
              </a:lnSpc>
            </a:pPr>
            <a:r>
              <a:rPr lang="en-US" altLang="en-US" sz="3000" dirty="0"/>
              <a:t>Java 9, 10, 11, 12, 13, 14, 15, 16, 17, 18, 19, 20, 21</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13E0-F6F9-9B4E-9759-32CBC235D258}"/>
              </a:ext>
            </a:extLst>
          </p:cNvPr>
          <p:cNvSpPr>
            <a:spLocks noGrp="1"/>
          </p:cNvSpPr>
          <p:nvPr>
            <p:ph type="title"/>
          </p:nvPr>
        </p:nvSpPr>
        <p:spPr/>
        <p:txBody>
          <a:bodyPr/>
          <a:lstStyle/>
          <a:p>
            <a:r>
              <a:rPr lang="en-US" dirty="0"/>
              <a:t>Why Java 8?</a:t>
            </a:r>
          </a:p>
        </p:txBody>
      </p:sp>
      <p:sp>
        <p:nvSpPr>
          <p:cNvPr id="3" name="Content Placeholder 2">
            <a:extLst>
              <a:ext uri="{FF2B5EF4-FFF2-40B4-BE49-F238E27FC236}">
                <a16:creationId xmlns:a16="http://schemas.microsoft.com/office/drawing/2014/main" id="{A9730EC2-8BD2-0C46-BE2F-D20804EA5254}"/>
              </a:ext>
            </a:extLst>
          </p:cNvPr>
          <p:cNvSpPr>
            <a:spLocks noGrp="1"/>
          </p:cNvSpPr>
          <p:nvPr>
            <p:ph idx="1"/>
          </p:nvPr>
        </p:nvSpPr>
        <p:spPr>
          <a:xfrm>
            <a:off x="685800" y="1428750"/>
            <a:ext cx="7772400" cy="4114800"/>
          </a:xfrm>
        </p:spPr>
        <p:txBody>
          <a:bodyPr/>
          <a:lstStyle/>
          <a:p>
            <a:r>
              <a:rPr lang="en-US" sz="2400" dirty="0"/>
              <a:t>The latest version of Java is Java 17 as of Sept. 2021</a:t>
            </a:r>
          </a:p>
          <a:p>
            <a:r>
              <a:rPr lang="en-US" sz="2400" dirty="0"/>
              <a:t>Java 8 was a </a:t>
            </a:r>
            <a:r>
              <a:rPr lang="en-US" sz="2400" i="1" dirty="0"/>
              <a:t>significant</a:t>
            </a:r>
            <a:r>
              <a:rPr lang="en-US" sz="2400" dirty="0"/>
              <a:t> release with many important syntactical features that were not available in Java 1.6 and 1.7.</a:t>
            </a:r>
          </a:p>
          <a:p>
            <a:pPr lvl="1"/>
            <a:r>
              <a:rPr lang="en-US" sz="1800" dirty="0" err="1"/>
              <a:t>forEach</a:t>
            </a:r>
            <a:r>
              <a:rPr lang="en-US" sz="1800" dirty="0"/>
              <a:t> loops</a:t>
            </a:r>
          </a:p>
          <a:p>
            <a:pPr lvl="1"/>
            <a:r>
              <a:rPr lang="en-US" sz="1800" dirty="0"/>
              <a:t>Lambda expressions</a:t>
            </a:r>
          </a:p>
          <a:p>
            <a:pPr lvl="1"/>
            <a:r>
              <a:rPr lang="en-US" sz="1800" dirty="0"/>
              <a:t>The Stream API</a:t>
            </a:r>
          </a:p>
          <a:p>
            <a:r>
              <a:rPr lang="en-US" sz="2400" dirty="0"/>
              <a:t>Java 8 is a “LTS” (Long Term Support) version, and commercial use of Java starting with Java 11 requires that organizations pay for Java, so organizations stick with Java 8 rather than paying for subsequent LTS versions like Java 11 and Java 17</a:t>
            </a:r>
          </a:p>
        </p:txBody>
      </p:sp>
      <p:sp>
        <p:nvSpPr>
          <p:cNvPr id="4" name="Slide Number Placeholder 3">
            <a:extLst>
              <a:ext uri="{FF2B5EF4-FFF2-40B4-BE49-F238E27FC236}">
                <a16:creationId xmlns:a16="http://schemas.microsoft.com/office/drawing/2014/main" id="{29D7EB9F-A0EC-604F-A673-807800B022E8}"/>
              </a:ext>
            </a:extLst>
          </p:cNvPr>
          <p:cNvSpPr>
            <a:spLocks noGrp="1"/>
          </p:cNvSpPr>
          <p:nvPr>
            <p:ph type="sldNum" sz="quarter" idx="11"/>
          </p:nvPr>
        </p:nvSpPr>
        <p:spPr/>
        <p:txBody>
          <a:bodyPr/>
          <a:lstStyle/>
          <a:p>
            <a:pPr>
              <a:defRPr/>
            </a:pPr>
            <a:fld id="{07039C33-6A58-4664-A826-EA5253411CDB}" type="slidenum">
              <a:rPr lang="en-US" altLang="en-US" smtClean="0"/>
              <a:pPr>
                <a:defRPr/>
              </a:pPr>
              <a:t>27</a:t>
            </a:fld>
            <a:endParaRPr lang="en-US" altLang="en-US"/>
          </a:p>
        </p:txBody>
      </p:sp>
    </p:spTree>
    <p:extLst>
      <p:ext uri="{BB962C8B-B14F-4D97-AF65-F5344CB8AC3E}">
        <p14:creationId xmlns:p14="http://schemas.microsoft.com/office/powerpoint/2010/main" val="174872652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BEC5998-F37F-4241-9AFF-7C0E0CA7F5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58DF5-087F-4B93-A92A-5C9EBAC0BE0B}" type="slidenum">
              <a:rPr lang="en-US" altLang="en-US" sz="1400" smtClean="0"/>
              <a:pPr>
                <a:spcBef>
                  <a:spcPct val="0"/>
                </a:spcBef>
                <a:buClrTx/>
                <a:buSzTx/>
                <a:buFontTx/>
                <a:buNone/>
              </a:pPr>
              <a:t>28</a:t>
            </a:fld>
            <a:endParaRPr lang="en-US" altLang="en-US" sz="1400"/>
          </a:p>
        </p:txBody>
      </p:sp>
      <p:sp>
        <p:nvSpPr>
          <p:cNvPr id="50179" name="Rectangle 2">
            <a:extLst>
              <a:ext uri="{FF2B5EF4-FFF2-40B4-BE49-F238E27FC236}">
                <a16:creationId xmlns:a16="http://schemas.microsoft.com/office/drawing/2014/main" id="{867E4DDB-5DF2-4035-A129-1E49433711F3}"/>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95D51BE4-23CE-49C1-8EF1-E5837397FE12}"/>
              </a:ext>
            </a:extLst>
          </p:cNvPr>
          <p:cNvSpPr>
            <a:spLocks noGrp="1" noChangeArrowheads="1"/>
          </p:cNvSpPr>
          <p:nvPr>
            <p:ph type="body" idx="1"/>
          </p:nvPr>
        </p:nvSpPr>
        <p:spPr>
          <a:xfrm>
            <a:off x="228600" y="1066800"/>
            <a:ext cx="8763000" cy="5257800"/>
          </a:xfrm>
        </p:spPr>
        <p:txBody>
          <a:bodyPr/>
          <a:lstStyle/>
          <a:p>
            <a:r>
              <a:rPr lang="en-US" altLang="en-US" sz="3000" dirty="0">
                <a:latin typeface="Palatino" pitchFamily="18" charset="0"/>
                <a:cs typeface="Times New Roman" panose="02020603050405020304" pitchFamily="18" charset="0"/>
              </a:rPr>
              <a:t>Java Standard Edition (J2SE)</a:t>
            </a:r>
          </a:p>
          <a:p>
            <a:pPr lvl="1"/>
            <a:r>
              <a:rPr lang="en-US" altLang="en-US" sz="2500" dirty="0">
                <a:latin typeface="Palatino" pitchFamily="18" charset="0"/>
                <a:cs typeface="Times New Roman" panose="02020603050405020304" pitchFamily="18" charset="0"/>
              </a:rPr>
              <a:t>J2SE can be used to develop client-side standalone applications</a:t>
            </a:r>
          </a:p>
          <a:p>
            <a:r>
              <a:rPr lang="en-US" altLang="en-US" sz="3000" dirty="0">
                <a:latin typeface="Palatino" pitchFamily="18" charset="0"/>
                <a:cs typeface="Times New Roman" panose="02020603050405020304" pitchFamily="18" charset="0"/>
              </a:rPr>
              <a:t>Java Enterprise Edition (J2EE)</a:t>
            </a:r>
          </a:p>
          <a:p>
            <a:pPr lvl="1"/>
            <a:r>
              <a:rPr lang="en-US" altLang="en-US" sz="2500" dirty="0">
                <a:latin typeface="Palatino" pitchFamily="18" charset="0"/>
                <a:cs typeface="Times New Roman" panose="02020603050405020304" pitchFamily="18" charset="0"/>
              </a:rPr>
              <a:t>J2EE can be used to develop server-side applications such as Java servlets, Java </a:t>
            </a:r>
            <a:r>
              <a:rPr lang="en-US" altLang="en-US" sz="2500" dirty="0" err="1">
                <a:latin typeface="Palatino" pitchFamily="18" charset="0"/>
                <a:cs typeface="Times New Roman" panose="02020603050405020304" pitchFamily="18" charset="0"/>
              </a:rPr>
              <a:t>ServerPages</a:t>
            </a:r>
            <a:r>
              <a:rPr lang="en-US" altLang="en-US" sz="2500" dirty="0">
                <a:latin typeface="Palatino" pitchFamily="18" charset="0"/>
                <a:cs typeface="Times New Roman" panose="02020603050405020304" pitchFamily="18" charset="0"/>
              </a:rPr>
              <a:t>, and Java </a:t>
            </a:r>
            <a:r>
              <a:rPr lang="en-US" altLang="en-US" sz="2500" dirty="0" err="1">
                <a:latin typeface="Palatino" pitchFamily="18" charset="0"/>
                <a:cs typeface="Times New Roman" panose="02020603050405020304" pitchFamily="18" charset="0"/>
              </a:rPr>
              <a:t>ServerFaces</a:t>
            </a:r>
            <a:r>
              <a:rPr lang="en-US" altLang="en-US" sz="2500" dirty="0">
                <a:latin typeface="Palatino" pitchFamily="18" charset="0"/>
                <a:cs typeface="Times New Roman" panose="02020603050405020304" pitchFamily="18" charset="0"/>
              </a:rPr>
              <a:t>. </a:t>
            </a:r>
          </a:p>
          <a:p>
            <a:r>
              <a:rPr lang="en-US" altLang="en-US" sz="3000" dirty="0">
                <a:latin typeface="Palatino" pitchFamily="18" charset="0"/>
                <a:cs typeface="Times New Roman" panose="02020603050405020304" pitchFamily="18" charset="0"/>
              </a:rPr>
              <a:t>Java Micro Edition (J2ME). </a:t>
            </a:r>
          </a:p>
          <a:p>
            <a:pPr lvl="1"/>
            <a:r>
              <a:rPr lang="en-US" altLang="en-US" sz="2500" dirty="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dirty="0">
                <a:latin typeface="Palatino" pitchFamily="18" charset="0"/>
                <a:cs typeface="Times New Roman" panose="02020603050405020304" pitchFamily="18" charset="0"/>
              </a:rPr>
              <a:t>This book uses J2SE to introduce Java programming.</a:t>
            </a:r>
            <a:r>
              <a:rPr lang="en-US" altLang="en-US" sz="3000" dirty="0"/>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EA5C6654-A7A1-41A6-91A5-24419F3574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D2D9B-14C0-4473-8DEA-6365850995EF}" type="slidenum">
              <a:rPr lang="en-US" altLang="en-US" sz="1400" smtClean="0"/>
              <a:pPr>
                <a:spcBef>
                  <a:spcPct val="0"/>
                </a:spcBef>
                <a:buClrTx/>
                <a:buSzTx/>
                <a:buFontTx/>
                <a:buNone/>
              </a:pPr>
              <a:t>29</a:t>
            </a:fld>
            <a:endParaRPr lang="en-US" altLang="en-US" sz="1400"/>
          </a:p>
        </p:txBody>
      </p:sp>
      <p:sp>
        <p:nvSpPr>
          <p:cNvPr id="51203" name="Rectangle 2">
            <a:extLst>
              <a:ext uri="{FF2B5EF4-FFF2-40B4-BE49-F238E27FC236}">
                <a16:creationId xmlns:a16="http://schemas.microsoft.com/office/drawing/2014/main" id="{ABACC18A-7AA1-4887-A878-1CAB5749A0F4}"/>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FBEB4119-9CB2-4BE0-BBC8-278AB81F2DD7}"/>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dirty="0"/>
              <a:t>NetBeans</a:t>
            </a:r>
          </a:p>
          <a:p>
            <a:pPr>
              <a:lnSpc>
                <a:spcPct val="90000"/>
              </a:lnSpc>
              <a:spcBef>
                <a:spcPct val="50000"/>
              </a:spcBef>
            </a:pPr>
            <a:r>
              <a:rPr lang="en-US" altLang="en-US" sz="3000" dirty="0"/>
              <a:t>Eclipse</a:t>
            </a:r>
          </a:p>
          <a:p>
            <a:pPr>
              <a:lnSpc>
                <a:spcPct val="90000"/>
              </a:lnSpc>
              <a:spcBef>
                <a:spcPct val="50000"/>
              </a:spcBef>
            </a:pPr>
            <a:r>
              <a:rPr lang="en-US" altLang="en-US" sz="3000" dirty="0"/>
              <a:t>I will use Eclipse for most in-class demonstrations, and Eclipse makes submission easiest for the </a:t>
            </a:r>
            <a:r>
              <a:rPr lang="en-US" altLang="en-US" sz="3000" dirty="0" err="1"/>
              <a:t>TAs.</a:t>
            </a:r>
            <a:r>
              <a:rPr lang="en-US" altLang="en-US" sz="3000" dirty="0"/>
              <a:t> However, there is no required IDE for this class, and you are free to use the IDE of your choice.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8BBF-F93F-D549-B459-0F8D0654744C}"/>
              </a:ext>
            </a:extLst>
          </p:cNvPr>
          <p:cNvSpPr>
            <a:spLocks noGrp="1"/>
          </p:cNvSpPr>
          <p:nvPr>
            <p:ph type="title"/>
          </p:nvPr>
        </p:nvSpPr>
        <p:spPr/>
        <p:txBody>
          <a:bodyPr/>
          <a:lstStyle/>
          <a:p>
            <a:r>
              <a:rPr lang="en-US" dirty="0"/>
              <a:t>Class Format</a:t>
            </a:r>
          </a:p>
        </p:txBody>
      </p:sp>
      <p:sp>
        <p:nvSpPr>
          <p:cNvPr id="3" name="Content Placeholder 2">
            <a:extLst>
              <a:ext uri="{FF2B5EF4-FFF2-40B4-BE49-F238E27FC236}">
                <a16:creationId xmlns:a16="http://schemas.microsoft.com/office/drawing/2014/main" id="{21C6E7E7-2745-134A-91ED-55AC39AEBBAC}"/>
              </a:ext>
            </a:extLst>
          </p:cNvPr>
          <p:cNvSpPr>
            <a:spLocks noGrp="1"/>
          </p:cNvSpPr>
          <p:nvPr>
            <p:ph idx="1"/>
          </p:nvPr>
        </p:nvSpPr>
        <p:spPr/>
        <p:txBody>
          <a:bodyPr/>
          <a:lstStyle/>
          <a:p>
            <a:r>
              <a:rPr lang="en-US" dirty="0"/>
              <a:t>Slides will generally be drawn from the Liang </a:t>
            </a:r>
            <a:r>
              <a:rPr lang="en-US" i="1" dirty="0"/>
              <a:t>Introduction to Java Programming and Data Structures </a:t>
            </a:r>
            <a:r>
              <a:rPr lang="en-US" dirty="0"/>
              <a:t>text, with some variation</a:t>
            </a:r>
          </a:p>
          <a:p>
            <a:r>
              <a:rPr lang="en-US" dirty="0"/>
              <a:t>I will be going through code which will be available on Brightspace in each week’s section.</a:t>
            </a:r>
          </a:p>
        </p:txBody>
      </p:sp>
      <p:sp>
        <p:nvSpPr>
          <p:cNvPr id="4" name="Slide Number Placeholder 3">
            <a:extLst>
              <a:ext uri="{FF2B5EF4-FFF2-40B4-BE49-F238E27FC236}">
                <a16:creationId xmlns:a16="http://schemas.microsoft.com/office/drawing/2014/main" id="{F0E6076A-3A2B-084D-A209-C5E00330F14D}"/>
              </a:ext>
            </a:extLst>
          </p:cNvPr>
          <p:cNvSpPr>
            <a:spLocks noGrp="1"/>
          </p:cNvSpPr>
          <p:nvPr>
            <p:ph type="sldNum" sz="quarter" idx="11"/>
          </p:nvPr>
        </p:nvSpPr>
        <p:spPr/>
        <p:txBody>
          <a:bodyPr/>
          <a:lstStyle/>
          <a:p>
            <a:pPr>
              <a:defRPr/>
            </a:pPr>
            <a:fld id="{07039C33-6A58-4664-A826-EA5253411CDB}" type="slidenum">
              <a:rPr lang="en-US" altLang="en-US" smtClean="0"/>
              <a:pPr>
                <a:defRPr/>
              </a:pPr>
              <a:t>3</a:t>
            </a:fld>
            <a:endParaRPr lang="en-US" altLang="en-US"/>
          </a:p>
        </p:txBody>
      </p:sp>
    </p:spTree>
    <p:extLst>
      <p:ext uri="{BB962C8B-B14F-4D97-AF65-F5344CB8AC3E}">
        <p14:creationId xmlns:p14="http://schemas.microsoft.com/office/powerpoint/2010/main" val="49638518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D5D475E-24A2-422D-82FB-B2B058A27F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1C334-8767-4CCD-A9EE-F4EAB787D0CB}" type="slidenum">
              <a:rPr lang="en-US" altLang="en-US" sz="1400" smtClean="0"/>
              <a:pPr>
                <a:spcBef>
                  <a:spcPct val="0"/>
                </a:spcBef>
                <a:buClrTx/>
                <a:buSzTx/>
                <a:buFontTx/>
                <a:buNone/>
              </a:pPr>
              <a:t>30</a:t>
            </a:fld>
            <a:endParaRPr lang="en-US" altLang="en-US" sz="1400"/>
          </a:p>
        </p:txBody>
      </p:sp>
      <p:sp>
        <p:nvSpPr>
          <p:cNvPr id="52227" name="Rectangle 2">
            <a:extLst>
              <a:ext uri="{FF2B5EF4-FFF2-40B4-BE49-F238E27FC236}">
                <a16:creationId xmlns:a16="http://schemas.microsoft.com/office/drawing/2014/main" id="{B32D9A6B-73BA-44DA-9E9E-3CF63AEB090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21158272-790C-4548-819E-70EBAFB124F3}"/>
              </a:ext>
            </a:extLst>
          </p:cNvPr>
          <p:cNvSpPr>
            <a:spLocks noGrp="1" noChangeArrowheads="1"/>
          </p:cNvSpPr>
          <p:nvPr>
            <p:ph type="body" idx="1"/>
          </p:nvPr>
        </p:nvSpPr>
        <p:spPr>
          <a:xfrm>
            <a:off x="457200" y="21336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30" name="Text Box 10">
            <a:extLst>
              <a:ext uri="{FF2B5EF4-FFF2-40B4-BE49-F238E27FC236}">
                <a16:creationId xmlns:a16="http://schemas.microsoft.com/office/drawing/2014/main" id="{C7FF02BF-7583-4A90-93D8-3FC8209E23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2" name="Rectangle 1">
            <a:hlinkClick r:id="rId3"/>
            <a:extLst>
              <a:ext uri="{FF2B5EF4-FFF2-40B4-BE49-F238E27FC236}">
                <a16:creationId xmlns:a16="http://schemas.microsoft.com/office/drawing/2014/main" id="{CCDDE219-85AA-4EF1-B497-12FBBD185909}"/>
              </a:ext>
            </a:extLst>
          </p:cNvPr>
          <p:cNvSpPr>
            <a:spLocks noChangeArrowheads="1"/>
          </p:cNvSpPr>
          <p:nvPr/>
        </p:nvSpPr>
        <p:spPr bwMode="auto">
          <a:xfrm>
            <a:off x="1263650" y="5473700"/>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9" name="Rectangle 11">
            <a:extLst>
              <a:ext uri="{FF2B5EF4-FFF2-40B4-BE49-F238E27FC236}">
                <a16:creationId xmlns:a16="http://schemas.microsoft.com/office/drawing/2014/main" id="{5E9A1341-A5C9-47BE-9810-D236B3CA1259}"/>
              </a:ext>
            </a:extLst>
          </p:cNvPr>
          <p:cNvSpPr>
            <a:spLocks noChangeArrowheads="1"/>
          </p:cNvSpPr>
          <p:nvPr/>
        </p:nvSpPr>
        <p:spPr bwMode="auto">
          <a:xfrm>
            <a:off x="2743200" y="5105400"/>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B9616A4-AE9E-4698-AC18-12FAF903C5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7446-0C85-4DC2-9911-0728803B8DB3}" type="slidenum">
              <a:rPr lang="en-US" altLang="en-US" sz="1400" smtClean="0"/>
              <a:pPr>
                <a:spcBef>
                  <a:spcPct val="0"/>
                </a:spcBef>
                <a:buClrTx/>
                <a:buSzTx/>
                <a:buFontTx/>
                <a:buNone/>
              </a:pPr>
              <a:t>31</a:t>
            </a:fld>
            <a:endParaRPr lang="en-US" altLang="en-US" sz="1400"/>
          </a:p>
        </p:txBody>
      </p:sp>
      <p:sp>
        <p:nvSpPr>
          <p:cNvPr id="58371" name="Rectangle 9">
            <a:extLst>
              <a:ext uri="{FF2B5EF4-FFF2-40B4-BE49-F238E27FC236}">
                <a16:creationId xmlns:a16="http://schemas.microsoft.com/office/drawing/2014/main" id="{759D7CE2-C6BD-47B9-9540-D18E1FF03658}"/>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07D7716-F9AC-4BCD-8BA5-66EB630C4EF6}"/>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65CD01CC-DBDA-4DB5-8CDE-60B3609D79B3}"/>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6BEDAB49-39D3-4BA0-866E-65C50783CED4}"/>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327EC785-B203-49C2-B46D-616085F8D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C6E00E0-F5D5-44ED-8F56-6AC8BACC68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33DD3-198C-4E17-8EEF-B7B7B049F795}" type="slidenum">
              <a:rPr lang="en-US" altLang="en-US" sz="1400" smtClean="0"/>
              <a:pPr>
                <a:spcBef>
                  <a:spcPct val="0"/>
                </a:spcBef>
                <a:buClrTx/>
                <a:buSzTx/>
                <a:buFontTx/>
                <a:buNone/>
              </a:pPr>
              <a:t>32</a:t>
            </a:fld>
            <a:endParaRPr lang="en-US" altLang="en-US" sz="1400"/>
          </a:p>
        </p:txBody>
      </p:sp>
      <p:sp>
        <p:nvSpPr>
          <p:cNvPr id="50179" name="Rectangle 2">
            <a:extLst>
              <a:ext uri="{FF2B5EF4-FFF2-40B4-BE49-F238E27FC236}">
                <a16:creationId xmlns:a16="http://schemas.microsoft.com/office/drawing/2014/main" id="{3D7CC83A-B4F0-45E4-8A3F-74861BCA9FF0}"/>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7256E174-1929-40AF-A2EA-CB5EFAEFF203}"/>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8084E4D6-0A94-47E3-B1BB-FFC9CD477D6B}"/>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2B482066-1277-4BC9-8041-4B2C8EAB485F}"/>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98B18BE5-BF81-4DC5-882C-34F1C041DA0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4E68AE2-9466-40BB-BF5D-CA7773A992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2D47-CF81-4329-8892-DC4AF772E93B}" type="slidenum">
              <a:rPr lang="en-US" altLang="en-US" sz="1400" smtClean="0"/>
              <a:pPr>
                <a:spcBef>
                  <a:spcPct val="0"/>
                </a:spcBef>
                <a:buClrTx/>
                <a:buSzTx/>
                <a:buFontTx/>
                <a:buNone/>
              </a:pPr>
              <a:t>33</a:t>
            </a:fld>
            <a:endParaRPr lang="en-US" altLang="en-US" sz="1400"/>
          </a:p>
        </p:txBody>
      </p:sp>
      <p:sp>
        <p:nvSpPr>
          <p:cNvPr id="51203" name="Rectangle 2">
            <a:extLst>
              <a:ext uri="{FF2B5EF4-FFF2-40B4-BE49-F238E27FC236}">
                <a16:creationId xmlns:a16="http://schemas.microsoft.com/office/drawing/2014/main" id="{92AFDEB5-7D12-4A31-A2E4-63DF0EA9EB53}"/>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2AE86360-C937-4FC8-BFEE-7292329375BA}"/>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B592254F-FFD7-40A1-8753-B40C29EFAE59}"/>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082F8F3E-745A-4EC8-BA1F-06AAD4B639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4381C22-5522-4970-BAEC-AA19D9C3922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A5E5E596-29A0-44C4-9CA5-74DFB4EC2F1C}"/>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9D6D301B-6A24-467C-AFAA-055533D5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34</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6" name="Rectangle 11">
            <a:hlinkClick r:id="rId3"/>
            <a:extLst>
              <a:ext uri="{FF2B5EF4-FFF2-40B4-BE49-F238E27FC236}">
                <a16:creationId xmlns:a16="http://schemas.microsoft.com/office/drawing/2014/main" id="{D27A90D0-3F86-453B-A333-2BFEC8F858E4}"/>
              </a:ext>
            </a:extLst>
          </p:cNvPr>
          <p:cNvSpPr>
            <a:spLocks noChangeArrowheads="1"/>
          </p:cNvSpPr>
          <p:nvPr/>
        </p:nvSpPr>
        <p:spPr bwMode="auto">
          <a:xfrm>
            <a:off x="4495800" y="40386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WelcomeWithThreeMessages</a:t>
            </a:r>
            <a:endParaRPr lang="en-US" altLang="en-US" sz="2000" dirty="0"/>
          </a:p>
        </p:txBody>
      </p:sp>
      <p:sp>
        <p:nvSpPr>
          <p:cNvPr id="61447" name="Rectangle 12">
            <a:hlinkClick r:id="rId4"/>
            <a:extLst>
              <a:ext uri="{FF2B5EF4-FFF2-40B4-BE49-F238E27FC236}">
                <a16:creationId xmlns:a16="http://schemas.microsoft.com/office/drawing/2014/main" id="{BC0235AB-DB48-4351-A681-852FEFC8C77E}"/>
              </a:ext>
            </a:extLst>
          </p:cNvPr>
          <p:cNvSpPr>
            <a:spLocks noChangeArrowheads="1"/>
          </p:cNvSpPr>
          <p:nvPr/>
        </p:nvSpPr>
        <p:spPr bwMode="auto">
          <a:xfrm>
            <a:off x="4495800" y="46529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1A7BCC5-EFF7-41B4-8A04-2B78A31AF6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A9A679-8DF1-48F3-BA7A-792622F3DB3B}" type="slidenum">
              <a:rPr lang="en-US" altLang="en-US" sz="1400" smtClean="0"/>
              <a:pPr>
                <a:spcBef>
                  <a:spcPct val="0"/>
                </a:spcBef>
                <a:buClrTx/>
                <a:buSzTx/>
                <a:buFontTx/>
                <a:buNone/>
              </a:pPr>
              <a:t>35</a:t>
            </a:fld>
            <a:endParaRPr lang="en-US" altLang="en-US" sz="1400"/>
          </a:p>
        </p:txBody>
      </p:sp>
      <p:sp>
        <p:nvSpPr>
          <p:cNvPr id="54275" name="Rectangle 2">
            <a:extLst>
              <a:ext uri="{FF2B5EF4-FFF2-40B4-BE49-F238E27FC236}">
                <a16:creationId xmlns:a16="http://schemas.microsoft.com/office/drawing/2014/main" id="{DFDFE61E-1C13-43D6-807B-4104C44159B2}"/>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4276" name="Rectangle 3">
            <a:extLst>
              <a:ext uri="{FF2B5EF4-FFF2-40B4-BE49-F238E27FC236}">
                <a16:creationId xmlns:a16="http://schemas.microsoft.com/office/drawing/2014/main" id="{E96379BA-6CEA-4F92-B9A8-A983A56156C5}"/>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B17B62F5-4E2F-48D0-98A0-0E949E55F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96F5C613-DE56-4C6C-8C7A-81866FF7557C}"/>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F62687C2-8D2D-4D7C-A1F0-81B58CEE82DA}"/>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4E9898C0-161D-4D9B-98A7-15919332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9919140-1732-47CD-BC9F-53AAB05BB4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847A43-4B7F-4BAB-AD2D-C6A4B7231DC6}" type="slidenum">
              <a:rPr lang="en-US" altLang="en-US" sz="1400" smtClean="0"/>
              <a:pPr>
                <a:spcBef>
                  <a:spcPct val="0"/>
                </a:spcBef>
                <a:buClrTx/>
                <a:buSzTx/>
                <a:buFontTx/>
                <a:buNone/>
              </a:pPr>
              <a:t>36</a:t>
            </a:fld>
            <a:endParaRPr lang="en-US" altLang="en-US" sz="1400"/>
          </a:p>
        </p:txBody>
      </p:sp>
      <p:sp>
        <p:nvSpPr>
          <p:cNvPr id="55299" name="Rectangle 2">
            <a:extLst>
              <a:ext uri="{FF2B5EF4-FFF2-40B4-BE49-F238E27FC236}">
                <a16:creationId xmlns:a16="http://schemas.microsoft.com/office/drawing/2014/main" id="{602DE1DB-4CFF-4201-8FD2-436CB51C3715}"/>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47608C4E-4301-4C1A-98E5-6EDD7E3DC0BA}"/>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96545F9E-3A7C-4723-B3D0-86E37245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62BCF972-0D94-4777-B3FF-3EC9A5AC1911}"/>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687A5B11-AAF5-409E-B261-9336A5E9140F}"/>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49F1D969-1B36-4095-9E33-A34C28DD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FC3629-5CF4-40C9-944E-AFB8387088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B3B691-808D-440A-AC82-E5D166BA0238}" type="slidenum">
              <a:rPr lang="en-US" altLang="en-US" sz="1400" smtClean="0"/>
              <a:pPr>
                <a:spcBef>
                  <a:spcPct val="0"/>
                </a:spcBef>
                <a:buClrTx/>
                <a:buSzTx/>
                <a:buFontTx/>
                <a:buNone/>
              </a:pPr>
              <a:t>37</a:t>
            </a:fld>
            <a:endParaRPr lang="en-US" altLang="en-US" sz="1400"/>
          </a:p>
        </p:txBody>
      </p:sp>
      <p:sp>
        <p:nvSpPr>
          <p:cNvPr id="56323" name="Rectangle 9">
            <a:extLst>
              <a:ext uri="{FF2B5EF4-FFF2-40B4-BE49-F238E27FC236}">
                <a16:creationId xmlns:a16="http://schemas.microsoft.com/office/drawing/2014/main" id="{51538121-67DC-4512-A4C0-FE58876698E6}"/>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147892B6-D3BE-44C2-A091-7B944BD71B3A}"/>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6E026121-8447-484B-A5D7-92EFC9745272}"/>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E0E28DCC-8B50-4F97-AB32-E9D3A2A8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B7258F-89C6-442A-919E-F209FB79295E}"/>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11B59B61-8139-4725-AB54-7A267EAF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38</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a:cs typeface="Times New Roman" panose="02020603050405020304" pitchFamily="18" charset="0"/>
              </a:rPr>
              <a:t>bytecode</a:t>
            </a:r>
            <a:r>
              <a:rPr lang="en-US" altLang="en-US" sz="240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2BBFB03A-DB48-4384-B7DA-E0887A38C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45787922-6944-4B3F-ADFF-7365EFAB48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B27B-FBC9-46D6-9398-E35A94456C89}" type="slidenum">
              <a:rPr lang="en-US" altLang="en-US" sz="1400" smtClean="0"/>
              <a:pPr>
                <a:spcBef>
                  <a:spcPct val="0"/>
                </a:spcBef>
                <a:buClrTx/>
                <a:buSzTx/>
                <a:buFontTx/>
                <a:buNone/>
              </a:pPr>
              <a:t>39</a:t>
            </a:fld>
            <a:endParaRPr lang="en-US" altLang="en-US" sz="1400"/>
          </a:p>
        </p:txBody>
      </p:sp>
      <p:sp>
        <p:nvSpPr>
          <p:cNvPr id="65539" name="Rectangle 2">
            <a:extLst>
              <a:ext uri="{FF2B5EF4-FFF2-40B4-BE49-F238E27FC236}">
                <a16:creationId xmlns:a16="http://schemas.microsoft.com/office/drawing/2014/main" id="{FC08FF23-CE41-42D3-8E7B-0F750D513BAB}"/>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493AD041-4851-422B-A62B-05810D914CAB}"/>
              </a:ext>
            </a:extLst>
          </p:cNvPr>
          <p:cNvSpPr>
            <a:spLocks noGrp="1" noChangeArrowheads="1"/>
          </p:cNvSpPr>
          <p:nvPr>
            <p:ph type="body" idx="1"/>
          </p:nvPr>
        </p:nvSpPr>
        <p:spPr>
          <a:xfrm>
            <a:off x="457200" y="1524000"/>
            <a:ext cx="8382000" cy="4800600"/>
          </a:xfrm>
          <a:noFill/>
        </p:spPr>
        <p:txBody>
          <a:bodyPr/>
          <a:lstStyle/>
          <a:p>
            <a:r>
              <a:rPr lang="en-US" altLang="en-US" sz="3400"/>
              <a:t>Set path to JDK bin directory</a:t>
            </a:r>
          </a:p>
          <a:p>
            <a:pPr lvl="1"/>
            <a:r>
              <a:rPr lang="en-US" altLang="en-US" sz="3000"/>
              <a:t>set path=c:\Program Files\java\jdk1.8.0\bin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65541" name="Rectangle 4">
            <a:extLst>
              <a:ext uri="{FF2B5EF4-FFF2-40B4-BE49-F238E27FC236}">
                <a16:creationId xmlns:a16="http://schemas.microsoft.com/office/drawing/2014/main" id="{C0B6D9F5-3ACD-43DD-8C65-C559CD7BF84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D4288B89-7983-46C0-8987-267A4A7C0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413AA618-3461-41EF-90D2-9B1CE56FDA5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17A1-4949-4C47-8B78-61D6C7A5F47F}"/>
              </a:ext>
            </a:extLst>
          </p:cNvPr>
          <p:cNvSpPr>
            <a:spLocks noGrp="1"/>
          </p:cNvSpPr>
          <p:nvPr>
            <p:ph type="title"/>
          </p:nvPr>
        </p:nvSpPr>
        <p:spPr/>
        <p:txBody>
          <a:bodyPr/>
          <a:lstStyle/>
          <a:p>
            <a:r>
              <a:rPr lang="en-US" dirty="0"/>
              <a:t>What You’re Going to Learn</a:t>
            </a:r>
          </a:p>
        </p:txBody>
      </p:sp>
      <p:sp>
        <p:nvSpPr>
          <p:cNvPr id="3" name="Content Placeholder 2">
            <a:extLst>
              <a:ext uri="{FF2B5EF4-FFF2-40B4-BE49-F238E27FC236}">
                <a16:creationId xmlns:a16="http://schemas.microsoft.com/office/drawing/2014/main" id="{07CD2276-68DA-4B44-950A-020F8F1B8A63}"/>
              </a:ext>
            </a:extLst>
          </p:cNvPr>
          <p:cNvSpPr>
            <a:spLocks noGrp="1"/>
          </p:cNvSpPr>
          <p:nvPr>
            <p:ph idx="1"/>
          </p:nvPr>
        </p:nvSpPr>
        <p:spPr/>
        <p:txBody>
          <a:bodyPr/>
          <a:lstStyle/>
          <a:p>
            <a:r>
              <a:rPr lang="en-US" dirty="0"/>
              <a:t>Java Syntax</a:t>
            </a:r>
          </a:p>
          <a:p>
            <a:r>
              <a:rPr lang="en-US" dirty="0"/>
              <a:t>What Object Oriented Programming is all about</a:t>
            </a:r>
          </a:p>
          <a:p>
            <a:r>
              <a:rPr lang="en-US" dirty="0"/>
              <a:t>Java’s libraries and datatypes</a:t>
            </a:r>
          </a:p>
          <a:p>
            <a:r>
              <a:rPr lang="en-US" dirty="0"/>
              <a:t>Learning Java’s strengths – GUI development and Multithreaded Programming</a:t>
            </a:r>
          </a:p>
        </p:txBody>
      </p:sp>
      <p:sp>
        <p:nvSpPr>
          <p:cNvPr id="4" name="Slide Number Placeholder 3">
            <a:extLst>
              <a:ext uri="{FF2B5EF4-FFF2-40B4-BE49-F238E27FC236}">
                <a16:creationId xmlns:a16="http://schemas.microsoft.com/office/drawing/2014/main" id="{E45B790B-0F49-3C4A-8512-BF4888B0048A}"/>
              </a:ext>
            </a:extLst>
          </p:cNvPr>
          <p:cNvSpPr>
            <a:spLocks noGrp="1"/>
          </p:cNvSpPr>
          <p:nvPr>
            <p:ph type="sldNum" sz="quarter" idx="11"/>
          </p:nvPr>
        </p:nvSpPr>
        <p:spPr/>
        <p:txBody>
          <a:bodyPr/>
          <a:lstStyle/>
          <a:p>
            <a:pPr>
              <a:defRPr/>
            </a:pPr>
            <a:fld id="{07039C33-6A58-4664-A826-EA5253411CDB}" type="slidenum">
              <a:rPr lang="en-US" altLang="en-US" smtClean="0"/>
              <a:pPr>
                <a:defRPr/>
              </a:pPr>
              <a:t>4</a:t>
            </a:fld>
            <a:endParaRPr lang="en-US" altLang="en-US"/>
          </a:p>
        </p:txBody>
      </p:sp>
    </p:spTree>
    <p:extLst>
      <p:ext uri="{BB962C8B-B14F-4D97-AF65-F5344CB8AC3E}">
        <p14:creationId xmlns:p14="http://schemas.microsoft.com/office/powerpoint/2010/main" val="281184258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8C5CB943-A38A-432A-B571-BCCA323AA3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643DD-05A5-4AE4-8C5A-015022EADD10}" type="slidenum">
              <a:rPr lang="en-US" altLang="en-US" sz="1400" smtClean="0"/>
              <a:pPr>
                <a:spcBef>
                  <a:spcPct val="0"/>
                </a:spcBef>
                <a:buClrTx/>
                <a:buSzTx/>
                <a:buFontTx/>
                <a:buNone/>
              </a:pPr>
              <a:t>40</a:t>
            </a:fld>
            <a:endParaRPr lang="en-US" altLang="en-US" sz="1400"/>
          </a:p>
        </p:txBody>
      </p:sp>
      <p:sp>
        <p:nvSpPr>
          <p:cNvPr id="67587" name="Rectangle 2">
            <a:extLst>
              <a:ext uri="{FF2B5EF4-FFF2-40B4-BE49-F238E27FC236}">
                <a16:creationId xmlns:a16="http://schemas.microsoft.com/office/drawing/2014/main" id="{6F222494-9C32-4FFA-B921-524A9AB68C5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3F599D8B-2D16-44CF-B228-C351170791A6}"/>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83939551-7BAF-4805-8499-2178FD98DD8A}"/>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1B764690-65CA-4F7E-8881-18D770594A7F}"/>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r:id="rId3" imgW="5546667" imgH="2263336" progId="Paint.Picture">
                  <p:embed/>
                </p:oleObj>
              </mc:Choice>
              <mc:Fallback>
                <p:oleObj r:id="rId3" imgW="5546667" imgH="226333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31656B2C-233E-4995-B7EA-3DAB32C2FFA6}"/>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3C707AA-A5F6-49A8-A9DE-7879F21269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68773-5B1A-4762-BD19-C301E8820E55}" type="slidenum">
              <a:rPr lang="en-US" altLang="en-US" sz="1400" smtClean="0"/>
              <a:pPr>
                <a:spcBef>
                  <a:spcPct val="0"/>
                </a:spcBef>
                <a:buClrTx/>
                <a:buSzTx/>
                <a:buFontTx/>
                <a:buNone/>
              </a:pPr>
              <a:t>41</a:t>
            </a:fld>
            <a:endParaRPr lang="en-US" altLang="en-US" sz="1400"/>
          </a:p>
        </p:txBody>
      </p:sp>
      <p:sp>
        <p:nvSpPr>
          <p:cNvPr id="69635" name="Rectangle 2">
            <a:extLst>
              <a:ext uri="{FF2B5EF4-FFF2-40B4-BE49-F238E27FC236}">
                <a16:creationId xmlns:a16="http://schemas.microsoft.com/office/drawing/2014/main" id="{60CC4BD5-AE50-45D5-BFA0-A969C401DAE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696A365D-77B2-4CAA-AA56-1E77E5502DBC}"/>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C15C109E-0F44-412D-BF3E-171BCEBA18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C690F-1F31-4068-9B0F-3CF974B946AE}" type="slidenum">
              <a:rPr lang="en-US" altLang="en-US" sz="1400" smtClean="0"/>
              <a:pPr>
                <a:spcBef>
                  <a:spcPct val="0"/>
                </a:spcBef>
                <a:buClrTx/>
                <a:buSzTx/>
                <a:buFontTx/>
                <a:buNone/>
              </a:pPr>
              <a:t>42</a:t>
            </a:fld>
            <a:endParaRPr lang="en-US" altLang="en-US" sz="1400"/>
          </a:p>
        </p:txBody>
      </p:sp>
      <p:sp>
        <p:nvSpPr>
          <p:cNvPr id="71683" name="Rectangle 2">
            <a:extLst>
              <a:ext uri="{FF2B5EF4-FFF2-40B4-BE49-F238E27FC236}">
                <a16:creationId xmlns:a16="http://schemas.microsoft.com/office/drawing/2014/main" id="{745A2865-3E39-439E-91A1-7520F59D6AF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64013E16-AD59-4A99-A249-FC4163B67521}"/>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37FE6721-500D-425E-883E-0BA9BB00804B}"/>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FC2DA435-627D-4BA4-9E89-45C2CC240D3A}"/>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56C19B9-0D77-4BF8-84C3-824D1336DC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270A6-D607-482A-A2EB-EB1B3DB3AEB3}" type="slidenum">
              <a:rPr lang="en-US" altLang="en-US" sz="1400" smtClean="0"/>
              <a:pPr>
                <a:spcBef>
                  <a:spcPct val="0"/>
                </a:spcBef>
                <a:buClrTx/>
                <a:buSzTx/>
                <a:buFontTx/>
                <a:buNone/>
              </a:pPr>
              <a:t>43</a:t>
            </a:fld>
            <a:endParaRPr lang="en-US" altLang="en-US" sz="1400"/>
          </a:p>
        </p:txBody>
      </p:sp>
      <p:sp>
        <p:nvSpPr>
          <p:cNvPr id="72707" name="Rectangle 2">
            <a:extLst>
              <a:ext uri="{FF2B5EF4-FFF2-40B4-BE49-F238E27FC236}">
                <a16:creationId xmlns:a16="http://schemas.microsoft.com/office/drawing/2014/main" id="{54CC1FBF-12B1-4FC7-AEDC-3B21F3840E86}"/>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AE6B4630-74C6-4D63-949D-28181816C6F2}"/>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F96DB54F-414F-4B88-94D4-0502D0F40D77}"/>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28A0478A-2612-432A-A063-10E3802A6BB0}"/>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9CDE261-DAC4-434C-BA2E-6D2E8C18A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55AB-86F1-4FA7-AD88-BD9005303057}" type="slidenum">
              <a:rPr lang="en-US" altLang="en-US" sz="1400" smtClean="0"/>
              <a:pPr>
                <a:spcBef>
                  <a:spcPct val="0"/>
                </a:spcBef>
                <a:buClrTx/>
                <a:buSzTx/>
                <a:buFontTx/>
                <a:buNone/>
              </a:pPr>
              <a:t>44</a:t>
            </a:fld>
            <a:endParaRPr lang="en-US" altLang="en-US" sz="1400"/>
          </a:p>
        </p:txBody>
      </p:sp>
      <p:sp>
        <p:nvSpPr>
          <p:cNvPr id="73731" name="Rectangle 2">
            <a:extLst>
              <a:ext uri="{FF2B5EF4-FFF2-40B4-BE49-F238E27FC236}">
                <a16:creationId xmlns:a16="http://schemas.microsoft.com/office/drawing/2014/main" id="{4083A1A6-BD22-4D0E-9F77-7343C47F038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E05BB5AB-43A6-43D1-918E-8E294379C2D8}"/>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1BB21F8B-1EED-40C9-9999-ADE3228B244C}"/>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BB0F0487-7A13-4D11-A76C-7BFC2C420608}"/>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50154E2-57AC-4FCB-BC53-DE8047093F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C200F6-37DD-4BCA-8BCF-782E25AD1C40}" type="slidenum">
              <a:rPr lang="en-US" altLang="en-US" sz="1400" smtClean="0"/>
              <a:pPr>
                <a:spcBef>
                  <a:spcPct val="0"/>
                </a:spcBef>
                <a:buClrTx/>
                <a:buSzTx/>
                <a:buFontTx/>
                <a:buNone/>
              </a:pPr>
              <a:t>45</a:t>
            </a:fld>
            <a:endParaRPr lang="en-US" altLang="en-US" sz="1400"/>
          </a:p>
        </p:txBody>
      </p:sp>
      <p:sp>
        <p:nvSpPr>
          <p:cNvPr id="74755" name="Rectangle 2">
            <a:extLst>
              <a:ext uri="{FF2B5EF4-FFF2-40B4-BE49-F238E27FC236}">
                <a16:creationId xmlns:a16="http://schemas.microsoft.com/office/drawing/2014/main" id="{901AF9EE-4EF0-4C7A-99E1-BC7BD4C931C3}"/>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04EA35FC-157C-4170-AF8C-406575F75EB8}"/>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3D06084B-666F-4660-9285-780FDD41A653}"/>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2885B3CC-BD23-4EF0-BDE5-366441E0A7F1}"/>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40F6732-D257-4FEE-A3D2-0FB5CF231F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80590-7A25-4269-8C23-62A818C573C0}" type="slidenum">
              <a:rPr lang="en-US" altLang="en-US" sz="1400" smtClean="0"/>
              <a:pPr>
                <a:spcBef>
                  <a:spcPct val="0"/>
                </a:spcBef>
                <a:buClrTx/>
                <a:buSzTx/>
                <a:buFontTx/>
                <a:buNone/>
              </a:pPr>
              <a:t>46</a:t>
            </a:fld>
            <a:endParaRPr lang="en-US" altLang="en-US" sz="1400"/>
          </a:p>
        </p:txBody>
      </p:sp>
      <p:sp>
        <p:nvSpPr>
          <p:cNvPr id="75779" name="Rectangle 2">
            <a:extLst>
              <a:ext uri="{FF2B5EF4-FFF2-40B4-BE49-F238E27FC236}">
                <a16:creationId xmlns:a16="http://schemas.microsoft.com/office/drawing/2014/main" id="{76155ED5-987B-4D04-93CC-B0906200A1A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A9170E25-793B-49F8-83DE-77AFB26FD746}"/>
              </a:ext>
            </a:extLst>
          </p:cNvPr>
          <p:cNvSpPr>
            <a:spLocks noGrp="1" noChangeArrowheads="1"/>
          </p:cNvSpPr>
          <p:nvPr>
            <p:ph type="title"/>
          </p:nvPr>
        </p:nvSpPr>
        <p:spPr>
          <a:xfrm>
            <a:off x="685800" y="228600"/>
            <a:ext cx="7696200" cy="685800"/>
          </a:xfrm>
          <a:noFill/>
        </p:spPr>
        <p:txBody>
          <a:bodyPr/>
          <a:lstStyle/>
          <a:p>
            <a:r>
              <a:rPr lang="en-US" altLang="en-US" sz="4300" dirty="0"/>
              <a:t>Keywords</a:t>
            </a:r>
          </a:p>
        </p:txBody>
      </p:sp>
      <p:sp>
        <p:nvSpPr>
          <p:cNvPr id="75781" name="Rectangle 4">
            <a:extLst>
              <a:ext uri="{FF2B5EF4-FFF2-40B4-BE49-F238E27FC236}">
                <a16:creationId xmlns:a16="http://schemas.microsoft.com/office/drawing/2014/main" id="{B05F1067-089E-46A0-A81F-F801CE332583}"/>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FFB8B12B-ABDF-4055-9D6B-273BAC369DC3}"/>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AC9AD2FA-3B88-450D-8CC7-55D28B371484}"/>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dirty="0"/>
              <a:t>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9979398-8B6D-40BA-9871-50524297BA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044FD-9313-48A1-8D00-448C8D36A530}" type="slidenum">
              <a:rPr lang="en-US" altLang="en-US" sz="1400" smtClean="0"/>
              <a:pPr>
                <a:spcBef>
                  <a:spcPct val="0"/>
                </a:spcBef>
                <a:buClrTx/>
                <a:buSzTx/>
                <a:buFontTx/>
                <a:buNone/>
              </a:pPr>
              <a:t>47</a:t>
            </a:fld>
            <a:endParaRPr lang="en-US" altLang="en-US" sz="1400"/>
          </a:p>
        </p:txBody>
      </p:sp>
      <p:sp>
        <p:nvSpPr>
          <p:cNvPr id="76803" name="Rectangle 2">
            <a:extLst>
              <a:ext uri="{FF2B5EF4-FFF2-40B4-BE49-F238E27FC236}">
                <a16:creationId xmlns:a16="http://schemas.microsoft.com/office/drawing/2014/main" id="{470D71AA-522C-4327-81ED-EE5AD8437039}"/>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AA932B42-058B-4E7F-B86B-5CD236447E01}"/>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DAC83DB-43A5-4B8C-B9D3-C82264CB638F}"/>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2CB0B5D-ABDC-4262-94D2-8B65A41BDCA9}"/>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BA693495-CC57-4A36-8B52-9EB8A9FE7D3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7F710F5-B488-445B-8C9E-D3C0BC791ED7}"/>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CB9957D3-6D72-494E-91EE-4E390D2DA8EA}"/>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DB045724-E777-4D2B-9B08-001A75E5B2BA}"/>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B1A976C-761E-4200-A186-CA8787DC8D12}"/>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7AE4918B-5312-46AC-A721-969E525A2846}"/>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E6202EC9-3C75-4D3D-8EC6-5944E41F5125}"/>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r:id="rId2" imgW="4343400" imgH="914400" progId="Word.Picture.8">
                  <p:embed/>
                </p:oleObj>
              </mc:Choice>
              <mc:Fallback>
                <p:oleObj r:id="rId2" imgW="4343400" imgH="914400" progId="Word.Picture.8">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D718848-56EF-4F4D-AB5B-7A1B581A95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F7540B-5652-4D76-A858-1449C32EB425}" type="slidenum">
              <a:rPr lang="en-US" altLang="en-US" sz="1400" smtClean="0"/>
              <a:pPr>
                <a:spcBef>
                  <a:spcPct val="0"/>
                </a:spcBef>
                <a:buClrTx/>
                <a:buSzTx/>
                <a:buFontTx/>
                <a:buNone/>
              </a:pPr>
              <a:t>48</a:t>
            </a:fld>
            <a:endParaRPr lang="en-US" altLang="en-US" sz="1400"/>
          </a:p>
        </p:txBody>
      </p:sp>
      <p:sp>
        <p:nvSpPr>
          <p:cNvPr id="77827" name="Rectangle 2">
            <a:extLst>
              <a:ext uri="{FF2B5EF4-FFF2-40B4-BE49-F238E27FC236}">
                <a16:creationId xmlns:a16="http://schemas.microsoft.com/office/drawing/2014/main" id="{0E3A6A97-8EEF-426B-9C2C-7FE672F5AD5C}"/>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010182BC-F8BB-49FC-A80C-AAF287EBAFE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22B636C6-904C-4D8F-B86A-6DA1D7D7994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name="Picture" r:id="rId3" imgW="5285715" imgH="1830275" progId="Word.Picture.8">
                  <p:embed/>
                </p:oleObj>
              </mc:Choice>
              <mc:Fallback>
                <p:oleObj name="Picture" r:id="rId3" imgW="5285715" imgH="183027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FF7DB66-6F2D-4F40-B2ED-EDECFB85DA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56D14B-14CB-4712-B5C5-EF7472841214}" type="slidenum">
              <a:rPr lang="en-US" altLang="en-US" sz="1400" smtClean="0"/>
              <a:pPr>
                <a:spcBef>
                  <a:spcPct val="0"/>
                </a:spcBef>
                <a:buClrTx/>
                <a:buSzTx/>
                <a:buFontTx/>
                <a:buNone/>
              </a:pPr>
              <a:t>49</a:t>
            </a:fld>
            <a:endParaRPr lang="en-US" altLang="en-US" sz="1400"/>
          </a:p>
        </p:txBody>
      </p:sp>
      <p:sp>
        <p:nvSpPr>
          <p:cNvPr id="79875" name="Rectangle 2">
            <a:extLst>
              <a:ext uri="{FF2B5EF4-FFF2-40B4-BE49-F238E27FC236}">
                <a16:creationId xmlns:a16="http://schemas.microsoft.com/office/drawing/2014/main" id="{661BF014-09ED-4914-BCA8-6E59635E3331}"/>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9876" name="Rectangle 3">
            <a:extLst>
              <a:ext uri="{FF2B5EF4-FFF2-40B4-BE49-F238E27FC236}">
                <a16:creationId xmlns:a16="http://schemas.microsoft.com/office/drawing/2014/main" id="{E0C12633-A752-4908-A583-DE69494CF3C0}"/>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1502900F-D500-42D9-9C73-E1F21710B0D9}"/>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89EFDC99-326F-49D0-AB13-64741E73EC09}"/>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F02F27BE-73F1-42A5-B221-B3F164B24CEB}"/>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7C645E12-863E-422C-B20A-880D18EA8725}"/>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8E92-DAE5-1241-92EE-432360EF61F6}"/>
              </a:ext>
            </a:extLst>
          </p:cNvPr>
          <p:cNvSpPr>
            <a:spLocks noGrp="1"/>
          </p:cNvSpPr>
          <p:nvPr>
            <p:ph type="title"/>
          </p:nvPr>
        </p:nvSpPr>
        <p:spPr/>
        <p:txBody>
          <a:bodyPr/>
          <a:lstStyle/>
          <a:p>
            <a:r>
              <a:rPr lang="en-US" dirty="0"/>
              <a:t>What You Won’t Learn</a:t>
            </a:r>
          </a:p>
        </p:txBody>
      </p:sp>
      <p:sp>
        <p:nvSpPr>
          <p:cNvPr id="3" name="Content Placeholder 2">
            <a:extLst>
              <a:ext uri="{FF2B5EF4-FFF2-40B4-BE49-F238E27FC236}">
                <a16:creationId xmlns:a16="http://schemas.microsoft.com/office/drawing/2014/main" id="{679FFF4B-4851-0941-B24F-CE166C0131AE}"/>
              </a:ext>
            </a:extLst>
          </p:cNvPr>
          <p:cNvSpPr>
            <a:spLocks noGrp="1"/>
          </p:cNvSpPr>
          <p:nvPr>
            <p:ph idx="1"/>
          </p:nvPr>
        </p:nvSpPr>
        <p:spPr/>
        <p:txBody>
          <a:bodyPr/>
          <a:lstStyle/>
          <a:p>
            <a:r>
              <a:rPr lang="en-US" dirty="0"/>
              <a:t>The basics of computer programming (I assume you know this already)</a:t>
            </a:r>
          </a:p>
          <a:p>
            <a:r>
              <a:rPr lang="en-US" dirty="0"/>
              <a:t>Software Engineering of Large Projects</a:t>
            </a:r>
          </a:p>
          <a:p>
            <a:r>
              <a:rPr lang="en-US" dirty="0"/>
              <a:t>Computer Science Algorithms</a:t>
            </a:r>
          </a:p>
          <a:p>
            <a:pPr lvl="1"/>
            <a:r>
              <a:rPr lang="en-US" dirty="0"/>
              <a:t>E.g., the sort of thing you’d get quizzed on if you were interviewing at Google</a:t>
            </a:r>
          </a:p>
          <a:p>
            <a:pPr lvl="1"/>
            <a:r>
              <a:rPr lang="en-US" dirty="0"/>
              <a:t>Though some problem sets will be exercises in algorithmic implementation</a:t>
            </a:r>
          </a:p>
        </p:txBody>
      </p:sp>
      <p:sp>
        <p:nvSpPr>
          <p:cNvPr id="4" name="Slide Number Placeholder 3">
            <a:extLst>
              <a:ext uri="{FF2B5EF4-FFF2-40B4-BE49-F238E27FC236}">
                <a16:creationId xmlns:a16="http://schemas.microsoft.com/office/drawing/2014/main" id="{EB6C3D3A-2F99-4843-B88B-8C7382102F6F}"/>
              </a:ext>
            </a:extLst>
          </p:cNvPr>
          <p:cNvSpPr>
            <a:spLocks noGrp="1"/>
          </p:cNvSpPr>
          <p:nvPr>
            <p:ph type="sldNum" sz="quarter" idx="11"/>
          </p:nvPr>
        </p:nvSpPr>
        <p:spPr/>
        <p:txBody>
          <a:bodyPr/>
          <a:lstStyle/>
          <a:p>
            <a:pPr>
              <a:defRPr/>
            </a:pPr>
            <a:fld id="{07039C33-6A58-4664-A826-EA5253411CDB}" type="slidenum">
              <a:rPr lang="en-US" altLang="en-US" smtClean="0"/>
              <a:pPr>
                <a:defRPr/>
              </a:pPr>
              <a:t>5</a:t>
            </a:fld>
            <a:endParaRPr lang="en-US" altLang="en-US"/>
          </a:p>
        </p:txBody>
      </p:sp>
    </p:spTree>
    <p:extLst>
      <p:ext uri="{BB962C8B-B14F-4D97-AF65-F5344CB8AC3E}">
        <p14:creationId xmlns:p14="http://schemas.microsoft.com/office/powerpoint/2010/main" val="37485572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583A731-E76B-47D0-8201-FBEDB92171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607804-AEB4-4451-82A2-2522F1945369}" type="slidenum">
              <a:rPr lang="en-US" altLang="en-US" sz="1400" smtClean="0"/>
              <a:pPr>
                <a:spcBef>
                  <a:spcPct val="0"/>
                </a:spcBef>
                <a:buClrTx/>
                <a:buSzTx/>
                <a:buFontTx/>
                <a:buNone/>
              </a:pPr>
              <a:t>50</a:t>
            </a:fld>
            <a:endParaRPr lang="en-US" altLang="en-US" sz="1400"/>
          </a:p>
        </p:txBody>
      </p:sp>
      <p:sp>
        <p:nvSpPr>
          <p:cNvPr id="80899" name="Rectangle 2">
            <a:extLst>
              <a:ext uri="{FF2B5EF4-FFF2-40B4-BE49-F238E27FC236}">
                <a16:creationId xmlns:a16="http://schemas.microsoft.com/office/drawing/2014/main" id="{0DFB8831-D255-46A8-A3B8-FE46A986AA4B}"/>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0900" name="Rectangle 3">
            <a:extLst>
              <a:ext uri="{FF2B5EF4-FFF2-40B4-BE49-F238E27FC236}">
                <a16:creationId xmlns:a16="http://schemas.microsoft.com/office/drawing/2014/main" id="{EEAD9512-C78B-4493-9008-5137C9708276}"/>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AA9DFB8F-FD43-47BC-9449-39447F04C23E}"/>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F01AB3A1-2D7A-4E93-AB05-CC50F962D28F}"/>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B9E12781-1809-4807-85DA-F2C5F9A67138}"/>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77B50637-BAC4-4037-902D-EC4783B61971}"/>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E79FE57-3552-48DD-BB4A-3F2E3FE525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A25D-BCC6-48EE-908E-EFD22675C1A2}" type="slidenum">
              <a:rPr lang="en-US" altLang="en-US" sz="1400" smtClean="0"/>
              <a:pPr>
                <a:spcBef>
                  <a:spcPct val="0"/>
                </a:spcBef>
                <a:buClrTx/>
                <a:buSzTx/>
                <a:buFontTx/>
                <a:buNone/>
              </a:pPr>
              <a:t>51</a:t>
            </a:fld>
            <a:endParaRPr lang="en-US" altLang="en-US" sz="1400"/>
          </a:p>
        </p:txBody>
      </p:sp>
      <p:sp>
        <p:nvSpPr>
          <p:cNvPr id="81923" name="Rectangle 2">
            <a:extLst>
              <a:ext uri="{FF2B5EF4-FFF2-40B4-BE49-F238E27FC236}">
                <a16:creationId xmlns:a16="http://schemas.microsoft.com/office/drawing/2014/main" id="{E6B9AE09-3919-472A-B7C6-CBB5ADD1009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E2065770-D6A9-4CC6-B5CF-4C3E7F534552}"/>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E244F511-3203-4F78-8544-EE0A29B120A7}"/>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4C1AF145-A855-4BDB-8AE6-C23A08856E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478C7-1541-4BCA-9DDF-B6AAFEDE4D99}" type="slidenum">
              <a:rPr lang="en-US" altLang="en-US" sz="1400" smtClean="0"/>
              <a:pPr>
                <a:spcBef>
                  <a:spcPct val="0"/>
                </a:spcBef>
                <a:buClrTx/>
                <a:buSzTx/>
                <a:buFontTx/>
                <a:buNone/>
              </a:pPr>
              <a:t>52</a:t>
            </a:fld>
            <a:endParaRPr lang="en-US" altLang="en-US" sz="1400"/>
          </a:p>
        </p:txBody>
      </p:sp>
      <p:sp>
        <p:nvSpPr>
          <p:cNvPr id="82947" name="Rectangle 2">
            <a:extLst>
              <a:ext uri="{FF2B5EF4-FFF2-40B4-BE49-F238E27FC236}">
                <a16:creationId xmlns:a16="http://schemas.microsoft.com/office/drawing/2014/main" id="{A6CBAC8D-1E74-4D77-B421-F4EC0B5F85AD}"/>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8AFFFE59-121C-45F3-A213-6FE4EC9C6C22}"/>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5734D291-2980-449B-BC55-A230A71C3B09}"/>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57DC12D6-FC31-4589-91E6-7B059D94C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FB97C-D3D4-41D8-8346-A1A248CA0230}" type="slidenum">
              <a:rPr lang="en-US" altLang="en-US" sz="1400" smtClean="0"/>
              <a:pPr>
                <a:spcBef>
                  <a:spcPct val="0"/>
                </a:spcBef>
                <a:buClrTx/>
                <a:buSzTx/>
                <a:buFontTx/>
                <a:buNone/>
              </a:pPr>
              <a:t>53</a:t>
            </a:fld>
            <a:endParaRPr lang="en-US" altLang="en-US" sz="1400"/>
          </a:p>
        </p:txBody>
      </p:sp>
      <p:sp>
        <p:nvSpPr>
          <p:cNvPr id="83971" name="Rectangle 2">
            <a:extLst>
              <a:ext uri="{FF2B5EF4-FFF2-40B4-BE49-F238E27FC236}">
                <a16:creationId xmlns:a16="http://schemas.microsoft.com/office/drawing/2014/main" id="{54F4E99A-B07C-4A6E-B44B-149B263B1D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83972" name="Rectangle 3">
            <a:extLst>
              <a:ext uri="{FF2B5EF4-FFF2-40B4-BE49-F238E27FC236}">
                <a16:creationId xmlns:a16="http://schemas.microsoft.com/office/drawing/2014/main" id="{34E2C779-C06B-4497-9305-0A2DA15753E8}"/>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4E7E1CE6-F796-4BB7-95FB-3B0FA2F4B9DF}"/>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4A7187CB-E8BA-4FF9-B34D-DC8A08950715}"/>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89171F37-880D-4C14-A254-85779B3B3E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26494-7365-49C5-8C82-24F45208AA7D}" type="slidenum">
              <a:rPr lang="en-US" altLang="en-US" sz="1400" smtClean="0"/>
              <a:pPr>
                <a:spcBef>
                  <a:spcPct val="0"/>
                </a:spcBef>
                <a:buClrTx/>
                <a:buSzTx/>
                <a:buFontTx/>
                <a:buNone/>
              </a:pPr>
              <a:t>54</a:t>
            </a:fld>
            <a:endParaRPr lang="en-US" altLang="en-US" sz="1400"/>
          </a:p>
        </p:txBody>
      </p:sp>
      <p:sp>
        <p:nvSpPr>
          <p:cNvPr id="84995" name="Rectangle 2">
            <a:extLst>
              <a:ext uri="{FF2B5EF4-FFF2-40B4-BE49-F238E27FC236}">
                <a16:creationId xmlns:a16="http://schemas.microsoft.com/office/drawing/2014/main" id="{6F11012B-AA1C-4136-A941-CB2160FE79BC}"/>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84996" name="Rectangle 3">
            <a:extLst>
              <a:ext uri="{FF2B5EF4-FFF2-40B4-BE49-F238E27FC236}">
                <a16:creationId xmlns:a16="http://schemas.microsoft.com/office/drawing/2014/main" id="{14335616-853E-4976-B90F-9FAF890233AB}"/>
              </a:ext>
            </a:extLst>
          </p:cNvPr>
          <p:cNvSpPr>
            <a:spLocks noGrp="1" noChangeArrowheads="1"/>
          </p:cNvSpPr>
          <p:nvPr>
            <p:ph type="body" idx="1"/>
          </p:nvPr>
        </p:nvSpPr>
        <p:spPr>
          <a:xfrm>
            <a:off x="381000" y="1657350"/>
            <a:ext cx="7789863" cy="3529013"/>
          </a:xfrm>
          <a:noFill/>
        </p:spPr>
        <p:txBody>
          <a:bodyPr/>
          <a:lstStyle/>
          <a:p>
            <a:pPr algn="just"/>
            <a:r>
              <a:rPr lang="en-US" altLang="en-US" sz="3600"/>
              <a:t>Appropriate Comments</a:t>
            </a:r>
          </a:p>
          <a:p>
            <a:pPr algn="just"/>
            <a:r>
              <a:rPr lang="en-US" altLang="en-US" sz="3600"/>
              <a:t>Naming Conventions</a:t>
            </a:r>
          </a:p>
          <a:p>
            <a:pPr algn="just"/>
            <a:r>
              <a:rPr lang="en-US" altLang="en-US" sz="3600"/>
              <a:t>Proper Indentation and Spacing Lines</a:t>
            </a:r>
          </a:p>
          <a:p>
            <a:pPr algn="just"/>
            <a:r>
              <a:rPr lang="en-US" altLang="en-US" sz="3600"/>
              <a:t>Block Styles</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49F8F5DE-01B9-4D31-8A11-1086E91152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1C0DF-0E20-45CB-AA5C-DE4B336E4152}" type="slidenum">
              <a:rPr lang="en-US" altLang="en-US" sz="1400" smtClean="0"/>
              <a:pPr>
                <a:spcBef>
                  <a:spcPct val="0"/>
                </a:spcBef>
                <a:buClrTx/>
                <a:buSzTx/>
                <a:buFontTx/>
                <a:buNone/>
              </a:pPr>
              <a:t>55</a:t>
            </a:fld>
            <a:endParaRPr lang="en-US" altLang="en-US" sz="1400"/>
          </a:p>
        </p:txBody>
      </p:sp>
      <p:sp>
        <p:nvSpPr>
          <p:cNvPr id="86019" name="Rectangle 2">
            <a:extLst>
              <a:ext uri="{FF2B5EF4-FFF2-40B4-BE49-F238E27FC236}">
                <a16:creationId xmlns:a16="http://schemas.microsoft.com/office/drawing/2014/main" id="{0028C9FE-5997-435D-AB68-F317044509A5}"/>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CF2A43D6-1657-4A6D-B041-F8CF69B5EA8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DB81557A-A75A-4432-BC22-4AF688AFC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D5890D-B81D-4C99-933A-A29453957C1C}" type="slidenum">
              <a:rPr lang="en-US" altLang="en-US" sz="1400" smtClean="0"/>
              <a:pPr>
                <a:spcBef>
                  <a:spcPct val="0"/>
                </a:spcBef>
                <a:buClrTx/>
                <a:buSzTx/>
                <a:buFontTx/>
                <a:buNone/>
              </a:pPr>
              <a:t>56</a:t>
            </a:fld>
            <a:endParaRPr lang="en-US" altLang="en-US" sz="1400"/>
          </a:p>
        </p:txBody>
      </p:sp>
      <p:sp>
        <p:nvSpPr>
          <p:cNvPr id="87043" name="Rectangle 2">
            <a:extLst>
              <a:ext uri="{FF2B5EF4-FFF2-40B4-BE49-F238E27FC236}">
                <a16:creationId xmlns:a16="http://schemas.microsoft.com/office/drawing/2014/main" id="{AD880AC3-4FB1-4302-A562-E076FFDE5B1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B9AE6AD8-A728-420F-83C9-7E04AAB7D037}"/>
              </a:ext>
            </a:extLst>
          </p:cNvPr>
          <p:cNvSpPr>
            <a:spLocks noGrp="1" noChangeArrowheads="1"/>
          </p:cNvSpPr>
          <p:nvPr>
            <p:ph type="body" idx="1"/>
          </p:nvPr>
        </p:nvSpPr>
        <p:spPr>
          <a:xfrm>
            <a:off x="685800" y="1371600"/>
            <a:ext cx="7696200" cy="4495800"/>
          </a:xfrm>
          <a:noFill/>
        </p:spPr>
        <p:txBody>
          <a:bodyPr/>
          <a:lstStyle/>
          <a:p>
            <a:pPr algn="just"/>
            <a:r>
              <a:rPr lang="en-US" altLang="en-US"/>
              <a:t>Choose meaningful and descriptive names.</a:t>
            </a:r>
          </a:p>
          <a:p>
            <a:pPr algn="just"/>
            <a:r>
              <a:rPr lang="en-US" altLang="en-US"/>
              <a:t>Class names:</a:t>
            </a:r>
            <a:r>
              <a:rPr lang="en-US" altLang="en-US">
                <a:latin typeface="Book Antiqua" panose="02040602050305030304" pitchFamily="18" charset="0"/>
              </a:rPr>
              <a:t> </a:t>
            </a:r>
          </a:p>
          <a:p>
            <a:pPr lvl="1"/>
            <a:r>
              <a:rPr lang="en-US" altLang="en-US"/>
              <a:t>Capitalize the first letter of each word in the name.  For example, the class name </a:t>
            </a:r>
            <a:r>
              <a:rPr lang="en-US" altLang="en-US" sz="2600">
                <a:latin typeface="Courier New" panose="02070309020205020404" pitchFamily="49" charset="0"/>
              </a:rPr>
              <a:t>ComputeExpression</a:t>
            </a:r>
            <a:r>
              <a:rPr lang="en-US" altLang="en-US"/>
              <a:t>.</a:t>
            </a:r>
            <a:endParaRPr lang="en-US" altLang="en-US">
              <a:latin typeface="Book Antiqua" panose="02040602050305030304" pitchFamily="18" charset="0"/>
            </a:endParaRPr>
          </a:p>
          <a:p>
            <a:pPr lvl="1"/>
            <a:endParaRPr lang="en-US"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319B5367-745B-4B36-BBFF-2010614D86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34A741-BBAD-4212-8105-23C5923D2FE9}" type="slidenum">
              <a:rPr lang="en-US" altLang="en-US" sz="1400" smtClean="0"/>
              <a:pPr>
                <a:spcBef>
                  <a:spcPct val="0"/>
                </a:spcBef>
                <a:buClrTx/>
                <a:buSzTx/>
                <a:buFontTx/>
                <a:buNone/>
              </a:pPr>
              <a:t>57</a:t>
            </a:fld>
            <a:endParaRPr lang="en-US" altLang="en-US" sz="1400"/>
          </a:p>
        </p:txBody>
      </p:sp>
      <p:sp>
        <p:nvSpPr>
          <p:cNvPr id="88067" name="Rectangle 2">
            <a:extLst>
              <a:ext uri="{FF2B5EF4-FFF2-40B4-BE49-F238E27FC236}">
                <a16:creationId xmlns:a16="http://schemas.microsoft.com/office/drawing/2014/main" id="{3B3EB472-FC4C-4FF9-AA66-711C698239EE}"/>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64F632D4-FCF6-494D-93A8-96298498B192}"/>
              </a:ext>
            </a:extLst>
          </p:cNvPr>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8A453507-35E8-4DCB-B136-54247D1842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D1100-4F62-4204-A5ED-FB82ACD23B4D}" type="slidenum">
              <a:rPr lang="en-US" altLang="en-US" sz="1400" smtClean="0"/>
              <a:pPr>
                <a:spcBef>
                  <a:spcPct val="0"/>
                </a:spcBef>
                <a:buClrTx/>
                <a:buSzTx/>
                <a:buFontTx/>
                <a:buNone/>
              </a:pPr>
              <a:t>58</a:t>
            </a:fld>
            <a:endParaRPr lang="en-US" altLang="en-US" sz="1400"/>
          </a:p>
        </p:txBody>
      </p:sp>
      <p:sp>
        <p:nvSpPr>
          <p:cNvPr id="89091" name="Rectangle 2">
            <a:extLst>
              <a:ext uri="{FF2B5EF4-FFF2-40B4-BE49-F238E27FC236}">
                <a16:creationId xmlns:a16="http://schemas.microsoft.com/office/drawing/2014/main" id="{1CAE5BFF-20BE-43E7-8201-DCC937F0F5EE}"/>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5F05BD25-398D-41F3-A4A4-CCC0F92E37F5}"/>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B4885314-07D1-4D32-95E3-D793CAAF13A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E58319A3-0109-4B35-BA6B-C5BCF54D8B83}"/>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name="Picture" r:id="rId2" imgW="4646552" imgH="2130050" progId="Word.Picture.8">
                  <p:embed/>
                </p:oleObj>
              </mc:Choice>
              <mc:Fallback>
                <p:oleObj name="Picture" r:id="rId2" imgW="4646552" imgH="213005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0F04501-B6C7-46C7-A547-B9C53FAB1D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CE108-86E8-424A-A771-2270B4BDE6A9}" type="slidenum">
              <a:rPr lang="en-US" altLang="en-US" sz="1400" smtClean="0"/>
              <a:pPr>
                <a:spcBef>
                  <a:spcPct val="0"/>
                </a:spcBef>
                <a:buClrTx/>
                <a:buSzTx/>
                <a:buFontTx/>
                <a:buNone/>
              </a:pPr>
              <a:t>59</a:t>
            </a:fld>
            <a:endParaRPr lang="en-US" altLang="en-US" sz="1400"/>
          </a:p>
        </p:txBody>
      </p:sp>
      <p:sp>
        <p:nvSpPr>
          <p:cNvPr id="90115" name="Rectangle 2">
            <a:extLst>
              <a:ext uri="{FF2B5EF4-FFF2-40B4-BE49-F238E27FC236}">
                <a16:creationId xmlns:a16="http://schemas.microsoft.com/office/drawing/2014/main" id="{A61ABA1D-7E7B-49D2-82FC-E134EE7C172C}"/>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CBB64143-932B-4CC8-BC99-446B4DAAEB46}"/>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9D883B1-57B3-42F7-8137-199EB3EE4A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2B28D-1B9E-4061-92DC-86C43634F26D}" type="slidenum">
              <a:rPr lang="en-US" altLang="en-US" sz="1400" smtClean="0"/>
              <a:pPr>
                <a:spcBef>
                  <a:spcPct val="0"/>
                </a:spcBef>
                <a:buClrTx/>
                <a:buSzTx/>
                <a:buFontTx/>
                <a:buNone/>
              </a:pPr>
              <a:t>6</a:t>
            </a:fld>
            <a:endParaRPr lang="en-US" altLang="en-US" sz="1400"/>
          </a:p>
        </p:txBody>
      </p:sp>
      <p:sp>
        <p:nvSpPr>
          <p:cNvPr id="4099" name="Rectangle 2">
            <a:extLst>
              <a:ext uri="{FF2B5EF4-FFF2-40B4-BE49-F238E27FC236}">
                <a16:creationId xmlns:a16="http://schemas.microsoft.com/office/drawing/2014/main" id="{41685ABA-8C16-4848-A54F-7CFADE9BB7F9}"/>
              </a:ext>
            </a:extLst>
          </p:cNvPr>
          <p:cNvSpPr>
            <a:spLocks noGrp="1" noChangeArrowheads="1"/>
          </p:cNvSpPr>
          <p:nvPr>
            <p:ph type="title"/>
          </p:nvPr>
        </p:nvSpPr>
        <p:spPr>
          <a:xfrm>
            <a:off x="685800" y="304800"/>
            <a:ext cx="7924800" cy="2438400"/>
          </a:xfrm>
        </p:spPr>
        <p:txBody>
          <a:bodyPr/>
          <a:lstStyle/>
          <a:p>
            <a:r>
              <a:rPr lang="en-US" altLang="en-US"/>
              <a:t>Chapter 1 Introduction to Computers, Programs, and Java</a:t>
            </a:r>
          </a:p>
        </p:txBody>
      </p:sp>
      <p:sp>
        <p:nvSpPr>
          <p:cNvPr id="4100" name="Rectangle 6">
            <a:extLst>
              <a:ext uri="{FF2B5EF4-FFF2-40B4-BE49-F238E27FC236}">
                <a16:creationId xmlns:a16="http://schemas.microsoft.com/office/drawing/2014/main" id="{7EC1570C-0839-439E-84D6-96DEE458FC6A}"/>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0EE8A8D5-41EB-436C-9DEF-8333A1C76DAA}"/>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2ABE305A-792A-49D0-86E0-A26CEB952BC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8585FD99-919F-4DCB-BCF7-86AF93746B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096DF0-E3D6-40AB-A8FE-C75935EB8CFA}" type="slidenum">
              <a:rPr lang="en-US" altLang="en-US" sz="1400" smtClean="0"/>
              <a:pPr>
                <a:spcBef>
                  <a:spcPct val="0"/>
                </a:spcBef>
                <a:buClrTx/>
                <a:buSzTx/>
                <a:buFontTx/>
                <a:buNone/>
              </a:pPr>
              <a:t>60</a:t>
            </a:fld>
            <a:endParaRPr lang="en-US" altLang="en-US" sz="1400"/>
          </a:p>
        </p:txBody>
      </p:sp>
      <p:sp>
        <p:nvSpPr>
          <p:cNvPr id="91139" name="Rectangle 2">
            <a:extLst>
              <a:ext uri="{FF2B5EF4-FFF2-40B4-BE49-F238E27FC236}">
                <a16:creationId xmlns:a16="http://schemas.microsoft.com/office/drawing/2014/main" id="{8F9547A1-926F-4574-AA40-08B612CEFA7C}"/>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1AC3A1EE-1F96-428E-8A4A-C8C584D6AE90}"/>
              </a:ext>
            </a:extLst>
          </p:cNvPr>
          <p:cNvSpPr>
            <a:spLocks noGrp="1" noChangeArrowheads="1"/>
          </p:cNvSpPr>
          <p:nvPr>
            <p:ph type="body" idx="1"/>
          </p:nvPr>
        </p:nvSpPr>
        <p:spPr>
          <a:xfrm>
            <a:off x="304800" y="1600200"/>
            <a:ext cx="8458200" cy="2209800"/>
          </a:xfrm>
        </p:spPr>
        <p:txBody>
          <a:bodyPr/>
          <a:lstStyle/>
          <a:p>
            <a:pPr>
              <a:lnSpc>
                <a:spcPct val="80000"/>
              </a:lnSpc>
              <a:buFont typeface="Monotype Sorts" pitchFamily="2" charset="2"/>
              <a:buNone/>
            </a:pPr>
            <a:r>
              <a:rPr lang="en-US" altLang="en-US" sz="2400" b="1" dirty="0">
                <a:latin typeface="Courier New" panose="02070309020205020404" pitchFamily="49" charset="0"/>
              </a:rPr>
              <a:t>public class </a:t>
            </a:r>
            <a:r>
              <a:rPr lang="en-US" altLang="en-US" sz="2400" b="1" dirty="0" err="1">
                <a:latin typeface="Courier New" panose="02070309020205020404" pitchFamily="49" charset="0"/>
              </a:rPr>
              <a:t>ShowSyntaxErrors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public static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lnSpc>
                <a:spcPct val="80000"/>
              </a:lnSpc>
              <a:buFont typeface="Monotype Sorts" pitchFamily="2" charset="2"/>
              <a:buNone/>
            </a:pP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a:t>
            </a:r>
          </a:p>
        </p:txBody>
      </p:sp>
      <p:sp>
        <p:nvSpPr>
          <p:cNvPr id="91142" name="Rectangle 7">
            <a:hlinkClick r:id="rId2"/>
            <a:extLst>
              <a:ext uri="{FF2B5EF4-FFF2-40B4-BE49-F238E27FC236}">
                <a16:creationId xmlns:a16="http://schemas.microsoft.com/office/drawing/2014/main" id="{D5C55B86-6C6E-488A-851B-5D9D58512205}"/>
              </a:ext>
            </a:extLst>
          </p:cNvPr>
          <p:cNvSpPr>
            <a:spLocks noChangeArrowheads="1"/>
          </p:cNvSpPr>
          <p:nvPr/>
        </p:nvSpPr>
        <p:spPr bwMode="auto">
          <a:xfrm>
            <a:off x="5311007"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9F341419-F29B-4C38-B613-9EE995606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58DD94-F597-4ABE-85D2-6DE133165851}" type="slidenum">
              <a:rPr lang="en-US" altLang="en-US" sz="1400" smtClean="0"/>
              <a:pPr>
                <a:spcBef>
                  <a:spcPct val="0"/>
                </a:spcBef>
                <a:buClrTx/>
                <a:buSzTx/>
                <a:buFontTx/>
                <a:buNone/>
              </a:pPr>
              <a:t>61</a:t>
            </a:fld>
            <a:endParaRPr lang="en-US" altLang="en-US" sz="1400"/>
          </a:p>
        </p:txBody>
      </p:sp>
      <p:sp>
        <p:nvSpPr>
          <p:cNvPr id="92163" name="Rectangle 2">
            <a:extLst>
              <a:ext uri="{FF2B5EF4-FFF2-40B4-BE49-F238E27FC236}">
                <a16:creationId xmlns:a16="http://schemas.microsoft.com/office/drawing/2014/main" id="{2561BCFC-096D-4407-8D72-FD663C409692}"/>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78E9316F-5D9A-4A33-9FCA-40AE1B05263A}"/>
              </a:ext>
            </a:extLst>
          </p:cNvPr>
          <p:cNvSpPr>
            <a:spLocks noGrp="1" noChangeArrowheads="1"/>
          </p:cNvSpPr>
          <p:nvPr>
            <p:ph type="body" idx="1"/>
          </p:nvPr>
        </p:nvSpPr>
        <p:spPr>
          <a:xfrm>
            <a:off x="381000" y="1828800"/>
            <a:ext cx="8305800" cy="2133600"/>
          </a:xfrm>
        </p:spPr>
        <p:txBody>
          <a:bodyPr/>
          <a:lstStyle/>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public class </a:t>
            </a:r>
            <a:r>
              <a:rPr lang="en-US" altLang="en-US" sz="2400" b="1" dirty="0" err="1">
                <a:latin typeface="Courier New" panose="02070309020205020404" pitchFamily="49" charset="0"/>
                <a:cs typeface="Times New Roman" panose="02020603050405020304" pitchFamily="18" charset="0"/>
              </a:rPr>
              <a:t>ShowRuntimeErrors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public static void main(String[] </a:t>
            </a:r>
            <a:r>
              <a:rPr lang="en-US" altLang="en-US" sz="2400" b="1" dirty="0" err="1">
                <a:latin typeface="Courier New" panose="02070309020205020404" pitchFamily="49" charset="0"/>
                <a:cs typeface="Times New Roman" panose="02020603050405020304" pitchFamily="18" charset="0"/>
              </a:rPr>
              <a:t>args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r>
              <a:rPr lang="en-US" altLang="en-US" sz="2400" b="1" dirty="0" err="1">
                <a:latin typeface="Courier New" panose="02070309020205020404" pitchFamily="49" charset="0"/>
                <a:cs typeface="Times New Roman" panose="02020603050405020304" pitchFamily="18" charset="0"/>
              </a:rPr>
              <a:t>System.out.println</a:t>
            </a:r>
            <a:r>
              <a:rPr lang="en-US" altLang="en-US" sz="2400" b="1" dirty="0">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a:t>
            </a:r>
          </a:p>
        </p:txBody>
      </p:sp>
      <p:sp>
        <p:nvSpPr>
          <p:cNvPr id="92166" name="Rectangle 8">
            <a:hlinkClick r:id="rId2"/>
            <a:extLst>
              <a:ext uri="{FF2B5EF4-FFF2-40B4-BE49-F238E27FC236}">
                <a16:creationId xmlns:a16="http://schemas.microsoft.com/office/drawing/2014/main" id="{8B72ACB8-7756-4FD8-B962-87F96008BB76}"/>
              </a:ext>
            </a:extLst>
          </p:cNvPr>
          <p:cNvSpPr>
            <a:spLocks noChangeArrowheads="1"/>
          </p:cNvSpPr>
          <p:nvPr/>
        </p:nvSpPr>
        <p:spPr bwMode="auto">
          <a:xfrm>
            <a:off x="5638800" y="453310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14C7B46D-10E5-4076-B57A-F6B7B66779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E47-948A-49B6-8ABC-8CC95A6A0A1C}" type="slidenum">
              <a:rPr lang="en-US" altLang="en-US" sz="1400" smtClean="0"/>
              <a:pPr>
                <a:spcBef>
                  <a:spcPct val="0"/>
                </a:spcBef>
                <a:buClrTx/>
                <a:buSzTx/>
                <a:buFontTx/>
                <a:buNone/>
              </a:pPr>
              <a:t>62</a:t>
            </a:fld>
            <a:endParaRPr lang="en-US" altLang="en-US" sz="1400"/>
          </a:p>
        </p:txBody>
      </p:sp>
      <p:sp>
        <p:nvSpPr>
          <p:cNvPr id="93187" name="Rectangle 2">
            <a:extLst>
              <a:ext uri="{FF2B5EF4-FFF2-40B4-BE49-F238E27FC236}">
                <a16:creationId xmlns:a16="http://schemas.microsoft.com/office/drawing/2014/main" id="{B55BDCB9-5DAD-41E3-BA5F-08B3FF9CF1C0}"/>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E4AEF8AA-AD3E-43A3-87EA-2E6D3D0A3D52}"/>
              </a:ext>
            </a:extLst>
          </p:cNvPr>
          <p:cNvSpPr>
            <a:spLocks noGrp="1" noChangeArrowheads="1"/>
          </p:cNvSpPr>
          <p:nvPr>
            <p:ph type="body" idx="1"/>
          </p:nvPr>
        </p:nvSpPr>
        <p:spPr>
          <a:xfrm>
            <a:off x="228600" y="1981200"/>
            <a:ext cx="8686800" cy="2057400"/>
          </a:xfrm>
        </p:spPr>
        <p:txBody>
          <a:bodyPr/>
          <a:lstStyle/>
          <a:p>
            <a:pPr>
              <a:lnSpc>
                <a:spcPct val="80000"/>
              </a:lnSpc>
              <a:buFont typeface="Monotype Sorts" pitchFamily="2" charset="2"/>
              <a:buNone/>
            </a:pPr>
            <a:r>
              <a:rPr lang="en-US" altLang="en-US" sz="1800" b="1" dirty="0">
                <a:latin typeface="Courier New" panose="02070309020205020404" pitchFamily="49" charset="0"/>
              </a:rPr>
              <a:t>public class </a:t>
            </a:r>
            <a:r>
              <a:rPr lang="en-US" altLang="en-US" sz="1800" b="1" dirty="0" err="1">
                <a:latin typeface="Courier New" panose="02070309020205020404" pitchFamily="49" charset="0"/>
              </a:rPr>
              <a:t>ShowLogicErrors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public static void main(String[] </a:t>
            </a:r>
            <a:r>
              <a:rPr lang="en-US" altLang="en-US" sz="1800" b="1" dirty="0" err="1">
                <a:latin typeface="Courier New" panose="02070309020205020404" pitchFamily="49" charset="0"/>
              </a:rPr>
              <a:t>args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System.out.println("Celsius 35 is Fahrenheit degree ");</a:t>
            </a:r>
          </a:p>
          <a:p>
            <a:pPr>
              <a:lnSpc>
                <a:spcPct val="80000"/>
              </a:lnSpc>
              <a:buFont typeface="Monotype Sorts" pitchFamily="2" charset="2"/>
              <a:buNone/>
            </a:pPr>
            <a:r>
              <a:rPr lang="de-DE" altLang="en-US" sz="1800" b="1"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b="1" dirty="0">
                <a:latin typeface="Courier New" panose="02070309020205020404" pitchFamily="49" charset="0"/>
              </a:rPr>
              <a:t>((9 / 5) * 35 + 32);</a:t>
            </a:r>
          </a:p>
          <a:p>
            <a:pPr>
              <a:lnSpc>
                <a:spcPct val="80000"/>
              </a:lnSpc>
              <a:buFont typeface="Monotype Sorts" pitchFamily="2" charset="2"/>
              <a:buNone/>
            </a:pP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a:t>
            </a:r>
          </a:p>
        </p:txBody>
      </p:sp>
      <p:sp>
        <p:nvSpPr>
          <p:cNvPr id="93190" name="Rectangle 7">
            <a:hlinkClick r:id="rId2"/>
            <a:extLst>
              <a:ext uri="{FF2B5EF4-FFF2-40B4-BE49-F238E27FC236}">
                <a16:creationId xmlns:a16="http://schemas.microsoft.com/office/drawing/2014/main" id="{F4A8D526-A9C4-4AC3-8A39-00F22B938544}"/>
              </a:ext>
            </a:extLst>
          </p:cNvPr>
          <p:cNvSpPr>
            <a:spLocks noChangeArrowheads="1"/>
          </p:cNvSpPr>
          <p:nvPr/>
        </p:nvSpPr>
        <p:spPr bwMode="auto">
          <a:xfrm>
            <a:off x="5486400" y="4648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2A252E7-26E3-6F4D-A953-62236EF74E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C5569F-B2EF-724D-B224-768F64969663}" type="slidenum">
              <a:rPr lang="en-US" altLang="en-US" sz="1400" smtClean="0"/>
              <a:pPr>
                <a:spcBef>
                  <a:spcPct val="0"/>
                </a:spcBef>
                <a:buClrTx/>
                <a:buSzTx/>
                <a:buFontTx/>
                <a:buNone/>
              </a:pPr>
              <a:t>63</a:t>
            </a:fld>
            <a:endParaRPr lang="en-US" altLang="en-US" sz="1400"/>
          </a:p>
        </p:txBody>
      </p:sp>
      <p:sp>
        <p:nvSpPr>
          <p:cNvPr id="8195" name="Rectangle 2">
            <a:extLst>
              <a:ext uri="{FF2B5EF4-FFF2-40B4-BE49-F238E27FC236}">
                <a16:creationId xmlns:a16="http://schemas.microsoft.com/office/drawing/2014/main" id="{0A50A8C7-9AC2-A848-8D73-02ED939C5388}"/>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8196" name="Rectangle 3">
            <a:extLst>
              <a:ext uri="{FF2B5EF4-FFF2-40B4-BE49-F238E27FC236}">
                <a16:creationId xmlns:a16="http://schemas.microsoft.com/office/drawing/2014/main" id="{5477753E-FABA-9643-A6FD-B310BBC6CB87}"/>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a:t>
            </a:r>
          </a:p>
          <a:p>
            <a:pPr>
              <a:lnSpc>
                <a:spcPct val="80000"/>
              </a:lnSpc>
              <a:buFont typeface="Monotype Sorts" pitchFamily="2" charset="2"/>
              <a:buNone/>
            </a:pPr>
            <a:r>
              <a:rPr lang="en-US" altLang="en-US" sz="1800" dirty="0"/>
              <a:t>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8197" name="Rectangle 8">
            <a:extLst>
              <a:ext uri="{FF2B5EF4-FFF2-40B4-BE49-F238E27FC236}">
                <a16:creationId xmlns:a16="http://schemas.microsoft.com/office/drawing/2014/main" id="{6CD32486-9CF9-784D-9C93-297DF2386CAE}"/>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8198" name="Text Box 9">
            <a:extLst>
              <a:ext uri="{FF2B5EF4-FFF2-40B4-BE49-F238E27FC236}">
                <a16:creationId xmlns:a16="http://schemas.microsoft.com/office/drawing/2014/main" id="{04835418-E831-C940-904E-AE820E1BFDC0}"/>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8199" name="Rectangle 10">
            <a:extLst>
              <a:ext uri="{FF2B5EF4-FFF2-40B4-BE49-F238E27FC236}">
                <a16:creationId xmlns:a16="http://schemas.microsoft.com/office/drawing/2014/main" id="{6EBB975F-8396-6C4B-9E6E-4B6FCFDD1368}"/>
              </a:ext>
            </a:extLst>
          </p:cNvPr>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a:extLst>
              <a:ext uri="{FF2B5EF4-FFF2-40B4-BE49-F238E27FC236}">
                <a16:creationId xmlns:a16="http://schemas.microsoft.com/office/drawing/2014/main" id="{0F43A7E9-9ADA-0746-93DE-70B60DD2E73E}"/>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radius</a:t>
            </a:r>
          </a:p>
        </p:txBody>
      </p:sp>
      <p:sp>
        <p:nvSpPr>
          <p:cNvPr id="8201" name="Rectangle 13">
            <a:extLst>
              <a:ext uri="{FF2B5EF4-FFF2-40B4-BE49-F238E27FC236}">
                <a16:creationId xmlns:a16="http://schemas.microsoft.com/office/drawing/2014/main" id="{4A8DEE38-F2B9-4B4F-A6AB-6D2E554C00E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3027705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6E3FC902-E0D6-F846-8EBF-A0604F9051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ED38CB-F7F0-254D-99E7-CE3C63BC74BB}" type="slidenum">
              <a:rPr lang="en-US" altLang="en-US" sz="1400" smtClean="0"/>
              <a:pPr>
                <a:spcBef>
                  <a:spcPct val="0"/>
                </a:spcBef>
                <a:buClrTx/>
                <a:buSzTx/>
                <a:buFontTx/>
                <a:buNone/>
              </a:pPr>
              <a:t>64</a:t>
            </a:fld>
            <a:endParaRPr lang="en-US" altLang="en-US" sz="1400"/>
          </a:p>
        </p:txBody>
      </p:sp>
      <p:sp>
        <p:nvSpPr>
          <p:cNvPr id="9219" name="Rectangle 2">
            <a:extLst>
              <a:ext uri="{FF2B5EF4-FFF2-40B4-BE49-F238E27FC236}">
                <a16:creationId xmlns:a16="http://schemas.microsoft.com/office/drawing/2014/main" id="{D07CCE59-57F8-7F48-964E-E7A587225D57}"/>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9220" name="Rectangle 3">
            <a:extLst>
              <a:ext uri="{FF2B5EF4-FFF2-40B4-BE49-F238E27FC236}">
                <a16:creationId xmlns:a16="http://schemas.microsoft.com/office/drawing/2014/main" id="{AFC119E5-A866-C843-B126-B8CF818EC6C5}"/>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9221" name="Rectangle 4">
            <a:extLst>
              <a:ext uri="{FF2B5EF4-FFF2-40B4-BE49-F238E27FC236}">
                <a16:creationId xmlns:a16="http://schemas.microsoft.com/office/drawing/2014/main" id="{65551FF6-FAF5-5940-9BAF-623D2F6F6272}"/>
              </a:ext>
            </a:extLst>
          </p:cNvPr>
          <p:cNvSpPr>
            <a:spLocks noChangeArrowheads="1"/>
          </p:cNvSpPr>
          <p:nvPr/>
        </p:nvSpPr>
        <p:spPr bwMode="auto">
          <a:xfrm>
            <a:off x="6858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9222" name="Text Box 5">
            <a:extLst>
              <a:ext uri="{FF2B5EF4-FFF2-40B4-BE49-F238E27FC236}">
                <a16:creationId xmlns:a16="http://schemas.microsoft.com/office/drawing/2014/main" id="{8D300559-5825-5440-A6D2-1215EC899550}"/>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9223" name="Rectangle 6">
            <a:extLst>
              <a:ext uri="{FF2B5EF4-FFF2-40B4-BE49-F238E27FC236}">
                <a16:creationId xmlns:a16="http://schemas.microsoft.com/office/drawing/2014/main" id="{6A3C1555-B838-B946-9134-CBBB2271D9CE}"/>
              </a:ext>
            </a:extLst>
          </p:cNvPr>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224" name="Text Box 7">
            <a:extLst>
              <a:ext uri="{FF2B5EF4-FFF2-40B4-BE49-F238E27FC236}">
                <a16:creationId xmlns:a16="http://schemas.microsoft.com/office/drawing/2014/main" id="{245071B6-2EA1-5B41-8A28-865F19CC0A52}"/>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9225" name="Rectangle 8">
            <a:extLst>
              <a:ext uri="{FF2B5EF4-FFF2-40B4-BE49-F238E27FC236}">
                <a16:creationId xmlns:a16="http://schemas.microsoft.com/office/drawing/2014/main" id="{576A31EA-C9B5-924B-BC2B-5C8EE09F3A92}"/>
              </a:ext>
            </a:extLst>
          </p:cNvPr>
          <p:cNvSpPr>
            <a:spLocks noChangeArrowheads="1"/>
          </p:cNvSpPr>
          <p:nvPr/>
        </p:nvSpPr>
        <p:spPr bwMode="auto">
          <a:xfrm>
            <a:off x="6837363" y="2200275"/>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9226" name="Text Box 9">
            <a:extLst>
              <a:ext uri="{FF2B5EF4-FFF2-40B4-BE49-F238E27FC236}">
                <a16:creationId xmlns:a16="http://schemas.microsoft.com/office/drawing/2014/main" id="{F3336636-32B0-164F-9937-94FE80DD3FFA}"/>
              </a:ext>
            </a:extLst>
          </p:cNvPr>
          <p:cNvSpPr txBox="1">
            <a:spLocks noChangeArrowheads="1"/>
          </p:cNvSpPr>
          <p:nvPr/>
        </p:nvSpPr>
        <p:spPr bwMode="auto">
          <a:xfrm>
            <a:off x="60198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a:extLst>
              <a:ext uri="{FF2B5EF4-FFF2-40B4-BE49-F238E27FC236}">
                <a16:creationId xmlns:a16="http://schemas.microsoft.com/office/drawing/2014/main" id="{8B6EE545-1654-7047-976C-D03E937B457D}"/>
              </a:ext>
            </a:extLst>
          </p:cNvPr>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area</a:t>
            </a:r>
          </a:p>
        </p:txBody>
      </p:sp>
      <p:sp>
        <p:nvSpPr>
          <p:cNvPr id="9228" name="Rectangle 12">
            <a:extLst>
              <a:ext uri="{FF2B5EF4-FFF2-40B4-BE49-F238E27FC236}">
                <a16:creationId xmlns:a16="http://schemas.microsoft.com/office/drawing/2014/main" id="{98ED660A-9297-9047-9F87-14D31F4F598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4013795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148574DB-1D7C-294B-8E19-67913EB6BCE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BB0166-027B-D742-A1CF-DE401769EC53}" type="slidenum">
              <a:rPr lang="en-US" altLang="en-US" sz="1400" smtClean="0"/>
              <a:pPr>
                <a:spcBef>
                  <a:spcPct val="0"/>
                </a:spcBef>
                <a:buClrTx/>
                <a:buSzTx/>
                <a:buFontTx/>
                <a:buNone/>
              </a:pPr>
              <a:t>65</a:t>
            </a:fld>
            <a:endParaRPr lang="en-US" altLang="en-US" sz="1400"/>
          </a:p>
        </p:txBody>
      </p:sp>
      <p:sp>
        <p:nvSpPr>
          <p:cNvPr id="10243" name="Rectangle 2">
            <a:extLst>
              <a:ext uri="{FF2B5EF4-FFF2-40B4-BE49-F238E27FC236}">
                <a16:creationId xmlns:a16="http://schemas.microsoft.com/office/drawing/2014/main" id="{ED365CF5-7846-0F4D-AF9B-0FAC07CD0EDB}"/>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0244" name="Rectangle 3">
            <a:extLst>
              <a:ext uri="{FF2B5EF4-FFF2-40B4-BE49-F238E27FC236}">
                <a16:creationId xmlns:a16="http://schemas.microsoft.com/office/drawing/2014/main" id="{DC8C5D7D-9FC7-1E4A-88B7-00301E85759F}"/>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0245" name="Rectangle 4">
            <a:extLst>
              <a:ext uri="{FF2B5EF4-FFF2-40B4-BE49-F238E27FC236}">
                <a16:creationId xmlns:a16="http://schemas.microsoft.com/office/drawing/2014/main" id="{A177554A-7B88-8249-B0D8-71C24610993E}"/>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0246" name="Text Box 5">
            <a:extLst>
              <a:ext uri="{FF2B5EF4-FFF2-40B4-BE49-F238E27FC236}">
                <a16:creationId xmlns:a16="http://schemas.microsoft.com/office/drawing/2014/main" id="{E923024B-23EE-1047-85E4-1316DECB4718}"/>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0247" name="Rectangle 6">
            <a:extLst>
              <a:ext uri="{FF2B5EF4-FFF2-40B4-BE49-F238E27FC236}">
                <a16:creationId xmlns:a16="http://schemas.microsoft.com/office/drawing/2014/main" id="{3337FE36-822A-E146-AB43-979CBB7CDFE7}"/>
              </a:ext>
            </a:extLst>
          </p:cNvPr>
          <p:cNvSpPr>
            <a:spLocks noChangeArrowheads="1"/>
          </p:cNvSpPr>
          <p:nvPr/>
        </p:nvSpPr>
        <p:spPr bwMode="auto">
          <a:xfrm>
            <a:off x="457200" y="3048000"/>
            <a:ext cx="5105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0248" name="Rectangle 8">
            <a:extLst>
              <a:ext uri="{FF2B5EF4-FFF2-40B4-BE49-F238E27FC236}">
                <a16:creationId xmlns:a16="http://schemas.microsoft.com/office/drawing/2014/main" id="{2D1D1229-B2A9-0844-A45B-B58B7DA9D14B}"/>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0249" name="Text Box 9">
            <a:extLst>
              <a:ext uri="{FF2B5EF4-FFF2-40B4-BE49-F238E27FC236}">
                <a16:creationId xmlns:a16="http://schemas.microsoft.com/office/drawing/2014/main" id="{76FD51A9-8E40-7D44-A287-2D341BD58B7B}"/>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8429" name="AutoShape 13">
            <a:extLst>
              <a:ext uri="{FF2B5EF4-FFF2-40B4-BE49-F238E27FC236}">
                <a16:creationId xmlns:a16="http://schemas.microsoft.com/office/drawing/2014/main" id="{EEAF2852-D436-3E47-8AED-094CC93C9A34}"/>
              </a:ext>
            </a:extLst>
          </p:cNvPr>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assign 20 to radius</a:t>
            </a:r>
          </a:p>
        </p:txBody>
      </p:sp>
      <p:sp>
        <p:nvSpPr>
          <p:cNvPr id="10251" name="Line 14">
            <a:extLst>
              <a:ext uri="{FF2B5EF4-FFF2-40B4-BE49-F238E27FC236}">
                <a16:creationId xmlns:a16="http://schemas.microsoft.com/office/drawing/2014/main" id="{6F2CC0AE-21F9-D046-AEA3-6D5B94397469}"/>
              </a:ext>
            </a:extLst>
          </p:cNvPr>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6">
            <a:extLst>
              <a:ext uri="{FF2B5EF4-FFF2-40B4-BE49-F238E27FC236}">
                <a16:creationId xmlns:a16="http://schemas.microsoft.com/office/drawing/2014/main" id="{B7006A81-4C83-A34F-B3D8-06B3BAA6DFD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39021558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55384470-1915-E246-BAF5-A5D862B491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312F6B-A071-D946-8DFB-B583886354FA}" type="slidenum">
              <a:rPr lang="en-US" altLang="en-US" sz="1400" smtClean="0"/>
              <a:pPr>
                <a:spcBef>
                  <a:spcPct val="0"/>
                </a:spcBef>
                <a:buClrTx/>
                <a:buSzTx/>
                <a:buFontTx/>
                <a:buNone/>
              </a:pPr>
              <a:t>66</a:t>
            </a:fld>
            <a:endParaRPr lang="en-US" altLang="en-US" sz="1400"/>
          </a:p>
        </p:txBody>
      </p:sp>
      <p:sp>
        <p:nvSpPr>
          <p:cNvPr id="11267" name="Rectangle 2">
            <a:extLst>
              <a:ext uri="{FF2B5EF4-FFF2-40B4-BE49-F238E27FC236}">
                <a16:creationId xmlns:a16="http://schemas.microsoft.com/office/drawing/2014/main" id="{70E554EB-2189-C248-A00D-BD2FFEB9377E}"/>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1268" name="Rectangle 3">
            <a:extLst>
              <a:ext uri="{FF2B5EF4-FFF2-40B4-BE49-F238E27FC236}">
                <a16:creationId xmlns:a16="http://schemas.microsoft.com/office/drawing/2014/main" id="{57F25449-A891-6345-BCC3-BA782BB5F0A0}"/>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1269" name="Rectangle 4">
            <a:extLst>
              <a:ext uri="{FF2B5EF4-FFF2-40B4-BE49-F238E27FC236}">
                <a16:creationId xmlns:a16="http://schemas.microsoft.com/office/drawing/2014/main" id="{CC7E77A3-AE28-2047-ADC9-4132043DBFA8}"/>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20</a:t>
            </a:r>
          </a:p>
        </p:txBody>
      </p:sp>
      <p:sp>
        <p:nvSpPr>
          <p:cNvPr id="11270" name="Text Box 5">
            <a:extLst>
              <a:ext uri="{FF2B5EF4-FFF2-40B4-BE49-F238E27FC236}">
                <a16:creationId xmlns:a16="http://schemas.microsoft.com/office/drawing/2014/main" id="{09798EE1-89BB-8F4D-ABE8-875C5B2CED9B}"/>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1271" name="Text Box 7">
            <a:extLst>
              <a:ext uri="{FF2B5EF4-FFF2-40B4-BE49-F238E27FC236}">
                <a16:creationId xmlns:a16="http://schemas.microsoft.com/office/drawing/2014/main" id="{CB37E182-A797-9E45-A7D3-D6EFE838AE64}"/>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1272" name="Rectangle 8">
            <a:extLst>
              <a:ext uri="{FF2B5EF4-FFF2-40B4-BE49-F238E27FC236}">
                <a16:creationId xmlns:a16="http://schemas.microsoft.com/office/drawing/2014/main" id="{856FD2DA-FDD1-1E4A-9220-7EE729EFE5D2}"/>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1256.636</a:t>
            </a:r>
          </a:p>
        </p:txBody>
      </p:sp>
      <p:sp>
        <p:nvSpPr>
          <p:cNvPr id="11273" name="Text Box 9">
            <a:extLst>
              <a:ext uri="{FF2B5EF4-FFF2-40B4-BE49-F238E27FC236}">
                <a16:creationId xmlns:a16="http://schemas.microsoft.com/office/drawing/2014/main" id="{241D210A-BC62-3B4A-B415-635A99D8B82E}"/>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1274" name="Rectangle 10">
            <a:extLst>
              <a:ext uri="{FF2B5EF4-FFF2-40B4-BE49-F238E27FC236}">
                <a16:creationId xmlns:a16="http://schemas.microsoft.com/office/drawing/2014/main" id="{FE736663-B1C1-5F4E-A3BA-1423A8D146EF}"/>
              </a:ext>
            </a:extLst>
          </p:cNvPr>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1275" name="Line 12">
            <a:extLst>
              <a:ext uri="{FF2B5EF4-FFF2-40B4-BE49-F238E27FC236}">
                <a16:creationId xmlns:a16="http://schemas.microsoft.com/office/drawing/2014/main" id="{C7FD0597-95C2-1A4E-8B6D-362D3255A65E}"/>
              </a:ext>
            </a:extLst>
          </p:cNvPr>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53" name="AutoShape 13">
            <a:extLst>
              <a:ext uri="{FF2B5EF4-FFF2-40B4-BE49-F238E27FC236}">
                <a16:creationId xmlns:a16="http://schemas.microsoft.com/office/drawing/2014/main" id="{946BA7FA-9EDE-A04A-A596-1EF9806C16C4}"/>
              </a:ext>
            </a:extLst>
          </p:cNvPr>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compute area and assign it to variable area</a:t>
            </a:r>
          </a:p>
        </p:txBody>
      </p:sp>
      <p:sp>
        <p:nvSpPr>
          <p:cNvPr id="11277" name="Rectangle 15">
            <a:extLst>
              <a:ext uri="{FF2B5EF4-FFF2-40B4-BE49-F238E27FC236}">
                <a16:creationId xmlns:a16="http://schemas.microsoft.com/office/drawing/2014/main" id="{10AC03C6-1B05-5C44-AF8E-87C3C13B502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1528805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7F51525-AE99-A54B-B4F1-11BDDF1C43E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BB4943-3A58-8440-ADCD-B19C5EB7181A}" type="slidenum">
              <a:rPr lang="en-US" altLang="en-US" sz="1400" smtClean="0"/>
              <a:pPr>
                <a:spcBef>
                  <a:spcPct val="0"/>
                </a:spcBef>
                <a:buClrTx/>
                <a:buSzTx/>
                <a:buFontTx/>
                <a:buNone/>
              </a:pPr>
              <a:t>67</a:t>
            </a:fld>
            <a:endParaRPr lang="en-US" altLang="en-US" sz="1400"/>
          </a:p>
        </p:txBody>
      </p:sp>
      <p:sp>
        <p:nvSpPr>
          <p:cNvPr id="12291" name="Rectangle 2">
            <a:extLst>
              <a:ext uri="{FF2B5EF4-FFF2-40B4-BE49-F238E27FC236}">
                <a16:creationId xmlns:a16="http://schemas.microsoft.com/office/drawing/2014/main" id="{E5E16143-FA78-DD43-AE7E-1FDE3CF05A80}"/>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2292" name="Rectangle 3">
            <a:extLst>
              <a:ext uri="{FF2B5EF4-FFF2-40B4-BE49-F238E27FC236}">
                <a16:creationId xmlns:a16="http://schemas.microsoft.com/office/drawing/2014/main" id="{5CF0CD4E-F3FE-E847-A1A0-F86E33C3CAD3}"/>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2293" name="Rectangle 4">
            <a:extLst>
              <a:ext uri="{FF2B5EF4-FFF2-40B4-BE49-F238E27FC236}">
                <a16:creationId xmlns:a16="http://schemas.microsoft.com/office/drawing/2014/main" id="{C2E702FB-5C9E-224D-8D0C-1DFC6DF80595}"/>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20</a:t>
            </a:r>
          </a:p>
        </p:txBody>
      </p:sp>
      <p:sp>
        <p:nvSpPr>
          <p:cNvPr id="12294" name="Text Box 5">
            <a:extLst>
              <a:ext uri="{FF2B5EF4-FFF2-40B4-BE49-F238E27FC236}">
                <a16:creationId xmlns:a16="http://schemas.microsoft.com/office/drawing/2014/main" id="{129AE382-E7A7-794C-8728-928DB7A9201B}"/>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2295" name="Text Box 6">
            <a:extLst>
              <a:ext uri="{FF2B5EF4-FFF2-40B4-BE49-F238E27FC236}">
                <a16:creationId xmlns:a16="http://schemas.microsoft.com/office/drawing/2014/main" id="{73D74E59-26E6-074E-A973-DA498B5B294E}"/>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2296" name="Rectangle 7">
            <a:extLst>
              <a:ext uri="{FF2B5EF4-FFF2-40B4-BE49-F238E27FC236}">
                <a16:creationId xmlns:a16="http://schemas.microsoft.com/office/drawing/2014/main" id="{432C9CBA-CDD7-A841-8AE1-F914C609F450}"/>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1256.636</a:t>
            </a:r>
          </a:p>
        </p:txBody>
      </p:sp>
      <p:sp>
        <p:nvSpPr>
          <p:cNvPr id="12297" name="Text Box 8">
            <a:extLst>
              <a:ext uri="{FF2B5EF4-FFF2-40B4-BE49-F238E27FC236}">
                <a16:creationId xmlns:a16="http://schemas.microsoft.com/office/drawing/2014/main" id="{24A71027-10EE-3048-8345-75F8FFF2C6B6}"/>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2298" name="Rectangle 10">
            <a:extLst>
              <a:ext uri="{FF2B5EF4-FFF2-40B4-BE49-F238E27FC236}">
                <a16:creationId xmlns:a16="http://schemas.microsoft.com/office/drawing/2014/main" id="{4551D089-D6AA-6B47-BF08-7C9DDD32D04F}"/>
              </a:ext>
            </a:extLst>
          </p:cNvPr>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12299" name="Picture 12">
            <a:extLst>
              <a:ext uri="{FF2B5EF4-FFF2-40B4-BE49-F238E27FC236}">
                <a16:creationId xmlns:a16="http://schemas.microsoft.com/office/drawing/2014/main" id="{D87F4F66-FE85-6940-B397-80AC0F140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0" name="Line 13">
            <a:extLst>
              <a:ext uri="{FF2B5EF4-FFF2-40B4-BE49-F238E27FC236}">
                <a16:creationId xmlns:a16="http://schemas.microsoft.com/office/drawing/2014/main" id="{AAB17B2D-4BB7-714E-9704-3CB204791233}"/>
              </a:ext>
            </a:extLst>
          </p:cNvPr>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8" name="AutoShape 14">
            <a:extLst>
              <a:ext uri="{FF2B5EF4-FFF2-40B4-BE49-F238E27FC236}">
                <a16:creationId xmlns:a16="http://schemas.microsoft.com/office/drawing/2014/main" id="{53744B54-DC14-F14A-B59A-CB0D71833DBE}"/>
              </a:ext>
            </a:extLst>
          </p:cNvPr>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sp>
        <p:nvSpPr>
          <p:cNvPr id="12302" name="Rectangle 17">
            <a:extLst>
              <a:ext uri="{FF2B5EF4-FFF2-40B4-BE49-F238E27FC236}">
                <a16:creationId xmlns:a16="http://schemas.microsoft.com/office/drawing/2014/main" id="{9C8B0205-9ADD-0343-B577-1F68F2F166D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29146947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E93B4B76-D2CF-4D43-82D7-8A98846332F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BCA47A-3213-1140-88EC-D354419445D7}" type="slidenum">
              <a:rPr lang="en-US" altLang="en-US" sz="1400" smtClean="0"/>
              <a:pPr>
                <a:spcBef>
                  <a:spcPct val="0"/>
                </a:spcBef>
                <a:buClrTx/>
                <a:buSzTx/>
                <a:buFontTx/>
                <a:buNone/>
              </a:pPr>
              <a:t>68</a:t>
            </a:fld>
            <a:endParaRPr lang="en-US" altLang="en-US" sz="1400"/>
          </a:p>
        </p:txBody>
      </p:sp>
      <p:sp>
        <p:nvSpPr>
          <p:cNvPr id="13315" name="Rectangle 2">
            <a:extLst>
              <a:ext uri="{FF2B5EF4-FFF2-40B4-BE49-F238E27FC236}">
                <a16:creationId xmlns:a16="http://schemas.microsoft.com/office/drawing/2014/main" id="{8A5F701E-65E3-2B47-ADFE-7408D52224A2}"/>
              </a:ext>
            </a:extLst>
          </p:cNvPr>
          <p:cNvSpPr>
            <a:spLocks noGrp="1" noChangeArrowheads="1"/>
          </p:cNvSpPr>
          <p:nvPr>
            <p:ph type="title"/>
          </p:nvPr>
        </p:nvSpPr>
        <p:spPr>
          <a:xfrm>
            <a:off x="423863" y="296863"/>
            <a:ext cx="8334375" cy="417512"/>
          </a:xfrm>
        </p:spPr>
        <p:txBody>
          <a:bodyPr/>
          <a:lstStyle/>
          <a:p>
            <a:r>
              <a:rPr lang="en-US" altLang="en-US"/>
              <a:t>Reading Input from the Console</a:t>
            </a:r>
            <a:endParaRPr lang="en-US" altLang="en-US">
              <a:cs typeface="Times New Roman" panose="02020603050405020304" pitchFamily="18" charset="0"/>
            </a:endParaRPr>
          </a:p>
        </p:txBody>
      </p:sp>
      <p:sp>
        <p:nvSpPr>
          <p:cNvPr id="13316" name="Text Box 3">
            <a:extLst>
              <a:ext uri="{FF2B5EF4-FFF2-40B4-BE49-F238E27FC236}">
                <a16:creationId xmlns:a16="http://schemas.microsoft.com/office/drawing/2014/main" id="{D7B27149-8A68-574E-BF01-19C4782CCD8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3317" name="Text Box 4">
            <a:extLst>
              <a:ext uri="{FF2B5EF4-FFF2-40B4-BE49-F238E27FC236}">
                <a16:creationId xmlns:a16="http://schemas.microsoft.com/office/drawing/2014/main" id="{FA27CFB3-2DDA-EB48-91B2-659C5313E511}"/>
              </a:ext>
            </a:extLst>
          </p:cNvPr>
          <p:cNvSpPr txBox="1">
            <a:spLocks noChangeArrowheads="1"/>
          </p:cNvSpPr>
          <p:nvPr/>
        </p:nvSpPr>
        <p:spPr bwMode="auto">
          <a:xfrm>
            <a:off x="228600" y="990600"/>
            <a:ext cx="8763000" cy="344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1. Create a Scanner object </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pitchFamily="2" charset="0"/>
              <a:ea typeface="PMingLiU" panose="02020500000000000000" pitchFamily="18" charset="-120"/>
            </a:endParaRPr>
          </a:p>
          <a:p>
            <a:pPr>
              <a:spcBef>
                <a:spcPct val="50000"/>
              </a:spcBef>
              <a:buClrTx/>
              <a:buSzTx/>
              <a:buFontTx/>
              <a:buNone/>
            </a:pPr>
            <a:r>
              <a:rPr lang="en-US" altLang="en-US" sz="2800">
                <a:cs typeface="Courier New" panose="02070309020205020404" pitchFamily="49" charset="0"/>
              </a:rPr>
              <a:t>2. Use the method</a:t>
            </a:r>
            <a:r>
              <a:rPr lang="en-US" altLang="en-US" sz="2800">
                <a:latin typeface="Palatino" pitchFamily="2" charset="77"/>
                <a:ea typeface="PMingLiU" panose="02020500000000000000" pitchFamily="18" charset="-120"/>
              </a:rPr>
              <a:t> nextDouble() to obtain to a double value. For example,</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System.out.print("Enter a double value: ");</a:t>
            </a:r>
            <a:endParaRPr lang="en-US" altLang="en-US" sz="2400" b="1">
              <a:latin typeface="Courier" pitchFamily="2"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pitchFamily="2"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double d = input.nextDouble();</a:t>
            </a:r>
            <a:endParaRPr lang="en-US" altLang="en-US" sz="2400" b="1">
              <a:cs typeface="Courier New" panose="02070309020205020404" pitchFamily="49" charset="0"/>
            </a:endParaRPr>
          </a:p>
        </p:txBody>
      </p:sp>
      <p:sp>
        <p:nvSpPr>
          <p:cNvPr id="13318" name="Rectangle 12">
            <a:hlinkClick r:id="rId2"/>
            <a:extLst>
              <a:ext uri="{FF2B5EF4-FFF2-40B4-BE49-F238E27FC236}">
                <a16:creationId xmlns:a16="http://schemas.microsoft.com/office/drawing/2014/main" id="{F13B99E0-2883-0B4E-9EE1-6F290108F44C}"/>
              </a:ext>
            </a:extLst>
          </p:cNvPr>
          <p:cNvSpPr>
            <a:spLocks noChangeArrowheads="1"/>
          </p:cNvSpPr>
          <p:nvPr/>
        </p:nvSpPr>
        <p:spPr bwMode="auto">
          <a:xfrm>
            <a:off x="4024313" y="5360988"/>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ComputeAreaWithConsoleInput</a:t>
            </a:r>
          </a:p>
        </p:txBody>
      </p:sp>
      <p:sp>
        <p:nvSpPr>
          <p:cNvPr id="13319" name="Rectangle 14">
            <a:hlinkClick r:id="rId3"/>
            <a:extLst>
              <a:ext uri="{FF2B5EF4-FFF2-40B4-BE49-F238E27FC236}">
                <a16:creationId xmlns:a16="http://schemas.microsoft.com/office/drawing/2014/main" id="{9A198F25-F124-304F-9EFD-D92334961612}"/>
              </a:ext>
            </a:extLst>
          </p:cNvPr>
          <p:cNvSpPr>
            <a:spLocks noChangeArrowheads="1"/>
          </p:cNvSpPr>
          <p:nvPr/>
        </p:nvSpPr>
        <p:spPr bwMode="auto">
          <a:xfrm>
            <a:off x="4024313" y="5870575"/>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Tree>
    <p:extLst>
      <p:ext uri="{BB962C8B-B14F-4D97-AF65-F5344CB8AC3E}">
        <p14:creationId xmlns:p14="http://schemas.microsoft.com/office/powerpoint/2010/main" val="15729329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9B15AAFA-A332-4C41-AA84-91519EE28DA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B04BA9-9E2D-CD43-890F-C42305D4ED86}" type="slidenum">
              <a:rPr lang="en-US" altLang="en-US" sz="1400" smtClean="0"/>
              <a:pPr>
                <a:spcBef>
                  <a:spcPct val="0"/>
                </a:spcBef>
                <a:buClrTx/>
                <a:buSzTx/>
                <a:buFontTx/>
                <a:buNone/>
              </a:pPr>
              <a:t>69</a:t>
            </a:fld>
            <a:endParaRPr lang="en-US" altLang="en-US" sz="1400"/>
          </a:p>
        </p:txBody>
      </p:sp>
      <p:sp>
        <p:nvSpPr>
          <p:cNvPr id="14339" name="Rectangle 2">
            <a:extLst>
              <a:ext uri="{FF2B5EF4-FFF2-40B4-BE49-F238E27FC236}">
                <a16:creationId xmlns:a16="http://schemas.microsoft.com/office/drawing/2014/main" id="{874D6B42-097D-D840-9483-DD455F3AE11C}"/>
              </a:ext>
            </a:extLst>
          </p:cNvPr>
          <p:cNvSpPr>
            <a:spLocks noGrp="1" noChangeArrowheads="1"/>
          </p:cNvSpPr>
          <p:nvPr>
            <p:ph type="title"/>
          </p:nvPr>
        </p:nvSpPr>
        <p:spPr>
          <a:xfrm>
            <a:off x="304800" y="228600"/>
            <a:ext cx="8458200" cy="762000"/>
          </a:xfrm>
          <a:noFill/>
        </p:spPr>
        <p:txBody>
          <a:bodyPr/>
          <a:lstStyle/>
          <a:p>
            <a:r>
              <a:rPr lang="en-US" altLang="en-US"/>
              <a:t>Implicit Import and Explicit Import</a:t>
            </a:r>
          </a:p>
        </p:txBody>
      </p:sp>
      <p:sp>
        <p:nvSpPr>
          <p:cNvPr id="14340" name="Rectangle 3">
            <a:extLst>
              <a:ext uri="{FF2B5EF4-FFF2-40B4-BE49-F238E27FC236}">
                <a16:creationId xmlns:a16="http://schemas.microsoft.com/office/drawing/2014/main" id="{72DAE6BE-EB1B-3E49-8D6C-312156C060EE}"/>
              </a:ext>
            </a:extLst>
          </p:cNvPr>
          <p:cNvSpPr>
            <a:spLocks noGrp="1" noChangeArrowheads="1"/>
          </p:cNvSpPr>
          <p:nvPr>
            <p:ph type="body" idx="1"/>
          </p:nvPr>
        </p:nvSpPr>
        <p:spPr>
          <a:xfrm>
            <a:off x="152400" y="1524000"/>
            <a:ext cx="8839200" cy="4343400"/>
          </a:xfrm>
          <a:noFill/>
        </p:spPr>
        <p:txBody>
          <a:bodyPr/>
          <a:lstStyle/>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 ; // Implicit import</a:t>
            </a:r>
          </a:p>
          <a:p>
            <a:pPr marL="0" indent="0">
              <a:buFont typeface="Monotype Sorts" pitchFamily="2" charset="2"/>
              <a:buNone/>
            </a:pPr>
            <a:endParaRPr lang="en-US" altLang="en-US" sz="3000"/>
          </a:p>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java.util.Scanner; // Explicit Import</a:t>
            </a:r>
          </a:p>
          <a:p>
            <a:pPr marL="0" indent="0">
              <a:buFont typeface="Monotype Sorts" pitchFamily="2" charset="2"/>
              <a:buNone/>
            </a:pPr>
            <a:endParaRPr lang="en-US" altLang="en-US" sz="2800">
              <a:latin typeface="Courier New" panose="02070309020205020404" pitchFamily="49" charset="0"/>
              <a:cs typeface="Courier New" panose="02070309020205020404" pitchFamily="49" charset="0"/>
            </a:endParaRPr>
          </a:p>
          <a:p>
            <a:pPr marL="0" indent="0">
              <a:buFont typeface="Monotype Sorts" pitchFamily="2" charset="2"/>
              <a:buNone/>
            </a:pPr>
            <a:endParaRPr lang="en-US" altLang="en-US" sz="3000"/>
          </a:p>
          <a:p>
            <a:pPr marL="0" indent="0">
              <a:buFont typeface="Monotype Sorts" pitchFamily="2" charset="2"/>
              <a:buNone/>
            </a:pPr>
            <a:r>
              <a:rPr lang="en-US" altLang="en-US" sz="3000"/>
              <a:t>No performance difference</a:t>
            </a:r>
          </a:p>
        </p:txBody>
      </p:sp>
      <p:sp>
        <p:nvSpPr>
          <p:cNvPr id="14341" name="Rectangle 4">
            <a:extLst>
              <a:ext uri="{FF2B5EF4-FFF2-40B4-BE49-F238E27FC236}">
                <a16:creationId xmlns:a16="http://schemas.microsoft.com/office/drawing/2014/main" id="{F0DEFDC9-854F-6C43-A59A-F69186C46E99}"/>
              </a:ext>
            </a:extLst>
          </p:cNvPr>
          <p:cNvSpPr>
            <a:spLocks noChangeArrowheads="1"/>
          </p:cNvSpPr>
          <p:nvPr/>
        </p:nvSpPr>
        <p:spPr bwMode="auto">
          <a:xfrm>
            <a:off x="3543300" y="261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32685717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7E4B8B8-1E48-406A-BD8E-0F793F63DD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0D2B05-C9EB-4F08-A47E-55C7D06EA893}" type="slidenum">
              <a:rPr lang="en-US" altLang="en-US" sz="1400" smtClean="0"/>
              <a:pPr>
                <a:spcBef>
                  <a:spcPct val="0"/>
                </a:spcBef>
                <a:buClrTx/>
                <a:buSzTx/>
                <a:buFontTx/>
                <a:buNone/>
              </a:pPr>
              <a:t>7</a:t>
            </a:fld>
            <a:endParaRPr lang="en-US" altLang="en-US" sz="1400"/>
          </a:p>
        </p:txBody>
      </p:sp>
      <p:sp>
        <p:nvSpPr>
          <p:cNvPr id="6147" name="Rectangle 2">
            <a:extLst>
              <a:ext uri="{FF2B5EF4-FFF2-40B4-BE49-F238E27FC236}">
                <a16:creationId xmlns:a16="http://schemas.microsoft.com/office/drawing/2014/main" id="{FAB14174-4B6F-418F-B6A1-EDE018A92BCD}"/>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BB4C40C2-1C1C-4BDE-8A1F-5ECF3BB2587E}"/>
              </a:ext>
            </a:extLst>
          </p:cNvPr>
          <p:cNvSpPr>
            <a:spLocks noGrp="1" noChangeArrowheads="1"/>
          </p:cNvSpPr>
          <p:nvPr>
            <p:ph type="body" idx="1"/>
          </p:nvPr>
        </p:nvSpPr>
        <p:spPr>
          <a:xfrm>
            <a:off x="304800" y="1219200"/>
            <a:ext cx="8610600" cy="5105400"/>
          </a:xfrm>
        </p:spPr>
        <p:txBody>
          <a:bodyPr/>
          <a:lstStyle/>
          <a:p>
            <a:r>
              <a:rPr lang="en-US" altLang="en-US" sz="2000" dirty="0"/>
              <a:t>To understand computer basics, programs, and operating systems (§§1.2–1.4).</a:t>
            </a:r>
          </a:p>
          <a:p>
            <a:r>
              <a:rPr lang="en-US" altLang="en-US" sz="2000" dirty="0"/>
              <a:t>To describe the relationship between Java and the World Wide Web (§1.5).</a:t>
            </a:r>
          </a:p>
          <a:p>
            <a:r>
              <a:rPr lang="en-US" altLang="en-US" sz="2000" dirty="0"/>
              <a:t>To understand the meaning of Java language specification, API, JDK, and IDE (§1.6).</a:t>
            </a:r>
          </a:p>
          <a:p>
            <a:r>
              <a:rPr lang="en-US" altLang="en-US" sz="2000" dirty="0"/>
              <a:t>To write a simple Java program (§1.7).</a:t>
            </a:r>
          </a:p>
          <a:p>
            <a:r>
              <a:rPr lang="en-US" altLang="en-US" sz="2000" dirty="0"/>
              <a:t>To display output on the console (§1.7).</a:t>
            </a:r>
          </a:p>
          <a:p>
            <a:r>
              <a:rPr lang="en-US" altLang="en-US" sz="2000" dirty="0"/>
              <a:t>To explain the basic syntax of a Java program (§1.7).</a:t>
            </a:r>
          </a:p>
          <a:p>
            <a:r>
              <a:rPr lang="en-US" altLang="en-US" sz="2000" dirty="0"/>
              <a:t>To create, compile, and run Java programs (§1.8).</a:t>
            </a:r>
          </a:p>
          <a:p>
            <a:r>
              <a:rPr lang="en-US" altLang="en-US" sz="2000" dirty="0"/>
              <a:t>To use sound Java programming style and document programs properly (§1.9).</a:t>
            </a:r>
          </a:p>
          <a:p>
            <a:r>
              <a:rPr lang="en-US" altLang="en-US" sz="2000" dirty="0"/>
              <a:t>To explain the differences between syntax errors, runtime errors, and logic errors (§1.10).</a:t>
            </a:r>
          </a:p>
          <a:p>
            <a:r>
              <a:rPr lang="en-US" altLang="en-US" sz="2000" dirty="0"/>
              <a:t>To develop Java programs using NetBeans (§1.11).</a:t>
            </a:r>
          </a:p>
          <a:p>
            <a:r>
              <a:rPr lang="en-US" altLang="en-US" sz="2000" dirty="0"/>
              <a:t>To develop Java programs using Eclipse (§1.12).</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C692-0DAE-7142-9277-629F099A6DB1}"/>
              </a:ext>
            </a:extLst>
          </p:cNvPr>
          <p:cNvSpPr>
            <a:spLocks noGrp="1"/>
          </p:cNvSpPr>
          <p:nvPr>
            <p:ph type="title"/>
          </p:nvPr>
        </p:nvSpPr>
        <p:spPr/>
        <p:txBody>
          <a:bodyPr/>
          <a:lstStyle/>
          <a:p>
            <a:r>
              <a:rPr lang="en-US" dirty="0"/>
              <a:t>For next week, Assignment 1</a:t>
            </a:r>
          </a:p>
        </p:txBody>
      </p:sp>
      <p:sp>
        <p:nvSpPr>
          <p:cNvPr id="3" name="Content Placeholder 2">
            <a:extLst>
              <a:ext uri="{FF2B5EF4-FFF2-40B4-BE49-F238E27FC236}">
                <a16:creationId xmlns:a16="http://schemas.microsoft.com/office/drawing/2014/main" id="{F3DA6CB4-A97D-E447-B800-3ACA131F9DCE}"/>
              </a:ext>
            </a:extLst>
          </p:cNvPr>
          <p:cNvSpPr>
            <a:spLocks noGrp="1"/>
          </p:cNvSpPr>
          <p:nvPr>
            <p:ph idx="1"/>
          </p:nvPr>
        </p:nvSpPr>
        <p:spPr/>
        <p:txBody>
          <a:bodyPr/>
          <a:lstStyle/>
          <a:p>
            <a:r>
              <a:rPr lang="en-US" dirty="0"/>
              <a:t>Intro assignment</a:t>
            </a:r>
          </a:p>
          <a:p>
            <a:pPr lvl="1"/>
            <a:r>
              <a:rPr lang="en-US" dirty="0"/>
              <a:t>Most of your time will probably be spent getting Eclipse working correctly and familiarizing yourself with it</a:t>
            </a:r>
          </a:p>
          <a:p>
            <a:pPr lvl="2"/>
            <a:r>
              <a:rPr lang="en-US" dirty="0"/>
              <a:t>But that part is not graded!</a:t>
            </a:r>
          </a:p>
          <a:p>
            <a:pPr lvl="1"/>
            <a:r>
              <a:rPr lang="en-US" dirty="0"/>
              <a:t>I promise most assignments won’t be several pages long, as this one is</a:t>
            </a:r>
          </a:p>
          <a:p>
            <a:pPr lvl="1"/>
            <a:r>
              <a:rPr lang="en-US" dirty="0"/>
              <a:t>Due 11:59pm, Sept. 14</a:t>
            </a:r>
            <a:r>
              <a:rPr lang="en-US" baseline="30000" dirty="0"/>
              <a:t>th</a:t>
            </a:r>
            <a:endParaRPr lang="en-US" dirty="0"/>
          </a:p>
        </p:txBody>
      </p:sp>
      <p:sp>
        <p:nvSpPr>
          <p:cNvPr id="4" name="Slide Number Placeholder 3">
            <a:extLst>
              <a:ext uri="{FF2B5EF4-FFF2-40B4-BE49-F238E27FC236}">
                <a16:creationId xmlns:a16="http://schemas.microsoft.com/office/drawing/2014/main" id="{E8B32E84-84CE-0640-AECD-F730CFC7F7BD}"/>
              </a:ext>
            </a:extLst>
          </p:cNvPr>
          <p:cNvSpPr>
            <a:spLocks noGrp="1"/>
          </p:cNvSpPr>
          <p:nvPr>
            <p:ph type="sldNum" sz="quarter" idx="11"/>
          </p:nvPr>
        </p:nvSpPr>
        <p:spPr/>
        <p:txBody>
          <a:bodyPr/>
          <a:lstStyle/>
          <a:p>
            <a:pPr>
              <a:defRPr/>
            </a:pPr>
            <a:fld id="{07039C33-6A58-4664-A826-EA5253411CDB}" type="slidenum">
              <a:rPr lang="en-US" altLang="en-US" smtClean="0"/>
              <a:pPr>
                <a:defRPr/>
              </a:pPr>
              <a:t>70</a:t>
            </a:fld>
            <a:endParaRPr lang="en-US" altLang="en-US"/>
          </a:p>
        </p:txBody>
      </p:sp>
    </p:spTree>
    <p:extLst>
      <p:ext uri="{BB962C8B-B14F-4D97-AF65-F5344CB8AC3E}">
        <p14:creationId xmlns:p14="http://schemas.microsoft.com/office/powerpoint/2010/main" val="18581972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CC43F7F-3A71-4625-A073-8A9F04F8C3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6A340F-6B63-42FA-941D-9F659AB3DBBE}" type="slidenum">
              <a:rPr lang="en-US" altLang="en-US" sz="1400" smtClean="0"/>
              <a:pPr>
                <a:spcBef>
                  <a:spcPct val="0"/>
                </a:spcBef>
                <a:buClrTx/>
                <a:buSzTx/>
                <a:buFontTx/>
                <a:buNone/>
              </a:pPr>
              <a:t>8</a:t>
            </a:fld>
            <a:endParaRPr lang="en-US" altLang="en-US" sz="1400"/>
          </a:p>
        </p:txBody>
      </p:sp>
      <p:sp>
        <p:nvSpPr>
          <p:cNvPr id="30723" name="Rectangle 2">
            <a:extLst>
              <a:ext uri="{FF2B5EF4-FFF2-40B4-BE49-F238E27FC236}">
                <a16:creationId xmlns:a16="http://schemas.microsoft.com/office/drawing/2014/main" id="{7B3A1663-742B-40EF-A8E2-1F7DEAC8E6D9}"/>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0724" name="Rectangle 3">
            <a:extLst>
              <a:ext uri="{FF2B5EF4-FFF2-40B4-BE49-F238E27FC236}">
                <a16:creationId xmlns:a16="http://schemas.microsoft.com/office/drawing/2014/main" id="{E96102BD-ACE9-4CD9-9631-BA29E62F5F72}"/>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30725" name="Rectangle 4">
            <a:extLst>
              <a:ext uri="{FF2B5EF4-FFF2-40B4-BE49-F238E27FC236}">
                <a16:creationId xmlns:a16="http://schemas.microsoft.com/office/drawing/2014/main" id="{43FED126-66E7-4423-8A53-3E0AA25967D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A6FB6F06-D2D7-4535-A9E0-6E659B5E11AF}"/>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a:extLst>
              <a:ext uri="{FF2B5EF4-FFF2-40B4-BE49-F238E27FC236}">
                <a16:creationId xmlns:a16="http://schemas.microsoft.com/office/drawing/2014/main" id="{7243AAE3-A25B-472E-82A4-7DCF5BAB61D6}"/>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8" name="Picture 9">
            <a:extLst>
              <a:ext uri="{FF2B5EF4-FFF2-40B4-BE49-F238E27FC236}">
                <a16:creationId xmlns:a16="http://schemas.microsoft.com/office/drawing/2014/main" id="{20C0B0AA-25BD-4491-A657-052F3DE1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4AFF9EB-EDA0-4D6C-B42D-70DEC82864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B90B1-B19B-45ED-81FF-3BAB399D2677}" type="slidenum">
              <a:rPr lang="en-US" altLang="en-US" sz="1400" smtClean="0"/>
              <a:pPr>
                <a:spcBef>
                  <a:spcPct val="0"/>
                </a:spcBef>
                <a:buClrTx/>
                <a:buSzTx/>
                <a:buFontTx/>
                <a:buNone/>
              </a:pPr>
              <a:t>9</a:t>
            </a:fld>
            <a:endParaRPr lang="en-US" altLang="en-US" sz="1400"/>
          </a:p>
        </p:txBody>
      </p:sp>
      <p:sp>
        <p:nvSpPr>
          <p:cNvPr id="31747" name="Rectangle 1026">
            <a:extLst>
              <a:ext uri="{FF2B5EF4-FFF2-40B4-BE49-F238E27FC236}">
                <a16:creationId xmlns:a16="http://schemas.microsoft.com/office/drawing/2014/main" id="{35774CB7-BF57-48FE-AF80-1CFCA8C3C8B9}"/>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31748" name="Rectangle 1027">
            <a:extLst>
              <a:ext uri="{FF2B5EF4-FFF2-40B4-BE49-F238E27FC236}">
                <a16:creationId xmlns:a16="http://schemas.microsoft.com/office/drawing/2014/main" id="{9D9C322E-F428-4567-A425-B328FC36A409}"/>
              </a:ext>
            </a:extLst>
          </p:cNvPr>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The </a:t>
            </a:r>
            <a:r>
              <a:rPr lang="en-US" altLang="en-US" sz="2400" i="1">
                <a:cs typeface="Times New Roman" panose="02020603050405020304" pitchFamily="18" charset="0"/>
              </a:rPr>
              <a:t>operating system</a:t>
            </a:r>
            <a:r>
              <a:rPr lang="en-US" altLang="en-US" sz="2400">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1749" name="Rectangle 1028">
            <a:extLst>
              <a:ext uri="{FF2B5EF4-FFF2-40B4-BE49-F238E27FC236}">
                <a16:creationId xmlns:a16="http://schemas.microsoft.com/office/drawing/2014/main" id="{2D0304FF-4169-4BA7-8336-431A73FAFA5C}"/>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031">
            <a:extLst>
              <a:ext uri="{FF2B5EF4-FFF2-40B4-BE49-F238E27FC236}">
                <a16:creationId xmlns:a16="http://schemas.microsoft.com/office/drawing/2014/main" id="{3F844B46-9CD1-4482-8136-F4CAB16E3F9A}"/>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1033">
            <a:extLst>
              <a:ext uri="{FF2B5EF4-FFF2-40B4-BE49-F238E27FC236}">
                <a16:creationId xmlns:a16="http://schemas.microsoft.com/office/drawing/2014/main" id="{1C4A17B5-3672-4E7C-9F7D-866B616D2E0B}"/>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2" name="Picture 9">
            <a:extLst>
              <a:ext uri="{FF2B5EF4-FFF2-40B4-BE49-F238E27FC236}">
                <a16:creationId xmlns:a16="http://schemas.microsoft.com/office/drawing/2014/main" id="{6827293B-B71F-44A8-BF20-152D65F9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30505</TotalTime>
  <Words>3878</Words>
  <Application>Microsoft Macintosh PowerPoint</Application>
  <PresentationFormat>On-screen Show (4:3)</PresentationFormat>
  <Paragraphs>689</Paragraphs>
  <Slides>70</Slides>
  <Notes>10</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70</vt:i4>
      </vt:variant>
      <vt:variant>
        <vt:lpstr>Custom Shows</vt:lpstr>
      </vt:variant>
      <vt:variant>
        <vt:i4>1</vt:i4>
      </vt:variant>
    </vt:vector>
  </HeadingPairs>
  <TitlesOfParts>
    <vt:vector size="84" baseType="lpstr">
      <vt:lpstr>Arial</vt:lpstr>
      <vt:lpstr>Book Antiqua</vt:lpstr>
      <vt:lpstr>Courier</vt:lpstr>
      <vt:lpstr>Courier New</vt:lpstr>
      <vt:lpstr>Forte</vt:lpstr>
      <vt:lpstr>Monotype Sorts</vt:lpstr>
      <vt:lpstr>Palatino</vt:lpstr>
      <vt:lpstr>Times New Roman</vt:lpstr>
      <vt:lpstr>Times New Roman</vt:lpstr>
      <vt:lpstr>International</vt:lpstr>
      <vt:lpstr>Paint.Picture</vt:lpstr>
      <vt:lpstr>Word.Picture.8</vt:lpstr>
      <vt:lpstr>Picture</vt:lpstr>
      <vt:lpstr>Introduction to Java NYU Tandon CS9053 </vt:lpstr>
      <vt:lpstr>Class Format</vt:lpstr>
      <vt:lpstr>Class Format</vt:lpstr>
      <vt:lpstr>What You’re Going to Learn</vt:lpstr>
      <vt:lpstr>What You Won’t Learn</vt:lpstr>
      <vt:lpstr>Chapter 1 Introduction to Computers, Programs, and Java</vt:lpstr>
      <vt:lpstr>Objectives</vt:lpstr>
      <vt:lpstr>Compiling Source Code</vt:lpstr>
      <vt:lpstr>Operating Systems</vt:lpstr>
      <vt:lpstr>Where Java Fits In</vt:lpstr>
      <vt:lpstr>Why Java?</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Why Java 8?</vt:lpstr>
      <vt:lpstr>JDK Editions</vt:lpstr>
      <vt:lpstr>Popular Java IDEs</vt:lpstr>
      <vt:lpstr>A Simple Java Program</vt:lpstr>
      <vt:lpstr>Trace a Program Execution</vt:lpstr>
      <vt:lpstr>Trace a Program Execution</vt:lpstr>
      <vt:lpstr>Trace a Program Execution</vt:lpstr>
      <vt:lpstr>Two More Simple Examples</vt:lpstr>
      <vt:lpstr>Creating and Editing Using NotePad</vt:lpstr>
      <vt:lpstr>Creating and Editing Using WordPad</vt:lpstr>
      <vt:lpstr>Creating, Compiling, and Running Programs</vt:lpstr>
      <vt:lpstr>Compiling Java Source Code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Keywords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Trace a Program Execution</vt:lpstr>
      <vt:lpstr>Trace a Program Execution</vt:lpstr>
      <vt:lpstr>Trace a Program Execution</vt:lpstr>
      <vt:lpstr>Trace a Program Execution</vt:lpstr>
      <vt:lpstr>Trace a Program Execution</vt:lpstr>
      <vt:lpstr>Reading Input from the Console</vt:lpstr>
      <vt:lpstr>Implicit Import and Explicit Import</vt:lpstr>
      <vt:lpstr>For next week, Assignment 1</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Dean Chrisakos</cp:lastModifiedBy>
  <cp:revision>315</cp:revision>
  <cp:lastPrinted>1998-02-24T16:19:51Z</cp:lastPrinted>
  <dcterms:created xsi:type="dcterms:W3CDTF">1995-06-10T17:31:50Z</dcterms:created>
  <dcterms:modified xsi:type="dcterms:W3CDTF">2024-01-20T05:12:47Z</dcterms:modified>
</cp:coreProperties>
</file>