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65"/>
  </p:notesMasterIdLst>
  <p:handoutMasterIdLst>
    <p:handoutMasterId r:id="rId66"/>
  </p:handoutMasterIdLst>
  <p:sldIdLst>
    <p:sldId id="514" r:id="rId2"/>
    <p:sldId id="595" r:id="rId3"/>
    <p:sldId id="555" r:id="rId4"/>
    <p:sldId id="603" r:id="rId5"/>
    <p:sldId id="606" r:id="rId6"/>
    <p:sldId id="607" r:id="rId7"/>
    <p:sldId id="608" r:id="rId8"/>
    <p:sldId id="609" r:id="rId9"/>
    <p:sldId id="610" r:id="rId10"/>
    <p:sldId id="611" r:id="rId11"/>
    <p:sldId id="612" r:id="rId12"/>
    <p:sldId id="613" r:id="rId13"/>
    <p:sldId id="601" r:id="rId14"/>
    <p:sldId id="602" r:id="rId15"/>
    <p:sldId id="614" r:id="rId16"/>
    <p:sldId id="515" r:id="rId17"/>
    <p:sldId id="594" r:id="rId18"/>
    <p:sldId id="556" r:id="rId19"/>
    <p:sldId id="589" r:id="rId20"/>
    <p:sldId id="519" r:id="rId21"/>
    <p:sldId id="521" r:id="rId22"/>
    <p:sldId id="570" r:id="rId23"/>
    <p:sldId id="592" r:id="rId24"/>
    <p:sldId id="582" r:id="rId25"/>
    <p:sldId id="583" r:id="rId26"/>
    <p:sldId id="584" r:id="rId27"/>
    <p:sldId id="585" r:id="rId28"/>
    <p:sldId id="586" r:id="rId29"/>
    <p:sldId id="587" r:id="rId30"/>
    <p:sldId id="588" r:id="rId31"/>
    <p:sldId id="523" r:id="rId32"/>
    <p:sldId id="516" r:id="rId33"/>
    <p:sldId id="524" r:id="rId34"/>
    <p:sldId id="590" r:id="rId35"/>
    <p:sldId id="525" r:id="rId36"/>
    <p:sldId id="526" r:id="rId37"/>
    <p:sldId id="527" r:id="rId38"/>
    <p:sldId id="569" r:id="rId39"/>
    <p:sldId id="562" r:id="rId40"/>
    <p:sldId id="597" r:id="rId41"/>
    <p:sldId id="532" r:id="rId42"/>
    <p:sldId id="535" r:id="rId43"/>
    <p:sldId id="560" r:id="rId44"/>
    <p:sldId id="557" r:id="rId45"/>
    <p:sldId id="538" r:id="rId46"/>
    <p:sldId id="558" r:id="rId47"/>
    <p:sldId id="539" r:id="rId48"/>
    <p:sldId id="540" r:id="rId49"/>
    <p:sldId id="559" r:id="rId50"/>
    <p:sldId id="541" r:id="rId51"/>
    <p:sldId id="528" r:id="rId52"/>
    <p:sldId id="529" r:id="rId53"/>
    <p:sldId id="551" r:id="rId54"/>
    <p:sldId id="593" r:id="rId55"/>
    <p:sldId id="598" r:id="rId56"/>
    <p:sldId id="600" r:id="rId57"/>
    <p:sldId id="599" r:id="rId58"/>
    <p:sldId id="566" r:id="rId59"/>
    <p:sldId id="563" r:id="rId60"/>
    <p:sldId id="543" r:id="rId61"/>
    <p:sldId id="544" r:id="rId62"/>
    <p:sldId id="545" r:id="rId63"/>
    <p:sldId id="546"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059" autoAdjust="0"/>
    <p:restoredTop sz="94407" autoAdjust="0"/>
  </p:normalViewPr>
  <p:slideViewPr>
    <p:cSldViewPr>
      <p:cViewPr varScale="1">
        <p:scale>
          <a:sx n="119" d="100"/>
          <a:sy n="119" d="100"/>
        </p:scale>
        <p:origin x="888" y="184"/>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55"/>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1C95332-11EC-E27A-C7FB-D4C4077A63D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eaLnBrk="0" hangingPunct="0">
              <a:defRPr sz="1000" i="1">
                <a:cs typeface="+mn-cs"/>
              </a:defRPr>
            </a:lvl1pPr>
          </a:lstStyle>
          <a:p>
            <a:pPr>
              <a:defRPr/>
            </a:pPr>
            <a:endParaRPr lang="en-US"/>
          </a:p>
        </p:txBody>
      </p:sp>
      <p:sp>
        <p:nvSpPr>
          <p:cNvPr id="2051" name="Rectangle 3">
            <a:extLst>
              <a:ext uri="{FF2B5EF4-FFF2-40B4-BE49-F238E27FC236}">
                <a16:creationId xmlns:a16="http://schemas.microsoft.com/office/drawing/2014/main" id="{03F751B4-48D7-21F3-7EDB-33B750848174}"/>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eaLnBrk="0" hangingPunct="0">
              <a:defRPr sz="1000" i="1">
                <a:cs typeface="+mn-cs"/>
              </a:defRPr>
            </a:lvl1pPr>
          </a:lstStyle>
          <a:p>
            <a:pPr>
              <a:defRPr/>
            </a:pPr>
            <a:endParaRPr lang="en-US"/>
          </a:p>
        </p:txBody>
      </p:sp>
      <p:sp>
        <p:nvSpPr>
          <p:cNvPr id="13316" name="Rectangle 4">
            <a:extLst>
              <a:ext uri="{FF2B5EF4-FFF2-40B4-BE49-F238E27FC236}">
                <a16:creationId xmlns:a16="http://schemas.microsoft.com/office/drawing/2014/main" id="{3B9B56F3-C11F-0486-73C9-CC35975861A3}"/>
              </a:ext>
            </a:extLst>
          </p:cNvPr>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DF9977C6-C297-B181-22DC-1BDD72F3B9B4}"/>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3A578EE2-CB7A-C283-04BA-AC9623B4DFD8}"/>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eaLnBrk="0" hangingPunct="0">
              <a:defRPr sz="1000" i="1">
                <a:cs typeface="+mn-cs"/>
              </a:defRPr>
            </a:lvl1pPr>
          </a:lstStyle>
          <a:p>
            <a:pPr>
              <a:defRPr/>
            </a:pPr>
            <a:endParaRPr lang="en-US"/>
          </a:p>
        </p:txBody>
      </p:sp>
      <p:sp>
        <p:nvSpPr>
          <p:cNvPr id="2055" name="Rectangle 7">
            <a:extLst>
              <a:ext uri="{FF2B5EF4-FFF2-40B4-BE49-F238E27FC236}">
                <a16:creationId xmlns:a16="http://schemas.microsoft.com/office/drawing/2014/main" id="{E22EC5A7-8076-C926-F8AA-5B4619AF4318}"/>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i="1"/>
            </a:lvl1pPr>
          </a:lstStyle>
          <a:p>
            <a:pPr>
              <a:defRPr/>
            </a:pPr>
            <a:fld id="{CFB1A106-DA87-A942-B118-195440B0673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A69D7A04-0AE5-D09F-B871-036383FB3DE7}"/>
              </a:ext>
            </a:extLst>
          </p:cNvPr>
          <p:cNvSpPr>
            <a:spLocks noGrp="1" noRot="1" noChangeAspect="1" noChangeArrowheads="1" noTextEdit="1"/>
          </p:cNvSpPr>
          <p:nvPr>
            <p:ph type="sldImg"/>
          </p:nvPr>
        </p:nvSpPr>
        <p:spPr>
          <a:ln/>
        </p:spPr>
      </p:sp>
      <p:sp>
        <p:nvSpPr>
          <p:cNvPr id="56322" name="Notes Placeholder 2">
            <a:extLst>
              <a:ext uri="{FF2B5EF4-FFF2-40B4-BE49-F238E27FC236}">
                <a16:creationId xmlns:a16="http://schemas.microsoft.com/office/drawing/2014/main" id="{CC367C90-3823-F7B0-B6A2-3951EB02D6C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6323" name="Slide Number Placeholder 3">
            <a:extLst>
              <a:ext uri="{FF2B5EF4-FFF2-40B4-BE49-F238E27FC236}">
                <a16:creationId xmlns:a16="http://schemas.microsoft.com/office/drawing/2014/main" id="{0F426701-653B-D947-8199-995F0842B44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B0925C-CB78-D440-A41A-1CCD66347176}" type="slidenum">
              <a:rPr lang="en-US" altLang="en-US" sz="1000" smtClean="0"/>
              <a:pPr>
                <a:spcBef>
                  <a:spcPct val="0"/>
                </a:spcBef>
              </a:pPr>
              <a:t>40</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1">
            <a:extLst>
              <a:ext uri="{FF2B5EF4-FFF2-40B4-BE49-F238E27FC236}">
                <a16:creationId xmlns:a16="http://schemas.microsoft.com/office/drawing/2014/main" id="{75853FA6-CA1C-F618-A11F-11DD2CBE1160}"/>
              </a:ext>
            </a:extLst>
          </p:cNvPr>
          <p:cNvGrpSpPr>
            <a:grpSpLocks/>
          </p:cNvGrpSpPr>
          <p:nvPr/>
        </p:nvGrpSpPr>
        <p:grpSpPr bwMode="auto">
          <a:xfrm>
            <a:off x="0" y="114300"/>
            <a:ext cx="9142413" cy="6742113"/>
            <a:chOff x="0" y="72"/>
            <a:chExt cx="5759" cy="4247"/>
          </a:xfrm>
        </p:grpSpPr>
        <p:sp>
          <p:nvSpPr>
            <p:cNvPr id="3" name="Rectangle 2">
              <a:extLst>
                <a:ext uri="{FF2B5EF4-FFF2-40B4-BE49-F238E27FC236}">
                  <a16:creationId xmlns:a16="http://schemas.microsoft.com/office/drawing/2014/main" id="{F9A488FF-F572-CB95-7EB7-D43F11DE491F}"/>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4" name="Group 30">
              <a:extLst>
                <a:ext uri="{FF2B5EF4-FFF2-40B4-BE49-F238E27FC236}">
                  <a16:creationId xmlns:a16="http://schemas.microsoft.com/office/drawing/2014/main" id="{156D51C0-EFA2-D577-E10D-A3FAD48E8B90}"/>
                </a:ext>
              </a:extLst>
            </p:cNvPr>
            <p:cNvGrpSpPr>
              <a:grpSpLocks/>
            </p:cNvGrpSpPr>
            <p:nvPr/>
          </p:nvGrpSpPr>
          <p:grpSpPr bwMode="auto">
            <a:xfrm>
              <a:off x="0" y="72"/>
              <a:ext cx="5759" cy="2040"/>
              <a:chOff x="0" y="72"/>
              <a:chExt cx="5759" cy="2040"/>
            </a:xfrm>
          </p:grpSpPr>
          <p:sp>
            <p:nvSpPr>
              <p:cNvPr id="5" name="Rectangle 3">
                <a:extLst>
                  <a:ext uri="{FF2B5EF4-FFF2-40B4-BE49-F238E27FC236}">
                    <a16:creationId xmlns:a16="http://schemas.microsoft.com/office/drawing/2014/main" id="{112B08EE-D642-0C70-7090-CF0724BCC339}"/>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6" name="Group 9">
                <a:extLst>
                  <a:ext uri="{FF2B5EF4-FFF2-40B4-BE49-F238E27FC236}">
                    <a16:creationId xmlns:a16="http://schemas.microsoft.com/office/drawing/2014/main" id="{6798EAE4-5F54-6F02-ABBA-37A7303AA6F2}"/>
                  </a:ext>
                </a:extLst>
              </p:cNvPr>
              <p:cNvGrpSpPr>
                <a:grpSpLocks/>
              </p:cNvGrpSpPr>
              <p:nvPr/>
            </p:nvGrpSpPr>
            <p:grpSpPr bwMode="auto">
              <a:xfrm>
                <a:off x="2289" y="72"/>
                <a:ext cx="1440" cy="1984"/>
                <a:chOff x="2289" y="72"/>
                <a:chExt cx="1440" cy="1984"/>
              </a:xfrm>
            </p:grpSpPr>
            <p:sp>
              <p:nvSpPr>
                <p:cNvPr id="27" name="Freeform 4">
                  <a:extLst>
                    <a:ext uri="{FF2B5EF4-FFF2-40B4-BE49-F238E27FC236}">
                      <a16:creationId xmlns:a16="http://schemas.microsoft.com/office/drawing/2014/main" id="{8E7FEAAC-0EB3-DDD1-4A89-B8076664BCAA}"/>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5">
                  <a:extLst>
                    <a:ext uri="{FF2B5EF4-FFF2-40B4-BE49-F238E27FC236}">
                      <a16:creationId xmlns:a16="http://schemas.microsoft.com/office/drawing/2014/main" id="{ECD12D69-F643-8A58-3F69-D6957A4A5B9A}"/>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6">
                  <a:extLst>
                    <a:ext uri="{FF2B5EF4-FFF2-40B4-BE49-F238E27FC236}">
                      <a16:creationId xmlns:a16="http://schemas.microsoft.com/office/drawing/2014/main" id="{985378EA-99B9-B7D2-B456-B5897AEB972F}"/>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7">
                  <a:extLst>
                    <a:ext uri="{FF2B5EF4-FFF2-40B4-BE49-F238E27FC236}">
                      <a16:creationId xmlns:a16="http://schemas.microsoft.com/office/drawing/2014/main" id="{63ACE193-6E13-347B-858A-3A82AEC125BB}"/>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Freeform 8">
                  <a:extLst>
                    <a:ext uri="{FF2B5EF4-FFF2-40B4-BE49-F238E27FC236}">
                      <a16:creationId xmlns:a16="http://schemas.microsoft.com/office/drawing/2014/main" id="{382D1CF4-4508-12A6-3087-32EC161E3DF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Oval 10">
                <a:extLst>
                  <a:ext uri="{FF2B5EF4-FFF2-40B4-BE49-F238E27FC236}">
                    <a16:creationId xmlns:a16="http://schemas.microsoft.com/office/drawing/2014/main" id="{5E1AB4F9-7719-3D2A-1516-1558069C9C32}"/>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8" name="Group 29">
                <a:extLst>
                  <a:ext uri="{FF2B5EF4-FFF2-40B4-BE49-F238E27FC236}">
                    <a16:creationId xmlns:a16="http://schemas.microsoft.com/office/drawing/2014/main" id="{E6F1AADD-D474-A58F-9461-C73EB3562A4A}"/>
                  </a:ext>
                </a:extLst>
              </p:cNvPr>
              <p:cNvGrpSpPr>
                <a:grpSpLocks/>
              </p:cNvGrpSpPr>
              <p:nvPr/>
            </p:nvGrpSpPr>
            <p:grpSpPr bwMode="auto">
              <a:xfrm>
                <a:off x="2071" y="406"/>
                <a:ext cx="1392" cy="1109"/>
                <a:chOff x="2071" y="406"/>
                <a:chExt cx="1392" cy="1109"/>
              </a:xfrm>
            </p:grpSpPr>
            <p:sp>
              <p:nvSpPr>
                <p:cNvPr id="9" name="Freeform 11">
                  <a:extLst>
                    <a:ext uri="{FF2B5EF4-FFF2-40B4-BE49-F238E27FC236}">
                      <a16:creationId xmlns:a16="http://schemas.microsoft.com/office/drawing/2014/main" id="{190BED19-9248-25CA-86D4-F9931AC09B00}"/>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12">
                  <a:extLst>
                    <a:ext uri="{FF2B5EF4-FFF2-40B4-BE49-F238E27FC236}">
                      <a16:creationId xmlns:a16="http://schemas.microsoft.com/office/drawing/2014/main" id="{5A340354-F495-84C4-447D-8BAB3E665815}"/>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3">
                  <a:extLst>
                    <a:ext uri="{FF2B5EF4-FFF2-40B4-BE49-F238E27FC236}">
                      <a16:creationId xmlns:a16="http://schemas.microsoft.com/office/drawing/2014/main" id="{CAB45311-2983-9A44-6C4B-34488C61FBC1}"/>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4">
                  <a:extLst>
                    <a:ext uri="{FF2B5EF4-FFF2-40B4-BE49-F238E27FC236}">
                      <a16:creationId xmlns:a16="http://schemas.microsoft.com/office/drawing/2014/main" id="{C3ACECD4-0FF9-F14B-D931-C59FD1531BDD}"/>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5">
                  <a:extLst>
                    <a:ext uri="{FF2B5EF4-FFF2-40B4-BE49-F238E27FC236}">
                      <a16:creationId xmlns:a16="http://schemas.microsoft.com/office/drawing/2014/main" id="{EE964829-A3F7-49CB-8800-BAC45C023A67}"/>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6">
                  <a:extLst>
                    <a:ext uri="{FF2B5EF4-FFF2-40B4-BE49-F238E27FC236}">
                      <a16:creationId xmlns:a16="http://schemas.microsoft.com/office/drawing/2014/main" id="{9342E1FA-A966-6CC3-4EE4-6130428D2098}"/>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7">
                  <a:extLst>
                    <a:ext uri="{FF2B5EF4-FFF2-40B4-BE49-F238E27FC236}">
                      <a16:creationId xmlns:a16="http://schemas.microsoft.com/office/drawing/2014/main" id="{4AB3048C-47CF-0E5C-97EF-76981AD9EDF1}"/>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8">
                  <a:extLst>
                    <a:ext uri="{FF2B5EF4-FFF2-40B4-BE49-F238E27FC236}">
                      <a16:creationId xmlns:a16="http://schemas.microsoft.com/office/drawing/2014/main" id="{378EF20A-15D9-6AA4-0504-9B877CB56B86}"/>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9">
                  <a:extLst>
                    <a:ext uri="{FF2B5EF4-FFF2-40B4-BE49-F238E27FC236}">
                      <a16:creationId xmlns:a16="http://schemas.microsoft.com/office/drawing/2014/main" id="{DC60D424-CF53-F2BB-FC5B-ADD52BADA2FA}"/>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0">
                  <a:extLst>
                    <a:ext uri="{FF2B5EF4-FFF2-40B4-BE49-F238E27FC236}">
                      <a16:creationId xmlns:a16="http://schemas.microsoft.com/office/drawing/2014/main" id="{3B0A19AC-93AD-BFD4-E939-29C2D063803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1">
                  <a:extLst>
                    <a:ext uri="{FF2B5EF4-FFF2-40B4-BE49-F238E27FC236}">
                      <a16:creationId xmlns:a16="http://schemas.microsoft.com/office/drawing/2014/main" id="{12FD491A-A016-A48D-0E37-8A9F5264050C}"/>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2">
                  <a:extLst>
                    <a:ext uri="{FF2B5EF4-FFF2-40B4-BE49-F238E27FC236}">
                      <a16:creationId xmlns:a16="http://schemas.microsoft.com/office/drawing/2014/main" id="{D7B41E37-8DC2-38A9-BFCD-F67B3F76356D}"/>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3">
                  <a:extLst>
                    <a:ext uri="{FF2B5EF4-FFF2-40B4-BE49-F238E27FC236}">
                      <a16:creationId xmlns:a16="http://schemas.microsoft.com/office/drawing/2014/main" id="{C886628F-F655-134C-54F9-4B2A8806B70A}"/>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4">
                  <a:extLst>
                    <a:ext uri="{FF2B5EF4-FFF2-40B4-BE49-F238E27FC236}">
                      <a16:creationId xmlns:a16="http://schemas.microsoft.com/office/drawing/2014/main" id="{D9441CC6-75F3-7B50-54F2-36820ABAC604}"/>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5">
                  <a:extLst>
                    <a:ext uri="{FF2B5EF4-FFF2-40B4-BE49-F238E27FC236}">
                      <a16:creationId xmlns:a16="http://schemas.microsoft.com/office/drawing/2014/main" id="{B1357622-28E3-3916-7926-74E1D2336DE6}"/>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6">
                  <a:extLst>
                    <a:ext uri="{FF2B5EF4-FFF2-40B4-BE49-F238E27FC236}">
                      <a16:creationId xmlns:a16="http://schemas.microsoft.com/office/drawing/2014/main" id="{F4E59DB5-BC9E-23F5-64FE-E5BC3334CD7A}"/>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7">
                  <a:extLst>
                    <a:ext uri="{FF2B5EF4-FFF2-40B4-BE49-F238E27FC236}">
                      <a16:creationId xmlns:a16="http://schemas.microsoft.com/office/drawing/2014/main" id="{1B1A7B34-8FF7-354E-49D7-0FADBD4CAB5B}"/>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8">
                  <a:extLst>
                    <a:ext uri="{FF2B5EF4-FFF2-40B4-BE49-F238E27FC236}">
                      <a16:creationId xmlns:a16="http://schemas.microsoft.com/office/drawing/2014/main" id="{B3C1F04C-0785-8358-39F0-DD0D38B9189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2" name="Rectangle 34">
            <a:extLst>
              <a:ext uri="{FF2B5EF4-FFF2-40B4-BE49-F238E27FC236}">
                <a16:creationId xmlns:a16="http://schemas.microsoft.com/office/drawing/2014/main" id="{356070EA-85F9-859C-5505-5E8BC462D92A}"/>
              </a:ext>
            </a:extLst>
          </p:cNvPr>
          <p:cNvSpPr>
            <a:spLocks noGrp="1" noChangeArrowheads="1"/>
          </p:cNvSpPr>
          <p:nvPr>
            <p:ph type="dt" sz="quarter" idx="10"/>
          </p:nvPr>
        </p:nvSpPr>
        <p:spPr/>
        <p:txBody>
          <a:bodyPr/>
          <a:lstStyle>
            <a:lvl1pPr>
              <a:defRPr/>
            </a:lvl1pPr>
          </a:lstStyle>
          <a:p>
            <a:pPr>
              <a:defRPr/>
            </a:pPr>
            <a:endParaRPr lang="en-US"/>
          </a:p>
        </p:txBody>
      </p:sp>
      <p:sp>
        <p:nvSpPr>
          <p:cNvPr id="33" name="Rectangle 35">
            <a:extLst>
              <a:ext uri="{FF2B5EF4-FFF2-40B4-BE49-F238E27FC236}">
                <a16:creationId xmlns:a16="http://schemas.microsoft.com/office/drawing/2014/main" id="{8C0402DD-2D66-801F-A691-06C1B88584A9}"/>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and Data Structures, Twelfth Edition, (c) 2020  Pearson Education, Inc. All rights reserved. </a:t>
            </a:r>
          </a:p>
        </p:txBody>
      </p:sp>
      <p:sp>
        <p:nvSpPr>
          <p:cNvPr id="34" name="Rectangle 36">
            <a:extLst>
              <a:ext uri="{FF2B5EF4-FFF2-40B4-BE49-F238E27FC236}">
                <a16:creationId xmlns:a16="http://schemas.microsoft.com/office/drawing/2014/main" id="{44BE19B8-664C-E328-F78C-3DF0BC97DD85}"/>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36070392-2048-B843-AA89-686440DABEC9}" type="slidenum">
              <a:rPr lang="en-US" altLang="en-US"/>
              <a:pPr>
                <a:defRPr/>
              </a:pPr>
              <a:t>‹#›</a:t>
            </a:fld>
            <a:endParaRPr lang="en-US" altLang="en-US"/>
          </a:p>
        </p:txBody>
      </p:sp>
    </p:spTree>
    <p:extLst>
      <p:ext uri="{BB962C8B-B14F-4D97-AF65-F5344CB8AC3E}">
        <p14:creationId xmlns:p14="http://schemas.microsoft.com/office/powerpoint/2010/main" val="57795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57EB224-5EF3-1B6C-C235-4BA90D49C72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01154CC-C19D-7801-3EC3-F01BB6D5551B}"/>
              </a:ext>
            </a:extLst>
          </p:cNvPr>
          <p:cNvSpPr>
            <a:spLocks noGrp="1" noChangeArrowheads="1"/>
          </p:cNvSpPr>
          <p:nvPr>
            <p:ph type="sldNum" sz="quarter" idx="11"/>
          </p:nvPr>
        </p:nvSpPr>
        <p:spPr>
          <a:ln/>
        </p:spPr>
        <p:txBody>
          <a:bodyPr/>
          <a:lstStyle>
            <a:lvl1pPr>
              <a:defRPr/>
            </a:lvl1pPr>
          </a:lstStyle>
          <a:p>
            <a:pPr>
              <a:defRPr/>
            </a:pPr>
            <a:fld id="{3220FC98-2674-514D-9B33-79ADD024EC65}" type="slidenum">
              <a:rPr lang="en-US" altLang="en-US"/>
              <a:pPr>
                <a:defRPr/>
              </a:pPr>
              <a:t>‹#›</a:t>
            </a:fld>
            <a:endParaRPr lang="en-US" altLang="en-US"/>
          </a:p>
        </p:txBody>
      </p:sp>
    </p:spTree>
    <p:extLst>
      <p:ext uri="{BB962C8B-B14F-4D97-AF65-F5344CB8AC3E}">
        <p14:creationId xmlns:p14="http://schemas.microsoft.com/office/powerpoint/2010/main" val="280357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5E460FA-8746-5416-A30F-80D4238B58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32CBAE60-02F6-0362-1AFE-7C0A94FD1D54}"/>
              </a:ext>
            </a:extLst>
          </p:cNvPr>
          <p:cNvSpPr>
            <a:spLocks noGrp="1" noChangeArrowheads="1"/>
          </p:cNvSpPr>
          <p:nvPr>
            <p:ph type="sldNum" sz="quarter" idx="11"/>
          </p:nvPr>
        </p:nvSpPr>
        <p:spPr>
          <a:ln/>
        </p:spPr>
        <p:txBody>
          <a:bodyPr/>
          <a:lstStyle>
            <a:lvl1pPr>
              <a:defRPr/>
            </a:lvl1pPr>
          </a:lstStyle>
          <a:p>
            <a:pPr>
              <a:defRPr/>
            </a:pPr>
            <a:fld id="{729C23DA-3D82-BF4E-B359-3D554A24CBE3}" type="slidenum">
              <a:rPr lang="en-US" altLang="en-US"/>
              <a:pPr>
                <a:defRPr/>
              </a:pPr>
              <a:t>‹#›</a:t>
            </a:fld>
            <a:endParaRPr lang="en-US" altLang="en-US"/>
          </a:p>
        </p:txBody>
      </p:sp>
    </p:spTree>
    <p:extLst>
      <p:ext uri="{BB962C8B-B14F-4D97-AF65-F5344CB8AC3E}">
        <p14:creationId xmlns:p14="http://schemas.microsoft.com/office/powerpoint/2010/main" val="116374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C91FB60-7CC7-A106-4974-1CC4F573A83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7F99EBB2-09BC-2275-4AA3-C384625A758B}"/>
              </a:ext>
            </a:extLst>
          </p:cNvPr>
          <p:cNvSpPr>
            <a:spLocks noGrp="1" noChangeArrowheads="1"/>
          </p:cNvSpPr>
          <p:nvPr>
            <p:ph type="sldNum" sz="quarter" idx="11"/>
          </p:nvPr>
        </p:nvSpPr>
        <p:spPr>
          <a:ln/>
        </p:spPr>
        <p:txBody>
          <a:bodyPr/>
          <a:lstStyle>
            <a:lvl1pPr>
              <a:defRPr/>
            </a:lvl1pPr>
          </a:lstStyle>
          <a:p>
            <a:pPr>
              <a:defRPr/>
            </a:pPr>
            <a:fld id="{709BA23A-9AE7-DC4F-99E5-62CEFDD3895E}" type="slidenum">
              <a:rPr lang="en-US" altLang="en-US"/>
              <a:pPr>
                <a:defRPr/>
              </a:pPr>
              <a:t>‹#›</a:t>
            </a:fld>
            <a:endParaRPr lang="en-US" altLang="en-US"/>
          </a:p>
        </p:txBody>
      </p:sp>
    </p:spTree>
    <p:extLst>
      <p:ext uri="{BB962C8B-B14F-4D97-AF65-F5344CB8AC3E}">
        <p14:creationId xmlns:p14="http://schemas.microsoft.com/office/powerpoint/2010/main" val="229238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6A8B5467-8E29-3531-C1B8-C618B577D6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FC87C01-424A-77D4-8F15-16C0A9F9EE6C}"/>
              </a:ext>
            </a:extLst>
          </p:cNvPr>
          <p:cNvSpPr>
            <a:spLocks noGrp="1" noChangeArrowheads="1"/>
          </p:cNvSpPr>
          <p:nvPr>
            <p:ph type="sldNum" sz="quarter" idx="11"/>
          </p:nvPr>
        </p:nvSpPr>
        <p:spPr>
          <a:ln/>
        </p:spPr>
        <p:txBody>
          <a:bodyPr/>
          <a:lstStyle>
            <a:lvl1pPr>
              <a:defRPr/>
            </a:lvl1pPr>
          </a:lstStyle>
          <a:p>
            <a:pPr>
              <a:defRPr/>
            </a:pPr>
            <a:fld id="{9F3CA772-F8F0-0144-A5ED-13A12257E396}" type="slidenum">
              <a:rPr lang="en-US" altLang="en-US"/>
              <a:pPr>
                <a:defRPr/>
              </a:pPr>
              <a:t>‹#›</a:t>
            </a:fld>
            <a:endParaRPr lang="en-US" altLang="en-US"/>
          </a:p>
        </p:txBody>
      </p:sp>
    </p:spTree>
    <p:extLst>
      <p:ext uri="{BB962C8B-B14F-4D97-AF65-F5344CB8AC3E}">
        <p14:creationId xmlns:p14="http://schemas.microsoft.com/office/powerpoint/2010/main" val="90311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D700618D-E4D3-C548-AE85-CD96002688E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C1DFE33F-13AB-2B66-9A4C-7661A846307A}"/>
              </a:ext>
            </a:extLst>
          </p:cNvPr>
          <p:cNvSpPr>
            <a:spLocks noGrp="1" noChangeArrowheads="1"/>
          </p:cNvSpPr>
          <p:nvPr>
            <p:ph type="sldNum" sz="quarter" idx="11"/>
          </p:nvPr>
        </p:nvSpPr>
        <p:spPr>
          <a:ln/>
        </p:spPr>
        <p:txBody>
          <a:bodyPr/>
          <a:lstStyle>
            <a:lvl1pPr>
              <a:defRPr/>
            </a:lvl1pPr>
          </a:lstStyle>
          <a:p>
            <a:pPr>
              <a:defRPr/>
            </a:pPr>
            <a:fld id="{A18234F6-C2E2-A44F-B88E-80C7A7600F85}" type="slidenum">
              <a:rPr lang="en-US" altLang="en-US"/>
              <a:pPr>
                <a:defRPr/>
              </a:pPr>
              <a:t>‹#›</a:t>
            </a:fld>
            <a:endParaRPr lang="en-US" altLang="en-US"/>
          </a:p>
        </p:txBody>
      </p:sp>
    </p:spTree>
    <p:extLst>
      <p:ext uri="{BB962C8B-B14F-4D97-AF65-F5344CB8AC3E}">
        <p14:creationId xmlns:p14="http://schemas.microsoft.com/office/powerpoint/2010/main" val="55999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7A5DCE2D-0917-EF99-C5F3-B7D194DB996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AA131BE0-10FD-DDC7-1F2A-179C1F7461F9}"/>
              </a:ext>
            </a:extLst>
          </p:cNvPr>
          <p:cNvSpPr>
            <a:spLocks noGrp="1" noChangeArrowheads="1"/>
          </p:cNvSpPr>
          <p:nvPr>
            <p:ph type="sldNum" sz="quarter" idx="11"/>
          </p:nvPr>
        </p:nvSpPr>
        <p:spPr>
          <a:ln/>
        </p:spPr>
        <p:txBody>
          <a:bodyPr/>
          <a:lstStyle>
            <a:lvl1pPr>
              <a:defRPr/>
            </a:lvl1pPr>
          </a:lstStyle>
          <a:p>
            <a:pPr>
              <a:defRPr/>
            </a:pPr>
            <a:fld id="{C957E137-1904-AC40-B459-74B7A934611C}" type="slidenum">
              <a:rPr lang="en-US" altLang="en-US"/>
              <a:pPr>
                <a:defRPr/>
              </a:pPr>
              <a:t>‹#›</a:t>
            </a:fld>
            <a:endParaRPr lang="en-US" altLang="en-US"/>
          </a:p>
        </p:txBody>
      </p:sp>
    </p:spTree>
    <p:extLst>
      <p:ext uri="{BB962C8B-B14F-4D97-AF65-F5344CB8AC3E}">
        <p14:creationId xmlns:p14="http://schemas.microsoft.com/office/powerpoint/2010/main" val="213448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7ADDA2E9-FC41-749A-382C-644E971BDBC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6F4229F2-96E6-C89E-C23A-E4A5231FCAC7}"/>
              </a:ext>
            </a:extLst>
          </p:cNvPr>
          <p:cNvSpPr>
            <a:spLocks noGrp="1" noChangeArrowheads="1"/>
          </p:cNvSpPr>
          <p:nvPr>
            <p:ph type="sldNum" sz="quarter" idx="11"/>
          </p:nvPr>
        </p:nvSpPr>
        <p:spPr>
          <a:ln/>
        </p:spPr>
        <p:txBody>
          <a:bodyPr/>
          <a:lstStyle>
            <a:lvl1pPr>
              <a:defRPr/>
            </a:lvl1pPr>
          </a:lstStyle>
          <a:p>
            <a:pPr>
              <a:defRPr/>
            </a:pPr>
            <a:fld id="{2E793A8F-9141-FF44-9B8B-F0519057DD44}" type="slidenum">
              <a:rPr lang="en-US" altLang="en-US"/>
              <a:pPr>
                <a:defRPr/>
              </a:pPr>
              <a:t>‹#›</a:t>
            </a:fld>
            <a:endParaRPr lang="en-US" altLang="en-US"/>
          </a:p>
        </p:txBody>
      </p:sp>
    </p:spTree>
    <p:extLst>
      <p:ext uri="{BB962C8B-B14F-4D97-AF65-F5344CB8AC3E}">
        <p14:creationId xmlns:p14="http://schemas.microsoft.com/office/powerpoint/2010/main" val="282436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DF6F7B85-944C-F75B-E216-B9F4A96FD3D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3BC036E6-11AD-69F0-F209-285B996D6FFE}"/>
              </a:ext>
            </a:extLst>
          </p:cNvPr>
          <p:cNvSpPr>
            <a:spLocks noGrp="1" noChangeArrowheads="1"/>
          </p:cNvSpPr>
          <p:nvPr>
            <p:ph type="sldNum" sz="quarter" idx="11"/>
          </p:nvPr>
        </p:nvSpPr>
        <p:spPr>
          <a:ln/>
        </p:spPr>
        <p:txBody>
          <a:bodyPr/>
          <a:lstStyle>
            <a:lvl1pPr>
              <a:defRPr/>
            </a:lvl1pPr>
          </a:lstStyle>
          <a:p>
            <a:pPr>
              <a:defRPr/>
            </a:pPr>
            <a:fld id="{77EDE6DB-5BAA-BE4B-A023-D298259ED8A8}" type="slidenum">
              <a:rPr lang="en-US" altLang="en-US"/>
              <a:pPr>
                <a:defRPr/>
              </a:pPr>
              <a:t>‹#›</a:t>
            </a:fld>
            <a:endParaRPr lang="en-US" altLang="en-US"/>
          </a:p>
        </p:txBody>
      </p:sp>
    </p:spTree>
    <p:extLst>
      <p:ext uri="{BB962C8B-B14F-4D97-AF65-F5344CB8AC3E}">
        <p14:creationId xmlns:p14="http://schemas.microsoft.com/office/powerpoint/2010/main" val="214898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5182C943-C9DD-C1E6-3008-00DA58655DE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6AA050F-1705-0611-0559-5A52166DA6AA}"/>
              </a:ext>
            </a:extLst>
          </p:cNvPr>
          <p:cNvSpPr>
            <a:spLocks noGrp="1" noChangeArrowheads="1"/>
          </p:cNvSpPr>
          <p:nvPr>
            <p:ph type="sldNum" sz="quarter" idx="11"/>
          </p:nvPr>
        </p:nvSpPr>
        <p:spPr>
          <a:ln/>
        </p:spPr>
        <p:txBody>
          <a:bodyPr/>
          <a:lstStyle>
            <a:lvl1pPr>
              <a:defRPr/>
            </a:lvl1pPr>
          </a:lstStyle>
          <a:p>
            <a:pPr>
              <a:defRPr/>
            </a:pPr>
            <a:fld id="{2BB8B8FB-F172-CF45-AD8B-A5560A0210F5}" type="slidenum">
              <a:rPr lang="en-US" altLang="en-US"/>
              <a:pPr>
                <a:defRPr/>
              </a:pPr>
              <a:t>‹#›</a:t>
            </a:fld>
            <a:endParaRPr lang="en-US" altLang="en-US"/>
          </a:p>
        </p:txBody>
      </p:sp>
    </p:spTree>
    <p:extLst>
      <p:ext uri="{BB962C8B-B14F-4D97-AF65-F5344CB8AC3E}">
        <p14:creationId xmlns:p14="http://schemas.microsoft.com/office/powerpoint/2010/main" val="59957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5D7DA5B0-315E-544F-F83A-15670671DC8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0729827F-88FF-BB14-C6B1-218E32CE576B}"/>
              </a:ext>
            </a:extLst>
          </p:cNvPr>
          <p:cNvSpPr>
            <a:spLocks noGrp="1" noChangeArrowheads="1"/>
          </p:cNvSpPr>
          <p:nvPr>
            <p:ph type="sldNum" sz="quarter" idx="11"/>
          </p:nvPr>
        </p:nvSpPr>
        <p:spPr>
          <a:ln/>
        </p:spPr>
        <p:txBody>
          <a:bodyPr/>
          <a:lstStyle>
            <a:lvl1pPr>
              <a:defRPr/>
            </a:lvl1pPr>
          </a:lstStyle>
          <a:p>
            <a:pPr>
              <a:defRPr/>
            </a:pPr>
            <a:fld id="{81A11567-D706-A641-AB54-07F2E6BFBA1B}" type="slidenum">
              <a:rPr lang="en-US" altLang="en-US"/>
              <a:pPr>
                <a:defRPr/>
              </a:pPr>
              <a:t>‹#›</a:t>
            </a:fld>
            <a:endParaRPr lang="en-US" altLang="en-US"/>
          </a:p>
        </p:txBody>
      </p:sp>
    </p:spTree>
    <p:extLst>
      <p:ext uri="{BB962C8B-B14F-4D97-AF65-F5344CB8AC3E}">
        <p14:creationId xmlns:p14="http://schemas.microsoft.com/office/powerpoint/2010/main" val="334114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201106EC-559C-455E-A960-BD286A05377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43DE01D9-8A39-6713-4EB7-A6C0D5569F13}"/>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33" name="Group 28">
              <a:extLst>
                <a:ext uri="{FF2B5EF4-FFF2-40B4-BE49-F238E27FC236}">
                  <a16:creationId xmlns:a16="http://schemas.microsoft.com/office/drawing/2014/main" id="{2F7345AE-F6F0-E644-BA5E-AFF282085848}"/>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179363E-66E2-AF7B-701E-C1B12652F197}"/>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4B910C33-B3CB-AC19-C9F3-E547CEB98CF9}"/>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158DBD67-5A9E-D01B-C931-D33A3670172D}"/>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17ECFF6C-AC6E-BB83-5ECA-170BDBEC8F92}"/>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49676438-5CD2-FFAF-89C6-33A7D9E37DC2}"/>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293A9F15-D751-828C-DEB8-F4C0BD4CCC37}"/>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40" name="Group 27">
                <a:extLst>
                  <a:ext uri="{FF2B5EF4-FFF2-40B4-BE49-F238E27FC236}">
                    <a16:creationId xmlns:a16="http://schemas.microsoft.com/office/drawing/2014/main" id="{7535251C-117F-7D83-C83D-4E876099D86B}"/>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66B3FAEF-1E82-24C8-906B-123C28C12917}"/>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199829DE-05BB-F587-BFCC-42DAF973C24B}"/>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B1B9B69F-FECA-FB46-16C3-B703C0020AA8}"/>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3B6026D5-AEEE-FEFE-064B-7FC7A284B8D1}"/>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AFF7D9ED-97DE-9074-BF35-A7B922E74208}"/>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19EDA118-F568-8A40-933B-B4A4018353D9}"/>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DA33BA5A-412C-E06A-FAF2-827C11134CB5}"/>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01050DE5-AA49-A24C-33BC-F87AD229F264}"/>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AA62EC56-3C50-62BF-247E-2900A0F287A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05160194-101E-8EDB-F53A-AB0BF78FD732}"/>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A7E01690-DB0D-3406-F08E-6E44DDCF0D86}"/>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669A0BD6-44D9-D6DB-CE1B-B326C744604E}"/>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A7CDF3D-CD30-EF9A-00AA-A54FC5ED3EF8}"/>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F4E752B1-19B5-EB97-3416-C91510061B6A}"/>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A87C6E5-2B69-6595-8494-C9C0942C065B}"/>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97E61CA8-CCCF-B68E-A31E-BA503BF775AC}"/>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C582AFC4-3800-F4A0-A10C-35398114A4E5}"/>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F06B7591-6980-A0D7-442C-51BAD2FE7A8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7CCBA41C-A8EE-501E-5594-3A0FE24F717B}"/>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F01CDD5D-40AF-AD31-06D7-4D36FDF376F4}"/>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333DCEDE-F621-FDFE-0E62-E07767F3E1A5}"/>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D1E89030-FA16-C0EA-E0DF-99AFEF9B4883}"/>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A5F1527F-7497-8143-8653-0343ECDAA642}" type="slidenum">
              <a:rPr lang="en-US" altLang="en-US"/>
              <a:pPr>
                <a:defRPr/>
              </a:pPr>
              <a:t>‹#›</a:t>
            </a:fld>
            <a:endParaRPr lang="en-US" altLang="en-US"/>
          </a:p>
        </p:txBody>
      </p:sp>
      <p:sp>
        <p:nvSpPr>
          <p:cNvPr id="1031" name="Rectangle 35">
            <a:extLst>
              <a:ext uri="{FF2B5EF4-FFF2-40B4-BE49-F238E27FC236}">
                <a16:creationId xmlns:a16="http://schemas.microsoft.com/office/drawing/2014/main" id="{8AE3950D-D107-2F5F-8930-894F439160A7}"/>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cs typeface="+mn-cs"/>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3923"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liveexample.pearsoncmg.com/html/LargeFactorial.html" TargetMode="External"/><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liveexample.pearsoncmg.com/html/TestCircleRectangle.html" TargetMode="External"/><Relationship Id="rId3" Type="http://schemas.openxmlformats.org/officeDocument/2006/relationships/image" Target="../media/image3.emf"/><Relationship Id="rId7" Type="http://schemas.openxmlformats.org/officeDocument/2006/relationships/hyperlink" Target="https://liveexample.pearsoncmg.com/html/RectangleFromSimpleGeometricObject.html" TargetMode="External"/><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hyperlink" Target="https://liveexample.pearsoncmg.com/html/CircleFromSimpleGeometricObject.html" TargetMode="External"/><Relationship Id="rId5" Type="http://schemas.openxmlformats.org/officeDocument/2006/relationships/hyperlink" Target="https://liveexample.pearsoncmg.com/html/SimpleGeometricObject.html" TargetMode="External"/><Relationship Id="rId4" Type="http://schemas.openxmlformats.org/officeDocument/2006/relationships/hyperlink" Target="html/TestCircleRectangle.ba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ml/PolymorphismDemo.ba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liveexample.pearsoncmg.com/html/PolymorphismDemo.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DynamicBindingDemo.html" TargetMode="External"/><Relationship Id="rId2" Type="http://schemas.openxmlformats.org/officeDocument/2006/relationships/hyperlink" Target="html/DynamicBindingDemo.ba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liveexample.pearsoncmg.com/html/CastingDemo.html" TargetMode="External"/><Relationship Id="rId2" Type="http://schemas.openxmlformats.org/officeDocument/2006/relationships/hyperlink" Target="html/CastingDemo.ba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hyperlink" Target="https://liveexample.pearsoncmg.com/html/DistinctNumbers.html" TargetMode="External"/><Relationship Id="rId4" Type="http://schemas.openxmlformats.org/officeDocument/2006/relationships/hyperlink" Target="html/DistinctNumbers.ba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4">
            <a:extLst>
              <a:ext uri="{FF2B5EF4-FFF2-40B4-BE49-F238E27FC236}">
                <a16:creationId xmlns:a16="http://schemas.microsoft.com/office/drawing/2014/main" id="{3D36B9EC-94DF-75C0-E9F5-75E896C2EBC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3BD7E4-83C4-F942-83DA-213289D3B671}" type="slidenum">
              <a:rPr lang="en-US" altLang="en-US" sz="1400" smtClean="0"/>
              <a:pPr>
                <a:spcBef>
                  <a:spcPct val="0"/>
                </a:spcBef>
                <a:buClrTx/>
                <a:buSzTx/>
                <a:buFontTx/>
                <a:buNone/>
              </a:pPr>
              <a:t>1</a:t>
            </a:fld>
            <a:endParaRPr lang="en-US" altLang="en-US" sz="1400"/>
          </a:p>
        </p:txBody>
      </p:sp>
      <p:sp>
        <p:nvSpPr>
          <p:cNvPr id="15362" name="Rectangle 2">
            <a:extLst>
              <a:ext uri="{FF2B5EF4-FFF2-40B4-BE49-F238E27FC236}">
                <a16:creationId xmlns:a16="http://schemas.microsoft.com/office/drawing/2014/main" id="{4C7CC5ED-50EC-97D7-A779-4699D7C0C136}"/>
              </a:ext>
            </a:extLst>
          </p:cNvPr>
          <p:cNvSpPr>
            <a:spLocks noGrp="1" noChangeArrowheads="1"/>
          </p:cNvSpPr>
          <p:nvPr>
            <p:ph type="title"/>
          </p:nvPr>
        </p:nvSpPr>
        <p:spPr>
          <a:xfrm>
            <a:off x="685800" y="1143000"/>
            <a:ext cx="7772400" cy="1066800"/>
          </a:xfrm>
        </p:spPr>
        <p:txBody>
          <a:bodyPr/>
          <a:lstStyle/>
          <a:p>
            <a:r>
              <a:rPr lang="en-US" altLang="en-US" sz="3600"/>
              <a:t>Chapter 11 Inheritance and Polymorphism</a:t>
            </a:r>
          </a:p>
        </p:txBody>
      </p:sp>
      <p:sp>
        <p:nvSpPr>
          <p:cNvPr id="15363" name="Rectangle 15">
            <a:extLst>
              <a:ext uri="{FF2B5EF4-FFF2-40B4-BE49-F238E27FC236}">
                <a16:creationId xmlns:a16="http://schemas.microsoft.com/office/drawing/2014/main" id="{90EB0C3D-5AB8-0CF4-915B-1046423F91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a:extLst>
              <a:ext uri="{FF2B5EF4-FFF2-40B4-BE49-F238E27FC236}">
                <a16:creationId xmlns:a16="http://schemas.microsoft.com/office/drawing/2014/main" id="{0FEC220D-8044-1135-D302-0B93E2DAF921}"/>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DF8CB2FB-C550-B44E-9034-8DDACFC6232E}" type="slidenum">
              <a:rPr lang="en-US" altLang="en-US" sz="1050"/>
              <a:pPr>
                <a:spcBef>
                  <a:spcPct val="0"/>
                </a:spcBef>
                <a:buClrTx/>
                <a:buSzTx/>
                <a:buFontTx/>
                <a:buNone/>
                <a:defRPr/>
              </a:pPr>
              <a:t>10</a:t>
            </a:fld>
            <a:endParaRPr lang="en-US" altLang="en-US" sz="1050"/>
          </a:p>
        </p:txBody>
      </p:sp>
      <p:sp>
        <p:nvSpPr>
          <p:cNvPr id="27651" name="Slide Number Placeholder 4">
            <a:extLst>
              <a:ext uri="{FF2B5EF4-FFF2-40B4-BE49-F238E27FC236}">
                <a16:creationId xmlns:a16="http://schemas.microsoft.com/office/drawing/2014/main" id="{39AD74F6-4647-C74E-5002-2F8BCA5F549B}"/>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F2DEACBE-38ED-754F-B6DA-C62407172894}" type="slidenum">
              <a:rPr lang="en-US" altLang="en-US" sz="1050"/>
              <a:pPr algn="r">
                <a:spcBef>
                  <a:spcPct val="0"/>
                </a:spcBef>
                <a:buClrTx/>
                <a:buSzTx/>
                <a:buFontTx/>
                <a:buNone/>
                <a:defRPr/>
              </a:pPr>
              <a:t>10</a:t>
            </a:fld>
            <a:endParaRPr lang="en-US" altLang="en-US" sz="1050"/>
          </a:p>
        </p:txBody>
      </p:sp>
      <p:sp>
        <p:nvSpPr>
          <p:cNvPr id="24579" name="Rectangle 2">
            <a:extLst>
              <a:ext uri="{FF2B5EF4-FFF2-40B4-BE49-F238E27FC236}">
                <a16:creationId xmlns:a16="http://schemas.microsoft.com/office/drawing/2014/main" id="{98FFCBF9-B4E0-8164-3089-4C578C4EDCD1}"/>
              </a:ext>
            </a:extLst>
          </p:cNvPr>
          <p:cNvSpPr>
            <a:spLocks noGrp="1" noChangeArrowheads="1"/>
          </p:cNvSpPr>
          <p:nvPr>
            <p:ph type="title" idx="4294967295"/>
          </p:nvPr>
        </p:nvSpPr>
        <p:spPr>
          <a:xfrm>
            <a:off x="1200150" y="582613"/>
            <a:ext cx="6629400" cy="685800"/>
          </a:xfrm>
        </p:spPr>
        <p:txBody>
          <a:bodyPr/>
          <a:lstStyle/>
          <a:p>
            <a:r>
              <a:rPr lang="en-US" altLang="en-US">
                <a:cs typeface="Times New Roman" panose="02020603050405020304" pitchFamily="18" charset="0"/>
              </a:rPr>
              <a:t>The Static </a:t>
            </a:r>
            <a:r>
              <a:rPr lang="en-US" altLang="en-US" u="sng">
                <a:cs typeface="Times New Roman" panose="02020603050405020304" pitchFamily="18" charset="0"/>
              </a:rPr>
              <a:t>valueOf</a:t>
            </a:r>
            <a:r>
              <a:rPr lang="en-US" altLang="en-US">
                <a:cs typeface="Times New Roman" panose="02020603050405020304" pitchFamily="18" charset="0"/>
              </a:rPr>
              <a:t> Methods</a:t>
            </a:r>
          </a:p>
        </p:txBody>
      </p:sp>
      <p:sp>
        <p:nvSpPr>
          <p:cNvPr id="24580" name="Rectangle 3">
            <a:extLst>
              <a:ext uri="{FF2B5EF4-FFF2-40B4-BE49-F238E27FC236}">
                <a16:creationId xmlns:a16="http://schemas.microsoft.com/office/drawing/2014/main" id="{75423C2A-5EDD-EE8D-BB89-B33CD75E69B0}"/>
              </a:ext>
            </a:extLst>
          </p:cNvPr>
          <p:cNvSpPr>
            <a:spLocks noGrp="1" noChangeArrowheads="1"/>
          </p:cNvSpPr>
          <p:nvPr>
            <p:ph type="body" idx="4294967295"/>
          </p:nvPr>
        </p:nvSpPr>
        <p:spPr>
          <a:xfrm>
            <a:off x="1314450" y="1714500"/>
            <a:ext cx="6400800" cy="3886200"/>
          </a:xfrm>
        </p:spPr>
        <p:txBody>
          <a:bodyPr/>
          <a:lstStyle/>
          <a:p>
            <a:pPr marL="0" indent="0">
              <a:spcBef>
                <a:spcPct val="50000"/>
              </a:spcBef>
              <a:buFont typeface="Monotype Sorts" pitchFamily="2" charset="2"/>
              <a:buNone/>
            </a:pPr>
            <a:r>
              <a:rPr lang="en-US" altLang="en-US" sz="2700" dirty="0">
                <a:cs typeface="Times New Roman" panose="02020603050405020304" pitchFamily="18" charset="0"/>
              </a:rPr>
              <a:t>The numeric wrapper classes have a useful class method, </a:t>
            </a:r>
            <a:r>
              <a:rPr lang="en-US" altLang="en-US" sz="2700" dirty="0" err="1">
                <a:cs typeface="Times New Roman" panose="02020603050405020304" pitchFamily="18" charset="0"/>
              </a:rPr>
              <a:t>valueOf</a:t>
            </a:r>
            <a:r>
              <a:rPr lang="en-US" altLang="en-US" sz="2700" dirty="0">
                <a:cs typeface="Times New Roman" panose="02020603050405020304" pitchFamily="18" charset="0"/>
              </a:rPr>
              <a:t>(String s). This method creates a new object initialized to the value represented by the specified string. For example:</a:t>
            </a:r>
            <a:endParaRPr lang="en-US" altLang="en-US" dirty="0">
              <a:latin typeface="Courier New" panose="02070309020205020404" pitchFamily="49" charset="0"/>
              <a:cs typeface="Courier New" panose="02070309020205020404" pitchFamily="49" charset="0"/>
            </a:endParaRPr>
          </a:p>
          <a:p>
            <a:pPr lvl="1">
              <a:spcBef>
                <a:spcPct val="50000"/>
              </a:spcBef>
              <a:buFontTx/>
              <a:buNone/>
            </a:pPr>
            <a:r>
              <a:rPr lang="en-US" altLang="en-US" dirty="0">
                <a:cs typeface="Times New Roman" panose="02020603050405020304" pitchFamily="18" charset="0"/>
              </a:rPr>
              <a:t>Double </a:t>
            </a:r>
            <a:r>
              <a:rPr lang="en-US" altLang="en-US" dirty="0" err="1">
                <a:cs typeface="Times New Roman" panose="02020603050405020304" pitchFamily="18" charset="0"/>
              </a:rPr>
              <a:t>doubleObject</a:t>
            </a:r>
            <a:r>
              <a:rPr lang="en-US" altLang="en-US" dirty="0">
                <a:cs typeface="Times New Roman" panose="02020603050405020304" pitchFamily="18" charset="0"/>
              </a:rPr>
              <a:t> = </a:t>
            </a:r>
            <a:r>
              <a:rPr lang="en-US" altLang="en-US" dirty="0" err="1">
                <a:cs typeface="Times New Roman" panose="02020603050405020304" pitchFamily="18" charset="0"/>
              </a:rPr>
              <a:t>Double.valueOf</a:t>
            </a:r>
            <a:r>
              <a:rPr lang="en-US" altLang="en-US" dirty="0">
                <a:cs typeface="Times New Roman" panose="02020603050405020304" pitchFamily="18" charset="0"/>
              </a:rPr>
              <a:t>("12.4");</a:t>
            </a:r>
          </a:p>
          <a:p>
            <a:pPr lvl="1">
              <a:spcBef>
                <a:spcPct val="50000"/>
              </a:spcBef>
              <a:buFontTx/>
              <a:buNone/>
            </a:pPr>
            <a:r>
              <a:rPr lang="en-US" altLang="en-US" dirty="0">
                <a:cs typeface="Times New Roman" panose="02020603050405020304" pitchFamily="18" charset="0"/>
              </a:rPr>
              <a:t>Integer </a:t>
            </a:r>
            <a:r>
              <a:rPr lang="en-US" altLang="en-US" dirty="0" err="1">
                <a:cs typeface="Times New Roman" panose="02020603050405020304" pitchFamily="18" charset="0"/>
              </a:rPr>
              <a:t>integerObject</a:t>
            </a:r>
            <a:r>
              <a:rPr lang="en-US" altLang="en-US" dirty="0">
                <a:cs typeface="Times New Roman" panose="02020603050405020304" pitchFamily="18" charset="0"/>
              </a:rPr>
              <a:t> = </a:t>
            </a:r>
            <a:r>
              <a:rPr lang="en-US" altLang="en-US" dirty="0" err="1">
                <a:cs typeface="Times New Roman" panose="02020603050405020304" pitchFamily="18" charset="0"/>
              </a:rPr>
              <a:t>Integer.valueOf</a:t>
            </a:r>
            <a:r>
              <a:rPr lang="en-US" altLang="en-US" dirty="0">
                <a:cs typeface="Times New Roman" panose="02020603050405020304" pitchFamily="18" charset="0"/>
              </a:rPr>
              <a:t>("12");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EF25DC57-6361-602F-9C69-019EB7B9A608}"/>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B00E0445-1824-394A-892D-72C034EAA552}" type="slidenum">
              <a:rPr lang="en-US" altLang="en-US" sz="1050"/>
              <a:pPr>
                <a:spcBef>
                  <a:spcPct val="0"/>
                </a:spcBef>
                <a:buClrTx/>
                <a:buSzTx/>
                <a:buFontTx/>
                <a:buNone/>
                <a:defRPr/>
              </a:pPr>
              <a:t>11</a:t>
            </a:fld>
            <a:endParaRPr lang="en-US" altLang="en-US" sz="1050"/>
          </a:p>
        </p:txBody>
      </p:sp>
      <p:sp>
        <p:nvSpPr>
          <p:cNvPr id="28675" name="Slide Number Placeholder 4">
            <a:extLst>
              <a:ext uri="{FF2B5EF4-FFF2-40B4-BE49-F238E27FC236}">
                <a16:creationId xmlns:a16="http://schemas.microsoft.com/office/drawing/2014/main" id="{5E0B8A70-7D2D-F3A1-6D5E-8102F8E7322A}"/>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BA653666-20F1-C548-86D1-138429A411BE}" type="slidenum">
              <a:rPr lang="en-US" altLang="en-US" sz="1050"/>
              <a:pPr algn="r">
                <a:spcBef>
                  <a:spcPct val="0"/>
                </a:spcBef>
                <a:buClrTx/>
                <a:buSzTx/>
                <a:buFontTx/>
                <a:buNone/>
                <a:defRPr/>
              </a:pPr>
              <a:t>11</a:t>
            </a:fld>
            <a:endParaRPr lang="en-US" altLang="en-US" sz="1050"/>
          </a:p>
        </p:txBody>
      </p:sp>
      <p:sp>
        <p:nvSpPr>
          <p:cNvPr id="28676" name="Rectangle 2">
            <a:extLst>
              <a:ext uri="{FF2B5EF4-FFF2-40B4-BE49-F238E27FC236}">
                <a16:creationId xmlns:a16="http://schemas.microsoft.com/office/drawing/2014/main" id="{16070B22-CB2E-77C3-9031-4EEBC052BD91}"/>
              </a:ext>
            </a:extLst>
          </p:cNvPr>
          <p:cNvSpPr>
            <a:spLocks noGrp="1" noChangeArrowheads="1"/>
          </p:cNvSpPr>
          <p:nvPr>
            <p:ph type="title" idx="4294967295"/>
          </p:nvPr>
        </p:nvSpPr>
        <p:spPr>
          <a:xfrm>
            <a:off x="1143000" y="1028700"/>
            <a:ext cx="6629400" cy="685800"/>
          </a:xfrm>
        </p:spPr>
        <p:txBody>
          <a:bodyPr>
            <a:normAutofit fontScale="90000"/>
          </a:bodyPr>
          <a:lstStyle/>
          <a:p>
            <a:pPr>
              <a:defRPr/>
            </a:pPr>
            <a:r>
              <a:rPr lang="en-US" altLang="en-US" dirty="0">
                <a:cs typeface="Times New Roman" panose="02020603050405020304" pitchFamily="18" charset="0"/>
              </a:rPr>
              <a:t>The Methods for Parsing Strings into Numbers </a:t>
            </a:r>
          </a:p>
        </p:txBody>
      </p:sp>
      <p:sp>
        <p:nvSpPr>
          <p:cNvPr id="25604" name="Rectangle 3">
            <a:extLst>
              <a:ext uri="{FF2B5EF4-FFF2-40B4-BE49-F238E27FC236}">
                <a16:creationId xmlns:a16="http://schemas.microsoft.com/office/drawing/2014/main" id="{84346316-C73D-4D89-0CD0-5DE70DB328F1}"/>
              </a:ext>
            </a:extLst>
          </p:cNvPr>
          <p:cNvSpPr>
            <a:spLocks noGrp="1" noChangeArrowheads="1"/>
          </p:cNvSpPr>
          <p:nvPr>
            <p:ph type="body" idx="4294967295"/>
          </p:nvPr>
        </p:nvSpPr>
        <p:spPr>
          <a:xfrm>
            <a:off x="1314450" y="1943100"/>
            <a:ext cx="6400800" cy="3657600"/>
          </a:xfrm>
        </p:spPr>
        <p:txBody>
          <a:bodyPr/>
          <a:lstStyle/>
          <a:p>
            <a:pPr marL="0" indent="0">
              <a:spcBef>
                <a:spcPct val="50000"/>
              </a:spcBef>
              <a:buFont typeface="Monotype Sorts" pitchFamily="2" charset="2"/>
              <a:buNone/>
            </a:pPr>
            <a:r>
              <a:rPr lang="en-US" altLang="en-US" sz="2700" dirty="0">
                <a:cs typeface="Times New Roman" panose="02020603050405020304" pitchFamily="18" charset="0"/>
              </a:rPr>
              <a:t>You have used the </a:t>
            </a:r>
            <a:r>
              <a:rPr lang="en-US" altLang="en-US" sz="2700" b="1" dirty="0" err="1">
                <a:latin typeface="Courier New" panose="02070309020205020404" pitchFamily="49" charset="0"/>
                <a:cs typeface="Courier New" panose="02070309020205020404" pitchFamily="49" charset="0"/>
              </a:rPr>
              <a:t>parseInt</a:t>
            </a:r>
            <a:r>
              <a:rPr lang="en-US" altLang="en-US" sz="2700" dirty="0">
                <a:cs typeface="Times New Roman" panose="02020603050405020304" pitchFamily="18" charset="0"/>
              </a:rPr>
              <a:t> method in the </a:t>
            </a:r>
            <a:r>
              <a:rPr lang="en-US" altLang="en-US" sz="2700" b="1" dirty="0">
                <a:latin typeface="Courier New" panose="02070309020205020404" pitchFamily="49" charset="0"/>
                <a:cs typeface="Courier New" panose="02070309020205020404" pitchFamily="49" charset="0"/>
              </a:rPr>
              <a:t>Integer</a:t>
            </a:r>
            <a:r>
              <a:rPr lang="en-US" altLang="en-US" sz="2700" dirty="0">
                <a:cs typeface="Times New Roman" panose="02020603050405020304" pitchFamily="18" charset="0"/>
              </a:rPr>
              <a:t> class to parse a numeric string into an int value and the </a:t>
            </a:r>
            <a:r>
              <a:rPr lang="en-US" altLang="en-US" sz="2700" b="1" dirty="0" err="1">
                <a:latin typeface="Courier New" panose="02070309020205020404" pitchFamily="49" charset="0"/>
                <a:cs typeface="Courier New" panose="02070309020205020404" pitchFamily="49" charset="0"/>
              </a:rPr>
              <a:t>parseDouble</a:t>
            </a:r>
            <a:r>
              <a:rPr lang="en-US" altLang="en-US" sz="2700" dirty="0">
                <a:cs typeface="Times New Roman" panose="02020603050405020304" pitchFamily="18" charset="0"/>
              </a:rPr>
              <a:t> method in the </a:t>
            </a:r>
            <a:r>
              <a:rPr lang="en-US" altLang="en-US" sz="2700" b="1" dirty="0">
                <a:latin typeface="Courier New" panose="02070309020205020404" pitchFamily="49" charset="0"/>
                <a:cs typeface="Courier New" panose="02070309020205020404" pitchFamily="49" charset="0"/>
              </a:rPr>
              <a:t>Double</a:t>
            </a:r>
            <a:r>
              <a:rPr lang="en-US" altLang="en-US" sz="2700" dirty="0">
                <a:cs typeface="Times New Roman" panose="02020603050405020304" pitchFamily="18" charset="0"/>
              </a:rPr>
              <a:t> class to parse a numeric string into a double value. </a:t>
            </a:r>
          </a:p>
          <a:p>
            <a:pPr marL="0" indent="0">
              <a:spcBef>
                <a:spcPct val="50000"/>
              </a:spcBef>
              <a:buFont typeface="Monotype Sorts" pitchFamily="2" charset="2"/>
              <a:buNone/>
            </a:pPr>
            <a:r>
              <a:rPr lang="en-US" altLang="en-US" sz="2700" dirty="0">
                <a:cs typeface="Times New Roman" panose="02020603050405020304" pitchFamily="18" charset="0"/>
              </a:rPr>
              <a:t>Each numeric wrapper class has two overloaded parsing methods to parse a numeric string into an appropriate numeric value.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a:extLst>
              <a:ext uri="{FF2B5EF4-FFF2-40B4-BE49-F238E27FC236}">
                <a16:creationId xmlns:a16="http://schemas.microsoft.com/office/drawing/2014/main" id="{2901FDE8-A406-EF3A-1A8A-B4F4A320E3E2}"/>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BE2CEBDC-B77E-A641-AB56-FDE28FE9BB75}" type="slidenum">
              <a:rPr lang="en-US" altLang="en-US" sz="1050"/>
              <a:pPr>
                <a:spcBef>
                  <a:spcPct val="0"/>
                </a:spcBef>
                <a:buClrTx/>
                <a:buSzTx/>
                <a:buFontTx/>
                <a:buNone/>
                <a:defRPr/>
              </a:pPr>
              <a:t>12</a:t>
            </a:fld>
            <a:endParaRPr lang="en-US" altLang="en-US" sz="1050"/>
          </a:p>
        </p:txBody>
      </p:sp>
      <p:sp>
        <p:nvSpPr>
          <p:cNvPr id="29699" name="Slide Number Placeholder 4">
            <a:extLst>
              <a:ext uri="{FF2B5EF4-FFF2-40B4-BE49-F238E27FC236}">
                <a16:creationId xmlns:a16="http://schemas.microsoft.com/office/drawing/2014/main" id="{E6015528-7647-EAEC-A6B6-E328F5FC17AB}"/>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AA88840A-01DE-CE45-85F3-ED09C40CEDB1}" type="slidenum">
              <a:rPr lang="en-US" altLang="en-US" sz="1050"/>
              <a:pPr algn="r">
                <a:spcBef>
                  <a:spcPct val="0"/>
                </a:spcBef>
                <a:buClrTx/>
                <a:buSzTx/>
                <a:buFontTx/>
                <a:buNone/>
                <a:defRPr/>
              </a:pPr>
              <a:t>12</a:t>
            </a:fld>
            <a:endParaRPr lang="en-US" altLang="en-US" sz="1050"/>
          </a:p>
        </p:txBody>
      </p:sp>
      <p:sp>
        <p:nvSpPr>
          <p:cNvPr id="29700" name="Rectangle 1026">
            <a:extLst>
              <a:ext uri="{FF2B5EF4-FFF2-40B4-BE49-F238E27FC236}">
                <a16:creationId xmlns:a16="http://schemas.microsoft.com/office/drawing/2014/main" id="{1E3B779B-0561-6FF5-1441-5CDDEB6A663E}"/>
              </a:ext>
            </a:extLst>
          </p:cNvPr>
          <p:cNvSpPr>
            <a:spLocks noGrp="1" noChangeArrowheads="1"/>
          </p:cNvSpPr>
          <p:nvPr>
            <p:ph type="title" idx="4294967295"/>
          </p:nvPr>
        </p:nvSpPr>
        <p:spPr>
          <a:xfrm>
            <a:off x="2057400" y="971550"/>
            <a:ext cx="5657850" cy="514350"/>
          </a:xfrm>
        </p:spPr>
        <p:txBody>
          <a:bodyPr>
            <a:normAutofit fontScale="90000"/>
          </a:bodyPr>
          <a:lstStyle/>
          <a:p>
            <a:pPr>
              <a:defRPr/>
            </a:pPr>
            <a:r>
              <a:rPr lang="en-US" altLang="en-US" sz="1800">
                <a:latin typeface="Courier New" panose="02070309020205020404" pitchFamily="49" charset="0"/>
                <a:cs typeface="Courier New" panose="02070309020205020404" pitchFamily="49" charset="0"/>
              </a:rPr>
              <a:t>Automatic Conversion Between Primitive Types and Wrapper Class Types</a:t>
            </a:r>
            <a:endParaRPr lang="en-US" altLang="en-US" sz="1800">
              <a:cs typeface="Times New Roman" panose="02020603050405020304" pitchFamily="18" charset="0"/>
            </a:endParaRPr>
          </a:p>
        </p:txBody>
      </p:sp>
      <p:sp>
        <p:nvSpPr>
          <p:cNvPr id="29701" name="Rectangle 1027">
            <a:extLst>
              <a:ext uri="{FF2B5EF4-FFF2-40B4-BE49-F238E27FC236}">
                <a16:creationId xmlns:a16="http://schemas.microsoft.com/office/drawing/2014/main" id="{58690ED5-2D60-46B4-A2B2-30FBE2118A59}"/>
              </a:ext>
            </a:extLst>
          </p:cNvPr>
          <p:cNvSpPr>
            <a:spLocks noGrp="1" noChangeArrowheads="1"/>
          </p:cNvSpPr>
          <p:nvPr>
            <p:ph type="body" idx="4294967295"/>
          </p:nvPr>
        </p:nvSpPr>
        <p:spPr>
          <a:xfrm>
            <a:off x="1314450" y="1885950"/>
            <a:ext cx="6515100" cy="457200"/>
          </a:xfrm>
        </p:spPr>
        <p:txBody>
          <a:bodyPr>
            <a:normAutofit fontScale="92500" lnSpcReduction="20000"/>
          </a:bodyPr>
          <a:lstStyle/>
          <a:p>
            <a:pPr marL="0" indent="0">
              <a:spcBef>
                <a:spcPct val="0"/>
              </a:spcBef>
              <a:buFont typeface="Monotype Sorts" pitchFamily="2" charset="2"/>
              <a:buNone/>
              <a:defRPr/>
            </a:pPr>
            <a:r>
              <a:rPr lang="en-US" altLang="en-US" sz="1500">
                <a:cs typeface="Times New Roman" panose="02020603050405020304" pitchFamily="18" charset="0"/>
              </a:rPr>
              <a:t>JDK 1.5 allows primitive type and wrapper classes to be converted automatically. For example, the following statement in (a) can be simplified as in (b): </a:t>
            </a:r>
          </a:p>
        </p:txBody>
      </p:sp>
      <p:sp>
        <p:nvSpPr>
          <p:cNvPr id="26629" name="Rectangle 1030">
            <a:extLst>
              <a:ext uri="{FF2B5EF4-FFF2-40B4-BE49-F238E27FC236}">
                <a16:creationId xmlns:a16="http://schemas.microsoft.com/office/drawing/2014/main" id="{2C16BC6C-6341-89F4-DAE9-7EB9D1F13980}"/>
              </a:ext>
            </a:extLst>
          </p:cNvPr>
          <p:cNvSpPr>
            <a:spLocks noChangeArrowheads="1"/>
          </p:cNvSpPr>
          <p:nvPr/>
        </p:nvSpPr>
        <p:spPr bwMode="auto">
          <a:xfrm>
            <a:off x="2751138" y="3179763"/>
            <a:ext cx="685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p>
        </p:txBody>
      </p:sp>
      <p:graphicFrame>
        <p:nvGraphicFramePr>
          <p:cNvPr id="26630" name="Object 1029">
            <a:extLst>
              <a:ext uri="{FF2B5EF4-FFF2-40B4-BE49-F238E27FC236}">
                <a16:creationId xmlns:a16="http://schemas.microsoft.com/office/drawing/2014/main" id="{098B3FF1-B9C3-FBA2-A3D0-9C09F13059E3}"/>
              </a:ext>
            </a:extLst>
          </p:cNvPr>
          <p:cNvGraphicFramePr>
            <a:graphicFrameLocks noChangeAspect="1"/>
          </p:cNvGraphicFramePr>
          <p:nvPr/>
        </p:nvGraphicFramePr>
        <p:xfrm>
          <a:off x="1314450" y="2628900"/>
          <a:ext cx="6573838" cy="903288"/>
        </p:xfrm>
        <a:graphic>
          <a:graphicData uri="http://schemas.openxmlformats.org/presentationml/2006/ole">
            <mc:AlternateContent xmlns:mc="http://schemas.openxmlformats.org/markup-compatibility/2006">
              <mc:Choice xmlns:v="urn:schemas-microsoft-com:vml" Requires="v">
                <p:oleObj name="Picture" r:id="rId2" imgW="30149800" imgH="4152900" progId="Word.Picture.8">
                  <p:embed/>
                </p:oleObj>
              </mc:Choice>
              <mc:Fallback>
                <p:oleObj name="Picture" r:id="rId2" imgW="30149800" imgH="4152900" progId="Word.Picture.8">
                  <p:embed/>
                  <p:pic>
                    <p:nvPicPr>
                      <p:cNvPr id="0"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628900"/>
                        <a:ext cx="6573838"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1031">
            <a:extLst>
              <a:ext uri="{FF2B5EF4-FFF2-40B4-BE49-F238E27FC236}">
                <a16:creationId xmlns:a16="http://schemas.microsoft.com/office/drawing/2014/main" id="{E787E794-791A-EECF-0486-E7E10A54CF91}"/>
              </a:ext>
            </a:extLst>
          </p:cNvPr>
          <p:cNvSpPr>
            <a:spLocks noChangeArrowheads="1"/>
          </p:cNvSpPr>
          <p:nvPr/>
        </p:nvSpPr>
        <p:spPr bwMode="auto">
          <a:xfrm>
            <a:off x="1314450" y="3771900"/>
            <a:ext cx="6515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en-US" sz="1500" u="sng">
                <a:cs typeface="Times New Roman" panose="02020603050405020304" pitchFamily="18" charset="0"/>
              </a:rPr>
              <a:t>Integer[] intArray = {1, 2, 3};</a:t>
            </a:r>
          </a:p>
          <a:p>
            <a:pPr>
              <a:lnSpc>
                <a:spcPct val="90000"/>
              </a:lnSpc>
              <a:spcBef>
                <a:spcPct val="0"/>
              </a:spcBef>
              <a:buClrTx/>
              <a:buSzTx/>
              <a:buFontTx/>
              <a:buNone/>
            </a:pPr>
            <a:r>
              <a:rPr lang="en-US" altLang="en-US" sz="1500" u="sng">
                <a:cs typeface="Times New Roman" panose="02020603050405020304" pitchFamily="18" charset="0"/>
              </a:rPr>
              <a:t>System.out.println(intArray[0] + intArray[1] + intArray[2]);</a:t>
            </a:r>
            <a:endParaRPr lang="en-US" altLang="en-US" sz="1500">
              <a:cs typeface="Times New Roman" panose="02020603050405020304" pitchFamily="18" charset="0"/>
            </a:endParaRPr>
          </a:p>
        </p:txBody>
      </p:sp>
      <p:sp>
        <p:nvSpPr>
          <p:cNvPr id="26632" name="Rectangle 1032">
            <a:extLst>
              <a:ext uri="{FF2B5EF4-FFF2-40B4-BE49-F238E27FC236}">
                <a16:creationId xmlns:a16="http://schemas.microsoft.com/office/drawing/2014/main" id="{24103FC4-E349-563F-93C9-CEF7B6421D28}"/>
              </a:ext>
            </a:extLst>
          </p:cNvPr>
          <p:cNvSpPr>
            <a:spLocks noChangeArrowheads="1"/>
          </p:cNvSpPr>
          <p:nvPr/>
        </p:nvSpPr>
        <p:spPr bwMode="auto">
          <a:xfrm>
            <a:off x="2857500" y="4686300"/>
            <a:ext cx="914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en-US" sz="1500">
                <a:cs typeface="Times New Roman" panose="02020603050405020304" pitchFamily="18" charset="0"/>
              </a:rPr>
              <a:t>Unboxing</a:t>
            </a:r>
          </a:p>
        </p:txBody>
      </p:sp>
      <p:sp>
        <p:nvSpPr>
          <p:cNvPr id="26633" name="Line 1033">
            <a:extLst>
              <a:ext uri="{FF2B5EF4-FFF2-40B4-BE49-F238E27FC236}">
                <a16:creationId xmlns:a16="http://schemas.microsoft.com/office/drawing/2014/main" id="{395FB50E-F84A-1403-E887-436FDE14ADB0}"/>
              </a:ext>
            </a:extLst>
          </p:cNvPr>
          <p:cNvSpPr>
            <a:spLocks noChangeShapeType="1"/>
          </p:cNvSpPr>
          <p:nvPr/>
        </p:nvSpPr>
        <p:spPr bwMode="auto">
          <a:xfrm flipV="1">
            <a:off x="3314700" y="4229100"/>
            <a:ext cx="0" cy="4572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6634" name="Line 1034">
            <a:extLst>
              <a:ext uri="{FF2B5EF4-FFF2-40B4-BE49-F238E27FC236}">
                <a16:creationId xmlns:a16="http://schemas.microsoft.com/office/drawing/2014/main" id="{A6A112FC-BEE6-7884-8659-309059DE45C7}"/>
              </a:ext>
            </a:extLst>
          </p:cNvPr>
          <p:cNvSpPr>
            <a:spLocks noChangeShapeType="1"/>
          </p:cNvSpPr>
          <p:nvPr/>
        </p:nvSpPr>
        <p:spPr bwMode="auto">
          <a:xfrm flipV="1">
            <a:off x="3429000" y="4229100"/>
            <a:ext cx="800100" cy="4572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6635" name="Line 1035">
            <a:extLst>
              <a:ext uri="{FF2B5EF4-FFF2-40B4-BE49-F238E27FC236}">
                <a16:creationId xmlns:a16="http://schemas.microsoft.com/office/drawing/2014/main" id="{DF8CEBEE-8D40-4AF5-8E2E-57C5273415CF}"/>
              </a:ext>
            </a:extLst>
          </p:cNvPr>
          <p:cNvSpPr>
            <a:spLocks noChangeShapeType="1"/>
          </p:cNvSpPr>
          <p:nvPr/>
        </p:nvSpPr>
        <p:spPr bwMode="auto">
          <a:xfrm flipV="1">
            <a:off x="3543300" y="4229100"/>
            <a:ext cx="1885950" cy="4572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a:extLst>
              <a:ext uri="{FF2B5EF4-FFF2-40B4-BE49-F238E27FC236}">
                <a16:creationId xmlns:a16="http://schemas.microsoft.com/office/drawing/2014/main" id="{9CD2DA52-719F-A392-968A-A9FDC31208EB}"/>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EC5CBF0A-966C-3E42-A250-719DF8125C55}" type="slidenum">
              <a:rPr lang="en-US" altLang="en-US" sz="1050"/>
              <a:pPr>
                <a:spcBef>
                  <a:spcPct val="0"/>
                </a:spcBef>
                <a:buClrTx/>
                <a:buSzTx/>
                <a:buFontTx/>
                <a:buNone/>
                <a:defRPr/>
              </a:pPr>
              <a:t>13</a:t>
            </a:fld>
            <a:endParaRPr lang="en-US" altLang="en-US" sz="1050"/>
          </a:p>
        </p:txBody>
      </p:sp>
      <p:sp>
        <p:nvSpPr>
          <p:cNvPr id="30723" name="Slide Number Placeholder 4">
            <a:extLst>
              <a:ext uri="{FF2B5EF4-FFF2-40B4-BE49-F238E27FC236}">
                <a16:creationId xmlns:a16="http://schemas.microsoft.com/office/drawing/2014/main" id="{BA0AEF38-D758-54FA-AD6A-B7FFDFEF6D09}"/>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2DB6DA00-6648-3A4E-9FFD-42CD05097F34}" type="slidenum">
              <a:rPr lang="en-US" altLang="en-US" sz="1050"/>
              <a:pPr algn="r">
                <a:spcBef>
                  <a:spcPct val="0"/>
                </a:spcBef>
                <a:buClrTx/>
                <a:buSzTx/>
                <a:buFontTx/>
                <a:buNone/>
                <a:defRPr/>
              </a:pPr>
              <a:t>13</a:t>
            </a:fld>
            <a:endParaRPr lang="en-US" altLang="en-US" sz="1050"/>
          </a:p>
        </p:txBody>
      </p:sp>
      <p:sp>
        <p:nvSpPr>
          <p:cNvPr id="27651" name="Rectangle 2">
            <a:extLst>
              <a:ext uri="{FF2B5EF4-FFF2-40B4-BE49-F238E27FC236}">
                <a16:creationId xmlns:a16="http://schemas.microsoft.com/office/drawing/2014/main" id="{64BF6625-B362-58B5-2C57-7CF25961ACB9}"/>
              </a:ext>
            </a:extLst>
          </p:cNvPr>
          <p:cNvSpPr>
            <a:spLocks noGrp="1" noChangeArrowheads="1"/>
          </p:cNvSpPr>
          <p:nvPr>
            <p:ph type="title" idx="4294967295"/>
          </p:nvPr>
        </p:nvSpPr>
        <p:spPr>
          <a:xfrm>
            <a:off x="1371600" y="1143000"/>
            <a:ext cx="6400800" cy="571500"/>
          </a:xfrm>
        </p:spPr>
        <p:txBody>
          <a:bodyPr/>
          <a:lstStyle/>
          <a:p>
            <a:r>
              <a:rPr lang="en-US" altLang="en-US"/>
              <a:t>BigInteger and BigDecimal</a:t>
            </a:r>
            <a:endParaRPr lang="en-US" altLang="en-US" sz="3600">
              <a:hlinkClick r:id="rId2" action="ppaction://program"/>
            </a:endParaRPr>
          </a:p>
        </p:txBody>
      </p:sp>
      <p:sp>
        <p:nvSpPr>
          <p:cNvPr id="27652" name="Rectangle 3">
            <a:extLst>
              <a:ext uri="{FF2B5EF4-FFF2-40B4-BE49-F238E27FC236}">
                <a16:creationId xmlns:a16="http://schemas.microsoft.com/office/drawing/2014/main" id="{A0D4FF71-0EB6-49C5-60FF-F00C309D0B3A}"/>
              </a:ext>
            </a:extLst>
          </p:cNvPr>
          <p:cNvSpPr>
            <a:spLocks noGrp="1" noChangeArrowheads="1"/>
          </p:cNvSpPr>
          <p:nvPr>
            <p:ph type="body" idx="4294967295"/>
          </p:nvPr>
        </p:nvSpPr>
        <p:spPr>
          <a:xfrm>
            <a:off x="1428750" y="1943100"/>
            <a:ext cx="6343650" cy="3657600"/>
          </a:xfrm>
        </p:spPr>
        <p:txBody>
          <a:bodyPr/>
          <a:lstStyle/>
          <a:p>
            <a:pPr marL="0" indent="0">
              <a:buFont typeface="Monotype Sorts" pitchFamily="2" charset="2"/>
              <a:buNone/>
            </a:pPr>
            <a:r>
              <a:rPr lang="en-US" altLang="en-US"/>
              <a:t>If you need to compute with very large integers or high precision floating-point values, you can use the </a:t>
            </a:r>
            <a:r>
              <a:rPr lang="en-US" altLang="en-US" u="sng"/>
              <a:t>BigInteger</a:t>
            </a:r>
            <a:r>
              <a:rPr lang="en-US" altLang="en-US"/>
              <a:t> and </a:t>
            </a:r>
            <a:r>
              <a:rPr lang="en-US" altLang="en-US" u="sng"/>
              <a:t>BigDecimal</a:t>
            </a:r>
            <a:r>
              <a:rPr lang="en-US" altLang="en-US"/>
              <a:t> classes in the </a:t>
            </a:r>
            <a:r>
              <a:rPr lang="en-US" altLang="en-US" u="sng"/>
              <a:t>java.math</a:t>
            </a:r>
            <a:r>
              <a:rPr lang="en-US" altLang="en-US"/>
              <a:t> package. Both are </a:t>
            </a:r>
            <a:r>
              <a:rPr lang="en-US" altLang="en-US" i="1"/>
              <a:t>immutable</a:t>
            </a:r>
            <a:r>
              <a:rPr lang="en-US" altLang="en-US"/>
              <a:t>. Both extend the </a:t>
            </a:r>
            <a:r>
              <a:rPr lang="en-US" altLang="en-US" u="sng"/>
              <a:t>Number</a:t>
            </a:r>
            <a:r>
              <a:rPr lang="en-US" altLang="en-US"/>
              <a:t> class and implement the </a:t>
            </a:r>
            <a:r>
              <a:rPr lang="en-US" altLang="en-US" u="sng"/>
              <a:t>Comparable</a:t>
            </a:r>
            <a:r>
              <a:rPr lang="en-US" altLang="en-US"/>
              <a:t> interface.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a:extLst>
              <a:ext uri="{FF2B5EF4-FFF2-40B4-BE49-F238E27FC236}">
                <a16:creationId xmlns:a16="http://schemas.microsoft.com/office/drawing/2014/main" id="{D3C9D5DD-B27C-A7D2-3AE4-F6B4E9E3DA51}"/>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56BBD052-980A-E845-BC9B-D235791015AE}" type="slidenum">
              <a:rPr lang="en-US" altLang="en-US" sz="1050"/>
              <a:pPr>
                <a:spcBef>
                  <a:spcPct val="0"/>
                </a:spcBef>
                <a:buClrTx/>
                <a:buSzTx/>
                <a:buFontTx/>
                <a:buNone/>
                <a:defRPr/>
              </a:pPr>
              <a:t>14</a:t>
            </a:fld>
            <a:endParaRPr lang="en-US" altLang="en-US" sz="1050"/>
          </a:p>
        </p:txBody>
      </p:sp>
      <p:sp>
        <p:nvSpPr>
          <p:cNvPr id="31747" name="Slide Number Placeholder 4">
            <a:extLst>
              <a:ext uri="{FF2B5EF4-FFF2-40B4-BE49-F238E27FC236}">
                <a16:creationId xmlns:a16="http://schemas.microsoft.com/office/drawing/2014/main" id="{7282B6AA-425F-F270-F69A-CDEAC5DD8464}"/>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ECDD1E11-9D7D-CF4A-8008-B357D4F10DC2}" type="slidenum">
              <a:rPr lang="en-US" altLang="en-US" sz="1050"/>
              <a:pPr algn="r">
                <a:spcBef>
                  <a:spcPct val="0"/>
                </a:spcBef>
                <a:buClrTx/>
                <a:buSzTx/>
                <a:buFontTx/>
                <a:buNone/>
                <a:defRPr/>
              </a:pPr>
              <a:t>14</a:t>
            </a:fld>
            <a:endParaRPr lang="en-US" altLang="en-US" sz="1050"/>
          </a:p>
        </p:txBody>
      </p:sp>
      <p:sp>
        <p:nvSpPr>
          <p:cNvPr id="28675" name="Rectangle 2">
            <a:extLst>
              <a:ext uri="{FF2B5EF4-FFF2-40B4-BE49-F238E27FC236}">
                <a16:creationId xmlns:a16="http://schemas.microsoft.com/office/drawing/2014/main" id="{E93E4345-68CB-1EF5-C89D-6069E99BDDE1}"/>
              </a:ext>
            </a:extLst>
          </p:cNvPr>
          <p:cNvSpPr>
            <a:spLocks noGrp="1" noChangeArrowheads="1"/>
          </p:cNvSpPr>
          <p:nvPr>
            <p:ph type="title" idx="4294967295"/>
          </p:nvPr>
        </p:nvSpPr>
        <p:spPr>
          <a:xfrm>
            <a:off x="1371600" y="971550"/>
            <a:ext cx="6400800" cy="571500"/>
          </a:xfrm>
        </p:spPr>
        <p:txBody>
          <a:bodyPr/>
          <a:lstStyle/>
          <a:p>
            <a:r>
              <a:rPr lang="en-US" altLang="en-US"/>
              <a:t>BigInteger and BigDecimal</a:t>
            </a:r>
            <a:endParaRPr lang="en-US" altLang="en-US" sz="3600">
              <a:hlinkClick r:id="rId2" action="ppaction://program"/>
            </a:endParaRPr>
          </a:p>
        </p:txBody>
      </p:sp>
      <p:sp>
        <p:nvSpPr>
          <p:cNvPr id="28676" name="Rectangle 3">
            <a:extLst>
              <a:ext uri="{FF2B5EF4-FFF2-40B4-BE49-F238E27FC236}">
                <a16:creationId xmlns:a16="http://schemas.microsoft.com/office/drawing/2014/main" id="{2492D285-F6B6-A639-DDED-92E16AE5F114}"/>
              </a:ext>
            </a:extLst>
          </p:cNvPr>
          <p:cNvSpPr>
            <a:spLocks noGrp="1" noChangeArrowheads="1"/>
          </p:cNvSpPr>
          <p:nvPr>
            <p:ph type="body" idx="4294967295"/>
          </p:nvPr>
        </p:nvSpPr>
        <p:spPr>
          <a:xfrm>
            <a:off x="1314450" y="1657350"/>
            <a:ext cx="6515100" cy="1657350"/>
          </a:xfrm>
        </p:spPr>
        <p:txBody>
          <a:bodyPr/>
          <a:lstStyle/>
          <a:p>
            <a:pPr marL="0" indent="0">
              <a:buFont typeface="Monotype Sorts" pitchFamily="2" charset="2"/>
              <a:buNone/>
            </a:pPr>
            <a:r>
              <a:rPr lang="en-US" altLang="en-US" sz="2400">
                <a:solidFill>
                  <a:schemeClr val="tx2"/>
                </a:solidFill>
              </a:rPr>
              <a:t>BigInteger a = </a:t>
            </a:r>
            <a:r>
              <a:rPr lang="en-US" altLang="en-US" sz="2400" b="1">
                <a:solidFill>
                  <a:schemeClr val="tx2"/>
                </a:solidFill>
              </a:rPr>
              <a:t>new</a:t>
            </a:r>
            <a:r>
              <a:rPr lang="en-US" altLang="en-US" sz="2400">
                <a:solidFill>
                  <a:schemeClr val="tx2"/>
                </a:solidFill>
              </a:rPr>
              <a:t> BigInteger("9223372036854775807");</a:t>
            </a:r>
          </a:p>
          <a:p>
            <a:pPr marL="0" indent="0">
              <a:buFont typeface="Monotype Sorts" pitchFamily="2" charset="2"/>
              <a:buNone/>
            </a:pPr>
            <a:r>
              <a:rPr lang="en-US" altLang="en-US" sz="2400">
                <a:solidFill>
                  <a:schemeClr val="tx2"/>
                </a:solidFill>
              </a:rPr>
              <a:t>BigInteger b = </a:t>
            </a:r>
            <a:r>
              <a:rPr lang="en-US" altLang="en-US" sz="2400" b="1">
                <a:solidFill>
                  <a:schemeClr val="tx2"/>
                </a:solidFill>
              </a:rPr>
              <a:t>new</a:t>
            </a:r>
            <a:r>
              <a:rPr lang="en-US" altLang="en-US" sz="2400">
                <a:solidFill>
                  <a:schemeClr val="tx2"/>
                </a:solidFill>
              </a:rPr>
              <a:t> BigInteger("2");</a:t>
            </a:r>
          </a:p>
          <a:p>
            <a:pPr marL="0" indent="0">
              <a:buFont typeface="Monotype Sorts" pitchFamily="2" charset="2"/>
              <a:buNone/>
            </a:pPr>
            <a:r>
              <a:rPr lang="en-US" altLang="en-US" sz="2400">
                <a:solidFill>
                  <a:schemeClr val="tx2"/>
                </a:solidFill>
              </a:rPr>
              <a:t>BigInteger c = a.multiply(b); // 9223372036854775807 * 2</a:t>
            </a:r>
          </a:p>
          <a:p>
            <a:pPr marL="0" indent="0">
              <a:buFont typeface="Monotype Sorts" pitchFamily="2" charset="2"/>
              <a:buNone/>
            </a:pPr>
            <a:r>
              <a:rPr lang="en-US" altLang="en-US" sz="2400">
                <a:solidFill>
                  <a:schemeClr val="tx2"/>
                </a:solidFill>
              </a:rPr>
              <a:t>System.out.println(c); </a:t>
            </a:r>
          </a:p>
        </p:txBody>
      </p:sp>
      <p:sp>
        <p:nvSpPr>
          <p:cNvPr id="28677" name="Rectangle 4">
            <a:extLst>
              <a:ext uri="{FF2B5EF4-FFF2-40B4-BE49-F238E27FC236}">
                <a16:creationId xmlns:a16="http://schemas.microsoft.com/office/drawing/2014/main" id="{E7553A03-3863-FCA2-E61E-2FA3778E8CC0}"/>
              </a:ext>
            </a:extLst>
          </p:cNvPr>
          <p:cNvSpPr>
            <a:spLocks noChangeArrowheads="1"/>
          </p:cNvSpPr>
          <p:nvPr/>
        </p:nvSpPr>
        <p:spPr bwMode="auto">
          <a:xfrm>
            <a:off x="1347788" y="4254500"/>
            <a:ext cx="65151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100">
                <a:solidFill>
                  <a:schemeClr val="tx2"/>
                </a:solidFill>
              </a:rPr>
              <a:t>BigDecimal a = </a:t>
            </a:r>
            <a:r>
              <a:rPr lang="en-US" altLang="en-US" sz="2100" b="1">
                <a:solidFill>
                  <a:schemeClr val="tx2"/>
                </a:solidFill>
              </a:rPr>
              <a:t>new</a:t>
            </a:r>
            <a:r>
              <a:rPr lang="en-US" altLang="en-US" sz="2100">
                <a:solidFill>
                  <a:schemeClr val="tx2"/>
                </a:solidFill>
              </a:rPr>
              <a:t> BigDecimal(1.0);</a:t>
            </a:r>
          </a:p>
          <a:p>
            <a:pPr>
              <a:buFont typeface="Monotype Sorts" pitchFamily="2" charset="2"/>
              <a:buNone/>
            </a:pPr>
            <a:r>
              <a:rPr lang="en-US" altLang="en-US" sz="2100">
                <a:solidFill>
                  <a:schemeClr val="tx2"/>
                </a:solidFill>
              </a:rPr>
              <a:t>BigDecimal b = </a:t>
            </a:r>
            <a:r>
              <a:rPr lang="en-US" altLang="en-US" sz="2100" b="1">
                <a:solidFill>
                  <a:schemeClr val="tx2"/>
                </a:solidFill>
              </a:rPr>
              <a:t>new</a:t>
            </a:r>
            <a:r>
              <a:rPr lang="en-US" altLang="en-US" sz="2100">
                <a:solidFill>
                  <a:schemeClr val="tx2"/>
                </a:solidFill>
              </a:rPr>
              <a:t> BigDecimal(3);</a:t>
            </a:r>
          </a:p>
          <a:p>
            <a:pPr>
              <a:buFont typeface="Monotype Sorts" pitchFamily="2" charset="2"/>
              <a:buNone/>
            </a:pPr>
            <a:r>
              <a:rPr lang="en-US" altLang="en-US" sz="2100">
                <a:solidFill>
                  <a:schemeClr val="tx2"/>
                </a:solidFill>
              </a:rPr>
              <a:t>BigDecimal c = a.divide(b, 20, BigDecimal.ROUND_UP);</a:t>
            </a:r>
          </a:p>
          <a:p>
            <a:pPr>
              <a:buFont typeface="Monotype Sorts" pitchFamily="2" charset="2"/>
              <a:buNone/>
            </a:pPr>
            <a:r>
              <a:rPr lang="en-US" altLang="en-US" sz="2100">
                <a:solidFill>
                  <a:schemeClr val="tx2"/>
                </a:solidFill>
              </a:rPr>
              <a:t>System.out.println(c);</a:t>
            </a:r>
          </a:p>
        </p:txBody>
      </p:sp>
      <p:sp>
        <p:nvSpPr>
          <p:cNvPr id="28678" name="Rectangle 10">
            <a:hlinkClick r:id="rId3"/>
            <a:extLst>
              <a:ext uri="{FF2B5EF4-FFF2-40B4-BE49-F238E27FC236}">
                <a16:creationId xmlns:a16="http://schemas.microsoft.com/office/drawing/2014/main" id="{06E1C8A3-0FF9-911A-EDB6-ECF6F914835F}"/>
              </a:ext>
            </a:extLst>
          </p:cNvPr>
          <p:cNvSpPr>
            <a:spLocks noChangeArrowheads="1"/>
          </p:cNvSpPr>
          <p:nvPr/>
        </p:nvSpPr>
        <p:spPr bwMode="auto">
          <a:xfrm>
            <a:off x="4841875" y="3371850"/>
            <a:ext cx="1766888" cy="28575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500"/>
              <a:t>LargeFactorial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EC15E32B-61F9-E3B4-1913-F83139CA1959}"/>
              </a:ext>
            </a:extLst>
          </p:cNvPr>
          <p:cNvSpPr>
            <a:spLocks noGrp="1" noChangeArrowheads="1"/>
          </p:cNvSpPr>
          <p:nvPr>
            <p:ph type="title"/>
          </p:nvPr>
        </p:nvSpPr>
        <p:spPr/>
        <p:txBody>
          <a:bodyPr/>
          <a:lstStyle/>
          <a:p>
            <a:r>
              <a:rPr lang="en-US" altLang="en-US"/>
              <a:t>The Integer Pool</a:t>
            </a:r>
          </a:p>
        </p:txBody>
      </p:sp>
      <p:sp>
        <p:nvSpPr>
          <p:cNvPr id="29698" name="Content Placeholder 2">
            <a:extLst>
              <a:ext uri="{FF2B5EF4-FFF2-40B4-BE49-F238E27FC236}">
                <a16:creationId xmlns:a16="http://schemas.microsoft.com/office/drawing/2014/main" id="{22DEC1C0-7ABD-FA19-337A-46B86351AB47}"/>
              </a:ext>
            </a:extLst>
          </p:cNvPr>
          <p:cNvSpPr>
            <a:spLocks noGrp="1" noChangeArrowheads="1"/>
          </p:cNvSpPr>
          <p:nvPr>
            <p:ph idx="1"/>
          </p:nvPr>
        </p:nvSpPr>
        <p:spPr/>
        <p:txBody>
          <a:bodyPr/>
          <a:lstStyle/>
          <a:p>
            <a:r>
              <a:rPr lang="en-US" altLang="en-US" dirty="0"/>
              <a:t>Works like the String Pool, except that explicitly creating new Integer objects are all drawn from the Integer pool for all Integers from -128 to 127</a:t>
            </a:r>
          </a:p>
        </p:txBody>
      </p:sp>
      <p:sp>
        <p:nvSpPr>
          <p:cNvPr id="29699" name="TextBox 3">
            <a:extLst>
              <a:ext uri="{FF2B5EF4-FFF2-40B4-BE49-F238E27FC236}">
                <a16:creationId xmlns:a16="http://schemas.microsoft.com/office/drawing/2014/main" id="{6F7D9534-2B57-6409-191C-9232EE5340B9}"/>
              </a:ext>
            </a:extLst>
          </p:cNvPr>
          <p:cNvSpPr txBox="1">
            <a:spLocks noChangeArrowheads="1"/>
          </p:cNvSpPr>
          <p:nvPr/>
        </p:nvSpPr>
        <p:spPr bwMode="auto">
          <a:xfrm>
            <a:off x="1905000" y="3886200"/>
            <a:ext cx="4537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panose="02070309020205020404" pitchFamily="49" charset="0"/>
              </a:rPr>
              <a:t>Integer i = n12</a:t>
            </a:r>
          </a:p>
          <a:p>
            <a:pPr>
              <a:spcBef>
                <a:spcPct val="0"/>
              </a:spcBef>
              <a:buClrTx/>
              <a:buSzTx/>
              <a:buFontTx/>
              <a:buNone/>
            </a:pPr>
            <a:r>
              <a:rPr lang="en-US" altLang="en-US" sz="1200">
                <a:latin typeface="Courier" panose="02070309020205020404" pitchFamily="49" charset="0"/>
              </a:rPr>
              <a:t>Integer j = 12</a:t>
            </a:r>
          </a:p>
          <a:p>
            <a:pPr>
              <a:spcBef>
                <a:spcPct val="0"/>
              </a:spcBef>
              <a:buClrTx/>
              <a:buSzTx/>
              <a:buFontTx/>
              <a:buNone/>
            </a:pPr>
            <a:r>
              <a:rPr lang="en-US" altLang="en-US" sz="1200">
                <a:latin typeface="Courier" panose="02070309020205020404" pitchFamily="49" charset="0"/>
              </a:rPr>
              <a:t>System.out.println(i == j); // prints “true”</a:t>
            </a:r>
          </a:p>
          <a:p>
            <a:pPr>
              <a:spcBef>
                <a:spcPct val="0"/>
              </a:spcBef>
              <a:buClrTx/>
              <a:buSzTx/>
              <a:buFontTx/>
              <a:buNone/>
            </a:pPr>
            <a:endParaRPr lang="en-US" altLang="en-US" sz="1200">
              <a:latin typeface="Courier" panose="02070309020205020404" pitchFamily="49" charset="0"/>
            </a:endParaRPr>
          </a:p>
          <a:p>
            <a:pPr>
              <a:spcBef>
                <a:spcPct val="0"/>
              </a:spcBef>
              <a:buClrTx/>
              <a:buSzTx/>
              <a:buFontTx/>
              <a:buNone/>
            </a:pPr>
            <a:r>
              <a:rPr lang="en-US" altLang="en-US" sz="1200">
                <a:latin typeface="Courier" panose="02070309020205020404" pitchFamily="49" charset="0"/>
              </a:rPr>
              <a:t>Integer m = 999);</a:t>
            </a:r>
          </a:p>
          <a:p>
            <a:pPr>
              <a:spcBef>
                <a:spcPct val="0"/>
              </a:spcBef>
              <a:buClrTx/>
              <a:buSzTx/>
              <a:buFontTx/>
              <a:buNone/>
            </a:pPr>
            <a:r>
              <a:rPr lang="en-US" altLang="en-US" sz="1200">
                <a:latin typeface="Courier" panose="02070309020205020404" pitchFamily="49" charset="0"/>
              </a:rPr>
              <a:t>Integer n = 999;</a:t>
            </a:r>
          </a:p>
          <a:p>
            <a:pPr>
              <a:spcBef>
                <a:spcPct val="0"/>
              </a:spcBef>
              <a:buClrTx/>
              <a:buSzTx/>
              <a:buFontTx/>
              <a:buNone/>
            </a:pPr>
            <a:r>
              <a:rPr lang="en-US" altLang="en-US" sz="1200">
                <a:latin typeface="Courier" panose="02070309020205020404" pitchFamily="49" charset="0"/>
              </a:rPr>
              <a:t>System.out.println(m == n); // prints “false”</a:t>
            </a:r>
          </a:p>
          <a:p>
            <a:pPr>
              <a:spcBef>
                <a:spcPct val="0"/>
              </a:spcBef>
              <a:buClrTx/>
              <a:buSzTx/>
              <a:buFontTx/>
              <a:buNone/>
            </a:pPr>
            <a:endParaRPr lang="en-US" altLang="en-US" sz="1200">
              <a:latin typeface="Courier"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90AE7CDA-5754-54BC-F871-0C417A9D37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6EC6AC-0B49-B14C-AC5D-47C2E35A8AF2}" type="slidenum">
              <a:rPr lang="en-US" altLang="en-US" sz="1400" smtClean="0"/>
              <a:pPr>
                <a:spcBef>
                  <a:spcPct val="0"/>
                </a:spcBef>
                <a:buClrTx/>
                <a:buSzTx/>
                <a:buFontTx/>
                <a:buNone/>
              </a:pPr>
              <a:t>16</a:t>
            </a:fld>
            <a:endParaRPr lang="en-US" altLang="en-US" sz="1400"/>
          </a:p>
        </p:txBody>
      </p:sp>
      <p:sp>
        <p:nvSpPr>
          <p:cNvPr id="30722" name="Rectangle 2">
            <a:extLst>
              <a:ext uri="{FF2B5EF4-FFF2-40B4-BE49-F238E27FC236}">
                <a16:creationId xmlns:a16="http://schemas.microsoft.com/office/drawing/2014/main" id="{08BA3C84-B604-FD57-3292-E8D680C0E90F}"/>
              </a:ext>
            </a:extLst>
          </p:cNvPr>
          <p:cNvSpPr>
            <a:spLocks noGrp="1" noChangeArrowheads="1"/>
          </p:cNvSpPr>
          <p:nvPr>
            <p:ph type="title"/>
          </p:nvPr>
        </p:nvSpPr>
        <p:spPr>
          <a:xfrm>
            <a:off x="457200" y="228600"/>
            <a:ext cx="7772400" cy="457200"/>
          </a:xfrm>
        </p:spPr>
        <p:txBody>
          <a:bodyPr/>
          <a:lstStyle/>
          <a:p>
            <a:r>
              <a:rPr lang="en-US" altLang="en-US" sz="4000"/>
              <a:t>Superclasses and Subclasses</a:t>
            </a:r>
          </a:p>
        </p:txBody>
      </p:sp>
      <p:sp>
        <p:nvSpPr>
          <p:cNvPr id="30723" name="Rectangle 7">
            <a:extLst>
              <a:ext uri="{FF2B5EF4-FFF2-40B4-BE49-F238E27FC236}">
                <a16:creationId xmlns:a16="http://schemas.microsoft.com/office/drawing/2014/main" id="{914E4041-1D53-9C05-5AAE-0120973A63FD}"/>
              </a:ext>
            </a:extLst>
          </p:cNvPr>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4" name="Rectangle 14">
            <a:extLst>
              <a:ext uri="{FF2B5EF4-FFF2-40B4-BE49-F238E27FC236}">
                <a16:creationId xmlns:a16="http://schemas.microsoft.com/office/drawing/2014/main" id="{DFBCD494-23A5-B3EC-5232-AC3B458994E2}"/>
              </a:ext>
            </a:extLst>
          </p:cNvPr>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5" name="Object 13">
            <a:extLst>
              <a:ext uri="{FF2B5EF4-FFF2-40B4-BE49-F238E27FC236}">
                <a16:creationId xmlns:a16="http://schemas.microsoft.com/office/drawing/2014/main" id="{3CF68650-F26B-6E1B-9DE1-1E259CEB3954}"/>
              </a:ext>
            </a:extLst>
          </p:cNvPr>
          <p:cNvGraphicFramePr>
            <a:graphicFrameLocks noChangeAspect="1"/>
          </p:cNvGraphicFramePr>
          <p:nvPr/>
        </p:nvGraphicFramePr>
        <p:xfrm>
          <a:off x="228600" y="838200"/>
          <a:ext cx="5446713" cy="5562600"/>
        </p:xfrm>
        <a:graphic>
          <a:graphicData uri="http://schemas.openxmlformats.org/presentationml/2006/ole">
            <mc:AlternateContent xmlns:mc="http://schemas.openxmlformats.org/markup-compatibility/2006">
              <mc:Choice xmlns:v="urn:schemas-microsoft-com:vml" Requires="v">
                <p:oleObj name="Picture" r:id="rId2" imgW="27152600" imgH="27647900" progId="Word.Picture.8">
                  <p:embed/>
                </p:oleObj>
              </mc:Choice>
              <mc:Fallback>
                <p:oleObj name="Picture" r:id="rId2" imgW="27152600" imgH="27647900" progId="Word.Picture.8">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38200"/>
                        <a:ext cx="54467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AutoShape 10">
            <a:hlinkClick r:id="rId4" action="ppaction://program" highlightClick="1"/>
            <a:extLst>
              <a:ext uri="{FF2B5EF4-FFF2-40B4-BE49-F238E27FC236}">
                <a16:creationId xmlns:a16="http://schemas.microsoft.com/office/drawing/2014/main" id="{1AB1C70C-783C-0673-CC59-8C08259C6F51}"/>
              </a:ext>
            </a:extLst>
          </p:cNvPr>
          <p:cNvSpPr>
            <a:spLocks noChangeArrowheads="1"/>
          </p:cNvSpPr>
          <p:nvPr/>
        </p:nvSpPr>
        <p:spPr bwMode="auto">
          <a:xfrm>
            <a:off x="7789863" y="5953125"/>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30727" name="Rectangle 16">
            <a:hlinkClick r:id="rId5"/>
            <a:extLst>
              <a:ext uri="{FF2B5EF4-FFF2-40B4-BE49-F238E27FC236}">
                <a16:creationId xmlns:a16="http://schemas.microsoft.com/office/drawing/2014/main" id="{C10D7DD0-0363-8957-103B-DAD5A2FBC22D}"/>
              </a:ext>
            </a:extLst>
          </p:cNvPr>
          <p:cNvSpPr>
            <a:spLocks noChangeArrowheads="1"/>
          </p:cNvSpPr>
          <p:nvPr/>
        </p:nvSpPr>
        <p:spPr bwMode="auto">
          <a:xfrm>
            <a:off x="5257800" y="4572000"/>
            <a:ext cx="2286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GeometricObject</a:t>
            </a:r>
          </a:p>
        </p:txBody>
      </p:sp>
      <p:sp>
        <p:nvSpPr>
          <p:cNvPr id="30728" name="Rectangle 17">
            <a:hlinkClick r:id="rId6"/>
            <a:extLst>
              <a:ext uri="{FF2B5EF4-FFF2-40B4-BE49-F238E27FC236}">
                <a16:creationId xmlns:a16="http://schemas.microsoft.com/office/drawing/2014/main" id="{0B3B2A58-3AAE-16CF-B157-10EE2934BC74}"/>
              </a:ext>
            </a:extLst>
          </p:cNvPr>
          <p:cNvSpPr>
            <a:spLocks noChangeArrowheads="1"/>
          </p:cNvSpPr>
          <p:nvPr/>
        </p:nvSpPr>
        <p:spPr bwMode="auto">
          <a:xfrm>
            <a:off x="5254625" y="5029200"/>
            <a:ext cx="2289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Circle</a:t>
            </a:r>
          </a:p>
        </p:txBody>
      </p:sp>
      <p:sp>
        <p:nvSpPr>
          <p:cNvPr id="30729" name="Rectangle 18">
            <a:hlinkClick r:id="rId7"/>
            <a:extLst>
              <a:ext uri="{FF2B5EF4-FFF2-40B4-BE49-F238E27FC236}">
                <a16:creationId xmlns:a16="http://schemas.microsoft.com/office/drawing/2014/main" id="{A5D09C7A-F992-ADCA-1EA5-1ACBB233AEB5}"/>
              </a:ext>
            </a:extLst>
          </p:cNvPr>
          <p:cNvSpPr>
            <a:spLocks noChangeArrowheads="1"/>
          </p:cNvSpPr>
          <p:nvPr/>
        </p:nvSpPr>
        <p:spPr bwMode="auto">
          <a:xfrm>
            <a:off x="5257800" y="5486400"/>
            <a:ext cx="2286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Rectangle</a:t>
            </a:r>
          </a:p>
        </p:txBody>
      </p:sp>
      <p:sp>
        <p:nvSpPr>
          <p:cNvPr id="30730" name="Rectangle 19">
            <a:hlinkClick r:id="rId8"/>
            <a:extLst>
              <a:ext uri="{FF2B5EF4-FFF2-40B4-BE49-F238E27FC236}">
                <a16:creationId xmlns:a16="http://schemas.microsoft.com/office/drawing/2014/main" id="{6AF19882-F51A-F76D-0B05-254ABEB04966}"/>
              </a:ext>
            </a:extLst>
          </p:cNvPr>
          <p:cNvSpPr>
            <a:spLocks noChangeArrowheads="1"/>
          </p:cNvSpPr>
          <p:nvPr/>
        </p:nvSpPr>
        <p:spPr bwMode="auto">
          <a:xfrm>
            <a:off x="5254625" y="5932488"/>
            <a:ext cx="2289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TestCircleRectangle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4">
            <a:extLst>
              <a:ext uri="{FF2B5EF4-FFF2-40B4-BE49-F238E27FC236}">
                <a16:creationId xmlns:a16="http://schemas.microsoft.com/office/drawing/2014/main" id="{F449D9F8-DB5E-C15E-0E0A-6EF8C161871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5316D4-C6AB-FD45-B8DC-1B50394BC28E}" type="slidenum">
              <a:rPr lang="en-US" altLang="en-US" sz="1400" smtClean="0"/>
              <a:pPr>
                <a:spcBef>
                  <a:spcPct val="0"/>
                </a:spcBef>
                <a:buClrTx/>
                <a:buSzTx/>
                <a:buFontTx/>
                <a:buNone/>
              </a:pPr>
              <a:t>17</a:t>
            </a:fld>
            <a:endParaRPr lang="en-US" altLang="en-US" sz="1400"/>
          </a:p>
        </p:txBody>
      </p:sp>
      <p:sp>
        <p:nvSpPr>
          <p:cNvPr id="31746" name="Rectangle 2">
            <a:extLst>
              <a:ext uri="{FF2B5EF4-FFF2-40B4-BE49-F238E27FC236}">
                <a16:creationId xmlns:a16="http://schemas.microsoft.com/office/drawing/2014/main" id="{3504807D-E059-AAF6-59E4-527B0EFCB7AE}"/>
              </a:ext>
            </a:extLst>
          </p:cNvPr>
          <p:cNvSpPr>
            <a:spLocks noGrp="1" noChangeArrowheads="1"/>
          </p:cNvSpPr>
          <p:nvPr>
            <p:ph type="title"/>
          </p:nvPr>
        </p:nvSpPr>
        <p:spPr>
          <a:xfrm>
            <a:off x="685800" y="457200"/>
            <a:ext cx="7772400" cy="685800"/>
          </a:xfrm>
        </p:spPr>
        <p:txBody>
          <a:bodyPr/>
          <a:lstStyle/>
          <a:p>
            <a:r>
              <a:rPr lang="en-US" altLang="en-US" sz="4000"/>
              <a:t>Are superclass’s Constructor Inherited?</a:t>
            </a:r>
          </a:p>
        </p:txBody>
      </p:sp>
      <p:sp>
        <p:nvSpPr>
          <p:cNvPr id="31747" name="Text Box 3">
            <a:extLst>
              <a:ext uri="{FF2B5EF4-FFF2-40B4-BE49-F238E27FC236}">
                <a16:creationId xmlns:a16="http://schemas.microsoft.com/office/drawing/2014/main" id="{BD003CC7-FC64-D98E-1C6F-2731C467E8FD}"/>
              </a:ext>
            </a:extLst>
          </p:cNvPr>
          <p:cNvSpPr txBox="1">
            <a:spLocks noChangeArrowheads="1"/>
          </p:cNvSpPr>
          <p:nvPr/>
        </p:nvSpPr>
        <p:spPr bwMode="auto">
          <a:xfrm>
            <a:off x="228600" y="1524000"/>
            <a:ext cx="868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600"/>
              <a:t>No. They are not inherited.</a:t>
            </a:r>
          </a:p>
          <a:p>
            <a:pPr>
              <a:spcBef>
                <a:spcPct val="50000"/>
              </a:spcBef>
              <a:buClrTx/>
              <a:buSzTx/>
              <a:buFontTx/>
              <a:buNone/>
            </a:pPr>
            <a:r>
              <a:rPr lang="en-US" altLang="en-US" sz="2600"/>
              <a:t>They are invoked explicitly or implicitly. </a:t>
            </a:r>
          </a:p>
          <a:p>
            <a:pPr>
              <a:spcBef>
                <a:spcPct val="50000"/>
              </a:spcBef>
              <a:buClrTx/>
              <a:buSzTx/>
              <a:buFontTx/>
              <a:buNone/>
            </a:pPr>
            <a:r>
              <a:rPr lang="en-US" altLang="en-US" sz="2600"/>
              <a:t>Explicitly using the super keyword.</a:t>
            </a:r>
          </a:p>
        </p:txBody>
      </p:sp>
      <p:sp>
        <p:nvSpPr>
          <p:cNvPr id="31748" name="Text Box 4">
            <a:extLst>
              <a:ext uri="{FF2B5EF4-FFF2-40B4-BE49-F238E27FC236}">
                <a16:creationId xmlns:a16="http://schemas.microsoft.com/office/drawing/2014/main" id="{0A6C4D21-75DF-3BB7-1B9B-C3E0F54CCAC2}"/>
              </a:ext>
            </a:extLst>
          </p:cNvPr>
          <p:cNvSpPr txBox="1">
            <a:spLocks noChangeArrowheads="1"/>
          </p:cNvSpPr>
          <p:nvPr/>
        </p:nvSpPr>
        <p:spPr bwMode="auto">
          <a:xfrm>
            <a:off x="381000" y="32766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is used to construct an instance of a class. Unlike properties and methods, a superclass's constructors are not inherited in the subclass. They can only be invoked from the subclasses' constructors, using the keyword </a:t>
            </a:r>
            <a:r>
              <a:rPr lang="en-US" altLang="en-US" sz="2800" u="sng">
                <a:cs typeface="Times New Roman" panose="02020603050405020304" pitchFamily="18" charset="0"/>
              </a:rPr>
              <a:t>super</a:t>
            </a:r>
            <a:r>
              <a:rPr lang="en-US" altLang="en-US" sz="2800">
                <a:cs typeface="Times New Roman" panose="02020603050405020304" pitchFamily="18" charset="0"/>
              </a:rPr>
              <a:t>. </a:t>
            </a:r>
            <a:r>
              <a:rPr lang="en-US" altLang="en-US" sz="2800" i="1">
                <a:cs typeface="Times New Roman" panose="02020603050405020304" pitchFamily="18" charset="0"/>
              </a:rPr>
              <a:t>If the keyword </a:t>
            </a:r>
            <a:r>
              <a:rPr lang="en-US" altLang="en-US" sz="2800" i="1" u="sng">
                <a:cs typeface="Times New Roman" panose="02020603050405020304" pitchFamily="18" charset="0"/>
              </a:rPr>
              <a:t>super</a:t>
            </a:r>
            <a:r>
              <a:rPr lang="en-US" altLang="en-US" sz="2800" i="1">
                <a:cs typeface="Times New Roman" panose="02020603050405020304" pitchFamily="18" charset="0"/>
              </a:rPr>
              <a:t> is not explicitly used, the superclass's no-arg constructor is automatically invoked.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a:extLst>
              <a:ext uri="{FF2B5EF4-FFF2-40B4-BE49-F238E27FC236}">
                <a16:creationId xmlns:a16="http://schemas.microsoft.com/office/drawing/2014/main" id="{884D0676-BB46-B8FC-D67E-ADF3687327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C84345-99B6-1A43-A7E7-1831D2840C1C}" type="slidenum">
              <a:rPr lang="en-US" altLang="en-US" sz="1400" smtClean="0"/>
              <a:pPr>
                <a:spcBef>
                  <a:spcPct val="0"/>
                </a:spcBef>
                <a:buClrTx/>
                <a:buSzTx/>
                <a:buFontTx/>
                <a:buNone/>
              </a:pPr>
              <a:t>18</a:t>
            </a:fld>
            <a:endParaRPr lang="en-US" altLang="en-US" sz="1400"/>
          </a:p>
        </p:txBody>
      </p:sp>
      <p:sp>
        <p:nvSpPr>
          <p:cNvPr id="32770" name="Rectangle 2">
            <a:extLst>
              <a:ext uri="{FF2B5EF4-FFF2-40B4-BE49-F238E27FC236}">
                <a16:creationId xmlns:a16="http://schemas.microsoft.com/office/drawing/2014/main" id="{56A2C2F6-68A0-0085-0E4C-2E36F5908BCC}"/>
              </a:ext>
            </a:extLst>
          </p:cNvPr>
          <p:cNvSpPr>
            <a:spLocks noGrp="1" noChangeArrowheads="1"/>
          </p:cNvSpPr>
          <p:nvPr>
            <p:ph type="title"/>
          </p:nvPr>
        </p:nvSpPr>
        <p:spPr>
          <a:xfrm>
            <a:off x="152400" y="152400"/>
            <a:ext cx="8839200" cy="666750"/>
          </a:xfrm>
        </p:spPr>
        <p:txBody>
          <a:bodyPr/>
          <a:lstStyle/>
          <a:p>
            <a:r>
              <a:rPr lang="en-US" altLang="en-US" sz="3600"/>
              <a:t>Superclass’s Constructor Is Always Invoked</a:t>
            </a:r>
          </a:p>
        </p:txBody>
      </p:sp>
      <p:sp>
        <p:nvSpPr>
          <p:cNvPr id="32771" name="Text Box 3">
            <a:extLst>
              <a:ext uri="{FF2B5EF4-FFF2-40B4-BE49-F238E27FC236}">
                <a16:creationId xmlns:a16="http://schemas.microsoft.com/office/drawing/2014/main" id="{AAA64501-AA00-5109-D828-AA565ADDC516}"/>
              </a:ext>
            </a:extLst>
          </p:cNvPr>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may invoke an overloaded constructor or its superclass’s constructor. If none of them is invoked explicitly, the compiler puts </a:t>
            </a:r>
            <a:r>
              <a:rPr lang="en-US" altLang="en-US" sz="2800" u="sng">
                <a:cs typeface="Times New Roman" panose="02020603050405020304" pitchFamily="18" charset="0"/>
              </a:rPr>
              <a:t>super()</a:t>
            </a:r>
            <a:r>
              <a:rPr lang="en-US" altLang="en-US" sz="2800">
                <a:cs typeface="Times New Roman" panose="02020603050405020304" pitchFamily="18" charset="0"/>
              </a:rPr>
              <a:t> as the first statement in the constructor. For example, </a:t>
            </a:r>
            <a:endParaRPr lang="en-US" altLang="en-US" sz="2400">
              <a:cs typeface="Times New Roman" panose="02020603050405020304" pitchFamily="18" charset="0"/>
            </a:endParaRPr>
          </a:p>
        </p:txBody>
      </p:sp>
      <p:sp>
        <p:nvSpPr>
          <p:cNvPr id="32772" name="Rectangle 5">
            <a:extLst>
              <a:ext uri="{FF2B5EF4-FFF2-40B4-BE49-F238E27FC236}">
                <a16:creationId xmlns:a16="http://schemas.microsoft.com/office/drawing/2014/main" id="{421079FE-C499-CD0B-478A-ECC6367A21D5}"/>
              </a:ext>
            </a:extLst>
          </p:cNvPr>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7">
            <a:extLst>
              <a:ext uri="{FF2B5EF4-FFF2-40B4-BE49-F238E27FC236}">
                <a16:creationId xmlns:a16="http://schemas.microsoft.com/office/drawing/2014/main" id="{82CAD3FF-79BA-D71A-986D-18D36BCEE03A}"/>
              </a:ext>
            </a:extLst>
          </p:cNvPr>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4" name="Object 6">
            <a:extLst>
              <a:ext uri="{FF2B5EF4-FFF2-40B4-BE49-F238E27FC236}">
                <a16:creationId xmlns:a16="http://schemas.microsoft.com/office/drawing/2014/main" id="{D0F7B9A4-4187-DF8F-8A31-1BC1FC436E57}"/>
              </a:ext>
            </a:extLst>
          </p:cNvPr>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name="Picture" r:id="rId2" imgW="24726900" imgH="4521200" progId="Word.Picture.8">
                  <p:embed/>
                </p:oleObj>
              </mc:Choice>
              <mc:Fallback>
                <p:oleObj name="Picture" r:id="rId2" imgW="24726900" imgH="4521200"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9">
            <a:extLst>
              <a:ext uri="{FF2B5EF4-FFF2-40B4-BE49-F238E27FC236}">
                <a16:creationId xmlns:a16="http://schemas.microsoft.com/office/drawing/2014/main" id="{8395FB04-350F-D87C-9E5E-CBF2FFEF116D}"/>
              </a:ext>
            </a:extLst>
          </p:cNvPr>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6" name="Object 8">
            <a:extLst>
              <a:ext uri="{FF2B5EF4-FFF2-40B4-BE49-F238E27FC236}">
                <a16:creationId xmlns:a16="http://schemas.microsoft.com/office/drawing/2014/main" id="{42E98FAD-BDC1-8370-8250-B9D5230BA408}"/>
              </a:ext>
            </a:extLst>
          </p:cNvPr>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name="Picture" r:id="rId4" imgW="24726900" imgH="3619500" progId="Word.Picture.8">
                  <p:embed/>
                </p:oleObj>
              </mc:Choice>
              <mc:Fallback>
                <p:oleObj name="Picture" r:id="rId4" imgW="24726900" imgH="36195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3048000"/>
                        <a:ext cx="84486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4">
            <a:extLst>
              <a:ext uri="{FF2B5EF4-FFF2-40B4-BE49-F238E27FC236}">
                <a16:creationId xmlns:a16="http://schemas.microsoft.com/office/drawing/2014/main" id="{82B862F2-C6BC-01CC-9FC4-5D66085E31E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5A71AC-969C-F547-9A71-EF2FED1E5862}" type="slidenum">
              <a:rPr lang="en-US" altLang="en-US" sz="1400" smtClean="0"/>
              <a:pPr>
                <a:spcBef>
                  <a:spcPct val="0"/>
                </a:spcBef>
                <a:buClrTx/>
                <a:buSzTx/>
                <a:buFontTx/>
                <a:buNone/>
              </a:pPr>
              <a:t>19</a:t>
            </a:fld>
            <a:endParaRPr lang="en-US" altLang="en-US" sz="1400"/>
          </a:p>
        </p:txBody>
      </p:sp>
      <p:sp>
        <p:nvSpPr>
          <p:cNvPr id="33794" name="Rectangle 2">
            <a:extLst>
              <a:ext uri="{FF2B5EF4-FFF2-40B4-BE49-F238E27FC236}">
                <a16:creationId xmlns:a16="http://schemas.microsoft.com/office/drawing/2014/main" id="{4A5D3D37-1358-2D20-8562-466CF645ADB5}"/>
              </a:ext>
            </a:extLst>
          </p:cNvPr>
          <p:cNvSpPr>
            <a:spLocks noGrp="1" noChangeArrowheads="1"/>
          </p:cNvSpPr>
          <p:nvPr>
            <p:ph type="title"/>
          </p:nvPr>
        </p:nvSpPr>
        <p:spPr>
          <a:xfrm>
            <a:off x="685800" y="0"/>
            <a:ext cx="7772400" cy="1428750"/>
          </a:xfrm>
        </p:spPr>
        <p:txBody>
          <a:bodyPr/>
          <a:lstStyle/>
          <a:p>
            <a:r>
              <a:rPr lang="en-US" altLang="en-US"/>
              <a:t>Using the Keyword </a:t>
            </a:r>
            <a:r>
              <a:rPr lang="en-US" altLang="en-US" sz="4200">
                <a:latin typeface="Courier New" panose="02070309020205020404" pitchFamily="49" charset="0"/>
              </a:rPr>
              <a:t>super</a:t>
            </a:r>
            <a:endParaRPr lang="en-US" altLang="en-US"/>
          </a:p>
        </p:txBody>
      </p:sp>
      <p:sp>
        <p:nvSpPr>
          <p:cNvPr id="33795" name="Rectangle 3">
            <a:extLst>
              <a:ext uri="{FF2B5EF4-FFF2-40B4-BE49-F238E27FC236}">
                <a16:creationId xmlns:a16="http://schemas.microsoft.com/office/drawing/2014/main" id="{2B6F10EF-AC52-125D-3936-BBA88D057970}"/>
              </a:ext>
            </a:extLst>
          </p:cNvPr>
          <p:cNvSpPr>
            <a:spLocks noGrp="1" noChangeArrowheads="1"/>
          </p:cNvSpPr>
          <p:nvPr>
            <p:ph type="body" idx="1"/>
          </p:nvPr>
        </p:nvSpPr>
        <p:spPr>
          <a:xfrm>
            <a:off x="914400" y="3048000"/>
            <a:ext cx="7772400" cy="1066800"/>
          </a:xfrm>
        </p:spPr>
        <p:txBody>
          <a:bodyPr/>
          <a:lstStyle/>
          <a:p>
            <a:pPr>
              <a:lnSpc>
                <a:spcPct val="90000"/>
              </a:lnSpc>
              <a:spcBef>
                <a:spcPct val="100000"/>
              </a:spcBef>
              <a:buFont typeface="Wingdings" pitchFamily="2" charset="2"/>
              <a:buChar char="q"/>
            </a:pPr>
            <a:r>
              <a:rPr lang="en-US" altLang="en-US" sz="2800"/>
              <a:t>To call a superclass constructor</a:t>
            </a:r>
          </a:p>
          <a:p>
            <a:pPr>
              <a:lnSpc>
                <a:spcPct val="90000"/>
              </a:lnSpc>
              <a:spcBef>
                <a:spcPct val="50000"/>
              </a:spcBef>
              <a:buFont typeface="Wingdings" pitchFamily="2" charset="2"/>
              <a:buChar char="q"/>
            </a:pPr>
            <a:r>
              <a:rPr lang="en-US" altLang="en-US" sz="2800"/>
              <a:t>To call a superclass method</a:t>
            </a:r>
          </a:p>
        </p:txBody>
      </p:sp>
      <p:sp>
        <p:nvSpPr>
          <p:cNvPr id="33796" name="Text Box 4">
            <a:extLst>
              <a:ext uri="{FF2B5EF4-FFF2-40B4-BE49-F238E27FC236}">
                <a16:creationId xmlns:a16="http://schemas.microsoft.com/office/drawing/2014/main" id="{18897373-75B8-82B9-E533-549DBF8CA9FB}"/>
              </a:ext>
            </a:extLst>
          </p:cNvPr>
          <p:cNvSpPr txBox="1">
            <a:spLocks noChangeArrowheads="1"/>
          </p:cNvSpPr>
          <p:nvPr/>
        </p:nvSpPr>
        <p:spPr bwMode="auto">
          <a:xfrm>
            <a:off x="914400" y="1371600"/>
            <a:ext cx="7162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The keyword </a:t>
            </a:r>
            <a:r>
              <a:rPr lang="en-US" altLang="en-US" sz="2800">
                <a:latin typeface="Courier New" panose="02070309020205020404" pitchFamily="49" charset="0"/>
              </a:rPr>
              <a:t>super</a:t>
            </a:r>
            <a:r>
              <a:rPr lang="en-US" altLang="en-US" sz="3000"/>
              <a:t> refers to the superclass of the class in which </a:t>
            </a:r>
            <a:r>
              <a:rPr lang="en-US" altLang="en-US" sz="2800">
                <a:latin typeface="Courier New" panose="02070309020205020404" pitchFamily="49" charset="0"/>
              </a:rPr>
              <a:t>super</a:t>
            </a:r>
            <a:r>
              <a:rPr lang="en-US" altLang="en-US" sz="3000"/>
              <a:t> appears. This keyword can be used in two ways: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4">
            <a:extLst>
              <a:ext uri="{FF2B5EF4-FFF2-40B4-BE49-F238E27FC236}">
                <a16:creationId xmlns:a16="http://schemas.microsoft.com/office/drawing/2014/main" id="{07937E4E-CF70-E0AD-469D-5FA3758A423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80EC41-B16C-604D-9BC8-3FD370376547}" type="slidenum">
              <a:rPr lang="en-US" altLang="en-US" sz="1400" smtClean="0"/>
              <a:pPr>
                <a:spcBef>
                  <a:spcPct val="0"/>
                </a:spcBef>
                <a:buClrTx/>
                <a:buSzTx/>
                <a:buFontTx/>
                <a:buNone/>
              </a:pPr>
              <a:t>2</a:t>
            </a:fld>
            <a:endParaRPr lang="en-US" altLang="en-US" sz="1400"/>
          </a:p>
        </p:txBody>
      </p:sp>
      <p:sp>
        <p:nvSpPr>
          <p:cNvPr id="16386" name="Rectangle 2">
            <a:extLst>
              <a:ext uri="{FF2B5EF4-FFF2-40B4-BE49-F238E27FC236}">
                <a16:creationId xmlns:a16="http://schemas.microsoft.com/office/drawing/2014/main" id="{4A740CA5-CF8A-34AB-18EA-A42B66FAC704}"/>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16387" name="Rectangle 3">
            <a:extLst>
              <a:ext uri="{FF2B5EF4-FFF2-40B4-BE49-F238E27FC236}">
                <a16:creationId xmlns:a16="http://schemas.microsoft.com/office/drawing/2014/main" id="{7A7F9B5D-B074-8F97-619E-2C0E4D1BBF99}"/>
              </a:ext>
            </a:extLst>
          </p:cNvPr>
          <p:cNvSpPr>
            <a:spLocks noGrp="1" noChangeArrowheads="1"/>
          </p:cNvSpPr>
          <p:nvPr>
            <p:ph type="body" idx="1"/>
          </p:nvPr>
        </p:nvSpPr>
        <p:spPr>
          <a:xfrm>
            <a:off x="304800" y="1371600"/>
            <a:ext cx="8610600" cy="4114800"/>
          </a:xfrm>
        </p:spPr>
        <p:txBody>
          <a:bodyPr/>
          <a:lstStyle/>
          <a:p>
            <a:pPr marL="0" indent="0">
              <a:buFont typeface="Monotype Sorts" pitchFamily="2" charset="2"/>
              <a:buNone/>
            </a:pPr>
            <a:r>
              <a:rPr lang="en-US" altLang="en-US"/>
              <a:t>Suppose you will define classes to model circles, rectangles, and triangles. These classes have many common features. What is the best way to design these classes so to avoid redundancy? The answer is to use inheritance.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a:extLst>
              <a:ext uri="{FF2B5EF4-FFF2-40B4-BE49-F238E27FC236}">
                <a16:creationId xmlns:a16="http://schemas.microsoft.com/office/drawing/2014/main" id="{11141E7F-5EF9-F1D6-CE64-72E9C80CDDE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620020-C33A-FB47-BC9C-538AC43B1D43}" type="slidenum">
              <a:rPr lang="en-US" altLang="en-US" sz="1400" smtClean="0"/>
              <a:pPr>
                <a:spcBef>
                  <a:spcPct val="0"/>
                </a:spcBef>
                <a:buClrTx/>
                <a:buSzTx/>
                <a:buFontTx/>
                <a:buNone/>
              </a:pPr>
              <a:t>20</a:t>
            </a:fld>
            <a:endParaRPr lang="en-US" altLang="en-US" sz="1400"/>
          </a:p>
        </p:txBody>
      </p:sp>
      <p:sp>
        <p:nvSpPr>
          <p:cNvPr id="34818" name="Rectangle 2">
            <a:extLst>
              <a:ext uri="{FF2B5EF4-FFF2-40B4-BE49-F238E27FC236}">
                <a16:creationId xmlns:a16="http://schemas.microsoft.com/office/drawing/2014/main" id="{E029D38F-1AD7-74DE-3F93-FEC327963BB4}"/>
              </a:ext>
            </a:extLst>
          </p:cNvPr>
          <p:cNvSpPr>
            <a:spLocks noGrp="1" noChangeArrowheads="1"/>
          </p:cNvSpPr>
          <p:nvPr>
            <p:ph type="title"/>
          </p:nvPr>
        </p:nvSpPr>
        <p:spPr>
          <a:xfrm>
            <a:off x="685800" y="0"/>
            <a:ext cx="7772400" cy="1428750"/>
          </a:xfrm>
        </p:spPr>
        <p:txBody>
          <a:bodyPr/>
          <a:lstStyle/>
          <a:p>
            <a:r>
              <a:rPr lang="en-US" altLang="en-US"/>
              <a:t>CAUTION</a:t>
            </a:r>
          </a:p>
        </p:txBody>
      </p:sp>
      <p:sp>
        <p:nvSpPr>
          <p:cNvPr id="34819" name="Text Box 3">
            <a:extLst>
              <a:ext uri="{FF2B5EF4-FFF2-40B4-BE49-F238E27FC236}">
                <a16:creationId xmlns:a16="http://schemas.microsoft.com/office/drawing/2014/main" id="{14AB6AAF-91C9-EAC3-E819-85B2BB503BCA}"/>
              </a:ext>
            </a:extLst>
          </p:cNvPr>
          <p:cNvSpPr txBox="1">
            <a:spLocks noChangeArrowheads="1"/>
          </p:cNvSpPr>
          <p:nvPr/>
        </p:nvSpPr>
        <p:spPr bwMode="auto">
          <a:xfrm>
            <a:off x="533400" y="17526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You must use the keyword </a:t>
            </a:r>
            <a:r>
              <a:rPr lang="en-US" altLang="en-US" sz="3600" u="sng">
                <a:cs typeface="Times New Roman" panose="02020603050405020304" pitchFamily="18" charset="0"/>
              </a:rPr>
              <a:t>super</a:t>
            </a:r>
            <a:r>
              <a:rPr lang="en-US" altLang="en-US" sz="3600">
                <a:cs typeface="Times New Roman" panose="02020603050405020304" pitchFamily="18" charset="0"/>
              </a:rPr>
              <a:t> to call the superclass constructor. Invoking a superclass constructor’s name in a subclass causes a syntax error. Java requires that the statement that uses the keyword </a:t>
            </a:r>
            <a:r>
              <a:rPr lang="en-US" altLang="en-US" sz="3600" u="sng">
                <a:cs typeface="Times New Roman" panose="02020603050405020304" pitchFamily="18" charset="0"/>
              </a:rPr>
              <a:t>super</a:t>
            </a:r>
            <a:r>
              <a:rPr lang="en-US" altLang="en-US" sz="3600">
                <a:cs typeface="Times New Roman" panose="02020603050405020304" pitchFamily="18" charset="0"/>
              </a:rPr>
              <a:t> appear first in the constructor.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a:extLst>
              <a:ext uri="{FF2B5EF4-FFF2-40B4-BE49-F238E27FC236}">
                <a16:creationId xmlns:a16="http://schemas.microsoft.com/office/drawing/2014/main" id="{E8A6B7F3-84E1-38B5-142C-014243F11BB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B75B58-E6B7-CC4F-A7E4-E485C7C11A69}" type="slidenum">
              <a:rPr lang="en-US" altLang="en-US" sz="1400" smtClean="0"/>
              <a:pPr>
                <a:spcBef>
                  <a:spcPct val="0"/>
                </a:spcBef>
                <a:buClrTx/>
                <a:buSzTx/>
                <a:buFontTx/>
                <a:buNone/>
              </a:pPr>
              <a:t>21</a:t>
            </a:fld>
            <a:endParaRPr lang="en-US" altLang="en-US" sz="1400"/>
          </a:p>
        </p:txBody>
      </p:sp>
      <p:sp>
        <p:nvSpPr>
          <p:cNvPr id="35842" name="Rectangle 2">
            <a:extLst>
              <a:ext uri="{FF2B5EF4-FFF2-40B4-BE49-F238E27FC236}">
                <a16:creationId xmlns:a16="http://schemas.microsoft.com/office/drawing/2014/main" id="{5F63E36F-F12B-AB75-D095-C546974B04C5}"/>
              </a:ext>
            </a:extLst>
          </p:cNvPr>
          <p:cNvSpPr>
            <a:spLocks noGrp="1" noChangeArrowheads="1"/>
          </p:cNvSpPr>
          <p:nvPr>
            <p:ph type="title"/>
          </p:nvPr>
        </p:nvSpPr>
        <p:spPr>
          <a:xfrm>
            <a:off x="-228600" y="0"/>
            <a:ext cx="9829800" cy="381000"/>
          </a:xfrm>
        </p:spPr>
        <p:txBody>
          <a:bodyPr/>
          <a:lstStyle/>
          <a:p>
            <a:r>
              <a:rPr lang="en-US" altLang="en-US" sz="3600"/>
              <a:t>Constructor Chaining</a:t>
            </a:r>
          </a:p>
        </p:txBody>
      </p:sp>
      <p:sp>
        <p:nvSpPr>
          <p:cNvPr id="35843" name="Text Box 3">
            <a:extLst>
              <a:ext uri="{FF2B5EF4-FFF2-40B4-BE49-F238E27FC236}">
                <a16:creationId xmlns:a16="http://schemas.microsoft.com/office/drawing/2014/main" id="{07CD2EA7-F9B8-91AE-074E-C4786200C4E0}"/>
              </a:ext>
            </a:extLst>
          </p:cNvPr>
          <p:cNvSpPr txBox="1">
            <a:spLocks noChangeArrowheads="1"/>
          </p:cNvSpPr>
          <p:nvPr/>
        </p:nvSpPr>
        <p:spPr bwMode="auto">
          <a:xfrm>
            <a:off x="228600" y="11430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static void main(String[] </a:t>
            </a:r>
            <a:r>
              <a:rPr lang="en-US" altLang="en-US" sz="1400" b="1" dirty="0" err="1">
                <a:solidFill>
                  <a:schemeClr val="tx2"/>
                </a:solidFill>
                <a:latin typeface="Courier New" panose="02070309020205020404" pitchFamily="49" charset="0"/>
                <a:cs typeface="Times New Roman" panose="02020603050405020304" pitchFamily="18" charset="0"/>
              </a:rPr>
              <a:t>args</a:t>
            </a: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r>
              <a:rPr lang="en-US" altLang="en-US" sz="1400" b="1" dirty="0" err="1">
                <a:solidFill>
                  <a:schemeClr val="tx2"/>
                </a:solidFill>
                <a:latin typeface="Courier New" panose="02070309020205020404" pitchFamily="49" charset="0"/>
                <a:cs typeface="Times New Roman" panose="02020603050405020304" pitchFamily="18" charset="0"/>
              </a:rPr>
              <a:t>System.out.println</a:t>
            </a:r>
            <a:r>
              <a:rPr lang="en-US" altLang="en-US" sz="1400" b="1" dirty="0">
                <a:solidFill>
                  <a:schemeClr val="tx2"/>
                </a:solidFill>
                <a:latin typeface="Courier New" panose="02070309020205020404" pitchFamily="49" charset="0"/>
                <a:cs typeface="Times New Roman" panose="02020603050405020304" pitchFamily="18" charset="0"/>
              </a:rPr>
              <a:t>("(4) Faculty's no-</a:t>
            </a:r>
            <a:r>
              <a:rPr lang="en-US" altLang="en-US" sz="1400" b="1" dirty="0" err="1">
                <a:solidFill>
                  <a:schemeClr val="tx2"/>
                </a:solidFill>
                <a:latin typeface="Courier New" panose="02070309020205020404" pitchFamily="49" charset="0"/>
                <a:cs typeface="Times New Roman" panose="02020603050405020304" pitchFamily="18" charset="0"/>
              </a:rPr>
              <a:t>arg</a:t>
            </a:r>
            <a:r>
              <a:rPr lang="en-US" altLang="en-US" sz="1400" b="1" dirty="0">
                <a:solidFill>
                  <a:schemeClr val="tx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r>
              <a:rPr lang="en-US" altLang="en-US" sz="1400" b="1" dirty="0" err="1">
                <a:solidFill>
                  <a:schemeClr val="tx2"/>
                </a:solidFill>
                <a:latin typeface="Courier New" panose="02070309020205020404" pitchFamily="49" charset="0"/>
                <a:cs typeface="Times New Roman" panose="02020603050405020304" pitchFamily="18" charset="0"/>
              </a:rPr>
              <a:t>System.out.println</a:t>
            </a:r>
            <a:r>
              <a:rPr lang="en-US" altLang="en-US" sz="1400" b="1" dirty="0">
                <a:solidFill>
                  <a:schemeClr val="tx2"/>
                </a:solidFill>
                <a:latin typeface="Courier New" panose="02070309020205020404" pitchFamily="49" charset="0"/>
                <a:cs typeface="Times New Roman" panose="02020603050405020304" pitchFamily="18" charset="0"/>
              </a:rPr>
              <a:t>("(3) Employee's no-</a:t>
            </a:r>
            <a:r>
              <a:rPr lang="en-US" altLang="en-US" sz="1400" b="1" dirty="0" err="1">
                <a:solidFill>
                  <a:schemeClr val="tx2"/>
                </a:solidFill>
                <a:latin typeface="Courier New" panose="02070309020205020404" pitchFamily="49" charset="0"/>
                <a:cs typeface="Times New Roman" panose="02020603050405020304" pitchFamily="18" charset="0"/>
              </a:rPr>
              <a:t>arg</a:t>
            </a:r>
            <a:r>
              <a:rPr lang="en-US" altLang="en-US" sz="1400" b="1" dirty="0">
                <a:solidFill>
                  <a:schemeClr val="tx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r>
              <a:rPr lang="en-US" altLang="en-US" sz="1400" b="1" dirty="0" err="1">
                <a:solidFill>
                  <a:schemeClr val="tx2"/>
                </a:solidFill>
                <a:latin typeface="Courier New" panose="02070309020205020404" pitchFamily="49" charset="0"/>
                <a:cs typeface="Times New Roman" panose="02020603050405020304" pitchFamily="18" charset="0"/>
              </a:rPr>
              <a:t>System.out.println</a:t>
            </a:r>
            <a:r>
              <a:rPr lang="en-US" altLang="en-US" sz="1400" b="1" dirty="0">
                <a:solidFill>
                  <a:schemeClr val="tx2"/>
                </a:solidFill>
                <a:latin typeface="Courier New" panose="02070309020205020404" pitchFamily="49" charset="0"/>
                <a:cs typeface="Times New Roman" panose="02020603050405020304" pitchFamily="18" charset="0"/>
              </a:rPr>
              <a:t>(s);</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r>
              <a:rPr lang="en-US" altLang="en-US" sz="1400" b="1" dirty="0" err="1">
                <a:solidFill>
                  <a:schemeClr val="tx2"/>
                </a:solidFill>
                <a:latin typeface="Courier New" panose="02070309020205020404" pitchFamily="49" charset="0"/>
                <a:cs typeface="Times New Roman" panose="02020603050405020304" pitchFamily="18" charset="0"/>
              </a:rPr>
              <a:t>System.out.println</a:t>
            </a:r>
            <a:r>
              <a:rPr lang="en-US" altLang="en-US" sz="1400" b="1" dirty="0">
                <a:solidFill>
                  <a:schemeClr val="tx2"/>
                </a:solidFill>
                <a:latin typeface="Courier New" panose="02070309020205020404" pitchFamily="49" charset="0"/>
                <a:cs typeface="Times New Roman" panose="02020603050405020304" pitchFamily="18" charset="0"/>
              </a:rPr>
              <a:t>("(1) Person's no-</a:t>
            </a:r>
            <a:r>
              <a:rPr lang="en-US" altLang="en-US" sz="1400" b="1" dirty="0" err="1">
                <a:solidFill>
                  <a:schemeClr val="tx2"/>
                </a:solidFill>
                <a:latin typeface="Courier New" panose="02070309020205020404" pitchFamily="49" charset="0"/>
                <a:cs typeface="Times New Roman" panose="02020603050405020304" pitchFamily="18" charset="0"/>
              </a:rPr>
              <a:t>arg</a:t>
            </a:r>
            <a:r>
              <a:rPr lang="en-US" altLang="en-US" sz="1400" b="1" dirty="0">
                <a:solidFill>
                  <a:schemeClr val="tx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a:t>
            </a:r>
          </a:p>
        </p:txBody>
      </p:sp>
      <p:sp>
        <p:nvSpPr>
          <p:cNvPr id="35844" name="Text Box 5">
            <a:extLst>
              <a:ext uri="{FF2B5EF4-FFF2-40B4-BE49-F238E27FC236}">
                <a16:creationId xmlns:a16="http://schemas.microsoft.com/office/drawing/2014/main" id="{92ACA61A-E37A-049C-9951-125D0199B5EF}"/>
              </a:ext>
            </a:extLst>
          </p:cNvPr>
          <p:cNvSpPr txBox="1">
            <a:spLocks noChangeArrowheads="1"/>
          </p:cNvSpPr>
          <p:nvPr/>
        </p:nvSpPr>
        <p:spPr bwMode="auto">
          <a:xfrm>
            <a:off x="457200" y="4572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Times New Roman" panose="02020603050405020304" pitchFamily="18" charset="0"/>
              </a:rPr>
              <a:t>Constructing an instance of a class invokes all the superclasses’ constructors along the inheritance chain. This is known as </a:t>
            </a:r>
            <a:r>
              <a:rPr lang="en-US" altLang="en-US" sz="2000" i="1">
                <a:cs typeface="Times New Roman" panose="02020603050405020304" pitchFamily="18" charset="0"/>
              </a:rPr>
              <a:t>constructor chaining</a:t>
            </a:r>
            <a:r>
              <a:rPr lang="en-US" altLang="en-US" sz="2000">
                <a:cs typeface="Times New Roman" panose="02020603050405020304" pitchFamily="18" charset="0"/>
              </a:rPr>
              <a:t>.</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a:extLst>
              <a:ext uri="{FF2B5EF4-FFF2-40B4-BE49-F238E27FC236}">
                <a16:creationId xmlns:a16="http://schemas.microsoft.com/office/drawing/2014/main" id="{356FA2F4-1516-44F0-FBF5-811DB1AE230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0C8A06-E776-C14C-9947-AD860CB233DD}" type="slidenum">
              <a:rPr lang="en-US" altLang="en-US" sz="1400" smtClean="0"/>
              <a:pPr>
                <a:spcBef>
                  <a:spcPct val="0"/>
                </a:spcBef>
                <a:buClrTx/>
                <a:buSzTx/>
                <a:buFontTx/>
                <a:buNone/>
              </a:pPr>
              <a:t>22</a:t>
            </a:fld>
            <a:endParaRPr lang="en-US" altLang="en-US" sz="1400"/>
          </a:p>
        </p:txBody>
      </p:sp>
      <p:sp>
        <p:nvSpPr>
          <p:cNvPr id="36866" name="Rectangle 2">
            <a:extLst>
              <a:ext uri="{FF2B5EF4-FFF2-40B4-BE49-F238E27FC236}">
                <a16:creationId xmlns:a16="http://schemas.microsoft.com/office/drawing/2014/main" id="{9C4B5672-6256-FDA3-C9DF-6738C399FC60}"/>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36867" name="Text Box 3">
            <a:extLst>
              <a:ext uri="{FF2B5EF4-FFF2-40B4-BE49-F238E27FC236}">
                <a16:creationId xmlns:a16="http://schemas.microsoft.com/office/drawing/2014/main" id="{28890F6C-9154-48B1-7131-1760B3C24BB5}"/>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36868" name="Rectangle 5">
            <a:extLst>
              <a:ext uri="{FF2B5EF4-FFF2-40B4-BE49-F238E27FC236}">
                <a16:creationId xmlns:a16="http://schemas.microsoft.com/office/drawing/2014/main" id="{ECA65AC1-45F2-F91E-6C22-B3D9467FE0A2}"/>
              </a:ext>
            </a:extLst>
          </p:cNvPr>
          <p:cNvSpPr>
            <a:spLocks noChangeArrowheads="1"/>
          </p:cNvSpPr>
          <p:nvPr/>
        </p:nvSpPr>
        <p:spPr bwMode="auto">
          <a:xfrm>
            <a:off x="457200" y="9906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AutoShape 6">
            <a:extLst>
              <a:ext uri="{FF2B5EF4-FFF2-40B4-BE49-F238E27FC236}">
                <a16:creationId xmlns:a16="http://schemas.microsoft.com/office/drawing/2014/main" id="{4FAAD57F-2125-246D-CCF4-04AEE4648F92}"/>
              </a:ext>
            </a:extLst>
          </p:cNvPr>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a:t>
            </a:r>
          </a:p>
        </p:txBody>
      </p:sp>
      <p:sp>
        <p:nvSpPr>
          <p:cNvPr id="36870" name="Rectangle 7">
            <a:extLst>
              <a:ext uri="{FF2B5EF4-FFF2-40B4-BE49-F238E27FC236}">
                <a16:creationId xmlns:a16="http://schemas.microsoft.com/office/drawing/2014/main" id="{A734D792-ACD7-4842-3414-C078F6E6E5C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a:extLst>
              <a:ext uri="{FF2B5EF4-FFF2-40B4-BE49-F238E27FC236}">
                <a16:creationId xmlns:a16="http://schemas.microsoft.com/office/drawing/2014/main" id="{D6D95E21-ACD0-B334-7B9A-C047D0AD334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FBF3E-F944-B64E-A26C-303E61B033FB}" type="slidenum">
              <a:rPr lang="en-US" altLang="en-US" sz="1400" smtClean="0"/>
              <a:pPr>
                <a:spcBef>
                  <a:spcPct val="0"/>
                </a:spcBef>
                <a:buClrTx/>
                <a:buSzTx/>
                <a:buFontTx/>
                <a:buNone/>
              </a:pPr>
              <a:t>23</a:t>
            </a:fld>
            <a:endParaRPr lang="en-US" altLang="en-US" sz="1400"/>
          </a:p>
        </p:txBody>
      </p:sp>
      <p:sp>
        <p:nvSpPr>
          <p:cNvPr id="37890" name="Rectangle 2">
            <a:extLst>
              <a:ext uri="{FF2B5EF4-FFF2-40B4-BE49-F238E27FC236}">
                <a16:creationId xmlns:a16="http://schemas.microsoft.com/office/drawing/2014/main" id="{4A270A49-4426-EEDF-00D9-4AB7C518D179}"/>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37891" name="Text Box 3">
            <a:extLst>
              <a:ext uri="{FF2B5EF4-FFF2-40B4-BE49-F238E27FC236}">
                <a16:creationId xmlns:a16="http://schemas.microsoft.com/office/drawing/2014/main" id="{805CD465-993D-464F-2F95-BADFB82F74A6}"/>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37892" name="Rectangle 4">
            <a:extLst>
              <a:ext uri="{FF2B5EF4-FFF2-40B4-BE49-F238E27FC236}">
                <a16:creationId xmlns:a16="http://schemas.microsoft.com/office/drawing/2014/main" id="{B45091CA-D170-46B1-252E-F6119BD2D616}"/>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AutoShape 5">
            <a:extLst>
              <a:ext uri="{FF2B5EF4-FFF2-40B4-BE49-F238E27FC236}">
                <a16:creationId xmlns:a16="http://schemas.microsoft.com/office/drawing/2014/main" id="{57B81531-AE34-3661-70B0-50043E7E6890}"/>
              </a:ext>
            </a:extLst>
          </p:cNvPr>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Invoke Faculty constructor</a:t>
            </a:r>
          </a:p>
        </p:txBody>
      </p:sp>
      <p:sp>
        <p:nvSpPr>
          <p:cNvPr id="37894" name="Rectangle 6">
            <a:extLst>
              <a:ext uri="{FF2B5EF4-FFF2-40B4-BE49-F238E27FC236}">
                <a16:creationId xmlns:a16="http://schemas.microsoft.com/office/drawing/2014/main" id="{471B1177-4F2D-50D2-40C0-D441B20FF43C}"/>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7">
            <a:extLst>
              <a:ext uri="{FF2B5EF4-FFF2-40B4-BE49-F238E27FC236}">
                <a16:creationId xmlns:a16="http://schemas.microsoft.com/office/drawing/2014/main" id="{22F2151D-A95E-964E-ABCC-C2BC4DD5D28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05F7A2E1-9730-F878-9454-0332F5C54CF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BAD290-ADA7-8348-84CB-FEF55D319FF9}" type="slidenum">
              <a:rPr lang="en-US" altLang="en-US" sz="1400" smtClean="0"/>
              <a:pPr>
                <a:spcBef>
                  <a:spcPct val="0"/>
                </a:spcBef>
                <a:buClrTx/>
                <a:buSzTx/>
                <a:buFontTx/>
                <a:buNone/>
              </a:pPr>
              <a:t>24</a:t>
            </a:fld>
            <a:endParaRPr lang="en-US" altLang="en-US" sz="1400"/>
          </a:p>
        </p:txBody>
      </p:sp>
      <p:sp>
        <p:nvSpPr>
          <p:cNvPr id="38914" name="Rectangle 2">
            <a:extLst>
              <a:ext uri="{FF2B5EF4-FFF2-40B4-BE49-F238E27FC236}">
                <a16:creationId xmlns:a16="http://schemas.microsoft.com/office/drawing/2014/main" id="{55E308FF-3506-3775-18DD-2945C0EE943F}"/>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38915" name="Text Box 3">
            <a:extLst>
              <a:ext uri="{FF2B5EF4-FFF2-40B4-BE49-F238E27FC236}">
                <a16:creationId xmlns:a16="http://schemas.microsoft.com/office/drawing/2014/main" id="{47A72E75-B983-1AEE-2A15-B76C3BC6B387}"/>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38916" name="Rectangle 4">
            <a:extLst>
              <a:ext uri="{FF2B5EF4-FFF2-40B4-BE49-F238E27FC236}">
                <a16:creationId xmlns:a16="http://schemas.microsoft.com/office/drawing/2014/main" id="{8DCB5F7D-F060-2A21-2D3B-81A445F6A60F}"/>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AutoShape 5">
            <a:extLst>
              <a:ext uri="{FF2B5EF4-FFF2-40B4-BE49-F238E27FC236}">
                <a16:creationId xmlns:a16="http://schemas.microsoft.com/office/drawing/2014/main" id="{D2C202A8-FD6C-16D7-50AB-4103835847C4}"/>
              </a:ext>
            </a:extLst>
          </p:cNvPr>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Invoke Employee’s no-arg constructor</a:t>
            </a:r>
          </a:p>
        </p:txBody>
      </p:sp>
      <p:sp>
        <p:nvSpPr>
          <p:cNvPr id="38918" name="Rectangle 6">
            <a:extLst>
              <a:ext uri="{FF2B5EF4-FFF2-40B4-BE49-F238E27FC236}">
                <a16:creationId xmlns:a16="http://schemas.microsoft.com/office/drawing/2014/main" id="{D825963C-072E-E727-A05E-46115FCEF7D7}"/>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7">
            <a:extLst>
              <a:ext uri="{FF2B5EF4-FFF2-40B4-BE49-F238E27FC236}">
                <a16:creationId xmlns:a16="http://schemas.microsoft.com/office/drawing/2014/main" id="{7FA17FF5-AD88-3920-9996-9E3AF6993DB1}"/>
              </a:ext>
            </a:extLst>
          </p:cNvPr>
          <p:cNvSpPr>
            <a:spLocks noChangeArrowheads="1"/>
          </p:cNvSpPr>
          <p:nvPr/>
        </p:nvSpPr>
        <p:spPr bwMode="auto">
          <a:xfrm>
            <a:off x="457200" y="31242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8">
            <a:extLst>
              <a:ext uri="{FF2B5EF4-FFF2-40B4-BE49-F238E27FC236}">
                <a16:creationId xmlns:a16="http://schemas.microsoft.com/office/drawing/2014/main" id="{9FEF58CB-DD7F-84B8-D421-0D6C7721812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4">
            <a:extLst>
              <a:ext uri="{FF2B5EF4-FFF2-40B4-BE49-F238E27FC236}">
                <a16:creationId xmlns:a16="http://schemas.microsoft.com/office/drawing/2014/main" id="{BABFC87F-CC17-DD65-609E-9729766AD9C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91FFC2-F6E3-4346-B29A-C0783FEC0CCF}" type="slidenum">
              <a:rPr lang="en-US" altLang="en-US" sz="1400" smtClean="0"/>
              <a:pPr>
                <a:spcBef>
                  <a:spcPct val="0"/>
                </a:spcBef>
                <a:buClrTx/>
                <a:buSzTx/>
                <a:buFontTx/>
                <a:buNone/>
              </a:pPr>
              <a:t>25</a:t>
            </a:fld>
            <a:endParaRPr lang="en-US" altLang="en-US" sz="1400"/>
          </a:p>
        </p:txBody>
      </p:sp>
      <p:sp>
        <p:nvSpPr>
          <p:cNvPr id="39938" name="Rectangle 2">
            <a:extLst>
              <a:ext uri="{FF2B5EF4-FFF2-40B4-BE49-F238E27FC236}">
                <a16:creationId xmlns:a16="http://schemas.microsoft.com/office/drawing/2014/main" id="{42601A70-FF36-4032-42D7-CCD76666FAA9}"/>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39939" name="Text Box 3">
            <a:extLst>
              <a:ext uri="{FF2B5EF4-FFF2-40B4-BE49-F238E27FC236}">
                <a16:creationId xmlns:a16="http://schemas.microsoft.com/office/drawing/2014/main" id="{A87DFBA2-F7CF-06A7-0D58-4A9F55EE6469}"/>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39940" name="Rectangle 4">
            <a:extLst>
              <a:ext uri="{FF2B5EF4-FFF2-40B4-BE49-F238E27FC236}">
                <a16:creationId xmlns:a16="http://schemas.microsoft.com/office/drawing/2014/main" id="{CA30D738-6B79-3A81-F90E-F40FFBC6991F}"/>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AutoShape 5">
            <a:extLst>
              <a:ext uri="{FF2B5EF4-FFF2-40B4-BE49-F238E27FC236}">
                <a16:creationId xmlns:a16="http://schemas.microsoft.com/office/drawing/2014/main" id="{EB74C94E-5DB3-7A74-AC53-E4C449173991}"/>
              </a:ext>
            </a:extLst>
          </p:cNvPr>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4. Invoke Employee(String) constructor</a:t>
            </a:r>
          </a:p>
        </p:txBody>
      </p:sp>
      <p:sp>
        <p:nvSpPr>
          <p:cNvPr id="39942" name="Rectangle 6">
            <a:extLst>
              <a:ext uri="{FF2B5EF4-FFF2-40B4-BE49-F238E27FC236}">
                <a16:creationId xmlns:a16="http://schemas.microsoft.com/office/drawing/2014/main" id="{8BAED039-1BD1-6011-B22A-7017D374756E}"/>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7">
            <a:extLst>
              <a:ext uri="{FF2B5EF4-FFF2-40B4-BE49-F238E27FC236}">
                <a16:creationId xmlns:a16="http://schemas.microsoft.com/office/drawing/2014/main" id="{093D7CDC-583B-6444-141C-2609F045E1EB}"/>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8">
            <a:extLst>
              <a:ext uri="{FF2B5EF4-FFF2-40B4-BE49-F238E27FC236}">
                <a16:creationId xmlns:a16="http://schemas.microsoft.com/office/drawing/2014/main" id="{4065BB09-554E-1478-76A1-D3ADA1A868C1}"/>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5" name="Rectangle 9">
            <a:extLst>
              <a:ext uri="{FF2B5EF4-FFF2-40B4-BE49-F238E27FC236}">
                <a16:creationId xmlns:a16="http://schemas.microsoft.com/office/drawing/2014/main" id="{518E076A-8763-B713-3715-64296CA4B7B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4">
            <a:extLst>
              <a:ext uri="{FF2B5EF4-FFF2-40B4-BE49-F238E27FC236}">
                <a16:creationId xmlns:a16="http://schemas.microsoft.com/office/drawing/2014/main" id="{A47D3A97-5EB5-C9CC-5513-4DAF4A5FC65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979570-08C2-8E40-B69D-2B31667F0EE0}" type="slidenum">
              <a:rPr lang="en-US" altLang="en-US" sz="1400" smtClean="0"/>
              <a:pPr>
                <a:spcBef>
                  <a:spcPct val="0"/>
                </a:spcBef>
                <a:buClrTx/>
                <a:buSzTx/>
                <a:buFontTx/>
                <a:buNone/>
              </a:pPr>
              <a:t>26</a:t>
            </a:fld>
            <a:endParaRPr lang="en-US" altLang="en-US" sz="1400"/>
          </a:p>
        </p:txBody>
      </p:sp>
      <p:sp>
        <p:nvSpPr>
          <p:cNvPr id="40962" name="Rectangle 2">
            <a:extLst>
              <a:ext uri="{FF2B5EF4-FFF2-40B4-BE49-F238E27FC236}">
                <a16:creationId xmlns:a16="http://schemas.microsoft.com/office/drawing/2014/main" id="{60B0335F-2933-14B9-0A9E-542AE9563208}"/>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40963" name="Text Box 3">
            <a:extLst>
              <a:ext uri="{FF2B5EF4-FFF2-40B4-BE49-F238E27FC236}">
                <a16:creationId xmlns:a16="http://schemas.microsoft.com/office/drawing/2014/main" id="{B7F5A6FE-8E1E-1392-454F-E84A3A440ED6}"/>
              </a:ext>
            </a:extLst>
          </p:cNvPr>
          <p:cNvSpPr txBox="1">
            <a:spLocks noChangeArrowheads="1"/>
          </p:cNvSpPr>
          <p:nvPr/>
        </p:nvSpPr>
        <p:spPr bwMode="auto">
          <a:xfrm>
            <a:off x="228600" y="838200"/>
            <a:ext cx="86868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40964" name="Rectangle 4">
            <a:extLst>
              <a:ext uri="{FF2B5EF4-FFF2-40B4-BE49-F238E27FC236}">
                <a16:creationId xmlns:a16="http://schemas.microsoft.com/office/drawing/2014/main" id="{F01ED449-DB15-19E4-265F-FB37BF2B1386}"/>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5" name="AutoShape 5">
            <a:extLst>
              <a:ext uri="{FF2B5EF4-FFF2-40B4-BE49-F238E27FC236}">
                <a16:creationId xmlns:a16="http://schemas.microsoft.com/office/drawing/2014/main" id="{E6B2B036-AA55-556A-966B-0FCD04E71584}"/>
              </a:ext>
            </a:extLst>
          </p:cNvPr>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5. Invoke Person() constructor</a:t>
            </a:r>
          </a:p>
        </p:txBody>
      </p:sp>
      <p:sp>
        <p:nvSpPr>
          <p:cNvPr id="40966" name="Rectangle 6">
            <a:extLst>
              <a:ext uri="{FF2B5EF4-FFF2-40B4-BE49-F238E27FC236}">
                <a16:creationId xmlns:a16="http://schemas.microsoft.com/office/drawing/2014/main" id="{EB475290-D3E8-591A-F3C4-38261A79BB94}"/>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7" name="Rectangle 7">
            <a:extLst>
              <a:ext uri="{FF2B5EF4-FFF2-40B4-BE49-F238E27FC236}">
                <a16:creationId xmlns:a16="http://schemas.microsoft.com/office/drawing/2014/main" id="{928EDA9A-FE81-35F1-536C-481EE5591912}"/>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8" name="Rectangle 8">
            <a:extLst>
              <a:ext uri="{FF2B5EF4-FFF2-40B4-BE49-F238E27FC236}">
                <a16:creationId xmlns:a16="http://schemas.microsoft.com/office/drawing/2014/main" id="{F3C6EA0C-B11A-3D9E-2D8F-148C30D830E5}"/>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9" name="Rectangle 9">
            <a:extLst>
              <a:ext uri="{FF2B5EF4-FFF2-40B4-BE49-F238E27FC236}">
                <a16:creationId xmlns:a16="http://schemas.microsoft.com/office/drawing/2014/main" id="{E76D9B2C-D28F-4012-28F6-CF87FAB02D2A}"/>
              </a:ext>
            </a:extLst>
          </p:cNvPr>
          <p:cNvSpPr>
            <a:spLocks noChangeArrowheads="1"/>
          </p:cNvSpPr>
          <p:nvPr/>
        </p:nvSpPr>
        <p:spPr bwMode="auto">
          <a:xfrm>
            <a:off x="457200" y="54864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0" name="Rectangle 10">
            <a:extLst>
              <a:ext uri="{FF2B5EF4-FFF2-40B4-BE49-F238E27FC236}">
                <a16:creationId xmlns:a16="http://schemas.microsoft.com/office/drawing/2014/main" id="{AD001200-BFAC-D326-2B58-E32E787865C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4">
            <a:extLst>
              <a:ext uri="{FF2B5EF4-FFF2-40B4-BE49-F238E27FC236}">
                <a16:creationId xmlns:a16="http://schemas.microsoft.com/office/drawing/2014/main" id="{064786C2-4E84-6044-3B71-FB68F8450C6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9C3812-2BC9-7F4D-BCB7-FCA08FD3B826}" type="slidenum">
              <a:rPr lang="en-US" altLang="en-US" sz="1400" smtClean="0"/>
              <a:pPr>
                <a:spcBef>
                  <a:spcPct val="0"/>
                </a:spcBef>
                <a:buClrTx/>
                <a:buSzTx/>
                <a:buFontTx/>
                <a:buNone/>
              </a:pPr>
              <a:t>27</a:t>
            </a:fld>
            <a:endParaRPr lang="en-US" altLang="en-US" sz="1400"/>
          </a:p>
        </p:txBody>
      </p:sp>
      <p:sp>
        <p:nvSpPr>
          <p:cNvPr id="41986" name="Rectangle 2">
            <a:extLst>
              <a:ext uri="{FF2B5EF4-FFF2-40B4-BE49-F238E27FC236}">
                <a16:creationId xmlns:a16="http://schemas.microsoft.com/office/drawing/2014/main" id="{4F1AF8CD-497B-2582-BEF5-A01844AE978F}"/>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41987" name="Text Box 3">
            <a:extLst>
              <a:ext uri="{FF2B5EF4-FFF2-40B4-BE49-F238E27FC236}">
                <a16:creationId xmlns:a16="http://schemas.microsoft.com/office/drawing/2014/main" id="{D3F96A30-2AF7-7F51-711C-31142D599D4F}"/>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41988" name="Rectangle 4">
            <a:extLst>
              <a:ext uri="{FF2B5EF4-FFF2-40B4-BE49-F238E27FC236}">
                <a16:creationId xmlns:a16="http://schemas.microsoft.com/office/drawing/2014/main" id="{0F8779EA-400E-0CA6-D882-CEFBF63C1DBF}"/>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AutoShape 5">
            <a:extLst>
              <a:ext uri="{FF2B5EF4-FFF2-40B4-BE49-F238E27FC236}">
                <a16:creationId xmlns:a16="http://schemas.microsoft.com/office/drawing/2014/main" id="{5D4FC072-8E17-279F-EE2A-094498C43C28}"/>
              </a:ext>
            </a:extLst>
          </p:cNvPr>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6. Execute println</a:t>
            </a:r>
          </a:p>
        </p:txBody>
      </p:sp>
      <p:sp>
        <p:nvSpPr>
          <p:cNvPr id="41990" name="Rectangle 6">
            <a:extLst>
              <a:ext uri="{FF2B5EF4-FFF2-40B4-BE49-F238E27FC236}">
                <a16:creationId xmlns:a16="http://schemas.microsoft.com/office/drawing/2014/main" id="{8D91629D-6FD3-A598-B2E9-333473AAF115}"/>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1" name="Rectangle 7">
            <a:extLst>
              <a:ext uri="{FF2B5EF4-FFF2-40B4-BE49-F238E27FC236}">
                <a16:creationId xmlns:a16="http://schemas.microsoft.com/office/drawing/2014/main" id="{BC38E2A9-0225-C96E-0418-C08CD1629F5B}"/>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2" name="Rectangle 8">
            <a:extLst>
              <a:ext uri="{FF2B5EF4-FFF2-40B4-BE49-F238E27FC236}">
                <a16:creationId xmlns:a16="http://schemas.microsoft.com/office/drawing/2014/main" id="{167B2F57-6DA3-51C1-4D85-56787DD23CB5}"/>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3" name="Rectangle 9">
            <a:extLst>
              <a:ext uri="{FF2B5EF4-FFF2-40B4-BE49-F238E27FC236}">
                <a16:creationId xmlns:a16="http://schemas.microsoft.com/office/drawing/2014/main" id="{8CCD96D5-5FC4-B945-B33F-2C8E295FACB5}"/>
              </a:ext>
            </a:extLst>
          </p:cNvPr>
          <p:cNvSpPr>
            <a:spLocks noChangeArrowheads="1"/>
          </p:cNvSpPr>
          <p:nvPr/>
        </p:nvSpPr>
        <p:spPr bwMode="auto">
          <a:xfrm>
            <a:off x="685800" y="57150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4" name="Rectangle 10">
            <a:extLst>
              <a:ext uri="{FF2B5EF4-FFF2-40B4-BE49-F238E27FC236}">
                <a16:creationId xmlns:a16="http://schemas.microsoft.com/office/drawing/2014/main" id="{218A370B-AEF5-083D-EB3A-DB3E2AADFB5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4">
            <a:extLst>
              <a:ext uri="{FF2B5EF4-FFF2-40B4-BE49-F238E27FC236}">
                <a16:creationId xmlns:a16="http://schemas.microsoft.com/office/drawing/2014/main" id="{AE760DD5-6787-B06D-D43F-5B3EB6FF03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055473-BA3D-5C43-8D04-C811534203CE}" type="slidenum">
              <a:rPr lang="en-US" altLang="en-US" sz="1400" smtClean="0"/>
              <a:pPr>
                <a:spcBef>
                  <a:spcPct val="0"/>
                </a:spcBef>
                <a:buClrTx/>
                <a:buSzTx/>
                <a:buFontTx/>
                <a:buNone/>
              </a:pPr>
              <a:t>28</a:t>
            </a:fld>
            <a:endParaRPr lang="en-US" altLang="en-US" sz="1400"/>
          </a:p>
        </p:txBody>
      </p:sp>
      <p:sp>
        <p:nvSpPr>
          <p:cNvPr id="43010" name="Rectangle 2">
            <a:extLst>
              <a:ext uri="{FF2B5EF4-FFF2-40B4-BE49-F238E27FC236}">
                <a16:creationId xmlns:a16="http://schemas.microsoft.com/office/drawing/2014/main" id="{95E39251-0297-1732-99EC-2E4ECBF22F57}"/>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43011" name="Text Box 3">
            <a:extLst>
              <a:ext uri="{FF2B5EF4-FFF2-40B4-BE49-F238E27FC236}">
                <a16:creationId xmlns:a16="http://schemas.microsoft.com/office/drawing/2014/main" id="{C5B3B791-B90D-ECCB-8610-8FFA54B7C610}"/>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43012" name="Rectangle 4">
            <a:extLst>
              <a:ext uri="{FF2B5EF4-FFF2-40B4-BE49-F238E27FC236}">
                <a16:creationId xmlns:a16="http://schemas.microsoft.com/office/drawing/2014/main" id="{F002401E-EF15-0988-EB63-249FA1B69CA1}"/>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3" name="AutoShape 5">
            <a:extLst>
              <a:ext uri="{FF2B5EF4-FFF2-40B4-BE49-F238E27FC236}">
                <a16:creationId xmlns:a16="http://schemas.microsoft.com/office/drawing/2014/main" id="{7A58EC5F-1E84-8030-D9E4-4A74A5D6F42F}"/>
              </a:ext>
            </a:extLst>
          </p:cNvPr>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7. Execute println</a:t>
            </a:r>
          </a:p>
        </p:txBody>
      </p:sp>
      <p:sp>
        <p:nvSpPr>
          <p:cNvPr id="43014" name="Rectangle 6">
            <a:extLst>
              <a:ext uri="{FF2B5EF4-FFF2-40B4-BE49-F238E27FC236}">
                <a16:creationId xmlns:a16="http://schemas.microsoft.com/office/drawing/2014/main" id="{ADD6EF13-3F5E-2795-87EF-2FAB0A8CCB65}"/>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5" name="Rectangle 7">
            <a:extLst>
              <a:ext uri="{FF2B5EF4-FFF2-40B4-BE49-F238E27FC236}">
                <a16:creationId xmlns:a16="http://schemas.microsoft.com/office/drawing/2014/main" id="{AD2795D7-BCA3-226E-C767-3DD7101326C1}"/>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6" name="Rectangle 9">
            <a:extLst>
              <a:ext uri="{FF2B5EF4-FFF2-40B4-BE49-F238E27FC236}">
                <a16:creationId xmlns:a16="http://schemas.microsoft.com/office/drawing/2014/main" id="{E33D1620-B023-3B49-AF9B-B8CF5EBB5318}"/>
              </a:ext>
            </a:extLst>
          </p:cNvPr>
          <p:cNvSpPr>
            <a:spLocks noChangeArrowheads="1"/>
          </p:cNvSpPr>
          <p:nvPr/>
        </p:nvSpPr>
        <p:spPr bwMode="auto">
          <a:xfrm>
            <a:off x="685800" y="44196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7" name="Rectangle 10">
            <a:extLst>
              <a:ext uri="{FF2B5EF4-FFF2-40B4-BE49-F238E27FC236}">
                <a16:creationId xmlns:a16="http://schemas.microsoft.com/office/drawing/2014/main" id="{DB1A549B-E835-E406-FF69-60564D96F08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4">
            <a:extLst>
              <a:ext uri="{FF2B5EF4-FFF2-40B4-BE49-F238E27FC236}">
                <a16:creationId xmlns:a16="http://schemas.microsoft.com/office/drawing/2014/main" id="{886BA85D-45BD-0194-48DE-7A0D4506176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22D511-1CF7-564E-8705-2391A63E75B5}" type="slidenum">
              <a:rPr lang="en-US" altLang="en-US" sz="1400" smtClean="0"/>
              <a:pPr>
                <a:spcBef>
                  <a:spcPct val="0"/>
                </a:spcBef>
                <a:buClrTx/>
                <a:buSzTx/>
                <a:buFontTx/>
                <a:buNone/>
              </a:pPr>
              <a:t>29</a:t>
            </a:fld>
            <a:endParaRPr lang="en-US" altLang="en-US" sz="1400"/>
          </a:p>
        </p:txBody>
      </p:sp>
      <p:sp>
        <p:nvSpPr>
          <p:cNvPr id="44034" name="Rectangle 2">
            <a:extLst>
              <a:ext uri="{FF2B5EF4-FFF2-40B4-BE49-F238E27FC236}">
                <a16:creationId xmlns:a16="http://schemas.microsoft.com/office/drawing/2014/main" id="{3695C0CC-29B2-4086-ED72-26F4CC3AB329}"/>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44035" name="Text Box 3">
            <a:extLst>
              <a:ext uri="{FF2B5EF4-FFF2-40B4-BE49-F238E27FC236}">
                <a16:creationId xmlns:a16="http://schemas.microsoft.com/office/drawing/2014/main" id="{3686CA09-7E06-3067-8AA2-2B8126945122}"/>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44036" name="Rectangle 4">
            <a:extLst>
              <a:ext uri="{FF2B5EF4-FFF2-40B4-BE49-F238E27FC236}">
                <a16:creationId xmlns:a16="http://schemas.microsoft.com/office/drawing/2014/main" id="{AB5A503F-CE2D-8563-38E1-3E36A3BAF8C8}"/>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7" name="AutoShape 5">
            <a:extLst>
              <a:ext uri="{FF2B5EF4-FFF2-40B4-BE49-F238E27FC236}">
                <a16:creationId xmlns:a16="http://schemas.microsoft.com/office/drawing/2014/main" id="{B27B65C9-94C4-7930-4D1B-D25F3DF572DB}"/>
              </a:ext>
            </a:extLst>
          </p:cNvPr>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8. Execute println</a:t>
            </a:r>
          </a:p>
        </p:txBody>
      </p:sp>
      <p:sp>
        <p:nvSpPr>
          <p:cNvPr id="44038" name="Rectangle 6">
            <a:extLst>
              <a:ext uri="{FF2B5EF4-FFF2-40B4-BE49-F238E27FC236}">
                <a16:creationId xmlns:a16="http://schemas.microsoft.com/office/drawing/2014/main" id="{6DDB4152-E2BA-F72E-08B8-78B1EB2E76F3}"/>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Rectangle 8">
            <a:extLst>
              <a:ext uri="{FF2B5EF4-FFF2-40B4-BE49-F238E27FC236}">
                <a16:creationId xmlns:a16="http://schemas.microsoft.com/office/drawing/2014/main" id="{22C6F42E-F66A-6568-AB0E-A19006187DB1}"/>
              </a:ext>
            </a:extLst>
          </p:cNvPr>
          <p:cNvSpPr>
            <a:spLocks noChangeArrowheads="1"/>
          </p:cNvSpPr>
          <p:nvPr/>
        </p:nvSpPr>
        <p:spPr bwMode="auto">
          <a:xfrm>
            <a:off x="685800" y="3581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0" name="Rectangle 9">
            <a:extLst>
              <a:ext uri="{FF2B5EF4-FFF2-40B4-BE49-F238E27FC236}">
                <a16:creationId xmlns:a16="http://schemas.microsoft.com/office/drawing/2014/main" id="{DFFE4E3F-D3E7-F45C-73C8-42C38D0A3FA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a:extLst>
              <a:ext uri="{FF2B5EF4-FFF2-40B4-BE49-F238E27FC236}">
                <a16:creationId xmlns:a16="http://schemas.microsoft.com/office/drawing/2014/main" id="{8113E95E-45C4-C2D1-DBF5-1DB7AF9762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1AC4E6-476E-FB4C-A80B-8FC4C38A67FB}" type="slidenum">
              <a:rPr lang="en-US" altLang="en-US" sz="1400" smtClean="0"/>
              <a:pPr>
                <a:spcBef>
                  <a:spcPct val="0"/>
                </a:spcBef>
                <a:buClrTx/>
                <a:buSzTx/>
                <a:buFontTx/>
                <a:buNone/>
              </a:pPr>
              <a:t>3</a:t>
            </a:fld>
            <a:endParaRPr lang="en-US" altLang="en-US" sz="1400"/>
          </a:p>
        </p:txBody>
      </p:sp>
      <p:sp>
        <p:nvSpPr>
          <p:cNvPr id="17410" name="Rectangle 2">
            <a:extLst>
              <a:ext uri="{FF2B5EF4-FFF2-40B4-BE49-F238E27FC236}">
                <a16:creationId xmlns:a16="http://schemas.microsoft.com/office/drawing/2014/main" id="{5522304F-3BFB-EEDE-46E8-700B5C89F231}"/>
              </a:ext>
            </a:extLst>
          </p:cNvPr>
          <p:cNvSpPr>
            <a:spLocks noGrp="1" noChangeArrowheads="1"/>
          </p:cNvSpPr>
          <p:nvPr>
            <p:ph type="title"/>
          </p:nvPr>
        </p:nvSpPr>
        <p:spPr>
          <a:xfrm>
            <a:off x="0" y="0"/>
            <a:ext cx="9144000" cy="685800"/>
          </a:xfrm>
        </p:spPr>
        <p:txBody>
          <a:bodyPr/>
          <a:lstStyle/>
          <a:p>
            <a:r>
              <a:rPr lang="en-US" altLang="en-US" sz="4000"/>
              <a:t>Objectives</a:t>
            </a:r>
          </a:p>
        </p:txBody>
      </p:sp>
      <p:sp>
        <p:nvSpPr>
          <p:cNvPr id="17411" name="Rectangle 3">
            <a:extLst>
              <a:ext uri="{FF2B5EF4-FFF2-40B4-BE49-F238E27FC236}">
                <a16:creationId xmlns:a16="http://schemas.microsoft.com/office/drawing/2014/main" id="{5F2D1DFF-33D0-6868-07E1-64111F27A720}"/>
              </a:ext>
            </a:extLst>
          </p:cNvPr>
          <p:cNvSpPr>
            <a:spLocks noGrp="1" noChangeArrowheads="1"/>
          </p:cNvSpPr>
          <p:nvPr>
            <p:ph type="body" idx="1"/>
          </p:nvPr>
        </p:nvSpPr>
        <p:spPr>
          <a:xfrm>
            <a:off x="152400" y="762000"/>
            <a:ext cx="8839200" cy="5562600"/>
          </a:xfrm>
        </p:spPr>
        <p:txBody>
          <a:bodyPr/>
          <a:lstStyle/>
          <a:p>
            <a:pPr marL="358775" lvl="2" indent="-355600"/>
            <a:r>
              <a:rPr lang="en-US" altLang="en-US" sz="2000" dirty="0"/>
              <a:t>To define a subclass from a superclass through inheritance (§11.2).</a:t>
            </a:r>
          </a:p>
          <a:p>
            <a:pPr marL="358775" lvl="2" indent="-355600"/>
            <a:r>
              <a:rPr lang="en-US" altLang="en-US" sz="2000" dirty="0"/>
              <a:t>To invoke the superclass’s constructors and methods using the </a:t>
            </a:r>
            <a:r>
              <a:rPr lang="en-US" altLang="en-US" sz="2000" b="1" dirty="0"/>
              <a:t>super</a:t>
            </a:r>
            <a:r>
              <a:rPr lang="en-US" altLang="en-US" sz="2000" dirty="0"/>
              <a:t> keyword (§11.3).</a:t>
            </a:r>
          </a:p>
          <a:p>
            <a:pPr marL="358775" lvl="2" indent="-355600"/>
            <a:r>
              <a:rPr lang="en-US" altLang="en-US" sz="2000" dirty="0"/>
              <a:t>To override instance methods in the subclass (§11.4).</a:t>
            </a:r>
          </a:p>
          <a:p>
            <a:pPr marL="358775" lvl="2" indent="-355600"/>
            <a:r>
              <a:rPr lang="en-US" altLang="en-US" sz="2000" dirty="0"/>
              <a:t>To distinguish differences between overriding and overloading (§11.5).</a:t>
            </a:r>
          </a:p>
          <a:p>
            <a:pPr marL="358775" lvl="2" indent="-355600"/>
            <a:r>
              <a:rPr lang="en-US" altLang="en-US" sz="2000" dirty="0"/>
              <a:t>To explore the </a:t>
            </a:r>
            <a:r>
              <a:rPr lang="en-US" altLang="en-US" sz="2000" b="1" dirty="0" err="1"/>
              <a:t>toString</a:t>
            </a:r>
            <a:r>
              <a:rPr lang="en-US" altLang="en-US" sz="2000" b="1" dirty="0"/>
              <a:t>()</a:t>
            </a:r>
            <a:r>
              <a:rPr lang="en-US" altLang="en-US" sz="2000" dirty="0"/>
              <a:t> method in the </a:t>
            </a:r>
            <a:r>
              <a:rPr lang="en-US" altLang="en-US" sz="2000" b="1" dirty="0"/>
              <a:t>Object</a:t>
            </a:r>
            <a:r>
              <a:rPr lang="en-US" altLang="en-US" sz="2000" dirty="0"/>
              <a:t> class (§11.6).</a:t>
            </a:r>
          </a:p>
          <a:p>
            <a:pPr marL="358775" lvl="2" indent="-355600"/>
            <a:r>
              <a:rPr lang="en-US" altLang="en-US" sz="2000" dirty="0"/>
              <a:t>To discover polymorphism and dynamic binding (§§11.7–11.8).</a:t>
            </a:r>
          </a:p>
          <a:p>
            <a:pPr marL="358775" lvl="2" indent="-355600"/>
            <a:r>
              <a:rPr lang="en-US" altLang="en-US" sz="2000" dirty="0"/>
              <a:t>To describe casting and explain why explicit </a:t>
            </a:r>
            <a:r>
              <a:rPr lang="en-US" altLang="en-US" sz="2000" dirty="0" err="1"/>
              <a:t>downcasting</a:t>
            </a:r>
            <a:r>
              <a:rPr lang="en-US" altLang="en-US" sz="2000" dirty="0"/>
              <a:t> is necessary (§11.9).</a:t>
            </a:r>
          </a:p>
          <a:p>
            <a:pPr marL="358775" lvl="2" indent="-355600"/>
            <a:r>
              <a:rPr lang="en-US" altLang="en-US" sz="2000" dirty="0"/>
              <a:t>To explore the </a:t>
            </a:r>
            <a:r>
              <a:rPr lang="en-US" altLang="en-US" sz="2000" b="1" dirty="0"/>
              <a:t>equals</a:t>
            </a:r>
            <a:r>
              <a:rPr lang="en-US" altLang="en-US" sz="2000" dirty="0"/>
              <a:t> method in the </a:t>
            </a:r>
            <a:r>
              <a:rPr lang="en-US" altLang="en-US" sz="2000" b="1" dirty="0"/>
              <a:t>Object</a:t>
            </a:r>
            <a:r>
              <a:rPr lang="en-US" altLang="en-US" sz="2000" dirty="0"/>
              <a:t> class (§11.10).</a:t>
            </a:r>
          </a:p>
          <a:p>
            <a:pPr marL="358775" lvl="2" indent="-355600"/>
            <a:r>
              <a:rPr lang="en-US" altLang="en-US" sz="2000" dirty="0"/>
              <a:t>To store, retrieve, and manipulate objects in an </a:t>
            </a:r>
            <a:r>
              <a:rPr lang="en-US" altLang="en-US" sz="2000" b="1" dirty="0" err="1"/>
              <a:t>ArrayList</a:t>
            </a:r>
            <a:r>
              <a:rPr lang="en-US" altLang="en-US" sz="2000" dirty="0"/>
              <a:t> (§11.11).</a:t>
            </a:r>
          </a:p>
          <a:p>
            <a:pPr marL="358775" lvl="2" indent="-355600"/>
            <a:r>
              <a:rPr lang="en-US" altLang="en-US" sz="2000" dirty="0"/>
              <a:t>To implement a </a:t>
            </a:r>
            <a:r>
              <a:rPr lang="en-US" altLang="en-US" sz="2000" b="1" dirty="0"/>
              <a:t>Stack</a:t>
            </a:r>
            <a:r>
              <a:rPr lang="en-US" altLang="en-US" sz="2000" dirty="0"/>
              <a:t> class using </a:t>
            </a:r>
            <a:r>
              <a:rPr lang="en-US" altLang="en-US" sz="2000" b="1" dirty="0" err="1"/>
              <a:t>ArrayList</a:t>
            </a:r>
            <a:r>
              <a:rPr lang="en-US" altLang="en-US" sz="2000" dirty="0"/>
              <a:t> (§11.12).</a:t>
            </a:r>
          </a:p>
          <a:p>
            <a:pPr marL="358775" lvl="2" indent="-355600"/>
            <a:r>
              <a:rPr lang="en-US" altLang="en-US" sz="2000" dirty="0"/>
              <a:t>To enable data and methods in a superclass accessible from subclasses using the </a:t>
            </a:r>
            <a:r>
              <a:rPr lang="en-US" altLang="en-US" sz="2000" b="1" dirty="0"/>
              <a:t>protected</a:t>
            </a:r>
            <a:r>
              <a:rPr lang="en-US" altLang="en-US" sz="2000" dirty="0"/>
              <a:t> visibility modifier (§11.13).</a:t>
            </a:r>
          </a:p>
          <a:p>
            <a:pPr marL="358775" lvl="2" indent="-355600"/>
            <a:r>
              <a:rPr lang="en-US" altLang="en-US" sz="2000" dirty="0"/>
              <a:t>To prevent class extending and method overriding using the </a:t>
            </a:r>
            <a:r>
              <a:rPr lang="en-US" altLang="en-US" sz="2000" b="1" dirty="0"/>
              <a:t>final</a:t>
            </a:r>
            <a:r>
              <a:rPr lang="en-US" altLang="en-US" sz="2000" dirty="0"/>
              <a:t> modifier (§11.14).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a:extLst>
              <a:ext uri="{FF2B5EF4-FFF2-40B4-BE49-F238E27FC236}">
                <a16:creationId xmlns:a16="http://schemas.microsoft.com/office/drawing/2014/main" id="{87178F33-B68D-DEFA-7A46-51E6660F645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D5A951-1812-7A45-9A3C-160C758E26D0}" type="slidenum">
              <a:rPr lang="en-US" altLang="en-US" sz="1400" smtClean="0"/>
              <a:pPr>
                <a:spcBef>
                  <a:spcPct val="0"/>
                </a:spcBef>
                <a:buClrTx/>
                <a:buSzTx/>
                <a:buFontTx/>
                <a:buNone/>
              </a:pPr>
              <a:t>30</a:t>
            </a:fld>
            <a:endParaRPr lang="en-US" altLang="en-US" sz="1400"/>
          </a:p>
        </p:txBody>
      </p:sp>
      <p:sp>
        <p:nvSpPr>
          <p:cNvPr id="45058" name="Rectangle 2">
            <a:extLst>
              <a:ext uri="{FF2B5EF4-FFF2-40B4-BE49-F238E27FC236}">
                <a16:creationId xmlns:a16="http://schemas.microsoft.com/office/drawing/2014/main" id="{92CCD26F-5055-23F8-1061-F1FED0EF7534}"/>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45059" name="Text Box 3">
            <a:extLst>
              <a:ext uri="{FF2B5EF4-FFF2-40B4-BE49-F238E27FC236}">
                <a16:creationId xmlns:a16="http://schemas.microsoft.com/office/drawing/2014/main" id="{DE9183D5-B572-F639-BFA5-07B32ECE44F2}"/>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45060" name="Rectangle 4">
            <a:extLst>
              <a:ext uri="{FF2B5EF4-FFF2-40B4-BE49-F238E27FC236}">
                <a16:creationId xmlns:a16="http://schemas.microsoft.com/office/drawing/2014/main" id="{4DB6EB21-0DC1-089E-0FA0-7248D823B00A}"/>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1" name="AutoShape 5">
            <a:extLst>
              <a:ext uri="{FF2B5EF4-FFF2-40B4-BE49-F238E27FC236}">
                <a16:creationId xmlns:a16="http://schemas.microsoft.com/office/drawing/2014/main" id="{7EA20A25-4FF7-1F8A-7F51-ABB04F83CCEC}"/>
              </a:ext>
            </a:extLst>
          </p:cNvPr>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9. Execute println</a:t>
            </a:r>
          </a:p>
        </p:txBody>
      </p:sp>
      <p:sp>
        <p:nvSpPr>
          <p:cNvPr id="45062" name="Rectangle 7">
            <a:extLst>
              <a:ext uri="{FF2B5EF4-FFF2-40B4-BE49-F238E27FC236}">
                <a16:creationId xmlns:a16="http://schemas.microsoft.com/office/drawing/2014/main" id="{E13707DC-C729-851F-78BC-9992C892DFF1}"/>
              </a:ext>
            </a:extLst>
          </p:cNvPr>
          <p:cNvSpPr>
            <a:spLocks noChangeArrowheads="1"/>
          </p:cNvSpPr>
          <p:nvPr/>
        </p:nvSpPr>
        <p:spPr bwMode="auto">
          <a:xfrm>
            <a:off x="685800" y="2057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3" name="Rectangle 8">
            <a:extLst>
              <a:ext uri="{FF2B5EF4-FFF2-40B4-BE49-F238E27FC236}">
                <a16:creationId xmlns:a16="http://schemas.microsoft.com/office/drawing/2014/main" id="{A27974B6-6416-2F62-FA3D-8C3BE716379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endParaRPr lang="en-US"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a:extLst>
              <a:ext uri="{FF2B5EF4-FFF2-40B4-BE49-F238E27FC236}">
                <a16:creationId xmlns:a16="http://schemas.microsoft.com/office/drawing/2014/main" id="{D12932EF-A470-F472-A447-089CB2E0E2D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4194B6-1B4E-8441-BCC3-B45E61DD539E}" type="slidenum">
              <a:rPr lang="en-US" altLang="en-US" sz="1400" smtClean="0"/>
              <a:pPr>
                <a:spcBef>
                  <a:spcPct val="0"/>
                </a:spcBef>
                <a:buClrTx/>
                <a:buSzTx/>
                <a:buFontTx/>
                <a:buNone/>
              </a:pPr>
              <a:t>31</a:t>
            </a:fld>
            <a:endParaRPr lang="en-US" altLang="en-US" sz="1400"/>
          </a:p>
        </p:txBody>
      </p:sp>
      <p:sp>
        <p:nvSpPr>
          <p:cNvPr id="46082" name="Rectangle 2">
            <a:extLst>
              <a:ext uri="{FF2B5EF4-FFF2-40B4-BE49-F238E27FC236}">
                <a16:creationId xmlns:a16="http://schemas.microsoft.com/office/drawing/2014/main" id="{5EE9A0C5-C3CB-08F9-FC50-6091C7720853}"/>
              </a:ext>
            </a:extLst>
          </p:cNvPr>
          <p:cNvSpPr>
            <a:spLocks noGrp="1" noChangeArrowheads="1"/>
          </p:cNvSpPr>
          <p:nvPr>
            <p:ph type="title"/>
          </p:nvPr>
        </p:nvSpPr>
        <p:spPr>
          <a:xfrm>
            <a:off x="457200" y="228600"/>
            <a:ext cx="8382000" cy="838200"/>
          </a:xfrm>
        </p:spPr>
        <p:txBody>
          <a:bodyPr/>
          <a:lstStyle/>
          <a:p>
            <a:r>
              <a:rPr lang="en-US" altLang="en-US" sz="3600"/>
              <a:t>Example on the Impact of a Superclass without no-arg Constructor</a:t>
            </a:r>
          </a:p>
        </p:txBody>
      </p:sp>
      <p:sp>
        <p:nvSpPr>
          <p:cNvPr id="46083" name="Text Box 3">
            <a:extLst>
              <a:ext uri="{FF2B5EF4-FFF2-40B4-BE49-F238E27FC236}">
                <a16:creationId xmlns:a16="http://schemas.microsoft.com/office/drawing/2014/main" id="{CA88F6F8-EA21-69F1-B64E-175DBFE78081}"/>
              </a:ext>
            </a:extLst>
          </p:cNvPr>
          <p:cNvSpPr txBox="1">
            <a:spLocks noChangeArrowheads="1"/>
          </p:cNvSpPr>
          <p:nvPr/>
        </p:nvSpPr>
        <p:spPr bwMode="auto">
          <a:xfrm>
            <a:off x="304800" y="2438400"/>
            <a:ext cx="86106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public class Apple extends Fruit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class Fruit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public Fruit(String name)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System.out.println("Fruit's constructor is invoked");</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a:t>
            </a:r>
          </a:p>
        </p:txBody>
      </p:sp>
      <p:sp>
        <p:nvSpPr>
          <p:cNvPr id="46084" name="Text Box 4">
            <a:extLst>
              <a:ext uri="{FF2B5EF4-FFF2-40B4-BE49-F238E27FC236}">
                <a16:creationId xmlns:a16="http://schemas.microsoft.com/office/drawing/2014/main" id="{CA808C11-4621-D864-BDF3-86FE7219DE48}"/>
              </a:ext>
            </a:extLst>
          </p:cNvPr>
          <p:cNvSpPr txBox="1">
            <a:spLocks noChangeArrowheads="1"/>
          </p:cNvSpPr>
          <p:nvPr/>
        </p:nvSpPr>
        <p:spPr bwMode="auto">
          <a:xfrm>
            <a:off x="381000" y="1600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Find out the errors in the program:</a:t>
            </a:r>
            <a:r>
              <a:rPr lang="en-US" altLang="en-US" sz="2800" i="1">
                <a:cs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a:extLst>
              <a:ext uri="{FF2B5EF4-FFF2-40B4-BE49-F238E27FC236}">
                <a16:creationId xmlns:a16="http://schemas.microsoft.com/office/drawing/2014/main" id="{E049A3D9-8B10-0714-6D79-9EA98A90E37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061E88-590E-1847-8F16-AAC6A4B33C03}" type="slidenum">
              <a:rPr lang="en-US" altLang="en-US" sz="1400" smtClean="0"/>
              <a:pPr>
                <a:spcBef>
                  <a:spcPct val="0"/>
                </a:spcBef>
                <a:buClrTx/>
                <a:buSzTx/>
                <a:buFontTx/>
                <a:buNone/>
              </a:pPr>
              <a:t>32</a:t>
            </a:fld>
            <a:endParaRPr lang="en-US" altLang="en-US" sz="1400"/>
          </a:p>
        </p:txBody>
      </p:sp>
      <p:sp>
        <p:nvSpPr>
          <p:cNvPr id="47106" name="Rectangle 2">
            <a:extLst>
              <a:ext uri="{FF2B5EF4-FFF2-40B4-BE49-F238E27FC236}">
                <a16:creationId xmlns:a16="http://schemas.microsoft.com/office/drawing/2014/main" id="{0EFAA7BC-3551-EC74-B322-CA4358862BB1}"/>
              </a:ext>
            </a:extLst>
          </p:cNvPr>
          <p:cNvSpPr>
            <a:spLocks noGrp="1" noChangeArrowheads="1"/>
          </p:cNvSpPr>
          <p:nvPr>
            <p:ph type="title"/>
          </p:nvPr>
        </p:nvSpPr>
        <p:spPr>
          <a:xfrm>
            <a:off x="685800" y="381000"/>
            <a:ext cx="7772400" cy="762000"/>
          </a:xfrm>
        </p:spPr>
        <p:txBody>
          <a:bodyPr/>
          <a:lstStyle/>
          <a:p>
            <a:r>
              <a:rPr lang="en-US" altLang="en-US"/>
              <a:t>Defining a Subclass</a:t>
            </a:r>
          </a:p>
        </p:txBody>
      </p:sp>
      <p:sp>
        <p:nvSpPr>
          <p:cNvPr id="47107" name="Rectangle 3">
            <a:extLst>
              <a:ext uri="{FF2B5EF4-FFF2-40B4-BE49-F238E27FC236}">
                <a16:creationId xmlns:a16="http://schemas.microsoft.com/office/drawing/2014/main" id="{846C8CDE-227E-8EB3-E0C2-29E09727FE29}"/>
              </a:ext>
            </a:extLst>
          </p:cNvPr>
          <p:cNvSpPr>
            <a:spLocks noGrp="1" noChangeArrowheads="1"/>
          </p:cNvSpPr>
          <p:nvPr>
            <p:ph type="body" idx="1"/>
          </p:nvPr>
        </p:nvSpPr>
        <p:spPr>
          <a:xfrm>
            <a:off x="304800" y="1371600"/>
            <a:ext cx="8458200" cy="2743200"/>
          </a:xfrm>
        </p:spPr>
        <p:txBody>
          <a:bodyPr/>
          <a:lstStyle/>
          <a:p>
            <a:pPr marL="1588" indent="-1588">
              <a:buFont typeface="Monotype Sorts" pitchFamily="2" charset="2"/>
              <a:buNone/>
            </a:pPr>
            <a:r>
              <a:rPr lang="en-US" altLang="en-US" sz="3000"/>
              <a:t>A subclass inherits from a superclass. You can also:</a:t>
            </a:r>
            <a:endParaRPr lang="en-US" altLang="en-US"/>
          </a:p>
          <a:p>
            <a:pPr marL="460375" lvl="1" indent="-457200">
              <a:spcBef>
                <a:spcPct val="50000"/>
              </a:spcBef>
              <a:buClr>
                <a:schemeClr val="tx2"/>
              </a:buClr>
              <a:buSzPct val="75000"/>
              <a:buFont typeface="Wingdings" pitchFamily="2" charset="2"/>
              <a:buChar char="q"/>
            </a:pPr>
            <a:r>
              <a:rPr lang="en-US" altLang="en-US"/>
              <a:t>Add new properties</a:t>
            </a:r>
          </a:p>
          <a:p>
            <a:pPr marL="460375" lvl="1" indent="-457200">
              <a:spcBef>
                <a:spcPct val="50000"/>
              </a:spcBef>
              <a:buClr>
                <a:schemeClr val="tx2"/>
              </a:buClr>
              <a:buSzPct val="75000"/>
              <a:buFont typeface="Wingdings" pitchFamily="2" charset="2"/>
              <a:buChar char="q"/>
            </a:pPr>
            <a:r>
              <a:rPr lang="en-US" altLang="en-US"/>
              <a:t>Add new methods</a:t>
            </a:r>
          </a:p>
          <a:p>
            <a:pPr marL="460375" lvl="1" indent="-457200">
              <a:spcBef>
                <a:spcPct val="50000"/>
              </a:spcBef>
              <a:buClr>
                <a:schemeClr val="tx2"/>
              </a:buClr>
              <a:buSzPct val="75000"/>
              <a:buFont typeface="Wingdings" pitchFamily="2" charset="2"/>
              <a:buChar char="q"/>
            </a:pPr>
            <a:r>
              <a:rPr lang="en-US" altLang="en-US"/>
              <a:t>Override the methods of the superclass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4">
            <a:extLst>
              <a:ext uri="{FF2B5EF4-FFF2-40B4-BE49-F238E27FC236}">
                <a16:creationId xmlns:a16="http://schemas.microsoft.com/office/drawing/2014/main" id="{A89534D8-44D4-832F-254D-3E266FC3654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BFF2CA-6B70-6344-AA96-F083DE653E9C}" type="slidenum">
              <a:rPr lang="en-US" altLang="en-US" sz="1400" smtClean="0"/>
              <a:pPr>
                <a:spcBef>
                  <a:spcPct val="0"/>
                </a:spcBef>
                <a:buClrTx/>
                <a:buSzTx/>
                <a:buFontTx/>
                <a:buNone/>
              </a:pPr>
              <a:t>33</a:t>
            </a:fld>
            <a:endParaRPr lang="en-US" altLang="en-US" sz="1400"/>
          </a:p>
        </p:txBody>
      </p:sp>
      <p:sp>
        <p:nvSpPr>
          <p:cNvPr id="48130" name="Rectangle 2">
            <a:extLst>
              <a:ext uri="{FF2B5EF4-FFF2-40B4-BE49-F238E27FC236}">
                <a16:creationId xmlns:a16="http://schemas.microsoft.com/office/drawing/2014/main" id="{CEFF3FE8-502D-A104-224D-0BB0F559B21D}"/>
              </a:ext>
            </a:extLst>
          </p:cNvPr>
          <p:cNvSpPr>
            <a:spLocks noGrp="1" noChangeArrowheads="1"/>
          </p:cNvSpPr>
          <p:nvPr>
            <p:ph type="title"/>
          </p:nvPr>
        </p:nvSpPr>
        <p:spPr>
          <a:xfrm>
            <a:off x="685800" y="228600"/>
            <a:ext cx="7772400" cy="685800"/>
          </a:xfrm>
        </p:spPr>
        <p:txBody>
          <a:bodyPr/>
          <a:lstStyle/>
          <a:p>
            <a:r>
              <a:rPr lang="en-US" altLang="en-US" sz="3600"/>
              <a:t>Calling Superclass Methods</a:t>
            </a:r>
            <a:endParaRPr lang="en-US" altLang="en-US"/>
          </a:p>
        </p:txBody>
      </p:sp>
      <p:sp>
        <p:nvSpPr>
          <p:cNvPr id="48131" name="Text Box 7">
            <a:extLst>
              <a:ext uri="{FF2B5EF4-FFF2-40B4-BE49-F238E27FC236}">
                <a16:creationId xmlns:a16="http://schemas.microsoft.com/office/drawing/2014/main" id="{02F564A1-AC61-CA74-32C4-9AF3E9CF8640}"/>
              </a:ext>
            </a:extLst>
          </p:cNvPr>
          <p:cNvSpPr txBox="1">
            <a:spLocks noChangeArrowheads="1"/>
          </p:cNvSpPr>
          <p:nvPr/>
        </p:nvSpPr>
        <p:spPr bwMode="auto">
          <a:xfrm>
            <a:off x="2286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You could rewrite the </a:t>
            </a:r>
            <a:r>
              <a:rPr lang="en-US" altLang="en-US" sz="2400" u="sng"/>
              <a:t>printCircle()</a:t>
            </a:r>
            <a:r>
              <a:rPr lang="en-US" altLang="en-US" sz="2400"/>
              <a:t> method in the </a:t>
            </a:r>
            <a:r>
              <a:rPr lang="en-US" altLang="en-US" sz="2400" u="sng"/>
              <a:t>Circle</a:t>
            </a:r>
            <a:r>
              <a:rPr lang="en-US" altLang="en-US" sz="2400"/>
              <a:t> class as follows:</a:t>
            </a:r>
          </a:p>
        </p:txBody>
      </p:sp>
      <p:sp>
        <p:nvSpPr>
          <p:cNvPr id="48132" name="Text Box 9">
            <a:extLst>
              <a:ext uri="{FF2B5EF4-FFF2-40B4-BE49-F238E27FC236}">
                <a16:creationId xmlns:a16="http://schemas.microsoft.com/office/drawing/2014/main" id="{7A4E665E-50D9-01AF-0846-E4AADE09F504}"/>
              </a:ext>
            </a:extLst>
          </p:cNvPr>
          <p:cNvSpPr txBox="1">
            <a:spLocks noChangeArrowheads="1"/>
          </p:cNvSpPr>
          <p:nvPr/>
        </p:nvSpPr>
        <p:spPr bwMode="auto">
          <a:xfrm>
            <a:off x="228600" y="25146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public void printCircle() {</a:t>
            </a:r>
          </a:p>
          <a:p>
            <a:pPr>
              <a:spcBef>
                <a:spcPct val="0"/>
              </a:spcBef>
              <a:buClrTx/>
              <a:buSzTx/>
              <a:buFontTx/>
              <a:buNone/>
            </a:pPr>
            <a:r>
              <a:rPr lang="en-US" altLang="en-US" sz="2400">
                <a:solidFill>
                  <a:schemeClr val="tx2"/>
                </a:solidFill>
              </a:rPr>
              <a:t>  System.out.println("The circle is created " + </a:t>
            </a:r>
          </a:p>
          <a:p>
            <a:pPr>
              <a:spcBef>
                <a:spcPct val="0"/>
              </a:spcBef>
              <a:buClrTx/>
              <a:buSzTx/>
              <a:buFontTx/>
              <a:buNone/>
            </a:pPr>
            <a:r>
              <a:rPr lang="en-US" altLang="en-US" sz="2400">
                <a:solidFill>
                  <a:schemeClr val="tx2"/>
                </a:solidFill>
              </a:rPr>
              <a:t>    super.getDateCreated() + " and the radius is " + radius);</a:t>
            </a:r>
          </a:p>
          <a:p>
            <a:pPr>
              <a:spcBef>
                <a:spcPct val="0"/>
              </a:spcBef>
              <a:buClrTx/>
              <a:buSzTx/>
              <a:buFontTx/>
              <a:buNone/>
            </a:pPr>
            <a:r>
              <a:rPr lang="en-US" altLang="en-US" sz="2400">
                <a:solidFill>
                  <a:schemeClr val="tx2"/>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4">
            <a:extLst>
              <a:ext uri="{FF2B5EF4-FFF2-40B4-BE49-F238E27FC236}">
                <a16:creationId xmlns:a16="http://schemas.microsoft.com/office/drawing/2014/main" id="{A07EF5F0-A3C9-4746-898A-72434C8C242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2C6764-4DF0-C141-A0D7-6FBCDB497D9C}" type="slidenum">
              <a:rPr lang="en-US" altLang="en-US" sz="1400" smtClean="0"/>
              <a:pPr>
                <a:spcBef>
                  <a:spcPct val="0"/>
                </a:spcBef>
                <a:buClrTx/>
                <a:buSzTx/>
                <a:buFontTx/>
                <a:buNone/>
              </a:pPr>
              <a:t>34</a:t>
            </a:fld>
            <a:endParaRPr lang="en-US" altLang="en-US" sz="1400"/>
          </a:p>
        </p:txBody>
      </p:sp>
      <p:sp>
        <p:nvSpPr>
          <p:cNvPr id="49154" name="Rectangle 2">
            <a:extLst>
              <a:ext uri="{FF2B5EF4-FFF2-40B4-BE49-F238E27FC236}">
                <a16:creationId xmlns:a16="http://schemas.microsoft.com/office/drawing/2014/main" id="{BB0F47C2-F9A1-3866-65F0-498D4F6269B0}"/>
              </a:ext>
            </a:extLst>
          </p:cNvPr>
          <p:cNvSpPr>
            <a:spLocks noGrp="1" noChangeArrowheads="1"/>
          </p:cNvSpPr>
          <p:nvPr>
            <p:ph type="title"/>
          </p:nvPr>
        </p:nvSpPr>
        <p:spPr>
          <a:xfrm>
            <a:off x="685800" y="228600"/>
            <a:ext cx="7772400" cy="685800"/>
          </a:xfrm>
        </p:spPr>
        <p:txBody>
          <a:bodyPr/>
          <a:lstStyle/>
          <a:p>
            <a:r>
              <a:rPr lang="en-US" altLang="en-US" sz="3600"/>
              <a:t>Overriding Methods in the Superclass</a:t>
            </a:r>
            <a:endParaRPr lang="en-US" altLang="en-US"/>
          </a:p>
        </p:txBody>
      </p:sp>
      <p:sp>
        <p:nvSpPr>
          <p:cNvPr id="49155" name="Text Box 3">
            <a:extLst>
              <a:ext uri="{FF2B5EF4-FFF2-40B4-BE49-F238E27FC236}">
                <a16:creationId xmlns:a16="http://schemas.microsoft.com/office/drawing/2014/main" id="{22AED85C-D19E-99AD-FCF5-A5F8219A599F}"/>
              </a:ext>
            </a:extLst>
          </p:cNvPr>
          <p:cNvSpPr txBox="1">
            <a:spLocks noChangeArrowheads="1"/>
          </p:cNvSpPr>
          <p:nvPr/>
        </p:nvSpPr>
        <p:spPr bwMode="auto">
          <a:xfrm>
            <a:off x="228600" y="10668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 subclass inherits methods from a superclass. Sometimes it is necessary for the subclass to modify the implementation of a method defined in the superclass. This is referred to as </a:t>
            </a:r>
            <a:r>
              <a:rPr lang="en-US" altLang="en-US" sz="2400" i="1"/>
              <a:t>method overriding</a:t>
            </a:r>
            <a:r>
              <a:rPr lang="en-US" altLang="en-US" sz="2400"/>
              <a:t>. </a:t>
            </a:r>
          </a:p>
        </p:txBody>
      </p:sp>
      <p:sp>
        <p:nvSpPr>
          <p:cNvPr id="49156" name="Text Box 4">
            <a:extLst>
              <a:ext uri="{FF2B5EF4-FFF2-40B4-BE49-F238E27FC236}">
                <a16:creationId xmlns:a16="http://schemas.microsoft.com/office/drawing/2014/main" id="{2F84093A-8FB3-4505-DB9C-D48DA9562510}"/>
              </a:ext>
            </a:extLst>
          </p:cNvPr>
          <p:cNvSpPr txBox="1">
            <a:spLocks noChangeArrowheads="1"/>
          </p:cNvSpPr>
          <p:nvPr/>
        </p:nvSpPr>
        <p:spPr bwMode="auto">
          <a:xfrm>
            <a:off x="228600" y="2514600"/>
            <a:ext cx="8686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public class Circle extends GeometricObject {</a:t>
            </a: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Other methods are omitted</a:t>
            </a:r>
          </a:p>
          <a:p>
            <a:pPr>
              <a:spcBef>
                <a:spcPct val="50000"/>
              </a:spcBef>
              <a:buClrTx/>
              <a:buSzTx/>
              <a:buFontTx/>
              <a:buNone/>
            </a:pPr>
            <a:endParaRPr lang="en-US" altLang="en-US" sz="1700" b="1">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Override the toString method defined in GeometricObject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public String toString()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return super.toString() + "\nradius is " + radius;</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a:t>
            </a: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a:extLst>
              <a:ext uri="{FF2B5EF4-FFF2-40B4-BE49-F238E27FC236}">
                <a16:creationId xmlns:a16="http://schemas.microsoft.com/office/drawing/2014/main" id="{D5A2DC0A-DE29-D776-9402-4C464832ED2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DB4964-F4A6-ED4F-8CFE-1D71EFD6440C}" type="slidenum">
              <a:rPr lang="en-US" altLang="en-US" sz="1400" smtClean="0"/>
              <a:pPr>
                <a:spcBef>
                  <a:spcPct val="0"/>
                </a:spcBef>
                <a:buClrTx/>
                <a:buSzTx/>
                <a:buFontTx/>
                <a:buNone/>
              </a:pPr>
              <a:t>35</a:t>
            </a:fld>
            <a:endParaRPr lang="en-US" altLang="en-US" sz="1400"/>
          </a:p>
        </p:txBody>
      </p:sp>
      <p:sp>
        <p:nvSpPr>
          <p:cNvPr id="50178" name="Rectangle 2">
            <a:extLst>
              <a:ext uri="{FF2B5EF4-FFF2-40B4-BE49-F238E27FC236}">
                <a16:creationId xmlns:a16="http://schemas.microsoft.com/office/drawing/2014/main" id="{AADAFD39-E32F-F8C7-53F5-1979633654A6}"/>
              </a:ext>
            </a:extLst>
          </p:cNvPr>
          <p:cNvSpPr>
            <a:spLocks noGrp="1" noChangeArrowheads="1"/>
          </p:cNvSpPr>
          <p:nvPr>
            <p:ph type="title"/>
          </p:nvPr>
        </p:nvSpPr>
        <p:spPr>
          <a:xfrm>
            <a:off x="685800" y="228600"/>
            <a:ext cx="7772400" cy="685800"/>
          </a:xfrm>
        </p:spPr>
        <p:txBody>
          <a:bodyPr/>
          <a:lstStyle/>
          <a:p>
            <a:r>
              <a:rPr lang="en-US" altLang="en-US"/>
              <a:t>NOTE</a:t>
            </a:r>
          </a:p>
        </p:txBody>
      </p:sp>
      <p:sp>
        <p:nvSpPr>
          <p:cNvPr id="50179" name="Text Box 3">
            <a:extLst>
              <a:ext uri="{FF2B5EF4-FFF2-40B4-BE49-F238E27FC236}">
                <a16:creationId xmlns:a16="http://schemas.microsoft.com/office/drawing/2014/main" id="{8FAEE9B6-2B86-9152-E68E-25390FA627B1}"/>
              </a:ext>
            </a:extLst>
          </p:cNvPr>
          <p:cNvSpPr txBox="1">
            <a:spLocks noChangeArrowheads="1"/>
          </p:cNvSpPr>
          <p:nvPr/>
        </p:nvSpPr>
        <p:spPr bwMode="auto">
          <a:xfrm>
            <a:off x="381000" y="1447800"/>
            <a:ext cx="8382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4">
            <a:extLst>
              <a:ext uri="{FF2B5EF4-FFF2-40B4-BE49-F238E27FC236}">
                <a16:creationId xmlns:a16="http://schemas.microsoft.com/office/drawing/2014/main" id="{6987148D-CD08-4E4A-40E5-448691C81A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5682B5-9E9F-8B4E-A6CF-A284F2E5AFAE}" type="slidenum">
              <a:rPr lang="en-US" altLang="en-US" sz="1400" smtClean="0"/>
              <a:pPr>
                <a:spcBef>
                  <a:spcPct val="0"/>
                </a:spcBef>
                <a:buClrTx/>
                <a:buSzTx/>
                <a:buFontTx/>
                <a:buNone/>
              </a:pPr>
              <a:t>36</a:t>
            </a:fld>
            <a:endParaRPr lang="en-US" altLang="en-US" sz="1400"/>
          </a:p>
        </p:txBody>
      </p:sp>
      <p:sp>
        <p:nvSpPr>
          <p:cNvPr id="51202" name="Rectangle 2">
            <a:extLst>
              <a:ext uri="{FF2B5EF4-FFF2-40B4-BE49-F238E27FC236}">
                <a16:creationId xmlns:a16="http://schemas.microsoft.com/office/drawing/2014/main" id="{EE4CB02D-2622-B691-1DB1-28F3D95694B0}"/>
              </a:ext>
            </a:extLst>
          </p:cNvPr>
          <p:cNvSpPr>
            <a:spLocks noGrp="1" noChangeArrowheads="1"/>
          </p:cNvSpPr>
          <p:nvPr>
            <p:ph type="title"/>
          </p:nvPr>
        </p:nvSpPr>
        <p:spPr>
          <a:xfrm>
            <a:off x="685800" y="228600"/>
            <a:ext cx="7772400" cy="685800"/>
          </a:xfrm>
        </p:spPr>
        <p:txBody>
          <a:bodyPr/>
          <a:lstStyle/>
          <a:p>
            <a:r>
              <a:rPr lang="en-US" altLang="en-US"/>
              <a:t>NOTE</a:t>
            </a:r>
          </a:p>
        </p:txBody>
      </p:sp>
      <p:sp>
        <p:nvSpPr>
          <p:cNvPr id="51203" name="Text Box 3">
            <a:extLst>
              <a:ext uri="{FF2B5EF4-FFF2-40B4-BE49-F238E27FC236}">
                <a16:creationId xmlns:a16="http://schemas.microsoft.com/office/drawing/2014/main" id="{8F80E528-10DD-B47B-AA7B-0CF86682A720}"/>
              </a:ext>
            </a:extLst>
          </p:cNvPr>
          <p:cNvSpPr txBox="1">
            <a:spLocks noChangeArrowheads="1"/>
          </p:cNvSpPr>
          <p:nvPr/>
        </p:nvSpPr>
        <p:spPr bwMode="auto">
          <a:xfrm>
            <a:off x="381000" y="1447800"/>
            <a:ext cx="8382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Like an instance method, a static method can be inherited. However, a static method cannot be overridden. If a static method defined in the superclass is redefined in a subclass, the method defined in the superclass is hidden.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4">
            <a:extLst>
              <a:ext uri="{FF2B5EF4-FFF2-40B4-BE49-F238E27FC236}">
                <a16:creationId xmlns:a16="http://schemas.microsoft.com/office/drawing/2014/main" id="{BEB6ABDC-5B3B-D6CB-B1FF-192FD932C2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151F99-A235-5A42-8E1F-7F4C6DFCFD0B}" type="slidenum">
              <a:rPr lang="en-US" altLang="en-US" sz="1400" smtClean="0"/>
              <a:pPr>
                <a:spcBef>
                  <a:spcPct val="0"/>
                </a:spcBef>
                <a:buClrTx/>
                <a:buSzTx/>
                <a:buFontTx/>
                <a:buNone/>
              </a:pPr>
              <a:t>37</a:t>
            </a:fld>
            <a:endParaRPr lang="en-US" altLang="en-US" sz="1400"/>
          </a:p>
        </p:txBody>
      </p:sp>
      <p:sp>
        <p:nvSpPr>
          <p:cNvPr id="52226" name="Rectangle 2">
            <a:extLst>
              <a:ext uri="{FF2B5EF4-FFF2-40B4-BE49-F238E27FC236}">
                <a16:creationId xmlns:a16="http://schemas.microsoft.com/office/drawing/2014/main" id="{28A62066-AF48-DA58-828D-D6DEC8B6A8D5}"/>
              </a:ext>
            </a:extLst>
          </p:cNvPr>
          <p:cNvSpPr>
            <a:spLocks noGrp="1" noChangeArrowheads="1"/>
          </p:cNvSpPr>
          <p:nvPr>
            <p:ph type="title"/>
          </p:nvPr>
        </p:nvSpPr>
        <p:spPr>
          <a:xfrm>
            <a:off x="685800" y="228600"/>
            <a:ext cx="7772400" cy="609600"/>
          </a:xfrm>
        </p:spPr>
        <p:txBody>
          <a:bodyPr/>
          <a:lstStyle/>
          <a:p>
            <a:r>
              <a:rPr lang="en-US" altLang="en-US"/>
              <a:t>Overriding vs. Overloading</a:t>
            </a:r>
          </a:p>
        </p:txBody>
      </p:sp>
      <p:sp>
        <p:nvSpPr>
          <p:cNvPr id="52227" name="Rectangle 5">
            <a:extLst>
              <a:ext uri="{FF2B5EF4-FFF2-40B4-BE49-F238E27FC236}">
                <a16:creationId xmlns:a16="http://schemas.microsoft.com/office/drawing/2014/main" id="{F7AA3C63-262F-16BB-BC1B-9967FFE839FC}"/>
              </a:ext>
            </a:extLst>
          </p:cNvPr>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8" name="Rectangle 7">
            <a:extLst>
              <a:ext uri="{FF2B5EF4-FFF2-40B4-BE49-F238E27FC236}">
                <a16:creationId xmlns:a16="http://schemas.microsoft.com/office/drawing/2014/main" id="{7977E6AF-B951-F80B-E0AC-A33826B8C985}"/>
              </a:ext>
            </a:extLst>
          </p:cNvPr>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10">
            <a:extLst>
              <a:ext uri="{FF2B5EF4-FFF2-40B4-BE49-F238E27FC236}">
                <a16:creationId xmlns:a16="http://schemas.microsoft.com/office/drawing/2014/main" id="{6F7C744F-95ED-F584-A6FA-32299E34BF41}"/>
              </a:ext>
            </a:extLst>
          </p:cNvPr>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30" name="Object 9">
            <a:extLst>
              <a:ext uri="{FF2B5EF4-FFF2-40B4-BE49-F238E27FC236}">
                <a16:creationId xmlns:a16="http://schemas.microsoft.com/office/drawing/2014/main" id="{E6A5C9D9-B66D-32C3-6670-D0B958B6216F}"/>
              </a:ext>
            </a:extLst>
          </p:cNvPr>
          <p:cNvGraphicFramePr>
            <a:graphicFrameLocks noChangeAspect="1"/>
          </p:cNvGraphicFramePr>
          <p:nvPr/>
        </p:nvGraphicFramePr>
        <p:xfrm>
          <a:off x="0" y="1143000"/>
          <a:ext cx="9144000" cy="4092575"/>
        </p:xfrm>
        <a:graphic>
          <a:graphicData uri="http://schemas.openxmlformats.org/presentationml/2006/ole">
            <mc:AlternateContent xmlns:mc="http://schemas.openxmlformats.org/markup-compatibility/2006">
              <mc:Choice xmlns:v="urn:schemas-microsoft-com:vml" Requires="v">
                <p:oleObj name="Picture" r:id="rId2" imgW="8343900" imgH="3111500" progId="Word.Picture.8">
                  <p:embed/>
                </p:oleObj>
              </mc:Choice>
              <mc:Fallback>
                <p:oleObj name="Picture" r:id="rId2" imgW="8343900" imgH="3111500"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40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a:extLst>
              <a:ext uri="{FF2B5EF4-FFF2-40B4-BE49-F238E27FC236}">
                <a16:creationId xmlns:a16="http://schemas.microsoft.com/office/drawing/2014/main" id="{FA74BDF8-7D8A-E13A-5047-C6541E6A2B3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AF3C40-6FD1-DE46-9BD5-B7254354B8E7}" type="slidenum">
              <a:rPr lang="en-US" altLang="en-US" sz="1400" smtClean="0"/>
              <a:pPr>
                <a:spcBef>
                  <a:spcPct val="0"/>
                </a:spcBef>
                <a:buClrTx/>
                <a:buSzTx/>
                <a:buFontTx/>
                <a:buNone/>
              </a:pPr>
              <a:t>38</a:t>
            </a:fld>
            <a:endParaRPr lang="en-US" altLang="en-US" sz="1400"/>
          </a:p>
        </p:txBody>
      </p:sp>
      <p:sp>
        <p:nvSpPr>
          <p:cNvPr id="53250" name="Rectangle 2">
            <a:extLst>
              <a:ext uri="{FF2B5EF4-FFF2-40B4-BE49-F238E27FC236}">
                <a16:creationId xmlns:a16="http://schemas.microsoft.com/office/drawing/2014/main" id="{A9051DCF-6A31-9CCC-9B2B-7010F2699D06}"/>
              </a:ext>
            </a:extLst>
          </p:cNvPr>
          <p:cNvSpPr>
            <a:spLocks noGrp="1" noChangeArrowheads="1"/>
          </p:cNvSpPr>
          <p:nvPr>
            <p:ph type="title"/>
          </p:nvPr>
        </p:nvSpPr>
        <p:spPr>
          <a:xfrm>
            <a:off x="152400" y="228600"/>
            <a:ext cx="8763000" cy="838200"/>
          </a:xfrm>
        </p:spPr>
        <p:txBody>
          <a:bodyPr/>
          <a:lstStyle/>
          <a:p>
            <a:r>
              <a:rPr lang="en-US" altLang="en-US"/>
              <a:t>The </a:t>
            </a:r>
            <a:r>
              <a:rPr lang="en-US" altLang="en-US" u="sng"/>
              <a:t>Object</a:t>
            </a:r>
            <a:r>
              <a:rPr lang="en-US" altLang="en-US"/>
              <a:t> Class and Its Methods</a:t>
            </a:r>
          </a:p>
        </p:txBody>
      </p:sp>
      <p:sp>
        <p:nvSpPr>
          <p:cNvPr id="53251" name="Rectangle 3">
            <a:extLst>
              <a:ext uri="{FF2B5EF4-FFF2-40B4-BE49-F238E27FC236}">
                <a16:creationId xmlns:a16="http://schemas.microsoft.com/office/drawing/2014/main" id="{60BAED4E-4A3A-B0CA-B4C2-B27D003DC9A5}"/>
              </a:ext>
            </a:extLst>
          </p:cNvPr>
          <p:cNvSpPr>
            <a:spLocks noGrp="1" noChangeArrowheads="1"/>
          </p:cNvSpPr>
          <p:nvPr>
            <p:ph type="body" idx="1"/>
          </p:nvPr>
        </p:nvSpPr>
        <p:spPr>
          <a:xfrm>
            <a:off x="304800" y="1295400"/>
            <a:ext cx="8610600" cy="2438400"/>
          </a:xfrm>
        </p:spPr>
        <p:txBody>
          <a:bodyPr/>
          <a:lstStyle/>
          <a:p>
            <a:pPr marL="0" indent="0">
              <a:buFont typeface="Monotype Sorts" pitchFamily="2" charset="2"/>
              <a:buNone/>
            </a:pPr>
            <a:r>
              <a:rPr lang="en-US" altLang="en-US" sz="3600">
                <a:cs typeface="Times New Roman" panose="02020603050405020304" pitchFamily="18" charset="0"/>
              </a:rPr>
              <a:t>Every class in Java is descended from the java.lang.Object class. If no inheritance is specified when a class is defined, the superclass of the class is Object.</a:t>
            </a:r>
            <a:r>
              <a:rPr lang="en-US" altLang="en-US" sz="3600"/>
              <a:t> </a:t>
            </a:r>
          </a:p>
        </p:txBody>
      </p:sp>
      <p:graphicFrame>
        <p:nvGraphicFramePr>
          <p:cNvPr id="53252" name="Object 5">
            <a:extLst>
              <a:ext uri="{FF2B5EF4-FFF2-40B4-BE49-F238E27FC236}">
                <a16:creationId xmlns:a16="http://schemas.microsoft.com/office/drawing/2014/main" id="{3AC74BDE-5202-410E-1365-B7D2057F2F9A}"/>
              </a:ext>
            </a:extLst>
          </p:cNvPr>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name="Picture" r:id="rId2" imgW="28409900" imgH="3302000" progId="Word.Picture.8">
                  <p:embed/>
                </p:oleObj>
              </mc:Choice>
              <mc:Fallback>
                <p:oleObj name="Picture" r:id="rId2" imgW="28409900" imgH="330200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67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4">
            <a:extLst>
              <a:ext uri="{FF2B5EF4-FFF2-40B4-BE49-F238E27FC236}">
                <a16:creationId xmlns:a16="http://schemas.microsoft.com/office/drawing/2014/main" id="{4B663338-F171-B557-5833-9A9F0FF3BF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DEEE21-3468-F647-BE86-DDA4D74D2769}" type="slidenum">
              <a:rPr lang="en-US" altLang="en-US" sz="1400" smtClean="0"/>
              <a:pPr>
                <a:spcBef>
                  <a:spcPct val="0"/>
                </a:spcBef>
                <a:buClrTx/>
                <a:buSzTx/>
                <a:buFontTx/>
                <a:buNone/>
              </a:pPr>
              <a:t>39</a:t>
            </a:fld>
            <a:endParaRPr lang="en-US" altLang="en-US" sz="1400"/>
          </a:p>
        </p:txBody>
      </p:sp>
      <p:sp>
        <p:nvSpPr>
          <p:cNvPr id="54274" name="Rectangle 2">
            <a:extLst>
              <a:ext uri="{FF2B5EF4-FFF2-40B4-BE49-F238E27FC236}">
                <a16:creationId xmlns:a16="http://schemas.microsoft.com/office/drawing/2014/main" id="{7733C2CB-3FA2-DA0D-454D-A928AF777438}"/>
              </a:ext>
            </a:extLst>
          </p:cNvPr>
          <p:cNvSpPr>
            <a:spLocks noGrp="1" noChangeArrowheads="1"/>
          </p:cNvSpPr>
          <p:nvPr>
            <p:ph type="title"/>
          </p:nvPr>
        </p:nvSpPr>
        <p:spPr>
          <a:xfrm>
            <a:off x="685800" y="228600"/>
            <a:ext cx="7772400" cy="685800"/>
          </a:xfrm>
        </p:spPr>
        <p:txBody>
          <a:bodyPr/>
          <a:lstStyle/>
          <a:p>
            <a:r>
              <a:rPr lang="en-US" altLang="en-US"/>
              <a:t>The toString() method in Object</a:t>
            </a:r>
          </a:p>
        </p:txBody>
      </p:sp>
      <p:sp>
        <p:nvSpPr>
          <p:cNvPr id="54275" name="Rectangle 3">
            <a:extLst>
              <a:ext uri="{FF2B5EF4-FFF2-40B4-BE49-F238E27FC236}">
                <a16:creationId xmlns:a16="http://schemas.microsoft.com/office/drawing/2014/main" id="{E1D51BCA-7DAF-EDF7-9449-9F02CE17CC9B}"/>
              </a:ext>
            </a:extLst>
          </p:cNvPr>
          <p:cNvSpPr>
            <a:spLocks noGrp="1" noChangeArrowheads="1"/>
          </p:cNvSpPr>
          <p:nvPr>
            <p:ph type="body" idx="1"/>
          </p:nvPr>
        </p:nvSpPr>
        <p:spPr>
          <a:xfrm>
            <a:off x="304800" y="1143000"/>
            <a:ext cx="8534400" cy="1676400"/>
          </a:xfrm>
        </p:spPr>
        <p:txBody>
          <a:bodyPr/>
          <a:lstStyle/>
          <a:p>
            <a:pPr marL="0" indent="0">
              <a:lnSpc>
                <a:spcPct val="90000"/>
              </a:lnSpc>
              <a:spcBef>
                <a:spcPct val="75000"/>
              </a:spcBef>
              <a:buFont typeface="Monotype Sorts" pitchFamily="2" charset="2"/>
              <a:buNone/>
            </a:pPr>
            <a:r>
              <a:rPr lang="en-US" altLang="en-US" sz="2600"/>
              <a:t>The </a:t>
            </a:r>
            <a:r>
              <a:rPr lang="en-US" altLang="en-US" sz="2400"/>
              <a:t>toString()</a:t>
            </a:r>
            <a:r>
              <a:rPr lang="en-US" altLang="en-US" sz="2600"/>
              <a:t> method returns a string representation of the object. The </a:t>
            </a:r>
            <a:r>
              <a:rPr lang="en-US" altLang="en-US" sz="2600">
                <a:cs typeface="Times New Roman" panose="02020603050405020304" pitchFamily="18" charset="0"/>
              </a:rPr>
              <a:t>default implementation returns a string consisting of a class name of which the object is an instance, the at sign (@), and a number representing this object.</a:t>
            </a:r>
            <a:r>
              <a:rPr lang="en-US" altLang="en-US" sz="2600">
                <a:latin typeface="Courier" panose="02070309020205020404" pitchFamily="49" charset="0"/>
                <a:cs typeface="Times New Roman" panose="02020603050405020304" pitchFamily="18" charset="0"/>
              </a:rPr>
              <a:t> </a:t>
            </a:r>
            <a:endParaRPr lang="en-US" altLang="en-US" sz="2800"/>
          </a:p>
        </p:txBody>
      </p:sp>
      <p:sp>
        <p:nvSpPr>
          <p:cNvPr id="54276" name="Rectangle 4">
            <a:extLst>
              <a:ext uri="{FF2B5EF4-FFF2-40B4-BE49-F238E27FC236}">
                <a16:creationId xmlns:a16="http://schemas.microsoft.com/office/drawing/2014/main" id="{47EC4B13-3683-E60D-3EDA-DB8EFA882195}"/>
              </a:ext>
            </a:extLst>
          </p:cNvPr>
          <p:cNvSpPr>
            <a:spLocks noChangeArrowheads="1"/>
          </p:cNvSpPr>
          <p:nvPr/>
        </p:nvSpPr>
        <p:spPr bwMode="auto">
          <a:xfrm>
            <a:off x="609600" y="3048000"/>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rPr>
              <a:t>Loan loan = new Loan();</a:t>
            </a:r>
          </a:p>
          <a:p>
            <a:pPr>
              <a:buFont typeface="Monotype Sorts" pitchFamily="2" charset="2"/>
              <a:buNone/>
            </a:pPr>
            <a:r>
              <a:rPr lang="en-US" altLang="en-US" sz="2800">
                <a:solidFill>
                  <a:schemeClr val="tx2"/>
                </a:solidFill>
              </a:rPr>
              <a:t>System.out.println(loan.toString());</a:t>
            </a:r>
          </a:p>
        </p:txBody>
      </p:sp>
      <p:sp>
        <p:nvSpPr>
          <p:cNvPr id="54277" name="Rectangle 5">
            <a:extLst>
              <a:ext uri="{FF2B5EF4-FFF2-40B4-BE49-F238E27FC236}">
                <a16:creationId xmlns:a16="http://schemas.microsoft.com/office/drawing/2014/main" id="{DC82CC94-3192-DC6F-E736-C1C141E3C36D}"/>
              </a:ext>
            </a:extLst>
          </p:cNvPr>
          <p:cNvSpPr>
            <a:spLocks noChangeArrowheads="1"/>
          </p:cNvSpPr>
          <p:nvPr/>
        </p:nvSpPr>
        <p:spPr bwMode="auto">
          <a:xfrm>
            <a:off x="457200" y="4419600"/>
            <a:ext cx="8229600"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sz="2400">
                <a:cs typeface="Courier New" panose="02070309020205020404" pitchFamily="49" charset="0"/>
              </a:rPr>
              <a:t>The code displays something like </a:t>
            </a:r>
            <a:r>
              <a:rPr lang="en-US" altLang="en-US"/>
              <a:t>Loan@15037e5 </a:t>
            </a:r>
            <a:r>
              <a:rPr lang="en-US" altLang="en-US" sz="2400">
                <a:cs typeface="Courier New" panose="02070309020205020404" pitchFamily="49" charset="0"/>
              </a:rPr>
              <a:t>.</a:t>
            </a:r>
            <a:r>
              <a:rPr lang="en-US" altLang="en-US" sz="2400">
                <a:cs typeface="Times New Roman" panose="02020603050405020304" pitchFamily="18" charset="0"/>
              </a:rPr>
              <a:t> </a:t>
            </a:r>
            <a:r>
              <a:rPr lang="en-US" altLang="en-US" sz="2400">
                <a:cs typeface="Courier New" panose="02070309020205020404" pitchFamily="49" charset="0"/>
              </a:rPr>
              <a:t>This message is not very helpful or informative. Usually you should override the toString method so that it returns a digestible string representation of the object.</a:t>
            </a:r>
            <a:r>
              <a:rPr lang="en-US" altLang="en-US" sz="240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a:extLst>
              <a:ext uri="{FF2B5EF4-FFF2-40B4-BE49-F238E27FC236}">
                <a16:creationId xmlns:a16="http://schemas.microsoft.com/office/drawing/2014/main" id="{E4AF24BD-8542-561E-5005-F1CCB08D69CA}"/>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AF13D432-B3A2-9C4D-9175-92986C135867}" type="slidenum">
              <a:rPr lang="en-US" altLang="en-US" sz="1050"/>
              <a:pPr>
                <a:spcBef>
                  <a:spcPct val="0"/>
                </a:spcBef>
                <a:buClrTx/>
                <a:buSzTx/>
                <a:buFontTx/>
                <a:buNone/>
                <a:defRPr/>
              </a:pPr>
              <a:t>4</a:t>
            </a:fld>
            <a:endParaRPr lang="en-US" altLang="en-US" sz="1050"/>
          </a:p>
        </p:txBody>
      </p:sp>
      <p:sp>
        <p:nvSpPr>
          <p:cNvPr id="21507" name="Slide Number Placeholder 4">
            <a:extLst>
              <a:ext uri="{FF2B5EF4-FFF2-40B4-BE49-F238E27FC236}">
                <a16:creationId xmlns:a16="http://schemas.microsoft.com/office/drawing/2014/main" id="{ED51D719-19F0-6C53-EBF0-D10A3CFB356D}"/>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E82AA1BA-28FE-EC4D-B47C-8AFD299F980B}" type="slidenum">
              <a:rPr lang="en-US" altLang="en-US" sz="1050"/>
              <a:pPr algn="r">
                <a:spcBef>
                  <a:spcPct val="0"/>
                </a:spcBef>
                <a:buClrTx/>
                <a:buSzTx/>
                <a:buFontTx/>
                <a:buNone/>
                <a:defRPr/>
              </a:pPr>
              <a:t>4</a:t>
            </a:fld>
            <a:endParaRPr lang="en-US" altLang="en-US" sz="1050"/>
          </a:p>
        </p:txBody>
      </p:sp>
      <p:sp>
        <p:nvSpPr>
          <p:cNvPr id="18435" name="Rectangle 2">
            <a:extLst>
              <a:ext uri="{FF2B5EF4-FFF2-40B4-BE49-F238E27FC236}">
                <a16:creationId xmlns:a16="http://schemas.microsoft.com/office/drawing/2014/main" id="{CDB7649A-D36E-4FA3-248B-D6F32B3E218F}"/>
              </a:ext>
            </a:extLst>
          </p:cNvPr>
          <p:cNvSpPr>
            <a:spLocks noGrp="1" noChangeArrowheads="1"/>
          </p:cNvSpPr>
          <p:nvPr>
            <p:ph type="title" idx="4294967295"/>
          </p:nvPr>
        </p:nvSpPr>
        <p:spPr>
          <a:xfrm>
            <a:off x="1657350" y="857250"/>
            <a:ext cx="5829300" cy="1071563"/>
          </a:xfrm>
        </p:spPr>
        <p:txBody>
          <a:bodyPr/>
          <a:lstStyle/>
          <a:p>
            <a:r>
              <a:rPr lang="en-US" altLang="en-US"/>
              <a:t>Wrapper Classes</a:t>
            </a:r>
          </a:p>
        </p:txBody>
      </p:sp>
      <p:sp>
        <p:nvSpPr>
          <p:cNvPr id="18436" name="Rectangle 3">
            <a:extLst>
              <a:ext uri="{FF2B5EF4-FFF2-40B4-BE49-F238E27FC236}">
                <a16:creationId xmlns:a16="http://schemas.microsoft.com/office/drawing/2014/main" id="{95C53C73-2A03-AF80-35F3-05EA6B6844AF}"/>
              </a:ext>
            </a:extLst>
          </p:cNvPr>
          <p:cNvSpPr>
            <a:spLocks noGrp="1" noChangeArrowheads="1"/>
          </p:cNvSpPr>
          <p:nvPr>
            <p:ph type="body" idx="4294967295"/>
          </p:nvPr>
        </p:nvSpPr>
        <p:spPr>
          <a:xfrm>
            <a:off x="1371600" y="1885950"/>
            <a:ext cx="1714500" cy="1600200"/>
          </a:xfrm>
        </p:spPr>
        <p:txBody>
          <a:bodyPr/>
          <a:lstStyle/>
          <a:p>
            <a:pPr>
              <a:buFont typeface="Wingdings" pitchFamily="2" charset="2"/>
              <a:buChar char="q"/>
            </a:pPr>
            <a:r>
              <a:rPr lang="en-US" altLang="en-US" sz="1800"/>
              <a:t>Boolean</a:t>
            </a:r>
          </a:p>
          <a:p>
            <a:pPr>
              <a:spcBef>
                <a:spcPct val="50000"/>
              </a:spcBef>
              <a:buFont typeface="Wingdings" pitchFamily="2" charset="2"/>
              <a:buChar char="q"/>
            </a:pPr>
            <a:r>
              <a:rPr lang="en-US" altLang="en-US" sz="1800"/>
              <a:t>Character</a:t>
            </a:r>
          </a:p>
          <a:p>
            <a:pPr>
              <a:spcBef>
                <a:spcPct val="50000"/>
              </a:spcBef>
              <a:buFont typeface="Wingdings" pitchFamily="2" charset="2"/>
              <a:buChar char="q"/>
            </a:pPr>
            <a:r>
              <a:rPr lang="en-US" altLang="en-US" sz="1800"/>
              <a:t>Short</a:t>
            </a:r>
          </a:p>
          <a:p>
            <a:pPr>
              <a:spcBef>
                <a:spcPct val="50000"/>
              </a:spcBef>
              <a:buFont typeface="Wingdings" pitchFamily="2" charset="2"/>
              <a:buChar char="q"/>
            </a:pPr>
            <a:r>
              <a:rPr lang="en-US" altLang="en-US" sz="1800"/>
              <a:t>Byte</a:t>
            </a:r>
            <a:endParaRPr lang="en-US" altLang="en-US"/>
          </a:p>
        </p:txBody>
      </p:sp>
      <p:sp>
        <p:nvSpPr>
          <p:cNvPr id="18437" name="Rectangle 4">
            <a:extLst>
              <a:ext uri="{FF2B5EF4-FFF2-40B4-BE49-F238E27FC236}">
                <a16:creationId xmlns:a16="http://schemas.microsoft.com/office/drawing/2014/main" id="{E38CB5B8-1308-9341-0FF5-3CA64333F38A}"/>
              </a:ext>
            </a:extLst>
          </p:cNvPr>
          <p:cNvSpPr>
            <a:spLocks noChangeArrowheads="1"/>
          </p:cNvSpPr>
          <p:nvPr/>
        </p:nvSpPr>
        <p:spPr bwMode="auto">
          <a:xfrm>
            <a:off x="3200400" y="1943100"/>
            <a:ext cx="1428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Wingdings" pitchFamily="2" charset="2"/>
              <a:buChar char="q"/>
            </a:pPr>
            <a:r>
              <a:rPr lang="en-US" altLang="en-US" sz="1800"/>
              <a:t>Integer</a:t>
            </a:r>
          </a:p>
          <a:p>
            <a:pPr>
              <a:buFont typeface="Wingdings" pitchFamily="2" charset="2"/>
              <a:buChar char="q"/>
            </a:pPr>
            <a:r>
              <a:rPr lang="en-US" altLang="en-US" sz="1800"/>
              <a:t>Long</a:t>
            </a:r>
          </a:p>
          <a:p>
            <a:pPr>
              <a:spcBef>
                <a:spcPct val="50000"/>
              </a:spcBef>
              <a:buFont typeface="Wingdings" pitchFamily="2" charset="2"/>
              <a:buChar char="q"/>
            </a:pPr>
            <a:r>
              <a:rPr lang="en-US" altLang="en-US" sz="1800"/>
              <a:t>Float</a:t>
            </a:r>
          </a:p>
          <a:p>
            <a:pPr>
              <a:spcBef>
                <a:spcPct val="50000"/>
              </a:spcBef>
              <a:buFont typeface="Wingdings" pitchFamily="2" charset="2"/>
              <a:buChar char="q"/>
            </a:pPr>
            <a:r>
              <a:rPr lang="en-US" altLang="en-US" sz="1800"/>
              <a:t>Double</a:t>
            </a:r>
            <a:endParaRPr lang="en-US" altLang="en-US" sz="2100"/>
          </a:p>
        </p:txBody>
      </p:sp>
      <p:sp>
        <p:nvSpPr>
          <p:cNvPr id="18438" name="Rectangle 5">
            <a:extLst>
              <a:ext uri="{FF2B5EF4-FFF2-40B4-BE49-F238E27FC236}">
                <a16:creationId xmlns:a16="http://schemas.microsoft.com/office/drawing/2014/main" id="{AE972A09-2BFE-A3E5-0A74-96024CB605A3}"/>
              </a:ext>
            </a:extLst>
          </p:cNvPr>
          <p:cNvSpPr>
            <a:spLocks noChangeArrowheads="1"/>
          </p:cNvSpPr>
          <p:nvPr/>
        </p:nvSpPr>
        <p:spPr bwMode="auto">
          <a:xfrm>
            <a:off x="2728913" y="2763838"/>
            <a:ext cx="685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p>
        </p:txBody>
      </p:sp>
      <p:sp>
        <p:nvSpPr>
          <p:cNvPr id="18439" name="Text Box 7">
            <a:extLst>
              <a:ext uri="{FF2B5EF4-FFF2-40B4-BE49-F238E27FC236}">
                <a16:creationId xmlns:a16="http://schemas.microsoft.com/office/drawing/2014/main" id="{E83C49D9-6327-6A86-7374-E1FACDB02B75}"/>
              </a:ext>
            </a:extLst>
          </p:cNvPr>
          <p:cNvSpPr txBox="1">
            <a:spLocks noChangeArrowheads="1"/>
          </p:cNvSpPr>
          <p:nvPr/>
        </p:nvSpPr>
        <p:spPr bwMode="auto">
          <a:xfrm>
            <a:off x="5029200" y="1885950"/>
            <a:ext cx="28575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500">
                <a:cs typeface="Courier New" panose="02070309020205020404" pitchFamily="49" charset="0"/>
              </a:rPr>
              <a:t>NOTE: (1) The wrapper classes do not have no-arg constructors. (2) The instances of all wrapper classes are immutable, i.e., their internal values cannot be changed once the objects are created.</a:t>
            </a:r>
            <a:r>
              <a:rPr lang="en-US" altLang="en-US" sz="150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4">
            <a:extLst>
              <a:ext uri="{FF2B5EF4-FFF2-40B4-BE49-F238E27FC236}">
                <a16:creationId xmlns:a16="http://schemas.microsoft.com/office/drawing/2014/main" id="{5B236CE4-F531-7F4F-9E96-D8412AE78EE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E81C40-0E7B-AC4A-8B13-D1A72E9A2454}" type="slidenum">
              <a:rPr lang="en-US" altLang="en-US" sz="1400" smtClean="0"/>
              <a:pPr>
                <a:spcBef>
                  <a:spcPct val="0"/>
                </a:spcBef>
                <a:buClrTx/>
                <a:buSzTx/>
                <a:buFontTx/>
                <a:buNone/>
              </a:pPr>
              <a:t>40</a:t>
            </a:fld>
            <a:endParaRPr lang="en-US" altLang="en-US" sz="1400"/>
          </a:p>
        </p:txBody>
      </p:sp>
      <p:sp>
        <p:nvSpPr>
          <p:cNvPr id="55298" name="Rectangle 2">
            <a:extLst>
              <a:ext uri="{FF2B5EF4-FFF2-40B4-BE49-F238E27FC236}">
                <a16:creationId xmlns:a16="http://schemas.microsoft.com/office/drawing/2014/main" id="{B2403F34-BCDB-FE03-697A-92D960E3A24E}"/>
              </a:ext>
            </a:extLst>
          </p:cNvPr>
          <p:cNvSpPr>
            <a:spLocks noGrp="1" noChangeArrowheads="1"/>
          </p:cNvSpPr>
          <p:nvPr>
            <p:ph type="title"/>
          </p:nvPr>
        </p:nvSpPr>
        <p:spPr>
          <a:xfrm>
            <a:off x="685800" y="228600"/>
            <a:ext cx="7772400" cy="685800"/>
          </a:xfrm>
        </p:spPr>
        <p:txBody>
          <a:bodyPr/>
          <a:lstStyle/>
          <a:p>
            <a:r>
              <a:rPr lang="en-US" altLang="en-US"/>
              <a:t>Polymorphism</a:t>
            </a:r>
          </a:p>
        </p:txBody>
      </p:sp>
      <p:sp>
        <p:nvSpPr>
          <p:cNvPr id="55299" name="Rectangle 3">
            <a:extLst>
              <a:ext uri="{FF2B5EF4-FFF2-40B4-BE49-F238E27FC236}">
                <a16:creationId xmlns:a16="http://schemas.microsoft.com/office/drawing/2014/main" id="{BF5DABEB-6566-A4F2-5552-E3FFE78BE39C}"/>
              </a:ext>
            </a:extLst>
          </p:cNvPr>
          <p:cNvSpPr>
            <a:spLocks noGrp="1" noChangeArrowheads="1"/>
          </p:cNvSpPr>
          <p:nvPr>
            <p:ph type="body" idx="1"/>
          </p:nvPr>
        </p:nvSpPr>
        <p:spPr>
          <a:xfrm>
            <a:off x="304800" y="1143000"/>
            <a:ext cx="8534400" cy="1143000"/>
          </a:xfrm>
        </p:spPr>
        <p:txBody>
          <a:bodyPr/>
          <a:lstStyle/>
          <a:p>
            <a:pPr marL="0" indent="0">
              <a:spcBef>
                <a:spcPct val="75000"/>
              </a:spcBef>
              <a:buFont typeface="Monotype Sorts" pitchFamily="2" charset="2"/>
              <a:buNone/>
            </a:pPr>
            <a:r>
              <a:rPr lang="en-US" altLang="en-US"/>
              <a:t>Polymorphism means that a variable of a supertype can refer to a subtype object.</a:t>
            </a:r>
          </a:p>
        </p:txBody>
      </p:sp>
      <p:sp>
        <p:nvSpPr>
          <p:cNvPr id="55300" name="Rectangle 5">
            <a:extLst>
              <a:ext uri="{FF2B5EF4-FFF2-40B4-BE49-F238E27FC236}">
                <a16:creationId xmlns:a16="http://schemas.microsoft.com/office/drawing/2014/main" id="{C9BF5C87-0467-DEEF-CB9A-E56145B82F1A}"/>
              </a:ext>
            </a:extLst>
          </p:cNvPr>
          <p:cNvSpPr>
            <a:spLocks noChangeArrowheads="1"/>
          </p:cNvSpPr>
          <p:nvPr/>
        </p:nvSpPr>
        <p:spPr bwMode="auto">
          <a:xfrm>
            <a:off x="381000" y="2514600"/>
            <a:ext cx="8458200" cy="2819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a:t>A class defines a type. A type defined by a subclass is called a </a:t>
            </a:r>
            <a:r>
              <a:rPr lang="en-US" altLang="en-US" i="1"/>
              <a:t>subtype</a:t>
            </a:r>
            <a:r>
              <a:rPr lang="en-US" altLang="en-US"/>
              <a:t>, and a type defined by its superclass is called a </a:t>
            </a:r>
            <a:r>
              <a:rPr lang="en-US" altLang="en-US" i="1"/>
              <a:t>supertype</a:t>
            </a:r>
            <a:r>
              <a:rPr lang="en-US" altLang="en-US"/>
              <a:t>. Therefore, you can say that </a:t>
            </a:r>
            <a:r>
              <a:rPr lang="en-US" altLang="en-US" b="1"/>
              <a:t>Circle</a:t>
            </a:r>
            <a:r>
              <a:rPr lang="en-US" altLang="en-US"/>
              <a:t> is a subtype of </a:t>
            </a:r>
            <a:r>
              <a:rPr lang="en-US" altLang="en-US" b="1"/>
              <a:t>GeometricObject</a:t>
            </a:r>
            <a:r>
              <a:rPr lang="en-US" altLang="en-US"/>
              <a:t> and </a:t>
            </a:r>
            <a:r>
              <a:rPr lang="en-US" altLang="en-US" b="1"/>
              <a:t>GeometricObject</a:t>
            </a:r>
            <a:r>
              <a:rPr lang="en-US" altLang="en-US"/>
              <a:t> is a supertype for </a:t>
            </a:r>
            <a:r>
              <a:rPr lang="en-US" altLang="en-US" b="1"/>
              <a:t>Circle</a:t>
            </a:r>
            <a:r>
              <a:rPr lang="en-US" altLang="en-US"/>
              <a:t>.</a:t>
            </a:r>
          </a:p>
        </p:txBody>
      </p:sp>
      <p:sp>
        <p:nvSpPr>
          <p:cNvPr id="55301" name="AutoShape 10">
            <a:hlinkClick r:id="rId3" action="ppaction://program" highlightClick="1"/>
            <a:extLst>
              <a:ext uri="{FF2B5EF4-FFF2-40B4-BE49-F238E27FC236}">
                <a16:creationId xmlns:a16="http://schemas.microsoft.com/office/drawing/2014/main" id="{AB666BC2-7CBA-0CEC-0A89-1A8EE53AEC5C}"/>
              </a:ext>
            </a:extLst>
          </p:cNvPr>
          <p:cNvSpPr>
            <a:spLocks noChangeArrowheads="1"/>
          </p:cNvSpPr>
          <p:nvPr/>
        </p:nvSpPr>
        <p:spPr bwMode="auto">
          <a:xfrm>
            <a:off x="7383463" y="5729288"/>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55302" name="Rectangle 9">
            <a:hlinkClick r:id="rId4"/>
            <a:extLst>
              <a:ext uri="{FF2B5EF4-FFF2-40B4-BE49-F238E27FC236}">
                <a16:creationId xmlns:a16="http://schemas.microsoft.com/office/drawing/2014/main" id="{CF158201-118A-C98F-D3F9-65159AEC2C89}"/>
              </a:ext>
            </a:extLst>
          </p:cNvPr>
          <p:cNvSpPr>
            <a:spLocks noChangeArrowheads="1"/>
          </p:cNvSpPr>
          <p:nvPr/>
        </p:nvSpPr>
        <p:spPr bwMode="auto">
          <a:xfrm>
            <a:off x="4848225" y="5708650"/>
            <a:ext cx="2354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PolymorphismDemo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6EC3F4F1-E12E-727D-09F7-B3AC83B07C2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BF8C74-D1AD-4F49-951F-39497FC415C4}" type="slidenum">
              <a:rPr lang="en-US" altLang="en-US" sz="1400" smtClean="0"/>
              <a:pPr>
                <a:spcBef>
                  <a:spcPct val="0"/>
                </a:spcBef>
                <a:buClrTx/>
                <a:buSzTx/>
                <a:buFontTx/>
                <a:buNone/>
              </a:pPr>
              <a:t>41</a:t>
            </a:fld>
            <a:endParaRPr lang="en-US" altLang="en-US" sz="1400"/>
          </a:p>
        </p:txBody>
      </p:sp>
      <p:sp>
        <p:nvSpPr>
          <p:cNvPr id="57346" name="Rectangle 2">
            <a:extLst>
              <a:ext uri="{FF2B5EF4-FFF2-40B4-BE49-F238E27FC236}">
                <a16:creationId xmlns:a16="http://schemas.microsoft.com/office/drawing/2014/main" id="{25C0FE0E-A72C-0D00-CF31-B1EEB6A4CEA1}"/>
              </a:ext>
            </a:extLst>
          </p:cNvPr>
          <p:cNvSpPr>
            <a:spLocks noGrp="1" noChangeArrowheads="1"/>
          </p:cNvSpPr>
          <p:nvPr>
            <p:ph type="title"/>
          </p:nvPr>
        </p:nvSpPr>
        <p:spPr>
          <a:xfrm>
            <a:off x="228600" y="152400"/>
            <a:ext cx="8763000" cy="685800"/>
          </a:xfrm>
        </p:spPr>
        <p:txBody>
          <a:bodyPr/>
          <a:lstStyle/>
          <a:p>
            <a:r>
              <a:rPr lang="en-US" altLang="en-US" sz="2400"/>
              <a:t>Polymorphism, Dynamic Binding and Generic Programming</a:t>
            </a:r>
            <a:endParaRPr lang="en-US" altLang="en-US" sz="2800" b="1">
              <a:latin typeface="Courier" panose="02070309020205020404" pitchFamily="49" charset="0"/>
            </a:endParaRPr>
          </a:p>
        </p:txBody>
      </p:sp>
      <p:sp>
        <p:nvSpPr>
          <p:cNvPr id="57347" name="Text Box 5">
            <a:extLst>
              <a:ext uri="{FF2B5EF4-FFF2-40B4-BE49-F238E27FC236}">
                <a16:creationId xmlns:a16="http://schemas.microsoft.com/office/drawing/2014/main" id="{AB78FFA7-7776-B447-0794-0EE51F9EF791}"/>
              </a:ext>
            </a:extLst>
          </p:cNvPr>
          <p:cNvSpPr txBox="1">
            <a:spLocks noChangeArrowheads="1"/>
          </p:cNvSpPr>
          <p:nvPr/>
        </p:nvSpPr>
        <p:spPr bwMode="auto">
          <a:xfrm>
            <a:off x="152400" y="838200"/>
            <a:ext cx="37338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public class PolymorphismDemo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GraduateStudent());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Person());</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Object());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System.out.println(x.toString());</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GraduateStudent extends Student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return "Student";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return "Person";</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p:txBody>
      </p:sp>
      <p:sp>
        <p:nvSpPr>
          <p:cNvPr id="324615" name="Text Box 7">
            <a:extLst>
              <a:ext uri="{FF2B5EF4-FFF2-40B4-BE49-F238E27FC236}">
                <a16:creationId xmlns:a16="http://schemas.microsoft.com/office/drawing/2014/main" id="{A60A981C-72D3-7BFC-090E-47893897F497}"/>
              </a:ext>
            </a:extLst>
          </p:cNvPr>
          <p:cNvSpPr txBox="1">
            <a:spLocks noChangeArrowheads="1"/>
          </p:cNvSpPr>
          <p:nvPr/>
        </p:nvSpPr>
        <p:spPr bwMode="auto">
          <a:xfrm>
            <a:off x="4724400" y="914400"/>
            <a:ext cx="327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t>Method m takes a parameter of the Object type. You can invoke it with any object.</a:t>
            </a:r>
          </a:p>
        </p:txBody>
      </p:sp>
      <p:sp>
        <p:nvSpPr>
          <p:cNvPr id="324616" name="Line 8">
            <a:extLst>
              <a:ext uri="{FF2B5EF4-FFF2-40B4-BE49-F238E27FC236}">
                <a16:creationId xmlns:a16="http://schemas.microsoft.com/office/drawing/2014/main" id="{7E626A59-E151-1DB2-4223-1BDA2AD8E4EB}"/>
              </a:ext>
            </a:extLst>
          </p:cNvPr>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7" name="Text Box 9">
            <a:extLst>
              <a:ext uri="{FF2B5EF4-FFF2-40B4-BE49-F238E27FC236}">
                <a16:creationId xmlns:a16="http://schemas.microsoft.com/office/drawing/2014/main" id="{27502CB4-03E9-2846-F2AD-EECB74EF7398}"/>
              </a:ext>
            </a:extLst>
          </p:cNvPr>
          <p:cNvSpPr txBox="1">
            <a:spLocks noChangeArrowheads="1"/>
          </p:cNvSpPr>
          <p:nvPr/>
        </p:nvSpPr>
        <p:spPr bwMode="auto">
          <a:xfrm>
            <a:off x="3886200" y="1981200"/>
            <a:ext cx="510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An object of a subtype can be used wherever its supertype value is required</a:t>
            </a:r>
            <a:r>
              <a:rPr lang="en-US" altLang="en-US" sz="2000">
                <a:cs typeface="Times New Roman" panose="02020603050405020304" pitchFamily="18" charset="0"/>
              </a:rPr>
              <a:t>. This feature is known as </a:t>
            </a:r>
            <a:r>
              <a:rPr lang="en-US" altLang="en-US" sz="2000" i="1">
                <a:cs typeface="Times New Roman" panose="02020603050405020304" pitchFamily="18" charset="0"/>
              </a:rPr>
              <a:t>polymorphism</a:t>
            </a:r>
            <a:r>
              <a:rPr lang="en-US" altLang="en-US" sz="2000">
                <a:cs typeface="Times New Roman" panose="02020603050405020304" pitchFamily="18" charset="0"/>
              </a:rPr>
              <a:t>.</a:t>
            </a:r>
          </a:p>
        </p:txBody>
      </p:sp>
      <p:sp>
        <p:nvSpPr>
          <p:cNvPr id="324618" name="Rectangle 10">
            <a:extLst>
              <a:ext uri="{FF2B5EF4-FFF2-40B4-BE49-F238E27FC236}">
                <a16:creationId xmlns:a16="http://schemas.microsoft.com/office/drawing/2014/main" id="{CDF837DB-27A4-D9BB-688B-F17440FA66E9}"/>
              </a:ext>
            </a:extLst>
          </p:cNvPr>
          <p:cNvSpPr>
            <a:spLocks noGrp="1" noChangeArrowheads="1"/>
          </p:cNvSpPr>
          <p:nvPr>
            <p:ph type="body" idx="1"/>
          </p:nvPr>
        </p:nvSpPr>
        <p:spPr>
          <a:xfrm>
            <a:off x="3886200" y="3352800"/>
            <a:ext cx="5029200" cy="289560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When the method m(Object x) is executed, the argument x’s toString method is invoked. x may be an instance of GraduateStudent, Student, Person, or Object. Classes GraduateStudent, Student, Person, and Object have their own implementation of the toString method. Which implementation is used will be determined dynamically by the Java Virtual Machine at runtime. This capability is known as </a:t>
            </a:r>
            <a:r>
              <a:rPr lang="en-US" altLang="en-US" sz="2000" i="1">
                <a:cs typeface="Times New Roman" panose="02020603050405020304" pitchFamily="18" charset="0"/>
              </a:rPr>
              <a:t>dynamic binding</a:t>
            </a:r>
            <a:r>
              <a:rPr lang="en-US" altLang="en-US" sz="2000">
                <a:cs typeface="Times New Roman" panose="02020603050405020304" pitchFamily="18" charset="0"/>
              </a:rPr>
              <a:t>. </a:t>
            </a:r>
            <a:endParaRPr lang="en-US" altLang="en-US" sz="2000"/>
          </a:p>
        </p:txBody>
      </p:sp>
      <p:sp>
        <p:nvSpPr>
          <p:cNvPr id="57352" name="AutoShape 10">
            <a:hlinkClick r:id="rId2" action="ppaction://program" highlightClick="1"/>
            <a:extLst>
              <a:ext uri="{FF2B5EF4-FFF2-40B4-BE49-F238E27FC236}">
                <a16:creationId xmlns:a16="http://schemas.microsoft.com/office/drawing/2014/main" id="{E1BBD6E2-54E1-4D49-B0DB-AF174C69B7D1}"/>
              </a:ext>
            </a:extLst>
          </p:cNvPr>
          <p:cNvSpPr>
            <a:spLocks noChangeArrowheads="1"/>
          </p:cNvSpPr>
          <p:nvPr/>
        </p:nvSpPr>
        <p:spPr bwMode="auto">
          <a:xfrm>
            <a:off x="3048000" y="5815013"/>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57353" name="Rectangle 13">
            <a:hlinkClick r:id="rId3"/>
            <a:extLst>
              <a:ext uri="{FF2B5EF4-FFF2-40B4-BE49-F238E27FC236}">
                <a16:creationId xmlns:a16="http://schemas.microsoft.com/office/drawing/2014/main" id="{444CB379-767C-FE7B-1CE0-95AA84FCECCC}"/>
              </a:ext>
            </a:extLst>
          </p:cNvPr>
          <p:cNvSpPr>
            <a:spLocks noChangeArrowheads="1"/>
          </p:cNvSpPr>
          <p:nvPr/>
        </p:nvSpPr>
        <p:spPr bwMode="auto">
          <a:xfrm>
            <a:off x="193675" y="5794375"/>
            <a:ext cx="26733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DynamicBindingDemo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P spid="324617" grpId="0" autoUpdateAnimBg="0"/>
      <p:bldP spid="32461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4">
            <a:extLst>
              <a:ext uri="{FF2B5EF4-FFF2-40B4-BE49-F238E27FC236}">
                <a16:creationId xmlns:a16="http://schemas.microsoft.com/office/drawing/2014/main" id="{20BE6418-7D0F-DA5A-63EC-F67F7348F6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AB3D5D-C6D7-FB47-A550-4B38A9239F48}" type="slidenum">
              <a:rPr lang="en-US" altLang="en-US" sz="1400" smtClean="0"/>
              <a:pPr>
                <a:spcBef>
                  <a:spcPct val="0"/>
                </a:spcBef>
                <a:buClrTx/>
                <a:buSzTx/>
                <a:buFontTx/>
                <a:buNone/>
              </a:pPr>
              <a:t>42</a:t>
            </a:fld>
            <a:endParaRPr lang="en-US" altLang="en-US" sz="1400"/>
          </a:p>
        </p:txBody>
      </p:sp>
      <p:sp>
        <p:nvSpPr>
          <p:cNvPr id="58370" name="Rectangle 2">
            <a:extLst>
              <a:ext uri="{FF2B5EF4-FFF2-40B4-BE49-F238E27FC236}">
                <a16:creationId xmlns:a16="http://schemas.microsoft.com/office/drawing/2014/main" id="{FAEF73D4-923A-52AC-C61E-261E856BE2A6}"/>
              </a:ext>
            </a:extLst>
          </p:cNvPr>
          <p:cNvSpPr>
            <a:spLocks noGrp="1" noChangeArrowheads="1"/>
          </p:cNvSpPr>
          <p:nvPr>
            <p:ph type="title"/>
          </p:nvPr>
        </p:nvSpPr>
        <p:spPr>
          <a:xfrm>
            <a:off x="685800" y="304800"/>
            <a:ext cx="7772400" cy="457200"/>
          </a:xfrm>
        </p:spPr>
        <p:txBody>
          <a:bodyPr/>
          <a:lstStyle/>
          <a:p>
            <a:r>
              <a:rPr lang="en-US" altLang="en-US" sz="4000"/>
              <a:t>Dynamic Binding</a:t>
            </a:r>
            <a:endParaRPr lang="en-US" altLang="en-US" b="1">
              <a:latin typeface="Courier" panose="02070309020205020404" pitchFamily="49" charset="0"/>
            </a:endParaRPr>
          </a:p>
        </p:txBody>
      </p:sp>
      <p:sp>
        <p:nvSpPr>
          <p:cNvPr id="58371" name="Rectangle 3">
            <a:extLst>
              <a:ext uri="{FF2B5EF4-FFF2-40B4-BE49-F238E27FC236}">
                <a16:creationId xmlns:a16="http://schemas.microsoft.com/office/drawing/2014/main" id="{0483E925-C1E6-E43A-B2FD-F5F40C6861ED}"/>
              </a:ext>
            </a:extLst>
          </p:cNvPr>
          <p:cNvSpPr>
            <a:spLocks noGrp="1" noChangeArrowheads="1"/>
          </p:cNvSpPr>
          <p:nvPr>
            <p:ph type="body" idx="1"/>
          </p:nvPr>
        </p:nvSpPr>
        <p:spPr>
          <a:xfrm>
            <a:off x="228600" y="990600"/>
            <a:ext cx="8915400" cy="3505200"/>
          </a:xfrm>
        </p:spPr>
        <p:txBody>
          <a:bodyPr/>
          <a:lstStyle/>
          <a:p>
            <a:pPr marL="0" indent="0">
              <a:lnSpc>
                <a:spcPct val="90000"/>
              </a:lnSpc>
              <a:buFont typeface="Monotype Sorts" pitchFamily="2" charset="2"/>
              <a:buNone/>
            </a:pPr>
            <a:r>
              <a:rPr lang="en-US" altLang="en-US" sz="2600">
                <a:cs typeface="Times New Roman" panose="02020603050405020304" pitchFamily="18" charset="0"/>
              </a:rPr>
              <a:t>Dynamic binding works as follows: Suppose an object o is an instance of classes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a:t>
            </a:r>
            <a:r>
              <a:rPr lang="en-US" altLang="en-US" sz="2600">
                <a:cs typeface="Times New Roman" panose="02020603050405020304" pitchFamily="18" charset="0"/>
              </a:rPr>
              <a:t>, and C</a:t>
            </a:r>
            <a:r>
              <a:rPr lang="en-US" altLang="en-US" sz="2600" baseline="-30000">
                <a:cs typeface="Times New Roman" panose="02020603050405020304" pitchFamily="18" charset="0"/>
              </a:rPr>
              <a:t>n</a:t>
            </a:r>
            <a:r>
              <a:rPr lang="en-US" altLang="en-US" sz="2600">
                <a:cs typeface="Times New Roman" panose="02020603050405020304" pitchFamily="18" charset="0"/>
              </a:rPr>
              <a:t>, where C</a:t>
            </a:r>
            <a:r>
              <a:rPr lang="en-US" altLang="en-US" sz="2600" baseline="-30000">
                <a:cs typeface="Times New Roman" panose="02020603050405020304" pitchFamily="18" charset="0"/>
              </a:rPr>
              <a:t>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2</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3</a:t>
            </a:r>
            <a:r>
              <a:rPr lang="en-US" altLang="en-US" sz="2600">
                <a:cs typeface="Times New Roman" panose="02020603050405020304" pitchFamily="18" charset="0"/>
              </a:rPr>
              <a:t>, ..., and C</a:t>
            </a:r>
            <a:r>
              <a:rPr lang="en-US" altLang="en-US" sz="2600" baseline="-30000">
                <a:cs typeface="Times New Roman" panose="02020603050405020304" pitchFamily="18" charset="0"/>
              </a:rPr>
              <a:t>n-1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n</a:t>
            </a:r>
            <a:r>
              <a:rPr lang="en-US" altLang="en-US" sz="2600">
                <a:cs typeface="Times New Roman" panose="02020603050405020304" pitchFamily="18" charset="0"/>
              </a:rPr>
              <a:t>. </a:t>
            </a:r>
            <a:r>
              <a:rPr lang="en-US" altLang="en-US" sz="2600">
                <a:cs typeface="Courier New" panose="02070309020205020404" pitchFamily="49" charset="0"/>
              </a:rPr>
              <a:t>That is,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most general class, and </a:t>
            </a:r>
            <a:r>
              <a:rPr lang="en-US" altLang="en-US" sz="2600">
                <a:cs typeface="Times New Roman" panose="02020603050405020304" pitchFamily="18" charset="0"/>
              </a:rPr>
              <a:t>C</a:t>
            </a:r>
            <a:r>
              <a:rPr lang="en-US" altLang="en-US" sz="2600" baseline="-30000">
                <a:cs typeface="Times New Roman" panose="02020603050405020304" pitchFamily="18" charset="0"/>
              </a:rPr>
              <a:t>1</a:t>
            </a:r>
            <a:r>
              <a:rPr lang="en-US" altLang="en-US" sz="2600">
                <a:cs typeface="Courier New" panose="02070309020205020404" pitchFamily="49" charset="0"/>
              </a:rPr>
              <a:t> is the most specific class. In Java,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Object class. </a:t>
            </a:r>
            <a:r>
              <a:rPr lang="en-US" altLang="en-US" sz="2600">
                <a:cs typeface="Times New Roman" panose="02020603050405020304" pitchFamily="18" charset="0"/>
              </a:rPr>
              <a:t>If o invokes a method p, the JVM searches the implementation for the method p in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 </a:t>
            </a:r>
            <a:r>
              <a:rPr lang="en-US" altLang="en-US" sz="2600">
                <a:cs typeface="Times New Roman" panose="02020603050405020304" pitchFamily="18" charset="0"/>
              </a:rPr>
              <a:t>and C</a:t>
            </a:r>
            <a:r>
              <a:rPr lang="en-US" altLang="en-US" sz="2600" baseline="-30000">
                <a:cs typeface="Times New Roman" panose="02020603050405020304" pitchFamily="18" charset="0"/>
              </a:rPr>
              <a:t>n</a:t>
            </a:r>
            <a:r>
              <a:rPr lang="en-US" altLang="en-US" sz="2600">
                <a:cs typeface="Times New Roman" panose="02020603050405020304" pitchFamily="18" charset="0"/>
              </a:rPr>
              <a:t>, in this order, until it is found. </a:t>
            </a:r>
            <a:r>
              <a:rPr lang="en-US" altLang="en-US" sz="2600">
                <a:cs typeface="Courier New" panose="02070309020205020404" pitchFamily="49" charset="0"/>
              </a:rPr>
              <a:t>Once an implementation is found, the search stops and the first-found implementation is invoked.</a:t>
            </a:r>
          </a:p>
        </p:txBody>
      </p:sp>
      <p:graphicFrame>
        <p:nvGraphicFramePr>
          <p:cNvPr id="58372" name="Object 4">
            <a:extLst>
              <a:ext uri="{FF2B5EF4-FFF2-40B4-BE49-F238E27FC236}">
                <a16:creationId xmlns:a16="http://schemas.microsoft.com/office/drawing/2014/main" id="{B87BF060-FDB2-DCFA-3285-220EA0F67955}"/>
              </a:ext>
            </a:extLst>
          </p:cNvPr>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name="Picture" r:id="rId2" imgW="22288500" imgH="5143500" progId="Word.Picture.8">
                  <p:embed/>
                </p:oleObj>
              </mc:Choice>
              <mc:Fallback>
                <p:oleObj name="Picture" r:id="rId2" imgW="22288500" imgH="514350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4">
            <a:extLst>
              <a:ext uri="{FF2B5EF4-FFF2-40B4-BE49-F238E27FC236}">
                <a16:creationId xmlns:a16="http://schemas.microsoft.com/office/drawing/2014/main" id="{27EFDD14-F21B-8CC0-BD2C-077FB44E47A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C0A366-C0E7-2C45-86D5-EBAF3720CF28}" type="slidenum">
              <a:rPr lang="en-US" altLang="en-US" sz="1400" smtClean="0"/>
              <a:pPr>
                <a:spcBef>
                  <a:spcPct val="0"/>
                </a:spcBef>
                <a:buClrTx/>
                <a:buSzTx/>
                <a:buFontTx/>
                <a:buNone/>
              </a:pPr>
              <a:t>43</a:t>
            </a:fld>
            <a:endParaRPr lang="en-US" altLang="en-US" sz="1400"/>
          </a:p>
        </p:txBody>
      </p:sp>
      <p:sp>
        <p:nvSpPr>
          <p:cNvPr id="59394" name="Rectangle 2">
            <a:extLst>
              <a:ext uri="{FF2B5EF4-FFF2-40B4-BE49-F238E27FC236}">
                <a16:creationId xmlns:a16="http://schemas.microsoft.com/office/drawing/2014/main" id="{7E9433B9-C224-E8E3-7B9F-F917F7D8816E}"/>
              </a:ext>
            </a:extLst>
          </p:cNvPr>
          <p:cNvSpPr>
            <a:spLocks noGrp="1" noChangeArrowheads="1"/>
          </p:cNvSpPr>
          <p:nvPr>
            <p:ph type="title"/>
          </p:nvPr>
        </p:nvSpPr>
        <p:spPr>
          <a:xfrm>
            <a:off x="685800" y="304800"/>
            <a:ext cx="7772400" cy="457200"/>
          </a:xfrm>
        </p:spPr>
        <p:txBody>
          <a:bodyPr/>
          <a:lstStyle/>
          <a:p>
            <a:r>
              <a:rPr lang="en-US" altLang="en-US" sz="4000"/>
              <a:t>Method Matching vs. Binding</a:t>
            </a:r>
            <a:endParaRPr lang="en-US" altLang="en-US" b="1">
              <a:latin typeface="Courier" panose="02070309020205020404" pitchFamily="49" charset="0"/>
            </a:endParaRPr>
          </a:p>
        </p:txBody>
      </p:sp>
      <p:sp>
        <p:nvSpPr>
          <p:cNvPr id="59395" name="Rectangle 3">
            <a:extLst>
              <a:ext uri="{FF2B5EF4-FFF2-40B4-BE49-F238E27FC236}">
                <a16:creationId xmlns:a16="http://schemas.microsoft.com/office/drawing/2014/main" id="{DD7241B2-61D4-416D-AAAE-94CA0979F068}"/>
              </a:ext>
            </a:extLst>
          </p:cNvPr>
          <p:cNvSpPr>
            <a:spLocks noGrp="1" noChangeArrowheads="1"/>
          </p:cNvSpPr>
          <p:nvPr>
            <p:ph type="body" idx="1"/>
          </p:nvPr>
        </p:nvSpPr>
        <p:spPr>
          <a:xfrm>
            <a:off x="190500" y="1447800"/>
            <a:ext cx="8763000" cy="3733800"/>
          </a:xfrm>
        </p:spPr>
        <p:txBody>
          <a:bodyPr/>
          <a:lstStyle/>
          <a:p>
            <a:r>
              <a:rPr lang="en-US" altLang="en-US" sz="3000">
                <a:cs typeface="Times New Roman" panose="02020603050405020304" pitchFamily="18" charset="0"/>
              </a:rPr>
              <a:t>Matching a method signature and binding a method implementation are two issues. </a:t>
            </a:r>
          </a:p>
          <a:p>
            <a:r>
              <a:rPr lang="en-US" altLang="en-US" sz="3000">
                <a:cs typeface="Times New Roman" panose="02020603050405020304" pitchFamily="18" charset="0"/>
              </a:rPr>
              <a:t>The compiler finds a matching method according to parameter type, number of parameters, and order of the parameters at compilation time. </a:t>
            </a:r>
          </a:p>
          <a:p>
            <a:r>
              <a:rPr lang="en-US" altLang="en-US" sz="3000">
                <a:cs typeface="Times New Roman" panose="02020603050405020304" pitchFamily="18" charset="0"/>
              </a:rPr>
              <a:t>A method may be implemented in several subclasses. The Java Virtual Machine dynamically binds the implementation of the method at runtime. </a:t>
            </a:r>
            <a:endParaRPr lang="en-US" altLang="en-US" sz="3000">
              <a:cs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4">
            <a:extLst>
              <a:ext uri="{FF2B5EF4-FFF2-40B4-BE49-F238E27FC236}">
                <a16:creationId xmlns:a16="http://schemas.microsoft.com/office/drawing/2014/main" id="{2A1B53FF-ECB4-C83E-A20A-95427D7BD01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7ED5A-000E-9949-85E7-9B7FF04386B4}" type="slidenum">
              <a:rPr lang="en-US" altLang="en-US" sz="1400" smtClean="0"/>
              <a:pPr>
                <a:spcBef>
                  <a:spcPct val="0"/>
                </a:spcBef>
                <a:buClrTx/>
                <a:buSzTx/>
                <a:buFontTx/>
                <a:buNone/>
              </a:pPr>
              <a:t>44</a:t>
            </a:fld>
            <a:endParaRPr lang="en-US" altLang="en-US" sz="1400"/>
          </a:p>
        </p:txBody>
      </p:sp>
      <p:sp>
        <p:nvSpPr>
          <p:cNvPr id="60418" name="Rectangle 2">
            <a:extLst>
              <a:ext uri="{FF2B5EF4-FFF2-40B4-BE49-F238E27FC236}">
                <a16:creationId xmlns:a16="http://schemas.microsoft.com/office/drawing/2014/main" id="{2DD2707B-7D41-8FD3-BBA3-A35E3E3318BF}"/>
              </a:ext>
            </a:extLst>
          </p:cNvPr>
          <p:cNvSpPr>
            <a:spLocks noGrp="1" noChangeArrowheads="1"/>
          </p:cNvSpPr>
          <p:nvPr>
            <p:ph type="title"/>
          </p:nvPr>
        </p:nvSpPr>
        <p:spPr>
          <a:xfrm>
            <a:off x="228600" y="152400"/>
            <a:ext cx="8763000" cy="685800"/>
          </a:xfrm>
        </p:spPr>
        <p:txBody>
          <a:bodyPr/>
          <a:lstStyle/>
          <a:p>
            <a:r>
              <a:rPr lang="en-US" altLang="en-US" sz="2400"/>
              <a:t>Generic Programming</a:t>
            </a:r>
            <a:endParaRPr lang="en-US" altLang="en-US" sz="2800" b="1">
              <a:latin typeface="Courier" panose="02070309020205020404" pitchFamily="49" charset="0"/>
            </a:endParaRPr>
          </a:p>
        </p:txBody>
      </p:sp>
      <p:sp>
        <p:nvSpPr>
          <p:cNvPr id="60419" name="Text Box 3">
            <a:extLst>
              <a:ext uri="{FF2B5EF4-FFF2-40B4-BE49-F238E27FC236}">
                <a16:creationId xmlns:a16="http://schemas.microsoft.com/office/drawing/2014/main" id="{BBF6B933-2EE9-9DEB-6EE4-E845A16AAA76}"/>
              </a:ext>
            </a:extLst>
          </p:cNvPr>
          <p:cNvSpPr txBox="1">
            <a:spLocks noChangeArrowheads="1"/>
          </p:cNvSpPr>
          <p:nvPr/>
        </p:nvSpPr>
        <p:spPr bwMode="auto">
          <a:xfrm>
            <a:off x="152400" y="838200"/>
            <a:ext cx="41148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public class PolymorphismDemo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GraduateStudent());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Person());</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Object());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System.out.println(x.toString());</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GraduateStudent extends Student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"Person";</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p:txBody>
      </p:sp>
      <p:sp>
        <p:nvSpPr>
          <p:cNvPr id="60420" name="Rectangle 7">
            <a:extLst>
              <a:ext uri="{FF2B5EF4-FFF2-40B4-BE49-F238E27FC236}">
                <a16:creationId xmlns:a16="http://schemas.microsoft.com/office/drawing/2014/main" id="{4BAF9E38-008E-86F7-4919-DBCE650DF9C7}"/>
              </a:ext>
            </a:extLst>
          </p:cNvPr>
          <p:cNvSpPr>
            <a:spLocks noGrp="1" noChangeArrowheads="1"/>
          </p:cNvSpPr>
          <p:nvPr>
            <p:ph type="body" idx="1"/>
          </p:nvPr>
        </p:nvSpPr>
        <p:spPr>
          <a:xfrm>
            <a:off x="4419600" y="838200"/>
            <a:ext cx="4572000" cy="4191000"/>
          </a:xfrm>
        </p:spPr>
        <p:txBody>
          <a:bodyPr/>
          <a:lstStyle/>
          <a:p>
            <a:pPr marL="0" indent="0">
              <a:buFont typeface="Monotype Sorts" pitchFamily="2" charset="2"/>
              <a:buNone/>
            </a:pPr>
            <a:r>
              <a:rPr lang="en-US" altLang="en-US" sz="2000">
                <a:cs typeface="Times New Roman" panose="02020603050405020304"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toString) is determined dynamically.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Slide Number Placeholder 4">
            <a:extLst>
              <a:ext uri="{FF2B5EF4-FFF2-40B4-BE49-F238E27FC236}">
                <a16:creationId xmlns:a16="http://schemas.microsoft.com/office/drawing/2014/main" id="{CECC32F0-B0FD-3248-FC73-EEFD577BBD6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C43932-8F15-4D43-9D6C-27F91CED6C43}" type="slidenum">
              <a:rPr lang="en-US" altLang="en-US" sz="1400" smtClean="0"/>
              <a:pPr>
                <a:spcBef>
                  <a:spcPct val="0"/>
                </a:spcBef>
                <a:buClrTx/>
                <a:buSzTx/>
                <a:buFontTx/>
                <a:buNone/>
              </a:pPr>
              <a:t>45</a:t>
            </a:fld>
            <a:endParaRPr lang="en-US" altLang="en-US" sz="1400"/>
          </a:p>
        </p:txBody>
      </p:sp>
      <p:sp>
        <p:nvSpPr>
          <p:cNvPr id="61442" name="Rectangle 2">
            <a:extLst>
              <a:ext uri="{FF2B5EF4-FFF2-40B4-BE49-F238E27FC236}">
                <a16:creationId xmlns:a16="http://schemas.microsoft.com/office/drawing/2014/main" id="{63ABA407-FFAB-55C6-3ADC-F0D0B778F4C8}"/>
              </a:ext>
            </a:extLst>
          </p:cNvPr>
          <p:cNvSpPr>
            <a:spLocks noGrp="1" noChangeArrowheads="1"/>
          </p:cNvSpPr>
          <p:nvPr>
            <p:ph type="title"/>
          </p:nvPr>
        </p:nvSpPr>
        <p:spPr>
          <a:xfrm>
            <a:off x="685800" y="228600"/>
            <a:ext cx="7772400" cy="609600"/>
          </a:xfrm>
        </p:spPr>
        <p:txBody>
          <a:bodyPr/>
          <a:lstStyle/>
          <a:p>
            <a:r>
              <a:rPr lang="en-US" altLang="en-US"/>
              <a:t>Casting Objects</a:t>
            </a:r>
          </a:p>
        </p:txBody>
      </p:sp>
      <p:sp>
        <p:nvSpPr>
          <p:cNvPr id="61443" name="Rectangle 3">
            <a:extLst>
              <a:ext uri="{FF2B5EF4-FFF2-40B4-BE49-F238E27FC236}">
                <a16:creationId xmlns:a16="http://schemas.microsoft.com/office/drawing/2014/main" id="{E93D0415-E003-874F-D318-83AD179BCA78}"/>
              </a:ext>
            </a:extLst>
          </p:cNvPr>
          <p:cNvSpPr>
            <a:spLocks noGrp="1" noChangeArrowheads="1"/>
          </p:cNvSpPr>
          <p:nvPr>
            <p:ph type="body" idx="1"/>
          </p:nvPr>
        </p:nvSpPr>
        <p:spPr>
          <a:xfrm>
            <a:off x="228600" y="990600"/>
            <a:ext cx="8686800" cy="4114800"/>
          </a:xfrm>
        </p:spPr>
        <p:txBody>
          <a:bodyPr/>
          <a:lstStyle/>
          <a:p>
            <a:pPr marL="0" indent="0">
              <a:buFont typeface="Monotype Sorts" pitchFamily="2" charset="2"/>
              <a:buNone/>
              <a:tabLst>
                <a:tab pos="57150" algn="l"/>
                <a:tab pos="285750" algn="l"/>
              </a:tabLst>
            </a:pPr>
            <a:r>
              <a:rPr lang="en-US" altLang="en-US" sz="2400">
                <a:cs typeface="Courier New" panose="02070309020205020404" pitchFamily="49" charset="0"/>
              </a:rPr>
              <a:t>You have already used the casting operator to convert variables of one primitive type to another. </a:t>
            </a:r>
            <a:r>
              <a:rPr lang="en-US" altLang="en-US" sz="2400" i="1">
                <a:cs typeface="Courier New" panose="02070309020205020404" pitchFamily="49" charset="0"/>
              </a:rPr>
              <a:t>Casting</a:t>
            </a:r>
            <a:r>
              <a:rPr lang="en-US" altLang="en-US" sz="2400">
                <a:cs typeface="Courier New" panose="02070309020205020404"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en-US" sz="2000">
                <a:cs typeface="Times New Roman" panose="02020603050405020304" pitchFamily="18" charset="0"/>
              </a:rPr>
              <a:t>m(new Student());</a:t>
            </a:r>
          </a:p>
          <a:p>
            <a:pPr marL="0" indent="0" algn="ctr">
              <a:spcBef>
                <a:spcPct val="0"/>
              </a:spcBef>
              <a:buClrTx/>
              <a:buSzTx/>
              <a:buFontTx/>
              <a:buNone/>
              <a:tabLst>
                <a:tab pos="57150" algn="l"/>
                <a:tab pos="285750" algn="l"/>
              </a:tabLst>
            </a:pPr>
            <a:endParaRPr lang="en-US" altLang="en-US" sz="2400">
              <a:cs typeface="Courier New" panose="02070309020205020404" pitchFamily="49" charset="0"/>
            </a:endParaRPr>
          </a:p>
          <a:p>
            <a:pPr marL="0" indent="0">
              <a:spcBef>
                <a:spcPct val="0"/>
              </a:spcBef>
              <a:buClrTx/>
              <a:buSzTx/>
              <a:buFontTx/>
              <a:buNone/>
              <a:tabLst>
                <a:tab pos="57150" algn="l"/>
                <a:tab pos="285750" algn="l"/>
              </a:tabLst>
            </a:pPr>
            <a:r>
              <a:rPr lang="en-US" altLang="en-US" sz="2400">
                <a:cs typeface="Courier New" panose="02070309020205020404"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altLang="en-US" sz="2400">
              <a:cs typeface="Courier New" panose="02070309020205020404" pitchFamily="49" charset="0"/>
            </a:endParaRPr>
          </a:p>
          <a:p>
            <a:pPr marL="628650" lvl="1" indent="-171450">
              <a:buFontTx/>
              <a:buNone/>
              <a:tabLst>
                <a:tab pos="57150" algn="l"/>
                <a:tab pos="285750" algn="l"/>
              </a:tabLst>
            </a:pPr>
            <a:r>
              <a:rPr lang="en-US" altLang="en-US" sz="2000">
                <a:cs typeface="Times New Roman" panose="02020603050405020304" pitchFamily="18" charset="0"/>
              </a:rPr>
              <a:t>Object o = new Student(); </a:t>
            </a:r>
            <a:r>
              <a:rPr lang="en-US" altLang="en-US" sz="2000">
                <a:solidFill>
                  <a:srgbClr val="99CC00"/>
                </a:solidFill>
                <a:cs typeface="Times New Roman" panose="02020603050405020304" pitchFamily="18" charset="0"/>
              </a:rPr>
              <a:t>// Implicit casting</a:t>
            </a:r>
            <a:endParaRPr lang="en-US" altLang="en-US" sz="2000">
              <a:cs typeface="Times New Roman" panose="02020603050405020304" pitchFamily="18" charset="0"/>
            </a:endParaRPr>
          </a:p>
          <a:p>
            <a:pPr marL="628650" lvl="1" indent="-171450">
              <a:buFontTx/>
              <a:buNone/>
              <a:tabLst>
                <a:tab pos="57150" algn="l"/>
                <a:tab pos="285750" algn="l"/>
              </a:tabLst>
            </a:pPr>
            <a:r>
              <a:rPr lang="en-US" altLang="en-US" sz="2000">
                <a:cs typeface="Times New Roman" panose="02020603050405020304" pitchFamily="18" charset="0"/>
              </a:rPr>
              <a:t>m(o);</a:t>
            </a:r>
          </a:p>
        </p:txBody>
      </p:sp>
      <p:sp>
        <p:nvSpPr>
          <p:cNvPr id="330756" name="Text Box 4">
            <a:extLst>
              <a:ext uri="{FF2B5EF4-FFF2-40B4-BE49-F238E27FC236}">
                <a16:creationId xmlns:a16="http://schemas.microsoft.com/office/drawing/2014/main" id="{8114DA62-6BE7-1121-146B-B946C8B230D8}"/>
              </a:ext>
            </a:extLst>
          </p:cNvPr>
          <p:cNvSpPr txBox="1">
            <a:spLocks noChangeArrowheads="1"/>
          </p:cNvSpPr>
          <p:nvPr/>
        </p:nvSpPr>
        <p:spPr bwMode="auto">
          <a:xfrm>
            <a:off x="3581400" y="5486400"/>
            <a:ext cx="510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cs typeface="Courier New" panose="02070309020205020404" pitchFamily="49" charset="0"/>
              </a:rPr>
              <a:t>The statement Object o = new Student(), known as implicit casting, is legal because an instance of Student is automatically an instance of Object.</a:t>
            </a:r>
          </a:p>
        </p:txBody>
      </p:sp>
      <p:sp>
        <p:nvSpPr>
          <p:cNvPr id="330757" name="Line 5">
            <a:extLst>
              <a:ext uri="{FF2B5EF4-FFF2-40B4-BE49-F238E27FC236}">
                <a16:creationId xmlns:a16="http://schemas.microsoft.com/office/drawing/2014/main" id="{252241D4-ADF8-F3AB-3815-3DF8747AE407}"/>
              </a:ext>
            </a:extLst>
          </p:cNvPr>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4">
            <a:extLst>
              <a:ext uri="{FF2B5EF4-FFF2-40B4-BE49-F238E27FC236}">
                <a16:creationId xmlns:a16="http://schemas.microsoft.com/office/drawing/2014/main" id="{3DE8AA2C-5219-70E8-C325-721CD78B8E9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FEF95C-ED9B-7641-8A5C-0BECFD002F44}" type="slidenum">
              <a:rPr lang="en-US" altLang="en-US" sz="1400" smtClean="0"/>
              <a:pPr>
                <a:spcBef>
                  <a:spcPct val="0"/>
                </a:spcBef>
                <a:buClrTx/>
                <a:buSzTx/>
                <a:buFontTx/>
                <a:buNone/>
              </a:pPr>
              <a:t>46</a:t>
            </a:fld>
            <a:endParaRPr lang="en-US" altLang="en-US" sz="1400"/>
          </a:p>
        </p:txBody>
      </p:sp>
      <p:sp>
        <p:nvSpPr>
          <p:cNvPr id="62466" name="Rectangle 2">
            <a:extLst>
              <a:ext uri="{FF2B5EF4-FFF2-40B4-BE49-F238E27FC236}">
                <a16:creationId xmlns:a16="http://schemas.microsoft.com/office/drawing/2014/main" id="{18002B30-D3DE-4581-C0F4-21A7E74DA97D}"/>
              </a:ext>
            </a:extLst>
          </p:cNvPr>
          <p:cNvSpPr>
            <a:spLocks noGrp="1" noChangeArrowheads="1"/>
          </p:cNvSpPr>
          <p:nvPr>
            <p:ph type="title"/>
          </p:nvPr>
        </p:nvSpPr>
        <p:spPr>
          <a:xfrm>
            <a:off x="685800" y="228600"/>
            <a:ext cx="7772400" cy="609600"/>
          </a:xfrm>
        </p:spPr>
        <p:txBody>
          <a:bodyPr/>
          <a:lstStyle/>
          <a:p>
            <a:r>
              <a:rPr lang="en-US" altLang="en-US"/>
              <a:t>Why Casting Is Necessary?</a:t>
            </a:r>
          </a:p>
        </p:txBody>
      </p:sp>
      <p:sp>
        <p:nvSpPr>
          <p:cNvPr id="62467" name="Rectangle 3">
            <a:extLst>
              <a:ext uri="{FF2B5EF4-FFF2-40B4-BE49-F238E27FC236}">
                <a16:creationId xmlns:a16="http://schemas.microsoft.com/office/drawing/2014/main" id="{6EE3FA1E-A667-C1DC-04BE-38E481528291}"/>
              </a:ext>
            </a:extLst>
          </p:cNvPr>
          <p:cNvSpPr>
            <a:spLocks noGrp="1" noChangeArrowheads="1"/>
          </p:cNvSpPr>
          <p:nvPr>
            <p:ph type="body" idx="1"/>
          </p:nvPr>
        </p:nvSpPr>
        <p:spPr>
          <a:xfrm>
            <a:off x="228600" y="990600"/>
            <a:ext cx="8763000" cy="5410200"/>
          </a:xfrm>
        </p:spPr>
        <p:txBody>
          <a:bodyPr/>
          <a:lstStyle/>
          <a:p>
            <a:pPr marL="0" indent="0">
              <a:lnSpc>
                <a:spcPct val="90000"/>
              </a:lnSpc>
              <a:spcBef>
                <a:spcPct val="0"/>
              </a:spcBef>
              <a:buFont typeface="Monotype Sorts" pitchFamily="2" charset="2"/>
              <a:buNone/>
              <a:tabLst>
                <a:tab pos="57150" algn="l"/>
                <a:tab pos="285750" algn="l"/>
              </a:tabLst>
            </a:pPr>
            <a:r>
              <a:rPr lang="en-US" altLang="en-US" sz="2400">
                <a:cs typeface="Courier New" panose="02070309020205020404" pitchFamily="49" charset="0"/>
              </a:rPr>
              <a:t>Suppose you want to assign the object reference o to a variable of the Student type using the following statement:</a:t>
            </a:r>
          </a:p>
          <a:p>
            <a:pPr marL="0" indent="0">
              <a:lnSpc>
                <a:spcPct val="90000"/>
              </a:lnSpc>
              <a:spcBef>
                <a:spcPct val="0"/>
              </a:spcBef>
              <a:buFont typeface="Monotype Sorts" pitchFamily="2" charset="2"/>
              <a:buNone/>
              <a:tabLst>
                <a:tab pos="57150" algn="l"/>
                <a:tab pos="285750" algn="l"/>
              </a:tabLst>
            </a:pPr>
            <a:endParaRPr lang="en-US" altLang="en-US" sz="2400">
              <a:cs typeface="Courier New" panose="02070309020205020404" pitchFamily="49" charset="0"/>
            </a:endParaRPr>
          </a:p>
          <a:p>
            <a:pPr marL="628650" lvl="1" indent="-171450">
              <a:lnSpc>
                <a:spcPct val="90000"/>
              </a:lnSpc>
              <a:buFontTx/>
              <a:buNone/>
              <a:tabLst>
                <a:tab pos="57150" algn="l"/>
                <a:tab pos="285750" algn="l"/>
              </a:tabLst>
            </a:pPr>
            <a:r>
              <a:rPr lang="en-US" altLang="en-US" sz="2000">
                <a:cs typeface="Courier New" panose="02070309020205020404" pitchFamily="49" charset="0"/>
              </a:rPr>
              <a:t>Student b = o;</a:t>
            </a:r>
          </a:p>
          <a:p>
            <a:pPr marL="0" indent="0">
              <a:lnSpc>
                <a:spcPct val="90000"/>
              </a:lnSpc>
              <a:spcBef>
                <a:spcPct val="0"/>
              </a:spcBef>
              <a:buClrTx/>
              <a:buSzTx/>
              <a:buFontTx/>
              <a:buNone/>
              <a:tabLst>
                <a:tab pos="57150" algn="l"/>
                <a:tab pos="285750" algn="l"/>
              </a:tabLst>
            </a:pPr>
            <a:r>
              <a:rPr lang="en-US" altLang="en-US" sz="2400">
                <a:cs typeface="Courier New" panose="02070309020205020404" pitchFamily="49" charset="0"/>
              </a:rPr>
              <a:t> </a:t>
            </a:r>
          </a:p>
          <a:p>
            <a:pPr marL="0" indent="0">
              <a:lnSpc>
                <a:spcPct val="90000"/>
              </a:lnSpc>
              <a:spcBef>
                <a:spcPct val="0"/>
              </a:spcBef>
              <a:buClrTx/>
              <a:buSzTx/>
              <a:buFontTx/>
              <a:buNone/>
              <a:tabLst>
                <a:tab pos="57150" algn="l"/>
                <a:tab pos="285750" algn="l"/>
              </a:tabLst>
            </a:pPr>
            <a:r>
              <a:rPr lang="en-US" altLang="en-US" sz="2400">
                <a:cs typeface="Courier New" panose="02070309020205020404" pitchFamily="49" charset="0"/>
              </a:rPr>
              <a:t>A compile error would occur. Why does the statement </a:t>
            </a:r>
            <a:r>
              <a:rPr lang="en-US" altLang="en-US" sz="2400" b="1">
                <a:cs typeface="Courier New" panose="02070309020205020404" pitchFamily="49" charset="0"/>
              </a:rPr>
              <a:t>Object o = new Student()</a:t>
            </a:r>
            <a:r>
              <a:rPr lang="en-US" altLang="en-US" sz="2400">
                <a:cs typeface="Courier New" panose="02070309020205020404" pitchFamily="49" charset="0"/>
              </a:rPr>
              <a:t> work and the statement </a:t>
            </a:r>
            <a:r>
              <a:rPr lang="en-US" altLang="en-US" sz="2400" b="1">
                <a:cs typeface="Courier New" panose="02070309020205020404" pitchFamily="49" charset="0"/>
              </a:rPr>
              <a:t>Student b = o</a:t>
            </a:r>
            <a:r>
              <a:rPr lang="en-US" altLang="en-US" sz="2400">
                <a:cs typeface="Courier New" panose="02070309020205020404"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altLang="en-US" sz="2400">
              <a:cs typeface="Courier New" panose="02070309020205020404" pitchFamily="49" charset="0"/>
            </a:endParaRPr>
          </a:p>
          <a:p>
            <a:pPr marL="628650" lvl="1" indent="-171450">
              <a:lnSpc>
                <a:spcPct val="90000"/>
              </a:lnSpc>
              <a:buFontTx/>
              <a:buNone/>
              <a:tabLst>
                <a:tab pos="57150" algn="l"/>
                <a:tab pos="285750" algn="l"/>
              </a:tabLst>
            </a:pPr>
            <a:r>
              <a:rPr lang="en-US" altLang="en-US" sz="2000">
                <a:cs typeface="Courier New" panose="02070309020205020404" pitchFamily="49" charset="0"/>
              </a:rPr>
              <a:t>Student b = (Student)o; // Explicit casting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a:extLst>
              <a:ext uri="{FF2B5EF4-FFF2-40B4-BE49-F238E27FC236}">
                <a16:creationId xmlns:a16="http://schemas.microsoft.com/office/drawing/2014/main" id="{43BAF6C2-2D3D-F7F6-D6A5-41A7964EB71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5A30FA-30D3-9841-A6EB-83C0ABF130EB}" type="slidenum">
              <a:rPr lang="en-US" altLang="en-US" sz="1400" smtClean="0"/>
              <a:pPr>
                <a:spcBef>
                  <a:spcPct val="0"/>
                </a:spcBef>
                <a:buClrTx/>
                <a:buSzTx/>
                <a:buFontTx/>
                <a:buNone/>
              </a:pPr>
              <a:t>47</a:t>
            </a:fld>
            <a:endParaRPr lang="en-US" altLang="en-US" sz="1400"/>
          </a:p>
        </p:txBody>
      </p:sp>
      <p:sp>
        <p:nvSpPr>
          <p:cNvPr id="63490" name="Rectangle 2">
            <a:extLst>
              <a:ext uri="{FF2B5EF4-FFF2-40B4-BE49-F238E27FC236}">
                <a16:creationId xmlns:a16="http://schemas.microsoft.com/office/drawing/2014/main" id="{85078CD4-8D78-B277-DF6F-703BD4F83B22}"/>
              </a:ext>
            </a:extLst>
          </p:cNvPr>
          <p:cNvSpPr>
            <a:spLocks noGrp="1" noChangeArrowheads="1"/>
          </p:cNvSpPr>
          <p:nvPr>
            <p:ph type="title"/>
          </p:nvPr>
        </p:nvSpPr>
        <p:spPr>
          <a:xfrm>
            <a:off x="685800" y="304800"/>
            <a:ext cx="7772400" cy="1428750"/>
          </a:xfrm>
        </p:spPr>
        <p:txBody>
          <a:bodyPr/>
          <a:lstStyle/>
          <a:p>
            <a:r>
              <a:rPr lang="en-US" altLang="en-US"/>
              <a:t>Casting from</a:t>
            </a:r>
            <a:br>
              <a:rPr lang="en-US" altLang="en-US"/>
            </a:br>
            <a:r>
              <a:rPr lang="en-US" altLang="en-US"/>
              <a:t>Superclass to Subclass</a:t>
            </a:r>
          </a:p>
        </p:txBody>
      </p:sp>
      <p:sp>
        <p:nvSpPr>
          <p:cNvPr id="63491" name="Rectangle 3">
            <a:extLst>
              <a:ext uri="{FF2B5EF4-FFF2-40B4-BE49-F238E27FC236}">
                <a16:creationId xmlns:a16="http://schemas.microsoft.com/office/drawing/2014/main" id="{5C60E1F4-E254-51E0-2E1B-E497994C7222}"/>
              </a:ext>
            </a:extLst>
          </p:cNvPr>
          <p:cNvSpPr>
            <a:spLocks noGrp="1" noChangeArrowheads="1"/>
          </p:cNvSpPr>
          <p:nvPr>
            <p:ph type="body" idx="1"/>
          </p:nvPr>
        </p:nvSpPr>
        <p:spPr>
          <a:xfrm>
            <a:off x="381000" y="2057400"/>
            <a:ext cx="8458200" cy="3962400"/>
          </a:xfrm>
        </p:spPr>
        <p:txBody>
          <a:bodyPr/>
          <a:lstStyle/>
          <a:p>
            <a:pPr marL="0" indent="0">
              <a:buFont typeface="Monotype Sorts" pitchFamily="2" charset="2"/>
              <a:buNone/>
            </a:pPr>
            <a:r>
              <a:rPr lang="en-US" altLang="en-US"/>
              <a:t>Explicit casting must be used when casting an object from a superclass to a subclass.  This type of casting may not always succeed.</a:t>
            </a:r>
            <a:endParaRPr lang="en-US" altLang="en-US" sz="3600"/>
          </a:p>
          <a:p>
            <a:pPr lvl="1">
              <a:spcBef>
                <a:spcPct val="100000"/>
              </a:spcBef>
              <a:buFontTx/>
              <a:buNone/>
            </a:pPr>
            <a:r>
              <a:rPr lang="en-US" altLang="en-US" sz="2400">
                <a:latin typeface="Courier New" panose="02070309020205020404" pitchFamily="49" charset="0"/>
              </a:rPr>
              <a:t>Apple x = (Apple)fruit;</a:t>
            </a:r>
          </a:p>
          <a:p>
            <a:pPr lvl="1">
              <a:spcBef>
                <a:spcPct val="100000"/>
              </a:spcBef>
              <a:buFontTx/>
              <a:buNone/>
            </a:pPr>
            <a:r>
              <a:rPr lang="en-US" altLang="en-US" sz="2400">
                <a:latin typeface="Courier New" panose="02070309020205020404" pitchFamily="49" charset="0"/>
              </a:rPr>
              <a:t>Orange x = (Orange)fruit;</a:t>
            </a:r>
            <a:endParaRPr lang="en-US"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a:extLst>
              <a:ext uri="{FF2B5EF4-FFF2-40B4-BE49-F238E27FC236}">
                <a16:creationId xmlns:a16="http://schemas.microsoft.com/office/drawing/2014/main" id="{19EF957A-6591-6986-C32D-FB350E102A1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B373CB-BDBE-ED44-8138-30A07AAD0470}" type="slidenum">
              <a:rPr lang="en-US" altLang="en-US" sz="1400" smtClean="0"/>
              <a:pPr>
                <a:spcBef>
                  <a:spcPct val="0"/>
                </a:spcBef>
                <a:buClrTx/>
                <a:buSzTx/>
                <a:buFontTx/>
                <a:buNone/>
              </a:pPr>
              <a:t>48</a:t>
            </a:fld>
            <a:endParaRPr lang="en-US" altLang="en-US" sz="1400"/>
          </a:p>
        </p:txBody>
      </p:sp>
      <p:sp>
        <p:nvSpPr>
          <p:cNvPr id="64514" name="Rectangle 2">
            <a:extLst>
              <a:ext uri="{FF2B5EF4-FFF2-40B4-BE49-F238E27FC236}">
                <a16:creationId xmlns:a16="http://schemas.microsoft.com/office/drawing/2014/main" id="{34CBB822-1899-AFF6-CFA4-FF896E9B0485}"/>
              </a:ext>
            </a:extLst>
          </p:cNvPr>
          <p:cNvSpPr>
            <a:spLocks noGrp="1" noChangeArrowheads="1"/>
          </p:cNvSpPr>
          <p:nvPr>
            <p:ph type="title"/>
          </p:nvPr>
        </p:nvSpPr>
        <p:spPr>
          <a:xfrm>
            <a:off x="685800" y="0"/>
            <a:ext cx="7772400" cy="1447800"/>
          </a:xfrm>
        </p:spPr>
        <p:txBody>
          <a:bodyPr/>
          <a:lstStyle/>
          <a:p>
            <a:r>
              <a:rPr lang="en-US" altLang="en-US"/>
              <a:t>The </a:t>
            </a:r>
            <a:r>
              <a:rPr lang="en-US" altLang="en-US" sz="4200">
                <a:latin typeface="Courier New" panose="02070309020205020404" pitchFamily="49" charset="0"/>
              </a:rPr>
              <a:t>instanceof</a:t>
            </a:r>
            <a:r>
              <a:rPr lang="en-US" altLang="en-US"/>
              <a:t> Operator</a:t>
            </a:r>
          </a:p>
        </p:txBody>
      </p:sp>
      <p:sp>
        <p:nvSpPr>
          <p:cNvPr id="64515" name="Rectangle 3">
            <a:extLst>
              <a:ext uri="{FF2B5EF4-FFF2-40B4-BE49-F238E27FC236}">
                <a16:creationId xmlns:a16="http://schemas.microsoft.com/office/drawing/2014/main" id="{4B2D56D2-BE36-7FBC-9E3D-BC07A142BF1C}"/>
              </a:ext>
            </a:extLst>
          </p:cNvPr>
          <p:cNvSpPr>
            <a:spLocks noGrp="1" noChangeArrowheads="1"/>
          </p:cNvSpPr>
          <p:nvPr>
            <p:ph type="body" idx="1"/>
          </p:nvPr>
        </p:nvSpPr>
        <p:spPr>
          <a:xfrm>
            <a:off x="609600" y="1371600"/>
            <a:ext cx="8229600" cy="990600"/>
          </a:xfrm>
        </p:spPr>
        <p:txBody>
          <a:bodyPr/>
          <a:lstStyle/>
          <a:p>
            <a:pPr marL="0" indent="0">
              <a:lnSpc>
                <a:spcPct val="105000"/>
              </a:lnSpc>
              <a:buFont typeface="Monotype Sorts" pitchFamily="2" charset="2"/>
              <a:buNone/>
            </a:pPr>
            <a:r>
              <a:rPr lang="en-US" altLang="en-US" sz="2400"/>
              <a:t>Use the </a:t>
            </a:r>
            <a:r>
              <a:rPr lang="en-US" altLang="en-US" sz="2400">
                <a:latin typeface="Courier New" panose="02070309020205020404" pitchFamily="49" charset="0"/>
              </a:rPr>
              <a:t>instanceof</a:t>
            </a:r>
            <a:r>
              <a:rPr lang="en-US" altLang="en-US" sz="2400"/>
              <a:t> operator to test whether an object is an instance of a class:</a:t>
            </a:r>
          </a:p>
        </p:txBody>
      </p:sp>
      <p:sp>
        <p:nvSpPr>
          <p:cNvPr id="64516" name="Rectangle 4">
            <a:extLst>
              <a:ext uri="{FF2B5EF4-FFF2-40B4-BE49-F238E27FC236}">
                <a16:creationId xmlns:a16="http://schemas.microsoft.com/office/drawing/2014/main" id="{2EA8BB6B-9468-A891-B9A3-823C0CE29BBA}"/>
              </a:ext>
            </a:extLst>
          </p:cNvPr>
          <p:cNvSpPr>
            <a:spLocks noChangeArrowheads="1"/>
          </p:cNvSpPr>
          <p:nvPr/>
        </p:nvSpPr>
        <p:spPr bwMode="auto">
          <a:xfrm>
            <a:off x="304800" y="2514600"/>
            <a:ext cx="8686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lnSpc>
                <a:spcPct val="80000"/>
              </a:lnSpc>
              <a:buFontTx/>
              <a:buNone/>
            </a:pPr>
            <a:r>
              <a:rPr lang="en-US" altLang="en-US" sz="2000" b="1">
                <a:solidFill>
                  <a:schemeClr val="tx2"/>
                </a:solidFill>
                <a:latin typeface="Courier New" panose="02070309020205020404" pitchFamily="49" charset="0"/>
              </a:rPr>
              <a:t>Object myObject = new Circle();</a:t>
            </a:r>
          </a:p>
          <a:p>
            <a:pPr lvl="1">
              <a:lnSpc>
                <a:spcPct val="80000"/>
              </a:lnSpc>
              <a:buFontTx/>
              <a:buNone/>
            </a:pPr>
            <a:r>
              <a:rPr lang="en-US" altLang="en-US" sz="2000" b="1">
                <a:solidFill>
                  <a:schemeClr val="tx2"/>
                </a:solidFill>
                <a:latin typeface="Courier New" panose="02070309020205020404" pitchFamily="49" charset="0"/>
              </a:rPr>
              <a:t>... // Some lines of code</a:t>
            </a:r>
          </a:p>
          <a:p>
            <a:pPr lvl="1">
              <a:lnSpc>
                <a:spcPct val="80000"/>
              </a:lnSpc>
              <a:buFontTx/>
              <a:buNone/>
            </a:pPr>
            <a:r>
              <a:rPr lang="en-US" altLang="en-US" sz="2000" b="1">
                <a:solidFill>
                  <a:schemeClr val="tx2"/>
                </a:solidFill>
                <a:latin typeface="Courier New" panose="02070309020205020404" pitchFamily="49" charset="0"/>
              </a:rPr>
              <a:t>/** Perform casting if myObject is an instance of Circle */</a:t>
            </a:r>
          </a:p>
          <a:p>
            <a:pPr lvl="1">
              <a:lnSpc>
                <a:spcPct val="80000"/>
              </a:lnSpc>
              <a:buFontTx/>
              <a:buNone/>
            </a:pPr>
            <a:r>
              <a:rPr lang="en-US" altLang="en-US" sz="2000" b="1">
                <a:solidFill>
                  <a:schemeClr val="tx2"/>
                </a:solidFill>
                <a:latin typeface="Courier New" panose="02070309020205020404" pitchFamily="49" charset="0"/>
              </a:rPr>
              <a:t>if (myObject instanceof Circle) {</a:t>
            </a:r>
          </a:p>
          <a:p>
            <a:pPr lvl="1">
              <a:lnSpc>
                <a:spcPct val="80000"/>
              </a:lnSpc>
              <a:buFontTx/>
              <a:buNone/>
            </a:pPr>
            <a:r>
              <a:rPr lang="en-US" altLang="en-US" sz="2000" b="1">
                <a:solidFill>
                  <a:schemeClr val="tx2"/>
                </a:solidFill>
                <a:latin typeface="Courier New" panose="02070309020205020404" pitchFamily="49" charset="0"/>
              </a:rPr>
              <a:t>  System.out.println("The circle diameter is " + </a:t>
            </a:r>
          </a:p>
          <a:p>
            <a:pPr lvl="1">
              <a:lnSpc>
                <a:spcPct val="80000"/>
              </a:lnSpc>
              <a:buFontTx/>
              <a:buNone/>
            </a:pPr>
            <a:r>
              <a:rPr lang="en-US" altLang="en-US" sz="2000" b="1">
                <a:solidFill>
                  <a:schemeClr val="tx2"/>
                </a:solidFill>
                <a:latin typeface="Courier New" panose="02070309020205020404" pitchFamily="49" charset="0"/>
              </a:rPr>
              <a:t>    ((Circle)myObject).getDiameter());</a:t>
            </a:r>
          </a:p>
          <a:p>
            <a:pPr lvl="1">
              <a:lnSpc>
                <a:spcPct val="80000"/>
              </a:lnSpc>
              <a:buFontTx/>
              <a:buNone/>
            </a:pPr>
            <a:r>
              <a:rPr lang="en-US" altLang="en-US" sz="2000" b="1">
                <a:solidFill>
                  <a:schemeClr val="tx2"/>
                </a:solidFill>
                <a:latin typeface="Courier New" panose="02070309020205020404" pitchFamily="49" charset="0"/>
              </a:rPr>
              <a:t>  ...</a:t>
            </a:r>
          </a:p>
          <a:p>
            <a:pPr lvl="1">
              <a:lnSpc>
                <a:spcPct val="80000"/>
              </a:lnSpc>
              <a:buFontTx/>
              <a:buNone/>
            </a:pPr>
            <a:r>
              <a:rPr lang="en-US" altLang="en-US" sz="2000" b="1">
                <a:solidFill>
                  <a:schemeClr val="tx2"/>
                </a:solidFill>
                <a:latin typeface="Courier New" panose="02070309020205020404"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4">
            <a:extLst>
              <a:ext uri="{FF2B5EF4-FFF2-40B4-BE49-F238E27FC236}">
                <a16:creationId xmlns:a16="http://schemas.microsoft.com/office/drawing/2014/main" id="{2E85F7C4-774F-BD4C-F6F8-D7B2D60B8BB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315FEE-322B-CF47-A0B0-5DD155335663}" type="slidenum">
              <a:rPr lang="en-US" altLang="en-US" sz="1400" smtClean="0"/>
              <a:pPr>
                <a:spcBef>
                  <a:spcPct val="0"/>
                </a:spcBef>
                <a:buClrTx/>
                <a:buSzTx/>
                <a:buFontTx/>
                <a:buNone/>
              </a:pPr>
              <a:t>49</a:t>
            </a:fld>
            <a:endParaRPr lang="en-US" altLang="en-US" sz="1400"/>
          </a:p>
        </p:txBody>
      </p:sp>
      <p:sp>
        <p:nvSpPr>
          <p:cNvPr id="65538" name="Rectangle 2">
            <a:extLst>
              <a:ext uri="{FF2B5EF4-FFF2-40B4-BE49-F238E27FC236}">
                <a16:creationId xmlns:a16="http://schemas.microsoft.com/office/drawing/2014/main" id="{F28AA744-3905-9053-A07F-C45D70D18897}"/>
              </a:ext>
            </a:extLst>
          </p:cNvPr>
          <p:cNvSpPr>
            <a:spLocks noGrp="1" noChangeArrowheads="1"/>
          </p:cNvSpPr>
          <p:nvPr>
            <p:ph type="title"/>
          </p:nvPr>
        </p:nvSpPr>
        <p:spPr>
          <a:xfrm>
            <a:off x="685800" y="228600"/>
            <a:ext cx="7772400" cy="457200"/>
          </a:xfrm>
        </p:spPr>
        <p:txBody>
          <a:bodyPr/>
          <a:lstStyle/>
          <a:p>
            <a:r>
              <a:rPr lang="en-US" altLang="en-US"/>
              <a:t>TIP</a:t>
            </a:r>
          </a:p>
        </p:txBody>
      </p:sp>
      <p:sp>
        <p:nvSpPr>
          <p:cNvPr id="53251" name="Rectangle 3">
            <a:extLst>
              <a:ext uri="{FF2B5EF4-FFF2-40B4-BE49-F238E27FC236}">
                <a16:creationId xmlns:a16="http://schemas.microsoft.com/office/drawing/2014/main" id="{CAEDF2EA-F1DA-0DAB-9E91-E19451868F39}"/>
              </a:ext>
            </a:extLst>
          </p:cNvPr>
          <p:cNvSpPr>
            <a:spLocks noGrp="1" noChangeArrowheads="1"/>
          </p:cNvSpPr>
          <p:nvPr>
            <p:ph type="body" idx="1"/>
          </p:nvPr>
        </p:nvSpPr>
        <p:spPr>
          <a:xfrm>
            <a:off x="381000" y="1066800"/>
            <a:ext cx="8534400" cy="4724400"/>
          </a:xfrm>
        </p:spPr>
        <p:txBody>
          <a:bodyPr/>
          <a:lstStyle/>
          <a:p>
            <a:pPr marL="0" indent="0">
              <a:lnSpc>
                <a:spcPct val="90000"/>
              </a:lnSpc>
              <a:buFont typeface="Monotype Sorts" pitchFamily="2" charset="2"/>
              <a:buNone/>
              <a:defRPr/>
            </a:pPr>
            <a:r>
              <a:rPr lang="en-US" altLang="en-US" dirty="0">
                <a:cs typeface="Times New Roman" panose="02020603050405020304" pitchFamily="18" charset="0"/>
              </a:rPr>
              <a:t>To help understand casting, you may also consider the analogy of fruit, apple, and orange with the Fruit class as the superclass for Apple and Orange.</a:t>
            </a:r>
          </a:p>
          <a:p>
            <a:pPr marL="0" indent="0">
              <a:lnSpc>
                <a:spcPct val="90000"/>
              </a:lnSpc>
              <a:buFont typeface="Monotype Sorts" pitchFamily="2" charset="2"/>
              <a:buNone/>
              <a:defRPr/>
            </a:pPr>
            <a:r>
              <a:rPr lang="en-US" altLang="en-US" dirty="0">
                <a:cs typeface="Times New Roman" panose="02020603050405020304" pitchFamily="18" charset="0"/>
              </a:rPr>
              <a:t> </a:t>
            </a:r>
          </a:p>
          <a:p>
            <a:pPr>
              <a:lnSpc>
                <a:spcPct val="90000"/>
              </a:lnSpc>
              <a:defRPr/>
            </a:pPr>
            <a:r>
              <a:rPr lang="en-US" altLang="en-US" dirty="0">
                <a:cs typeface="Times New Roman" panose="02020603050405020304" pitchFamily="18" charset="0"/>
              </a:rPr>
              <a:t>An apple is a fruit, so you can always safely assign an instance of Apple to a variable for Fruit. </a:t>
            </a:r>
          </a:p>
          <a:p>
            <a:pPr>
              <a:lnSpc>
                <a:spcPct val="90000"/>
              </a:lnSpc>
              <a:defRPr/>
            </a:pPr>
            <a:r>
              <a:rPr lang="en-US" altLang="en-US" dirty="0">
                <a:cs typeface="Times New Roman" panose="02020603050405020304" pitchFamily="18" charset="0"/>
              </a:rPr>
              <a:t>However, a fruit is not necessarily an apple, so you have to use explicit casting to assign an instance of Fruit to a variable of Apple.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a:extLst>
              <a:ext uri="{FF2B5EF4-FFF2-40B4-BE49-F238E27FC236}">
                <a16:creationId xmlns:a16="http://schemas.microsoft.com/office/drawing/2014/main" id="{42827753-8EE8-C08A-7137-AB59EBF9845A}"/>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C0983DDC-AFBE-9F48-94AB-BC77F95283C4}" type="slidenum">
              <a:rPr lang="en-US" altLang="en-US" sz="1050"/>
              <a:pPr>
                <a:spcBef>
                  <a:spcPct val="0"/>
                </a:spcBef>
                <a:buClrTx/>
                <a:buSzTx/>
                <a:buFontTx/>
                <a:buNone/>
                <a:defRPr/>
              </a:pPr>
              <a:t>5</a:t>
            </a:fld>
            <a:endParaRPr lang="en-US" altLang="en-US" sz="1050"/>
          </a:p>
        </p:txBody>
      </p:sp>
      <p:sp>
        <p:nvSpPr>
          <p:cNvPr id="22531" name="Slide Number Placeholder 4">
            <a:extLst>
              <a:ext uri="{FF2B5EF4-FFF2-40B4-BE49-F238E27FC236}">
                <a16:creationId xmlns:a16="http://schemas.microsoft.com/office/drawing/2014/main" id="{DB969921-F0ED-5E7E-DC9C-3A7639E4B5DF}"/>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03EDF414-A010-9F48-A235-CDDD176EBEF2}" type="slidenum">
              <a:rPr lang="en-US" altLang="en-US" sz="1050"/>
              <a:pPr algn="r">
                <a:spcBef>
                  <a:spcPct val="0"/>
                </a:spcBef>
                <a:buClrTx/>
                <a:buSzTx/>
                <a:buFontTx/>
                <a:buNone/>
                <a:defRPr/>
              </a:pPr>
              <a:t>5</a:t>
            </a:fld>
            <a:endParaRPr lang="en-US" altLang="en-US" sz="1050"/>
          </a:p>
        </p:txBody>
      </p:sp>
      <p:sp>
        <p:nvSpPr>
          <p:cNvPr id="22532" name="Rectangle 2">
            <a:extLst>
              <a:ext uri="{FF2B5EF4-FFF2-40B4-BE49-F238E27FC236}">
                <a16:creationId xmlns:a16="http://schemas.microsoft.com/office/drawing/2014/main" id="{DAFB57B7-3D96-F339-EADC-86762F317CAD}"/>
              </a:ext>
            </a:extLst>
          </p:cNvPr>
          <p:cNvSpPr>
            <a:spLocks noGrp="1" noChangeArrowheads="1"/>
          </p:cNvSpPr>
          <p:nvPr>
            <p:ph type="title" idx="4294967295"/>
          </p:nvPr>
        </p:nvSpPr>
        <p:spPr>
          <a:xfrm>
            <a:off x="1314450" y="1028700"/>
            <a:ext cx="6457950" cy="457200"/>
          </a:xfrm>
        </p:spPr>
        <p:txBody>
          <a:bodyPr>
            <a:normAutofit fontScale="90000"/>
          </a:bodyPr>
          <a:lstStyle/>
          <a:p>
            <a:pPr>
              <a:defRPr/>
            </a:pPr>
            <a:r>
              <a:rPr lang="en-US" altLang="en-US"/>
              <a:t>The </a:t>
            </a:r>
            <a:r>
              <a:rPr lang="en-US" altLang="en-US" sz="3150">
                <a:latin typeface="Courier New" panose="02070309020205020404" pitchFamily="49" charset="0"/>
              </a:rPr>
              <a:t>Integer</a:t>
            </a:r>
            <a:r>
              <a:rPr lang="en-US" altLang="en-US"/>
              <a:t> and </a:t>
            </a:r>
            <a:r>
              <a:rPr lang="en-US" altLang="en-US" sz="3150">
                <a:latin typeface="Courier New" panose="02070309020205020404" pitchFamily="49" charset="0"/>
              </a:rPr>
              <a:t>Double</a:t>
            </a:r>
            <a:r>
              <a:rPr lang="en-US" altLang="en-US"/>
              <a:t> Classes</a:t>
            </a:r>
          </a:p>
        </p:txBody>
      </p:sp>
      <p:sp>
        <p:nvSpPr>
          <p:cNvPr id="19460" name="Rectangle 6">
            <a:extLst>
              <a:ext uri="{FF2B5EF4-FFF2-40B4-BE49-F238E27FC236}">
                <a16:creationId xmlns:a16="http://schemas.microsoft.com/office/drawing/2014/main" id="{02916DDB-6525-86E5-7701-3FCF83D4A8CE}"/>
              </a:ext>
            </a:extLst>
          </p:cNvPr>
          <p:cNvSpPr>
            <a:spLocks noChangeArrowheads="1"/>
          </p:cNvSpPr>
          <p:nvPr/>
        </p:nvSpPr>
        <p:spPr bwMode="auto">
          <a:xfrm>
            <a:off x="3200400" y="2271713"/>
            <a:ext cx="685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p>
        </p:txBody>
      </p:sp>
      <p:sp>
        <p:nvSpPr>
          <p:cNvPr id="19461" name="Rectangle 8">
            <a:extLst>
              <a:ext uri="{FF2B5EF4-FFF2-40B4-BE49-F238E27FC236}">
                <a16:creationId xmlns:a16="http://schemas.microsoft.com/office/drawing/2014/main" id="{444EF7C2-EACC-0EB0-DB4B-FE36CBEE97B3}"/>
              </a:ext>
            </a:extLst>
          </p:cNvPr>
          <p:cNvSpPr>
            <a:spLocks noChangeArrowheads="1"/>
          </p:cNvSpPr>
          <p:nvPr/>
        </p:nvSpPr>
        <p:spPr bwMode="auto">
          <a:xfrm>
            <a:off x="3200400" y="2271713"/>
            <a:ext cx="685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p>
        </p:txBody>
      </p:sp>
      <p:sp>
        <p:nvSpPr>
          <p:cNvPr id="19462" name="Rectangle 10">
            <a:extLst>
              <a:ext uri="{FF2B5EF4-FFF2-40B4-BE49-F238E27FC236}">
                <a16:creationId xmlns:a16="http://schemas.microsoft.com/office/drawing/2014/main" id="{3FC19257-5D89-C037-2D54-7549DAEB8C67}"/>
              </a:ext>
            </a:extLst>
          </p:cNvPr>
          <p:cNvSpPr>
            <a:spLocks noChangeArrowheads="1"/>
          </p:cNvSpPr>
          <p:nvPr/>
        </p:nvSpPr>
        <p:spPr bwMode="auto">
          <a:xfrm>
            <a:off x="3114675" y="2271713"/>
            <a:ext cx="685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p>
        </p:txBody>
      </p:sp>
      <p:sp>
        <p:nvSpPr>
          <p:cNvPr id="19463" name="Rectangle 9">
            <a:extLst>
              <a:ext uri="{FF2B5EF4-FFF2-40B4-BE49-F238E27FC236}">
                <a16:creationId xmlns:a16="http://schemas.microsoft.com/office/drawing/2014/main" id="{E1C7D79A-CEB2-CE3C-07CE-5E7CBD6B0F7E}"/>
              </a:ext>
            </a:extLst>
          </p:cNvPr>
          <p:cNvSpPr>
            <a:spLocks noChangeArrowheads="1"/>
          </p:cNvSpPr>
          <p:nvPr/>
        </p:nvSpPr>
        <p:spPr bwMode="auto">
          <a:xfrm>
            <a:off x="1143000" y="2065338"/>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p>
        </p:txBody>
      </p:sp>
      <p:graphicFrame>
        <p:nvGraphicFramePr>
          <p:cNvPr id="19464" name="Object 8">
            <a:extLst>
              <a:ext uri="{FF2B5EF4-FFF2-40B4-BE49-F238E27FC236}">
                <a16:creationId xmlns:a16="http://schemas.microsoft.com/office/drawing/2014/main" id="{B26509C1-FFAC-E4EB-3115-673270F4A18E}"/>
              </a:ext>
            </a:extLst>
          </p:cNvPr>
          <p:cNvGraphicFramePr>
            <a:graphicFrameLocks noChangeAspect="1"/>
          </p:cNvGraphicFramePr>
          <p:nvPr/>
        </p:nvGraphicFramePr>
        <p:xfrm>
          <a:off x="1146175" y="1855788"/>
          <a:ext cx="6851650" cy="3727450"/>
        </p:xfrm>
        <a:graphic>
          <a:graphicData uri="http://schemas.openxmlformats.org/presentationml/2006/ole">
            <mc:AlternateContent xmlns:mc="http://schemas.openxmlformats.org/markup-compatibility/2006">
              <mc:Choice xmlns:v="urn:schemas-microsoft-com:vml" Requires="v">
                <p:oleObj name="Picture" r:id="rId2" imgW="34582100" imgH="18834100" progId="Word.Picture.8">
                  <p:embed/>
                </p:oleObj>
              </mc:Choice>
              <mc:Fallback>
                <p:oleObj name="Picture" r:id="rId2" imgW="34582100" imgH="188341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1855788"/>
                        <a:ext cx="685165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4">
            <a:extLst>
              <a:ext uri="{FF2B5EF4-FFF2-40B4-BE49-F238E27FC236}">
                <a16:creationId xmlns:a16="http://schemas.microsoft.com/office/drawing/2014/main" id="{B64A5C93-8CEB-4799-8339-177013723FD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E8EE53-DCF2-4E4F-92FE-0F60428A6BDB}" type="slidenum">
              <a:rPr lang="en-US" altLang="en-US" sz="1400" smtClean="0"/>
              <a:pPr>
                <a:spcBef>
                  <a:spcPct val="0"/>
                </a:spcBef>
                <a:buClrTx/>
                <a:buSzTx/>
                <a:buFontTx/>
                <a:buNone/>
              </a:pPr>
              <a:t>50</a:t>
            </a:fld>
            <a:endParaRPr lang="en-US" altLang="en-US" sz="1400"/>
          </a:p>
        </p:txBody>
      </p:sp>
      <p:sp>
        <p:nvSpPr>
          <p:cNvPr id="66562" name="Rectangle 2">
            <a:extLst>
              <a:ext uri="{FF2B5EF4-FFF2-40B4-BE49-F238E27FC236}">
                <a16:creationId xmlns:a16="http://schemas.microsoft.com/office/drawing/2014/main" id="{4F638300-E0C4-2DF0-3734-A864E3B626E6}"/>
              </a:ext>
            </a:extLst>
          </p:cNvPr>
          <p:cNvSpPr>
            <a:spLocks noGrp="1" noChangeArrowheads="1"/>
          </p:cNvSpPr>
          <p:nvPr>
            <p:ph type="title"/>
          </p:nvPr>
        </p:nvSpPr>
        <p:spPr>
          <a:xfrm>
            <a:off x="914400" y="381000"/>
            <a:ext cx="7772400" cy="1371600"/>
          </a:xfrm>
        </p:spPr>
        <p:txBody>
          <a:bodyPr/>
          <a:lstStyle/>
          <a:p>
            <a:r>
              <a:rPr lang="en-US" altLang="en-US"/>
              <a:t>Example: </a:t>
            </a:r>
            <a:r>
              <a:rPr lang="en-US" altLang="en-US">
                <a:latin typeface="Times" pitchFamily="50" charset="0"/>
              </a:rPr>
              <a:t>Demonstrating Polymorphism and Casting</a:t>
            </a:r>
          </a:p>
        </p:txBody>
      </p:sp>
      <p:sp>
        <p:nvSpPr>
          <p:cNvPr id="54275" name="Rectangle 3">
            <a:extLst>
              <a:ext uri="{FF2B5EF4-FFF2-40B4-BE49-F238E27FC236}">
                <a16:creationId xmlns:a16="http://schemas.microsoft.com/office/drawing/2014/main" id="{484634D3-D3E7-E9EF-A13D-195AC092AC5C}"/>
              </a:ext>
            </a:extLst>
          </p:cNvPr>
          <p:cNvSpPr>
            <a:spLocks noGrp="1" noChangeArrowheads="1"/>
          </p:cNvSpPr>
          <p:nvPr>
            <p:ph type="body" idx="1"/>
          </p:nvPr>
        </p:nvSpPr>
        <p:spPr>
          <a:xfrm>
            <a:off x="228600" y="1981200"/>
            <a:ext cx="8686800" cy="3429000"/>
          </a:xfrm>
        </p:spPr>
        <p:txBody>
          <a:bodyPr/>
          <a:lstStyle/>
          <a:p>
            <a:pPr marL="0" indent="0">
              <a:buFont typeface="Monotype Sorts" pitchFamily="2" charset="2"/>
              <a:buNone/>
              <a:defRPr/>
            </a:pPr>
            <a:r>
              <a:rPr lang="en-US" altLang="en-US" dirty="0"/>
              <a:t>This example creates two geometric objects: </a:t>
            </a:r>
          </a:p>
          <a:p>
            <a:pPr>
              <a:defRPr/>
            </a:pPr>
            <a:r>
              <a:rPr lang="en-US" altLang="en-US" dirty="0"/>
              <a:t>a circle, and a rectangle, invokes the </a:t>
            </a:r>
            <a:r>
              <a:rPr lang="en-US" altLang="en-US" dirty="0" err="1"/>
              <a:t>displayGeometricObject</a:t>
            </a:r>
            <a:r>
              <a:rPr lang="en-US" altLang="en-US" dirty="0"/>
              <a:t> method to display the objects. </a:t>
            </a:r>
          </a:p>
          <a:p>
            <a:pPr>
              <a:defRPr/>
            </a:pPr>
            <a:r>
              <a:rPr lang="en-US" altLang="en-US" dirty="0"/>
              <a:t>The </a:t>
            </a:r>
            <a:r>
              <a:rPr lang="en-US" altLang="en-US" dirty="0" err="1"/>
              <a:t>displayGeometricObject</a:t>
            </a:r>
            <a:r>
              <a:rPr lang="en-US" altLang="en-US" dirty="0"/>
              <a:t> displays the area and diameter if the object is a circle, and displays area if the object is a rectangle. </a:t>
            </a:r>
          </a:p>
        </p:txBody>
      </p:sp>
      <p:sp>
        <p:nvSpPr>
          <p:cNvPr id="66564" name="AutoShape 10">
            <a:hlinkClick r:id="rId2" action="ppaction://program" highlightClick="1"/>
            <a:extLst>
              <a:ext uri="{FF2B5EF4-FFF2-40B4-BE49-F238E27FC236}">
                <a16:creationId xmlns:a16="http://schemas.microsoft.com/office/drawing/2014/main" id="{BA073F61-7646-8CE9-F960-C72BACA8D5CB}"/>
              </a:ext>
            </a:extLst>
          </p:cNvPr>
          <p:cNvSpPr>
            <a:spLocks noChangeArrowheads="1"/>
          </p:cNvSpPr>
          <p:nvPr/>
        </p:nvSpPr>
        <p:spPr bwMode="auto">
          <a:xfrm>
            <a:off x="7583488" y="5591175"/>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66565" name="Rectangle 8">
            <a:hlinkClick r:id="rId3"/>
            <a:extLst>
              <a:ext uri="{FF2B5EF4-FFF2-40B4-BE49-F238E27FC236}">
                <a16:creationId xmlns:a16="http://schemas.microsoft.com/office/drawing/2014/main" id="{29B43125-4CC0-DEBD-9D67-73E703EE1B61}"/>
              </a:ext>
            </a:extLst>
          </p:cNvPr>
          <p:cNvSpPr>
            <a:spLocks noChangeArrowheads="1"/>
          </p:cNvSpPr>
          <p:nvPr/>
        </p:nvSpPr>
        <p:spPr bwMode="auto">
          <a:xfrm>
            <a:off x="5678488" y="5570538"/>
            <a:ext cx="1722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CastingDemo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4">
            <a:extLst>
              <a:ext uri="{FF2B5EF4-FFF2-40B4-BE49-F238E27FC236}">
                <a16:creationId xmlns:a16="http://schemas.microsoft.com/office/drawing/2014/main" id="{D908EA7E-1640-17A4-8B5E-2D8DEE6B76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36C6A9-C9E5-AA4D-B515-D08B036A53BB}" type="slidenum">
              <a:rPr lang="en-US" altLang="en-US" sz="1400" smtClean="0"/>
              <a:pPr>
                <a:spcBef>
                  <a:spcPct val="0"/>
                </a:spcBef>
                <a:buClrTx/>
                <a:buSzTx/>
                <a:buFontTx/>
                <a:buNone/>
              </a:pPr>
              <a:t>51</a:t>
            </a:fld>
            <a:endParaRPr lang="en-US" altLang="en-US" sz="1400"/>
          </a:p>
        </p:txBody>
      </p:sp>
      <p:sp>
        <p:nvSpPr>
          <p:cNvPr id="67586" name="Rectangle 2">
            <a:extLst>
              <a:ext uri="{FF2B5EF4-FFF2-40B4-BE49-F238E27FC236}">
                <a16:creationId xmlns:a16="http://schemas.microsoft.com/office/drawing/2014/main" id="{365FE518-C0E8-1F59-D04A-2D7EA799D4C5}"/>
              </a:ext>
            </a:extLst>
          </p:cNvPr>
          <p:cNvSpPr>
            <a:spLocks noGrp="1" noChangeArrowheads="1"/>
          </p:cNvSpPr>
          <p:nvPr>
            <p:ph type="title"/>
          </p:nvPr>
        </p:nvSpPr>
        <p:spPr>
          <a:xfrm>
            <a:off x="685800" y="228600"/>
            <a:ext cx="7772400" cy="685800"/>
          </a:xfrm>
        </p:spPr>
        <p:txBody>
          <a:bodyPr/>
          <a:lstStyle/>
          <a:p>
            <a:r>
              <a:rPr lang="en-US" altLang="en-US"/>
              <a:t>The   </a:t>
            </a:r>
            <a:r>
              <a:rPr lang="en-US" altLang="en-US" sz="4200">
                <a:latin typeface="Courier New" panose="02070309020205020404" pitchFamily="49" charset="0"/>
              </a:rPr>
              <a:t>equals </a:t>
            </a:r>
            <a:r>
              <a:rPr lang="en-US" altLang="en-US"/>
              <a:t>Method</a:t>
            </a:r>
          </a:p>
        </p:txBody>
      </p:sp>
      <p:sp>
        <p:nvSpPr>
          <p:cNvPr id="67587" name="Rectangle 3">
            <a:extLst>
              <a:ext uri="{FF2B5EF4-FFF2-40B4-BE49-F238E27FC236}">
                <a16:creationId xmlns:a16="http://schemas.microsoft.com/office/drawing/2014/main" id="{A740EE4E-AF72-F356-21C7-35A04174BAF2}"/>
              </a:ext>
            </a:extLst>
          </p:cNvPr>
          <p:cNvSpPr>
            <a:spLocks noGrp="1" noChangeArrowheads="1"/>
          </p:cNvSpPr>
          <p:nvPr>
            <p:ph type="body" idx="1"/>
          </p:nvPr>
        </p:nvSpPr>
        <p:spPr>
          <a:xfrm>
            <a:off x="304800" y="1066800"/>
            <a:ext cx="8610600" cy="1524000"/>
          </a:xfrm>
        </p:spPr>
        <p:txBody>
          <a:bodyPr/>
          <a:lstStyle/>
          <a:p>
            <a:pPr marL="0" indent="0">
              <a:spcBef>
                <a:spcPct val="75000"/>
              </a:spcBef>
              <a:buFont typeface="Monotype Sorts" pitchFamily="2" charset="2"/>
              <a:buNone/>
            </a:pPr>
            <a:r>
              <a:rPr lang="en-US" altLang="en-US" sz="2800"/>
              <a:t>The </a:t>
            </a:r>
            <a:r>
              <a:rPr lang="en-US" altLang="en-US" sz="2800">
                <a:latin typeface="Courier New" panose="02070309020205020404" pitchFamily="49" charset="0"/>
              </a:rPr>
              <a:t>equals()</a:t>
            </a:r>
            <a:r>
              <a:rPr lang="en-US" altLang="en-US" sz="2800"/>
              <a:t> method compares the</a:t>
            </a:r>
            <a:br>
              <a:rPr lang="en-US" altLang="en-US" sz="2800"/>
            </a:br>
            <a:r>
              <a:rPr lang="en-US" altLang="en-US" sz="2800"/>
              <a:t>contents of two objects. </a:t>
            </a:r>
            <a:r>
              <a:rPr lang="en-US" altLang="en-US" sz="2800">
                <a:cs typeface="Times New Roman" panose="02020603050405020304" pitchFamily="18" charset="0"/>
              </a:rPr>
              <a:t>The default implementation of the equals method in the Object class is as follows:</a:t>
            </a:r>
          </a:p>
        </p:txBody>
      </p:sp>
      <p:sp>
        <p:nvSpPr>
          <p:cNvPr id="67588" name="Rectangle 4">
            <a:extLst>
              <a:ext uri="{FF2B5EF4-FFF2-40B4-BE49-F238E27FC236}">
                <a16:creationId xmlns:a16="http://schemas.microsoft.com/office/drawing/2014/main" id="{DDF492BA-F72F-D6CF-7A73-F07D83F115E4}"/>
              </a:ext>
            </a:extLst>
          </p:cNvPr>
          <p:cNvSpPr>
            <a:spLocks noChangeArrowheads="1"/>
          </p:cNvSpPr>
          <p:nvPr/>
        </p:nvSpPr>
        <p:spPr bwMode="auto">
          <a:xfrm>
            <a:off x="1143000" y="2590800"/>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public boolean equals(Object obj) {</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  return this == obj;</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a:t>
            </a:r>
          </a:p>
        </p:txBody>
      </p:sp>
      <p:sp>
        <p:nvSpPr>
          <p:cNvPr id="67589" name="Rectangle 6">
            <a:extLst>
              <a:ext uri="{FF2B5EF4-FFF2-40B4-BE49-F238E27FC236}">
                <a16:creationId xmlns:a16="http://schemas.microsoft.com/office/drawing/2014/main" id="{8A915568-9080-F1A0-1072-59D537A89B3A}"/>
              </a:ext>
            </a:extLst>
          </p:cNvPr>
          <p:cNvSpPr>
            <a:spLocks noChangeArrowheads="1"/>
          </p:cNvSpPr>
          <p:nvPr/>
        </p:nvSpPr>
        <p:spPr bwMode="auto">
          <a:xfrm>
            <a:off x="457200" y="38862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For example, the equals method is overridden in the Circle class.</a:t>
            </a:r>
          </a:p>
        </p:txBody>
      </p:sp>
      <p:sp>
        <p:nvSpPr>
          <p:cNvPr id="67590" name="Rectangle 7">
            <a:extLst>
              <a:ext uri="{FF2B5EF4-FFF2-40B4-BE49-F238E27FC236}">
                <a16:creationId xmlns:a16="http://schemas.microsoft.com/office/drawing/2014/main" id="{76A618DC-AA73-673F-3C00-EFFEEFA7BA78}"/>
              </a:ext>
            </a:extLst>
          </p:cNvPr>
          <p:cNvSpPr>
            <a:spLocks noChangeArrowheads="1"/>
          </p:cNvSpPr>
          <p:nvPr/>
        </p:nvSpPr>
        <p:spPr bwMode="auto">
          <a:xfrm>
            <a:off x="3429000" y="3810000"/>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public boolean equals(Object o)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if (o instanceof Circle)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radius == ((Circle)o).radius;</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else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false;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Times New Roman" panose="02020603050405020304" pitchFamily="18" charset="0"/>
              </a:rPr>
              <a:t>}</a:t>
            </a:r>
            <a:r>
              <a:rPr lang="en-US" altLang="en-US" sz="1500" b="1">
                <a:solidFill>
                  <a:schemeClr val="tx2"/>
                </a:solidFill>
                <a:latin typeface="Courier New" panose="02070309020205020404" pitchFamily="49" charset="0"/>
                <a:cs typeface="Courier New" panose="02070309020205020404" pitchFamily="49" charset="0"/>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4">
            <a:extLst>
              <a:ext uri="{FF2B5EF4-FFF2-40B4-BE49-F238E27FC236}">
                <a16:creationId xmlns:a16="http://schemas.microsoft.com/office/drawing/2014/main" id="{8AFA56A7-9425-9A86-ECB9-A293F6EE632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CD6BE2-63FD-FD4B-ACEB-6777303D2DC6}" type="slidenum">
              <a:rPr lang="en-US" altLang="en-US" sz="1400" smtClean="0"/>
              <a:pPr>
                <a:spcBef>
                  <a:spcPct val="0"/>
                </a:spcBef>
                <a:buClrTx/>
                <a:buSzTx/>
                <a:buFontTx/>
                <a:buNone/>
              </a:pPr>
              <a:t>52</a:t>
            </a:fld>
            <a:endParaRPr lang="en-US" altLang="en-US" sz="1400"/>
          </a:p>
        </p:txBody>
      </p:sp>
      <p:sp>
        <p:nvSpPr>
          <p:cNvPr id="68610" name="Rectangle 2">
            <a:extLst>
              <a:ext uri="{FF2B5EF4-FFF2-40B4-BE49-F238E27FC236}">
                <a16:creationId xmlns:a16="http://schemas.microsoft.com/office/drawing/2014/main" id="{736DC7D5-CEDF-9919-ECB8-90034805F149}"/>
              </a:ext>
            </a:extLst>
          </p:cNvPr>
          <p:cNvSpPr>
            <a:spLocks noGrp="1" noChangeArrowheads="1"/>
          </p:cNvSpPr>
          <p:nvPr>
            <p:ph type="title"/>
          </p:nvPr>
        </p:nvSpPr>
        <p:spPr>
          <a:xfrm>
            <a:off x="685800" y="228600"/>
            <a:ext cx="7772400" cy="685800"/>
          </a:xfrm>
        </p:spPr>
        <p:txBody>
          <a:bodyPr/>
          <a:lstStyle/>
          <a:p>
            <a:r>
              <a:rPr lang="en-US" altLang="en-US"/>
              <a:t>NOTE</a:t>
            </a:r>
          </a:p>
        </p:txBody>
      </p:sp>
      <p:sp>
        <p:nvSpPr>
          <p:cNvPr id="68611" name="Text Box 3">
            <a:extLst>
              <a:ext uri="{FF2B5EF4-FFF2-40B4-BE49-F238E27FC236}">
                <a16:creationId xmlns:a16="http://schemas.microsoft.com/office/drawing/2014/main" id="{7FA78C3C-0D7B-4975-E8D3-6DDDEB5C1F76}"/>
              </a:ext>
            </a:extLst>
          </p:cNvPr>
          <p:cNvSpPr txBox="1">
            <a:spLocks noChangeArrowheads="1"/>
          </p:cNvSpPr>
          <p:nvPr/>
        </p:nvSpPr>
        <p:spPr bwMode="auto">
          <a:xfrm>
            <a:off x="457200" y="1241425"/>
            <a:ext cx="84582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pPr>
            <a:r>
              <a:rPr lang="en-US" altLang="en-US" sz="2800">
                <a:cs typeface="Times New Roman" panose="02020603050405020304" pitchFamily="18" charset="0"/>
              </a:rPr>
              <a:t>The == comparison operator is used for comparing two primitive data type values or for determining whether two objects have the same references. </a:t>
            </a:r>
          </a:p>
          <a:p>
            <a:pPr>
              <a:spcBef>
                <a:spcPct val="50000"/>
              </a:spcBef>
              <a:buClrTx/>
              <a:buSzTx/>
            </a:pPr>
            <a:r>
              <a:rPr lang="en-US" altLang="en-US" sz="2800">
                <a:cs typeface="Times New Roman" panose="02020603050405020304" pitchFamily="18" charset="0"/>
              </a:rPr>
              <a:t>The equals method is intended to test whether two objects have the same contents, provided that the method is modified in the defining class of the objects. </a:t>
            </a:r>
          </a:p>
          <a:p>
            <a:pPr>
              <a:spcBef>
                <a:spcPct val="50000"/>
              </a:spcBef>
              <a:buClrTx/>
              <a:buSzTx/>
            </a:pPr>
            <a:r>
              <a:rPr lang="en-US" altLang="en-US" sz="2800">
                <a:cs typeface="Times New Roman" panose="02020603050405020304" pitchFamily="18" charset="0"/>
              </a:rPr>
              <a:t>The == operator is stronger than the equals method, in that the == operator checks whether the two reference variables refer to the same object.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4">
            <a:extLst>
              <a:ext uri="{FF2B5EF4-FFF2-40B4-BE49-F238E27FC236}">
                <a16:creationId xmlns:a16="http://schemas.microsoft.com/office/drawing/2014/main" id="{D85C9CC7-5754-D308-33EE-10114078FF2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C63AA2-25EB-7342-AAD4-8CECD5A6A45C}" type="slidenum">
              <a:rPr lang="en-US" altLang="en-US" sz="1400" smtClean="0"/>
              <a:pPr>
                <a:spcBef>
                  <a:spcPct val="0"/>
                </a:spcBef>
                <a:buClrTx/>
                <a:buSzTx/>
                <a:buFontTx/>
                <a:buNone/>
              </a:pPr>
              <a:t>53</a:t>
            </a:fld>
            <a:endParaRPr lang="en-US" altLang="en-US" sz="1400"/>
          </a:p>
        </p:txBody>
      </p:sp>
      <p:sp>
        <p:nvSpPr>
          <p:cNvPr id="69634" name="Rectangle 2">
            <a:extLst>
              <a:ext uri="{FF2B5EF4-FFF2-40B4-BE49-F238E27FC236}">
                <a16:creationId xmlns:a16="http://schemas.microsoft.com/office/drawing/2014/main" id="{93AE6B29-530F-82C8-DE96-F5108EE42181}"/>
              </a:ext>
            </a:extLst>
          </p:cNvPr>
          <p:cNvSpPr>
            <a:spLocks noGrp="1" noChangeArrowheads="1"/>
          </p:cNvSpPr>
          <p:nvPr>
            <p:ph type="title"/>
          </p:nvPr>
        </p:nvSpPr>
        <p:spPr>
          <a:xfrm>
            <a:off x="685800" y="152400"/>
            <a:ext cx="7772400" cy="762000"/>
          </a:xfrm>
        </p:spPr>
        <p:txBody>
          <a:bodyPr/>
          <a:lstStyle/>
          <a:p>
            <a:r>
              <a:rPr lang="en-US" altLang="en-US"/>
              <a:t>The </a:t>
            </a:r>
            <a:r>
              <a:rPr lang="en-US" altLang="en-US" u="sng"/>
              <a:t>ArrayList</a:t>
            </a:r>
            <a:r>
              <a:rPr lang="en-US" altLang="en-US"/>
              <a:t> Class</a:t>
            </a:r>
          </a:p>
        </p:txBody>
      </p:sp>
      <p:sp>
        <p:nvSpPr>
          <p:cNvPr id="69635" name="Rectangle 3">
            <a:extLst>
              <a:ext uri="{FF2B5EF4-FFF2-40B4-BE49-F238E27FC236}">
                <a16:creationId xmlns:a16="http://schemas.microsoft.com/office/drawing/2014/main" id="{2740F8BF-ABE2-F747-0CC2-12E52BF66FD5}"/>
              </a:ext>
            </a:extLst>
          </p:cNvPr>
          <p:cNvSpPr>
            <a:spLocks noGrp="1" noChangeArrowheads="1"/>
          </p:cNvSpPr>
          <p:nvPr>
            <p:ph type="body" idx="1"/>
          </p:nvPr>
        </p:nvSpPr>
        <p:spPr>
          <a:xfrm>
            <a:off x="228600" y="990600"/>
            <a:ext cx="8610600" cy="1219200"/>
          </a:xfrm>
        </p:spPr>
        <p:txBody>
          <a:bodyPr/>
          <a:lstStyle/>
          <a:p>
            <a:pPr marL="0" indent="0">
              <a:spcAft>
                <a:spcPts val="1200"/>
              </a:spcAft>
              <a:buFont typeface="Monotype Sorts" pitchFamily="2" charset="2"/>
              <a:buNone/>
            </a:pPr>
            <a:r>
              <a:rPr lang="en-US" altLang="en-US" sz="2400"/>
              <a:t>You can create an array to store objects. But the array’s size is fixed once the array is created. Java provides the ArrayList class that can be used to store an unlimited number of objects. </a:t>
            </a:r>
          </a:p>
        </p:txBody>
      </p:sp>
      <p:sp>
        <p:nvSpPr>
          <p:cNvPr id="69636" name="Rectangle 5">
            <a:extLst>
              <a:ext uri="{FF2B5EF4-FFF2-40B4-BE49-F238E27FC236}">
                <a16:creationId xmlns:a16="http://schemas.microsoft.com/office/drawing/2014/main" id="{F440DCD6-BFBD-FB06-635C-7D8A64B59DB0}"/>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37" name="Rectangle 7">
            <a:extLst>
              <a:ext uri="{FF2B5EF4-FFF2-40B4-BE49-F238E27FC236}">
                <a16:creationId xmlns:a16="http://schemas.microsoft.com/office/drawing/2014/main" id="{827E88F4-D72B-8338-1F3F-BC50F5791DD8}"/>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38" name="Rectangle 9">
            <a:extLst>
              <a:ext uri="{FF2B5EF4-FFF2-40B4-BE49-F238E27FC236}">
                <a16:creationId xmlns:a16="http://schemas.microsoft.com/office/drawing/2014/main" id="{FCD1BAD4-5760-8A65-AA45-491F50C7C47B}"/>
              </a:ext>
            </a:extLst>
          </p:cNvPr>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9639" name="Object 8">
            <a:extLst>
              <a:ext uri="{FF2B5EF4-FFF2-40B4-BE49-F238E27FC236}">
                <a16:creationId xmlns:a16="http://schemas.microsoft.com/office/drawing/2014/main" id="{E4B508FD-3581-3497-CA35-F36BC963BF8E}"/>
              </a:ext>
            </a:extLst>
          </p:cNvPr>
          <p:cNvGraphicFramePr>
            <a:graphicFrameLocks noChangeAspect="1"/>
          </p:cNvGraphicFramePr>
          <p:nvPr/>
        </p:nvGraphicFramePr>
        <p:xfrm>
          <a:off x="1143000" y="2214563"/>
          <a:ext cx="7391400" cy="4206875"/>
        </p:xfrm>
        <a:graphic>
          <a:graphicData uri="http://schemas.openxmlformats.org/presentationml/2006/ole">
            <mc:AlternateContent xmlns:mc="http://schemas.openxmlformats.org/markup-compatibility/2006">
              <mc:Choice xmlns:v="urn:schemas-microsoft-com:vml" Requires="v">
                <p:oleObj name="Picture" r:id="rId2" imgW="3073400" imgH="1752600" progId="Word.Picture.8">
                  <p:embed/>
                </p:oleObj>
              </mc:Choice>
              <mc:Fallback>
                <p:oleObj name="Picture" r:id="rId2" imgW="3073400" imgH="17526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14563"/>
                        <a:ext cx="73914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4">
            <a:extLst>
              <a:ext uri="{FF2B5EF4-FFF2-40B4-BE49-F238E27FC236}">
                <a16:creationId xmlns:a16="http://schemas.microsoft.com/office/drawing/2014/main" id="{C6B2CDAE-656B-0B60-5EB0-CAB1640AAC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B0F410-6F9A-C046-ABBC-77625B59AE89}" type="slidenum">
              <a:rPr lang="en-US" altLang="en-US" sz="1400" smtClean="0"/>
              <a:pPr>
                <a:spcBef>
                  <a:spcPct val="0"/>
                </a:spcBef>
                <a:buClrTx/>
                <a:buSzTx/>
                <a:buFontTx/>
                <a:buNone/>
              </a:pPr>
              <a:t>54</a:t>
            </a:fld>
            <a:endParaRPr lang="en-US" altLang="en-US" sz="1400"/>
          </a:p>
        </p:txBody>
      </p:sp>
      <p:sp>
        <p:nvSpPr>
          <p:cNvPr id="70658" name="Rectangle 2">
            <a:extLst>
              <a:ext uri="{FF2B5EF4-FFF2-40B4-BE49-F238E27FC236}">
                <a16:creationId xmlns:a16="http://schemas.microsoft.com/office/drawing/2014/main" id="{D2C2BF54-AE2C-3C44-0B06-BC21AAA3D54B}"/>
              </a:ext>
            </a:extLst>
          </p:cNvPr>
          <p:cNvSpPr>
            <a:spLocks noGrp="1" noChangeArrowheads="1"/>
          </p:cNvSpPr>
          <p:nvPr>
            <p:ph type="title"/>
          </p:nvPr>
        </p:nvSpPr>
        <p:spPr>
          <a:xfrm>
            <a:off x="304800" y="457200"/>
            <a:ext cx="8610600" cy="685800"/>
          </a:xfrm>
        </p:spPr>
        <p:txBody>
          <a:bodyPr/>
          <a:lstStyle/>
          <a:p>
            <a:r>
              <a:rPr lang="en-US" altLang="en-US" sz="4000"/>
              <a:t>Differences and Similarities between Arrays and ArrayList</a:t>
            </a:r>
          </a:p>
        </p:txBody>
      </p:sp>
      <p:sp>
        <p:nvSpPr>
          <p:cNvPr id="70659" name="Rectangle 4">
            <a:extLst>
              <a:ext uri="{FF2B5EF4-FFF2-40B4-BE49-F238E27FC236}">
                <a16:creationId xmlns:a16="http://schemas.microsoft.com/office/drawing/2014/main" id="{5A310714-CCB2-3B89-ABCF-0F770F493B21}"/>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0" name="Rectangle 5">
            <a:extLst>
              <a:ext uri="{FF2B5EF4-FFF2-40B4-BE49-F238E27FC236}">
                <a16:creationId xmlns:a16="http://schemas.microsoft.com/office/drawing/2014/main" id="{0F89053F-43BE-E8A1-768E-C2AB67DE9CE8}"/>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1" name="Rectangle 6">
            <a:extLst>
              <a:ext uri="{FF2B5EF4-FFF2-40B4-BE49-F238E27FC236}">
                <a16:creationId xmlns:a16="http://schemas.microsoft.com/office/drawing/2014/main" id="{6F5E22E6-1D34-17AA-E5CE-75DF7F859E3F}"/>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2" name="Rectangle 10">
            <a:extLst>
              <a:ext uri="{FF2B5EF4-FFF2-40B4-BE49-F238E27FC236}">
                <a16:creationId xmlns:a16="http://schemas.microsoft.com/office/drawing/2014/main" id="{38B9C959-B1F8-6B7C-424C-1201C0A32634}"/>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3" name="Rectangle 12">
            <a:extLst>
              <a:ext uri="{FF2B5EF4-FFF2-40B4-BE49-F238E27FC236}">
                <a16:creationId xmlns:a16="http://schemas.microsoft.com/office/drawing/2014/main" id="{8385C0A2-25CB-5598-C8BC-7A7764A8D9F1}"/>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0664" name="Object 11">
            <a:extLst>
              <a:ext uri="{FF2B5EF4-FFF2-40B4-BE49-F238E27FC236}">
                <a16:creationId xmlns:a16="http://schemas.microsoft.com/office/drawing/2014/main" id="{3F8C826C-6865-FAC6-B579-563D08C78490}"/>
              </a:ext>
            </a:extLst>
          </p:cNvPr>
          <p:cNvGraphicFramePr>
            <a:graphicFrameLocks noChangeAspect="1"/>
          </p:cNvGraphicFramePr>
          <p:nvPr/>
        </p:nvGraphicFramePr>
        <p:xfrm>
          <a:off x="152400" y="1676400"/>
          <a:ext cx="8915400" cy="3128963"/>
        </p:xfrm>
        <a:graphic>
          <a:graphicData uri="http://schemas.openxmlformats.org/presentationml/2006/ole">
            <mc:AlternateContent xmlns:mc="http://schemas.openxmlformats.org/markup-compatibility/2006">
              <mc:Choice xmlns:v="urn:schemas-microsoft-com:vml" Requires="v">
                <p:oleObj name="Picture" r:id="rId2" imgW="4025900" imgH="1422400" progId="Word.Picture.8">
                  <p:embed/>
                </p:oleObj>
              </mc:Choice>
              <mc:Fallback>
                <p:oleObj name="Picture" r:id="rId2" imgW="4025900" imgH="1422400" progId="Word.Picture.8">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8915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5" name="Rectangle 13">
            <a:extLst>
              <a:ext uri="{FF2B5EF4-FFF2-40B4-BE49-F238E27FC236}">
                <a16:creationId xmlns:a16="http://schemas.microsoft.com/office/drawing/2014/main" id="{EC058F73-FEEC-69D1-3CF2-229D379BC2B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70666" name="Rectangle 14">
            <a:extLst>
              <a:ext uri="{FF2B5EF4-FFF2-40B4-BE49-F238E27FC236}">
                <a16:creationId xmlns:a16="http://schemas.microsoft.com/office/drawing/2014/main" id="{01BF6CF9-EBD8-58C0-0FD2-F891CBA8A9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70667" name="Rectangle 15">
            <a:extLst>
              <a:ext uri="{FF2B5EF4-FFF2-40B4-BE49-F238E27FC236}">
                <a16:creationId xmlns:a16="http://schemas.microsoft.com/office/drawing/2014/main" id="{F0B76A82-4098-9C9A-8CF1-ADA8CBE308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70668" name="AutoShape 10">
            <a:hlinkClick r:id="rId4" action="ppaction://program" highlightClick="1"/>
            <a:extLst>
              <a:ext uri="{FF2B5EF4-FFF2-40B4-BE49-F238E27FC236}">
                <a16:creationId xmlns:a16="http://schemas.microsoft.com/office/drawing/2014/main" id="{498ABA00-4DBC-04EB-EAB3-AE6AA81C87BD}"/>
              </a:ext>
            </a:extLst>
          </p:cNvPr>
          <p:cNvSpPr>
            <a:spLocks noChangeArrowheads="1"/>
          </p:cNvSpPr>
          <p:nvPr/>
        </p:nvSpPr>
        <p:spPr bwMode="auto">
          <a:xfrm>
            <a:off x="6211888" y="5202238"/>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70669" name="Rectangle 16">
            <a:hlinkClick r:id="rId5"/>
            <a:extLst>
              <a:ext uri="{FF2B5EF4-FFF2-40B4-BE49-F238E27FC236}">
                <a16:creationId xmlns:a16="http://schemas.microsoft.com/office/drawing/2014/main" id="{15D6FC04-6107-6DFD-9766-639D8826D4B5}"/>
              </a:ext>
            </a:extLst>
          </p:cNvPr>
          <p:cNvSpPr>
            <a:spLocks noChangeArrowheads="1"/>
          </p:cNvSpPr>
          <p:nvPr/>
        </p:nvSpPr>
        <p:spPr bwMode="auto">
          <a:xfrm>
            <a:off x="3810000" y="5181600"/>
            <a:ext cx="2219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DistinctNumbers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4">
            <a:extLst>
              <a:ext uri="{FF2B5EF4-FFF2-40B4-BE49-F238E27FC236}">
                <a16:creationId xmlns:a16="http://schemas.microsoft.com/office/drawing/2014/main" id="{D61479D5-F553-A586-4E7E-2E2EF9E92B0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4626C9-ED0F-154C-8A2D-F28C3F00CDD9}" type="slidenum">
              <a:rPr lang="en-US" altLang="en-US" sz="1400" smtClean="0"/>
              <a:pPr>
                <a:spcBef>
                  <a:spcPct val="0"/>
                </a:spcBef>
                <a:buClrTx/>
                <a:buSzTx/>
                <a:buFontTx/>
                <a:buNone/>
              </a:pPr>
              <a:t>55</a:t>
            </a:fld>
            <a:endParaRPr lang="en-US" altLang="en-US" sz="1400"/>
          </a:p>
        </p:txBody>
      </p:sp>
      <p:sp>
        <p:nvSpPr>
          <p:cNvPr id="71682" name="Rectangle 2">
            <a:extLst>
              <a:ext uri="{FF2B5EF4-FFF2-40B4-BE49-F238E27FC236}">
                <a16:creationId xmlns:a16="http://schemas.microsoft.com/office/drawing/2014/main" id="{6D96FDCF-80A3-F903-6B6A-2D705E9B1CAA}"/>
              </a:ext>
            </a:extLst>
          </p:cNvPr>
          <p:cNvSpPr>
            <a:spLocks noGrp="1" noChangeArrowheads="1"/>
          </p:cNvSpPr>
          <p:nvPr>
            <p:ph type="title"/>
          </p:nvPr>
        </p:nvSpPr>
        <p:spPr>
          <a:xfrm>
            <a:off x="685800" y="152400"/>
            <a:ext cx="7772400" cy="762000"/>
          </a:xfrm>
        </p:spPr>
        <p:txBody>
          <a:bodyPr/>
          <a:lstStyle/>
          <a:p>
            <a:r>
              <a:rPr lang="en-US" altLang="en-US"/>
              <a:t>Array Lists from/to Arrays</a:t>
            </a:r>
          </a:p>
        </p:txBody>
      </p:sp>
      <p:sp>
        <p:nvSpPr>
          <p:cNvPr id="71683" name="Rectangle 3">
            <a:extLst>
              <a:ext uri="{FF2B5EF4-FFF2-40B4-BE49-F238E27FC236}">
                <a16:creationId xmlns:a16="http://schemas.microsoft.com/office/drawing/2014/main" id="{38FD0ECC-EE57-2A65-810A-4AF741D317BC}"/>
              </a:ext>
            </a:extLst>
          </p:cNvPr>
          <p:cNvSpPr>
            <a:spLocks noGrp="1" noChangeArrowheads="1"/>
          </p:cNvSpPr>
          <p:nvPr>
            <p:ph type="body" idx="1"/>
          </p:nvPr>
        </p:nvSpPr>
        <p:spPr>
          <a:xfrm>
            <a:off x="152400" y="990600"/>
            <a:ext cx="8839200" cy="2514600"/>
          </a:xfrm>
        </p:spPr>
        <p:txBody>
          <a:bodyPr/>
          <a:lstStyle/>
          <a:p>
            <a:pPr marL="0" indent="0">
              <a:spcBef>
                <a:spcPct val="40000"/>
              </a:spcBef>
              <a:spcAft>
                <a:spcPts val="1200"/>
              </a:spcAft>
              <a:buFont typeface="Monotype Sorts" pitchFamily="2" charset="2"/>
              <a:buNone/>
            </a:pPr>
            <a:r>
              <a:rPr lang="en-US" altLang="en-US"/>
              <a:t>Creating an ArrayList from an array of objects:</a:t>
            </a:r>
          </a:p>
          <a:p>
            <a:pPr marL="0" indent="0">
              <a:buFont typeface="Monotype Sorts" pitchFamily="2" charset="2"/>
              <a:buNone/>
            </a:pPr>
            <a:r>
              <a:rPr lang="en-US" altLang="en-US"/>
              <a:t> String[] array = {</a:t>
            </a:r>
            <a:r>
              <a:rPr lang="en-US" altLang="en-US" b="1"/>
              <a:t>"red"</a:t>
            </a:r>
            <a:r>
              <a:rPr lang="en-US" altLang="en-US"/>
              <a:t>, </a:t>
            </a:r>
            <a:r>
              <a:rPr lang="en-US" altLang="en-US" b="1"/>
              <a:t>"green", "blue"</a:t>
            </a:r>
            <a:r>
              <a:rPr lang="en-US" altLang="en-US"/>
              <a:t>};</a:t>
            </a:r>
          </a:p>
          <a:p>
            <a:pPr marL="0" indent="0">
              <a:buFont typeface="Monotype Sorts" pitchFamily="2" charset="2"/>
              <a:buNone/>
            </a:pPr>
            <a:r>
              <a:rPr lang="en-US" altLang="en-US"/>
              <a:t>    ArrayList&lt;String&gt; list = </a:t>
            </a:r>
            <a:r>
              <a:rPr lang="en-US" altLang="en-US" b="1"/>
              <a:t>new</a:t>
            </a:r>
            <a:r>
              <a:rPr lang="en-US" altLang="en-US"/>
              <a:t> ArrayList&lt;&gt;(Arrays.asList(array));</a:t>
            </a:r>
          </a:p>
        </p:txBody>
      </p:sp>
      <p:sp>
        <p:nvSpPr>
          <p:cNvPr id="71684" name="Rectangle 4">
            <a:extLst>
              <a:ext uri="{FF2B5EF4-FFF2-40B4-BE49-F238E27FC236}">
                <a16:creationId xmlns:a16="http://schemas.microsoft.com/office/drawing/2014/main" id="{75ABBA18-4E09-57B2-0FB5-4B1B8C7574D4}"/>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5" name="Rectangle 5">
            <a:extLst>
              <a:ext uri="{FF2B5EF4-FFF2-40B4-BE49-F238E27FC236}">
                <a16:creationId xmlns:a16="http://schemas.microsoft.com/office/drawing/2014/main" id="{CE88A432-FB6C-5019-28DE-8E9441348AC8}"/>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3">
            <a:extLst>
              <a:ext uri="{FF2B5EF4-FFF2-40B4-BE49-F238E27FC236}">
                <a16:creationId xmlns:a16="http://schemas.microsoft.com/office/drawing/2014/main" id="{FDC24F4F-51DE-9453-ADC6-63551678A955}"/>
              </a:ext>
            </a:extLst>
          </p:cNvPr>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t>Creating an array of objects from an ArrayList:</a:t>
            </a:r>
          </a:p>
          <a:p>
            <a:pPr>
              <a:buFont typeface="Monotype Sorts" pitchFamily="2" charset="2"/>
              <a:buNone/>
            </a:pPr>
            <a:r>
              <a:rPr lang="en-US" altLang="en-US"/>
              <a:t>    String[] array1 = </a:t>
            </a:r>
            <a:r>
              <a:rPr lang="en-US" altLang="en-US" b="1"/>
              <a:t>new</a:t>
            </a:r>
            <a:r>
              <a:rPr lang="en-US" altLang="en-US"/>
              <a:t> String[list.size()];</a:t>
            </a:r>
          </a:p>
          <a:p>
            <a:pPr>
              <a:buFont typeface="Monotype Sorts" pitchFamily="2" charset="2"/>
              <a:buNone/>
            </a:pPr>
            <a:r>
              <a:rPr lang="en-US" altLang="en-US"/>
              <a:t>    list.toArray(array1);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4">
            <a:extLst>
              <a:ext uri="{FF2B5EF4-FFF2-40B4-BE49-F238E27FC236}">
                <a16:creationId xmlns:a16="http://schemas.microsoft.com/office/drawing/2014/main" id="{1D17768C-83F4-5EB5-1F40-C149CC52B73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5195EE-89C2-3748-A06F-A4305BACEC53}" type="slidenum">
              <a:rPr lang="en-US" altLang="en-US" sz="1400" smtClean="0"/>
              <a:pPr>
                <a:spcBef>
                  <a:spcPct val="0"/>
                </a:spcBef>
                <a:buClrTx/>
                <a:buSzTx/>
                <a:buFontTx/>
                <a:buNone/>
              </a:pPr>
              <a:t>56</a:t>
            </a:fld>
            <a:endParaRPr lang="en-US" altLang="en-US" sz="1400"/>
          </a:p>
        </p:txBody>
      </p:sp>
      <p:sp>
        <p:nvSpPr>
          <p:cNvPr id="72706" name="Rectangle 2">
            <a:extLst>
              <a:ext uri="{FF2B5EF4-FFF2-40B4-BE49-F238E27FC236}">
                <a16:creationId xmlns:a16="http://schemas.microsoft.com/office/drawing/2014/main" id="{B656B8D5-3A06-0096-232A-8D4EA954FCE3}"/>
              </a:ext>
            </a:extLst>
          </p:cNvPr>
          <p:cNvSpPr>
            <a:spLocks noGrp="1" noChangeArrowheads="1"/>
          </p:cNvSpPr>
          <p:nvPr>
            <p:ph type="title"/>
          </p:nvPr>
        </p:nvSpPr>
        <p:spPr>
          <a:xfrm>
            <a:off x="685800" y="152400"/>
            <a:ext cx="7772400" cy="762000"/>
          </a:xfrm>
        </p:spPr>
        <p:txBody>
          <a:bodyPr/>
          <a:lstStyle/>
          <a:p>
            <a:r>
              <a:rPr lang="en-US" altLang="en-US"/>
              <a:t>max and min in an Array List</a:t>
            </a:r>
          </a:p>
        </p:txBody>
      </p:sp>
      <p:sp>
        <p:nvSpPr>
          <p:cNvPr id="72707" name="Rectangle 3">
            <a:extLst>
              <a:ext uri="{FF2B5EF4-FFF2-40B4-BE49-F238E27FC236}">
                <a16:creationId xmlns:a16="http://schemas.microsoft.com/office/drawing/2014/main" id="{A03FB7F1-97DC-55EE-0A0A-FB555F966176}"/>
              </a:ext>
            </a:extLst>
          </p:cNvPr>
          <p:cNvSpPr>
            <a:spLocks noGrp="1" noChangeArrowheads="1"/>
          </p:cNvSpPr>
          <p:nvPr>
            <p:ph type="body" idx="1"/>
          </p:nvPr>
        </p:nvSpPr>
        <p:spPr>
          <a:xfrm>
            <a:off x="152400" y="1143000"/>
            <a:ext cx="8839200" cy="1524000"/>
          </a:xfrm>
        </p:spPr>
        <p:txBody>
          <a:bodyPr/>
          <a:lstStyle/>
          <a:p>
            <a:pPr marL="0" indent="0">
              <a:spcBef>
                <a:spcPct val="40000"/>
              </a:spcBef>
              <a:spcAft>
                <a:spcPts val="1200"/>
              </a:spcAft>
              <a:buFont typeface="Monotype Sorts" pitchFamily="2" charset="2"/>
              <a:buNone/>
            </a:pPr>
            <a:r>
              <a:rPr lang="en-US" altLang="en-US"/>
              <a:t>String[] array = {</a:t>
            </a:r>
            <a:r>
              <a:rPr lang="en-US" altLang="en-US" b="1"/>
              <a:t>"red"</a:t>
            </a:r>
            <a:r>
              <a:rPr lang="en-US" altLang="en-US"/>
              <a:t>, </a:t>
            </a:r>
            <a:r>
              <a:rPr lang="en-US" altLang="en-US" b="1"/>
              <a:t>"green", "blue"</a:t>
            </a:r>
            <a:r>
              <a:rPr lang="en-US" altLang="en-US"/>
              <a:t>};</a:t>
            </a:r>
          </a:p>
          <a:p>
            <a:pPr marL="0" indent="0">
              <a:buFont typeface="Monotype Sorts" pitchFamily="2" charset="2"/>
              <a:buNone/>
            </a:pPr>
            <a:r>
              <a:rPr lang="en-US" altLang="en-US"/>
              <a:t>System.out.pritnln(java.util.Collections.max(</a:t>
            </a:r>
          </a:p>
          <a:p>
            <a:pPr marL="0" indent="0">
              <a:buFont typeface="Monotype Sorts" pitchFamily="2" charset="2"/>
              <a:buNone/>
            </a:pPr>
            <a:r>
              <a:rPr lang="en-US" altLang="en-US"/>
              <a:t>   new ArrayList&lt;String&gt;(Arrays.asList(array)));</a:t>
            </a:r>
          </a:p>
        </p:txBody>
      </p:sp>
      <p:sp>
        <p:nvSpPr>
          <p:cNvPr id="72708" name="Rectangle 4">
            <a:extLst>
              <a:ext uri="{FF2B5EF4-FFF2-40B4-BE49-F238E27FC236}">
                <a16:creationId xmlns:a16="http://schemas.microsoft.com/office/drawing/2014/main" id="{17CD6B46-063E-583C-039A-0BF06C12E281}"/>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09" name="Rectangle 5">
            <a:extLst>
              <a:ext uri="{FF2B5EF4-FFF2-40B4-BE49-F238E27FC236}">
                <a16:creationId xmlns:a16="http://schemas.microsoft.com/office/drawing/2014/main" id="{001E03B6-D0A5-D311-1ACE-F9EAD6581730}"/>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3">
            <a:extLst>
              <a:ext uri="{FF2B5EF4-FFF2-40B4-BE49-F238E27FC236}">
                <a16:creationId xmlns:a16="http://schemas.microsoft.com/office/drawing/2014/main" id="{A4D61CCE-593A-E818-336D-C7416C541FD6}"/>
              </a:ext>
            </a:extLst>
          </p:cNvPr>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t>String[] array = {</a:t>
            </a:r>
            <a:r>
              <a:rPr lang="en-US" altLang="en-US" b="1"/>
              <a:t>"red"</a:t>
            </a:r>
            <a:r>
              <a:rPr lang="en-US" altLang="en-US"/>
              <a:t>, </a:t>
            </a:r>
            <a:r>
              <a:rPr lang="en-US" altLang="en-US" b="1"/>
              <a:t>"green", "blue"</a:t>
            </a:r>
            <a:r>
              <a:rPr lang="en-US" altLang="en-US"/>
              <a:t>};</a:t>
            </a:r>
          </a:p>
          <a:p>
            <a:pPr>
              <a:buFont typeface="Monotype Sorts" pitchFamily="2" charset="2"/>
              <a:buNone/>
            </a:pPr>
            <a:r>
              <a:rPr lang="en-US" altLang="en-US"/>
              <a:t>System.out.pritnln(java.util.Collections.min(</a:t>
            </a:r>
          </a:p>
          <a:p>
            <a:pPr>
              <a:buFont typeface="Monotype Sorts" pitchFamily="2" charset="2"/>
              <a:buNone/>
            </a:pPr>
            <a:r>
              <a:rPr lang="en-US" altLang="en-US"/>
              <a:t>  new ArrayList&lt;String&gt;(Arrays.asList(array)));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4">
            <a:extLst>
              <a:ext uri="{FF2B5EF4-FFF2-40B4-BE49-F238E27FC236}">
                <a16:creationId xmlns:a16="http://schemas.microsoft.com/office/drawing/2014/main" id="{F8FE9BBB-E95D-8326-7AAF-E267DB8268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AD44D5-12AC-5C4B-A6B4-ABA81B247691}" type="slidenum">
              <a:rPr lang="en-US" altLang="en-US" sz="1400" smtClean="0"/>
              <a:pPr>
                <a:spcBef>
                  <a:spcPct val="0"/>
                </a:spcBef>
                <a:buClrTx/>
                <a:buSzTx/>
                <a:buFontTx/>
                <a:buNone/>
              </a:pPr>
              <a:t>57</a:t>
            </a:fld>
            <a:endParaRPr lang="en-US" altLang="en-US" sz="1400"/>
          </a:p>
        </p:txBody>
      </p:sp>
      <p:sp>
        <p:nvSpPr>
          <p:cNvPr id="73730" name="Rectangle 2">
            <a:extLst>
              <a:ext uri="{FF2B5EF4-FFF2-40B4-BE49-F238E27FC236}">
                <a16:creationId xmlns:a16="http://schemas.microsoft.com/office/drawing/2014/main" id="{42288FC7-8D4D-F51E-B693-1056A61C0479}"/>
              </a:ext>
            </a:extLst>
          </p:cNvPr>
          <p:cNvSpPr>
            <a:spLocks noGrp="1" noChangeArrowheads="1"/>
          </p:cNvSpPr>
          <p:nvPr>
            <p:ph type="title"/>
          </p:nvPr>
        </p:nvSpPr>
        <p:spPr>
          <a:xfrm>
            <a:off x="685800" y="152400"/>
            <a:ext cx="7772400" cy="762000"/>
          </a:xfrm>
        </p:spPr>
        <p:txBody>
          <a:bodyPr/>
          <a:lstStyle/>
          <a:p>
            <a:r>
              <a:rPr lang="en-US" altLang="en-US"/>
              <a:t>Shuffling an Array List</a:t>
            </a:r>
          </a:p>
        </p:txBody>
      </p:sp>
      <p:sp>
        <p:nvSpPr>
          <p:cNvPr id="73731" name="Rectangle 3">
            <a:extLst>
              <a:ext uri="{FF2B5EF4-FFF2-40B4-BE49-F238E27FC236}">
                <a16:creationId xmlns:a16="http://schemas.microsoft.com/office/drawing/2014/main" id="{7FA8DB4C-B2C1-E17C-FF99-7F887F552663}"/>
              </a:ext>
            </a:extLst>
          </p:cNvPr>
          <p:cNvSpPr>
            <a:spLocks noGrp="1" noChangeArrowheads="1"/>
          </p:cNvSpPr>
          <p:nvPr>
            <p:ph type="body" idx="1"/>
          </p:nvPr>
        </p:nvSpPr>
        <p:spPr>
          <a:xfrm>
            <a:off x="152400" y="1143000"/>
            <a:ext cx="8839200" cy="4343400"/>
          </a:xfrm>
        </p:spPr>
        <p:txBody>
          <a:bodyPr/>
          <a:lstStyle/>
          <a:p>
            <a:pPr marL="0" indent="0">
              <a:buFont typeface="Monotype Sorts" pitchFamily="2" charset="2"/>
              <a:buNone/>
            </a:pPr>
            <a:r>
              <a:rPr lang="en-US" altLang="en-US"/>
              <a:t>Integer[] array = {</a:t>
            </a:r>
            <a:r>
              <a:rPr lang="en-US" altLang="en-US" b="1"/>
              <a:t>3</a:t>
            </a:r>
            <a:r>
              <a:rPr lang="en-US" altLang="en-US"/>
              <a:t>, </a:t>
            </a:r>
            <a:r>
              <a:rPr lang="en-US" altLang="en-US" b="1"/>
              <a:t>5</a:t>
            </a:r>
            <a:r>
              <a:rPr lang="en-US" altLang="en-US"/>
              <a:t>,</a:t>
            </a:r>
            <a:r>
              <a:rPr lang="en-US" altLang="en-US" b="1"/>
              <a:t> 95</a:t>
            </a:r>
            <a:r>
              <a:rPr lang="en-US" altLang="en-US"/>
              <a:t>, </a:t>
            </a:r>
            <a:r>
              <a:rPr lang="en-US" altLang="en-US" b="1"/>
              <a:t>4</a:t>
            </a:r>
            <a:r>
              <a:rPr lang="en-US" altLang="en-US"/>
              <a:t>, </a:t>
            </a:r>
            <a:r>
              <a:rPr lang="en-US" altLang="en-US" b="1"/>
              <a:t>15</a:t>
            </a:r>
            <a:r>
              <a:rPr lang="en-US" altLang="en-US"/>
              <a:t>, </a:t>
            </a:r>
            <a:r>
              <a:rPr lang="en-US" altLang="en-US" b="1"/>
              <a:t>34</a:t>
            </a:r>
            <a:r>
              <a:rPr lang="en-US" altLang="en-US"/>
              <a:t>, </a:t>
            </a:r>
            <a:r>
              <a:rPr lang="en-US" altLang="en-US" b="1"/>
              <a:t>3</a:t>
            </a:r>
            <a:r>
              <a:rPr lang="en-US" altLang="en-US"/>
              <a:t>, </a:t>
            </a:r>
            <a:r>
              <a:rPr lang="en-US" altLang="en-US" b="1"/>
              <a:t>6</a:t>
            </a:r>
            <a:r>
              <a:rPr lang="en-US" altLang="en-US"/>
              <a:t>, </a:t>
            </a:r>
            <a:r>
              <a:rPr lang="en-US" altLang="en-US" b="1"/>
              <a:t>5</a:t>
            </a:r>
            <a:r>
              <a:rPr lang="en-US" altLang="en-US"/>
              <a:t>};</a:t>
            </a:r>
          </a:p>
          <a:p>
            <a:pPr marL="0" indent="0">
              <a:buFont typeface="Monotype Sorts" pitchFamily="2" charset="2"/>
              <a:buNone/>
            </a:pPr>
            <a:r>
              <a:rPr lang="en-US" altLang="en-US"/>
              <a:t>ArrayList&lt;Integer&gt; list = </a:t>
            </a:r>
            <a:r>
              <a:rPr lang="en-US" altLang="en-US" b="1"/>
              <a:t>new</a:t>
            </a:r>
            <a:r>
              <a:rPr lang="en-US" altLang="en-US"/>
              <a:t>   </a:t>
            </a:r>
          </a:p>
          <a:p>
            <a:pPr marL="0" indent="0">
              <a:buFont typeface="Monotype Sorts" pitchFamily="2" charset="2"/>
              <a:buNone/>
            </a:pPr>
            <a:r>
              <a:rPr lang="en-US" altLang="en-US"/>
              <a:t>    ArrayList&lt;&gt;(Arrays.asList(array));</a:t>
            </a:r>
          </a:p>
          <a:p>
            <a:pPr marL="0" indent="0">
              <a:buFont typeface="Monotype Sorts" pitchFamily="2" charset="2"/>
              <a:buNone/>
            </a:pPr>
            <a:r>
              <a:rPr lang="en-US" altLang="en-US"/>
              <a:t>java.util.Collections.shuffle(list);</a:t>
            </a:r>
          </a:p>
          <a:p>
            <a:pPr marL="0" indent="0">
              <a:buFont typeface="Monotype Sorts" pitchFamily="2" charset="2"/>
              <a:buNone/>
            </a:pPr>
            <a:r>
              <a:rPr lang="en-US" altLang="en-US"/>
              <a:t>System.out.println(list);</a:t>
            </a:r>
          </a:p>
        </p:txBody>
      </p:sp>
      <p:sp>
        <p:nvSpPr>
          <p:cNvPr id="73732" name="Rectangle 4">
            <a:extLst>
              <a:ext uri="{FF2B5EF4-FFF2-40B4-BE49-F238E27FC236}">
                <a16:creationId xmlns:a16="http://schemas.microsoft.com/office/drawing/2014/main" id="{09E5B253-7C39-00A8-71E0-0766F9999CEC}"/>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3" name="Rectangle 5">
            <a:extLst>
              <a:ext uri="{FF2B5EF4-FFF2-40B4-BE49-F238E27FC236}">
                <a16:creationId xmlns:a16="http://schemas.microsoft.com/office/drawing/2014/main" id="{43364DF9-3D0C-A9E2-A0B1-52569D5F53A1}"/>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4">
            <a:extLst>
              <a:ext uri="{FF2B5EF4-FFF2-40B4-BE49-F238E27FC236}">
                <a16:creationId xmlns:a16="http://schemas.microsoft.com/office/drawing/2014/main" id="{B77CF0F3-2E49-0E48-7328-51515E0C70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00A125-C6F1-1B4E-AF47-F979EF2E9777}" type="slidenum">
              <a:rPr lang="en-US" altLang="en-US" sz="1400" smtClean="0"/>
              <a:pPr>
                <a:spcBef>
                  <a:spcPct val="0"/>
                </a:spcBef>
                <a:buClrTx/>
                <a:buSzTx/>
                <a:buFontTx/>
                <a:buNone/>
              </a:pPr>
              <a:t>58</a:t>
            </a:fld>
            <a:endParaRPr lang="en-US" altLang="en-US" sz="1400"/>
          </a:p>
        </p:txBody>
      </p:sp>
      <p:sp>
        <p:nvSpPr>
          <p:cNvPr id="74754" name="Rectangle 2">
            <a:extLst>
              <a:ext uri="{FF2B5EF4-FFF2-40B4-BE49-F238E27FC236}">
                <a16:creationId xmlns:a16="http://schemas.microsoft.com/office/drawing/2014/main" id="{5CAEE1BD-C87A-6AA1-7A7B-D4CB1EE2AF2E}"/>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protected</a:t>
            </a:r>
            <a:r>
              <a:rPr lang="en-US" altLang="en-US"/>
              <a:t> Modifier</a:t>
            </a:r>
          </a:p>
        </p:txBody>
      </p:sp>
      <p:sp>
        <p:nvSpPr>
          <p:cNvPr id="74755" name="Rectangle 3">
            <a:extLst>
              <a:ext uri="{FF2B5EF4-FFF2-40B4-BE49-F238E27FC236}">
                <a16:creationId xmlns:a16="http://schemas.microsoft.com/office/drawing/2014/main" id="{A17676B3-86B8-729A-1F19-FC32973DDC7D}"/>
              </a:ext>
            </a:extLst>
          </p:cNvPr>
          <p:cNvSpPr>
            <a:spLocks noGrp="1" noChangeArrowheads="1"/>
          </p:cNvSpPr>
          <p:nvPr>
            <p:ph type="body" idx="1"/>
          </p:nvPr>
        </p:nvSpPr>
        <p:spPr>
          <a:xfrm>
            <a:off x="381000" y="1295400"/>
            <a:ext cx="8305800" cy="3048000"/>
          </a:xfrm>
        </p:spPr>
        <p:txBody>
          <a:bodyPr/>
          <a:lstStyle/>
          <a:p>
            <a:pPr>
              <a:lnSpc>
                <a:spcPct val="90000"/>
              </a:lnSpc>
              <a:spcAft>
                <a:spcPts val="1200"/>
              </a:spcAft>
              <a:buFont typeface="Wingdings" pitchFamily="2" charset="2"/>
              <a:buChar char="q"/>
            </a:pPr>
            <a:r>
              <a:rPr lang="en-US" altLang="en-US" sz="3000"/>
              <a:t>The </a:t>
            </a:r>
            <a:r>
              <a:rPr lang="en-US" altLang="en-US" sz="3000">
                <a:latin typeface="Courier New" panose="02070309020205020404" pitchFamily="49" charset="0"/>
              </a:rPr>
              <a:t>protected</a:t>
            </a:r>
            <a:r>
              <a:rPr lang="en-US" altLang="en-US" sz="3000"/>
              <a:t> modifier can be applied on data and methods in a class. A protected data or a protected method in a public class can be accessed by any class in the same package or its subclasses, even if the subclasses are in a different package.</a:t>
            </a:r>
            <a:r>
              <a:rPr lang="en-US" altLang="en-US">
                <a:latin typeface="Courier" panose="02070309020205020404" pitchFamily="49" charset="0"/>
              </a:rPr>
              <a:t> </a:t>
            </a:r>
          </a:p>
          <a:p>
            <a:pPr>
              <a:lnSpc>
                <a:spcPct val="90000"/>
              </a:lnSpc>
              <a:spcAft>
                <a:spcPts val="1200"/>
              </a:spcAft>
              <a:buFont typeface="Wingdings" pitchFamily="2" charset="2"/>
              <a:buChar char="q"/>
            </a:pPr>
            <a:r>
              <a:rPr lang="en-US" altLang="en-US"/>
              <a:t>private, default, protected, public</a:t>
            </a:r>
          </a:p>
        </p:txBody>
      </p:sp>
      <p:sp>
        <p:nvSpPr>
          <p:cNvPr id="74756" name="Rectangle 4">
            <a:extLst>
              <a:ext uri="{FF2B5EF4-FFF2-40B4-BE49-F238E27FC236}">
                <a16:creationId xmlns:a16="http://schemas.microsoft.com/office/drawing/2014/main" id="{B7818904-1ECB-4B9D-1B8B-739DDC9A2B5E}"/>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4757" name="Object 5">
            <a:extLst>
              <a:ext uri="{FF2B5EF4-FFF2-40B4-BE49-F238E27FC236}">
                <a16:creationId xmlns:a16="http://schemas.microsoft.com/office/drawing/2014/main" id="{B3B55B4E-6999-63BF-CDA6-BE80757C6F5C}"/>
              </a:ext>
            </a:extLst>
          </p:cNvPr>
          <p:cNvGraphicFramePr>
            <a:graphicFrameLocks noChangeAspect="1"/>
          </p:cNvGraphicFramePr>
          <p:nvPr/>
        </p:nvGraphicFramePr>
        <p:xfrm>
          <a:off x="685800" y="4572000"/>
          <a:ext cx="7780338" cy="1173163"/>
        </p:xfrm>
        <a:graphic>
          <a:graphicData uri="http://schemas.openxmlformats.org/presentationml/2006/ole">
            <mc:AlternateContent xmlns:mc="http://schemas.openxmlformats.org/markup-compatibility/2006">
              <mc:Choice xmlns:v="urn:schemas-microsoft-com:vml" Requires="v">
                <p:oleObj name="Picture" r:id="rId2" imgW="29210000" imgH="4419600" progId="Word.Picture.8">
                  <p:embed/>
                </p:oleObj>
              </mc:Choice>
              <mc:Fallback>
                <p:oleObj name="Picture" r:id="rId2" imgW="29210000" imgH="441960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77803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4">
            <a:extLst>
              <a:ext uri="{FF2B5EF4-FFF2-40B4-BE49-F238E27FC236}">
                <a16:creationId xmlns:a16="http://schemas.microsoft.com/office/drawing/2014/main" id="{F9E61C6A-D9C4-08BC-AE3F-2AA34566D5A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0CE83A-03C1-6746-89F4-A2573FDDAA44}" type="slidenum">
              <a:rPr lang="en-US" altLang="en-US" sz="1400" smtClean="0"/>
              <a:pPr>
                <a:spcBef>
                  <a:spcPct val="0"/>
                </a:spcBef>
                <a:buClrTx/>
                <a:buSzTx/>
                <a:buFontTx/>
                <a:buNone/>
              </a:pPr>
              <a:t>59</a:t>
            </a:fld>
            <a:endParaRPr lang="en-US" altLang="en-US" sz="1400"/>
          </a:p>
        </p:txBody>
      </p:sp>
      <p:sp>
        <p:nvSpPr>
          <p:cNvPr id="75778" name="Rectangle 2">
            <a:extLst>
              <a:ext uri="{FF2B5EF4-FFF2-40B4-BE49-F238E27FC236}">
                <a16:creationId xmlns:a16="http://schemas.microsoft.com/office/drawing/2014/main" id="{EA70CF54-AD68-8196-FCF5-1C83114652D9}"/>
              </a:ext>
            </a:extLst>
          </p:cNvPr>
          <p:cNvSpPr>
            <a:spLocks noGrp="1" noChangeArrowheads="1"/>
          </p:cNvSpPr>
          <p:nvPr>
            <p:ph type="title"/>
          </p:nvPr>
        </p:nvSpPr>
        <p:spPr>
          <a:xfrm>
            <a:off x="685800" y="0"/>
            <a:ext cx="7772400" cy="1428750"/>
          </a:xfrm>
        </p:spPr>
        <p:txBody>
          <a:bodyPr/>
          <a:lstStyle/>
          <a:p>
            <a:r>
              <a:rPr lang="en-US" altLang="en-US"/>
              <a:t>Accessibility Summary</a:t>
            </a:r>
          </a:p>
        </p:txBody>
      </p:sp>
      <p:sp>
        <p:nvSpPr>
          <p:cNvPr id="75779" name="Rectangle 4">
            <a:extLst>
              <a:ext uri="{FF2B5EF4-FFF2-40B4-BE49-F238E27FC236}">
                <a16:creationId xmlns:a16="http://schemas.microsoft.com/office/drawing/2014/main" id="{EB2D3A41-6BA0-910E-1595-BFC76324BA72}"/>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0" name="Rectangle 8">
            <a:extLst>
              <a:ext uri="{FF2B5EF4-FFF2-40B4-BE49-F238E27FC236}">
                <a16:creationId xmlns:a16="http://schemas.microsoft.com/office/drawing/2014/main" id="{2568D396-90C7-1820-3F4A-B05A3533AEA3}"/>
              </a:ext>
            </a:extLst>
          </p:cNvPr>
          <p:cNvSpPr>
            <a:spLocks noChangeArrowheads="1"/>
          </p:cNvSpPr>
          <p:nvPr/>
        </p:nvSpPr>
        <p:spPr bwMode="auto">
          <a:xfrm>
            <a:off x="22479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5781" name="Object 7">
            <a:extLst>
              <a:ext uri="{FF2B5EF4-FFF2-40B4-BE49-F238E27FC236}">
                <a16:creationId xmlns:a16="http://schemas.microsoft.com/office/drawing/2014/main" id="{523AD8FA-5EA9-A9E2-DFB4-3A3FF6299FFA}"/>
              </a:ext>
            </a:extLst>
          </p:cNvPr>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r:id="rId2" imgW="27889200" imgH="12344400" progId="Word.Picture.8">
                  <p:embed/>
                </p:oleObj>
              </mc:Choice>
              <mc:Fallback>
                <p:oleObj r:id="rId2" imgW="27889200" imgH="123444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a:extLst>
              <a:ext uri="{FF2B5EF4-FFF2-40B4-BE49-F238E27FC236}">
                <a16:creationId xmlns:a16="http://schemas.microsoft.com/office/drawing/2014/main" id="{B53EAC3E-AD59-B0CD-63BE-177B6D6B750A}"/>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F81B3FC6-7F48-8B44-B92C-5928F2274FAD}" type="slidenum">
              <a:rPr lang="en-US" altLang="en-US" sz="1050"/>
              <a:pPr>
                <a:spcBef>
                  <a:spcPct val="0"/>
                </a:spcBef>
                <a:buClrTx/>
                <a:buSzTx/>
                <a:buFontTx/>
                <a:buNone/>
                <a:defRPr/>
              </a:pPr>
              <a:t>6</a:t>
            </a:fld>
            <a:endParaRPr lang="en-US" altLang="en-US" sz="1050"/>
          </a:p>
        </p:txBody>
      </p:sp>
      <p:sp>
        <p:nvSpPr>
          <p:cNvPr id="23555" name="Slide Number Placeholder 4">
            <a:extLst>
              <a:ext uri="{FF2B5EF4-FFF2-40B4-BE49-F238E27FC236}">
                <a16:creationId xmlns:a16="http://schemas.microsoft.com/office/drawing/2014/main" id="{D1855132-4025-30C6-D46F-A6447E5452BC}"/>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55A16DA2-59D1-E84D-8D0A-CA127BE490D5}" type="slidenum">
              <a:rPr lang="en-US" altLang="en-US" sz="1050"/>
              <a:pPr algn="r">
                <a:spcBef>
                  <a:spcPct val="0"/>
                </a:spcBef>
                <a:buClrTx/>
                <a:buSzTx/>
                <a:buFontTx/>
                <a:buNone/>
                <a:defRPr/>
              </a:pPr>
              <a:t>6</a:t>
            </a:fld>
            <a:endParaRPr lang="en-US" altLang="en-US" sz="1050"/>
          </a:p>
        </p:txBody>
      </p:sp>
      <p:sp>
        <p:nvSpPr>
          <p:cNvPr id="23556" name="Rectangle 2">
            <a:extLst>
              <a:ext uri="{FF2B5EF4-FFF2-40B4-BE49-F238E27FC236}">
                <a16:creationId xmlns:a16="http://schemas.microsoft.com/office/drawing/2014/main" id="{EF2FB253-1776-483E-F8FC-3DFB29722AEB}"/>
              </a:ext>
            </a:extLst>
          </p:cNvPr>
          <p:cNvSpPr>
            <a:spLocks noGrp="1" noChangeArrowheads="1"/>
          </p:cNvSpPr>
          <p:nvPr>
            <p:ph type="title" idx="4294967295"/>
          </p:nvPr>
        </p:nvSpPr>
        <p:spPr>
          <a:xfrm>
            <a:off x="1657350" y="1143000"/>
            <a:ext cx="5829300" cy="1071563"/>
          </a:xfrm>
        </p:spPr>
        <p:txBody>
          <a:bodyPr/>
          <a:lstStyle/>
          <a:p>
            <a:pPr>
              <a:defRPr/>
            </a:pPr>
            <a:r>
              <a:rPr lang="en-US" altLang="en-US"/>
              <a:t>The </a:t>
            </a:r>
            <a:r>
              <a:rPr lang="en-US" altLang="en-US" sz="3150">
                <a:latin typeface="Courier New" panose="02070309020205020404" pitchFamily="49" charset="0"/>
              </a:rPr>
              <a:t>Integer</a:t>
            </a:r>
            <a:r>
              <a:rPr lang="en-US" altLang="en-US"/>
              <a:t> Class</a:t>
            </a:r>
            <a:br>
              <a:rPr lang="en-US" altLang="en-US"/>
            </a:br>
            <a:r>
              <a:rPr lang="en-US" altLang="en-US"/>
              <a:t>and the </a:t>
            </a:r>
            <a:r>
              <a:rPr lang="en-US" altLang="en-US" sz="3150">
                <a:latin typeface="Courier New" panose="02070309020205020404" pitchFamily="49" charset="0"/>
              </a:rPr>
              <a:t>Double</a:t>
            </a:r>
            <a:r>
              <a:rPr lang="en-US" altLang="en-US"/>
              <a:t> Class</a:t>
            </a:r>
          </a:p>
        </p:txBody>
      </p:sp>
      <p:sp>
        <p:nvSpPr>
          <p:cNvPr id="23557" name="Rectangle 3">
            <a:extLst>
              <a:ext uri="{FF2B5EF4-FFF2-40B4-BE49-F238E27FC236}">
                <a16:creationId xmlns:a16="http://schemas.microsoft.com/office/drawing/2014/main" id="{8E1335F1-DE3A-E564-12A4-75651C34203C}"/>
              </a:ext>
            </a:extLst>
          </p:cNvPr>
          <p:cNvSpPr>
            <a:spLocks noGrp="1" noChangeArrowheads="1"/>
          </p:cNvSpPr>
          <p:nvPr>
            <p:ph type="body" idx="4294967295"/>
          </p:nvPr>
        </p:nvSpPr>
        <p:spPr>
          <a:xfrm>
            <a:off x="1771650" y="2343150"/>
            <a:ext cx="5829300" cy="1885950"/>
          </a:xfrm>
        </p:spPr>
        <p:txBody>
          <a:bodyPr/>
          <a:lstStyle/>
          <a:p>
            <a:pPr>
              <a:lnSpc>
                <a:spcPct val="90000"/>
              </a:lnSpc>
              <a:spcBef>
                <a:spcPct val="50000"/>
              </a:spcBef>
              <a:buFont typeface="Wingdings" pitchFamily="2" charset="2"/>
              <a:buChar char="q"/>
              <a:defRPr/>
            </a:pPr>
            <a:r>
              <a:rPr lang="en-US" altLang="en-US"/>
              <a:t>Constructors</a:t>
            </a:r>
          </a:p>
          <a:p>
            <a:pPr>
              <a:lnSpc>
                <a:spcPct val="90000"/>
              </a:lnSpc>
              <a:spcBef>
                <a:spcPct val="100000"/>
              </a:spcBef>
              <a:buFont typeface="Wingdings" pitchFamily="2" charset="2"/>
              <a:buChar char="q"/>
              <a:defRPr/>
            </a:pPr>
            <a:r>
              <a:rPr lang="en-US" altLang="en-US"/>
              <a:t>Class Constants </a:t>
            </a:r>
            <a:r>
              <a:rPr lang="en-US" altLang="en-US" sz="2250">
                <a:latin typeface="Courier New" panose="02070309020205020404" pitchFamily="49" charset="0"/>
              </a:rPr>
              <a:t>MAX_VALUE</a:t>
            </a:r>
            <a:r>
              <a:rPr lang="en-US" altLang="en-US"/>
              <a:t>, </a:t>
            </a:r>
            <a:r>
              <a:rPr lang="en-US" altLang="en-US" sz="2250">
                <a:latin typeface="Courier New" panose="02070309020205020404" pitchFamily="49" charset="0"/>
              </a:rPr>
              <a:t>MIN_VALUE</a:t>
            </a:r>
            <a:endParaRPr lang="en-US" altLang="en-US"/>
          </a:p>
          <a:p>
            <a:pPr>
              <a:lnSpc>
                <a:spcPct val="90000"/>
              </a:lnSpc>
              <a:spcBef>
                <a:spcPct val="100000"/>
              </a:spcBef>
              <a:buFont typeface="Wingdings" pitchFamily="2" charset="2"/>
              <a:buChar char="q"/>
              <a:defRPr/>
            </a:pPr>
            <a:r>
              <a:rPr lang="en-US" altLang="en-US"/>
              <a:t>Conversion Methods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4">
            <a:extLst>
              <a:ext uri="{FF2B5EF4-FFF2-40B4-BE49-F238E27FC236}">
                <a16:creationId xmlns:a16="http://schemas.microsoft.com/office/drawing/2014/main" id="{3FCF0A19-60D4-2DCC-71EC-BC5BF9B83CD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EC39B4-38E8-FD4B-BF66-00A1899A3F13}" type="slidenum">
              <a:rPr lang="en-US" altLang="en-US" sz="1400" smtClean="0"/>
              <a:pPr>
                <a:spcBef>
                  <a:spcPct val="0"/>
                </a:spcBef>
                <a:buClrTx/>
                <a:buSzTx/>
                <a:buFontTx/>
                <a:buNone/>
              </a:pPr>
              <a:t>60</a:t>
            </a:fld>
            <a:endParaRPr lang="en-US" altLang="en-US" sz="1400"/>
          </a:p>
        </p:txBody>
      </p:sp>
      <p:sp>
        <p:nvSpPr>
          <p:cNvPr id="76802" name="Rectangle 2">
            <a:extLst>
              <a:ext uri="{FF2B5EF4-FFF2-40B4-BE49-F238E27FC236}">
                <a16:creationId xmlns:a16="http://schemas.microsoft.com/office/drawing/2014/main" id="{CFDCEC3B-17EF-62F1-7CC6-9682C268A071}"/>
              </a:ext>
            </a:extLst>
          </p:cNvPr>
          <p:cNvSpPr>
            <a:spLocks noGrp="1" noChangeArrowheads="1"/>
          </p:cNvSpPr>
          <p:nvPr>
            <p:ph type="title"/>
          </p:nvPr>
        </p:nvSpPr>
        <p:spPr>
          <a:xfrm>
            <a:off x="685800" y="304800"/>
            <a:ext cx="7772400" cy="742950"/>
          </a:xfrm>
        </p:spPr>
        <p:txBody>
          <a:bodyPr/>
          <a:lstStyle/>
          <a:p>
            <a:r>
              <a:rPr lang="en-US" altLang="en-US"/>
              <a:t>Visibility Modifiers </a:t>
            </a:r>
          </a:p>
        </p:txBody>
      </p:sp>
      <p:sp>
        <p:nvSpPr>
          <p:cNvPr id="76803" name="Rectangle 5">
            <a:extLst>
              <a:ext uri="{FF2B5EF4-FFF2-40B4-BE49-F238E27FC236}">
                <a16:creationId xmlns:a16="http://schemas.microsoft.com/office/drawing/2014/main" id="{517C7A1A-3F3C-933D-4A0E-D54FFCC2C9A7}"/>
              </a:ext>
            </a:extLst>
          </p:cNvPr>
          <p:cNvSpPr>
            <a:spLocks noChangeArrowheads="1"/>
          </p:cNvSpPr>
          <p:nvPr/>
        </p:nvSpPr>
        <p:spPr bwMode="auto">
          <a:xfrm>
            <a:off x="1684338"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4" name="Rectangle 7">
            <a:extLst>
              <a:ext uri="{FF2B5EF4-FFF2-40B4-BE49-F238E27FC236}">
                <a16:creationId xmlns:a16="http://schemas.microsoft.com/office/drawing/2014/main" id="{133A8F8A-E72D-E478-505B-BC0A3335D14C}"/>
              </a:ext>
            </a:extLst>
          </p:cNvPr>
          <p:cNvSpPr>
            <a:spLocks noChangeArrowheads="1"/>
          </p:cNvSpPr>
          <p:nvPr/>
        </p:nvSpPr>
        <p:spPr bwMode="auto">
          <a:xfrm>
            <a:off x="1914525"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9">
            <a:extLst>
              <a:ext uri="{FF2B5EF4-FFF2-40B4-BE49-F238E27FC236}">
                <a16:creationId xmlns:a16="http://schemas.microsoft.com/office/drawing/2014/main" id="{3C02D55D-C3AC-274D-E607-E5622E35773C}"/>
              </a:ext>
            </a:extLst>
          </p:cNvPr>
          <p:cNvSpPr>
            <a:spLocks noChangeArrowheads="1"/>
          </p:cNvSpPr>
          <p:nvPr/>
        </p:nvSpPr>
        <p:spPr bwMode="auto">
          <a:xfrm>
            <a:off x="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06" name="Object 8">
            <a:extLst>
              <a:ext uri="{FF2B5EF4-FFF2-40B4-BE49-F238E27FC236}">
                <a16:creationId xmlns:a16="http://schemas.microsoft.com/office/drawing/2014/main" id="{9AE32A9E-3311-7DE9-7262-77C47FCEDC69}"/>
              </a:ext>
            </a:extLst>
          </p:cNvPr>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name="Picture" r:id="rId2" imgW="15963900" imgH="9080500" progId="Word.Picture.8">
                  <p:embed/>
                </p:oleObj>
              </mc:Choice>
              <mc:Fallback>
                <p:oleObj name="Picture" r:id="rId2" imgW="15963900" imgH="90805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4">
            <a:extLst>
              <a:ext uri="{FF2B5EF4-FFF2-40B4-BE49-F238E27FC236}">
                <a16:creationId xmlns:a16="http://schemas.microsoft.com/office/drawing/2014/main" id="{7A6EBACA-A8DB-BCFC-38D7-3C955E70B3A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3ED89B-BB8F-6B40-948D-75D5BE78227A}" type="slidenum">
              <a:rPr lang="en-US" altLang="en-US" sz="1400" smtClean="0"/>
              <a:pPr>
                <a:spcBef>
                  <a:spcPct val="0"/>
                </a:spcBef>
                <a:buClrTx/>
                <a:buSzTx/>
                <a:buFontTx/>
                <a:buNone/>
              </a:pPr>
              <a:t>61</a:t>
            </a:fld>
            <a:endParaRPr lang="en-US" altLang="en-US" sz="1400"/>
          </a:p>
        </p:txBody>
      </p:sp>
      <p:sp>
        <p:nvSpPr>
          <p:cNvPr id="77826" name="Rectangle 2">
            <a:extLst>
              <a:ext uri="{FF2B5EF4-FFF2-40B4-BE49-F238E27FC236}">
                <a16:creationId xmlns:a16="http://schemas.microsoft.com/office/drawing/2014/main" id="{2F183F9D-C14A-6181-25BB-69F0055A1177}"/>
              </a:ext>
            </a:extLst>
          </p:cNvPr>
          <p:cNvSpPr>
            <a:spLocks noGrp="1" noChangeArrowheads="1"/>
          </p:cNvSpPr>
          <p:nvPr>
            <p:ph type="title"/>
          </p:nvPr>
        </p:nvSpPr>
        <p:spPr>
          <a:xfrm>
            <a:off x="228600" y="228600"/>
            <a:ext cx="8610600" cy="685800"/>
          </a:xfrm>
        </p:spPr>
        <p:txBody>
          <a:bodyPr/>
          <a:lstStyle/>
          <a:p>
            <a:r>
              <a:rPr lang="en-US" altLang="en-US" sz="3600"/>
              <a:t>A Subclass Cannot Weaken the Accessibility</a:t>
            </a:r>
          </a:p>
        </p:txBody>
      </p:sp>
      <p:sp>
        <p:nvSpPr>
          <p:cNvPr id="77827" name="Text Box 3">
            <a:extLst>
              <a:ext uri="{FF2B5EF4-FFF2-40B4-BE49-F238E27FC236}">
                <a16:creationId xmlns:a16="http://schemas.microsoft.com/office/drawing/2014/main" id="{59A12495-61BA-E23B-3E0E-54985942C191}"/>
              </a:ext>
            </a:extLst>
          </p:cNvPr>
          <p:cNvSpPr txBox="1">
            <a:spLocks noChangeArrowheads="1"/>
          </p:cNvSpPr>
          <p:nvPr/>
        </p:nvSpPr>
        <p:spPr bwMode="auto">
          <a:xfrm>
            <a:off x="533400" y="1295400"/>
            <a:ext cx="80772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4">
            <a:extLst>
              <a:ext uri="{FF2B5EF4-FFF2-40B4-BE49-F238E27FC236}">
                <a16:creationId xmlns:a16="http://schemas.microsoft.com/office/drawing/2014/main" id="{04D34AA5-F79B-E48E-8C1A-2E151F2454E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49825B-B848-E14C-90FB-02D0E82F95F9}" type="slidenum">
              <a:rPr lang="en-US" altLang="en-US" sz="1400" smtClean="0"/>
              <a:pPr>
                <a:spcBef>
                  <a:spcPct val="0"/>
                </a:spcBef>
                <a:buClrTx/>
                <a:buSzTx/>
                <a:buFontTx/>
                <a:buNone/>
              </a:pPr>
              <a:t>62</a:t>
            </a:fld>
            <a:endParaRPr lang="en-US" altLang="en-US" sz="1400"/>
          </a:p>
        </p:txBody>
      </p:sp>
      <p:sp>
        <p:nvSpPr>
          <p:cNvPr id="78850" name="Rectangle 2">
            <a:extLst>
              <a:ext uri="{FF2B5EF4-FFF2-40B4-BE49-F238E27FC236}">
                <a16:creationId xmlns:a16="http://schemas.microsoft.com/office/drawing/2014/main" id="{802C2958-8C5E-CD62-01CE-6AECE7ECCF6E}"/>
              </a:ext>
            </a:extLst>
          </p:cNvPr>
          <p:cNvSpPr>
            <a:spLocks noGrp="1" noChangeArrowheads="1"/>
          </p:cNvSpPr>
          <p:nvPr>
            <p:ph type="title"/>
          </p:nvPr>
        </p:nvSpPr>
        <p:spPr>
          <a:xfrm>
            <a:off x="685800" y="228600"/>
            <a:ext cx="7772400" cy="685800"/>
          </a:xfrm>
        </p:spPr>
        <p:txBody>
          <a:bodyPr/>
          <a:lstStyle/>
          <a:p>
            <a:r>
              <a:rPr lang="en-US" altLang="en-US"/>
              <a:t>NOTE</a:t>
            </a:r>
          </a:p>
        </p:txBody>
      </p:sp>
      <p:sp>
        <p:nvSpPr>
          <p:cNvPr id="78851" name="Text Box 3">
            <a:extLst>
              <a:ext uri="{FF2B5EF4-FFF2-40B4-BE49-F238E27FC236}">
                <a16:creationId xmlns:a16="http://schemas.microsoft.com/office/drawing/2014/main" id="{12AEAADF-054C-4701-791F-7465757ADF57}"/>
              </a:ext>
            </a:extLst>
          </p:cNvPr>
          <p:cNvSpPr txBox="1">
            <a:spLocks noChangeArrowheads="1"/>
          </p:cNvSpPr>
          <p:nvPr/>
        </p:nvSpPr>
        <p:spPr bwMode="auto">
          <a:xfrm>
            <a:off x="533400" y="1295400"/>
            <a:ext cx="80772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The modifiers are used on classes and class members (data and methods), except that the </a:t>
            </a:r>
            <a:r>
              <a:rPr lang="en-US" altLang="en-US" sz="3600" u="sng">
                <a:cs typeface="Times New Roman" panose="02020603050405020304" pitchFamily="18" charset="0"/>
              </a:rPr>
              <a:t>final</a:t>
            </a:r>
            <a:r>
              <a:rPr lang="en-US" altLang="en-US" sz="3600">
                <a:cs typeface="Times New Roman" panose="02020603050405020304" pitchFamily="18" charset="0"/>
              </a:rPr>
              <a:t> modifier can also be used on local variables in a method. A final local variable is a constant inside a method.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4">
            <a:extLst>
              <a:ext uri="{FF2B5EF4-FFF2-40B4-BE49-F238E27FC236}">
                <a16:creationId xmlns:a16="http://schemas.microsoft.com/office/drawing/2014/main" id="{9CBB0CF3-145F-AED9-1E6C-D2E0484DC26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8978FD-1274-5D47-8358-EBA3B66A07A3}" type="slidenum">
              <a:rPr lang="en-US" altLang="en-US" sz="1400" smtClean="0"/>
              <a:pPr>
                <a:spcBef>
                  <a:spcPct val="0"/>
                </a:spcBef>
                <a:buClrTx/>
                <a:buSzTx/>
                <a:buFontTx/>
                <a:buNone/>
              </a:pPr>
              <a:t>63</a:t>
            </a:fld>
            <a:endParaRPr lang="en-US" altLang="en-US" sz="1400"/>
          </a:p>
        </p:txBody>
      </p:sp>
      <p:sp>
        <p:nvSpPr>
          <p:cNvPr id="79874" name="Rectangle 2">
            <a:extLst>
              <a:ext uri="{FF2B5EF4-FFF2-40B4-BE49-F238E27FC236}">
                <a16:creationId xmlns:a16="http://schemas.microsoft.com/office/drawing/2014/main" id="{6B8C851F-EBD7-671A-2B86-1CB563EE5240}"/>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final</a:t>
            </a:r>
            <a:r>
              <a:rPr lang="en-US" altLang="en-US"/>
              <a:t> Modifier</a:t>
            </a:r>
          </a:p>
        </p:txBody>
      </p:sp>
      <p:sp>
        <p:nvSpPr>
          <p:cNvPr id="57348" name="Rectangle 3">
            <a:extLst>
              <a:ext uri="{FF2B5EF4-FFF2-40B4-BE49-F238E27FC236}">
                <a16:creationId xmlns:a16="http://schemas.microsoft.com/office/drawing/2014/main" id="{10BD899E-29BB-2925-BAEA-08FF7E7775C0}"/>
              </a:ext>
            </a:extLst>
          </p:cNvPr>
          <p:cNvSpPr>
            <a:spLocks noGrp="1" noChangeArrowheads="1"/>
          </p:cNvSpPr>
          <p:nvPr>
            <p:ph type="body" idx="1"/>
          </p:nvPr>
        </p:nvSpPr>
        <p:spPr>
          <a:xfrm>
            <a:off x="685800" y="1371600"/>
            <a:ext cx="7772400" cy="4133850"/>
          </a:xfrm>
        </p:spPr>
        <p:txBody>
          <a:bodyPr/>
          <a:lstStyle/>
          <a:p>
            <a:pPr>
              <a:lnSpc>
                <a:spcPct val="90000"/>
              </a:lnSpc>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class cannot be extended:</a:t>
            </a:r>
          </a:p>
          <a:p>
            <a:pPr marL="0" indent="0">
              <a:lnSpc>
                <a:spcPct val="90000"/>
              </a:lnSpc>
              <a:buFont typeface="Monotype Sorts"/>
              <a:buNone/>
              <a:defRPr/>
            </a:pPr>
            <a:r>
              <a:rPr lang="en-US" altLang="en-US" sz="2400" dirty="0">
                <a:solidFill>
                  <a:schemeClr val="tx2"/>
                </a:solidFill>
              </a:rPr>
              <a:t>        </a:t>
            </a:r>
            <a:r>
              <a:rPr lang="en-US" altLang="en-US" sz="2200" dirty="0">
                <a:solidFill>
                  <a:schemeClr val="tx2"/>
                </a:solidFill>
                <a:latin typeface="Courier New" panose="02070309020205020404" pitchFamily="49" charset="0"/>
              </a:rPr>
              <a:t>final class Math {</a:t>
            </a:r>
          </a:p>
          <a:p>
            <a:pPr marL="0" indent="0">
              <a:lnSpc>
                <a:spcPct val="90000"/>
              </a:lnSpc>
              <a:buFont typeface="Monotype Sorts"/>
              <a:buNone/>
              <a:defRPr/>
            </a:pPr>
            <a:r>
              <a:rPr lang="en-US" altLang="en-US" sz="2200" dirty="0">
                <a:solidFill>
                  <a:schemeClr val="tx2"/>
                </a:solidFill>
                <a:latin typeface="Courier New" panose="02070309020205020404" pitchFamily="49" charset="0"/>
              </a:rPr>
              <a:t>      ...</a:t>
            </a:r>
          </a:p>
          <a:p>
            <a:pPr marL="0" indent="0">
              <a:lnSpc>
                <a:spcPct val="90000"/>
              </a:lnSpc>
              <a:buFont typeface="Monotype Sorts"/>
              <a:buNone/>
              <a:defRPr/>
            </a:pPr>
            <a:r>
              <a:rPr lang="en-US" altLang="en-US" sz="2200" dirty="0">
                <a:solidFill>
                  <a:schemeClr val="tx2"/>
                </a:solidFill>
                <a:latin typeface="Courier New" panose="02070309020205020404" pitchFamily="49" charset="0"/>
              </a:rPr>
              <a:t>    }</a:t>
            </a:r>
            <a:endParaRPr lang="en-US" altLang="en-US" sz="2800" dirty="0">
              <a:solidFill>
                <a:schemeClr val="tx2"/>
              </a:solidFill>
            </a:endParaRPr>
          </a:p>
          <a:p>
            <a:pPr>
              <a:lnSpc>
                <a:spcPct val="90000"/>
              </a:lnSpc>
              <a:spcBef>
                <a:spcPct val="100000"/>
              </a:spcBef>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variable is a constant:</a:t>
            </a:r>
          </a:p>
          <a:p>
            <a:pPr marL="0" indent="0">
              <a:lnSpc>
                <a:spcPct val="90000"/>
              </a:lnSpc>
              <a:buFont typeface="Monotype Sorts"/>
              <a:buNone/>
              <a:defRPr/>
            </a:pPr>
            <a:r>
              <a:rPr lang="en-US" altLang="en-US" sz="2400"/>
              <a:t>        </a:t>
            </a:r>
            <a:r>
              <a:rPr lang="en-US" altLang="en-US" sz="2200" dirty="0">
                <a:solidFill>
                  <a:schemeClr val="tx2"/>
                </a:solidFill>
                <a:latin typeface="Courier New" panose="02070309020205020404" pitchFamily="49" charset="0"/>
              </a:rPr>
              <a:t>final static double PI = 3.14159;</a:t>
            </a:r>
            <a:endParaRPr lang="en-US" altLang="en-US" sz="2800" dirty="0">
              <a:solidFill>
                <a:schemeClr val="tx2"/>
              </a:solidFill>
            </a:endParaRPr>
          </a:p>
          <a:p>
            <a:pPr>
              <a:lnSpc>
                <a:spcPct val="90000"/>
              </a:lnSpc>
              <a:spcBef>
                <a:spcPct val="100000"/>
              </a:spcBef>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method cannot be</a:t>
            </a:r>
            <a:br>
              <a:rPr lang="en-US" altLang="en-US" sz="2800" dirty="0"/>
            </a:br>
            <a:r>
              <a:rPr lang="en-US" altLang="en-US" sz="2800" dirty="0"/>
              <a:t>overridden by its subclasses.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BA12F3B3-7253-EF2C-CF24-B5A02736789D}"/>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4A45BE3D-732C-8340-BC67-8D1FA6AE229D}" type="slidenum">
              <a:rPr lang="en-US" altLang="en-US" sz="1050"/>
              <a:pPr>
                <a:spcBef>
                  <a:spcPct val="0"/>
                </a:spcBef>
                <a:buClrTx/>
                <a:buSzTx/>
                <a:buFontTx/>
                <a:buNone/>
                <a:defRPr/>
              </a:pPr>
              <a:t>7</a:t>
            </a:fld>
            <a:endParaRPr lang="en-US" altLang="en-US" sz="1050"/>
          </a:p>
        </p:txBody>
      </p:sp>
      <p:sp>
        <p:nvSpPr>
          <p:cNvPr id="24579" name="Slide Number Placeholder 4">
            <a:extLst>
              <a:ext uri="{FF2B5EF4-FFF2-40B4-BE49-F238E27FC236}">
                <a16:creationId xmlns:a16="http://schemas.microsoft.com/office/drawing/2014/main" id="{3881B7D8-E353-1D5F-E6CC-1CA262787D85}"/>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3D317375-AD51-BD4A-BE76-07C8131B7F9F}" type="slidenum">
              <a:rPr lang="en-US" altLang="en-US" sz="1050"/>
              <a:pPr algn="r">
                <a:spcBef>
                  <a:spcPct val="0"/>
                </a:spcBef>
                <a:buClrTx/>
                <a:buSzTx/>
                <a:buFontTx/>
                <a:buNone/>
                <a:defRPr/>
              </a:pPr>
              <a:t>7</a:t>
            </a:fld>
            <a:endParaRPr lang="en-US" altLang="en-US" sz="1050"/>
          </a:p>
        </p:txBody>
      </p:sp>
      <p:sp>
        <p:nvSpPr>
          <p:cNvPr id="21507" name="Rectangle 2">
            <a:extLst>
              <a:ext uri="{FF2B5EF4-FFF2-40B4-BE49-F238E27FC236}">
                <a16:creationId xmlns:a16="http://schemas.microsoft.com/office/drawing/2014/main" id="{6ACD7775-27C1-8BA2-44F1-AA3F890BE31A}"/>
              </a:ext>
            </a:extLst>
          </p:cNvPr>
          <p:cNvSpPr>
            <a:spLocks noGrp="1" noChangeArrowheads="1"/>
          </p:cNvSpPr>
          <p:nvPr>
            <p:ph type="title" idx="4294967295"/>
          </p:nvPr>
        </p:nvSpPr>
        <p:spPr>
          <a:xfrm>
            <a:off x="1143000" y="1143000"/>
            <a:ext cx="6629400" cy="685800"/>
          </a:xfrm>
        </p:spPr>
        <p:txBody>
          <a:bodyPr/>
          <a:lstStyle/>
          <a:p>
            <a:r>
              <a:rPr lang="en-US" altLang="en-US">
                <a:cs typeface="Times New Roman" panose="02020603050405020304" pitchFamily="18" charset="0"/>
              </a:rPr>
              <a:t>Numeric Wrapper Class Constructors</a:t>
            </a:r>
            <a:r>
              <a:rPr lang="en-US" altLang="en-US"/>
              <a:t> </a:t>
            </a:r>
          </a:p>
        </p:txBody>
      </p:sp>
      <p:sp>
        <p:nvSpPr>
          <p:cNvPr id="21508" name="Rectangle 3">
            <a:extLst>
              <a:ext uri="{FF2B5EF4-FFF2-40B4-BE49-F238E27FC236}">
                <a16:creationId xmlns:a16="http://schemas.microsoft.com/office/drawing/2014/main" id="{81A7BFDC-F955-81F8-A285-26C61E967C6B}"/>
              </a:ext>
            </a:extLst>
          </p:cNvPr>
          <p:cNvSpPr>
            <a:spLocks noGrp="1" noChangeArrowheads="1"/>
          </p:cNvSpPr>
          <p:nvPr>
            <p:ph type="body" idx="4294967295"/>
          </p:nvPr>
        </p:nvSpPr>
        <p:spPr>
          <a:xfrm>
            <a:off x="1349188" y="2284413"/>
            <a:ext cx="6400800" cy="3714750"/>
          </a:xfrm>
        </p:spPr>
        <p:txBody>
          <a:bodyPr/>
          <a:lstStyle/>
          <a:p>
            <a:pPr marL="0" indent="0">
              <a:spcBef>
                <a:spcPct val="50000"/>
              </a:spcBef>
              <a:buFont typeface="Monotype Sorts" pitchFamily="2" charset="2"/>
              <a:buNone/>
            </a:pPr>
            <a:r>
              <a:rPr lang="en-US" altLang="en-US" sz="2400" dirty="0">
                <a:cs typeface="Times New Roman" panose="02020603050405020304" pitchFamily="18" charset="0"/>
              </a:rPr>
              <a:t>You can construct a wrapper object either from a primitive data type value or from a string representing the numeric value. The constructors for Integer and Double are:</a:t>
            </a:r>
          </a:p>
          <a:p>
            <a:pPr lvl="1">
              <a:spcBef>
                <a:spcPct val="50000"/>
              </a:spcBef>
              <a:buFontTx/>
              <a:buNone/>
            </a:pPr>
            <a:r>
              <a:rPr lang="en-US" altLang="en-US" sz="2000" dirty="0">
                <a:cs typeface="Times New Roman" panose="02020603050405020304" pitchFamily="18" charset="0"/>
              </a:rPr>
              <a:t>public Integer(int value)</a:t>
            </a:r>
          </a:p>
          <a:p>
            <a:pPr lvl="1">
              <a:spcBef>
                <a:spcPct val="50000"/>
              </a:spcBef>
              <a:buFontTx/>
              <a:buNone/>
            </a:pPr>
            <a:r>
              <a:rPr lang="en-US" altLang="en-US" sz="2000" dirty="0">
                <a:cs typeface="Times New Roman" panose="02020603050405020304" pitchFamily="18" charset="0"/>
              </a:rPr>
              <a:t>public Integer(String s)</a:t>
            </a:r>
          </a:p>
          <a:p>
            <a:pPr lvl="1">
              <a:spcBef>
                <a:spcPct val="50000"/>
              </a:spcBef>
              <a:buFontTx/>
              <a:buNone/>
            </a:pPr>
            <a:r>
              <a:rPr lang="en-US" altLang="en-US" sz="2000" dirty="0">
                <a:cs typeface="Times New Roman" panose="02020603050405020304" pitchFamily="18" charset="0"/>
              </a:rPr>
              <a:t>public Double(double value)</a:t>
            </a:r>
          </a:p>
          <a:p>
            <a:pPr lvl="1">
              <a:spcBef>
                <a:spcPct val="50000"/>
              </a:spcBef>
              <a:buFontTx/>
              <a:buNone/>
            </a:pPr>
            <a:r>
              <a:rPr lang="en-US" altLang="en-US" sz="2000" dirty="0">
                <a:cs typeface="Times New Roman" panose="02020603050405020304" pitchFamily="18" charset="0"/>
              </a:rPr>
              <a:t>public Double(String 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a:extLst>
              <a:ext uri="{FF2B5EF4-FFF2-40B4-BE49-F238E27FC236}">
                <a16:creationId xmlns:a16="http://schemas.microsoft.com/office/drawing/2014/main" id="{6DBFB276-1423-5A2D-536D-89EE6672F166}"/>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71B85F2E-A1FC-9B4F-B99C-A1ECE8F27C82}" type="slidenum">
              <a:rPr lang="en-US" altLang="en-US" sz="1050"/>
              <a:pPr>
                <a:spcBef>
                  <a:spcPct val="0"/>
                </a:spcBef>
                <a:buClrTx/>
                <a:buSzTx/>
                <a:buFontTx/>
                <a:buNone/>
                <a:defRPr/>
              </a:pPr>
              <a:t>8</a:t>
            </a:fld>
            <a:endParaRPr lang="en-US" altLang="en-US" sz="1050"/>
          </a:p>
        </p:txBody>
      </p:sp>
      <p:sp>
        <p:nvSpPr>
          <p:cNvPr id="25603" name="Slide Number Placeholder 4">
            <a:extLst>
              <a:ext uri="{FF2B5EF4-FFF2-40B4-BE49-F238E27FC236}">
                <a16:creationId xmlns:a16="http://schemas.microsoft.com/office/drawing/2014/main" id="{2366911F-C3C1-490E-F41E-27AD83C4D48C}"/>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B90BA4B4-230C-0444-9B86-1F3D3AC6EC2E}" type="slidenum">
              <a:rPr lang="en-US" altLang="en-US" sz="1050"/>
              <a:pPr algn="r">
                <a:spcBef>
                  <a:spcPct val="0"/>
                </a:spcBef>
                <a:buClrTx/>
                <a:buSzTx/>
                <a:buFontTx/>
                <a:buNone/>
                <a:defRPr/>
              </a:pPr>
              <a:t>8</a:t>
            </a:fld>
            <a:endParaRPr lang="en-US" altLang="en-US" sz="1050"/>
          </a:p>
        </p:txBody>
      </p:sp>
      <p:sp>
        <p:nvSpPr>
          <p:cNvPr id="22531" name="Rectangle 2">
            <a:extLst>
              <a:ext uri="{FF2B5EF4-FFF2-40B4-BE49-F238E27FC236}">
                <a16:creationId xmlns:a16="http://schemas.microsoft.com/office/drawing/2014/main" id="{74707B9A-4025-B356-4540-02C2205F72D1}"/>
              </a:ext>
            </a:extLst>
          </p:cNvPr>
          <p:cNvSpPr>
            <a:spLocks noGrp="1" noChangeArrowheads="1"/>
          </p:cNvSpPr>
          <p:nvPr>
            <p:ph type="title" idx="4294967295"/>
          </p:nvPr>
        </p:nvSpPr>
        <p:spPr>
          <a:xfrm>
            <a:off x="600075" y="571500"/>
            <a:ext cx="8001000" cy="685800"/>
          </a:xfrm>
        </p:spPr>
        <p:txBody>
          <a:bodyPr/>
          <a:lstStyle/>
          <a:p>
            <a:r>
              <a:rPr lang="en-US" altLang="en-US">
                <a:cs typeface="Times New Roman" panose="02020603050405020304" pitchFamily="18" charset="0"/>
              </a:rPr>
              <a:t>Numeric Wrapper Class Constants</a:t>
            </a:r>
            <a:r>
              <a:rPr lang="en-US" altLang="en-US"/>
              <a:t> </a:t>
            </a:r>
          </a:p>
        </p:txBody>
      </p:sp>
      <p:sp>
        <p:nvSpPr>
          <p:cNvPr id="22532" name="Rectangle 3">
            <a:extLst>
              <a:ext uri="{FF2B5EF4-FFF2-40B4-BE49-F238E27FC236}">
                <a16:creationId xmlns:a16="http://schemas.microsoft.com/office/drawing/2014/main" id="{03DB6284-8600-4F87-C160-6A3B8A3E9542}"/>
              </a:ext>
            </a:extLst>
          </p:cNvPr>
          <p:cNvSpPr>
            <a:spLocks noGrp="1" noChangeArrowheads="1"/>
          </p:cNvSpPr>
          <p:nvPr>
            <p:ph type="body" idx="4294967295"/>
          </p:nvPr>
        </p:nvSpPr>
        <p:spPr>
          <a:xfrm>
            <a:off x="304800" y="1371600"/>
            <a:ext cx="8763000" cy="3771900"/>
          </a:xfrm>
        </p:spPr>
        <p:txBody>
          <a:bodyPr/>
          <a:lstStyle/>
          <a:p>
            <a:pPr marL="0" indent="0">
              <a:spcBef>
                <a:spcPct val="50000"/>
              </a:spcBef>
              <a:buFont typeface="Monotype Sorts" pitchFamily="2" charset="2"/>
              <a:buNone/>
            </a:pPr>
            <a:r>
              <a:rPr lang="en-US" altLang="en-US" sz="2400">
                <a:cs typeface="Times New Roman" panose="02020603050405020304" pitchFamily="18" charset="0"/>
              </a:rPr>
              <a:t>Each numerical wrapper class has the constants </a:t>
            </a:r>
            <a:r>
              <a:rPr lang="en-US" altLang="en-US" sz="2400" u="sng">
                <a:cs typeface="Times New Roman" panose="02020603050405020304" pitchFamily="18" charset="0"/>
              </a:rPr>
              <a:t>MAX_VALUE</a:t>
            </a:r>
            <a:r>
              <a:rPr lang="en-US" altLang="en-US" sz="2400">
                <a:cs typeface="Times New Roman" panose="02020603050405020304" pitchFamily="18" charset="0"/>
              </a:rPr>
              <a:t> and </a:t>
            </a:r>
            <a:r>
              <a:rPr lang="en-US" altLang="en-US" sz="2400" u="sng">
                <a:cs typeface="Times New Roman" panose="02020603050405020304" pitchFamily="18" charset="0"/>
              </a:rPr>
              <a:t>MIN_VALUE</a:t>
            </a:r>
            <a:r>
              <a:rPr lang="en-US" altLang="en-US" sz="2400">
                <a:cs typeface="Times New Roman" panose="02020603050405020304" pitchFamily="18" charset="0"/>
              </a:rPr>
              <a:t>. </a:t>
            </a:r>
            <a:r>
              <a:rPr lang="en-US" altLang="en-US" sz="2400" u="sng">
                <a:cs typeface="Times New Roman" panose="02020603050405020304" pitchFamily="18" charset="0"/>
              </a:rPr>
              <a:t>MAX_VALUE</a:t>
            </a:r>
            <a:r>
              <a:rPr lang="en-US" altLang="en-US" sz="2400">
                <a:cs typeface="Times New Roman" panose="02020603050405020304" pitchFamily="18" charset="0"/>
              </a:rPr>
              <a:t> represents the maximum value of the corresponding primitive data type. </a:t>
            </a:r>
          </a:p>
          <a:p>
            <a:pPr marL="0" indent="0">
              <a:spcBef>
                <a:spcPct val="50000"/>
              </a:spcBef>
              <a:buFont typeface="Monotype Sorts" pitchFamily="2" charset="2"/>
              <a:buNone/>
            </a:pPr>
            <a:r>
              <a:rPr lang="en-US" altLang="en-US" sz="2400">
                <a:cs typeface="Times New Roman" panose="02020603050405020304" pitchFamily="18" charset="0"/>
              </a:rPr>
              <a:t>For </a:t>
            </a:r>
            <a:r>
              <a:rPr lang="en-US" altLang="en-US" sz="2400" u="sng">
                <a:cs typeface="Times New Roman" panose="02020603050405020304" pitchFamily="18" charset="0"/>
              </a:rPr>
              <a:t>Byte</a:t>
            </a:r>
            <a:r>
              <a:rPr lang="en-US" altLang="en-US" sz="2400">
                <a:cs typeface="Times New Roman" panose="02020603050405020304" pitchFamily="18" charset="0"/>
              </a:rPr>
              <a:t>, </a:t>
            </a:r>
            <a:r>
              <a:rPr lang="en-US" altLang="en-US" sz="2400" u="sng">
                <a:cs typeface="Times New Roman" panose="02020603050405020304" pitchFamily="18" charset="0"/>
              </a:rPr>
              <a:t>Short</a:t>
            </a:r>
            <a:r>
              <a:rPr lang="en-US" altLang="en-US" sz="2400">
                <a:cs typeface="Times New Roman" panose="02020603050405020304" pitchFamily="18" charset="0"/>
              </a:rPr>
              <a:t>, </a:t>
            </a:r>
            <a:r>
              <a:rPr lang="en-US" altLang="en-US" sz="2400" u="sng">
                <a:cs typeface="Times New Roman" panose="02020603050405020304" pitchFamily="18" charset="0"/>
              </a:rPr>
              <a:t>Integer</a:t>
            </a:r>
            <a:r>
              <a:rPr lang="en-US" altLang="en-US" sz="2400">
                <a:cs typeface="Times New Roman" panose="02020603050405020304" pitchFamily="18" charset="0"/>
              </a:rPr>
              <a:t>, and </a:t>
            </a:r>
            <a:r>
              <a:rPr lang="en-US" altLang="en-US" sz="2400" u="sng">
                <a:cs typeface="Times New Roman" panose="02020603050405020304" pitchFamily="18" charset="0"/>
              </a:rPr>
              <a:t>Long</a:t>
            </a:r>
            <a:r>
              <a:rPr lang="en-US" altLang="en-US" sz="2400">
                <a:cs typeface="Times New Roman" panose="02020603050405020304" pitchFamily="18" charset="0"/>
              </a:rPr>
              <a:t>, </a:t>
            </a:r>
            <a:r>
              <a:rPr lang="en-US" altLang="en-US" sz="2400" u="sng">
                <a:cs typeface="Times New Roman" panose="02020603050405020304" pitchFamily="18" charset="0"/>
              </a:rPr>
              <a:t>MIN_VALUE</a:t>
            </a:r>
            <a:r>
              <a:rPr lang="en-US" altLang="en-US" sz="2400">
                <a:cs typeface="Times New Roman" panose="02020603050405020304" pitchFamily="18" charset="0"/>
              </a:rPr>
              <a:t> represents the minimum </a:t>
            </a:r>
            <a:r>
              <a:rPr lang="en-US" altLang="en-US" sz="2400" u="sng">
                <a:cs typeface="Times New Roman" panose="02020603050405020304" pitchFamily="18" charset="0"/>
              </a:rPr>
              <a:t>byte</a:t>
            </a:r>
            <a:r>
              <a:rPr lang="en-US" altLang="en-US" sz="2400">
                <a:cs typeface="Times New Roman" panose="02020603050405020304" pitchFamily="18" charset="0"/>
              </a:rPr>
              <a:t>, </a:t>
            </a:r>
            <a:r>
              <a:rPr lang="en-US" altLang="en-US" sz="2400" u="sng">
                <a:cs typeface="Times New Roman" panose="02020603050405020304" pitchFamily="18" charset="0"/>
              </a:rPr>
              <a:t>short</a:t>
            </a:r>
            <a:r>
              <a:rPr lang="en-US" altLang="en-US" sz="2400">
                <a:cs typeface="Times New Roman" panose="02020603050405020304" pitchFamily="18" charset="0"/>
              </a:rPr>
              <a:t>, </a:t>
            </a:r>
            <a:r>
              <a:rPr lang="en-US" altLang="en-US" sz="2400" u="sng">
                <a:cs typeface="Times New Roman" panose="02020603050405020304" pitchFamily="18" charset="0"/>
              </a:rPr>
              <a:t>int</a:t>
            </a:r>
            <a:r>
              <a:rPr lang="en-US" altLang="en-US" sz="2400">
                <a:cs typeface="Times New Roman" panose="02020603050405020304" pitchFamily="18" charset="0"/>
              </a:rPr>
              <a:t>, and </a:t>
            </a:r>
            <a:r>
              <a:rPr lang="en-US" altLang="en-US" sz="2400" u="sng">
                <a:cs typeface="Times New Roman" panose="02020603050405020304" pitchFamily="18" charset="0"/>
              </a:rPr>
              <a:t>long</a:t>
            </a:r>
            <a:r>
              <a:rPr lang="en-US" altLang="en-US" sz="2400">
                <a:cs typeface="Times New Roman" panose="02020603050405020304" pitchFamily="18" charset="0"/>
              </a:rPr>
              <a:t> values. For </a:t>
            </a:r>
            <a:r>
              <a:rPr lang="en-US" altLang="en-US" sz="2400" u="sng">
                <a:cs typeface="Times New Roman" panose="02020603050405020304" pitchFamily="18" charset="0"/>
              </a:rPr>
              <a:t>Float</a:t>
            </a:r>
            <a:r>
              <a:rPr lang="en-US" altLang="en-US" sz="2400">
                <a:cs typeface="Times New Roman" panose="02020603050405020304" pitchFamily="18" charset="0"/>
              </a:rPr>
              <a:t> and </a:t>
            </a:r>
            <a:r>
              <a:rPr lang="en-US" altLang="en-US" sz="2400" u="sng">
                <a:cs typeface="Times New Roman" panose="02020603050405020304" pitchFamily="18" charset="0"/>
              </a:rPr>
              <a:t>Double</a:t>
            </a:r>
            <a:r>
              <a:rPr lang="en-US" altLang="en-US" sz="2400">
                <a:cs typeface="Times New Roman" panose="02020603050405020304" pitchFamily="18" charset="0"/>
              </a:rPr>
              <a:t>, </a:t>
            </a:r>
            <a:r>
              <a:rPr lang="en-US" altLang="en-US" sz="2400" u="sng">
                <a:cs typeface="Times New Roman" panose="02020603050405020304" pitchFamily="18" charset="0"/>
              </a:rPr>
              <a:t>MIN_VALUE</a:t>
            </a:r>
            <a:r>
              <a:rPr lang="en-US" altLang="en-US" sz="2400">
                <a:cs typeface="Times New Roman" panose="02020603050405020304" pitchFamily="18" charset="0"/>
              </a:rPr>
              <a:t> represents the minimum </a:t>
            </a:r>
            <a:r>
              <a:rPr lang="en-US" altLang="en-US" sz="2400" i="1">
                <a:cs typeface="Times New Roman" panose="02020603050405020304" pitchFamily="18" charset="0"/>
              </a:rPr>
              <a:t>positive</a:t>
            </a:r>
            <a:r>
              <a:rPr lang="en-US" altLang="en-US" sz="2400">
                <a:cs typeface="Times New Roman" panose="02020603050405020304" pitchFamily="18" charset="0"/>
              </a:rPr>
              <a:t> </a:t>
            </a:r>
            <a:r>
              <a:rPr lang="en-US" altLang="en-US" sz="2400" u="sng">
                <a:cs typeface="Times New Roman" panose="02020603050405020304" pitchFamily="18" charset="0"/>
              </a:rPr>
              <a:t>float</a:t>
            </a:r>
            <a:r>
              <a:rPr lang="en-US" altLang="en-US" sz="2400">
                <a:cs typeface="Times New Roman" panose="02020603050405020304" pitchFamily="18" charset="0"/>
              </a:rPr>
              <a:t> and </a:t>
            </a:r>
            <a:r>
              <a:rPr lang="en-US" altLang="en-US" sz="2400" u="sng">
                <a:cs typeface="Times New Roman" panose="02020603050405020304" pitchFamily="18" charset="0"/>
              </a:rPr>
              <a:t>double</a:t>
            </a:r>
            <a:r>
              <a:rPr lang="en-US" altLang="en-US" sz="2400">
                <a:cs typeface="Times New Roman" panose="02020603050405020304" pitchFamily="18" charset="0"/>
              </a:rPr>
              <a:t> values. </a:t>
            </a:r>
          </a:p>
          <a:p>
            <a:pPr marL="0" indent="0">
              <a:spcBef>
                <a:spcPct val="50000"/>
              </a:spcBef>
              <a:buFont typeface="Monotype Sorts" pitchFamily="2" charset="2"/>
              <a:buNone/>
            </a:pPr>
            <a:r>
              <a:rPr lang="en-US" altLang="en-US" sz="2400">
                <a:cs typeface="Times New Roman" panose="02020603050405020304" pitchFamily="18" charset="0"/>
              </a:rPr>
              <a:t>The following statements display the maximum integer (2,147,483,647), the minimum positive float (1.4E-45), and the maximum double floating-point number (1.79769313486231570e+308d).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a:extLst>
              <a:ext uri="{FF2B5EF4-FFF2-40B4-BE49-F238E27FC236}">
                <a16:creationId xmlns:a16="http://schemas.microsoft.com/office/drawing/2014/main" id="{E5E69AAB-7EC0-61F9-D101-3AA01048493A}"/>
              </a:ext>
            </a:extLst>
          </p:cNvPr>
          <p:cNvSpPr>
            <a:spLocks noGrp="1"/>
          </p:cNvSpPr>
          <p:nvPr>
            <p:ph type="sldNum" sz="quarter" idx="11"/>
          </p:nvPr>
        </p:nvSpPr>
        <p:spPr/>
        <p:txBody>
          <a:bodyPr/>
          <a:lstStyle>
            <a:lvl1pPr>
              <a:spcBef>
                <a:spcPct val="20000"/>
              </a:spcBef>
              <a:buClr>
                <a:schemeClr val="tx2"/>
              </a:buClr>
              <a:buSzPct val="75000"/>
              <a:buFont typeface="Monotype Sorts" pitchFamily="2" charset="2"/>
              <a:buChar char="F"/>
              <a:defRPr sz="2400">
                <a:solidFill>
                  <a:schemeClr val="tx1"/>
                </a:solidFill>
                <a:latin typeface="Times New Roman" panose="02020603050405020304" pitchFamily="18" charset="0"/>
              </a:defRPr>
            </a:lvl1pPr>
            <a:lvl2pPr marL="557213" indent="-214313">
              <a:spcBef>
                <a:spcPct val="20000"/>
              </a:spcBef>
              <a:buClr>
                <a:schemeClr val="tx1"/>
              </a:buClr>
              <a:buChar char="–"/>
              <a:defRPr sz="2100">
                <a:solidFill>
                  <a:schemeClr val="tx1"/>
                </a:solidFill>
                <a:latin typeface="Times New Roman" panose="02020603050405020304" pitchFamily="18" charset="0"/>
              </a:defRPr>
            </a:lvl2pPr>
            <a:lvl3pPr marL="857250" indent="-171450">
              <a:spcBef>
                <a:spcPct val="20000"/>
              </a:spcBef>
              <a:buClr>
                <a:schemeClr val="accent2"/>
              </a:buClr>
              <a:buSzPct val="65000"/>
              <a:buFont typeface="Monotype Sorts" pitchFamily="2" charset="2"/>
              <a:buChar char="u"/>
              <a:defRPr sz="1800">
                <a:solidFill>
                  <a:schemeClr val="tx1"/>
                </a:solidFill>
                <a:latin typeface="Times New Roman" panose="02020603050405020304" pitchFamily="18" charset="0"/>
              </a:defRPr>
            </a:lvl3pPr>
            <a:lvl4pPr marL="1200150" indent="-171450">
              <a:spcBef>
                <a:spcPct val="20000"/>
              </a:spcBef>
              <a:buClr>
                <a:schemeClr val="tx1"/>
              </a:buClr>
              <a:buChar char="–"/>
              <a:defRPr sz="1500">
                <a:solidFill>
                  <a:schemeClr val="tx1"/>
                </a:solidFill>
                <a:latin typeface="Times New Roman" panose="02020603050405020304" pitchFamily="18" charset="0"/>
              </a:defRPr>
            </a:lvl4pPr>
            <a:lvl5pPr marL="1543050" indent="-171450">
              <a:spcBef>
                <a:spcPct val="20000"/>
              </a:spcBef>
              <a:buClr>
                <a:schemeClr val="tx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tx2"/>
              </a:buClr>
              <a:buChar char="•"/>
              <a:defRPr sz="1500">
                <a:solidFill>
                  <a:schemeClr val="tx1"/>
                </a:solidFill>
                <a:latin typeface="Times New Roman" panose="02020603050405020304" pitchFamily="18" charset="0"/>
              </a:defRPr>
            </a:lvl9pPr>
          </a:lstStyle>
          <a:p>
            <a:pPr>
              <a:spcBef>
                <a:spcPct val="0"/>
              </a:spcBef>
              <a:buClrTx/>
              <a:buSzTx/>
              <a:buFontTx/>
              <a:buNone/>
              <a:defRPr/>
            </a:pPr>
            <a:fld id="{F4CB20D5-E12E-114B-940E-D6E59D619F36}" type="slidenum">
              <a:rPr lang="en-US" altLang="en-US" sz="1050"/>
              <a:pPr>
                <a:spcBef>
                  <a:spcPct val="0"/>
                </a:spcBef>
                <a:buClrTx/>
                <a:buSzTx/>
                <a:buFontTx/>
                <a:buNone/>
                <a:defRPr/>
              </a:pPr>
              <a:t>9</a:t>
            </a:fld>
            <a:endParaRPr lang="en-US" altLang="en-US" sz="1050"/>
          </a:p>
        </p:txBody>
      </p:sp>
      <p:sp>
        <p:nvSpPr>
          <p:cNvPr id="26627" name="Slide Number Placeholder 4">
            <a:extLst>
              <a:ext uri="{FF2B5EF4-FFF2-40B4-BE49-F238E27FC236}">
                <a16:creationId xmlns:a16="http://schemas.microsoft.com/office/drawing/2014/main" id="{D7A2B1B6-D3B6-2920-5F7E-6F5ACDFDDCD0}"/>
              </a:ext>
            </a:extLst>
          </p:cNvPr>
          <p:cNvSpPr txBox="1">
            <a:spLocks noGrp="1"/>
          </p:cNvSpPr>
          <p:nvPr/>
        </p:nvSpPr>
        <p:spPr bwMode="auto">
          <a:xfrm>
            <a:off x="6057900" y="5656263"/>
            <a:ext cx="1428750" cy="342900"/>
          </a:xfrm>
          <a:prstGeom prst="rect">
            <a:avLst/>
          </a:prstGeom>
          <a:noFill/>
          <a:ln>
            <a:noFill/>
          </a:ln>
        </p:spPr>
        <p:txBody>
          <a:bodyPr wrap="none" lIns="69056" tIns="34529" rIns="69056" bIns="34529"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defRPr/>
            </a:pPr>
            <a:fld id="{BA978CC1-5A05-D84D-A647-F2F9B5BE9778}" type="slidenum">
              <a:rPr lang="en-US" altLang="en-US" sz="1050"/>
              <a:pPr algn="r">
                <a:spcBef>
                  <a:spcPct val="0"/>
                </a:spcBef>
                <a:buClrTx/>
                <a:buSzTx/>
                <a:buFontTx/>
                <a:buNone/>
                <a:defRPr/>
              </a:pPr>
              <a:t>9</a:t>
            </a:fld>
            <a:endParaRPr lang="en-US" altLang="en-US" sz="1050"/>
          </a:p>
        </p:txBody>
      </p:sp>
      <p:sp>
        <p:nvSpPr>
          <p:cNvPr id="23555" name="Rectangle 2">
            <a:extLst>
              <a:ext uri="{FF2B5EF4-FFF2-40B4-BE49-F238E27FC236}">
                <a16:creationId xmlns:a16="http://schemas.microsoft.com/office/drawing/2014/main" id="{0FE01BB0-F38E-07FB-EAC9-F84CEC779EB3}"/>
              </a:ext>
            </a:extLst>
          </p:cNvPr>
          <p:cNvSpPr>
            <a:spLocks noGrp="1" noChangeArrowheads="1"/>
          </p:cNvSpPr>
          <p:nvPr>
            <p:ph type="title" idx="4294967295"/>
          </p:nvPr>
        </p:nvSpPr>
        <p:spPr>
          <a:xfrm>
            <a:off x="1143000" y="1028700"/>
            <a:ext cx="6629400" cy="685800"/>
          </a:xfrm>
        </p:spPr>
        <p:txBody>
          <a:bodyPr/>
          <a:lstStyle/>
          <a:p>
            <a:r>
              <a:rPr lang="en-US" altLang="en-US">
                <a:cs typeface="Times New Roman" panose="02020603050405020304" pitchFamily="18" charset="0"/>
              </a:rPr>
              <a:t>Conversion Methods</a:t>
            </a:r>
          </a:p>
        </p:txBody>
      </p:sp>
      <p:sp>
        <p:nvSpPr>
          <p:cNvPr id="23556" name="Rectangle 3">
            <a:extLst>
              <a:ext uri="{FF2B5EF4-FFF2-40B4-BE49-F238E27FC236}">
                <a16:creationId xmlns:a16="http://schemas.microsoft.com/office/drawing/2014/main" id="{138B0AE9-7BA6-1D38-6E25-3854EEEE3BFD}"/>
              </a:ext>
            </a:extLst>
          </p:cNvPr>
          <p:cNvSpPr>
            <a:spLocks noGrp="1" noChangeArrowheads="1"/>
          </p:cNvSpPr>
          <p:nvPr>
            <p:ph type="body" idx="4294967295"/>
          </p:nvPr>
        </p:nvSpPr>
        <p:spPr>
          <a:xfrm>
            <a:off x="1314450" y="1714500"/>
            <a:ext cx="6400800" cy="3886200"/>
          </a:xfrm>
        </p:spPr>
        <p:txBody>
          <a:bodyPr/>
          <a:lstStyle/>
          <a:p>
            <a:pPr marL="0" indent="0">
              <a:spcBef>
                <a:spcPct val="50000"/>
              </a:spcBef>
              <a:buFont typeface="Monotype Sorts" pitchFamily="2" charset="2"/>
              <a:buNone/>
            </a:pPr>
            <a:r>
              <a:rPr lang="en-US" altLang="en-US" sz="2700">
                <a:cs typeface="Times New Roman" panose="02020603050405020304" pitchFamily="18" charset="0"/>
              </a:rPr>
              <a:t>Each numeric wrapper class implements the abstract methods </a:t>
            </a:r>
            <a:r>
              <a:rPr lang="en-US" altLang="en-US" sz="2700" u="sng">
                <a:cs typeface="Times New Roman" panose="02020603050405020304" pitchFamily="18" charset="0"/>
              </a:rPr>
              <a:t>doubleValue</a:t>
            </a:r>
            <a:r>
              <a:rPr lang="en-US" altLang="en-US" sz="2700">
                <a:cs typeface="Times New Roman" panose="02020603050405020304" pitchFamily="18" charset="0"/>
              </a:rPr>
              <a:t>, </a:t>
            </a:r>
            <a:r>
              <a:rPr lang="en-US" altLang="en-US" sz="2700" u="sng">
                <a:cs typeface="Times New Roman" panose="02020603050405020304" pitchFamily="18" charset="0"/>
              </a:rPr>
              <a:t>floatValue</a:t>
            </a:r>
            <a:r>
              <a:rPr lang="en-US" altLang="en-US" sz="2700">
                <a:cs typeface="Times New Roman" panose="02020603050405020304" pitchFamily="18" charset="0"/>
              </a:rPr>
              <a:t>, </a:t>
            </a:r>
            <a:r>
              <a:rPr lang="en-US" altLang="en-US" sz="2700" u="sng">
                <a:cs typeface="Times New Roman" panose="02020603050405020304" pitchFamily="18" charset="0"/>
              </a:rPr>
              <a:t>intValue</a:t>
            </a:r>
            <a:r>
              <a:rPr lang="en-US" altLang="en-US" sz="2700">
                <a:cs typeface="Times New Roman" panose="02020603050405020304" pitchFamily="18" charset="0"/>
              </a:rPr>
              <a:t>, </a:t>
            </a:r>
            <a:r>
              <a:rPr lang="en-US" altLang="en-US" sz="2700" u="sng">
                <a:cs typeface="Times New Roman" panose="02020603050405020304" pitchFamily="18" charset="0"/>
              </a:rPr>
              <a:t>longValue</a:t>
            </a:r>
            <a:r>
              <a:rPr lang="en-US" altLang="en-US" sz="2700">
                <a:cs typeface="Times New Roman" panose="02020603050405020304" pitchFamily="18" charset="0"/>
              </a:rPr>
              <a:t>, and </a:t>
            </a:r>
            <a:r>
              <a:rPr lang="en-US" altLang="en-US" sz="2700" u="sng">
                <a:cs typeface="Times New Roman" panose="02020603050405020304" pitchFamily="18" charset="0"/>
              </a:rPr>
              <a:t>shortValue</a:t>
            </a:r>
            <a:r>
              <a:rPr lang="en-US" altLang="en-US" sz="2700">
                <a:cs typeface="Times New Roman" panose="02020603050405020304" pitchFamily="18" charset="0"/>
              </a:rPr>
              <a:t>, which are defined in the </a:t>
            </a:r>
            <a:r>
              <a:rPr lang="en-US" altLang="en-US" sz="2700" u="sng">
                <a:cs typeface="Times New Roman" panose="02020603050405020304" pitchFamily="18" charset="0"/>
              </a:rPr>
              <a:t>Number</a:t>
            </a:r>
            <a:r>
              <a:rPr lang="en-US" altLang="en-US" sz="2700">
                <a:cs typeface="Times New Roman" panose="02020603050405020304" pitchFamily="18" charset="0"/>
              </a:rPr>
              <a:t> class. These methods “convert” objects into primitive type values. </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38625</TotalTime>
  <Words>4965</Words>
  <Application>Microsoft Macintosh PowerPoint</Application>
  <PresentationFormat>On-screen Show (4:3)</PresentationFormat>
  <Paragraphs>675</Paragraphs>
  <Slides>63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5" baseType="lpstr">
      <vt:lpstr>Times New Roman</vt:lpstr>
      <vt:lpstr>Arial</vt:lpstr>
      <vt:lpstr>Monotype Sorts</vt:lpstr>
      <vt:lpstr>Wingdings</vt:lpstr>
      <vt:lpstr>Courier New</vt:lpstr>
      <vt:lpstr>Courier</vt:lpstr>
      <vt:lpstr>Book Antiqua</vt:lpstr>
      <vt:lpstr>Forte</vt:lpstr>
      <vt:lpstr>Times</vt:lpstr>
      <vt:lpstr>International</vt:lpstr>
      <vt:lpstr>Picture</vt:lpstr>
      <vt:lpstr>Microsoft Word Picture</vt:lpstr>
      <vt:lpstr>Chapter 11 Inheritance and Polymorphism</vt:lpstr>
      <vt:lpstr>Motivations</vt:lpstr>
      <vt:lpstr>Objectives</vt:lpstr>
      <vt:lpstr>Wrapper Classes</vt:lpstr>
      <vt:lpstr>The Integer and Double Classes</vt:lpstr>
      <vt:lpstr>The Integer Class and the Double Class</vt:lpstr>
      <vt:lpstr>Numeric Wrapper Class Constructors </vt:lpstr>
      <vt:lpstr>Numeric Wrapper Class Constants </vt:lpstr>
      <vt:lpstr>Conversion Methods</vt:lpstr>
      <vt:lpstr>The Static valueOf Methods</vt:lpstr>
      <vt:lpstr>The Methods for Parsing Strings into Numbers </vt:lpstr>
      <vt:lpstr>Automatic Conversion Between Primitive Types and Wrapper Class Types</vt:lpstr>
      <vt:lpstr>BigInteger and BigDecimal</vt:lpstr>
      <vt:lpstr>BigInteger and BigDecimal</vt:lpstr>
      <vt:lpstr>The Integer Pool</vt:lpstr>
      <vt:lpstr>Superclasses and Subclasses</vt:lpstr>
      <vt:lpstr>Are superclass’s Constructor Inherited?</vt:lpstr>
      <vt:lpstr>Superclass’s Constructor Is Always Invoked</vt:lpstr>
      <vt:lpstr>Using the Keyword super</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Defining a Subclass</vt:lpstr>
      <vt:lpstr>Calling Superclass Methods</vt:lpstr>
      <vt:lpstr>Overriding Methods in the Superclass</vt:lpstr>
      <vt:lpstr>NOTE</vt:lpstr>
      <vt:lpstr>NOTE</vt:lpstr>
      <vt:lpstr>Overriding vs. Overloading</vt:lpstr>
      <vt:lpstr>The Object Class and Its Methods</vt:lpstr>
      <vt:lpstr>The toString() method in Object</vt:lpstr>
      <vt:lpstr>Polymorphism</vt:lpstr>
      <vt:lpstr>Polymorphism, Dynamic Binding and Generic Programming</vt:lpstr>
      <vt:lpstr>Dynamic Binding</vt:lpstr>
      <vt:lpstr>Method Matching vs. Binding</vt:lpstr>
      <vt:lpstr>Generic Programming</vt:lpstr>
      <vt:lpstr>Casting Objects</vt:lpstr>
      <vt:lpstr>Why Casting Is Necessary?</vt:lpstr>
      <vt:lpstr>Casting from Superclass to Subclass</vt:lpstr>
      <vt:lpstr>The instanceof Operator</vt:lpstr>
      <vt:lpstr>TIP</vt:lpstr>
      <vt:lpstr>Example: Demonstrating Polymorphism and Casting</vt:lpstr>
      <vt:lpstr>The   equals Method</vt:lpstr>
      <vt:lpstr>NOTE</vt:lpstr>
      <vt:lpstr>The ArrayList Class</vt:lpstr>
      <vt:lpstr>Differences and Similarities between Arrays and ArrayList</vt:lpstr>
      <vt:lpstr>Array Lists from/to Arrays</vt:lpstr>
      <vt:lpstr>max and min in an Array List</vt:lpstr>
      <vt:lpstr>Shuffling an Array List</vt:lpstr>
      <vt:lpstr>The protected Modifier</vt:lpstr>
      <vt:lpstr>Accessibility Summary</vt:lpstr>
      <vt:lpstr>Visibility Modifiers </vt:lpstr>
      <vt:lpstr>A Subclass Cannot Weaken the Accessibility</vt:lpstr>
      <vt:lpstr>NOTE</vt:lpstr>
      <vt:lpstr>The final Modifier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Dean Chrisakos</cp:lastModifiedBy>
  <cp:revision>282</cp:revision>
  <dcterms:created xsi:type="dcterms:W3CDTF">1995-06-10T17:31:50Z</dcterms:created>
  <dcterms:modified xsi:type="dcterms:W3CDTF">2024-02-14T05:19:46Z</dcterms:modified>
</cp:coreProperties>
</file>