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3" r:id="rId7"/>
    <p:sldId id="274" r:id="rId8"/>
    <p:sldId id="275" r:id="rId9"/>
    <p:sldId id="276" r:id="rId10"/>
    <p:sldId id="277" r:id="rId11"/>
    <p:sldId id="278" r:id="rId12"/>
    <p:sldId id="265" r:id="rId13"/>
    <p:sldId id="273" r:id="rId14"/>
    <p:sldId id="279" r:id="rId15"/>
    <p:sldId id="266" r:id="rId16"/>
    <p:sldId id="281" r:id="rId17"/>
    <p:sldId id="280" r:id="rId18"/>
    <p:sldId id="311" r:id="rId19"/>
    <p:sldId id="287" r:id="rId20"/>
    <p:sldId id="282" r:id="rId21"/>
    <p:sldId id="283" r:id="rId22"/>
    <p:sldId id="290" r:id="rId23"/>
    <p:sldId id="284" r:id="rId24"/>
    <p:sldId id="285" r:id="rId25"/>
    <p:sldId id="291" r:id="rId26"/>
    <p:sldId id="310" r:id="rId27"/>
    <p:sldId id="293" r:id="rId28"/>
    <p:sldId id="295" r:id="rId29"/>
    <p:sldId id="304" r:id="rId30"/>
    <p:sldId id="303" r:id="rId31"/>
    <p:sldId id="296" r:id="rId32"/>
    <p:sldId id="305" r:id="rId33"/>
    <p:sldId id="299" r:id="rId34"/>
    <p:sldId id="297" r:id="rId35"/>
    <p:sldId id="300" r:id="rId36"/>
    <p:sldId id="298" r:id="rId37"/>
    <p:sldId id="301" r:id="rId38"/>
    <p:sldId id="302" r:id="rId39"/>
    <p:sldId id="312" r:id="rId40"/>
    <p:sldId id="309" r:id="rId41"/>
    <p:sldId id="306" r:id="rId42"/>
    <p:sldId id="307" r:id="rId43"/>
    <p:sldId id="313" r:id="rId44"/>
    <p:sldId id="314" r:id="rId45"/>
    <p:sldId id="31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39EADE-5216-DF4F-99D2-AACD096BE422}">
          <p14:sldIdLst>
            <p14:sldId id="256"/>
            <p14:sldId id="258"/>
            <p14:sldId id="259"/>
          </p14:sldIdLst>
        </p14:section>
        <p14:section name="Untitled Section" id="{3E74BBA0-C5D3-7349-A366-1D5035C8F38C}">
          <p14:sldIdLst>
            <p14:sldId id="260"/>
            <p14:sldId id="261"/>
            <p14:sldId id="263"/>
            <p14:sldId id="274"/>
            <p14:sldId id="275"/>
            <p14:sldId id="276"/>
            <p14:sldId id="277"/>
            <p14:sldId id="278"/>
            <p14:sldId id="265"/>
            <p14:sldId id="273"/>
            <p14:sldId id="279"/>
            <p14:sldId id="266"/>
            <p14:sldId id="281"/>
            <p14:sldId id="280"/>
            <p14:sldId id="311"/>
            <p14:sldId id="287"/>
            <p14:sldId id="282"/>
            <p14:sldId id="283"/>
            <p14:sldId id="290"/>
            <p14:sldId id="284"/>
            <p14:sldId id="285"/>
            <p14:sldId id="291"/>
            <p14:sldId id="310"/>
            <p14:sldId id="293"/>
            <p14:sldId id="295"/>
            <p14:sldId id="304"/>
            <p14:sldId id="303"/>
            <p14:sldId id="296"/>
            <p14:sldId id="305"/>
            <p14:sldId id="299"/>
            <p14:sldId id="297"/>
            <p14:sldId id="300"/>
            <p14:sldId id="298"/>
            <p14:sldId id="301"/>
            <p14:sldId id="302"/>
            <p14:sldId id="312"/>
            <p14:sldId id="309"/>
            <p14:sldId id="306"/>
            <p14:sldId id="307"/>
            <p14:sldId id="313"/>
            <p14:sldId id="314"/>
            <p14:sldId id="3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uangdi ZHU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3986" autoAdjust="0"/>
    <p:restoredTop sz="94660"/>
  </p:normalViewPr>
  <p:slideViewPr>
    <p:cSldViewPr snapToGrid="0" snapToObjects="1">
      <p:cViewPr>
        <p:scale>
          <a:sx n="108" d="100"/>
          <a:sy n="108" d="100"/>
        </p:scale>
        <p:origin x="-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ei:Desktop:NCI:RDMA:qperf_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ei:Desktop:NCI:RDMA:qperf_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</a:t>
            </a:r>
            <a:r>
              <a:rPr lang="en-US" baseline="0"/>
              <a:t> of latency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Sheet1!$B$33:$D$33</c:f>
              <c:strCache>
                <c:ptCount val="3"/>
                <c:pt idx="0">
                  <c:v>tcp</c:v>
                </c:pt>
                <c:pt idx="1">
                  <c:v>rc_rdma_read</c:v>
                </c:pt>
                <c:pt idx="2">
                  <c:v>rc_rdma_write</c:v>
                </c:pt>
              </c:strCache>
            </c:strRef>
          </c:cat>
          <c:val>
            <c:numRef>
              <c:f>Sheet1!$B$34:$D$34</c:f>
              <c:numCache>
                <c:formatCode>General</c:formatCode>
                <c:ptCount val="3"/>
                <c:pt idx="0">
                  <c:v>36.81</c:v>
                </c:pt>
                <c:pt idx="1">
                  <c:v>4.03</c:v>
                </c:pt>
                <c:pt idx="2">
                  <c:v>10.76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1865544"/>
        <c:axId val="-2084393848"/>
      </c:barChart>
      <c:catAx>
        <c:axId val="2021865544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84393848"/>
        <c:crosses val="autoZero"/>
        <c:auto val="1"/>
        <c:lblAlgn val="ctr"/>
        <c:lblOffset val="100"/>
        <c:noMultiLvlLbl val="0"/>
      </c:catAx>
      <c:valAx>
        <c:axId val="-20843938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Latency (us)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021865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 of bandwidth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Sheet1!$B$20:$D$20</c:f>
              <c:strCache>
                <c:ptCount val="3"/>
                <c:pt idx="0">
                  <c:v>tcp</c:v>
                </c:pt>
                <c:pt idx="1">
                  <c:v>rc_rdma_read</c:v>
                </c:pt>
                <c:pt idx="2">
                  <c:v>rc_rdma_write</c:v>
                </c:pt>
              </c:strCache>
            </c:strRef>
          </c:cat>
          <c:val>
            <c:numRef>
              <c:f>Sheet1!$B$21:$D$21</c:f>
              <c:numCache>
                <c:formatCode>General</c:formatCode>
                <c:ptCount val="3"/>
                <c:pt idx="0">
                  <c:v>0.011</c:v>
                </c:pt>
                <c:pt idx="1">
                  <c:v>3.818999999999999</c:v>
                </c:pt>
                <c:pt idx="2">
                  <c:v>3.746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5697064"/>
        <c:axId val="-2108425656"/>
      </c:barChart>
      <c:catAx>
        <c:axId val="2065697064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08425656"/>
        <c:crosses val="autoZero"/>
        <c:auto val="1"/>
        <c:lblAlgn val="ctr"/>
        <c:lblOffset val="100"/>
        <c:noMultiLvlLbl val="0"/>
      </c:catAx>
      <c:valAx>
        <c:axId val="-21084256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Bandwidth (GB/sec)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0656970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3211A-CB73-AA41-B3FB-6DCD3077B9E6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028D-6F4A-BC48-A758-27CF096B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RDMA is the ability of accessing( i.e. reading from or writing to) on a remote machine without interrupting the processing of CPU(s) on that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9028D-6F4A-BC48-A758-27CF096B8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22/01/15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22/01/15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22/01/15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22/01/15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22/01/15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22/01/15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22/01/15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22/01/15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mamojo.com/2014/03/31/remote-direct-memory-access-rdma" TargetMode="External"/><Relationship Id="rId4" Type="http://schemas.openxmlformats.org/officeDocument/2006/relationships/hyperlink" Target="http://www.rdmamojo.com/2014/09/20/working-rdma-redhatcentos-6/" TargetMode="External"/><Relationship Id="rId5" Type="http://schemas.openxmlformats.org/officeDocument/2006/relationships/hyperlink" Target="http://www.mellanox.com/related-docs/whitepapers/RDMA_Performance_in_Virtual_Machines_using_QDR_InfiniBand_on_VMware_vSphere5.pdf" TargetMode="External"/><Relationship Id="rId6" Type="http://schemas.openxmlformats.org/officeDocument/2006/relationships/hyperlink" Target="https://software.intel.com/en-us/articles/access-to-infiniband-from-linux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copy.wordpress.com/2010/10/08/quick-concepts-part-1-%E2%80%93-introduction-to-rdm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ult.centos.org/6.5/os/x86_64/Packages/kernel-devel-2.6.32-431.el6.x86_64.rp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s.openfabrics.org/downloads/OFED/ofed-3.12/OFED-3.12.tgz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8661"/>
            <a:ext cx="7772400" cy="2716283"/>
          </a:xfrm>
        </p:spPr>
        <p:txBody>
          <a:bodyPr/>
          <a:lstStyle/>
          <a:p>
            <a:r>
              <a:rPr lang="en-US" sz="3600" b="1" dirty="0"/>
              <a:t>A Measurement Study of RDMA Performance In Multi-Tenant Environment - VMs and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253" y="4442331"/>
            <a:ext cx="6400800" cy="1554735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/>
              <a:t>Student:  </a:t>
            </a:r>
            <a:r>
              <a:rPr lang="zh-CN" altLang="en-US" dirty="0" smtClean="0"/>
              <a:t> </a:t>
            </a:r>
            <a:r>
              <a:rPr lang="en-US" dirty="0" smtClean="0"/>
              <a:t>Zhuangdi </a:t>
            </a:r>
            <a:r>
              <a:rPr lang="en-US" dirty="0" smtClean="0"/>
              <a:t>Zhu  Supervisor: Alex Liu</a:t>
            </a:r>
            <a:endParaRPr lang="en-US" dirty="0" smtClean="0"/>
          </a:p>
          <a:p>
            <a:pPr algn="l">
              <a:lnSpc>
                <a:spcPct val="150000"/>
              </a:lnSpc>
            </a:pPr>
            <a:r>
              <a:rPr lang="en-US" dirty="0" smtClean="0"/>
              <a:t>Mentors:  </a:t>
            </a:r>
            <a:r>
              <a:rPr lang="en-US" dirty="0"/>
              <a:t>Salman A </a:t>
            </a:r>
            <a:r>
              <a:rPr lang="en-US" dirty="0" err="1" smtClean="0"/>
              <a:t>Baset</a:t>
            </a:r>
            <a:r>
              <a:rPr lang="zh-CN" altLang="en-US" dirty="0" smtClean="0"/>
              <a:t>  </a:t>
            </a:r>
            <a:r>
              <a:rPr lang="zh-CN" altLang="en-US" dirty="0" smtClean="0"/>
              <a:t> </a:t>
            </a:r>
            <a:r>
              <a:rPr lang="en-US" dirty="0" smtClean="0"/>
              <a:t>Michael R Hines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7981" y="6180384"/>
            <a:ext cx="259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 9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218997"/>
              </p:ext>
            </p:extLst>
          </p:nvPr>
        </p:nvGraphicFramePr>
        <p:xfrm>
          <a:off x="457200" y="2286541"/>
          <a:ext cx="8433118" cy="3835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5643"/>
                <a:gridCol w="5774124"/>
                <a:gridCol w="1453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800" dirty="0" smtClean="0"/>
                        <a:t>Z-Copy</a:t>
                      </a:r>
                      <a:r>
                        <a:rPr lang="zh-CN" altLang="en-US" sz="1800" dirty="0" smtClean="0"/>
                        <a:t>     </a:t>
                      </a:r>
                      <a:r>
                        <a:rPr lang="en-US" altLang="zh-CN" sz="1800" dirty="0" smtClean="0"/>
                        <a:t>Education and Sample Code for RDMA </a:t>
                      </a:r>
                      <a:r>
                        <a:rPr lang="en-US" altLang="zh-CN" sz="1800" dirty="0" err="1" smtClean="0"/>
                        <a:t>Programming</a:t>
                      </a:r>
                      <a:r>
                        <a:rPr lang="en-US" altLang="zh-CN" sz="1000" dirty="0" err="1" smtClean="0">
                          <a:hlinkClick r:id="rId2"/>
                        </a:rPr>
                        <a:t>http</a:t>
                      </a:r>
                      <a:r>
                        <a:rPr lang="en-US" altLang="zh-CN" sz="1000" dirty="0" smtClean="0">
                          <a:hlinkClick r:id="rId2"/>
                        </a:rPr>
                        <a:t>://zcopy.wordpress.com/2010/10/08/quick-concepts-part-1-%E2%80%93-introduction-to-rdma/</a:t>
                      </a:r>
                      <a:endParaRPr lang="en-US" altLang="zh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800" dirty="0" smtClean="0"/>
                        <a:t>Introduction to Remote Direct Memory Access (RDMA</a:t>
                      </a:r>
                      <a:r>
                        <a:rPr lang="zh-CN" altLang="zh-CN" sz="1800" dirty="0" smtClean="0"/>
                        <a:t>)</a:t>
                      </a:r>
                      <a:r>
                        <a:rPr lang="en-US" altLang="zh-CN" sz="1000" dirty="0" smtClean="0">
                          <a:hlinkClick r:id="rId3"/>
                        </a:rPr>
                        <a:t>http://www.rdmamojo.com/2014/03/31/remote-direct-memory-access-rdma</a:t>
                      </a:r>
                      <a:endParaRPr lang="en-US" altLang="zh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Working with RDMA in </a:t>
                      </a:r>
                      <a:r>
                        <a:rPr lang="en-US" altLang="zh-CN" sz="1800" dirty="0" err="1" smtClean="0"/>
                        <a:t>RedHat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en-US" altLang="zh-CN" sz="1800" dirty="0" err="1" smtClean="0"/>
                        <a:t>CentOS</a:t>
                      </a:r>
                      <a:r>
                        <a:rPr lang="en-US" altLang="zh-CN" sz="1800" dirty="0" smtClean="0"/>
                        <a:t> 6.*</a:t>
                      </a:r>
                      <a:r>
                        <a:rPr lang="zh-CN" altLang="en-US" sz="1800" dirty="0" smtClean="0"/>
                        <a:t>     </a:t>
                      </a:r>
                      <a:r>
                        <a:rPr lang="en-US" altLang="zh-CN" sz="1000" dirty="0" smtClean="0">
                          <a:hlinkClick r:id="rId4"/>
                        </a:rPr>
                        <a:t>http://www.rdmamojo.com/2014/09/20/working-rdma-redhatcentos-6/</a:t>
                      </a:r>
                      <a:endParaRPr lang="en-US" altLang="zh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RDMA Performance in Virtual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Machines using QDR </a:t>
                      </a:r>
                      <a:r>
                        <a:rPr lang="en-US" altLang="zh-CN" sz="1800" dirty="0" err="1" smtClean="0"/>
                        <a:t>InfiniBand</a:t>
                      </a:r>
                      <a:r>
                        <a:rPr lang="en-US" altLang="zh-CN" sz="1800" dirty="0" smtClean="0"/>
                        <a:t> on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err="1" smtClean="0"/>
                        <a:t>Vmware</a:t>
                      </a:r>
                      <a:r>
                        <a:rPr lang="zh-CN" altLang="en-US" sz="1800" dirty="0" smtClean="0"/>
                        <a:t>    </a:t>
                      </a:r>
                      <a:r>
                        <a:rPr lang="en-US" altLang="zh-CN" sz="1000" dirty="0" smtClean="0">
                          <a:hlinkClick r:id="rId5"/>
                        </a:rPr>
                        <a:t>http://www.mellanox.com/related-docs/whitepapers/RDMA_Performance_in_Virtual_Machines_using_QDR_InfiniBand_on_VMware_vSphere5.pdf</a:t>
                      </a:r>
                      <a:endParaRPr lang="en-US" altLang="zh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Access to </a:t>
                      </a:r>
                      <a:r>
                        <a:rPr lang="en-US" altLang="zh-CN" sz="1800" dirty="0" err="1" smtClean="0"/>
                        <a:t>InfiniBand</a:t>
                      </a:r>
                      <a:r>
                        <a:rPr lang="en-US" altLang="zh-CN" sz="1800" dirty="0" smtClean="0"/>
                        <a:t>* from Linux*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000" dirty="0" smtClean="0">
                          <a:hlinkClick r:id="rId6"/>
                        </a:rPr>
                        <a:t>https://software.intel.com/en-us/articles/access-to-infiniband-from-linux/</a:t>
                      </a:r>
                      <a:endParaRPr lang="en-US" altLang="zh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44035"/>
            <a:ext cx="8229600" cy="798736"/>
          </a:xfrm>
        </p:spPr>
        <p:txBody>
          <a:bodyPr/>
          <a:lstStyle/>
          <a:p>
            <a:r>
              <a:rPr lang="en-US" sz="4400" dirty="0" smtClean="0"/>
              <a:t>Reading List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31586"/>
            <a:ext cx="37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Resources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from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Google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621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5183"/>
              </p:ext>
            </p:extLst>
          </p:nvPr>
        </p:nvGraphicFramePr>
        <p:xfrm>
          <a:off x="457200" y="2672821"/>
          <a:ext cx="8229600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241704"/>
                <a:gridCol w="4987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MacBook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 X 10.9.5 (13F34)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 GHz Intel Core i5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Dual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GB 1600 MHz DDR3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100818"/>
              </p:ext>
            </p:extLst>
          </p:nvPr>
        </p:nvGraphicFramePr>
        <p:xfrm>
          <a:off x="457200" y="4514778"/>
          <a:ext cx="8229600" cy="185420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3204715"/>
                <a:gridCol w="50248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VirtualBox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4.3.20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CentOS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6.5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Linux</a:t>
                      </a:r>
                      <a:r>
                        <a:rPr lang="zh-CN" altLang="en-US" sz="1800" kern="1200" dirty="0" smtClean="0"/>
                        <a:t> </a:t>
                      </a:r>
                      <a:r>
                        <a:rPr lang="en-US" sz="1800" kern="1200" dirty="0" smtClean="0"/>
                        <a:t>Kernel</a:t>
                      </a:r>
                      <a:r>
                        <a:rPr lang="zh-CN" altLang="en-US" sz="1800" kern="1200" dirty="0" smtClean="0"/>
                        <a:t> </a:t>
                      </a:r>
                      <a:r>
                        <a:rPr lang="en-US" altLang="zh-CN" sz="1800" kern="1200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2.6.32-431.el6.x86_64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OFA</a:t>
                      </a:r>
                      <a:r>
                        <a:rPr lang="zh-CN" altLang="en-US" sz="1800" kern="1200" dirty="0" smtClean="0"/>
                        <a:t> </a:t>
                      </a:r>
                      <a:r>
                        <a:rPr lang="en-US" altLang="zh-CN" sz="1800" kern="1200" dirty="0" smtClean="0"/>
                        <a:t>OFED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Open Fabrics Alliance OFED(3.1</a:t>
                      </a:r>
                      <a:r>
                        <a:rPr lang="en-US" altLang="zh-CN" sz="1800" dirty="0" smtClean="0"/>
                        <a:t>2/</a:t>
                      </a:r>
                      <a:r>
                        <a:rPr lang="en-US" sz="1800" dirty="0" smtClean="0"/>
                        <a:t>3.5)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(failed)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49516"/>
            <a:ext cx="1749813" cy="816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6594"/>
            <a:ext cx="1113605" cy="1113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788" y="585429"/>
            <a:ext cx="690830" cy="690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280" y="1331646"/>
            <a:ext cx="2879520" cy="15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4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Proposed 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4283"/>
            <a:ext cx="8229600" cy="40918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nodes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:</a:t>
            </a:r>
            <a:r>
              <a:rPr lang="zh-CN" altLang="zh-CN" dirty="0"/>
              <a:t> </a:t>
            </a:r>
            <a:r>
              <a:rPr lang="en-US" altLang="zh-CN" dirty="0" smtClean="0"/>
              <a:t>RDMA(</a:t>
            </a:r>
            <a:r>
              <a:rPr lang="en-US" altLang="zh-CN" dirty="0" err="1" smtClean="0"/>
              <a:t>RoCE</a:t>
            </a:r>
            <a:r>
              <a:rPr lang="zh-CN" altLang="zh-CN" dirty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iWARP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TCP.</a:t>
            </a:r>
          </a:p>
          <a:p>
            <a:r>
              <a:rPr lang="en-US" dirty="0" smtClean="0"/>
              <a:t>Install</a:t>
            </a:r>
            <a:r>
              <a:rPr lang="en-US" dirty="0"/>
              <a:t>, configure &amp; run minimal services on test nodes to</a:t>
            </a:r>
            <a:r>
              <a:rPr lang="zh-CN" altLang="en-US" dirty="0"/>
              <a:t> </a:t>
            </a:r>
            <a:r>
              <a:rPr lang="en-US" dirty="0"/>
              <a:t>maximize machine performance</a:t>
            </a:r>
            <a:r>
              <a:rPr lang="zh-CN" altLang="en-US" dirty="0"/>
              <a:t>.</a:t>
            </a:r>
            <a:endParaRPr lang="en-US" dirty="0"/>
          </a:p>
          <a:p>
            <a:r>
              <a:rPr lang="en-US" dirty="0"/>
              <a:t>Directly connect nodes to maximize network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RDMA.</a:t>
            </a:r>
            <a:endParaRPr lang="en-US" dirty="0" smtClean="0"/>
          </a:p>
          <a:p>
            <a:r>
              <a:rPr lang="en-US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guest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VM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steps.</a:t>
            </a:r>
          </a:p>
          <a:p>
            <a:r>
              <a:rPr lang="en-US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guest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VMs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3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 I have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716"/>
            <a:ext cx="8229600" cy="4375447"/>
          </a:xfrm>
        </p:spPr>
        <p:txBody>
          <a:bodyPr/>
          <a:lstStyle/>
          <a:p>
            <a:r>
              <a:rPr lang="en-US" dirty="0" smtClean="0"/>
              <a:t>Read Documents/Web resources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RDMA</a:t>
            </a:r>
            <a:endParaRPr lang="en-US" dirty="0" smtClean="0"/>
          </a:p>
          <a:p>
            <a:r>
              <a:rPr lang="en-US" dirty="0" smtClean="0"/>
              <a:t>Installed </a:t>
            </a:r>
            <a:r>
              <a:rPr lang="en-US" dirty="0" err="1" smtClean="0"/>
              <a:t>VirtualBox</a:t>
            </a:r>
            <a:r>
              <a:rPr lang="en-US" dirty="0" smtClean="0"/>
              <a:t> on </a:t>
            </a:r>
            <a:r>
              <a:rPr lang="en-US" dirty="0" err="1" smtClean="0"/>
              <a:t>Macbook</a:t>
            </a:r>
            <a:endParaRPr lang="en-US" dirty="0" smtClean="0"/>
          </a:p>
          <a:p>
            <a:r>
              <a:rPr lang="en-US" dirty="0" smtClean="0"/>
              <a:t>Installed </a:t>
            </a:r>
            <a:r>
              <a:rPr lang="en-US" dirty="0" err="1" smtClean="0"/>
              <a:t>CentOS</a:t>
            </a:r>
            <a:r>
              <a:rPr lang="zh-CN" altLang="en-US" dirty="0" smtClean="0"/>
              <a:t> </a:t>
            </a:r>
            <a:r>
              <a:rPr lang="en-US" altLang="zh-CN" dirty="0" smtClean="0"/>
              <a:t>6.5</a:t>
            </a:r>
            <a:r>
              <a:rPr lang="en-US" dirty="0" smtClean="0"/>
              <a:t> as Guest OS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utilities</a:t>
            </a:r>
          </a:p>
          <a:p>
            <a:r>
              <a:rPr lang="en-US" dirty="0" smtClean="0"/>
              <a:t>Read materials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RoCE</a:t>
            </a:r>
            <a:endParaRPr lang="en-US" dirty="0" smtClean="0"/>
          </a:p>
          <a:p>
            <a:r>
              <a:rPr lang="en-US" dirty="0" smtClean="0"/>
              <a:t>Experiments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</a:t>
            </a:r>
            <a:r>
              <a:rPr lang="en-US" sz="1800" dirty="0" smtClean="0"/>
              <a:t>tried </a:t>
            </a:r>
            <a:r>
              <a:rPr lang="en-US" sz="1800" dirty="0"/>
              <a:t>to install Open Fabrics Alliance OFED(3.12 and 3.5) but it seems in-compatible with Linux version(</a:t>
            </a:r>
            <a:r>
              <a:rPr lang="en-US" sz="1800" dirty="0" err="1"/>
              <a:t>CentOS</a:t>
            </a:r>
            <a:r>
              <a:rPr lang="en-US" sz="1800" dirty="0"/>
              <a:t> 6.6 and 6.5)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467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2361"/>
            <a:ext cx="8229600" cy="4313802"/>
          </a:xfrm>
        </p:spPr>
        <p:txBody>
          <a:bodyPr/>
          <a:lstStyle/>
          <a:p>
            <a:r>
              <a:rPr lang="en-US" dirty="0" smtClean="0"/>
              <a:t>I Don’t Have Hardware Resource for Experiments</a:t>
            </a:r>
          </a:p>
          <a:p>
            <a:pPr lvl="1"/>
            <a:r>
              <a:rPr lang="en-US" dirty="0" smtClean="0"/>
              <a:t>Only one MacBook without Ethernet Card</a:t>
            </a:r>
          </a:p>
          <a:p>
            <a:pPr lvl="1"/>
            <a:r>
              <a:rPr lang="en-US" dirty="0" smtClean="0"/>
              <a:t>RDMA required RDMA-enabled Network Adapter</a:t>
            </a:r>
          </a:p>
          <a:p>
            <a:pPr lvl="1"/>
            <a:r>
              <a:rPr lang="en-US" dirty="0" smtClean="0"/>
              <a:t>Seems only </a:t>
            </a:r>
            <a:r>
              <a:rPr lang="en-US" dirty="0" err="1" smtClean="0"/>
              <a:t>SoftRoCE</a:t>
            </a:r>
            <a:r>
              <a:rPr lang="en-US" dirty="0" smtClean="0"/>
              <a:t> or </a:t>
            </a:r>
            <a:r>
              <a:rPr lang="en-US" dirty="0" err="1" smtClean="0"/>
              <a:t>SoftiWARP</a:t>
            </a:r>
            <a:r>
              <a:rPr lang="en-US" dirty="0" smtClean="0"/>
              <a:t> can be used at this moment</a:t>
            </a:r>
          </a:p>
          <a:p>
            <a:r>
              <a:rPr lang="en-US" dirty="0" smtClean="0"/>
              <a:t>Finding the right versions of OS,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OFED, drivers that work together</a:t>
            </a:r>
          </a:p>
          <a:p>
            <a:pPr lvl="1"/>
            <a:r>
              <a:rPr lang="en-US" dirty="0" smtClean="0"/>
              <a:t>E.g., OFA OFED doesn’t support </a:t>
            </a:r>
            <a:r>
              <a:rPr lang="en-US" dirty="0" err="1" smtClean="0"/>
              <a:t>CentOS</a:t>
            </a:r>
            <a:r>
              <a:rPr lang="en-US" dirty="0" smtClean="0"/>
              <a:t> 6.6</a:t>
            </a:r>
          </a:p>
          <a:p>
            <a:r>
              <a:rPr lang="en-US" dirty="0" smtClean="0"/>
              <a:t>How to fix the errors or problems during installation and compilation (OFED, </a:t>
            </a:r>
            <a:r>
              <a:rPr lang="en-US" dirty="0" err="1" smtClean="0"/>
              <a:t>RoCE</a:t>
            </a:r>
            <a:r>
              <a:rPr lang="en-US" dirty="0" smtClean="0"/>
              <a:t> ..)</a:t>
            </a:r>
          </a:p>
          <a:p>
            <a:r>
              <a:rPr lang="en-US" dirty="0" smtClean="0"/>
              <a:t>Work with Linux kernel, modules and drivers	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2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SoftR</a:t>
            </a:r>
            <a:r>
              <a:rPr lang="en-US" altLang="zh-CN" dirty="0" err="1" smtClean="0"/>
              <a:t>oCE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Virtualbox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1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599"/>
            <a:ext cx="8229600" cy="16002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71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7123" y="1738387"/>
            <a:ext cx="5449719" cy="493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7123" y="3711024"/>
            <a:ext cx="5449719" cy="12822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7123" y="2712377"/>
            <a:ext cx="5449720" cy="998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4598" y="3279511"/>
            <a:ext cx="1886441" cy="60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 Layer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34598" y="3883631"/>
            <a:ext cx="961715" cy="480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59324" y="3883631"/>
            <a:ext cx="961715" cy="480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0763" y="4389118"/>
            <a:ext cx="1886441" cy="60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8433" y="4993238"/>
            <a:ext cx="1886441" cy="60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29662" y="5597358"/>
            <a:ext cx="3772882" cy="345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 Driver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37123" y="5953555"/>
            <a:ext cx="4765421" cy="345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RDMA Enabled Channel Adapter Card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829662" y="3476775"/>
            <a:ext cx="1886441" cy="257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uverbs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29662" y="4697343"/>
            <a:ext cx="1886441" cy="257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mod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39920" y="2231547"/>
            <a:ext cx="36989" cy="372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75972" y="2231547"/>
            <a:ext cx="1" cy="12452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51311" y="3766504"/>
            <a:ext cx="2" cy="9308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5659325" y="2231547"/>
            <a:ext cx="18494" cy="1047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27285" y="4993239"/>
            <a:ext cx="0" cy="6041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4154" y="4697343"/>
            <a:ext cx="123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Verbs API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27782" y="2753814"/>
            <a:ext cx="2194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Traditional Network Interface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623771" y="2712377"/>
            <a:ext cx="14997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Command Channel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623771" y="3883631"/>
            <a:ext cx="12275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 Channel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37123" y="2753814"/>
            <a:ext cx="677108" cy="9097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 smtClean="0"/>
              <a:t>User  Space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38151" y="3934228"/>
            <a:ext cx="430887" cy="9097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 smtClean="0"/>
              <a:t>Kernel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692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8661"/>
            <a:ext cx="7772400" cy="2716283"/>
          </a:xfrm>
        </p:spPr>
        <p:txBody>
          <a:bodyPr/>
          <a:lstStyle/>
          <a:p>
            <a:r>
              <a:rPr lang="en-US" sz="3600" b="1" dirty="0"/>
              <a:t>A Measurement Study of RDMA Performance In Multi-Tenant Environment - VMs and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253" y="4442331"/>
            <a:ext cx="6400800" cy="1554735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/>
              <a:t>Student:  </a:t>
            </a:r>
            <a:r>
              <a:rPr lang="zh-CN" altLang="en-US" dirty="0" smtClean="0"/>
              <a:t> </a:t>
            </a:r>
            <a:r>
              <a:rPr lang="en-US" dirty="0" smtClean="0"/>
              <a:t>Zhuangdi </a:t>
            </a:r>
            <a:r>
              <a:rPr lang="en-US" dirty="0" smtClean="0"/>
              <a:t>Zhu  Supervisor: Alex Liu</a:t>
            </a:r>
            <a:endParaRPr lang="en-US" dirty="0" smtClean="0"/>
          </a:p>
          <a:p>
            <a:pPr algn="l">
              <a:lnSpc>
                <a:spcPct val="150000"/>
              </a:lnSpc>
            </a:pPr>
            <a:r>
              <a:rPr lang="en-US" dirty="0" smtClean="0"/>
              <a:t>Mentors:  </a:t>
            </a:r>
            <a:r>
              <a:rPr lang="en-US" dirty="0"/>
              <a:t>Salman A </a:t>
            </a:r>
            <a:r>
              <a:rPr lang="en-US" dirty="0" err="1" smtClean="0"/>
              <a:t>Baset</a:t>
            </a:r>
            <a:r>
              <a:rPr lang="zh-CN" altLang="en-US" dirty="0" smtClean="0"/>
              <a:t>  </a:t>
            </a:r>
            <a:r>
              <a:rPr lang="zh-CN" altLang="en-US" dirty="0" smtClean="0"/>
              <a:t> </a:t>
            </a:r>
            <a:r>
              <a:rPr lang="en-US" dirty="0" smtClean="0"/>
              <a:t>Michael R Hines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7981" y="6180384"/>
            <a:ext cx="259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 </a:t>
            </a: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6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 I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Installed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CentOS</a:t>
            </a:r>
            <a:r>
              <a:rPr lang="en-US" altLang="zh-CN" sz="1600" dirty="0">
                <a:solidFill>
                  <a:srgbClr val="000000"/>
                </a:solidFill>
              </a:rPr>
              <a:t>-6.5-</a:t>
            </a:r>
            <a:r>
              <a:rPr lang="en-US" altLang="zh-CN" sz="1600" dirty="0" smtClean="0">
                <a:solidFill>
                  <a:srgbClr val="000000"/>
                </a:solidFill>
              </a:rPr>
              <a:t>x86_64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as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Operating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System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on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two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real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hosts.</a:t>
            </a:r>
          </a:p>
          <a:p>
            <a:endParaRPr lang="en-US" altLang="zh-CN" sz="1600" dirty="0" smtClean="0">
              <a:solidFill>
                <a:srgbClr val="000000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Installed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the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right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kernel-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devel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zh-CN" altLang="zh-CN" sz="1600" dirty="0" smtClean="0">
                <a:solidFill>
                  <a:srgbClr val="000000"/>
                </a:solidFill>
              </a:rPr>
              <a:t>(</a:t>
            </a:r>
            <a:r>
              <a:rPr lang="en-US" altLang="zh-CN" sz="1600" dirty="0">
                <a:solidFill>
                  <a:srgbClr val="000000"/>
                </a:solidFill>
              </a:rPr>
              <a:t>2.6.32-431.el6.x86_64</a:t>
            </a:r>
            <a:r>
              <a:rPr lang="zh-CN" altLang="zh-CN" sz="1600" dirty="0" smtClean="0">
                <a:solidFill>
                  <a:srgbClr val="000000"/>
                </a:solidFill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</a:rPr>
              <a:t>.</a:t>
            </a:r>
          </a:p>
          <a:p>
            <a:endParaRPr lang="en-US" altLang="zh-CN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Installed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openmpi</a:t>
            </a:r>
            <a:r>
              <a:rPr lang="zh-CN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and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finished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the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first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experiment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(host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to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host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,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transfer, using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tcp</a:t>
            </a:r>
            <a:r>
              <a:rPr lang="en-US" altLang="zh-CN" sz="1600" dirty="0" smtClean="0">
                <a:solidFill>
                  <a:srgbClr val="000000"/>
                </a:solidFill>
              </a:rPr>
              <a:t>).</a:t>
            </a:r>
            <a:r>
              <a:rPr lang="zh-CN" altLang="en-US" sz="1600" dirty="0" smtClean="0">
                <a:solidFill>
                  <a:srgbClr val="000000"/>
                </a:solidFill>
              </a:rPr>
              <a:t>  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Equipped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the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two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hosts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with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InfiniBand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Adapter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cards(CX353A).</a:t>
            </a:r>
          </a:p>
          <a:p>
            <a:endParaRPr lang="en-US" altLang="zh-CN" sz="1600" dirty="0" smtClean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Installed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OFED-3.12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successfully.</a:t>
            </a:r>
          </a:p>
          <a:p>
            <a:endParaRPr lang="en-US" altLang="zh-CN" sz="1600" dirty="0" smtClean="0">
              <a:solidFill>
                <a:srgbClr val="000000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Tried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to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connect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the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two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hosts directly using one 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InfiniBand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cable but failed.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13"/>
            <a:ext cx="8229600" cy="875358"/>
          </a:xfrm>
        </p:spPr>
        <p:txBody>
          <a:bodyPr/>
          <a:lstStyle/>
          <a:p>
            <a:pPr algn="l"/>
            <a:r>
              <a:rPr lang="en-US" sz="4000" dirty="0" smtClean="0"/>
              <a:t>RDMA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8" y="1600200"/>
            <a:ext cx="4006145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RDMA </a:t>
            </a:r>
            <a:r>
              <a:rPr lang="en-US" dirty="0"/>
              <a:t>provides </a:t>
            </a:r>
            <a:r>
              <a:rPr lang="en-US" dirty="0" smtClean="0"/>
              <a:t>high-throughput, low-latency networking: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Reduce </a:t>
            </a:r>
            <a:r>
              <a:rPr lang="en-US" sz="2000" dirty="0"/>
              <a:t>consumption of CPU cycles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Reduce </a:t>
            </a:r>
            <a:r>
              <a:rPr lang="en-US" sz="2000" dirty="0"/>
              <a:t>communication </a:t>
            </a:r>
            <a:r>
              <a:rPr lang="en-US" sz="2000" dirty="0" smtClean="0"/>
              <a:t>latency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6" name="Picture 5" descr="RD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03" y="1763045"/>
            <a:ext cx="4858569" cy="39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83583"/>
          </a:xfrm>
        </p:spPr>
        <p:txBody>
          <a:bodyPr/>
          <a:lstStyle/>
          <a:p>
            <a:pPr algn="l"/>
            <a:r>
              <a:rPr lang="en-US" sz="4400" dirty="0" smtClean="0"/>
              <a:t>Steps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en-US" altLang="zh-CN" dirty="0" err="1" smtClean="0">
                <a:solidFill>
                  <a:schemeClr val="tx1"/>
                </a:solidFill>
              </a:rPr>
              <a:t>ssh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192.168.1.104  (</a:t>
            </a:r>
            <a:r>
              <a:rPr lang="en-US" altLang="zh-CN" dirty="0" err="1" smtClean="0">
                <a:solidFill>
                  <a:schemeClr val="tx1"/>
                </a:solidFill>
              </a:rPr>
              <a:t>ssh</a:t>
            </a:r>
            <a:r>
              <a:rPr lang="en-US" altLang="zh-CN" dirty="0" smtClean="0">
                <a:solidFill>
                  <a:schemeClr val="tx1"/>
                </a:solidFill>
              </a:rPr>
              <a:t> 192.168.1.103)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en-US" dirty="0">
                <a:solidFill>
                  <a:schemeClr val="tx1"/>
                </a:solidFill>
              </a:rPr>
              <a:t>yum install rpm-build </a:t>
            </a:r>
            <a:r>
              <a:rPr lang="en-US" dirty="0" err="1">
                <a:solidFill>
                  <a:schemeClr val="tx1"/>
                </a:solidFill>
              </a:rPr>
              <a:t>libtool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zlib-devel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libstdc</a:t>
            </a:r>
            <a:r>
              <a:rPr lang="en-US" dirty="0">
                <a:solidFill>
                  <a:schemeClr val="tx1"/>
                </a:solidFill>
              </a:rPr>
              <a:t>++-</a:t>
            </a:r>
            <a:r>
              <a:rPr lang="en-US" dirty="0" err="1">
                <a:solidFill>
                  <a:schemeClr val="tx1"/>
                </a:solidFill>
              </a:rPr>
              <a:t>devel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gcc-c</a:t>
            </a:r>
            <a:r>
              <a:rPr lang="en-US" dirty="0">
                <a:solidFill>
                  <a:schemeClr val="tx1"/>
                </a:solidFill>
              </a:rPr>
              <a:t>++ </a:t>
            </a:r>
            <a:r>
              <a:rPr lang="en-US" dirty="0" smtClean="0">
                <a:solidFill>
                  <a:schemeClr val="tx1"/>
                </a:solidFill>
              </a:rPr>
              <a:t>bison </a:t>
            </a:r>
            <a:r>
              <a:rPr lang="en-US" dirty="0">
                <a:solidFill>
                  <a:schemeClr val="tx1"/>
                </a:solidFill>
              </a:rPr>
              <a:t>flex </a:t>
            </a:r>
            <a:r>
              <a:rPr lang="en-US" dirty="0" err="1">
                <a:solidFill>
                  <a:schemeClr val="tx1"/>
                </a:solidFill>
              </a:rPr>
              <a:t>tcl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tk</a:t>
            </a:r>
            <a:r>
              <a:rPr lang="en-US" dirty="0">
                <a:solidFill>
                  <a:schemeClr val="tx1"/>
                </a:solidFill>
              </a:rPr>
              <a:t> glib2-devel </a:t>
            </a:r>
            <a:r>
              <a:rPr lang="en-US" dirty="0" err="1">
                <a:solidFill>
                  <a:schemeClr val="tx1"/>
                </a:solidFill>
              </a:rPr>
              <a:t>tcl-devel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en-US" altLang="zh-CN" dirty="0" err="1" smtClean="0">
                <a:solidFill>
                  <a:schemeClr val="tx1"/>
                </a:solidFill>
              </a:rPr>
              <a:t>u</a:t>
            </a:r>
            <a:r>
              <a:rPr lang="en-US" dirty="0" err="1" smtClean="0">
                <a:solidFill>
                  <a:schemeClr val="tx1"/>
                </a:solidFill>
              </a:rPr>
              <a:t>name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–r</a:t>
            </a:r>
          </a:p>
          <a:p>
            <a:r>
              <a:rPr lang="en-US" altLang="zh-CN" dirty="0"/>
              <a:t>2.6.32-431.el6.x86_64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chemeClr val="tx1"/>
                </a:solidFill>
              </a:rPr>
              <a:t>#</a:t>
            </a:r>
            <a:r>
              <a:rPr lang="en-US" altLang="zh-CN" dirty="0" err="1" smtClean="0">
                <a:solidFill>
                  <a:schemeClr val="tx1"/>
                </a:solidFill>
              </a:rPr>
              <a:t>wget</a:t>
            </a:r>
            <a:r>
              <a:rPr lang="en-US" altLang="zh-CN" dirty="0" err="1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altLang="zh-CN" dirty="0">
                <a:solidFill>
                  <a:schemeClr val="tx1"/>
                </a:solidFill>
                <a:hlinkClick r:id="rId2"/>
              </a:rPr>
              <a:t>://vault.centos.org/6.5/os/x86_64/Packages/</a:t>
            </a:r>
            <a:r>
              <a:rPr lang="en-US" altLang="zh-CN" dirty="0" smtClean="0">
                <a:solidFill>
                  <a:schemeClr val="tx1"/>
                </a:solidFill>
                <a:hlinkClick r:id="rId2"/>
              </a:rPr>
              <a:t>kernel-devel</a:t>
            </a:r>
            <a:r>
              <a:rPr lang="en-US" altLang="zh-CN" dirty="0">
                <a:solidFill>
                  <a:schemeClr val="tx1"/>
                </a:solidFill>
                <a:hlinkClick r:id="rId2"/>
              </a:rPr>
              <a:t>-2.6.32-431.el6.x86_64.</a:t>
            </a:r>
            <a:r>
              <a:rPr lang="en-US" altLang="zh-CN" dirty="0" smtClean="0">
                <a:solidFill>
                  <a:schemeClr val="tx1"/>
                </a:solidFill>
                <a:hlinkClick r:id="rId2"/>
              </a:rPr>
              <a:t>rpm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 err="1" smtClean="0">
                <a:solidFill>
                  <a:schemeClr val="tx1"/>
                </a:solidFill>
              </a:rPr>
              <a:t>useradd</a:t>
            </a:r>
            <a:r>
              <a:rPr lang="en-US" dirty="0" smtClean="0">
                <a:solidFill>
                  <a:schemeClr val="tx1"/>
                </a:solidFill>
              </a:rPr>
              <a:t> test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 err="1" smtClean="0">
                <a:solidFill>
                  <a:schemeClr val="tx1"/>
                </a:solidFill>
              </a:rPr>
              <a:t>passwd</a:t>
            </a:r>
            <a:r>
              <a:rPr lang="en-US" dirty="0" smtClean="0">
                <a:solidFill>
                  <a:schemeClr val="tx1"/>
                </a:solidFill>
              </a:rPr>
              <a:t> test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en-US" altLang="zh-CN" dirty="0" err="1" smtClean="0">
                <a:solidFill>
                  <a:schemeClr val="tx1"/>
                </a:solidFill>
              </a:rPr>
              <a:t>su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test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#cd</a:t>
            </a:r>
          </a:p>
          <a:p>
            <a:r>
              <a:rPr lang="zh-CN" altLang="zh-CN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yum –y install </a:t>
            </a:r>
            <a:r>
              <a:rPr lang="en-US" dirty="0" err="1">
                <a:solidFill>
                  <a:schemeClr val="tx1"/>
                </a:solidFill>
              </a:rPr>
              <a:t>openmpi-devel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cd openmpi-</a:t>
            </a:r>
            <a:r>
              <a:rPr lang="en-US" dirty="0" smtClean="0">
                <a:solidFill>
                  <a:schemeClr val="tx1"/>
                </a:solidFill>
              </a:rPr>
              <a:t>1.8.3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./configure --prefix=/home/test/</a:t>
            </a:r>
            <a:r>
              <a:rPr lang="en-US" dirty="0" err="1">
                <a:solidFill>
                  <a:schemeClr val="tx1"/>
                </a:solidFill>
              </a:rPr>
              <a:t>openmpi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#make</a:t>
            </a:r>
          </a:p>
          <a:p>
            <a:r>
              <a:rPr lang="zh-CN" altLang="zh-CN" dirty="0" smtClean="0">
                <a:solidFill>
                  <a:schemeClr val="tx1"/>
                </a:solidFill>
              </a:rPr>
              <a:t>#</a:t>
            </a:r>
            <a:r>
              <a:rPr lang="en-US" altLang="zh-CN" dirty="0" smtClean="0">
                <a:solidFill>
                  <a:schemeClr val="tx1"/>
                </a:solidFill>
              </a:rPr>
              <a:t>make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install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17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wget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http://downloads.openfabrics.org/downloads/OFED/ofed-3.12/OFED-3.12.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tgz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#cd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OFED-</a:t>
            </a:r>
            <a:r>
              <a:rPr lang="en-US" altLang="zh-CN" sz="1600" dirty="0" smtClean="0">
                <a:solidFill>
                  <a:schemeClr val="tx1"/>
                </a:solidFill>
              </a:rPr>
              <a:t>3.12</a:t>
            </a:r>
          </a:p>
          <a:p>
            <a:r>
              <a:rPr lang="zh-CN" altLang="zh-CN" sz="1600" dirty="0" smtClean="0">
                <a:solidFill>
                  <a:schemeClr val="tx1"/>
                </a:solidFill>
              </a:rPr>
              <a:t>#</a:t>
            </a:r>
            <a:r>
              <a:rPr lang="en-US" altLang="zh-CN" sz="1600" dirty="0">
                <a:solidFill>
                  <a:schemeClr val="tx1"/>
                </a:solidFill>
              </a:rPr>
              <a:t>./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install.pl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#</a:t>
            </a:r>
            <a:r>
              <a:rPr lang="en-US" sz="1600" dirty="0">
                <a:solidFill>
                  <a:schemeClr val="tx1"/>
                </a:solidFill>
              </a:rPr>
              <a:t>vim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transfer1.c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#</a:t>
            </a:r>
            <a:r>
              <a:rPr lang="en-US" sz="1600" dirty="0" err="1">
                <a:solidFill>
                  <a:schemeClr val="tx1"/>
                </a:solidFill>
              </a:rPr>
              <a:t>mpicc</a:t>
            </a:r>
            <a:r>
              <a:rPr lang="en-US" sz="1600" dirty="0">
                <a:solidFill>
                  <a:schemeClr val="tx1"/>
                </a:solidFill>
              </a:rPr>
              <a:t> transfer1.c –o </a:t>
            </a:r>
            <a:r>
              <a:rPr lang="en-US" sz="1600" dirty="0" smtClean="0">
                <a:solidFill>
                  <a:schemeClr val="tx1"/>
                </a:solidFill>
              </a:rPr>
              <a:t>transfer1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</a:t>
            </a:r>
            <a:r>
              <a:rPr lang="en-US" sz="1600" dirty="0" err="1">
                <a:solidFill>
                  <a:schemeClr val="tx1"/>
                </a:solidFill>
              </a:rPr>
              <a:t>mpirun</a:t>
            </a:r>
            <a:r>
              <a:rPr lang="en-US" sz="1600" dirty="0">
                <a:solidFill>
                  <a:schemeClr val="tx1"/>
                </a:solidFill>
              </a:rPr>
              <a:t> -</a:t>
            </a:r>
            <a:r>
              <a:rPr lang="en-US" sz="1600" dirty="0" err="1">
                <a:solidFill>
                  <a:schemeClr val="tx1"/>
                </a:solidFill>
              </a:rPr>
              <a:t>np</a:t>
            </a:r>
            <a:r>
              <a:rPr lang="en-US" sz="1600" dirty="0">
                <a:solidFill>
                  <a:schemeClr val="tx1"/>
                </a:solidFill>
              </a:rPr>
              <a:t> 2 hostname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</a:t>
            </a:r>
            <a:r>
              <a:rPr lang="en-US" sz="1600" dirty="0" err="1" smtClean="0">
                <a:solidFill>
                  <a:schemeClr val="tx1"/>
                </a:solidFill>
              </a:rPr>
              <a:t>mpirun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dirty="0" err="1">
                <a:solidFill>
                  <a:schemeClr val="tx1"/>
                </a:solidFill>
              </a:rPr>
              <a:t>np</a:t>
            </a:r>
            <a:r>
              <a:rPr lang="en-US" sz="1600" dirty="0">
                <a:solidFill>
                  <a:schemeClr val="tx1"/>
                </a:solidFill>
              </a:rPr>
              <a:t> 2 -host zhuangdizhu1,zhuangdizhu2 </a:t>
            </a:r>
            <a:r>
              <a:rPr lang="en-US" sz="1600" dirty="0" smtClean="0">
                <a:solidFill>
                  <a:schemeClr val="tx1"/>
                </a:solidFill>
              </a:rPr>
              <a:t>hostname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</a:t>
            </a:r>
            <a:r>
              <a:rPr lang="en-US" sz="1600" dirty="0" err="1"/>
              <a:t>mpirun</a:t>
            </a:r>
            <a:r>
              <a:rPr lang="en-US" sz="1600" dirty="0"/>
              <a:t> -</a:t>
            </a:r>
            <a:r>
              <a:rPr lang="en-US" sz="1600" dirty="0" err="1"/>
              <a:t>np</a:t>
            </a:r>
            <a:r>
              <a:rPr lang="en-US" sz="1600" dirty="0"/>
              <a:t> 2 -host zhuangdizhu1 ./</a:t>
            </a:r>
            <a:r>
              <a:rPr lang="en-US" sz="1600" dirty="0" smtClean="0"/>
              <a:t>transfer1</a:t>
            </a:r>
          </a:p>
          <a:p>
            <a:endParaRPr lang="en-US" sz="1600" dirty="0"/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183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Steps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282383"/>
            <a:ext cx="71501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513798"/>
            <a:ext cx="7150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6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</a:rPr>
              <a:t>#</a:t>
            </a:r>
            <a:r>
              <a:rPr lang="en-US" sz="1600" dirty="0" err="1">
                <a:solidFill>
                  <a:srgbClr val="000000"/>
                </a:solidFill>
              </a:rPr>
              <a:t>mpirun</a:t>
            </a:r>
            <a:r>
              <a:rPr lang="en-US" sz="1600" dirty="0">
                <a:solidFill>
                  <a:srgbClr val="000000"/>
                </a:solidFill>
              </a:rPr>
              <a:t> -</a:t>
            </a:r>
            <a:r>
              <a:rPr lang="en-US" sz="1600" dirty="0" err="1">
                <a:solidFill>
                  <a:srgbClr val="000000"/>
                </a:solidFill>
              </a:rPr>
              <a:t>np</a:t>
            </a:r>
            <a:r>
              <a:rPr lang="en-US" sz="1600" dirty="0">
                <a:solidFill>
                  <a:srgbClr val="000000"/>
                </a:solidFill>
              </a:rPr>
              <a:t> 2 -host </a:t>
            </a:r>
            <a:r>
              <a:rPr lang="en-US" sz="1600" dirty="0" smtClean="0">
                <a:solidFill>
                  <a:srgbClr val="000000"/>
                </a:solidFill>
              </a:rPr>
              <a:t>zhuangdizhu1</a:t>
            </a:r>
            <a:r>
              <a:rPr lang="en-US" altLang="zh-CN" sz="1600" dirty="0" smtClean="0">
                <a:solidFill>
                  <a:srgbClr val="000000"/>
                </a:solidFill>
              </a:rPr>
              <a:t>,zhuangdizhu2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./transfer1</a:t>
            </a:r>
          </a:p>
          <a:p>
            <a:endParaRPr lang="en-US" altLang="zh-CN" sz="1600" dirty="0" smtClean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#</a:t>
            </a:r>
            <a:r>
              <a:rPr lang="en-US" sz="1600" dirty="0" err="1">
                <a:solidFill>
                  <a:srgbClr val="000000"/>
                </a:solidFill>
              </a:rPr>
              <a:t>ifconfig</a:t>
            </a:r>
            <a:r>
              <a:rPr lang="en-US" sz="1600" dirty="0">
                <a:solidFill>
                  <a:srgbClr val="000000"/>
                </a:solidFill>
              </a:rPr>
              <a:t> ib0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ib0       Link </a:t>
            </a:r>
            <a:r>
              <a:rPr lang="en-US" sz="1600" dirty="0" err="1">
                <a:solidFill>
                  <a:srgbClr val="000000"/>
                </a:solidFill>
              </a:rPr>
              <a:t>encap:InfiniBand</a:t>
            </a: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err="1">
                <a:solidFill>
                  <a:srgbClr val="000000"/>
                </a:solidFill>
              </a:rPr>
              <a:t>HWaddr</a:t>
            </a:r>
            <a:r>
              <a:rPr lang="en-US" sz="1600" dirty="0">
                <a:solidFill>
                  <a:srgbClr val="000000"/>
                </a:solidFill>
              </a:rPr>
              <a:t> 80:00:00:48:FE:80:00:00:00:00:00:00:00:00:00:00:00:00:00:00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BROADCAST MULTICAST  MTU:4092  Metric:1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RX packets:0 errors:0 dropped:0 overruns:0 frame:0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TX packets:0 errors:0 dropped:0 overruns:0 carrier:0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collisions:0 txqueuelen:256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RX bytes:0 (0.0 b)  TX bytes:0 (0.0 b)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83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Steps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099781"/>
            <a:ext cx="7404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5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600" dirty="0" smtClean="0">
                <a:solidFill>
                  <a:srgbClr val="000000"/>
                </a:solidFill>
              </a:rPr>
              <a:t>#</a:t>
            </a:r>
            <a:r>
              <a:rPr lang="en-US" altLang="zh-CN" sz="1600" dirty="0" smtClean="0">
                <a:solidFill>
                  <a:srgbClr val="000000"/>
                </a:solidFill>
              </a:rPr>
              <a:t>vim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etc</a:t>
            </a:r>
            <a:r>
              <a:rPr lang="en-US" altLang="zh-CN" sz="1600" dirty="0" smtClean="0">
                <a:solidFill>
                  <a:srgbClr val="000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sysconfig</a:t>
            </a:r>
            <a:r>
              <a:rPr lang="en-US" altLang="zh-CN" sz="1600" dirty="0" smtClean="0">
                <a:solidFill>
                  <a:srgbClr val="000000"/>
                </a:solidFill>
              </a:rPr>
              <a:t>/network-scripts/ifcfg-ib0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Add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the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following:</a:t>
            </a:r>
          </a:p>
          <a:p>
            <a:r>
              <a:rPr lang="zh-CN" altLang="zh-CN" sz="1600" dirty="0" smtClean="0">
                <a:solidFill>
                  <a:srgbClr val="000000"/>
                </a:solidFill>
              </a:rPr>
              <a:t>#</a:t>
            </a:r>
            <a:r>
              <a:rPr lang="en-US" altLang="zh-CN" sz="1600" dirty="0" smtClean="0">
                <a:solidFill>
                  <a:srgbClr val="000000"/>
                </a:solidFill>
              </a:rPr>
              <a:t>ONBOOT=yes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BOOTPROTO</a:t>
            </a:r>
            <a:r>
              <a:rPr lang="en-US" altLang="zh-CN" sz="1600" dirty="0" smtClean="0">
                <a:solidFill>
                  <a:srgbClr val="000000"/>
                </a:solidFill>
              </a:rPr>
              <a:t>=static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IPADDR</a:t>
            </a:r>
            <a:r>
              <a:rPr lang="en-US" altLang="zh-CN" sz="1600" dirty="0" smtClean="0">
                <a:solidFill>
                  <a:srgbClr val="000000"/>
                </a:solidFill>
              </a:rPr>
              <a:t>=192.168.1.2(192.168.1.3 for the other host)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NETMASK</a:t>
            </a:r>
            <a:r>
              <a:rPr lang="en-US" altLang="zh-CN" sz="1600" dirty="0" smtClean="0">
                <a:solidFill>
                  <a:srgbClr val="000000"/>
                </a:solidFill>
              </a:rPr>
              <a:t>=255.255.255.255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r>
              <a:rPr lang="en-US" altLang="zh-CN" sz="1600" dirty="0" smtClean="0">
                <a:solidFill>
                  <a:srgbClr val="000000"/>
                </a:solidFill>
              </a:rPr>
              <a:t>=192.168.1.1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83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Steps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9" y="3792331"/>
            <a:ext cx="6553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6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600" dirty="0">
                <a:solidFill>
                  <a:schemeClr val="tx1"/>
                </a:solidFill>
              </a:rPr>
              <a:t>#</a:t>
            </a:r>
            <a:r>
              <a:rPr lang="en-US" altLang="zh-CN" sz="1600" dirty="0">
                <a:solidFill>
                  <a:schemeClr val="tx1"/>
                </a:solidFill>
              </a:rPr>
              <a:t>vim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etc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sysconfig</a:t>
            </a:r>
            <a:r>
              <a:rPr lang="en-US" altLang="zh-CN" sz="1600" dirty="0">
                <a:solidFill>
                  <a:schemeClr val="tx1"/>
                </a:solidFill>
              </a:rPr>
              <a:t>/network-scripts/ifcfg</a:t>
            </a:r>
            <a:r>
              <a:rPr lang="en-US" altLang="zh-CN" sz="1600" dirty="0" smtClean="0">
                <a:solidFill>
                  <a:schemeClr val="tx1"/>
                </a:solidFill>
              </a:rPr>
              <a:t>-eth0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zh-CN" sz="1600" dirty="0" smtClean="0">
                <a:solidFill>
                  <a:schemeClr val="tx1"/>
                </a:solidFill>
              </a:rPr>
              <a:t>#</a:t>
            </a:r>
            <a:r>
              <a:rPr lang="en-US" altLang="zh-CN" sz="1600" dirty="0" smtClean="0">
                <a:solidFill>
                  <a:schemeClr val="tx1"/>
                </a:solidFill>
              </a:rPr>
              <a:t>service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network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restart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#route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#route </a:t>
            </a:r>
            <a:r>
              <a:rPr lang="en-US" altLang="zh-CN" sz="1600" dirty="0">
                <a:solidFill>
                  <a:schemeClr val="tx1"/>
                </a:solidFill>
              </a:rPr>
              <a:t>add </a:t>
            </a:r>
            <a:r>
              <a:rPr lang="en-US" altLang="zh-CN" sz="1600" dirty="0" smtClean="0">
                <a:solidFill>
                  <a:schemeClr val="tx1"/>
                </a:solidFill>
              </a:rPr>
              <a:t>192.168.1.1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dev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ib0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#route </a:t>
            </a:r>
            <a:r>
              <a:rPr lang="en-US" altLang="zh-CN" sz="1600" dirty="0">
                <a:solidFill>
                  <a:schemeClr val="tx1"/>
                </a:solidFill>
              </a:rPr>
              <a:t>add default </a:t>
            </a:r>
            <a:r>
              <a:rPr lang="en-US" altLang="zh-CN" sz="1600" dirty="0" err="1">
                <a:solidFill>
                  <a:schemeClr val="tx1"/>
                </a:solidFill>
              </a:rPr>
              <a:t>gw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192.168.1.1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#route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#ping 192.168.1.2</a:t>
            </a: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83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Steps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980744"/>
            <a:ext cx="71882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5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599"/>
            <a:ext cx="8229600" cy="16002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8661"/>
            <a:ext cx="7772400" cy="2716283"/>
          </a:xfrm>
        </p:spPr>
        <p:txBody>
          <a:bodyPr/>
          <a:lstStyle/>
          <a:p>
            <a:r>
              <a:rPr lang="en-US" sz="3600" b="1" dirty="0"/>
              <a:t>A Measurement Study of RDMA Performance In Multi-Tenant Environment - VMs and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253" y="4442331"/>
            <a:ext cx="6400800" cy="1554735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/>
              <a:t>Student:  </a:t>
            </a:r>
            <a:r>
              <a:rPr lang="zh-CN" altLang="en-US" dirty="0" smtClean="0"/>
              <a:t> </a:t>
            </a:r>
            <a:r>
              <a:rPr lang="en-US" dirty="0" smtClean="0"/>
              <a:t>Zhuangdi </a:t>
            </a:r>
            <a:r>
              <a:rPr lang="en-US" dirty="0" smtClean="0"/>
              <a:t>Zhu  Supervisor: Alex Liu</a:t>
            </a:r>
            <a:endParaRPr lang="en-US" dirty="0" smtClean="0"/>
          </a:p>
          <a:p>
            <a:pPr algn="l">
              <a:lnSpc>
                <a:spcPct val="150000"/>
              </a:lnSpc>
            </a:pPr>
            <a:r>
              <a:rPr lang="en-US" dirty="0" smtClean="0"/>
              <a:t>Mentors:  </a:t>
            </a:r>
            <a:r>
              <a:rPr lang="en-US" dirty="0"/>
              <a:t>Salman A </a:t>
            </a:r>
            <a:r>
              <a:rPr lang="en-US" dirty="0" err="1" smtClean="0"/>
              <a:t>Baset</a:t>
            </a:r>
            <a:r>
              <a:rPr lang="zh-CN" altLang="en-US" dirty="0" smtClean="0"/>
              <a:t>  </a:t>
            </a:r>
            <a:r>
              <a:rPr lang="zh-CN" altLang="en-US" dirty="0" smtClean="0"/>
              <a:t> </a:t>
            </a:r>
            <a:r>
              <a:rPr lang="en-US" dirty="0" smtClean="0"/>
              <a:t>Michael R Hines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7981" y="6180384"/>
            <a:ext cx="259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 </a:t>
            </a:r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6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4120"/>
          </a:xfrm>
        </p:spPr>
        <p:txBody>
          <a:bodyPr/>
          <a:lstStyle/>
          <a:p>
            <a:pPr algn="l"/>
            <a:r>
              <a:rPr lang="en-US" sz="1800" dirty="0" smtClean="0"/>
              <a:t>Sequence diagram for RDMA client-server file transfer</a:t>
            </a:r>
            <a:r>
              <a:rPr lang="en-US" altLang="zh-CN" sz="1800" dirty="0" smtClean="0"/>
              <a:t>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2752"/>
            <a:ext cx="8229600" cy="602887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zh-CN" altLang="en-US" dirty="0" smtClean="0"/>
              <a:t>  </a:t>
            </a:r>
            <a:r>
              <a:rPr lang="en-US" sz="1400" dirty="0" smtClean="0"/>
              <a:t>Post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receive</a:t>
            </a:r>
            <a:r>
              <a:rPr lang="zh-CN" altLang="en-US" sz="1400" dirty="0" smtClean="0"/>
              <a:t>                                                                                             </a:t>
            </a:r>
            <a:r>
              <a:rPr lang="en-US" altLang="zh-CN" sz="1400" dirty="0" smtClean="0"/>
              <a:t>Start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listening</a:t>
            </a:r>
            <a:endParaRPr lang="en-US" altLang="zh-CN" sz="1400" dirty="0"/>
          </a:p>
          <a:p>
            <a:pPr marL="72000" lvl="1" indent="0" algn="ctr">
              <a:lnSpc>
                <a:spcPct val="150000"/>
              </a:lnSpc>
              <a:buNone/>
            </a:pPr>
            <a:r>
              <a:rPr lang="en-US" altLang="zh-CN" sz="1400" dirty="0" smtClean="0"/>
              <a:t>Initiate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connection</a:t>
            </a:r>
            <a:r>
              <a:rPr lang="zh-CN" altLang="en-US" sz="1400" dirty="0" smtClean="0"/>
              <a:t>                               </a:t>
            </a:r>
            <a:endParaRPr lang="en-US" sz="1400" dirty="0"/>
          </a:p>
          <a:p>
            <a:pPr marL="72000" indent="0">
              <a:lnSpc>
                <a:spcPct val="150000"/>
              </a:lnSpc>
              <a:buNone/>
            </a:pPr>
            <a:r>
              <a:rPr lang="zh-CN" altLang="en-US" sz="1400" dirty="0" smtClean="0"/>
              <a:t>                   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                        </a:t>
            </a:r>
            <a:r>
              <a:rPr lang="en-US" sz="1400" dirty="0" smtClean="0"/>
              <a:t>Accept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connection</a:t>
            </a:r>
            <a:r>
              <a:rPr lang="zh-CN" altLang="en-US" sz="1400" dirty="0" smtClean="0"/>
              <a:t>                            </a:t>
            </a:r>
            <a:r>
              <a:rPr lang="en-US" altLang="zh-CN" sz="1400" dirty="0" smtClean="0"/>
              <a:t>Post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receive</a:t>
            </a:r>
          </a:p>
          <a:p>
            <a:pPr marL="72000" indent="0" algn="ctr">
              <a:lnSpc>
                <a:spcPct val="150000"/>
              </a:lnSpc>
              <a:buNone/>
            </a:pPr>
            <a:r>
              <a:rPr lang="en-US" sz="1400" dirty="0" smtClean="0"/>
              <a:t>Send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memory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region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details</a:t>
            </a:r>
          </a:p>
          <a:p>
            <a:pPr marL="72000" indent="0">
              <a:buNone/>
            </a:pPr>
            <a:r>
              <a:rPr lang="zh-CN" altLang="en-US" sz="1400" dirty="0" smtClean="0"/>
              <a:t>        </a:t>
            </a:r>
            <a:r>
              <a:rPr lang="en-US" altLang="zh-CN" sz="1400" dirty="0" smtClean="0"/>
              <a:t>Re-post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receive</a:t>
            </a:r>
          </a:p>
          <a:p>
            <a:pPr marL="0" indent="0" algn="ctr">
              <a:buNone/>
            </a:pPr>
            <a:r>
              <a:rPr lang="en-US" sz="1400" dirty="0" smtClean="0"/>
              <a:t>RDMA</a:t>
            </a:r>
            <a:r>
              <a:rPr lang="en-US" altLang="zh-CN" sz="1400" dirty="0" smtClean="0"/>
              <a:t>-write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name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400" dirty="0" smtClean="0"/>
              <a:t> </a:t>
            </a:r>
            <a:r>
              <a:rPr lang="zh-CN" altLang="en-US" sz="1400" dirty="0" smtClean="0"/>
              <a:t>                                            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                      </a:t>
            </a:r>
            <a:r>
              <a:rPr lang="en-US" altLang="zh-CN" sz="1400" dirty="0" smtClean="0"/>
              <a:t>Open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descriptor</a:t>
            </a:r>
            <a:endParaRPr lang="en-US" sz="1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1400" dirty="0" smtClean="0"/>
              <a:t>                                                                                                             </a:t>
            </a:r>
            <a:r>
              <a:rPr lang="en-US" altLang="zh-CN" sz="1400" dirty="0" smtClean="0"/>
              <a:t>Re-post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receive</a:t>
            </a:r>
          </a:p>
          <a:p>
            <a:pPr marL="0" indent="0" algn="ctr">
              <a:buNone/>
            </a:pPr>
            <a:r>
              <a:rPr lang="en-US" sz="1400" dirty="0" smtClean="0"/>
              <a:t>Send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ready-to</a:t>
            </a:r>
            <a:r>
              <a:rPr lang="zh-CN" altLang="en-US" sz="1400" dirty="0" smtClean="0"/>
              <a:t>-</a:t>
            </a:r>
            <a:r>
              <a:rPr lang="en-US" altLang="zh-CN" sz="1400" dirty="0" smtClean="0"/>
              <a:t>receive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400" dirty="0"/>
              <a:t> </a:t>
            </a:r>
            <a:r>
              <a:rPr lang="zh-CN" altLang="en-US" sz="1400" dirty="0" smtClean="0"/>
              <a:t>     </a:t>
            </a:r>
            <a:r>
              <a:rPr lang="en-US" altLang="zh-CN" sz="1400" dirty="0" smtClean="0"/>
              <a:t>Re-post-receive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/>
              <a:t>Read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chunk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from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</a:t>
            </a:r>
            <a:r>
              <a:rPr lang="zh-CN" altLang="en-US" sz="1400" dirty="0" smtClean="0"/>
              <a:t>                             </a:t>
            </a:r>
            <a:r>
              <a:rPr lang="en-US" altLang="zh-CN" sz="1400" dirty="0" smtClean="0"/>
              <a:t>RDMA-write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chunk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1400" dirty="0" smtClean="0"/>
              <a:t>                                                                                                           </a:t>
            </a:r>
            <a:r>
              <a:rPr lang="en-US" sz="1400" dirty="0" smtClean="0"/>
              <a:t>Write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chunk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pPr marL="0" indent="0" algn="ctr">
              <a:buNone/>
            </a:pPr>
            <a:r>
              <a:rPr lang="zh-CN" altLang="en-US" sz="1400" dirty="0" smtClean="0"/>
              <a:t>                                                                                                        </a:t>
            </a:r>
            <a:r>
              <a:rPr lang="en-US" sz="1400" dirty="0" smtClean="0"/>
              <a:t>Re</a:t>
            </a:r>
            <a:r>
              <a:rPr lang="en-US" altLang="zh-CN" sz="1400" dirty="0" smtClean="0"/>
              <a:t>-post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receive</a:t>
            </a:r>
          </a:p>
          <a:p>
            <a:pPr marL="0" indent="0" algn="ctr">
              <a:buNone/>
            </a:pPr>
            <a:r>
              <a:rPr lang="en-US" sz="1400" dirty="0" smtClean="0"/>
              <a:t>Send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ready-to-receive</a:t>
            </a:r>
          </a:p>
          <a:p>
            <a:pPr marL="0" indent="0">
              <a:buNone/>
            </a:pPr>
            <a:r>
              <a:rPr lang="zh-CN" altLang="zh-CN" sz="1400" dirty="0"/>
              <a:t> </a:t>
            </a:r>
            <a:r>
              <a:rPr lang="zh-CN" altLang="en-US" sz="1400" dirty="0" smtClean="0"/>
              <a:t>     </a:t>
            </a:r>
            <a:r>
              <a:rPr lang="en-US" altLang="zh-CN" sz="1400" dirty="0" smtClean="0"/>
              <a:t>Re-post-receive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 smtClean="0"/>
              <a:t>RDMA</a:t>
            </a:r>
            <a:r>
              <a:rPr lang="en-US" altLang="zh-CN" sz="1400" dirty="0" smtClean="0"/>
              <a:t>-write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zero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bytes</a:t>
            </a:r>
            <a:endParaRPr lang="en-US" altLang="zh-CN" sz="1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 smtClean="0"/>
              <a:t>Send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done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400" dirty="0" smtClean="0"/>
              <a:t>Close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connection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zh-CN" sz="1400" dirty="0"/>
              <a:t> </a:t>
            </a:r>
            <a:r>
              <a:rPr lang="zh-CN" altLang="en-US" sz="1400" dirty="0" smtClean="0"/>
              <a:t>                                                            </a:t>
            </a:r>
            <a:r>
              <a:rPr lang="en-US" altLang="zh-CN" sz="1400" dirty="0" smtClean="0"/>
              <a:t>Chose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secriptor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22001" y="752068"/>
            <a:ext cx="1097341" cy="2465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95042" y="752067"/>
            <a:ext cx="1200422" cy="2465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689165" y="998648"/>
            <a:ext cx="30824" cy="5732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315971" y="1035635"/>
            <a:ext cx="30826" cy="5695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ction Button: Return 12">
            <a:hlinkClick r:id="" action="ppaction://hlinkshowjump?jump=lastslideviewed" highlightClick="1"/>
          </p:cNvPr>
          <p:cNvSpPr/>
          <p:nvPr/>
        </p:nvSpPr>
        <p:spPr>
          <a:xfrm>
            <a:off x="1584364" y="1354476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120705" y="2009625"/>
            <a:ext cx="49935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20705" y="2351411"/>
            <a:ext cx="4993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68330" y="1644207"/>
            <a:ext cx="4993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20705" y="2893887"/>
            <a:ext cx="4993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133035" y="3699723"/>
            <a:ext cx="4967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ction Button: Return 48">
            <a:hlinkClick r:id="" action="ppaction://hlinkshowjump?jump=lastslideviewed" highlightClick="1"/>
          </p:cNvPr>
          <p:cNvSpPr/>
          <p:nvPr/>
        </p:nvSpPr>
        <p:spPr>
          <a:xfrm>
            <a:off x="7235828" y="1358928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1" name="Action Button: Return 50">
            <a:hlinkClick r:id="" action="ppaction://hlinkshowjump?jump=lastslideviewed" highlightClick="1"/>
          </p:cNvPr>
          <p:cNvSpPr/>
          <p:nvPr/>
        </p:nvSpPr>
        <p:spPr>
          <a:xfrm>
            <a:off x="1584364" y="2530182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2" name="Action Button: Return 51">
            <a:hlinkClick r:id="" action="ppaction://hlinkshowjump?jump=lastslideviewed" highlightClick="1"/>
          </p:cNvPr>
          <p:cNvSpPr/>
          <p:nvPr/>
        </p:nvSpPr>
        <p:spPr>
          <a:xfrm>
            <a:off x="7235828" y="1800032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3" name="Action Button: Return 52">
            <a:hlinkClick r:id="" action="ppaction://hlinkshowjump?jump=lastslideviewed" highlightClick="1"/>
          </p:cNvPr>
          <p:cNvSpPr/>
          <p:nvPr/>
        </p:nvSpPr>
        <p:spPr>
          <a:xfrm>
            <a:off x="7235828" y="3049712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4" name="Action Button: Return 53">
            <a:hlinkClick r:id="" action="ppaction://hlinkshowjump?jump=lastslideviewed" highlightClick="1"/>
          </p:cNvPr>
          <p:cNvSpPr/>
          <p:nvPr/>
        </p:nvSpPr>
        <p:spPr>
          <a:xfrm>
            <a:off x="7235828" y="3407253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7" name="Action Button: Return 56">
            <a:hlinkClick r:id="" action="ppaction://hlinkshowjump?jump=lastslideviewed" highlightClick="1"/>
          </p:cNvPr>
          <p:cNvSpPr/>
          <p:nvPr/>
        </p:nvSpPr>
        <p:spPr>
          <a:xfrm>
            <a:off x="1578197" y="3940139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9" name="Action Button: Return 58">
            <a:hlinkClick r:id="" action="ppaction://hlinkshowjump?jump=lastslideviewed" highlightClick="1"/>
          </p:cNvPr>
          <p:cNvSpPr/>
          <p:nvPr/>
        </p:nvSpPr>
        <p:spPr>
          <a:xfrm>
            <a:off x="1578197" y="4289803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120705" y="4438778"/>
            <a:ext cx="4993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Action Button: Return 60">
            <a:hlinkClick r:id="" action="ppaction://hlinkshowjump?jump=lastslideviewed" highlightClick="1"/>
          </p:cNvPr>
          <p:cNvSpPr/>
          <p:nvPr/>
        </p:nvSpPr>
        <p:spPr>
          <a:xfrm>
            <a:off x="7197145" y="4632274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2" name="Action Button: Return 61">
            <a:hlinkClick r:id="" action="ppaction://hlinkshowjump?jump=lastslideviewed" highlightClick="1"/>
          </p:cNvPr>
          <p:cNvSpPr/>
          <p:nvPr/>
        </p:nvSpPr>
        <p:spPr>
          <a:xfrm>
            <a:off x="7195451" y="4932622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120705" y="5160023"/>
            <a:ext cx="4967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Action Button: Return 63">
            <a:hlinkClick r:id="" action="ppaction://hlinkshowjump?jump=lastslideviewed" highlightClick="1"/>
          </p:cNvPr>
          <p:cNvSpPr/>
          <p:nvPr/>
        </p:nvSpPr>
        <p:spPr>
          <a:xfrm>
            <a:off x="1584364" y="5398752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120705" y="5762432"/>
            <a:ext cx="4993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120705" y="6076820"/>
            <a:ext cx="49935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120705" y="6378881"/>
            <a:ext cx="50747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Action Button: Return 69">
            <a:hlinkClick r:id="" action="ppaction://hlinkshowjump?jump=lastslideviewed" highlightClick="1"/>
          </p:cNvPr>
          <p:cNvSpPr/>
          <p:nvPr/>
        </p:nvSpPr>
        <p:spPr>
          <a:xfrm>
            <a:off x="7195451" y="6583680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4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411042"/>
              </p:ext>
            </p:extLst>
          </p:nvPr>
        </p:nvGraphicFramePr>
        <p:xfrm>
          <a:off x="470147" y="1255279"/>
          <a:ext cx="8433118" cy="46685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5643"/>
                <a:gridCol w="3416368"/>
                <a:gridCol w="3811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No.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Intro_to_IB_for_End_Users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en-US" dirty="0" smtClean="0"/>
                        <a:t>hapter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most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chapter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altLang="zh-CN" dirty="0" smtClean="0"/>
                        <a:t>u</a:t>
                      </a:r>
                      <a:r>
                        <a:rPr lang="en-US" dirty="0" smtClean="0"/>
                        <a:t>ilding-an-</a:t>
                      </a:r>
                      <a:r>
                        <a:rPr lang="en-US" dirty="0" err="1" smtClean="0"/>
                        <a:t>rdma</a:t>
                      </a:r>
                      <a:r>
                        <a:rPr lang="en-US" dirty="0" smtClean="0"/>
                        <a:t>-capable-application-with-</a:t>
                      </a:r>
                      <a:r>
                        <a:rPr lang="en-US" dirty="0" err="1" smtClean="0"/>
                        <a:t>ib</a:t>
                      </a:r>
                      <a:r>
                        <a:rPr lang="en-US" dirty="0" smtClean="0"/>
                        <a:t>-verbs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Read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part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1(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Basics),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and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roughly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read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part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2(source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code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for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server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side)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and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3(source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code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for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client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side)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rdma</a:t>
                      </a:r>
                      <a:r>
                        <a:rPr lang="en-US" dirty="0" smtClean="0"/>
                        <a:t>-read-and-write-with-</a:t>
                      </a:r>
                      <a:r>
                        <a:rPr lang="en-US" dirty="0" err="1" smtClean="0"/>
                        <a:t>ib</a:t>
                      </a:r>
                      <a:r>
                        <a:rPr lang="en-US" dirty="0" smtClean="0"/>
                        <a:t>-verbs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Same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basic-flow-control-for-</a:t>
                      </a:r>
                      <a:r>
                        <a:rPr lang="en-US" dirty="0" err="1" smtClean="0"/>
                        <a:t>rdma</a:t>
                      </a:r>
                      <a:r>
                        <a:rPr lang="en-US" dirty="0" smtClean="0"/>
                        <a:t>-transfers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sample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code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provided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used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finish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single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rdma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transfer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Sockets Programming in C using TCP/IP 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ead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first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44035"/>
            <a:ext cx="8229600" cy="798736"/>
          </a:xfrm>
        </p:spPr>
        <p:txBody>
          <a:bodyPr/>
          <a:lstStyle/>
          <a:p>
            <a:pPr algn="l"/>
            <a:r>
              <a:rPr lang="en-US" sz="4400" dirty="0" smtClean="0"/>
              <a:t>Reading List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2965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7F7F7F"/>
                </a:solidFill>
              </a:rPr>
              <a:t>Test </a:t>
            </a:r>
            <a:r>
              <a:rPr lang="en-US" sz="2000" dirty="0" err="1" smtClean="0">
                <a:solidFill>
                  <a:srgbClr val="7F7F7F"/>
                </a:solidFill>
              </a:rPr>
              <a:t>rdma</a:t>
            </a:r>
            <a:r>
              <a:rPr lang="en-US" sz="2000" dirty="0">
                <a:solidFill>
                  <a:srgbClr val="7F7F7F"/>
                </a:solidFill>
              </a:rPr>
              <a:t>/</a:t>
            </a:r>
            <a:r>
              <a:rPr lang="en-US" sz="2000" dirty="0" err="1" smtClean="0">
                <a:solidFill>
                  <a:srgbClr val="7F7F7F"/>
                </a:solidFill>
              </a:rPr>
              <a:t>tcp</a:t>
            </a:r>
            <a:r>
              <a:rPr lang="en-US" sz="2000" dirty="0" smtClean="0">
                <a:solidFill>
                  <a:srgbClr val="7F7F7F"/>
                </a:solidFill>
              </a:rPr>
              <a:t> bandwidth and latency using </a:t>
            </a:r>
            <a:r>
              <a:rPr lang="en-US" sz="2000" dirty="0" err="1" smtClean="0">
                <a:solidFill>
                  <a:srgbClr val="7F7F7F"/>
                </a:solidFill>
              </a:rPr>
              <a:t>qperf</a:t>
            </a:r>
            <a:r>
              <a:rPr lang="en-US" sz="2000" dirty="0" smtClean="0">
                <a:solidFill>
                  <a:srgbClr val="7F7F7F"/>
                </a:solidFill>
              </a:rPr>
              <a:t> to obtain </a:t>
            </a:r>
            <a:r>
              <a:rPr lang="en-US" sz="2000" dirty="0">
                <a:solidFill>
                  <a:srgbClr val="7F7F7F"/>
                </a:solidFill>
              </a:rPr>
              <a:t>a basic understanding of the performance difference between TCP and RDMA</a:t>
            </a:r>
            <a:endParaRPr lang="en-US" sz="2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>
                <a:solidFill>
                  <a:srgbClr val="7F7F7F"/>
                </a:solidFill>
              </a:rPr>
              <a:t>Qperf</a:t>
            </a:r>
            <a:r>
              <a:rPr lang="zh-CN" altLang="en-US" sz="1800" dirty="0">
                <a:solidFill>
                  <a:srgbClr val="7F7F7F"/>
                </a:solidFill>
              </a:rPr>
              <a:t>：</a:t>
            </a:r>
            <a:endParaRPr lang="en-US" sz="18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</a:rPr>
              <a:t>       </a:t>
            </a:r>
            <a:r>
              <a:rPr lang="en-US" sz="1800" dirty="0" err="1">
                <a:solidFill>
                  <a:srgbClr val="7F7F7F"/>
                </a:solidFill>
              </a:rPr>
              <a:t>qperf</a:t>
            </a:r>
            <a:r>
              <a:rPr lang="en-US" sz="1800" dirty="0">
                <a:solidFill>
                  <a:srgbClr val="7F7F7F"/>
                </a:solidFill>
              </a:rPr>
              <a:t>  measures  bandwidth  and  latency between two nodes.  It can work over TCP/IP as well as the RDMA transports.  On one of </a:t>
            </a:r>
            <a:r>
              <a:rPr lang="en-US" sz="1800" dirty="0" smtClean="0">
                <a:solidFill>
                  <a:srgbClr val="7F7F7F"/>
                </a:solidFill>
              </a:rPr>
              <a:t>the nodes</a:t>
            </a:r>
            <a:r>
              <a:rPr lang="en-US" sz="1800" dirty="0">
                <a:solidFill>
                  <a:srgbClr val="7F7F7F"/>
                </a:solidFill>
              </a:rPr>
              <a:t>, </a:t>
            </a:r>
            <a:r>
              <a:rPr lang="en-US" sz="1800" dirty="0" err="1">
                <a:solidFill>
                  <a:srgbClr val="7F7F7F"/>
                </a:solidFill>
              </a:rPr>
              <a:t>qperf</a:t>
            </a:r>
            <a:r>
              <a:rPr lang="en-US" sz="1800" dirty="0">
                <a:solidFill>
                  <a:srgbClr val="7F7F7F"/>
                </a:solidFill>
              </a:rPr>
              <a:t> is typically run with no arguments designating it the server node.  One  may then run </a:t>
            </a:r>
            <a:r>
              <a:rPr lang="en-US" sz="1800" dirty="0" err="1">
                <a:solidFill>
                  <a:srgbClr val="7F7F7F"/>
                </a:solidFill>
              </a:rPr>
              <a:t>qperf</a:t>
            </a:r>
            <a:r>
              <a:rPr lang="en-US" sz="1800" dirty="0">
                <a:solidFill>
                  <a:srgbClr val="7F7F7F"/>
                </a:solidFill>
              </a:rPr>
              <a:t> on a client node to obtain measurements such as bandwidth, latency and </a:t>
            </a:r>
            <a:r>
              <a:rPr lang="en-US" sz="1800" dirty="0" err="1">
                <a:solidFill>
                  <a:srgbClr val="7F7F7F"/>
                </a:solidFill>
              </a:rPr>
              <a:t>cpu</a:t>
            </a:r>
            <a:r>
              <a:rPr lang="en-US" sz="1800" dirty="0">
                <a:solidFill>
                  <a:srgbClr val="7F7F7F"/>
                </a:solidFill>
              </a:rPr>
              <a:t> utilization.</a:t>
            </a:r>
          </a:p>
        </p:txBody>
      </p:sp>
    </p:spTree>
    <p:extLst>
      <p:ext uri="{BB962C8B-B14F-4D97-AF65-F5344CB8AC3E}">
        <p14:creationId xmlns:p14="http://schemas.microsoft.com/office/powerpoint/2010/main" val="177721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4544"/>
          </a:xfrm>
        </p:spPr>
        <p:txBody>
          <a:bodyPr/>
          <a:lstStyle/>
          <a:p>
            <a:pPr algn="l"/>
            <a:r>
              <a:rPr lang="en-US" sz="4000" dirty="0" smtClean="0"/>
              <a:t>RDMA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05" y="1800032"/>
            <a:ext cx="3304354" cy="437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dirty="0" smtClean="0"/>
              <a:t>Three protocols </a:t>
            </a:r>
            <a:r>
              <a:rPr lang="en-US" altLang="zh-CN" sz="2900" dirty="0" smtClean="0"/>
              <a:t>support</a:t>
            </a:r>
            <a:r>
              <a:rPr lang="zh-CN" altLang="en-US" sz="2900" dirty="0" smtClean="0"/>
              <a:t> </a:t>
            </a:r>
            <a:r>
              <a:rPr lang="en-US" altLang="zh-CN" sz="2900" dirty="0"/>
              <a:t>RDMA</a:t>
            </a:r>
            <a:r>
              <a:rPr lang="en-US" altLang="zh-CN" sz="2900" dirty="0" smtClean="0"/>
              <a:t>: 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</a:t>
            </a:r>
            <a:r>
              <a:rPr lang="en-US" dirty="0"/>
              <a:t>(IB) </a:t>
            </a:r>
            <a:endParaRPr lang="en-US" dirty="0" smtClean="0"/>
          </a:p>
          <a:p>
            <a:r>
              <a:rPr lang="en-US" dirty="0" smtClean="0"/>
              <a:t>RDMA </a:t>
            </a:r>
            <a:r>
              <a:rPr lang="en-US" dirty="0"/>
              <a:t>Over Converged Ethernet (</a:t>
            </a:r>
            <a:r>
              <a:rPr lang="en-US" dirty="0" err="1"/>
              <a:t>RoCE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altLang="zh-CN" dirty="0" smtClean="0"/>
              <a:t>I</a:t>
            </a:r>
            <a:r>
              <a:rPr lang="en-US" dirty="0" smtClean="0"/>
              <a:t>nternet </a:t>
            </a:r>
            <a:r>
              <a:rPr lang="en-US" dirty="0"/>
              <a:t>Wide Area RDMA Protocol (</a:t>
            </a:r>
            <a:r>
              <a:rPr lang="en-US" dirty="0" err="1"/>
              <a:t>iWARP</a:t>
            </a:r>
            <a:r>
              <a:rPr lang="en-US" dirty="0"/>
              <a:t>)</a:t>
            </a:r>
          </a:p>
          <a:p>
            <a:pPr lvl="0">
              <a:buFont typeface="Wingdings" charset="0"/>
              <a:buChar char=" "/>
            </a:pPr>
            <a:endParaRPr lang="en-US" dirty="0"/>
          </a:p>
          <a:p>
            <a:pPr lvl="0">
              <a:buFont typeface="Wingdings" charset="0"/>
              <a:buChar char=" "/>
            </a:pPr>
            <a:endParaRPr lang="en-US" dirty="0" smtClean="0"/>
          </a:p>
          <a:p>
            <a:pPr lvl="0">
              <a:buFont typeface="Wingdings" charset="0"/>
              <a:buChar char=" "/>
            </a:pPr>
            <a:endParaRPr lang="en-US" dirty="0"/>
          </a:p>
          <a:p>
            <a:pPr lvl="0">
              <a:buFont typeface="Wingdings" charset="0"/>
              <a:buChar char=" "/>
            </a:pPr>
            <a:endParaRPr lang="en-US" dirty="0" smtClean="0"/>
          </a:p>
          <a:p>
            <a:pPr lvl="0">
              <a:buFont typeface="Wingdings" charset="0"/>
              <a:buChar char=" "/>
            </a:pPr>
            <a:endParaRPr lang="en-US" dirty="0"/>
          </a:p>
          <a:p>
            <a:pPr lvl="0">
              <a:buFont typeface="Wingdings" charset="0"/>
              <a:buChar char=" "/>
            </a:pPr>
            <a:endParaRPr lang="en-US" dirty="0" smtClean="0"/>
          </a:p>
          <a:p>
            <a:pPr lvl="0">
              <a:buFont typeface="Wingdings" charset="0"/>
              <a:buChar char=" "/>
            </a:pPr>
            <a:endParaRPr lang="en-US" dirty="0"/>
          </a:p>
          <a:p>
            <a:pPr lvl="0">
              <a:buFont typeface="Wingdings" charset="0"/>
              <a:buChar char=" 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126" y="2646946"/>
            <a:ext cx="3362113" cy="379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15310" y="2128461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15310" y="3131562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5310" y="3784999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15310" y="4418230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Link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0172" y="2128461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80172" y="3131562"/>
            <a:ext cx="1763144" cy="4147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OFA software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80172" y="3546295"/>
            <a:ext cx="1763144" cy="3654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 transport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80172" y="4418230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Link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82216" y="2128461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82216" y="3131562"/>
            <a:ext cx="1763144" cy="4147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OFA software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82216" y="3546295"/>
            <a:ext cx="1763144" cy="3654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 transport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82216" y="4418230"/>
            <a:ext cx="1763144" cy="653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 link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6549" y="5437084"/>
            <a:ext cx="107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64138" y="5437084"/>
            <a:ext cx="107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RoCE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17846" y="5437084"/>
            <a:ext cx="140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InfiniBand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0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315882"/>
            <a:ext cx="7969624" cy="28537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7F7F7F"/>
                </a:solidFill>
              </a:rPr>
              <a:t>Test </a:t>
            </a:r>
            <a:r>
              <a:rPr lang="en-US" sz="2000" dirty="0" err="1" smtClean="0">
                <a:solidFill>
                  <a:srgbClr val="7F7F7F"/>
                </a:solidFill>
              </a:rPr>
              <a:t>rdma</a:t>
            </a:r>
            <a:r>
              <a:rPr lang="en-US" sz="2000" dirty="0">
                <a:solidFill>
                  <a:srgbClr val="7F7F7F"/>
                </a:solidFill>
              </a:rPr>
              <a:t>/</a:t>
            </a:r>
            <a:r>
              <a:rPr lang="en-US" sz="2000" dirty="0" err="1" smtClean="0">
                <a:solidFill>
                  <a:srgbClr val="7F7F7F"/>
                </a:solidFill>
              </a:rPr>
              <a:t>tcp</a:t>
            </a:r>
            <a:r>
              <a:rPr lang="en-US" sz="2000" dirty="0" smtClean="0">
                <a:solidFill>
                  <a:srgbClr val="7F7F7F"/>
                </a:solidFill>
              </a:rPr>
              <a:t> bandwidth and latency using </a:t>
            </a:r>
            <a:r>
              <a:rPr lang="en-US" sz="2000" dirty="0" err="1" smtClean="0">
                <a:solidFill>
                  <a:srgbClr val="7F7F7F"/>
                </a:solidFill>
              </a:rPr>
              <a:t>qperf</a:t>
            </a:r>
            <a:endParaRPr lang="en-US" sz="2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[</a:t>
            </a:r>
            <a:r>
              <a:rPr lang="en-US" sz="1400" dirty="0">
                <a:solidFill>
                  <a:schemeClr val="bg1"/>
                </a:solidFill>
              </a:rPr>
              <a:t>root@zhuangdizhu1 ~]# </a:t>
            </a:r>
            <a:r>
              <a:rPr lang="en-US" sz="1400" dirty="0" err="1" smtClean="0">
                <a:solidFill>
                  <a:schemeClr val="bg1"/>
                </a:solidFill>
              </a:rPr>
              <a:t>qperf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[root@zhuangdizhu2 ~]# for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in {1..10}; do </a:t>
            </a:r>
            <a:r>
              <a:rPr lang="en-US" sz="1400" dirty="0" err="1">
                <a:solidFill>
                  <a:schemeClr val="bg1"/>
                </a:solidFill>
              </a:rPr>
              <a:t>qperf</a:t>
            </a:r>
            <a:r>
              <a:rPr lang="en-US" sz="1400" dirty="0">
                <a:solidFill>
                  <a:schemeClr val="bg1"/>
                </a:solidFill>
              </a:rPr>
              <a:t> zhuangdizhu1 </a:t>
            </a:r>
            <a:r>
              <a:rPr lang="en-US" sz="1400" dirty="0" err="1">
                <a:solidFill>
                  <a:schemeClr val="bg1"/>
                </a:solidFill>
              </a:rPr>
              <a:t>rc_rdma_read_lat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 smtClean="0">
                <a:solidFill>
                  <a:schemeClr val="bg1"/>
                </a:solidFill>
              </a:rPr>
              <a:t>done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[root@zhuangdizhu2 ~]# for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in {1..10}; do </a:t>
            </a:r>
            <a:r>
              <a:rPr lang="en-US" sz="1400" dirty="0" err="1">
                <a:solidFill>
                  <a:schemeClr val="bg1"/>
                </a:solidFill>
              </a:rPr>
              <a:t>qperf</a:t>
            </a:r>
            <a:r>
              <a:rPr lang="en-US" sz="1400" dirty="0">
                <a:solidFill>
                  <a:schemeClr val="bg1"/>
                </a:solidFill>
              </a:rPr>
              <a:t> zhuangdizhu1 </a:t>
            </a:r>
            <a:r>
              <a:rPr lang="en-US" sz="1400" dirty="0" err="1" smtClean="0">
                <a:solidFill>
                  <a:schemeClr val="bg1"/>
                </a:solidFill>
              </a:rPr>
              <a:t>rc_rdma_read_bw</a:t>
            </a:r>
            <a:r>
              <a:rPr lang="en-US" sz="1400" dirty="0" smtClean="0">
                <a:solidFill>
                  <a:schemeClr val="bg1"/>
                </a:solidFill>
              </a:rPr>
              <a:t>; </a:t>
            </a:r>
            <a:r>
              <a:rPr lang="en-US" sz="1400" dirty="0">
                <a:solidFill>
                  <a:schemeClr val="bg1"/>
                </a:solidFill>
              </a:rPr>
              <a:t>done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[root@zhuangdizhu2 ~]# for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in {1..10}; do </a:t>
            </a:r>
            <a:r>
              <a:rPr lang="en-US" sz="1400" dirty="0" err="1">
                <a:solidFill>
                  <a:schemeClr val="bg1"/>
                </a:solidFill>
              </a:rPr>
              <a:t>qperf</a:t>
            </a:r>
            <a:r>
              <a:rPr lang="en-US" sz="1400" dirty="0">
                <a:solidFill>
                  <a:schemeClr val="bg1"/>
                </a:solidFill>
              </a:rPr>
              <a:t> zhuangdizhu1 </a:t>
            </a:r>
            <a:r>
              <a:rPr lang="en-US" sz="1400" dirty="0" err="1" smtClean="0">
                <a:solidFill>
                  <a:schemeClr val="bg1"/>
                </a:solidFill>
              </a:rPr>
              <a:t>rc_rdma_write_bw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 smtClean="0">
                <a:solidFill>
                  <a:schemeClr val="bg1"/>
                </a:solidFill>
              </a:rPr>
              <a:t>done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[root@zhuangdizhu2 ~]# for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in {1..10}; do </a:t>
            </a:r>
            <a:r>
              <a:rPr lang="en-US" sz="1400" dirty="0" err="1">
                <a:solidFill>
                  <a:schemeClr val="bg1"/>
                </a:solidFill>
              </a:rPr>
              <a:t>qperf</a:t>
            </a:r>
            <a:r>
              <a:rPr lang="en-US" sz="1400" dirty="0">
                <a:solidFill>
                  <a:schemeClr val="bg1"/>
                </a:solidFill>
              </a:rPr>
              <a:t> zhuangdizhu1 </a:t>
            </a:r>
            <a:r>
              <a:rPr lang="en-US" sz="1400" dirty="0" err="1" smtClean="0">
                <a:solidFill>
                  <a:schemeClr val="bg1"/>
                </a:solidFill>
              </a:rPr>
              <a:t>rc_rdma_write_lat</a:t>
            </a:r>
            <a:r>
              <a:rPr lang="en-US" sz="1400" dirty="0" smtClean="0">
                <a:solidFill>
                  <a:schemeClr val="bg1"/>
                </a:solidFill>
              </a:rPr>
              <a:t>; done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[root@zhuangdizhu2 ~]# for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in {1..10}; do </a:t>
            </a:r>
            <a:r>
              <a:rPr lang="en-US" sz="1400" dirty="0" err="1">
                <a:solidFill>
                  <a:schemeClr val="bg1"/>
                </a:solidFill>
              </a:rPr>
              <a:t>qperf</a:t>
            </a:r>
            <a:r>
              <a:rPr lang="en-US" sz="1400" dirty="0">
                <a:solidFill>
                  <a:schemeClr val="bg1"/>
                </a:solidFill>
              </a:rPr>
              <a:t> zhuangdizhu1 </a:t>
            </a:r>
            <a:r>
              <a:rPr lang="en-US" sz="1400" dirty="0" err="1" smtClean="0">
                <a:solidFill>
                  <a:schemeClr val="bg1"/>
                </a:solidFill>
              </a:rPr>
              <a:t>tcp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_</a:t>
            </a:r>
            <a:r>
              <a:rPr lang="en-US" sz="1400" dirty="0" err="1" smtClean="0">
                <a:solidFill>
                  <a:schemeClr val="bg1"/>
                </a:solidFill>
              </a:rPr>
              <a:t>bw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 smtClean="0">
                <a:solidFill>
                  <a:schemeClr val="bg1"/>
                </a:solidFill>
              </a:rPr>
              <a:t>done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[root@zhuangdizhu2 ~]# for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in {1..10}; do </a:t>
            </a:r>
            <a:r>
              <a:rPr lang="en-US" sz="1400" dirty="0" err="1">
                <a:solidFill>
                  <a:schemeClr val="bg1"/>
                </a:solidFill>
              </a:rPr>
              <a:t>qperf</a:t>
            </a:r>
            <a:r>
              <a:rPr lang="en-US" sz="1400" dirty="0">
                <a:solidFill>
                  <a:schemeClr val="bg1"/>
                </a:solidFill>
              </a:rPr>
              <a:t> zhuangdizhu1 </a:t>
            </a:r>
            <a:r>
              <a:rPr lang="en-US" sz="1400" dirty="0" err="1" smtClean="0">
                <a:solidFill>
                  <a:schemeClr val="bg1"/>
                </a:solidFill>
              </a:rPr>
              <a:t>tcp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_lat</a:t>
            </a:r>
            <a:r>
              <a:rPr lang="en-US" sz="1400" dirty="0" smtClean="0">
                <a:solidFill>
                  <a:schemeClr val="bg1"/>
                </a:solidFill>
              </a:rPr>
              <a:t>; </a:t>
            </a:r>
            <a:r>
              <a:rPr lang="en-US" sz="1400" dirty="0">
                <a:solidFill>
                  <a:schemeClr val="bg1"/>
                </a:solidFill>
              </a:rPr>
              <a:t>done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4847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9332"/>
          </a:xfrm>
        </p:spPr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80300"/>
              </p:ext>
            </p:extLst>
          </p:nvPr>
        </p:nvGraphicFramePr>
        <p:xfrm>
          <a:off x="164357" y="1273709"/>
          <a:ext cx="8639041" cy="512290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58985"/>
                <a:gridCol w="624687"/>
                <a:gridCol w="624687"/>
                <a:gridCol w="624687"/>
                <a:gridCol w="624687"/>
                <a:gridCol w="624687"/>
                <a:gridCol w="624687"/>
                <a:gridCol w="624687"/>
                <a:gridCol w="624687"/>
                <a:gridCol w="624687"/>
                <a:gridCol w="624687"/>
                <a:gridCol w="833186"/>
              </a:tblGrid>
              <a:tr h="459467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</a:tr>
              <a:tr h="6053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Rdma</a:t>
                      </a:r>
                      <a:r>
                        <a:rPr lang="en-US" altLang="zh-CN" dirty="0" err="1" smtClean="0"/>
                        <a:t>_read-lantency</a:t>
                      </a: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us)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3.98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4.08</a:t>
                      </a:r>
                    </a:p>
                  </a:txBody>
                  <a:tcPr marL="12700" marR="12700" marT="0" marB="0"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4.03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4.04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4.05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4.06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3.91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4.07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4.04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4.04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4.03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605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Rdma</a:t>
                      </a:r>
                      <a:r>
                        <a:rPr lang="en-US" altLang="zh-CN" dirty="0" err="1" smtClean="0"/>
                        <a:t>_read</a:t>
                      </a:r>
                      <a:r>
                        <a:rPr lang="en-US" altLang="zh-CN" dirty="0" smtClean="0"/>
                        <a:t>-bandwidth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GB/sec</a:t>
                      </a:r>
                      <a:r>
                        <a:rPr lang="zh-CN" altLang="zh-CN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3.82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3.81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3.82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3.82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3.82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3.82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3.82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3.82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3.82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3.82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</a:rPr>
                        <a:t>3.819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605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Rdma</a:t>
                      </a:r>
                      <a:r>
                        <a:rPr lang="en-US" altLang="zh-CN" dirty="0" err="1" smtClean="0"/>
                        <a:t>_write-lantency</a:t>
                      </a: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us)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10.7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10.8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10.8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10.8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10.7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10.6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10.8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10.8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10.8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10.8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</a:rPr>
                        <a:t>10.76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605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Rdma</a:t>
                      </a:r>
                      <a:r>
                        <a:rPr lang="en-US" altLang="zh-CN" dirty="0" err="1" smtClean="0"/>
                        <a:t>_write</a:t>
                      </a:r>
                      <a:r>
                        <a:rPr lang="en-US" altLang="zh-CN" dirty="0" smtClean="0"/>
                        <a:t>-bandwidth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GB/sec</a:t>
                      </a:r>
                      <a:r>
                        <a:rPr lang="zh-CN" altLang="zh-CN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3.749</a:t>
                      </a:r>
                    </a:p>
                  </a:txBody>
                  <a:tcPr marL="12700" marR="12700" marT="12700" marB="0" anchor="ctr"/>
                </a:tc>
              </a:tr>
              <a:tr h="605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Tcp</a:t>
                      </a:r>
                      <a:r>
                        <a:rPr lang="en-US" altLang="zh-CN" dirty="0" err="1" smtClean="0"/>
                        <a:t>_bandwidth</a:t>
                      </a: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MB/sec</a:t>
                      </a:r>
                      <a:r>
                        <a:rPr lang="zh-CN" altLang="zh-CN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11.9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11.9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11.9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11.9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11.9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11.9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11.9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11.9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11.9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11.9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11.90</a:t>
                      </a:r>
                      <a:endParaRPr lang="en-US" dirty="0" smtClean="0">
                        <a:latin typeface="+mn-lt"/>
                      </a:endParaRPr>
                    </a:p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6053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Tcp</a:t>
                      </a:r>
                      <a:r>
                        <a:rPr lang="en-US" altLang="zh-CN" dirty="0" err="1" smtClean="0"/>
                        <a:t>_latency</a:t>
                      </a:r>
                      <a:endParaRPr lang="en-US" altLang="zh-CN" dirty="0" smtClean="0"/>
                    </a:p>
                    <a:p>
                      <a:r>
                        <a:rPr lang="zh-CN" altLang="zh-CN" dirty="0" smtClean="0"/>
                        <a:t> 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us)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36.8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36.8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36.8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36.8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36.9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36.8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36.8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36.8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36.8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36.8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</a:rPr>
                        <a:t>36.81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30243" y="850969"/>
            <a:ext cx="5868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Table 1. Comparison of RDMA and TCP using </a:t>
            </a:r>
            <a:r>
              <a:rPr lang="en-US" b="1" dirty="0" err="1" smtClean="0"/>
              <a:t>qperf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29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Comparisons</a:t>
            </a:r>
            <a:endParaRPr lang="en-AU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536657"/>
              </p:ext>
            </p:extLst>
          </p:nvPr>
        </p:nvGraphicFramePr>
        <p:xfrm>
          <a:off x="4318000" y="24309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511183"/>
              </p:ext>
            </p:extLst>
          </p:nvPr>
        </p:nvGraphicFramePr>
        <p:xfrm>
          <a:off x="0" y="24309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610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Finished the experiment of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RDMA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single transfer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lower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level-programming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rather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than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MPI.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 algn="ctr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93831"/>
              </p:ext>
            </p:extLst>
          </p:nvPr>
        </p:nvGraphicFramePr>
        <p:xfrm>
          <a:off x="135625" y="3667872"/>
          <a:ext cx="8897409" cy="161509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96411"/>
                <a:gridCol w="672818"/>
                <a:gridCol w="672818"/>
                <a:gridCol w="672818"/>
                <a:gridCol w="672818"/>
                <a:gridCol w="672818"/>
                <a:gridCol w="672818"/>
                <a:gridCol w="672818"/>
                <a:gridCol w="672818"/>
                <a:gridCol w="672818"/>
                <a:gridCol w="672818"/>
                <a:gridCol w="672818"/>
              </a:tblGrid>
              <a:tr h="6923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.2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.3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.4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zh-CN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.6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.7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.8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.9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altLang="zh-CN" dirty="0" smtClean="0"/>
                        <a:t>.1</a:t>
                      </a:r>
                      <a:r>
                        <a:rPr lang="zh-CN" altLang="zh-CN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Avg</a:t>
                      </a:r>
                      <a:endParaRPr lang="en-US" dirty="0" smtClean="0"/>
                    </a:p>
                  </a:txBody>
                  <a:tcPr/>
                </a:tc>
              </a:tr>
              <a:tr h="92276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Rdma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single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transfer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</a:t>
                      </a:r>
                      <a:r>
                        <a:rPr lang="en-US" altLang="zh-CN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</a:t>
                      </a:r>
                      <a:r>
                        <a:rPr lang="en-US" altLang="zh-CN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1.216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1.160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1210" y="3172439"/>
            <a:ext cx="5868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Table 2. Time</a:t>
            </a:r>
            <a:r>
              <a:rPr lang="zh-CN" altLang="en-US" b="1" dirty="0" smtClean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client</a:t>
            </a:r>
            <a:r>
              <a:rPr lang="zh-CN" altLang="en-US" b="1" dirty="0"/>
              <a:t> </a:t>
            </a:r>
            <a:r>
              <a:rPr lang="en-US" altLang="zh-CN" b="1" dirty="0"/>
              <a:t>transferring</a:t>
            </a:r>
            <a:r>
              <a:rPr lang="zh-CN" altLang="en-US" b="1" dirty="0"/>
              <a:t> </a:t>
            </a:r>
            <a:r>
              <a:rPr lang="en-US" altLang="zh-CN" b="1" dirty="0"/>
              <a:t>1GB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95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175" y="1837765"/>
            <a:ext cx="8621059" cy="4676588"/>
          </a:xfrm>
          <a:prstGeom prst="roundRect">
            <a:avLst>
              <a:gd name="adj" fmla="val 81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1529"/>
          </a:xfrm>
        </p:spPr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1702"/>
            <a:ext cx="8229600" cy="46570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#vim </a:t>
            </a:r>
            <a:r>
              <a:rPr lang="en-US" sz="1400" dirty="0" err="1"/>
              <a:t>Makefile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LDFLAGS := ${LDFLAGS} -</a:t>
            </a:r>
            <a:r>
              <a:rPr lang="en-US" sz="1400" dirty="0" err="1"/>
              <a:t>lrdmacm</a:t>
            </a:r>
            <a:r>
              <a:rPr lang="en-US" sz="1400" dirty="0"/>
              <a:t> -</a:t>
            </a:r>
            <a:r>
              <a:rPr lang="en-US" sz="1400" dirty="0" err="1"/>
              <a:t>libverbs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–</a:t>
            </a:r>
            <a:r>
              <a:rPr lang="en-US" sz="1400" dirty="0" err="1" smtClean="0">
                <a:solidFill>
                  <a:srgbClr val="0000FF"/>
                </a:solidFill>
              </a:rPr>
              <a:t>lrt</a:t>
            </a:r>
            <a:endParaRPr lang="en-US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#</a:t>
            </a:r>
            <a:r>
              <a:rPr lang="en-US" sz="1400" dirty="0"/>
              <a:t>vim </a:t>
            </a:r>
            <a:r>
              <a:rPr lang="en-US" sz="1400" dirty="0" err="1"/>
              <a:t>client.c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              </a:t>
            </a:r>
            <a:r>
              <a:rPr lang="en-US" sz="1400" dirty="0">
                <a:solidFill>
                  <a:srgbClr val="0000FF"/>
                </a:solidFill>
              </a:rPr>
              <a:t> #include &lt;</a:t>
            </a:r>
            <a:r>
              <a:rPr lang="en-US" sz="1400" dirty="0" err="1">
                <a:solidFill>
                  <a:srgbClr val="0000FF"/>
                </a:solidFill>
              </a:rPr>
              <a:t>time.h</a:t>
            </a:r>
            <a:r>
              <a:rPr lang="en-US" sz="1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altLang="zh-CN" sz="1400" dirty="0"/>
              <a:t>…………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altLang="zh-CN" sz="1400" dirty="0"/>
              <a:t>………</a:t>
            </a:r>
            <a:r>
              <a:rPr lang="en-US" altLang="zh-CN" sz="1400" dirty="0" smtClean="0"/>
              <a:t>…</a:t>
            </a:r>
          </a:p>
          <a:p>
            <a:pPr marL="0" indent="0">
              <a:buNone/>
            </a:pPr>
            <a:r>
              <a:rPr lang="zh-CN" altLang="en-US" sz="1400" dirty="0" smtClean="0"/>
              <a:t>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main(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argc</a:t>
            </a:r>
            <a:r>
              <a:rPr lang="en-US" sz="1400" dirty="0"/>
              <a:t>, char **</a:t>
            </a:r>
            <a:r>
              <a:rPr lang="en-US" sz="1400" dirty="0" err="1"/>
              <a:t>argv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zh-CN" altLang="en-US" sz="1400" dirty="0"/>
              <a:t> </a:t>
            </a:r>
            <a:r>
              <a:rPr lang="zh-CN" altLang="en-US" sz="1400" dirty="0" smtClean="0"/>
              <a:t>      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zh-CN" altLang="en-US" sz="1400" dirty="0" smtClean="0"/>
              <a:t> </a:t>
            </a:r>
            <a:r>
              <a:rPr lang="en-US" altLang="zh-CN" sz="1400" dirty="0" smtClean="0"/>
              <a:t>	</a:t>
            </a:r>
            <a:r>
              <a:rPr lang="en-US" sz="1400" dirty="0" smtClean="0"/>
              <a:t>…………</a:t>
            </a:r>
          </a:p>
          <a:p>
            <a:pPr marL="0" indent="0">
              <a:buNone/>
            </a:pPr>
            <a:r>
              <a:rPr lang="en-US" sz="1400" dirty="0" smtClean="0"/>
              <a:t>	…………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clock_gettime</a:t>
            </a:r>
            <a:r>
              <a:rPr lang="en-US" sz="1400" dirty="0">
                <a:solidFill>
                  <a:srgbClr val="0000FF"/>
                </a:solidFill>
              </a:rPr>
              <a:t>(CLOCK_REALTIME,&amp;t1);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</a:t>
            </a:r>
            <a:r>
              <a:rPr lang="en-US" sz="1400" dirty="0" smtClean="0">
                <a:solidFill>
                  <a:srgbClr val="0000FF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rc_client_loop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argv</a:t>
            </a:r>
            <a:r>
              <a:rPr lang="en-US" sz="1400" dirty="0">
                <a:solidFill>
                  <a:schemeClr val="tx1"/>
                </a:solidFill>
              </a:rPr>
              <a:t>[1], DEFAULT_PORT, &amp;</a:t>
            </a:r>
            <a:r>
              <a:rPr lang="en-US" sz="1400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</a:t>
            </a:r>
            <a:r>
              <a:rPr lang="en-US" sz="1400" dirty="0" smtClean="0">
                <a:solidFill>
                  <a:srgbClr val="0000FF"/>
                </a:solidFill>
              </a:rPr>
              <a:t>	</a:t>
            </a:r>
            <a:r>
              <a:rPr lang="zh-CN" alt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clock_gettime</a:t>
            </a:r>
            <a:r>
              <a:rPr lang="en-US" sz="1400" dirty="0">
                <a:solidFill>
                  <a:srgbClr val="0000FF"/>
                </a:solidFill>
              </a:rPr>
              <a:t>(CLOCK_REALTIME, &amp;t2);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</a:t>
            </a:r>
            <a:r>
              <a:rPr lang="zh-CN" altLang="en-US" sz="1400" dirty="0" smtClean="0">
                <a:solidFill>
                  <a:srgbClr val="0000FF"/>
                </a:solidFill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</a:rPr>
              <a:t>	</a:t>
            </a:r>
            <a:r>
              <a:rPr lang="zh-CN" alt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diff </a:t>
            </a:r>
            <a:r>
              <a:rPr lang="en-US" sz="1400" dirty="0">
                <a:solidFill>
                  <a:srgbClr val="0000FF"/>
                </a:solidFill>
              </a:rPr>
              <a:t>= (double) (t2.tv_sec-t1.tv_sec) + (double) (t2.tv_nsec-t1.tv_nsec) / 1e9;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</a:t>
            </a:r>
            <a:r>
              <a:rPr lang="en-US" sz="1400" dirty="0" smtClean="0">
                <a:solidFill>
                  <a:srgbClr val="0000FF"/>
                </a:solidFill>
              </a:rPr>
              <a:t>	</a:t>
            </a:r>
            <a:r>
              <a:rPr lang="zh-CN" alt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printf</a:t>
            </a:r>
            <a:r>
              <a:rPr lang="en-US" sz="1400" dirty="0">
                <a:solidFill>
                  <a:srgbClr val="0000FF"/>
                </a:solidFill>
              </a:rPr>
              <a:t>("%lf\n", diff);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smtClean="0"/>
              <a:t>	</a:t>
            </a:r>
            <a:r>
              <a:rPr lang="zh-CN" altLang="en-US" sz="1400" dirty="0" smtClean="0"/>
              <a:t> </a:t>
            </a:r>
            <a:r>
              <a:rPr lang="en-US" sz="1400" dirty="0" smtClean="0"/>
              <a:t>close</a:t>
            </a:r>
            <a:r>
              <a:rPr lang="en-US" sz="1400" dirty="0"/>
              <a:t>(</a:t>
            </a:r>
            <a:r>
              <a:rPr lang="en-US" sz="1400" dirty="0" err="1"/>
              <a:t>ctx.fd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 </a:t>
            </a:r>
            <a:r>
              <a:rPr lang="en-US" sz="1400" dirty="0"/>
              <a:t>return 0;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}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30868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Precise Timing (</a:t>
            </a:r>
            <a:r>
              <a:rPr lang="en-AU" b="1" dirty="0" err="1" smtClean="0"/>
              <a:t>nano</a:t>
            </a:r>
            <a:r>
              <a:rPr lang="en-AU" b="1" dirty="0" smtClean="0"/>
              <a:t> </a:t>
            </a:r>
            <a:r>
              <a:rPr lang="en-AU" b="1" dirty="0" err="1" smtClean="0"/>
              <a:t>secs</a:t>
            </a:r>
            <a:r>
              <a:rPr lang="en-AU" b="1" dirty="0" smtClean="0"/>
              <a:t>)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93227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706" y="1600200"/>
            <a:ext cx="8358094" cy="45259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FFFFFF"/>
                </a:solidFill>
              </a:rPr>
              <a:t>[</a:t>
            </a:r>
            <a:r>
              <a:rPr lang="en-US" sz="1400" dirty="0">
                <a:solidFill>
                  <a:srgbClr val="FFFFFF"/>
                </a:solidFill>
              </a:rPr>
              <a:t>test@zhuangdizhu1 </a:t>
            </a:r>
            <a:r>
              <a:rPr lang="en-US" sz="1400" dirty="0" err="1">
                <a:solidFill>
                  <a:srgbClr val="FFFFFF"/>
                </a:solidFill>
              </a:rPr>
              <a:t>rdma</a:t>
            </a:r>
            <a:r>
              <a:rPr lang="en-US" sz="1400" dirty="0">
                <a:solidFill>
                  <a:srgbClr val="FFFFFF"/>
                </a:solidFill>
              </a:rPr>
              <a:t>-file-transfer]$ ./server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waiting for connections. interrupt (^C) to exit.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opening file test-file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received 10485760 bytes.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received 10485760 bytes.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FFFF"/>
                </a:solidFill>
              </a:rPr>
              <a:t>……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received 10485760 bytes.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received 10485760 bytes.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received 4194304 bytes.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finished transferring test-file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FFFF"/>
                </a:solidFill>
              </a:rPr>
              <a:t>[</a:t>
            </a:r>
            <a:r>
              <a:rPr lang="en-US" sz="1400" dirty="0">
                <a:solidFill>
                  <a:srgbClr val="FFFFFF"/>
                </a:solidFill>
              </a:rPr>
              <a:t>root@zhuangdizhu2 </a:t>
            </a:r>
            <a:r>
              <a:rPr lang="en-US" sz="1400" dirty="0" err="1">
                <a:solidFill>
                  <a:srgbClr val="FFFFFF"/>
                </a:solidFill>
              </a:rPr>
              <a:t>rdma</a:t>
            </a:r>
            <a:r>
              <a:rPr lang="en-US" sz="1400" dirty="0">
                <a:solidFill>
                  <a:srgbClr val="FFFFFF"/>
                </a:solidFill>
              </a:rPr>
              <a:t>-file-transfer]# </a:t>
            </a:r>
            <a:r>
              <a:rPr lang="en-US" altLang="zh-CN" sz="1400" dirty="0" err="1" smtClean="0">
                <a:solidFill>
                  <a:srgbClr val="FFFFFF"/>
                </a:solidFill>
              </a:rPr>
              <a:t>dd</a:t>
            </a:r>
            <a:r>
              <a:rPr lang="zh-CN" altLang="en-US" sz="1400" dirty="0" smtClean="0">
                <a:solidFill>
                  <a:srgbClr val="FFFFFF"/>
                </a:solidFill>
              </a:rPr>
              <a:t> </a:t>
            </a:r>
            <a:r>
              <a:rPr lang="en-US" altLang="zh-CN" sz="1400" dirty="0" smtClean="0">
                <a:solidFill>
                  <a:srgbClr val="FFFFFF"/>
                </a:solidFill>
              </a:rPr>
              <a:t>if=/</a:t>
            </a:r>
            <a:r>
              <a:rPr lang="en-US" altLang="zh-CN" sz="1400" dirty="0" err="1" smtClean="0">
                <a:solidFill>
                  <a:srgbClr val="FFFFFF"/>
                </a:solidFill>
              </a:rPr>
              <a:t>dev</a:t>
            </a:r>
            <a:r>
              <a:rPr lang="en-US" altLang="zh-CN" sz="1400" dirty="0" smtClean="0">
                <a:solidFill>
                  <a:srgbClr val="FFFFFF"/>
                </a:solidFill>
              </a:rPr>
              <a:t>/zero</a:t>
            </a:r>
            <a:r>
              <a:rPr lang="zh-CN" altLang="en-US" sz="1400" dirty="0" smtClean="0">
                <a:solidFill>
                  <a:srgbClr val="FFFFFF"/>
                </a:solidFill>
              </a:rPr>
              <a:t> </a:t>
            </a:r>
            <a:r>
              <a:rPr lang="en-US" altLang="zh-CN" sz="1400" dirty="0" smtClean="0">
                <a:solidFill>
                  <a:srgbClr val="FFFFFF"/>
                </a:solidFill>
              </a:rPr>
              <a:t>of=test-file</a:t>
            </a:r>
            <a:r>
              <a:rPr lang="zh-CN" altLang="en-US" sz="1400" dirty="0" smtClean="0">
                <a:solidFill>
                  <a:srgbClr val="FFFFFF"/>
                </a:solidFill>
              </a:rPr>
              <a:t> </a:t>
            </a:r>
            <a:r>
              <a:rPr lang="en-US" altLang="zh-CN" sz="1400" dirty="0" err="1" smtClean="0">
                <a:solidFill>
                  <a:srgbClr val="FFFFFF"/>
                </a:solidFill>
              </a:rPr>
              <a:t>bs</a:t>
            </a:r>
            <a:r>
              <a:rPr lang="en-US" altLang="zh-CN" sz="1400" dirty="0" smtClean="0">
                <a:solidFill>
                  <a:srgbClr val="FFFFFF"/>
                </a:solidFill>
              </a:rPr>
              <a:t>=1M</a:t>
            </a:r>
            <a:r>
              <a:rPr lang="zh-CN" altLang="en-US" sz="1400" dirty="0" smtClean="0">
                <a:solidFill>
                  <a:srgbClr val="FFFFFF"/>
                </a:solidFill>
              </a:rPr>
              <a:t> </a:t>
            </a:r>
            <a:r>
              <a:rPr lang="en-US" altLang="zh-CN" sz="1400" dirty="0" smtClean="0">
                <a:solidFill>
                  <a:srgbClr val="FFFFFF"/>
                </a:solidFill>
              </a:rPr>
              <a:t>count=1024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[root@zhuangdizhu2 </a:t>
            </a:r>
            <a:r>
              <a:rPr lang="en-US" sz="1400" dirty="0" err="1">
                <a:solidFill>
                  <a:srgbClr val="FFFFFF"/>
                </a:solidFill>
              </a:rPr>
              <a:t>rdma</a:t>
            </a:r>
            <a:r>
              <a:rPr lang="en-US" sz="1400" dirty="0">
                <a:solidFill>
                  <a:srgbClr val="FFFFFF"/>
                </a:solidFill>
              </a:rPr>
              <a:t>-file-transfer]# ./client 172.16.1.2 test-file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received MR, sending file 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received READY, sending chunk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received READY, sending chunk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FFFF"/>
                </a:solidFill>
              </a:rPr>
              <a:t>……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received READY, sending chunk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received READY, sending chunk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received DONE, disconnecting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1.155221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Read documents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try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understand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tune the 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proc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/sys/net/ipv4/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tcp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_*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parameters </a:t>
            </a:r>
            <a:r>
              <a:rPr lang="en-US" sz="1600" dirty="0"/>
              <a:t> 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rmem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wmem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etc</a:t>
            </a:r>
            <a:r>
              <a:rPr lang="en-US" altLang="zh-CN" sz="1600" dirty="0" smtClean="0"/>
              <a:t>)</a:t>
            </a:r>
          </a:p>
          <a:p>
            <a:pPr>
              <a:buFont typeface="Arial"/>
              <a:buChar char="•"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Try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find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sample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code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for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tcp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socket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programming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but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have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not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found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yet</a:t>
            </a:r>
          </a:p>
          <a:p>
            <a:pPr>
              <a:buFont typeface="Arial"/>
              <a:buChar char="•"/>
            </a:pPr>
            <a:endParaRPr lang="en-US" altLang="zh-CN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37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Difficulties</a:t>
            </a:r>
            <a:r>
              <a:rPr lang="zh-CN" altLang="en-US" sz="4400" dirty="0" smtClean="0"/>
              <a:t>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700" dirty="0" smtClean="0"/>
              <a:t>I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want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to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use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a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higher-level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program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to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make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it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easier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to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code,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e.g.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MPI,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but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there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is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something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wrong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with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my</a:t>
            </a:r>
            <a:r>
              <a:rPr lang="zh-CN" altLang="en-US" sz="1700" dirty="0" smtClean="0"/>
              <a:t> </a:t>
            </a:r>
            <a:r>
              <a:rPr lang="en-US" altLang="zh-CN" sz="1700" dirty="0" err="1" smtClean="0"/>
              <a:t>openmpi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version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.</a:t>
            </a:r>
          </a:p>
          <a:p>
            <a:r>
              <a:rPr lang="en-US" altLang="zh-CN" sz="1700" dirty="0" smtClean="0"/>
              <a:t>It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works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when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the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program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runs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on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one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host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, and works as well on two hosts when it runs  hostname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[test@zhuangdizhu2 ~]$ </a:t>
            </a:r>
            <a:r>
              <a:rPr lang="en-US" altLang="zh-CN" sz="1400" dirty="0" err="1">
                <a:solidFill>
                  <a:srgbClr val="0000FF"/>
                </a:solidFill>
              </a:rPr>
              <a:t>mpirun</a:t>
            </a:r>
            <a:r>
              <a:rPr lang="en-US" altLang="zh-CN" sz="1400" dirty="0">
                <a:solidFill>
                  <a:srgbClr val="0000FF"/>
                </a:solidFill>
              </a:rPr>
              <a:t> -</a:t>
            </a:r>
            <a:r>
              <a:rPr lang="en-US" altLang="zh-CN" sz="1400" dirty="0" err="1">
                <a:solidFill>
                  <a:srgbClr val="0000FF"/>
                </a:solidFill>
              </a:rPr>
              <a:t>np</a:t>
            </a:r>
            <a:r>
              <a:rPr lang="en-US" altLang="zh-CN" sz="1400" dirty="0">
                <a:solidFill>
                  <a:srgbClr val="0000FF"/>
                </a:solidFill>
              </a:rPr>
              <a:t> 2 -host zhuangdizhu2 --report-bindings --</a:t>
            </a:r>
            <a:r>
              <a:rPr lang="en-US" altLang="zh-CN" sz="1400" dirty="0" err="1">
                <a:solidFill>
                  <a:srgbClr val="0000FF"/>
                </a:solidFill>
              </a:rPr>
              <a:t>mca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</a:rPr>
              <a:t>btl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</a:rPr>
              <a:t>self,sm,openib</a:t>
            </a:r>
            <a:r>
              <a:rPr lang="en-US" altLang="zh-CN" sz="1400" dirty="0">
                <a:solidFill>
                  <a:srgbClr val="0000FF"/>
                </a:solidFill>
              </a:rPr>
              <a:t> ./transfer1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[zhuangdizhu2:13201] MCW rank 1 bound to socket 0[core 1[</a:t>
            </a:r>
            <a:r>
              <a:rPr lang="en-US" altLang="zh-CN" sz="1400" dirty="0" err="1">
                <a:solidFill>
                  <a:srgbClr val="0000FF"/>
                </a:solidFill>
              </a:rPr>
              <a:t>hwt</a:t>
            </a:r>
            <a:r>
              <a:rPr lang="en-US" altLang="zh-CN" sz="1400" dirty="0">
                <a:solidFill>
                  <a:srgbClr val="0000FF"/>
                </a:solidFill>
              </a:rPr>
              <a:t> 0-1]]: [../BB/../..]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[zhuangdizhu2:13201] MCW rank 0 bound to socket 0[core 0[</a:t>
            </a:r>
            <a:r>
              <a:rPr lang="en-US" altLang="zh-CN" sz="1400" dirty="0" err="1">
                <a:solidFill>
                  <a:srgbClr val="0000FF"/>
                </a:solidFill>
              </a:rPr>
              <a:t>hwt</a:t>
            </a:r>
            <a:r>
              <a:rPr lang="en-US" altLang="zh-CN" sz="1400" dirty="0">
                <a:solidFill>
                  <a:srgbClr val="0000FF"/>
                </a:solidFill>
              </a:rPr>
              <a:t> 0-1]]: [BB/../../..]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time per 1GB: 0.614994 </a:t>
            </a:r>
            <a:r>
              <a:rPr lang="en-US" altLang="zh-CN" sz="1400" dirty="0" err="1">
                <a:solidFill>
                  <a:srgbClr val="0000FF"/>
                </a:solidFill>
              </a:rPr>
              <a:t>secs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[test@zhuangdizhu2 ~]</a:t>
            </a:r>
            <a:r>
              <a:rPr lang="en-US" altLang="zh-CN" sz="1400" dirty="0" smtClean="0">
                <a:solidFill>
                  <a:srgbClr val="0000FF"/>
                </a:solidFill>
              </a:rPr>
              <a:t>$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[test@zhuangdizhu2 ~]$ </a:t>
            </a:r>
            <a:r>
              <a:rPr lang="en-US" altLang="zh-CN" sz="1400" dirty="0" err="1">
                <a:solidFill>
                  <a:srgbClr val="0000FF"/>
                </a:solidFill>
              </a:rPr>
              <a:t>mpirun</a:t>
            </a:r>
            <a:r>
              <a:rPr lang="en-US" altLang="zh-CN" sz="1400" dirty="0">
                <a:solidFill>
                  <a:srgbClr val="0000FF"/>
                </a:solidFill>
              </a:rPr>
              <a:t> -</a:t>
            </a:r>
            <a:r>
              <a:rPr lang="en-US" altLang="zh-CN" sz="1400" dirty="0" err="1">
                <a:solidFill>
                  <a:srgbClr val="0000FF"/>
                </a:solidFill>
              </a:rPr>
              <a:t>np</a:t>
            </a:r>
            <a:r>
              <a:rPr lang="en-US" altLang="zh-CN" sz="1400" dirty="0">
                <a:solidFill>
                  <a:srgbClr val="0000FF"/>
                </a:solidFill>
              </a:rPr>
              <a:t> 2 -host zhuangdizhu2,zhuangdizhu1 --report-bindings --</a:t>
            </a:r>
            <a:r>
              <a:rPr lang="en-US" altLang="zh-CN" sz="1400" dirty="0" err="1">
                <a:solidFill>
                  <a:srgbClr val="0000FF"/>
                </a:solidFill>
              </a:rPr>
              <a:t>mca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</a:rPr>
              <a:t>btl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</a:rPr>
              <a:t>self,sm,openib</a:t>
            </a:r>
            <a:r>
              <a:rPr lang="en-US" altLang="zh-CN" sz="1400" dirty="0">
                <a:solidFill>
                  <a:srgbClr val="0000FF"/>
                </a:solidFill>
              </a:rPr>
              <a:t> hostname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[zhuangdizhu2:13186] MCW rank 0 bound to socket 0[core 0[</a:t>
            </a:r>
            <a:r>
              <a:rPr lang="en-US" altLang="zh-CN" sz="1400" dirty="0" err="1">
                <a:solidFill>
                  <a:srgbClr val="0000FF"/>
                </a:solidFill>
              </a:rPr>
              <a:t>hwt</a:t>
            </a:r>
            <a:r>
              <a:rPr lang="en-US" altLang="zh-CN" sz="1400" dirty="0">
                <a:solidFill>
                  <a:srgbClr val="0000FF"/>
                </a:solidFill>
              </a:rPr>
              <a:t> 0-1]]: [BB/../../..]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zhuangdizhu2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[zhuangdizhu1:04666] MCW rank 1 bound to socket 0[core 0[</a:t>
            </a:r>
            <a:r>
              <a:rPr lang="en-US" altLang="zh-CN" sz="1400" dirty="0" err="1">
                <a:solidFill>
                  <a:srgbClr val="0000FF"/>
                </a:solidFill>
              </a:rPr>
              <a:t>hwt</a:t>
            </a:r>
            <a:r>
              <a:rPr lang="en-US" altLang="zh-CN" sz="1400" dirty="0">
                <a:solidFill>
                  <a:srgbClr val="0000FF"/>
                </a:solidFill>
              </a:rPr>
              <a:t> 0-1]]: [BB/../../..]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zhuangdizhu1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FF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sz="1700" dirty="0" smtClean="0"/>
              <a:t>However,</a:t>
            </a:r>
            <a:r>
              <a:rPr lang="zh-CN" altLang="en-US" sz="1700" dirty="0" smtClean="0"/>
              <a:t> </a:t>
            </a:r>
            <a:r>
              <a:rPr lang="en-US" altLang="zh-CN" sz="1700" dirty="0" err="1" smtClean="0"/>
              <a:t>openmpi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cannot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identify</a:t>
            </a:r>
            <a:r>
              <a:rPr lang="zh-CN" altLang="en-US" sz="1700" dirty="0" smtClean="0"/>
              <a:t> </a:t>
            </a:r>
            <a:r>
              <a:rPr lang="en-US" altLang="zh-CN" sz="1700" dirty="0" err="1" smtClean="0"/>
              <a:t>openib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as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a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component:</a:t>
            </a:r>
          </a:p>
          <a:p>
            <a:pPr marL="0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3370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Difficulties</a:t>
            </a:r>
            <a:r>
              <a:rPr lang="zh-CN" altLang="en-US" sz="4400" dirty="0" smtClean="0"/>
              <a:t>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It</a:t>
            </a:r>
            <a:r>
              <a:rPr lang="zh-CN" altLang="en-US" sz="1600" dirty="0"/>
              <a:t> </a:t>
            </a:r>
            <a:r>
              <a:rPr lang="en-US" altLang="zh-CN" sz="1600" dirty="0"/>
              <a:t>will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 </a:t>
            </a:r>
            <a:r>
              <a:rPr lang="en-US" altLang="zh-CN" sz="1600" dirty="0"/>
              <a:t>show</a:t>
            </a:r>
            <a:r>
              <a:rPr lang="zh-CN" altLang="en-US" sz="1600" dirty="0"/>
              <a:t> </a:t>
            </a:r>
            <a:r>
              <a:rPr lang="en-US" altLang="zh-CN" sz="1600" dirty="0"/>
              <a:t>any</a:t>
            </a:r>
            <a:r>
              <a:rPr lang="zh-CN" altLang="en-US" sz="1600" dirty="0"/>
              <a:t> </a:t>
            </a:r>
            <a:r>
              <a:rPr lang="en-US" altLang="zh-CN" sz="1600" dirty="0"/>
              <a:t>results</a:t>
            </a:r>
            <a:r>
              <a:rPr lang="zh-CN" altLang="en-US" sz="1600" dirty="0"/>
              <a:t> </a:t>
            </a:r>
            <a:r>
              <a:rPr lang="en-US" altLang="zh-CN" sz="1600" dirty="0"/>
              <a:t>when</a:t>
            </a:r>
            <a:r>
              <a:rPr lang="zh-CN" altLang="en-US" sz="1600" dirty="0"/>
              <a:t> </a:t>
            </a:r>
            <a:r>
              <a:rPr lang="en-US" altLang="zh-CN" sz="1600" dirty="0"/>
              <a:t>using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tcp</a:t>
            </a:r>
            <a:r>
              <a:rPr lang="zh-CN" altLang="en-US" sz="1600" dirty="0"/>
              <a:t> </a:t>
            </a:r>
            <a:r>
              <a:rPr lang="en-US" altLang="zh-CN" sz="1600" dirty="0"/>
              <a:t>network: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[test@zhuangdizhu2 ~]$ </a:t>
            </a:r>
            <a:r>
              <a:rPr lang="en-US" altLang="zh-CN" sz="1400" dirty="0" err="1">
                <a:solidFill>
                  <a:srgbClr val="0000FF"/>
                </a:solidFill>
              </a:rPr>
              <a:t>mpirun</a:t>
            </a:r>
            <a:r>
              <a:rPr lang="en-US" altLang="zh-CN" sz="1400" dirty="0">
                <a:solidFill>
                  <a:srgbClr val="0000FF"/>
                </a:solidFill>
              </a:rPr>
              <a:t> -</a:t>
            </a:r>
            <a:r>
              <a:rPr lang="en-US" altLang="zh-CN" sz="1400" dirty="0" err="1">
                <a:solidFill>
                  <a:srgbClr val="0000FF"/>
                </a:solidFill>
              </a:rPr>
              <a:t>np</a:t>
            </a:r>
            <a:r>
              <a:rPr lang="en-US" altLang="zh-CN" sz="1400" dirty="0">
                <a:solidFill>
                  <a:srgbClr val="0000FF"/>
                </a:solidFill>
              </a:rPr>
              <a:t> 2 -host zhuangdizhu2,zhuangdizhu1 --report-bindings --</a:t>
            </a:r>
            <a:r>
              <a:rPr lang="en-US" altLang="zh-CN" sz="1400" dirty="0" err="1">
                <a:solidFill>
                  <a:srgbClr val="0000FF"/>
                </a:solidFill>
              </a:rPr>
              <a:t>mca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</a:rPr>
              <a:t>btl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</a:rPr>
              <a:t>self,sm,tcp</a:t>
            </a:r>
            <a:r>
              <a:rPr lang="en-US" altLang="zh-CN" sz="1400" dirty="0">
                <a:solidFill>
                  <a:srgbClr val="0000FF"/>
                </a:solidFill>
              </a:rPr>
              <a:t> ./transfer1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[zhuangdizhu2:13218] MCW rank 0 bound to socket 0[core 0[</a:t>
            </a:r>
            <a:r>
              <a:rPr lang="en-US" altLang="zh-CN" sz="1400" dirty="0" err="1">
                <a:solidFill>
                  <a:srgbClr val="0000FF"/>
                </a:solidFill>
              </a:rPr>
              <a:t>hwt</a:t>
            </a:r>
            <a:r>
              <a:rPr lang="en-US" altLang="zh-CN" sz="1400" dirty="0">
                <a:solidFill>
                  <a:srgbClr val="0000FF"/>
                </a:solidFill>
              </a:rPr>
              <a:t> 0-1]]: [BB/../../..]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[zhuangdizhu1:04699] MCW rank 1 bound to socket 0[core 0[</a:t>
            </a:r>
            <a:r>
              <a:rPr lang="en-US" altLang="zh-CN" sz="1400" dirty="0" err="1">
                <a:solidFill>
                  <a:srgbClr val="0000FF"/>
                </a:solidFill>
              </a:rPr>
              <a:t>hwt</a:t>
            </a:r>
            <a:r>
              <a:rPr lang="en-US" altLang="zh-CN" sz="1400" dirty="0">
                <a:solidFill>
                  <a:srgbClr val="0000FF"/>
                </a:solidFill>
              </a:rPr>
              <a:t> 0-1]]: [BB/../../..]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^</a:t>
            </a:r>
            <a:r>
              <a:rPr lang="en-US" altLang="zh-CN" sz="1400" dirty="0" err="1">
                <a:solidFill>
                  <a:srgbClr val="0000FF"/>
                </a:solidFill>
              </a:rPr>
              <a:t>CKilled</a:t>
            </a:r>
            <a:r>
              <a:rPr lang="en-US" altLang="zh-CN" sz="1400" dirty="0">
                <a:solidFill>
                  <a:srgbClr val="0000FF"/>
                </a:solidFill>
              </a:rPr>
              <a:t> by signal 2.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[zhuangdizhu1][[29789,1],1][btl_tcp_frag.c:215:mca_btl_tcp_frag_recv] </a:t>
            </a:r>
            <a:r>
              <a:rPr lang="en-US" altLang="zh-CN" sz="1400" dirty="0" err="1">
                <a:solidFill>
                  <a:srgbClr val="0000FF"/>
                </a:solidFill>
              </a:rPr>
              <a:t>mca_btl_tcp_frag_recv</a:t>
            </a:r>
            <a:r>
              <a:rPr lang="en-US" altLang="zh-CN" sz="1400" dirty="0">
                <a:solidFill>
                  <a:srgbClr val="0000FF"/>
                </a:solidFill>
              </a:rPr>
              <a:t>: </a:t>
            </a:r>
            <a:r>
              <a:rPr lang="en-US" altLang="zh-CN" sz="1400" dirty="0" err="1">
                <a:solidFill>
                  <a:srgbClr val="0000FF"/>
                </a:solidFill>
              </a:rPr>
              <a:t>readv</a:t>
            </a:r>
            <a:r>
              <a:rPr lang="en-US" altLang="zh-CN" sz="1400" dirty="0">
                <a:solidFill>
                  <a:srgbClr val="0000FF"/>
                </a:solidFill>
              </a:rPr>
              <a:t> failed: Connection reset by peer (104)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2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8661"/>
            <a:ext cx="7772400" cy="2716283"/>
          </a:xfrm>
        </p:spPr>
        <p:txBody>
          <a:bodyPr/>
          <a:lstStyle/>
          <a:p>
            <a:r>
              <a:rPr lang="en-US" sz="3600" b="1" dirty="0"/>
              <a:t>A Measurement Study of RDMA Performance In Multi-Tenant Environment - VMs and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253" y="4442331"/>
            <a:ext cx="6400800" cy="1554735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/>
              <a:t>Student:  </a:t>
            </a:r>
            <a:r>
              <a:rPr lang="zh-CN" altLang="en-US" dirty="0" smtClean="0"/>
              <a:t> </a:t>
            </a:r>
            <a:r>
              <a:rPr lang="en-US" dirty="0" smtClean="0"/>
              <a:t>Zhuangdi </a:t>
            </a:r>
            <a:r>
              <a:rPr lang="en-US" dirty="0" smtClean="0"/>
              <a:t>Zhu  Supervisor: Alex Liu</a:t>
            </a:r>
            <a:endParaRPr lang="en-US" dirty="0" smtClean="0"/>
          </a:p>
          <a:p>
            <a:pPr algn="l">
              <a:lnSpc>
                <a:spcPct val="150000"/>
              </a:lnSpc>
            </a:pPr>
            <a:r>
              <a:rPr lang="en-US" dirty="0" smtClean="0"/>
              <a:t>Mentors:  </a:t>
            </a:r>
            <a:r>
              <a:rPr lang="en-US" dirty="0"/>
              <a:t>Salman A </a:t>
            </a:r>
            <a:r>
              <a:rPr lang="en-US" dirty="0" err="1" smtClean="0"/>
              <a:t>Baset</a:t>
            </a:r>
            <a:r>
              <a:rPr lang="zh-CN" altLang="en-US" dirty="0" smtClean="0"/>
              <a:t>  </a:t>
            </a:r>
            <a:r>
              <a:rPr lang="zh-CN" altLang="en-US" dirty="0" smtClean="0"/>
              <a:t> </a:t>
            </a:r>
            <a:r>
              <a:rPr lang="en-US" dirty="0" smtClean="0"/>
              <a:t>Michael R Hines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7981" y="6180384"/>
            <a:ext cx="259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 </a:t>
            </a:r>
            <a:r>
              <a:rPr lang="en-US" dirty="0" smtClean="0"/>
              <a:t>22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282"/>
            <a:ext cx="8229600" cy="1600200"/>
          </a:xfrm>
        </p:spPr>
        <p:txBody>
          <a:bodyPr/>
          <a:lstStyle/>
          <a:p>
            <a:pPr algn="l"/>
            <a:r>
              <a:rPr lang="en-US" sz="4000" dirty="0" err="1" smtClean="0"/>
              <a:t>InfiniBand</a:t>
            </a:r>
            <a:r>
              <a:rPr lang="en-US" sz="4000" dirty="0" smtClean="0"/>
              <a:t> </a:t>
            </a:r>
            <a:r>
              <a:rPr lang="en-US" sz="4000" dirty="0"/>
              <a:t>(IB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3582"/>
            <a:ext cx="8229600" cy="494258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new generation network protocol which supports RDMA natively from the beginning. it requires NICs and switches which supports this technology.</a:t>
            </a:r>
          </a:p>
          <a:p>
            <a:pPr marL="0" indent="0">
              <a:buNone/>
            </a:pP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</a:t>
            </a:r>
            <a:r>
              <a:rPr lang="zh-CN" altLang="zh-CN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/>
              <a:t>High throughput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</a:t>
            </a:r>
            <a:r>
              <a:rPr lang="zh-CN" altLang="zh-CN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/>
              <a:t>Low latency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 </a:t>
            </a:r>
            <a:r>
              <a:rPr lang="en-US" dirty="0" smtClean="0"/>
              <a:t>Quality </a:t>
            </a:r>
            <a:r>
              <a:rPr lang="en-US" dirty="0"/>
              <a:t>of </a:t>
            </a:r>
            <a:r>
              <a:rPr lang="en-US" dirty="0" smtClean="0"/>
              <a:t>service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 </a:t>
            </a:r>
            <a:r>
              <a:rPr lang="en-US" dirty="0" smtClean="0"/>
              <a:t>Fail over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 </a:t>
            </a:r>
            <a:r>
              <a:rPr lang="en-US" dirty="0" smtClean="0"/>
              <a:t>Scalability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 </a:t>
            </a:r>
            <a:r>
              <a:rPr lang="en-US" dirty="0" smtClean="0"/>
              <a:t>Reliable </a:t>
            </a:r>
            <a:r>
              <a:rPr lang="en-US" dirty="0"/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165967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err="1" smtClean="0"/>
              <a:t>V</a:t>
            </a:r>
            <a:r>
              <a:rPr lang="en-US" altLang="zh-CN" sz="3600" dirty="0" err="1" smtClean="0"/>
              <a:t>irtio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abstraction layer over devices in a </a:t>
            </a:r>
            <a:r>
              <a:rPr lang="en-US" dirty="0" err="1"/>
              <a:t>paravirtualized</a:t>
            </a:r>
            <a:r>
              <a:rPr lang="en-US" dirty="0"/>
              <a:t> </a:t>
            </a:r>
            <a:r>
              <a:rPr lang="en-US" dirty="0" smtClean="0"/>
              <a:t>hypervisor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6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err="1" smtClean="0"/>
              <a:t>Virtio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virtio</a:t>
            </a:r>
            <a:r>
              <a:rPr lang="en-US" dirty="0"/>
              <a:t> is an abstraction for a set of common emulated devices in a </a:t>
            </a:r>
            <a:r>
              <a:rPr lang="en-US" dirty="0" err="1"/>
              <a:t>paravirtualized</a:t>
            </a:r>
            <a:r>
              <a:rPr lang="en-US" dirty="0"/>
              <a:t> hypervisor. </a:t>
            </a:r>
            <a:endParaRPr lang="en-US" dirty="0" smtClean="0"/>
          </a:p>
          <a:p>
            <a:r>
              <a:rPr lang="en-US" dirty="0"/>
              <a:t>export a common set of emulated devices and make them available through a common application programming interface (API).</a:t>
            </a:r>
          </a:p>
        </p:txBody>
      </p:sp>
    </p:spTree>
    <p:extLst>
      <p:ext uri="{BB962C8B-B14F-4D97-AF65-F5344CB8AC3E}">
        <p14:creationId xmlns:p14="http://schemas.microsoft.com/office/powerpoint/2010/main" val="349504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3600" dirty="0"/>
              <a:t>Device emulation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            (full virtualization)                             (</a:t>
            </a:r>
            <a:r>
              <a:rPr lang="en-US" sz="2000" dirty="0" err="1" smtClean="0"/>
              <a:t>paravirtualization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81321" y="1787253"/>
            <a:ext cx="3434994" cy="8348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Guest Operating System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1322" y="2622089"/>
            <a:ext cx="3434994" cy="1846045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Hypervisor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(Full virtualization)</a:t>
            </a:r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363535" y="2622091"/>
            <a:ext cx="1752780" cy="399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Traps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3535" y="3021871"/>
            <a:ext cx="1752779" cy="552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Device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Emulation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1322" y="4468134"/>
            <a:ext cx="3434992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84609" y="2610331"/>
            <a:ext cx="3434994" cy="1846045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Hypervisor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(Full virtualization)</a:t>
            </a:r>
          </a:p>
          <a:p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6822" y="2610333"/>
            <a:ext cx="1752780" cy="399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Traps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66822" y="3010113"/>
            <a:ext cx="1752779" cy="552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Device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Emulation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84609" y="4456376"/>
            <a:ext cx="3434992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84609" y="1775496"/>
            <a:ext cx="3434994" cy="8348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Guest Operating System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6823" y="2210551"/>
            <a:ext cx="1752780" cy="399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Para-drivers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4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 anchor="ctr"/>
          <a:lstStyle/>
          <a:p>
            <a:pPr algn="l"/>
            <a:r>
              <a:rPr lang="en-US" sz="3600" dirty="0"/>
              <a:t>Driver abstractions with </a:t>
            </a:r>
            <a:r>
              <a:rPr lang="en-US" sz="3600" dirty="0" err="1"/>
              <a:t>virtio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 err="1" smtClean="0"/>
              <a:t>virtio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6500" y="1600200"/>
            <a:ext cx="4244956" cy="11512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L</a:t>
            </a:r>
            <a:r>
              <a:rPr lang="en-US" altLang="zh-CN" dirty="0" smtClean="0">
                <a:solidFill>
                  <a:srgbClr val="000000"/>
                </a:solidFill>
              </a:rPr>
              <a:t>inux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guest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33127" y="2375167"/>
            <a:ext cx="1963734" cy="3762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</a:rPr>
              <a:t>ront-end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drivers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045387"/>
            <a:ext cx="3728962" cy="13992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     </a:t>
            </a:r>
            <a:r>
              <a:rPr lang="en-US" dirty="0" smtClean="0">
                <a:solidFill>
                  <a:srgbClr val="000000"/>
                </a:solidFill>
              </a:rPr>
              <a:t>KVM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(Linux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ypervisor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7838" y="3045387"/>
            <a:ext cx="3728962" cy="13992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          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Lguest</a:t>
            </a:r>
            <a:r>
              <a:rPr lang="zh-CN" altLang="en-US" dirty="0" smtClean="0">
                <a:solidFill>
                  <a:srgbClr val="000000"/>
                </a:solidFill>
              </a:rPr>
              <a:t>                                  </a:t>
            </a:r>
            <a:endParaRPr lang="en-US" altLang="zh-CN" dirty="0">
              <a:solidFill>
                <a:srgbClr val="000000"/>
              </a:solidFill>
            </a:endParaRPr>
          </a:p>
          <a:p>
            <a:pPr algn="r"/>
            <a:r>
              <a:rPr lang="zh-CN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(Linux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ypervisor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8260" y="3045387"/>
            <a:ext cx="1787349" cy="4938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Back</a:t>
            </a:r>
            <a:r>
              <a:rPr lang="en-US" altLang="zh-CN" dirty="0" smtClean="0">
                <a:solidFill>
                  <a:srgbClr val="000000"/>
                </a:solidFill>
              </a:rPr>
              <a:t>-end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drivers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8260" y="3539234"/>
            <a:ext cx="1787349" cy="6467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Device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emulation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8817" y="3033628"/>
            <a:ext cx="1787349" cy="4938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Back</a:t>
            </a:r>
            <a:r>
              <a:rPr lang="en-US" altLang="zh-CN" dirty="0" smtClean="0">
                <a:solidFill>
                  <a:srgbClr val="000000"/>
                </a:solidFill>
              </a:rPr>
              <a:t>-end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drivers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7058" y="3527475"/>
            <a:ext cx="1787349" cy="6467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Device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emulation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51974" y="5220664"/>
            <a:ext cx="5173907" cy="693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Hardware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316500" y="2751431"/>
            <a:ext cx="1693278" cy="282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09382" y="2751431"/>
            <a:ext cx="1975025" cy="282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47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3517"/>
          </a:xfrm>
        </p:spPr>
        <p:txBody>
          <a:bodyPr anchor="t"/>
          <a:lstStyle/>
          <a:p>
            <a:pPr algn="l"/>
            <a:r>
              <a:rPr lang="en-US" sz="2800" dirty="0" err="1" smtClean="0"/>
              <a:t>Virtio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architecture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902"/>
            <a:ext cx="8229600" cy="519726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altLang="zh-CN" sz="1600" dirty="0" smtClean="0"/>
              <a:t>(</a:t>
            </a:r>
            <a:r>
              <a:rPr lang="en-US" sz="1600" dirty="0" smtClean="0"/>
              <a:t>High</a:t>
            </a:r>
            <a:r>
              <a:rPr lang="en-US" sz="1600" dirty="0"/>
              <a:t>-level architecture of the </a:t>
            </a:r>
            <a:r>
              <a:rPr lang="en-US" sz="1600" dirty="0" err="1"/>
              <a:t>virtio</a:t>
            </a:r>
            <a:r>
              <a:rPr lang="en-US" sz="1600" dirty="0"/>
              <a:t> </a:t>
            </a:r>
            <a:r>
              <a:rPr lang="en-US" sz="1600" dirty="0" smtClean="0"/>
              <a:t>framework</a:t>
            </a:r>
            <a:r>
              <a:rPr lang="en-US" altLang="zh-CN" sz="1600" dirty="0" smtClean="0"/>
              <a:t>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717292" y="1211100"/>
            <a:ext cx="1234682" cy="576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irtio</a:t>
            </a:r>
            <a:r>
              <a:rPr lang="en-US" altLang="zh-CN" dirty="0" err="1" smtClean="0">
                <a:solidFill>
                  <a:srgbClr val="000000"/>
                </a:solidFill>
              </a:rPr>
              <a:t>-blk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0759" y="1211100"/>
            <a:ext cx="1234682" cy="576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irtio</a:t>
            </a:r>
            <a:r>
              <a:rPr lang="en-US" altLang="zh-CN" dirty="0" smtClean="0">
                <a:solidFill>
                  <a:srgbClr val="000000"/>
                </a:solidFill>
              </a:rPr>
              <a:t>-net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1436" y="1211100"/>
            <a:ext cx="1234682" cy="576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virtio</a:t>
            </a:r>
            <a:r>
              <a:rPr lang="en-US" altLang="zh-CN" dirty="0" err="1" smtClean="0">
                <a:solidFill>
                  <a:srgbClr val="000000"/>
                </a:solidFill>
              </a:rPr>
              <a:t>-balloom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1247" y="1211100"/>
            <a:ext cx="1234682" cy="576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irtio</a:t>
            </a:r>
            <a:r>
              <a:rPr lang="en-US" altLang="zh-CN" dirty="0" smtClean="0">
                <a:solidFill>
                  <a:srgbClr val="000000"/>
                </a:solidFill>
              </a:rPr>
              <a:t>-console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21073" y="2386468"/>
            <a:ext cx="1234682" cy="576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virtio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21073" y="3244820"/>
            <a:ext cx="1234682" cy="576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ransport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21073" y="4208996"/>
            <a:ext cx="1234682" cy="9528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Virtio</a:t>
            </a:r>
            <a:r>
              <a:rPr lang="zh-CN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back-end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drivers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>
            <a:off x="4638414" y="1787254"/>
            <a:ext cx="0" cy="5992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21073" y="1211100"/>
            <a:ext cx="1234682" cy="576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irtio</a:t>
            </a:r>
            <a:r>
              <a:rPr lang="en-US" altLang="zh-CN" dirty="0" err="1" smtClean="0">
                <a:solidFill>
                  <a:srgbClr val="000000"/>
                </a:solidFill>
              </a:rPr>
              <a:t>-pcl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998051" y="1787254"/>
            <a:ext cx="1364030" cy="5992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1"/>
          </p:cNvCxnSpPr>
          <p:nvPr/>
        </p:nvCxnSpPr>
        <p:spPr>
          <a:xfrm>
            <a:off x="1363565" y="1787254"/>
            <a:ext cx="2657508" cy="887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15212" y="1787254"/>
            <a:ext cx="1505137" cy="5992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3"/>
          </p:cNvCxnSpPr>
          <p:nvPr/>
        </p:nvCxnSpPr>
        <p:spPr>
          <a:xfrm flipH="1">
            <a:off x="5255755" y="1787254"/>
            <a:ext cx="2716766" cy="887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04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altLang="zh-CN" dirty="0" err="1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dirty="0"/>
              <a:t>A single hierarchy can have one or more subsystems attached to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altLang="zh-CN" dirty="0" smtClean="0"/>
              <a:t>Rule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r>
              <a:rPr lang="en-US" dirty="0"/>
              <a:t>Any single subsystem (such as </a:t>
            </a:r>
            <a:r>
              <a:rPr lang="en-US" b="1" dirty="0" err="1"/>
              <a:t>cpu</a:t>
            </a:r>
            <a:r>
              <a:rPr lang="en-US"/>
              <a:t>) cannot be attached to more than one hierarchy if one of those hierarchies has a different subsystem attached to it already.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09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 smtClean="0"/>
              <a:t>RDMA over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Converged</a:t>
            </a:r>
            <a:r>
              <a:rPr lang="zh-CN" altLang="zh-CN" sz="4000" dirty="0"/>
              <a:t> </a:t>
            </a:r>
            <a:r>
              <a:rPr lang="en-US" altLang="zh-CN" sz="4000" dirty="0" smtClean="0"/>
              <a:t>Ethernet </a:t>
            </a:r>
            <a:r>
              <a:rPr lang="en-US" altLang="zh-CN" sz="4000" dirty="0"/>
              <a:t>(</a:t>
            </a:r>
            <a:r>
              <a:rPr lang="en-US" altLang="zh-CN" sz="4000" dirty="0" err="1" smtClean="0"/>
              <a:t>RoCE</a:t>
            </a:r>
            <a:r>
              <a:rPr lang="en-US" altLang="zh-CN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074940" cy="4350789"/>
          </a:xfrm>
        </p:spPr>
        <p:txBody>
          <a:bodyPr/>
          <a:lstStyle/>
          <a:p>
            <a:pPr lvl="0"/>
            <a:r>
              <a:rPr lang="en-US" dirty="0"/>
              <a:t>a network protocol which allows performing RDMA over Ethernet network. </a:t>
            </a:r>
            <a:endParaRPr lang="en-US" dirty="0" smtClean="0"/>
          </a:p>
          <a:p>
            <a:pPr lvl="0"/>
            <a:r>
              <a:rPr lang="en-US" dirty="0" smtClean="0"/>
              <a:t>Its </a:t>
            </a:r>
            <a:r>
              <a:rPr lang="en-US" dirty="0"/>
              <a:t>lower network headers are Ethernet headers and its upper network headers (including the data) are </a:t>
            </a:r>
            <a:r>
              <a:rPr lang="en-US" dirty="0" err="1"/>
              <a:t>InfiniBand</a:t>
            </a:r>
            <a:r>
              <a:rPr lang="en-US" dirty="0"/>
              <a:t> headers. This allows using RDMA over standard Ethernet infrastructure (switches). Only the NICs should be special and support </a:t>
            </a:r>
            <a:r>
              <a:rPr lang="en-US" dirty="0" err="1"/>
              <a:t>RoCE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3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 smtClean="0"/>
              <a:t>I</a:t>
            </a:r>
            <a:r>
              <a:rPr lang="en-US" sz="4000" dirty="0" smtClean="0"/>
              <a:t>nternet </a:t>
            </a:r>
            <a:r>
              <a:rPr lang="en-US" sz="4000" dirty="0"/>
              <a:t>Wide Area RDMA Protocol (</a:t>
            </a:r>
            <a:r>
              <a:rPr lang="en-US" sz="4000" dirty="0" err="1"/>
              <a:t>iWARP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0" y="1600200"/>
            <a:ext cx="8018379" cy="45889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network </a:t>
            </a:r>
            <a:r>
              <a:rPr lang="en-US" normalizeH="1" dirty="0"/>
              <a:t>protocol</a:t>
            </a:r>
            <a:r>
              <a:rPr lang="en-US" dirty="0"/>
              <a:t> which allows performing RDMA over TCP</a:t>
            </a:r>
            <a:r>
              <a:rPr lang="en-US" sz="2000" dirty="0" smtClean="0"/>
              <a:t>.</a:t>
            </a:r>
          </a:p>
          <a:p>
            <a:pPr lvl="0"/>
            <a:r>
              <a:rPr lang="en-US" dirty="0"/>
              <a:t>There are features that exist in IB and </a:t>
            </a:r>
            <a:r>
              <a:rPr lang="en-US" dirty="0" err="1"/>
              <a:t>RoCE</a:t>
            </a:r>
            <a:r>
              <a:rPr lang="en-US" dirty="0"/>
              <a:t> and aren't supported in </a:t>
            </a:r>
            <a:r>
              <a:rPr lang="en-US" dirty="0" err="1"/>
              <a:t>iWARP</a:t>
            </a:r>
            <a:r>
              <a:rPr lang="en-US" dirty="0"/>
              <a:t>. This allows using RDMA over standard Ethernet infrastructure (switches).</a:t>
            </a:r>
          </a:p>
          <a:p>
            <a:pPr lvl="0"/>
            <a:r>
              <a:rPr lang="en-US" dirty="0"/>
              <a:t>Only the NICs should be special and support </a:t>
            </a:r>
            <a:r>
              <a:rPr lang="en-US" dirty="0" err="1"/>
              <a:t>iWARP</a:t>
            </a:r>
            <a:r>
              <a:rPr lang="en-US" dirty="0"/>
              <a:t> (if CPU offloads are used) otherwise, all </a:t>
            </a:r>
            <a:r>
              <a:rPr lang="en-US" dirty="0" err="1"/>
              <a:t>iWARP</a:t>
            </a:r>
            <a:r>
              <a:rPr lang="en-US" dirty="0"/>
              <a:t> stacks can be implemented in SW and loosing most of the RDMA performance advantages </a:t>
            </a:r>
          </a:p>
          <a:p>
            <a:pPr lvl="0"/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8421" y="2446427"/>
            <a:ext cx="5066632" cy="413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5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940"/>
            <a:ext cx="8229600" cy="798736"/>
          </a:xfrm>
        </p:spPr>
        <p:txBody>
          <a:bodyPr/>
          <a:lstStyle/>
          <a:p>
            <a:r>
              <a:rPr lang="en-US" sz="4400" dirty="0" smtClean="0"/>
              <a:t>Proposed Experiment Paths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33211"/>
              </p:ext>
            </p:extLst>
          </p:nvPr>
        </p:nvGraphicFramePr>
        <p:xfrm>
          <a:off x="326270" y="1181186"/>
          <a:ext cx="8511680" cy="544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412"/>
                <a:gridCol w="1584284"/>
                <a:gridCol w="1610470"/>
                <a:gridCol w="1715216"/>
                <a:gridCol w="2147298"/>
              </a:tblGrid>
              <a:tr h="494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and 4 transfers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4 transfers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38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35"/>
            <a:ext cx="8229600" cy="798736"/>
          </a:xfrm>
        </p:spPr>
        <p:txBody>
          <a:bodyPr/>
          <a:lstStyle/>
          <a:p>
            <a:r>
              <a:rPr lang="en-US" sz="4400" dirty="0" smtClean="0"/>
              <a:t>Reading List</a:t>
            </a:r>
            <a:endParaRPr lang="en-US" sz="4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86295"/>
              </p:ext>
            </p:extLst>
          </p:nvPr>
        </p:nvGraphicFramePr>
        <p:xfrm>
          <a:off x="417921" y="2359920"/>
          <a:ext cx="8433118" cy="286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5643"/>
                <a:gridCol w="5774124"/>
                <a:gridCol w="1453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Accelerating Spark with RDMA for Big Data Processing: Early Experiences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IBM Zurich – RDMA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 RDMA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Accelerating Big Data with RDMA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Features/</a:t>
                      </a:r>
                      <a:r>
                        <a:rPr lang="en-US" dirty="0" err="1" smtClean="0"/>
                        <a:t>RDMALiveMigration</a:t>
                      </a:r>
                      <a:r>
                        <a:rPr lang="en-US" dirty="0" smtClean="0"/>
                        <a:t> - QEMU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RDMA Consortium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1531586"/>
            <a:ext cx="37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Papers</a:t>
            </a:r>
            <a:r>
              <a:rPr lang="en-US" altLang="zh-CN" sz="2000" b="1" dirty="0" smtClean="0"/>
              <a:t>/Slides/Websites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582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287188"/>
              </p:ext>
            </p:extLst>
          </p:nvPr>
        </p:nvGraphicFramePr>
        <p:xfrm>
          <a:off x="457200" y="1891361"/>
          <a:ext cx="8433118" cy="4119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5643"/>
                <a:gridCol w="5774124"/>
                <a:gridCol w="1453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RFC5532 - Network File System (NFS) Remote Direct Memory Access (RDMA) </a:t>
                      </a:r>
                      <a:r>
                        <a:rPr lang="zh-CN" altLang="en-US" dirty="0" smtClean="0"/>
                        <a:t>        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zh-CN" altLang="en-US" dirty="0" smtClean="0"/>
                        <a:t>     </a:t>
                      </a:r>
                      <a:r>
                        <a:rPr lang="en-US" dirty="0" smtClean="0"/>
                        <a:t>Problem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RFC5041 - Direct Data Placement over Reliable Transports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RFC5042 - Direct Data Placement Protocol (DDP) / Remote Direct Memory Access Protocol (RDMAP)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ead 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RFC5040 - A Remote Direct Memory Access Protocol 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RFC7146 - Securing Block Storage Protocols over IP: RFC 3723 Requirements Update for </a:t>
                      </a:r>
                      <a:r>
                        <a:rPr lang="en-US" dirty="0" err="1" smtClean="0"/>
                        <a:t>IPsec</a:t>
                      </a:r>
                      <a:r>
                        <a:rPr lang="en-US" dirty="0" smtClean="0"/>
                        <a:t> 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44035"/>
            <a:ext cx="8229600" cy="798736"/>
          </a:xfrm>
        </p:spPr>
        <p:txBody>
          <a:bodyPr/>
          <a:lstStyle/>
          <a:p>
            <a:r>
              <a:rPr lang="en-US" sz="4400" dirty="0" smtClean="0"/>
              <a:t>Reading List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235690"/>
            <a:ext cx="37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RFC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Documents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373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43804</TotalTime>
  <Words>3073</Words>
  <Application>Microsoft Macintosh PowerPoint</Application>
  <PresentationFormat>On-screen Show (4:3)</PresentationFormat>
  <Paragraphs>677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Executive</vt:lpstr>
      <vt:lpstr>A Measurement Study of RDMA Performance In Multi-Tenant Environment - VMs and Containers</vt:lpstr>
      <vt:lpstr>RDMA</vt:lpstr>
      <vt:lpstr>RDMA</vt:lpstr>
      <vt:lpstr>InfiniBand (IB) </vt:lpstr>
      <vt:lpstr>RDMA over Converged Ethernet (RoCE)</vt:lpstr>
      <vt:lpstr>Internet Wide Area RDMA Protocol (iWARP)</vt:lpstr>
      <vt:lpstr>Proposed Experiment Paths</vt:lpstr>
      <vt:lpstr>Reading List</vt:lpstr>
      <vt:lpstr>Reading List</vt:lpstr>
      <vt:lpstr>Reading List</vt:lpstr>
      <vt:lpstr>Test Environment</vt:lpstr>
      <vt:lpstr>Proposed Methodology</vt:lpstr>
      <vt:lpstr>Work I have done</vt:lpstr>
      <vt:lpstr>Difficulties</vt:lpstr>
      <vt:lpstr>TODO</vt:lpstr>
      <vt:lpstr>Backup slides</vt:lpstr>
      <vt:lpstr>PowerPoint Presentation</vt:lpstr>
      <vt:lpstr>A Measurement Study of RDMA Performance In Multi-Tenant Environment - VMs and Containers</vt:lpstr>
      <vt:lpstr>Work I have done</vt:lpstr>
      <vt:lpstr>Steps</vt:lpstr>
      <vt:lpstr>PowerPoint Presentation</vt:lpstr>
      <vt:lpstr>PowerPoint Presentation</vt:lpstr>
      <vt:lpstr>PowerPoint Presentation</vt:lpstr>
      <vt:lpstr>PowerPoint Presentation</vt:lpstr>
      <vt:lpstr>Backup slides</vt:lpstr>
      <vt:lpstr>A Measurement Study of RDMA Performance In Multi-Tenant Environment - VMs and Containers</vt:lpstr>
      <vt:lpstr>Sequence diagram for RDMA client-server file transfer:</vt:lpstr>
      <vt:lpstr>Reading List</vt:lpstr>
      <vt:lpstr>Work I Have Done</vt:lpstr>
      <vt:lpstr>Work I Have Done</vt:lpstr>
      <vt:lpstr>Work I Have Done</vt:lpstr>
      <vt:lpstr>Comparisons</vt:lpstr>
      <vt:lpstr>Work I Have Done</vt:lpstr>
      <vt:lpstr>Work I Have Done</vt:lpstr>
      <vt:lpstr>Work I Have Done</vt:lpstr>
      <vt:lpstr>Work I Have Done</vt:lpstr>
      <vt:lpstr>Difficulties </vt:lpstr>
      <vt:lpstr>Difficulties </vt:lpstr>
      <vt:lpstr>A Measurement Study of RDMA Performance In Multi-Tenant Environment - VMs and Containers</vt:lpstr>
      <vt:lpstr>Virtio</vt:lpstr>
      <vt:lpstr>Virtio </vt:lpstr>
      <vt:lpstr>Device emulation</vt:lpstr>
      <vt:lpstr>Driver abstractions with virtio</vt:lpstr>
      <vt:lpstr>Virtio architecture</vt:lpstr>
      <vt:lpstr>Cgroups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Implementation of RDMA over Ethernet_x0013_</dc:title>
  <dc:creator>Zhuangdi ZHU</dc:creator>
  <cp:lastModifiedBy>Zhuangdi ZHU</cp:lastModifiedBy>
  <cp:revision>186</cp:revision>
  <dcterms:created xsi:type="dcterms:W3CDTF">2014-12-08T01:15:18Z</dcterms:created>
  <dcterms:modified xsi:type="dcterms:W3CDTF">2015-01-31T06:27:11Z</dcterms:modified>
</cp:coreProperties>
</file>