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31"/>
  </p:notesMasterIdLst>
  <p:handoutMasterIdLst>
    <p:handoutMasterId r:id="rId32"/>
  </p:handoutMasterIdLst>
  <p:sldIdLst>
    <p:sldId id="519" r:id="rId2"/>
    <p:sldId id="643" r:id="rId3"/>
    <p:sldId id="744" r:id="rId4"/>
    <p:sldId id="701" r:id="rId5"/>
    <p:sldId id="712" r:id="rId6"/>
    <p:sldId id="702" r:id="rId7"/>
    <p:sldId id="715" r:id="rId8"/>
    <p:sldId id="716" r:id="rId9"/>
    <p:sldId id="713" r:id="rId10"/>
    <p:sldId id="714" r:id="rId11"/>
    <p:sldId id="703" r:id="rId12"/>
    <p:sldId id="717" r:id="rId13"/>
    <p:sldId id="704" r:id="rId14"/>
    <p:sldId id="749" r:id="rId15"/>
    <p:sldId id="750" r:id="rId16"/>
    <p:sldId id="741" r:id="rId17"/>
    <p:sldId id="745" r:id="rId18"/>
    <p:sldId id="746" r:id="rId19"/>
    <p:sldId id="747" r:id="rId20"/>
    <p:sldId id="748" r:id="rId21"/>
    <p:sldId id="718" r:id="rId22"/>
    <p:sldId id="549" r:id="rId23"/>
    <p:sldId id="724" r:id="rId24"/>
    <p:sldId id="725" r:id="rId25"/>
    <p:sldId id="726" r:id="rId26"/>
    <p:sldId id="727" r:id="rId27"/>
    <p:sldId id="728" r:id="rId28"/>
    <p:sldId id="729" r:id="rId29"/>
    <p:sldId id="731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2523" autoAdjust="0"/>
  </p:normalViewPr>
  <p:slideViewPr>
    <p:cSldViewPr>
      <p:cViewPr varScale="1">
        <p:scale>
          <a:sx n="91" d="100"/>
          <a:sy n="91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语义翻译</a:t>
            </a:r>
            <a:r>
              <a:rPr lang="en-US" altLang="zh-CN" dirty="0"/>
              <a:t>=</a:t>
            </a:r>
            <a:r>
              <a:rPr lang="zh-CN" altLang="en-US" dirty="0"/>
              <a:t>语义分析</a:t>
            </a:r>
            <a:r>
              <a:rPr lang="en-US" altLang="zh-CN" dirty="0"/>
              <a:t>+</a:t>
            </a:r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语法制导翻译</a:t>
            </a:r>
            <a:r>
              <a:rPr lang="en-US" altLang="zh-CN" dirty="0"/>
              <a:t>=</a:t>
            </a:r>
            <a:r>
              <a:rPr lang="zh-CN" altLang="en-US" dirty="0"/>
              <a:t>语法分析</a:t>
            </a:r>
            <a:r>
              <a:rPr lang="en-US" altLang="zh-CN" dirty="0"/>
              <a:t>+</a:t>
            </a:r>
            <a:r>
              <a:rPr lang="zh-CN" altLang="en-US" dirty="0"/>
              <a:t>语义翻译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7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讲：语法分析</a:t>
            </a:r>
            <a:r>
              <a:rPr lang="en-US" altLang="zh-CN" dirty="0"/>
              <a:t>(8)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4/6/2021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6B0D-261C-DB4A-AB6F-282B565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 Delay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F404-1A20-E74D-94D5-8E11FC53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C7258A7-EBFD-EC44-AF32-CF57ABA39A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858042"/>
              </p:ext>
            </p:extLst>
          </p:nvPr>
        </p:nvGraphicFramePr>
        <p:xfrm>
          <a:off x="107376" y="2167096"/>
          <a:ext cx="4248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633245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85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E5983D-308F-8849-BFB8-0A2889A90DFA}"/>
              </a:ext>
            </a:extLst>
          </p:cNvPr>
          <p:cNvSpPr txBox="1"/>
          <p:nvPr/>
        </p:nvSpPr>
        <p:spPr>
          <a:xfrm>
            <a:off x="607348" y="809417"/>
            <a:ext cx="13003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(0) S’ -&gt; S</a:t>
            </a:r>
          </a:p>
          <a:p>
            <a:pPr marL="342900" indent="-342900">
              <a:buAutoNum type="arabicParenBoth"/>
            </a:pPr>
            <a:r>
              <a:rPr lang="en-US" sz="2000" dirty="0"/>
              <a:t> S -&gt; XX</a:t>
            </a:r>
          </a:p>
          <a:p>
            <a:pPr marL="342900" indent="-342900">
              <a:buAutoNum type="arabicParenBoth"/>
            </a:pPr>
            <a:r>
              <a:rPr lang="en-US" sz="2000" dirty="0"/>
              <a:t> X -&gt; </a:t>
            </a:r>
            <a:r>
              <a:rPr lang="en-US" sz="2000" dirty="0" err="1"/>
              <a:t>aX</a:t>
            </a:r>
            <a:endParaRPr lang="en-US" sz="2000" dirty="0"/>
          </a:p>
          <a:p>
            <a:pPr marL="342900" indent="-342900">
              <a:buAutoNum type="arabicParenBoth"/>
            </a:pPr>
            <a:r>
              <a:rPr lang="en-US" sz="2000" dirty="0"/>
              <a:t> X -&gt;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02625-FAAA-4C40-A527-5A78069C8A01}"/>
              </a:ext>
            </a:extLst>
          </p:cNvPr>
          <p:cNvSpPr txBox="1"/>
          <p:nvPr/>
        </p:nvSpPr>
        <p:spPr>
          <a:xfrm>
            <a:off x="2335540" y="1182083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Input: </a:t>
            </a:r>
            <a:r>
              <a:rPr lang="en-US" sz="2000" dirty="0" err="1">
                <a:solidFill>
                  <a:srgbClr val="0000FF"/>
                </a:solidFill>
              </a:rPr>
              <a:t>aab</a:t>
            </a:r>
            <a:r>
              <a:rPr lang="en-US" sz="2000" dirty="0"/>
              <a:t>$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910D7-4C56-9F41-B4DF-FB7F5027553A}"/>
              </a:ext>
            </a:extLst>
          </p:cNvPr>
          <p:cNvGrpSpPr/>
          <p:nvPr/>
        </p:nvGrpSpPr>
        <p:grpSpPr>
          <a:xfrm>
            <a:off x="4572000" y="764704"/>
            <a:ext cx="4392488" cy="837394"/>
            <a:chOff x="4572000" y="2472298"/>
            <a:chExt cx="4392488" cy="8373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179B66-7E9F-0547-A7C8-EB2D6526A648}"/>
                </a:ext>
              </a:extLst>
            </p:cNvPr>
            <p:cNvGrpSpPr/>
            <p:nvPr/>
          </p:nvGrpSpPr>
          <p:grpSpPr>
            <a:xfrm>
              <a:off x="4577714" y="2472298"/>
              <a:ext cx="4319691" cy="837394"/>
              <a:chOff x="4577714" y="2472298"/>
              <a:chExt cx="4319691" cy="83739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9A1564B-CBCC-BA47-91AD-DEB90E694B09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6172C10-DFB9-2742-87DC-5ACCF50B8B44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5875085-4494-A147-81AE-A2F02E86D5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AA5BC36-955E-6442-8823-197384D606EC}"/>
                      </a:ext>
                    </a:extLst>
                  </p:cNvPr>
                  <p:cNvCxnSpPr>
                    <a:cxnSpLocks/>
                    <a:stCxn id="21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0FF45AE-4827-A341-BFF4-56F094E7F905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7B448C-6AE2-8C4B-8148-B5E74B9043AA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BC3BBB6B-4DB7-9244-B1C5-9B6E16869C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4DDCE3-2E37-FB46-8D52-A7264C674EF2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73AD8B-7B7D-794D-92EE-6A31C49AAAED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</a:t>
                </a:r>
                <a:endParaRPr lang="en-US" sz="2400" baseline="-25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A1EDB6-2F34-524B-8019-21516C6665CF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7970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aab</a:t>
                </a:r>
                <a:r>
                  <a:rPr lang="en-US" sz="2400" dirty="0"/>
                  <a:t>$</a:t>
                </a:r>
                <a:endParaRPr lang="en-US" sz="2400" baseline="-250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FDBFB2-FD7D-F443-8A8D-F64C829074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56AC4C-3CF5-A446-AF34-55A5A3F99070}"/>
              </a:ext>
            </a:extLst>
          </p:cNvPr>
          <p:cNvGrpSpPr/>
          <p:nvPr/>
        </p:nvGrpSpPr>
        <p:grpSpPr>
          <a:xfrm>
            <a:off x="4504917" y="1556792"/>
            <a:ext cx="4392488" cy="837394"/>
            <a:chOff x="4572000" y="2472298"/>
            <a:chExt cx="4392488" cy="8373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E3BAD2D-B4B4-0643-9DAC-1F7CF6D4034A}"/>
                </a:ext>
              </a:extLst>
            </p:cNvPr>
            <p:cNvGrpSpPr/>
            <p:nvPr/>
          </p:nvGrpSpPr>
          <p:grpSpPr>
            <a:xfrm>
              <a:off x="4577714" y="2472298"/>
              <a:ext cx="4379003" cy="837394"/>
              <a:chOff x="4577714" y="2472298"/>
              <a:chExt cx="4379003" cy="83739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94CF921-1B98-7E4D-BA03-292A038D8A93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6B82374-D6B0-B546-894D-7B36F7E19E29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A76C2B2-EB83-B44B-8F06-C95C5457253B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E4475749-06BE-6E4B-BFE7-670D0BFB9809}"/>
                      </a:ext>
                    </a:extLst>
                  </p:cNvPr>
                  <p:cNvCxnSpPr>
                    <a:cxnSpLocks/>
                    <a:stCxn id="34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68B2E57-B9DA-7C4F-993D-C96E0DCF206F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443D382-EABF-3D44-AD6A-6AAC359542A5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FC28DFB1-F43C-8846-8F86-32C45A7C38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8B61D1-ADF7-AC4A-B130-A5186C3FCE10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779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294CE1-DA00-5548-9F84-FB9ABF3FFE62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a</a:t>
                </a:r>
                <a:endParaRPr lang="en-US" sz="2400" baseline="-250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4299E9-F9DD-1247-9193-DA62349369FA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ab$</a:t>
                </a:r>
                <a:endParaRPr lang="en-US" sz="2400" baseline="-25000" dirty="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99E27C-49EE-7D48-AEB8-78BD2AE4C8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3390A2-63D5-9548-9240-4B7E49CF6453}"/>
              </a:ext>
            </a:extLst>
          </p:cNvPr>
          <p:cNvGrpSpPr/>
          <p:nvPr/>
        </p:nvGrpSpPr>
        <p:grpSpPr>
          <a:xfrm>
            <a:off x="4518051" y="2348880"/>
            <a:ext cx="4392488" cy="837394"/>
            <a:chOff x="4572000" y="2472298"/>
            <a:chExt cx="4392488" cy="83739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EAE1483-EDB4-EE45-8A06-CF4108BA02F0}"/>
                </a:ext>
              </a:extLst>
            </p:cNvPr>
            <p:cNvGrpSpPr/>
            <p:nvPr/>
          </p:nvGrpSpPr>
          <p:grpSpPr>
            <a:xfrm>
              <a:off x="4577714" y="2472298"/>
              <a:ext cx="4369385" cy="837394"/>
              <a:chOff x="4577714" y="2472298"/>
              <a:chExt cx="4369385" cy="83739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7FEAC87-0D96-D14A-9ABB-15122BA0E5F3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2D22DB8-3FE3-9C4D-A4E9-DA99C4A5BF62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E3F15F3-97F0-E948-9032-F5603AA78BFE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BB0BBAA4-2A4C-D640-8DE8-3FE50DA888A6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E2D2724-7237-CF49-AB28-522904DCAFF5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00014FC-36EF-1E47-AA83-A4EB21D61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69A6FA5-05AC-194D-9652-6FE60A3B3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C21472-34A4-9844-8CF7-922AF1915BA4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1128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36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36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2F458A-6F45-0B48-B645-24998FA393A1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 a   a</a:t>
                </a:r>
                <a:endParaRPr lang="en-US" sz="2400" baseline="-250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DFBB4A-E56B-6B43-93C9-7ED0E633AFC9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46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  b$</a:t>
                </a:r>
                <a:endParaRPr lang="en-US" sz="2400" baseline="-25000" dirty="0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F37B2F-80F4-E041-AB89-6C44721D0A3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455BBE-D91D-9642-B8FA-5630C5DAA87E}"/>
              </a:ext>
            </a:extLst>
          </p:cNvPr>
          <p:cNvGrpSpPr/>
          <p:nvPr/>
        </p:nvGrpSpPr>
        <p:grpSpPr>
          <a:xfrm>
            <a:off x="4497146" y="3140968"/>
            <a:ext cx="4392488" cy="837394"/>
            <a:chOff x="4572000" y="2472298"/>
            <a:chExt cx="4392488" cy="83739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B91444C-4B4F-A84B-9CE3-C84604EB06D5}"/>
                </a:ext>
              </a:extLst>
            </p:cNvPr>
            <p:cNvGrpSpPr/>
            <p:nvPr/>
          </p:nvGrpSpPr>
          <p:grpSpPr>
            <a:xfrm>
              <a:off x="4577714" y="2472298"/>
              <a:ext cx="4345339" cy="837394"/>
              <a:chOff x="4577714" y="2472298"/>
              <a:chExt cx="4345339" cy="83739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4F818A9-D6AD-0141-BF85-EA63C1187B64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6BEF338-05E1-2248-A98E-E370777D24CF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72533FB-B92D-3448-8313-D912E8A40881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B6202909-B24A-DC4C-88CC-417AEC7F1EE1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A414EA0-FCBD-0542-BDCA-391D8C0BA491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FB5AEE5-F90B-5541-A405-EE25B6F1A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C2A81308-15F6-EC43-A387-87FC350919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B2079E-CCE8-C14C-BE78-BEE9C6CF74AB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1478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36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36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47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3C2E9F-FDB9-334D-A87B-06EE7DFDE650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13484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 a   a   b</a:t>
                </a:r>
                <a:endParaRPr lang="en-US" sz="2400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87D5F7-78B0-1845-9171-E66E190209FB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    $</a:t>
                </a:r>
                <a:endParaRPr lang="en-US" sz="2400" baseline="-25000" dirty="0"/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4D1ED-13F1-704F-898C-F56C417AD42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6BAC-0987-064C-8C7E-07DCD77BA9B6}"/>
              </a:ext>
            </a:extLst>
          </p:cNvPr>
          <p:cNvGrpSpPr/>
          <p:nvPr/>
        </p:nvGrpSpPr>
        <p:grpSpPr>
          <a:xfrm>
            <a:off x="4499992" y="3933056"/>
            <a:ext cx="4392488" cy="837394"/>
            <a:chOff x="4572000" y="2472298"/>
            <a:chExt cx="4392488" cy="83739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E864856-6D91-8F41-B45E-D3045340A81E}"/>
                </a:ext>
              </a:extLst>
            </p:cNvPr>
            <p:cNvGrpSpPr/>
            <p:nvPr/>
          </p:nvGrpSpPr>
          <p:grpSpPr>
            <a:xfrm>
              <a:off x="4577714" y="2472298"/>
              <a:ext cx="4345339" cy="837394"/>
              <a:chOff x="4577714" y="2472298"/>
              <a:chExt cx="4345339" cy="83739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926A2ED-70A8-BB49-82AF-3EAF172EA02C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6E5F211F-0CA0-0A4B-B743-830CCCFCC6BD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32C27AD-0272-2B44-A3C2-20B6C79A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39E4AC4E-A736-1346-9EE5-E8D7384B6486}"/>
                      </a:ext>
                    </a:extLst>
                  </p:cNvPr>
                  <p:cNvCxnSpPr>
                    <a:cxnSpLocks/>
                    <a:stCxn id="73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719600E6-1142-224E-AE8F-84FC3BA64E62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46099BC-F8F5-074B-8165-FFDFC251E43C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94136FE9-0D11-5E4A-A6EA-6C057ED779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D6C4A1-7F1B-974F-8CFE-3F6ED5FD74FC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1478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36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36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89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E50A33-A4FE-1C42-A6D6-45063088A99D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 a   a   X</a:t>
                </a:r>
                <a:endParaRPr lang="en-US" sz="2400" baseline="-250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FE790F-3F30-C240-9F46-F3FE0878D77C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    $</a:t>
                </a:r>
                <a:endParaRPr lang="en-US" sz="2400" baseline="-25000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F053755-15FF-1C42-869E-17DB38B5649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5F48711-E820-0B49-9F06-5D42AF4C44C3}"/>
              </a:ext>
            </a:extLst>
          </p:cNvPr>
          <p:cNvGrpSpPr/>
          <p:nvPr/>
        </p:nvGrpSpPr>
        <p:grpSpPr>
          <a:xfrm>
            <a:off x="4499992" y="4725144"/>
            <a:ext cx="4392488" cy="837394"/>
            <a:chOff x="4572000" y="2472298"/>
            <a:chExt cx="4392488" cy="83739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E3716B-D03E-C448-A106-F516ABF52034}"/>
                </a:ext>
              </a:extLst>
            </p:cNvPr>
            <p:cNvGrpSpPr/>
            <p:nvPr/>
          </p:nvGrpSpPr>
          <p:grpSpPr>
            <a:xfrm>
              <a:off x="4577714" y="2472298"/>
              <a:ext cx="4345339" cy="837394"/>
              <a:chOff x="4577714" y="2472298"/>
              <a:chExt cx="4345339" cy="83739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1635005-DD31-514D-BC9A-6309D0B2C69E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52B88CAA-B78A-4C44-BDA4-ACC79384565C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82D4DC9-A576-C943-8C43-7381E0722ABD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68F9E8F2-C2B3-4E46-B4E7-4741C9D58C7A}"/>
                      </a:ext>
                    </a:extLst>
                  </p:cNvPr>
                  <p:cNvCxnSpPr>
                    <a:cxnSpLocks/>
                    <a:stCxn id="86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FF1782F6-303B-B648-821F-3D8EBDD19DCA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62870A39-F7D8-9740-84A4-536DAB37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86BA73B5-9638-2B4C-99C0-DE5B4D7BA8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202E6F9-2712-0544-8A97-13512A0CCE15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1128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36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89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4EDA04-91B9-754A-B885-3AAA8C69121D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992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 a   X</a:t>
                </a:r>
                <a:endParaRPr lang="en-US" sz="2400" baseline="-250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3EA09F9-447D-C74B-B320-C5C5C7623859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    $</a:t>
                </a:r>
                <a:endParaRPr lang="en-US" sz="2400" baseline="-25000" dirty="0"/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CECC93-C9EF-B845-A43C-ADE38A8D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BBDC75A-D7EB-E34D-A40E-91EDC947BFC1}"/>
              </a:ext>
            </a:extLst>
          </p:cNvPr>
          <p:cNvGrpSpPr/>
          <p:nvPr/>
        </p:nvGrpSpPr>
        <p:grpSpPr>
          <a:xfrm>
            <a:off x="4499992" y="5517232"/>
            <a:ext cx="4392488" cy="837394"/>
            <a:chOff x="4572000" y="2472298"/>
            <a:chExt cx="4392488" cy="83739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748F753-A150-0845-8BB9-204C39B0100A}"/>
                </a:ext>
              </a:extLst>
            </p:cNvPr>
            <p:cNvGrpSpPr/>
            <p:nvPr/>
          </p:nvGrpSpPr>
          <p:grpSpPr>
            <a:xfrm>
              <a:off x="4577714" y="2472298"/>
              <a:ext cx="4345339" cy="837394"/>
              <a:chOff x="4577714" y="2472298"/>
              <a:chExt cx="4345339" cy="83739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8FF806E-E11A-494F-B384-E4A52F1D056B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A0966604-44C0-0E47-AB22-A2DB41F17D00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A36504E-E6C2-BF45-8374-C4A09F78CECA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21AC785E-E7BB-1147-A8E6-169C048221D8}"/>
                      </a:ext>
                    </a:extLst>
                  </p:cNvPr>
                  <p:cNvCxnSpPr>
                    <a:cxnSpLocks/>
                    <a:stCxn id="99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66AE71C3-1201-1146-AAAE-4D9FEA740A20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DFFF9F1-D82C-CD4B-9AE4-E76DADC07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8D9B0CF3-0D50-4D48-A658-27B251C6E1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5899B9-1926-0C4C-9C67-18715D40878B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6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0C6122-9467-C04E-8685-D9659D41591A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638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 X</a:t>
                </a:r>
                <a:endParaRPr lang="en-US" sz="2400" baseline="-250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75F44F-E749-3E4C-B5D3-7902A207F80E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    $</a:t>
                </a:r>
                <a:endParaRPr lang="en-US" sz="2400" baseline="-25000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40CF94-67AB-8549-A78A-06E73905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E5395AA-44B0-A544-A299-EC2729FA6C35}"/>
              </a:ext>
            </a:extLst>
          </p:cNvPr>
          <p:cNvGrpSpPr/>
          <p:nvPr/>
        </p:nvGrpSpPr>
        <p:grpSpPr>
          <a:xfrm>
            <a:off x="2231676" y="3755876"/>
            <a:ext cx="6267222" cy="2342926"/>
            <a:chOff x="2789681" y="1398272"/>
            <a:chExt cx="6267222" cy="2342926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3B8A6A8-F723-B94C-B55C-E98D8F06EEF7}"/>
                </a:ext>
              </a:extLst>
            </p:cNvPr>
            <p:cNvCxnSpPr>
              <a:cxnSpLocks/>
            </p:cNvCxnSpPr>
            <p:nvPr/>
          </p:nvCxnSpPr>
          <p:spPr>
            <a:xfrm>
              <a:off x="6739584" y="3431628"/>
              <a:ext cx="2317319" cy="30957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49DD2EE-7ED6-7042-89C4-ECAC2F71CCEA}"/>
                </a:ext>
              </a:extLst>
            </p:cNvPr>
            <p:cNvSpPr/>
            <p:nvPr/>
          </p:nvSpPr>
          <p:spPr>
            <a:xfrm>
              <a:off x="2789681" y="1398272"/>
              <a:ext cx="721380" cy="3886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8CA9-8D09-D544-A9B3-11530428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LALR Table Construction</a:t>
            </a:r>
            <a:r>
              <a:rPr lang="en-US" sz="3200" dirty="0"/>
              <a:t>[</a:t>
            </a:r>
            <a:r>
              <a:rPr lang="zh-CN" altLang="en-US" sz="3200" dirty="0"/>
              <a:t>解析表构建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448-F52B-2A45-A9D3-AB32ACF8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LALR(1) parsing table is built from the configuration sets in the same way as LR(1)</a:t>
            </a:r>
            <a:r>
              <a:rPr lang="en-US" sz="2400" dirty="0"/>
              <a:t>[</a:t>
            </a:r>
            <a:r>
              <a:rPr lang="zh-CN" altLang="en-US" sz="2400" dirty="0"/>
              <a:t>同样方法构建的项目集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The lookaheads determine where to place reduce actions</a:t>
            </a:r>
          </a:p>
          <a:p>
            <a:pPr lvl="1"/>
            <a:r>
              <a:rPr lang="en-US" dirty="0"/>
              <a:t>If there are no </a:t>
            </a:r>
            <a:r>
              <a:rPr lang="en-US" dirty="0" err="1"/>
              <a:t>mergable</a:t>
            </a:r>
            <a:r>
              <a:rPr lang="en-US" dirty="0"/>
              <a:t> states, the LALR(1) table will be identical to the LR(1) table and we gain nothing</a:t>
            </a:r>
          </a:p>
          <a:p>
            <a:pPr lvl="1"/>
            <a:r>
              <a:rPr lang="en-US" dirty="0"/>
              <a:t>Usually, there will be states that can be merged and the LALR table will thus have </a:t>
            </a:r>
            <a:r>
              <a:rPr lang="en-US" b="1" dirty="0"/>
              <a:t>fewer rows</a:t>
            </a:r>
            <a:r>
              <a:rPr lang="en-US" dirty="0"/>
              <a:t> than LR</a:t>
            </a:r>
          </a:p>
          <a:p>
            <a:r>
              <a:rPr lang="en-US" dirty="0"/>
              <a:t>LALR(1) table have the same #states (rows) with SLR(1) and LR(0), but have fewer reduce actions</a:t>
            </a:r>
            <a:r>
              <a:rPr lang="en-US" sz="2400" dirty="0"/>
              <a:t>[</a:t>
            </a:r>
            <a:r>
              <a:rPr lang="zh-CN" altLang="en-US" sz="2400" dirty="0"/>
              <a:t>同等数目的状态，但更少的规约动作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Some reductions are not valid if we are more precise about the lookahead</a:t>
            </a:r>
          </a:p>
          <a:p>
            <a:pPr lvl="1"/>
            <a:r>
              <a:rPr lang="en-US" dirty="0"/>
              <a:t>Some conflicts in SLR(1) and LR(0) are avoided by LALR(1)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C6FD8-3F90-774D-9683-2B31839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7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8CA9-8D09-D544-A9B3-11530428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LALR Table Construction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448-F52B-2A45-A9D3-AB32ACF8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</a:t>
            </a:r>
            <a:r>
              <a:rPr lang="en-US" sz="2400" dirty="0"/>
              <a:t>[</a:t>
            </a:r>
            <a:r>
              <a:rPr lang="zh-CN" altLang="en-US" sz="2400" dirty="0"/>
              <a:t>暴力方式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Construct LR(1) states, then merge states with same core</a:t>
            </a:r>
          </a:p>
          <a:p>
            <a:pPr lvl="1"/>
            <a:r>
              <a:rPr lang="en-US" dirty="0"/>
              <a:t>If no conflicts, you have a LALR parser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Inefficient</a:t>
            </a:r>
            <a:r>
              <a:rPr lang="en-US" dirty="0"/>
              <a:t>: building LR(1) items are expensive in time and space</a:t>
            </a:r>
          </a:p>
          <a:p>
            <a:pPr lvl="2"/>
            <a:r>
              <a:rPr lang="en-US" dirty="0"/>
              <a:t>We need a better solution</a:t>
            </a:r>
          </a:p>
          <a:p>
            <a:endParaRPr lang="en-US" dirty="0"/>
          </a:p>
          <a:p>
            <a:r>
              <a:rPr lang="en-US" dirty="0"/>
              <a:t>Efficient way</a:t>
            </a:r>
            <a:r>
              <a:rPr lang="en-US" sz="2400" dirty="0"/>
              <a:t>[</a:t>
            </a:r>
            <a:r>
              <a:rPr lang="zh-CN" altLang="en-US" sz="2400" dirty="0"/>
              <a:t>高效方式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Avoid initial construction of LR(1) states</a:t>
            </a:r>
          </a:p>
          <a:p>
            <a:pPr lvl="1"/>
            <a:r>
              <a:rPr lang="en-US" dirty="0"/>
              <a:t>Merge states on-the-fly (step-by-step merging)</a:t>
            </a:r>
          </a:p>
          <a:p>
            <a:pPr lvl="2"/>
            <a:r>
              <a:rPr lang="en-US" dirty="0"/>
              <a:t>States are created as in LR(1)</a:t>
            </a:r>
          </a:p>
          <a:p>
            <a:pPr lvl="2"/>
            <a:r>
              <a:rPr lang="en-US" dirty="0"/>
              <a:t>On state creation, immediately merge if there is an opportunity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C6FD8-3F90-774D-9683-2B31839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66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7FF2-26C9-FA40-AB8F-8A25CB37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LALR(1)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5395-4BDA-CB43-A1F3-B407A271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grammar, if the LALR(1) parse table has no conflicts, then we say the grammar is LALR(1)</a:t>
            </a:r>
          </a:p>
          <a:p>
            <a:pPr lvl="1"/>
            <a:r>
              <a:rPr lang="en-US" dirty="0"/>
              <a:t>No formal definition of a set of rules</a:t>
            </a:r>
          </a:p>
          <a:p>
            <a:r>
              <a:rPr lang="en-US" dirty="0"/>
              <a:t>LALR(1) is a </a:t>
            </a:r>
            <a:r>
              <a:rPr lang="en-US" u="sng" dirty="0"/>
              <a:t>subset of LR(1)</a:t>
            </a:r>
            <a:r>
              <a:rPr lang="en-US" dirty="0"/>
              <a:t> and a </a:t>
            </a:r>
            <a:r>
              <a:rPr lang="en-US" u="sng" dirty="0"/>
              <a:t>superset of SLR(1)</a:t>
            </a:r>
          </a:p>
          <a:p>
            <a:pPr lvl="1"/>
            <a:r>
              <a:rPr lang="en-US" dirty="0"/>
              <a:t>A SLR(1) grammar is definitely LALR(1)</a:t>
            </a:r>
          </a:p>
          <a:p>
            <a:pPr lvl="1"/>
            <a:r>
              <a:rPr lang="en-US" dirty="0"/>
              <a:t>A LR(1) grammar may or may not be LALR(1)</a:t>
            </a:r>
          </a:p>
          <a:p>
            <a:pPr lvl="2"/>
            <a:r>
              <a:rPr lang="en-US" dirty="0"/>
              <a:t>Depends on whether merging introduces conflicts</a:t>
            </a:r>
          </a:p>
          <a:p>
            <a:pPr lvl="1"/>
            <a:r>
              <a:rPr lang="en-US" dirty="0"/>
              <a:t>A non-SLR(1) grammar may be LALR(1)</a:t>
            </a:r>
          </a:p>
          <a:p>
            <a:pPr lvl="2"/>
            <a:r>
              <a:rPr lang="en-US" dirty="0"/>
              <a:t>Depends on whether the more precise lookaheads resolve the SLR(1) conflicts</a:t>
            </a:r>
          </a:p>
          <a:p>
            <a:r>
              <a:rPr lang="en-US" dirty="0"/>
              <a:t>LALR(1) reaches a good balance between the </a:t>
            </a:r>
            <a:r>
              <a:rPr lang="en-US" b="1" dirty="0"/>
              <a:t>lookahead power</a:t>
            </a:r>
            <a:r>
              <a:rPr lang="en-US" dirty="0"/>
              <a:t> and the </a:t>
            </a:r>
            <a:r>
              <a:rPr lang="en-US" b="1" dirty="0"/>
              <a:t>table size</a:t>
            </a:r>
          </a:p>
          <a:p>
            <a:pPr lvl="1"/>
            <a:r>
              <a:rPr lang="en-US" dirty="0"/>
              <a:t>Most used variant of the LR family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EC22-ACBA-9F46-BDC5-B90B3919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4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7ABA-8EB4-2141-A06E-E68AC093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vs. LR Parsing (LL &lt; 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220B-DC92-A64E-B32C-8A80DF4A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LL(k) parser, each expansion A -&gt; ⍺ is decided based on</a:t>
            </a:r>
          </a:p>
          <a:p>
            <a:pPr lvl="1"/>
            <a:r>
              <a:rPr lang="en-US" dirty="0"/>
              <a:t>Current non-terminal at the top of the stack</a:t>
            </a:r>
          </a:p>
          <a:p>
            <a:pPr lvl="2"/>
            <a:r>
              <a:rPr lang="en-US" dirty="0"/>
              <a:t>Which LHS to produce</a:t>
            </a:r>
          </a:p>
          <a:p>
            <a:pPr lvl="1"/>
            <a:r>
              <a:rPr lang="en-US" dirty="0"/>
              <a:t>k terminals of lookahead at </a:t>
            </a:r>
            <a:r>
              <a:rPr lang="en-US" i="1" dirty="0"/>
              <a:t>beginning</a:t>
            </a:r>
            <a:r>
              <a:rPr lang="en-US" dirty="0"/>
              <a:t> of RHS</a:t>
            </a:r>
          </a:p>
          <a:p>
            <a:pPr lvl="2"/>
            <a:r>
              <a:rPr lang="en-US" dirty="0"/>
              <a:t>Must </a:t>
            </a:r>
            <a:r>
              <a:rPr lang="en-US" dirty="0">
                <a:solidFill>
                  <a:srgbClr val="FF0000"/>
                </a:solidFill>
              </a:rPr>
              <a:t>guess</a:t>
            </a:r>
            <a:r>
              <a:rPr lang="en-US" dirty="0"/>
              <a:t> which RHS by peeking at </a:t>
            </a:r>
            <a:r>
              <a:rPr lang="en-US" dirty="0">
                <a:solidFill>
                  <a:srgbClr val="FF0000"/>
                </a:solidFill>
              </a:rPr>
              <a:t>first few terminals</a:t>
            </a:r>
            <a:r>
              <a:rPr lang="en-US" dirty="0"/>
              <a:t> of RHS</a:t>
            </a:r>
          </a:p>
          <a:p>
            <a:endParaRPr lang="en-US" dirty="0"/>
          </a:p>
          <a:p>
            <a:r>
              <a:rPr lang="en-US" dirty="0"/>
              <a:t>LR(k) parser, each production A -&gt; ⍺· is decided based on</a:t>
            </a:r>
          </a:p>
          <a:p>
            <a:pPr lvl="1"/>
            <a:r>
              <a:rPr lang="en-US" dirty="0"/>
              <a:t>RHS at the top of the stack</a:t>
            </a:r>
          </a:p>
          <a:p>
            <a:pPr lvl="2"/>
            <a:r>
              <a:rPr lang="en-US" dirty="0"/>
              <a:t>Can </a:t>
            </a:r>
            <a:r>
              <a:rPr lang="en-US" dirty="0">
                <a:solidFill>
                  <a:srgbClr val="0000FF"/>
                </a:solidFill>
              </a:rPr>
              <a:t>postpone</a:t>
            </a:r>
            <a:r>
              <a:rPr lang="en-US" dirty="0"/>
              <a:t> choice of RHS until </a:t>
            </a:r>
            <a:r>
              <a:rPr lang="en-US" dirty="0">
                <a:solidFill>
                  <a:srgbClr val="0000FF"/>
                </a:solidFill>
              </a:rPr>
              <a:t>entire RHS </a:t>
            </a:r>
            <a:r>
              <a:rPr lang="en-US" dirty="0"/>
              <a:t>is seen</a:t>
            </a:r>
          </a:p>
          <a:p>
            <a:pPr lvl="2"/>
            <a:r>
              <a:rPr lang="en-US" dirty="0"/>
              <a:t>Common left factor is OK – waits until entire RHS is seen anyway</a:t>
            </a:r>
          </a:p>
          <a:p>
            <a:pPr lvl="2"/>
            <a:r>
              <a:rPr lang="en-US" dirty="0"/>
              <a:t>Left recursion is OK – does not impede forming RHS for reduction</a:t>
            </a:r>
          </a:p>
          <a:p>
            <a:pPr lvl="1"/>
            <a:r>
              <a:rPr lang="en-US" dirty="0"/>
              <a:t>k terminals of lookahead </a:t>
            </a:r>
            <a:r>
              <a:rPr lang="en-US" i="1" dirty="0"/>
              <a:t>beyond</a:t>
            </a:r>
            <a:r>
              <a:rPr lang="en-US" dirty="0"/>
              <a:t> RHS</a:t>
            </a:r>
          </a:p>
          <a:p>
            <a:pPr lvl="2"/>
            <a:r>
              <a:rPr lang="en-US" dirty="0"/>
              <a:t>Can decide on RHS after looking at entire RHS plus lookahead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5189-C511-E746-9F88-0D486535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3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5C88-DEFD-6C43-B879-CA2082A4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Grammars</a:t>
            </a:r>
            <a:r>
              <a:rPr lang="en-US" sz="3200" dirty="0"/>
              <a:t>[</a:t>
            </a:r>
            <a:r>
              <a:rPr lang="zh-CN" altLang="en-US" sz="3200" dirty="0"/>
              <a:t>文法层级</a:t>
            </a:r>
            <a:r>
              <a:rPr lang="en-US" sz="32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B1621-82C2-924F-8AD6-B7B5316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E246E-FF7F-194E-8751-E09E088D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56182"/>
            <a:ext cx="5866482" cy="52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485C-BF77-B948-83F3-8341E248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dirty="0"/>
              <a:t>: </a:t>
            </a:r>
            <a:r>
              <a:rPr lang="zh-CN" altLang="en-US" dirty="0"/>
              <a:t>语法分析（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3EB0-151A-FA49-A812-0DB1CB96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语法分析</a:t>
            </a:r>
            <a:r>
              <a:rPr lang="en-US" altLang="zh-CN" dirty="0"/>
              <a:t>(S</a:t>
            </a:r>
            <a:r>
              <a:rPr lang="en-US" dirty="0"/>
              <a:t>yntax analysis)</a:t>
            </a:r>
            <a:r>
              <a:rPr lang="zh-CN" altLang="en-US" dirty="0"/>
              <a:t>是编译的第二个阶段</a:t>
            </a:r>
            <a:endParaRPr lang="en-US" dirty="0"/>
          </a:p>
          <a:p>
            <a:pPr lvl="1"/>
            <a:r>
              <a:rPr lang="zh-CN" altLang="en-US" dirty="0"/>
              <a:t>输入</a:t>
            </a:r>
            <a:r>
              <a:rPr lang="en-US" dirty="0"/>
              <a:t>: </a:t>
            </a:r>
            <a:r>
              <a:rPr lang="zh-CN" altLang="en-US" dirty="0"/>
              <a:t>词法分析产生的</a:t>
            </a:r>
            <a:r>
              <a:rPr lang="en-US" dirty="0"/>
              <a:t>token</a:t>
            </a:r>
            <a:r>
              <a:rPr lang="zh-CN" altLang="en-US" dirty="0"/>
              <a:t>序列</a:t>
            </a:r>
            <a:endParaRPr lang="en-US" dirty="0"/>
          </a:p>
          <a:p>
            <a:pPr lvl="1"/>
            <a:r>
              <a:rPr lang="zh-CN" altLang="en-US" dirty="0"/>
              <a:t>输出</a:t>
            </a:r>
            <a:r>
              <a:rPr lang="en-US" dirty="0"/>
              <a:t>: </a:t>
            </a:r>
            <a:r>
              <a:rPr lang="zh-CN" altLang="en-US" dirty="0"/>
              <a:t>分析树</a:t>
            </a:r>
            <a:r>
              <a:rPr lang="en-US" altLang="zh-CN" dirty="0"/>
              <a:t>(</a:t>
            </a:r>
            <a:r>
              <a:rPr lang="en-US" dirty="0"/>
              <a:t>parse tree)</a:t>
            </a:r>
            <a:r>
              <a:rPr lang="zh-CN" altLang="en-US" dirty="0"/>
              <a:t>或抽象语法树</a:t>
            </a:r>
            <a:r>
              <a:rPr lang="en-US" altLang="zh-CN" dirty="0"/>
              <a:t>(</a:t>
            </a:r>
            <a:r>
              <a:rPr lang="en-US" dirty="0"/>
              <a:t>abstract syntax tree ,AST)</a:t>
            </a:r>
          </a:p>
          <a:p>
            <a:r>
              <a:rPr lang="zh-CN" altLang="en-US" b="1" dirty="0"/>
              <a:t>语法指定</a:t>
            </a:r>
            <a:r>
              <a:rPr lang="en-US" altLang="zh-CN" dirty="0"/>
              <a:t>(S</a:t>
            </a:r>
            <a:r>
              <a:rPr lang="en-US" dirty="0"/>
              <a:t>yntax specification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zh-CN" altLang="en-US" dirty="0"/>
              <a:t>词法分析使用的</a:t>
            </a:r>
            <a:r>
              <a:rPr lang="en-US" altLang="zh-CN" dirty="0"/>
              <a:t>RE/FA</a:t>
            </a:r>
            <a:r>
              <a:rPr lang="zh-CN" altLang="en-US" dirty="0"/>
              <a:t>表达能力不够</a:t>
            </a:r>
            <a:r>
              <a:rPr lang="en-US" altLang="zh-CN" dirty="0"/>
              <a:t>(e.g., </a:t>
            </a:r>
            <a:r>
              <a:rPr lang="zh-CN" altLang="en-US" dirty="0"/>
              <a:t>嵌套结构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zh-CN" altLang="en-US" dirty="0"/>
              <a:t>需要使用文法</a:t>
            </a:r>
            <a:r>
              <a:rPr lang="en-US" altLang="zh-CN" dirty="0"/>
              <a:t>(g</a:t>
            </a:r>
            <a:r>
              <a:rPr lang="en-US" dirty="0"/>
              <a:t>rammar), </a:t>
            </a:r>
            <a:r>
              <a:rPr lang="zh-CN" altLang="en-US" dirty="0"/>
              <a:t>尤其是上下文无关文法</a:t>
            </a:r>
            <a:r>
              <a:rPr lang="en-US" altLang="zh-CN" dirty="0"/>
              <a:t>(</a:t>
            </a:r>
            <a:r>
              <a:rPr lang="en-US" dirty="0"/>
              <a:t>context-free grammar, CFG)</a:t>
            </a:r>
          </a:p>
          <a:p>
            <a:r>
              <a:rPr lang="zh-CN" altLang="en-US" b="1" dirty="0"/>
              <a:t>文法形式化定义</a:t>
            </a:r>
            <a:r>
              <a:rPr lang="en-US" dirty="0"/>
              <a:t>: {T, N, s, 𝜎}</a:t>
            </a:r>
          </a:p>
          <a:p>
            <a:pPr lvl="1"/>
            <a:r>
              <a:rPr lang="en-US" dirty="0"/>
              <a:t>T: terminal symbols[</a:t>
            </a:r>
            <a:r>
              <a:rPr lang="zh-CN" altLang="en-US" dirty="0"/>
              <a:t>终结符</a:t>
            </a:r>
            <a:r>
              <a:rPr lang="en-US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词法分析的</a:t>
            </a:r>
            <a:r>
              <a:rPr lang="en-US" altLang="zh-CN" dirty="0"/>
              <a:t>token, </a:t>
            </a:r>
            <a:r>
              <a:rPr lang="zh-CN" altLang="en-US" dirty="0"/>
              <a:t>分析树的叶子节点</a:t>
            </a:r>
            <a:endParaRPr lang="en-US" altLang="zh-CN" dirty="0"/>
          </a:p>
          <a:p>
            <a:pPr lvl="1"/>
            <a:r>
              <a:rPr lang="en-US" dirty="0"/>
              <a:t>N: non-terminal symbols[</a:t>
            </a:r>
            <a:r>
              <a:rPr lang="zh-CN" altLang="en-US" dirty="0"/>
              <a:t>非终结符</a:t>
            </a:r>
            <a:r>
              <a:rPr lang="en-US" dirty="0"/>
              <a:t>], </a:t>
            </a:r>
            <a:r>
              <a:rPr lang="zh-CN" altLang="en-US" dirty="0"/>
              <a:t>分析树的内部节点</a:t>
            </a:r>
            <a:endParaRPr lang="en-US" dirty="0"/>
          </a:p>
          <a:p>
            <a:pPr lvl="1"/>
            <a:r>
              <a:rPr lang="en-US" dirty="0"/>
              <a:t>s: start symbol[</a:t>
            </a:r>
            <a:r>
              <a:rPr lang="zh-CN" altLang="en-US" dirty="0"/>
              <a:t>开始符号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𝜎: set of productions[</a:t>
            </a:r>
            <a:r>
              <a:rPr lang="zh-CN" altLang="en-US" dirty="0"/>
              <a:t>产生式</a:t>
            </a:r>
            <a:r>
              <a:rPr lang="en-US" dirty="0"/>
              <a:t>], </a:t>
            </a:r>
            <a:r>
              <a:rPr lang="zh-CN" altLang="en-US" dirty="0"/>
              <a:t>形式：</a:t>
            </a:r>
            <a:r>
              <a:rPr lang="en-US" dirty="0"/>
              <a:t>LHS -&gt; RHS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1B3F-FD7D-5C4D-AEDB-07B3CC59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5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485C-BF77-B948-83F3-8341E248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dirty="0"/>
              <a:t>: </a:t>
            </a:r>
            <a:r>
              <a:rPr lang="zh-CN" altLang="en-US" dirty="0"/>
              <a:t>语法分析（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3EB0-151A-FA49-A812-0DB1CB96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推导</a:t>
            </a:r>
            <a:r>
              <a:rPr lang="en-US" altLang="zh-CN" dirty="0"/>
              <a:t>(</a:t>
            </a:r>
            <a:r>
              <a:rPr lang="en-US" dirty="0"/>
              <a:t>Derivation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zh-CN" altLang="en-US" dirty="0"/>
              <a:t>对产生式的若干次使用</a:t>
            </a:r>
            <a:r>
              <a:rPr lang="en-US" dirty="0"/>
              <a:t> (</a:t>
            </a:r>
            <a:r>
              <a:rPr lang="zh-CN" altLang="en-US" dirty="0"/>
              <a:t>从</a:t>
            </a:r>
            <a:r>
              <a:rPr lang="en-US" dirty="0"/>
              <a:t>LHS</a:t>
            </a:r>
            <a:r>
              <a:rPr lang="zh-CN" altLang="en-US" dirty="0"/>
              <a:t>到</a:t>
            </a:r>
            <a:r>
              <a:rPr lang="en-US" dirty="0"/>
              <a:t>RHS)</a:t>
            </a:r>
          </a:p>
          <a:p>
            <a:pPr lvl="2"/>
            <a:r>
              <a:rPr lang="zh-CN" altLang="en-US" dirty="0"/>
              <a:t>从文法开始符号到输入串</a:t>
            </a:r>
            <a:r>
              <a:rPr lang="en-US" altLang="zh-CN" dirty="0"/>
              <a:t>(input string)</a:t>
            </a:r>
            <a:endParaRPr lang="en-US" dirty="0"/>
          </a:p>
          <a:p>
            <a:r>
              <a:rPr lang="zh-CN" altLang="en-US" b="1" dirty="0"/>
              <a:t>归约</a:t>
            </a:r>
            <a:r>
              <a:rPr lang="en-US" altLang="zh-CN" dirty="0"/>
              <a:t>(Reduce)</a:t>
            </a:r>
            <a:endParaRPr lang="en-US" dirty="0"/>
          </a:p>
          <a:p>
            <a:pPr lvl="1"/>
            <a:r>
              <a:rPr lang="zh-CN" altLang="en-US" dirty="0"/>
              <a:t>推导的逆过程</a:t>
            </a:r>
            <a:r>
              <a:rPr lang="en-US" dirty="0"/>
              <a:t>(</a:t>
            </a:r>
            <a:r>
              <a:rPr lang="zh-CN" altLang="en-US" dirty="0"/>
              <a:t>从</a:t>
            </a:r>
            <a:r>
              <a:rPr lang="en-US" dirty="0"/>
              <a:t>RHS</a:t>
            </a:r>
            <a:r>
              <a:rPr lang="zh-CN" altLang="en-US" dirty="0"/>
              <a:t>到</a:t>
            </a:r>
            <a:r>
              <a:rPr lang="en-US" dirty="0"/>
              <a:t>LHS)</a:t>
            </a:r>
          </a:p>
          <a:p>
            <a:pPr lvl="2"/>
            <a:r>
              <a:rPr lang="zh-CN" altLang="en-US" dirty="0"/>
              <a:t>从输入串</a:t>
            </a:r>
            <a:r>
              <a:rPr lang="en-US" altLang="zh-CN" dirty="0"/>
              <a:t>(</a:t>
            </a:r>
            <a:r>
              <a:rPr lang="en-US" dirty="0"/>
              <a:t>input string)</a:t>
            </a:r>
            <a:r>
              <a:rPr lang="zh-CN" altLang="en-US" dirty="0"/>
              <a:t>到开始符号</a:t>
            </a:r>
            <a:endParaRPr lang="en-US" dirty="0"/>
          </a:p>
          <a:p>
            <a:r>
              <a:rPr lang="zh-CN" altLang="en-US" b="1" dirty="0"/>
              <a:t>分析树</a:t>
            </a:r>
            <a:r>
              <a:rPr lang="en-US" altLang="zh-CN" dirty="0"/>
              <a:t>(Parse tree)</a:t>
            </a:r>
            <a:endParaRPr lang="en-US" dirty="0"/>
          </a:p>
          <a:p>
            <a:pPr lvl="1"/>
            <a:r>
              <a:rPr lang="zh-CN" altLang="en-US" dirty="0"/>
              <a:t>是推导的图形化表示，略去了推导中产生式的使用顺序</a:t>
            </a:r>
            <a:endParaRPr lang="en-US" dirty="0"/>
          </a:p>
          <a:p>
            <a:r>
              <a:rPr lang="zh-CN" altLang="en-US" b="1" dirty="0"/>
              <a:t>歧义文法</a:t>
            </a:r>
            <a:r>
              <a:rPr lang="en-US" altLang="zh-CN" dirty="0"/>
              <a:t>(</a:t>
            </a:r>
            <a:r>
              <a:rPr lang="en-US" dirty="0"/>
              <a:t>Ambiguous grammar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zh-CN" altLang="en-US" dirty="0"/>
              <a:t>某个句子对应多个</a:t>
            </a:r>
            <a:r>
              <a:rPr lang="en-US" altLang="zh-CN" dirty="0"/>
              <a:t>(</a:t>
            </a:r>
            <a:r>
              <a:rPr lang="zh-CN" altLang="en-US" dirty="0"/>
              <a:t>最左或最右</a:t>
            </a:r>
            <a:r>
              <a:rPr lang="en-US" altLang="zh-CN" dirty="0"/>
              <a:t>)</a:t>
            </a:r>
            <a:r>
              <a:rPr lang="zh-CN" altLang="en-US" dirty="0"/>
              <a:t>分析树</a:t>
            </a:r>
            <a:endParaRPr lang="en-US" dirty="0"/>
          </a:p>
          <a:p>
            <a:pPr lvl="1"/>
            <a:r>
              <a:rPr lang="zh-CN" altLang="en-US" dirty="0"/>
              <a:t>通过指定优先级</a:t>
            </a:r>
            <a:r>
              <a:rPr lang="en-US" altLang="zh-CN" dirty="0"/>
              <a:t>(</a:t>
            </a:r>
            <a:r>
              <a:rPr lang="en-US" dirty="0"/>
              <a:t>precedence</a:t>
            </a:r>
            <a:r>
              <a:rPr lang="en-US" altLang="zh-CN" dirty="0"/>
              <a:t>)</a:t>
            </a:r>
            <a:r>
              <a:rPr lang="zh-CN" altLang="en-US" dirty="0"/>
              <a:t>和和结合性</a:t>
            </a:r>
            <a:r>
              <a:rPr lang="en-US" altLang="zh-CN" dirty="0"/>
              <a:t>(</a:t>
            </a:r>
            <a:r>
              <a:rPr lang="en-US" dirty="0"/>
              <a:t>associativity</a:t>
            </a:r>
            <a:r>
              <a:rPr lang="en-US" altLang="zh-CN" dirty="0"/>
              <a:t>)</a:t>
            </a:r>
            <a:r>
              <a:rPr lang="zh-CN" altLang="en-US" dirty="0"/>
              <a:t>来改写文法以消除歧义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1B3F-FD7D-5C4D-AEDB-07B3CC59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1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485C-BF77-B948-83F3-8341E248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dirty="0"/>
              <a:t>: </a:t>
            </a:r>
            <a:r>
              <a:rPr lang="zh-CN" altLang="en-US" dirty="0"/>
              <a:t>语法分析（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3EB0-151A-FA49-A812-0DB1CB96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语法分析</a:t>
            </a:r>
            <a:r>
              <a:rPr lang="en-US" altLang="zh-CN" dirty="0"/>
              <a:t>(</a:t>
            </a:r>
            <a:r>
              <a:rPr lang="zh-CN" altLang="en-US" dirty="0"/>
              <a:t>或解析</a:t>
            </a:r>
            <a:r>
              <a:rPr lang="en-US" altLang="zh-CN" dirty="0"/>
              <a:t>)</a:t>
            </a:r>
            <a:r>
              <a:rPr lang="zh-CN" altLang="en-US" dirty="0"/>
              <a:t>就是处理给定文法的输入句子，构建一个以分析树或抽象语法树表示的推导</a:t>
            </a:r>
            <a:endParaRPr lang="en-US" dirty="0"/>
          </a:p>
          <a:p>
            <a:pPr lvl="1"/>
            <a:r>
              <a:rPr lang="zh-CN" altLang="en-US" b="1" dirty="0"/>
              <a:t>自顶向下</a:t>
            </a:r>
            <a:r>
              <a:rPr lang="en-US" altLang="zh-CN" dirty="0"/>
              <a:t>(</a:t>
            </a:r>
            <a:r>
              <a:rPr lang="en-US" dirty="0"/>
              <a:t>Top-down): </a:t>
            </a:r>
            <a:r>
              <a:rPr lang="zh-CN" altLang="en-US" dirty="0"/>
              <a:t>从根节点扩展到叶子节点，每步考虑</a:t>
            </a:r>
            <a:endParaRPr lang="en-US" altLang="zh-CN" dirty="0"/>
          </a:p>
          <a:p>
            <a:pPr lvl="2"/>
            <a:r>
              <a:rPr lang="zh-CN" altLang="en-US" dirty="0"/>
              <a:t>替换哪个非终结符？</a:t>
            </a:r>
            <a:endParaRPr lang="en-US" altLang="zh-CN" dirty="0"/>
          </a:p>
          <a:p>
            <a:pPr lvl="2"/>
            <a:r>
              <a:rPr lang="zh-CN" altLang="en-US" dirty="0"/>
              <a:t>使用哪个产生式来替换？</a:t>
            </a:r>
            <a:endParaRPr lang="en-US" altLang="zh-CN" dirty="0"/>
          </a:p>
          <a:p>
            <a:pPr lvl="1"/>
            <a:r>
              <a:rPr lang="zh-CN" altLang="en-US" b="1" dirty="0"/>
              <a:t>自底向上</a:t>
            </a:r>
            <a:r>
              <a:rPr lang="en-US" altLang="zh-CN" dirty="0"/>
              <a:t>(Bottom-up): </a:t>
            </a:r>
            <a:r>
              <a:rPr lang="zh-CN" altLang="en-US" dirty="0"/>
              <a:t>从叶子节点回到根节点</a:t>
            </a:r>
            <a:endParaRPr lang="en-US" altLang="zh-CN" dirty="0"/>
          </a:p>
          <a:p>
            <a:pPr lvl="2"/>
            <a:r>
              <a:rPr lang="zh-CN" altLang="en-US" dirty="0"/>
              <a:t>消耗输入</a:t>
            </a:r>
            <a:r>
              <a:rPr lang="en-US" altLang="zh-CN" dirty="0"/>
              <a:t>token</a:t>
            </a:r>
            <a:r>
              <a:rPr lang="zh-CN" altLang="en-US" dirty="0"/>
              <a:t>还是归约？</a:t>
            </a:r>
            <a:endParaRPr lang="en-US" altLang="zh-CN" dirty="0"/>
          </a:p>
          <a:p>
            <a:pPr lvl="2"/>
            <a:r>
              <a:rPr lang="zh-CN" altLang="en-US" dirty="0"/>
              <a:t>使用哪个产生式来归约？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1B3F-FD7D-5C4D-AEDB-07B3CC59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EE949-9A82-DE41-9CD8-17586244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20" y="4249900"/>
            <a:ext cx="4215904" cy="17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9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485C-BF77-B948-83F3-8341E248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dirty="0"/>
              <a:t>: </a:t>
            </a:r>
            <a:r>
              <a:rPr lang="zh-CN" altLang="en-US" dirty="0"/>
              <a:t>语法分析（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3EB0-151A-FA49-A812-0DB1CB96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Top-down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/>
            <a:r>
              <a:rPr lang="zh-CN" altLang="en-US" dirty="0"/>
              <a:t>递归下降分析</a:t>
            </a:r>
            <a:r>
              <a:rPr lang="en-US" altLang="zh-CN" dirty="0"/>
              <a:t>(Recursive descent): </a:t>
            </a:r>
            <a:r>
              <a:rPr lang="zh-CN" altLang="en-US" dirty="0"/>
              <a:t>试错</a:t>
            </a:r>
            <a:r>
              <a:rPr lang="en-US" altLang="zh-CN" dirty="0"/>
              <a:t>-&gt;</a:t>
            </a:r>
            <a:r>
              <a:rPr lang="zh-CN" altLang="en-US" dirty="0"/>
              <a:t>回溯</a:t>
            </a:r>
            <a:r>
              <a:rPr lang="en-US" altLang="zh-CN" dirty="0"/>
              <a:t>(backtracking)</a:t>
            </a:r>
          </a:p>
          <a:p>
            <a:pPr lvl="2"/>
            <a:r>
              <a:rPr lang="zh-CN" altLang="en-US" dirty="0"/>
              <a:t>消除左递归</a:t>
            </a:r>
            <a:r>
              <a:rPr lang="en-US" altLang="zh-CN" dirty="0"/>
              <a:t>(Left recursion)</a:t>
            </a:r>
          </a:p>
          <a:p>
            <a:pPr lvl="1"/>
            <a:r>
              <a:rPr lang="zh-CN" altLang="en-US" dirty="0"/>
              <a:t>预测分析</a:t>
            </a:r>
            <a:r>
              <a:rPr lang="en-US" altLang="zh-CN" dirty="0"/>
              <a:t>(Predictive): </a:t>
            </a:r>
            <a:r>
              <a:rPr lang="zh-CN" altLang="en-US" dirty="0"/>
              <a:t>预测，无需回溯</a:t>
            </a:r>
            <a:endParaRPr lang="en-US" altLang="zh-CN" dirty="0"/>
          </a:p>
          <a:p>
            <a:pPr lvl="2"/>
            <a:r>
              <a:rPr lang="zh-CN" altLang="en-US" dirty="0"/>
              <a:t>消除左递归，提取左共因子</a:t>
            </a:r>
            <a:r>
              <a:rPr lang="en-US" altLang="zh-CN" dirty="0"/>
              <a:t>(Left factoring)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表驱动的</a:t>
            </a:r>
            <a:r>
              <a:rPr lang="en-US" altLang="zh-CN" dirty="0"/>
              <a:t>LL(1)</a:t>
            </a:r>
            <a:r>
              <a:rPr lang="zh-CN" altLang="en-US" dirty="0"/>
              <a:t>分析器</a:t>
            </a:r>
            <a:endParaRPr lang="en-US" dirty="0"/>
          </a:p>
          <a:p>
            <a:pPr lvl="1"/>
            <a:r>
              <a:rPr lang="zh-CN" altLang="en-US" dirty="0"/>
              <a:t>四部分：</a:t>
            </a:r>
            <a:r>
              <a:rPr lang="en-US" altLang="zh-CN" dirty="0"/>
              <a:t>input buffer, stack, parse table, parser driver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&lt;stack top, current token&gt;</a:t>
            </a:r>
            <a:r>
              <a:rPr lang="zh-CN" altLang="en-US" dirty="0"/>
              <a:t>来采取操作</a:t>
            </a:r>
            <a:r>
              <a:rPr lang="en-US" altLang="zh-CN" dirty="0"/>
              <a:t>(expand or match)</a:t>
            </a:r>
          </a:p>
          <a:p>
            <a:pPr lvl="1"/>
            <a:r>
              <a:rPr lang="zh-CN" altLang="en-US" dirty="0"/>
              <a:t>解析表行为文法的非终结符、列为文法的终结符号及</a:t>
            </a:r>
            <a:r>
              <a:rPr lang="en-US" altLang="zh-CN" dirty="0"/>
              <a:t>$</a:t>
            </a:r>
          </a:p>
          <a:p>
            <a:pPr lvl="2"/>
            <a:r>
              <a:rPr lang="zh-CN" altLang="en-US" dirty="0"/>
              <a:t>单元格存放一个产生式或空</a:t>
            </a:r>
            <a:endParaRPr lang="en-US" altLang="zh-CN" dirty="0"/>
          </a:p>
          <a:p>
            <a:pPr lvl="2"/>
            <a:r>
              <a:rPr lang="zh-CN" altLang="en-US" dirty="0"/>
              <a:t>表格是借助</a:t>
            </a:r>
            <a:r>
              <a:rPr lang="en-US" altLang="zh-CN" dirty="0"/>
              <a:t>First</a:t>
            </a:r>
            <a:r>
              <a:rPr lang="zh-CN" altLang="en-US" dirty="0"/>
              <a:t>和</a:t>
            </a:r>
            <a:r>
              <a:rPr lang="en-US" altLang="zh-CN" dirty="0"/>
              <a:t>Follow</a:t>
            </a:r>
            <a:r>
              <a:rPr lang="zh-CN" altLang="en-US" dirty="0"/>
              <a:t>集来构建的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1B3F-FD7D-5C4D-AEDB-07B3CC59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Why LR(0) is of limited usage?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SLR(1) improve LR(0)?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we further use LR(1)?</a:t>
            </a:r>
          </a:p>
          <a:p>
            <a:endParaRPr lang="en-US" dirty="0"/>
          </a:p>
          <a:p>
            <a:r>
              <a:rPr lang="en-US" dirty="0"/>
              <a:t>At high level, how does LR(1) improve SLR(1)?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LR(1) split the states?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57866" y="3327375"/>
            <a:ext cx="748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Follow set is not precise enough, still easy to have conflicts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95536" y="1311151"/>
            <a:ext cx="877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lookahead, easy to have shift</a:t>
            </a:r>
            <a:r>
              <a:rPr lang="en-US" altLang="zh-CN" sz="2400" dirty="0">
                <a:solidFill>
                  <a:srgbClr val="0000FF"/>
                </a:solidFill>
              </a:rPr>
              <a:t>-</a:t>
            </a:r>
            <a:r>
              <a:rPr lang="en-US" sz="2400" dirty="0">
                <a:solidFill>
                  <a:srgbClr val="0000FF"/>
                </a:solidFill>
              </a:rPr>
              <a:t>reduce and reduce</a:t>
            </a:r>
            <a:r>
              <a:rPr lang="en-US" altLang="zh-CN" sz="2400" dirty="0">
                <a:solidFill>
                  <a:srgbClr val="0000FF"/>
                </a:solidFill>
              </a:rPr>
              <a:t>-</a:t>
            </a:r>
            <a:r>
              <a:rPr lang="en-US" sz="2400" dirty="0">
                <a:solidFill>
                  <a:srgbClr val="0000FF"/>
                </a:solidFill>
              </a:rPr>
              <a:t>reduce conflicts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7FA69-55DC-DF4C-96C3-D23B85C6C0CB}"/>
              </a:ext>
            </a:extLst>
          </p:cNvPr>
          <p:cNvSpPr txBox="1"/>
          <p:nvPr/>
        </p:nvSpPr>
        <p:spPr>
          <a:xfrm>
            <a:off x="395536" y="5919663"/>
            <a:ext cx="8621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Add lookaheads to each item, i.e., LR(1) item=LR(0) </a:t>
            </a:r>
            <a:r>
              <a:rPr lang="en-US" sz="2400" dirty="0" err="1">
                <a:solidFill>
                  <a:srgbClr val="0000FF"/>
                </a:solidFill>
              </a:rPr>
              <a:t>item+lookahead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A1F1-E62E-E54F-A0DC-88D09E098C4A}"/>
              </a:ext>
            </a:extLst>
          </p:cNvPr>
          <p:cNvSpPr txBox="1"/>
          <p:nvPr/>
        </p:nvSpPr>
        <p:spPr>
          <a:xfrm>
            <a:off x="395536" y="4437112"/>
            <a:ext cx="7735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Splitting Follow set (i.e., splitting states) to enforce reduce to</a:t>
            </a:r>
          </a:p>
          <a:p>
            <a:r>
              <a:rPr lang="en-US" sz="2400" dirty="0">
                <a:solidFill>
                  <a:srgbClr val="0000FF"/>
                </a:solidFill>
              </a:rPr>
              <a:t>consider not only the stack 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467544" y="2348880"/>
            <a:ext cx="693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Lookahead using the Follow set when reduce happens</a:t>
            </a:r>
          </a:p>
        </p:txBody>
      </p:sp>
    </p:spTree>
    <p:extLst>
      <p:ext uri="{BB962C8B-B14F-4D97-AF65-F5344CB8AC3E}">
        <p14:creationId xmlns:p14="http://schemas.microsoft.com/office/powerpoint/2010/main" val="15822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485C-BF77-B948-83F3-8341E248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dirty="0"/>
              <a:t>: </a:t>
            </a:r>
            <a:r>
              <a:rPr lang="zh-CN" altLang="en-US" dirty="0"/>
              <a:t>语法分析（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3EB0-151A-FA49-A812-0DB1CB96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Bottom-up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/>
            <a:r>
              <a:rPr lang="zh-CN" altLang="en-US" dirty="0"/>
              <a:t>主要有移进</a:t>
            </a:r>
            <a:r>
              <a:rPr lang="en-US" altLang="zh-CN" dirty="0"/>
              <a:t>(Shift)</a:t>
            </a:r>
            <a:r>
              <a:rPr lang="zh-CN" altLang="en-US" dirty="0"/>
              <a:t>和归约</a:t>
            </a:r>
            <a:r>
              <a:rPr lang="en-US" altLang="zh-CN" dirty="0"/>
              <a:t>(Reduce)</a:t>
            </a:r>
            <a:r>
              <a:rPr lang="zh-CN" altLang="en-US" dirty="0"/>
              <a:t>两个动作</a:t>
            </a:r>
            <a:endParaRPr lang="en-US" altLang="zh-CN" dirty="0"/>
          </a:p>
          <a:p>
            <a:pPr lvl="1"/>
            <a:r>
              <a:rPr lang="zh-CN" altLang="en-US" dirty="0"/>
              <a:t>实现上主要是</a:t>
            </a:r>
            <a:r>
              <a:rPr lang="en-US" altLang="zh-CN" dirty="0"/>
              <a:t>LR</a:t>
            </a:r>
            <a:r>
              <a:rPr lang="zh-CN" altLang="en-US" dirty="0"/>
              <a:t>类型分析器</a:t>
            </a:r>
            <a:endParaRPr lang="en-US" altLang="zh-CN" dirty="0"/>
          </a:p>
          <a:p>
            <a:pPr lvl="2"/>
            <a:r>
              <a:rPr lang="zh-CN" altLang="en-US" dirty="0"/>
              <a:t>表格驱动，高效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表驱动的</a:t>
            </a:r>
            <a:r>
              <a:rPr lang="en-US" altLang="zh-CN" dirty="0"/>
              <a:t>LR</a:t>
            </a:r>
            <a:r>
              <a:rPr lang="zh-CN" altLang="en-US" dirty="0"/>
              <a:t>分析器</a:t>
            </a:r>
            <a:endParaRPr lang="en-US" dirty="0"/>
          </a:p>
          <a:p>
            <a:pPr lvl="1"/>
            <a:r>
              <a:rPr lang="zh-CN" altLang="en-US" dirty="0"/>
              <a:t>四部分：</a:t>
            </a:r>
            <a:r>
              <a:rPr lang="en-US" altLang="zh-CN" dirty="0"/>
              <a:t>input buffer, stack, parse table, parser driver</a:t>
            </a:r>
          </a:p>
          <a:p>
            <a:pPr lvl="1"/>
            <a:r>
              <a:rPr lang="zh-CN" altLang="en-US" dirty="0"/>
              <a:t>基于栈顶来采取操作</a:t>
            </a:r>
            <a:r>
              <a:rPr lang="en-US" altLang="zh-CN" dirty="0"/>
              <a:t>(shift or reduce)</a:t>
            </a:r>
          </a:p>
          <a:p>
            <a:pPr lvl="2"/>
            <a:r>
              <a:rPr lang="zh-CN" altLang="en-US" dirty="0"/>
              <a:t>栈保存状态序列和每个状态关联的文法符号</a:t>
            </a:r>
            <a:endParaRPr lang="en-US" altLang="zh-CN" dirty="0"/>
          </a:p>
          <a:p>
            <a:pPr lvl="1"/>
            <a:r>
              <a:rPr lang="zh-CN" altLang="en-US" dirty="0"/>
              <a:t>解析表包含</a:t>
            </a:r>
            <a:r>
              <a:rPr lang="en-US" altLang="zh-CN" dirty="0"/>
              <a:t>Action</a:t>
            </a:r>
            <a:r>
              <a:rPr lang="zh-CN" altLang="en-US" dirty="0"/>
              <a:t>和</a:t>
            </a:r>
            <a:r>
              <a:rPr lang="en-US" altLang="zh-CN" dirty="0" err="1"/>
              <a:t>Goto</a:t>
            </a:r>
            <a:r>
              <a:rPr lang="zh-CN" altLang="en-US" dirty="0"/>
              <a:t>两个子表</a:t>
            </a:r>
            <a:endParaRPr lang="en-US" altLang="zh-CN" dirty="0"/>
          </a:p>
          <a:p>
            <a:pPr lvl="2"/>
            <a:r>
              <a:rPr lang="zh-CN" altLang="en-US" dirty="0"/>
              <a:t>表格是通过识别文法的可能项目集及转换</a:t>
            </a:r>
            <a:r>
              <a:rPr lang="en-US" altLang="zh-CN" dirty="0"/>
              <a:t>(i.e., DFA)</a:t>
            </a:r>
          </a:p>
          <a:p>
            <a:pPr lvl="2"/>
            <a:r>
              <a:rPr lang="en-US" altLang="zh-CN" dirty="0"/>
              <a:t>LR(0) -&gt; SLR(1) -&gt; LR(1) -&gt; LALR(1)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1B3F-FD7D-5C4D-AEDB-07B3CC59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1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讲：语义分析</a:t>
            </a:r>
            <a:r>
              <a:rPr lang="en-US" altLang="zh-CN" dirty="0"/>
              <a:t>(1)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4/6/2021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57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5763-AF1E-964E-8C21-5101F3E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Phases</a:t>
            </a:r>
            <a:r>
              <a:rPr lang="en-US" sz="3200" dirty="0"/>
              <a:t>[</a:t>
            </a:r>
            <a:r>
              <a:rPr lang="zh-CN" altLang="en-US" sz="3200" dirty="0"/>
              <a:t>编译阶段</a:t>
            </a:r>
            <a:r>
              <a:rPr lang="en-US" sz="32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2DF4-BFEF-F344-B2EA-4973FD05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946DCA-B81B-6A4A-9A0E-E6A5F7C56942}"/>
              </a:ext>
            </a:extLst>
          </p:cNvPr>
          <p:cNvGrpSpPr/>
          <p:nvPr/>
        </p:nvGrpSpPr>
        <p:grpSpPr>
          <a:xfrm>
            <a:off x="3018482" y="1268760"/>
            <a:ext cx="3067527" cy="4075307"/>
            <a:chOff x="3018482" y="1370228"/>
            <a:chExt cx="3067527" cy="4075307"/>
          </a:xfrm>
        </p:grpSpPr>
        <p:grpSp>
          <p:nvGrpSpPr>
            <p:cNvPr id="5" name="组合 102">
              <a:extLst>
                <a:ext uri="{FF2B5EF4-FFF2-40B4-BE49-F238E27FC236}">
                  <a16:creationId xmlns:a16="http://schemas.microsoft.com/office/drawing/2014/main" id="{6341D620-ED35-F746-97C4-84CCCD44EDFE}"/>
                </a:ext>
              </a:extLst>
            </p:cNvPr>
            <p:cNvGrpSpPr/>
            <p:nvPr/>
          </p:nvGrpSpPr>
          <p:grpSpPr>
            <a:xfrm>
              <a:off x="3018482" y="1370228"/>
              <a:ext cx="1717089" cy="4075307"/>
              <a:chOff x="6084168" y="1514244"/>
              <a:chExt cx="1717089" cy="4075307"/>
            </a:xfrm>
          </p:grpSpPr>
          <p:sp>
            <p:nvSpPr>
              <p:cNvPr id="6" name="矩形 27">
                <a:extLst>
                  <a:ext uri="{FF2B5EF4-FFF2-40B4-BE49-F238E27FC236}">
                    <a16:creationId xmlns:a16="http://schemas.microsoft.com/office/drawing/2014/main" id="{B7E95BBE-CCF7-D348-839A-056D0BBD47B7}"/>
                  </a:ext>
                </a:extLst>
              </p:cNvPr>
              <p:cNvSpPr/>
              <p:nvPr/>
            </p:nvSpPr>
            <p:spPr>
              <a:xfrm>
                <a:off x="6303272" y="2025727"/>
                <a:ext cx="1497984" cy="25114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Lexical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文本框 19">
                <a:extLst>
                  <a:ext uri="{FF2B5EF4-FFF2-40B4-BE49-F238E27FC236}">
                    <a16:creationId xmlns:a16="http://schemas.microsoft.com/office/drawing/2014/main" id="{330629C7-A065-3549-A85E-752157A194A2}"/>
                  </a:ext>
                </a:extLst>
              </p:cNvPr>
              <p:cNvSpPr txBox="1"/>
              <p:nvPr/>
            </p:nvSpPr>
            <p:spPr>
              <a:xfrm>
                <a:off x="6504390" y="1514244"/>
                <a:ext cx="1095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Source Code</a:t>
                </a:r>
                <a:endParaRPr lang="zh-CN" altLang="en-US" sz="1400" dirty="0"/>
              </a:p>
            </p:txBody>
          </p:sp>
          <p:cxnSp>
            <p:nvCxnSpPr>
              <p:cNvPr id="8" name="直接箭头连接符 21">
                <a:extLst>
                  <a:ext uri="{FF2B5EF4-FFF2-40B4-BE49-F238E27FC236}">
                    <a16:creationId xmlns:a16="http://schemas.microsoft.com/office/drawing/2014/main" id="{EBDFF816-51F2-A049-86D7-0E12CE479DCA}"/>
                  </a:ext>
                </a:extLst>
              </p:cNvPr>
              <p:cNvCxnSpPr>
                <a:stCxn id="7" idx="2"/>
                <a:endCxn id="6" idx="0"/>
              </p:cNvCxnSpPr>
              <p:nvPr/>
            </p:nvCxnSpPr>
            <p:spPr>
              <a:xfrm flipH="1">
                <a:off x="7052264" y="1822021"/>
                <a:ext cx="1" cy="203706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36">
                <a:extLst>
                  <a:ext uri="{FF2B5EF4-FFF2-40B4-BE49-F238E27FC236}">
                    <a16:creationId xmlns:a16="http://schemas.microsoft.com/office/drawing/2014/main" id="{24A35A8F-0406-ED4C-8472-B2A8C3151ADE}"/>
                  </a:ext>
                </a:extLst>
              </p:cNvPr>
              <p:cNvSpPr/>
              <p:nvPr/>
            </p:nvSpPr>
            <p:spPr>
              <a:xfrm>
                <a:off x="6303272" y="2524470"/>
                <a:ext cx="1497984" cy="251144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Syntax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41">
                <a:extLst>
                  <a:ext uri="{FF2B5EF4-FFF2-40B4-BE49-F238E27FC236}">
                    <a16:creationId xmlns:a16="http://schemas.microsoft.com/office/drawing/2014/main" id="{E910B463-B72C-9E4F-AE86-08989492E3A5}"/>
                  </a:ext>
                </a:extLst>
              </p:cNvPr>
              <p:cNvSpPr/>
              <p:nvPr/>
            </p:nvSpPr>
            <p:spPr>
              <a:xfrm>
                <a:off x="6303272" y="3062444"/>
                <a:ext cx="1497985" cy="25114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Semantic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52">
                <a:extLst>
                  <a:ext uri="{FF2B5EF4-FFF2-40B4-BE49-F238E27FC236}">
                    <a16:creationId xmlns:a16="http://schemas.microsoft.com/office/drawing/2014/main" id="{2CC3F29D-8BD4-A74D-BAE1-9968B9AA99F6}"/>
                  </a:ext>
                </a:extLst>
              </p:cNvPr>
              <p:cNvSpPr/>
              <p:nvPr/>
            </p:nvSpPr>
            <p:spPr>
              <a:xfrm>
                <a:off x="6303272" y="3616441"/>
                <a:ext cx="1497985" cy="43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Intermediate Code Generation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55">
                <a:extLst>
                  <a:ext uri="{FF2B5EF4-FFF2-40B4-BE49-F238E27FC236}">
                    <a16:creationId xmlns:a16="http://schemas.microsoft.com/office/drawing/2014/main" id="{1BEF2418-A323-8746-9271-372F814E33C7}"/>
                  </a:ext>
                </a:extLst>
              </p:cNvPr>
              <p:cNvSpPr/>
              <p:nvPr/>
            </p:nvSpPr>
            <p:spPr>
              <a:xfrm>
                <a:off x="6303272" y="4334401"/>
                <a:ext cx="1497985" cy="251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Optimization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58">
                <a:extLst>
                  <a:ext uri="{FF2B5EF4-FFF2-40B4-BE49-F238E27FC236}">
                    <a16:creationId xmlns:a16="http://schemas.microsoft.com/office/drawing/2014/main" id="{4EC3758C-B607-C84F-9290-7ACC945FA530}"/>
                  </a:ext>
                </a:extLst>
              </p:cNvPr>
              <p:cNvSpPr/>
              <p:nvPr/>
            </p:nvSpPr>
            <p:spPr>
              <a:xfrm>
                <a:off x="6303272" y="4849145"/>
                <a:ext cx="1497985" cy="251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Code Generation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60">
                <a:extLst>
                  <a:ext uri="{FF2B5EF4-FFF2-40B4-BE49-F238E27FC236}">
                    <a16:creationId xmlns:a16="http://schemas.microsoft.com/office/drawing/2014/main" id="{CB64294C-B3E2-4E4F-A173-D7C5C4EB72DB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>
                <a:off x="7052264" y="2276871"/>
                <a:ext cx="0" cy="247599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63">
                <a:extLst>
                  <a:ext uri="{FF2B5EF4-FFF2-40B4-BE49-F238E27FC236}">
                    <a16:creationId xmlns:a16="http://schemas.microsoft.com/office/drawing/2014/main" id="{E587D5D9-15F4-AA4E-B667-59B02BD1D1C8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7052264" y="2775614"/>
                <a:ext cx="1" cy="28683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66">
                <a:extLst>
                  <a:ext uri="{FF2B5EF4-FFF2-40B4-BE49-F238E27FC236}">
                    <a16:creationId xmlns:a16="http://schemas.microsoft.com/office/drawing/2014/main" id="{17C59904-1FB0-8648-B9C1-121DCD86F569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>
                <a:off x="7052265" y="3313588"/>
                <a:ext cx="0" cy="30285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69">
                <a:extLst>
                  <a:ext uri="{FF2B5EF4-FFF2-40B4-BE49-F238E27FC236}">
                    <a16:creationId xmlns:a16="http://schemas.microsoft.com/office/drawing/2014/main" id="{8764EB98-D2CC-6446-8AFB-57033AE6F337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7052265" y="4050711"/>
                <a:ext cx="0" cy="28369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72">
                <a:extLst>
                  <a:ext uri="{FF2B5EF4-FFF2-40B4-BE49-F238E27FC236}">
                    <a16:creationId xmlns:a16="http://schemas.microsoft.com/office/drawing/2014/main" id="{97EE17B8-47CC-1946-8681-B545A367A707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>
                <a:off x="7052265" y="4585545"/>
                <a:ext cx="0" cy="26360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91">
                <a:extLst>
                  <a:ext uri="{FF2B5EF4-FFF2-40B4-BE49-F238E27FC236}">
                    <a16:creationId xmlns:a16="http://schemas.microsoft.com/office/drawing/2014/main" id="{05074CF1-6F71-864E-8F76-FA7DE629CA50}"/>
                  </a:ext>
                </a:extLst>
              </p:cNvPr>
              <p:cNvSpPr txBox="1"/>
              <p:nvPr/>
            </p:nvSpPr>
            <p:spPr>
              <a:xfrm>
                <a:off x="6525356" y="5281774"/>
                <a:ext cx="1053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Target Code</a:t>
                </a:r>
                <a:endParaRPr lang="zh-CN" altLang="en-US" sz="1400" dirty="0"/>
              </a:p>
            </p:txBody>
          </p:sp>
          <p:cxnSp>
            <p:nvCxnSpPr>
              <p:cNvPr id="20" name="直接箭头连接符 92">
                <a:extLst>
                  <a:ext uri="{FF2B5EF4-FFF2-40B4-BE49-F238E27FC236}">
                    <a16:creationId xmlns:a16="http://schemas.microsoft.com/office/drawing/2014/main" id="{231B5EE0-95A8-B846-B4FB-EE09FE6E7D00}"/>
                  </a:ext>
                </a:extLst>
              </p:cNvPr>
              <p:cNvCxnSpPr>
                <a:stCxn id="13" idx="2"/>
                <a:endCxn id="19" idx="0"/>
              </p:cNvCxnSpPr>
              <p:nvPr/>
            </p:nvCxnSpPr>
            <p:spPr>
              <a:xfrm flipH="1">
                <a:off x="7052264" y="5100289"/>
                <a:ext cx="1" cy="18148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97">
                <a:extLst>
                  <a:ext uri="{FF2B5EF4-FFF2-40B4-BE49-F238E27FC236}">
                    <a16:creationId xmlns:a16="http://schemas.microsoft.com/office/drawing/2014/main" id="{8F20CEAB-3EC4-9248-8D9C-3F8D99D84E0F}"/>
                  </a:ext>
                </a:extLst>
              </p:cNvPr>
              <p:cNvSpPr txBox="1"/>
              <p:nvPr/>
            </p:nvSpPr>
            <p:spPr>
              <a:xfrm>
                <a:off x="6084168" y="2255259"/>
                <a:ext cx="1051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Token Stream</a:t>
                </a:r>
                <a:endParaRPr lang="zh-CN" altLang="en-US" sz="1200" dirty="0"/>
              </a:p>
            </p:txBody>
          </p:sp>
          <p:sp>
            <p:nvSpPr>
              <p:cNvPr id="22" name="文本框 98">
                <a:extLst>
                  <a:ext uri="{FF2B5EF4-FFF2-40B4-BE49-F238E27FC236}">
                    <a16:creationId xmlns:a16="http://schemas.microsoft.com/office/drawing/2014/main" id="{8C4EF4E5-660F-CD46-9DCB-E201BE156B1C}"/>
                  </a:ext>
                </a:extLst>
              </p:cNvPr>
              <p:cNvSpPr txBox="1"/>
              <p:nvPr/>
            </p:nvSpPr>
            <p:spPr>
              <a:xfrm>
                <a:off x="6221129" y="2778700"/>
                <a:ext cx="915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Syntax Tree</a:t>
                </a:r>
                <a:endParaRPr lang="zh-CN" altLang="en-US" sz="1200" dirty="0"/>
              </a:p>
            </p:txBody>
          </p:sp>
          <p:sp>
            <p:nvSpPr>
              <p:cNvPr id="23" name="文本框 99">
                <a:extLst>
                  <a:ext uri="{FF2B5EF4-FFF2-40B4-BE49-F238E27FC236}">
                    <a16:creationId xmlns:a16="http://schemas.microsoft.com/office/drawing/2014/main" id="{0C31B42A-D6D4-924B-A2D0-62C47F9FF1A6}"/>
                  </a:ext>
                </a:extLst>
              </p:cNvPr>
              <p:cNvSpPr txBox="1"/>
              <p:nvPr/>
            </p:nvSpPr>
            <p:spPr>
              <a:xfrm>
                <a:off x="6232669" y="3300189"/>
                <a:ext cx="915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Syntax Tree</a:t>
                </a:r>
                <a:endParaRPr lang="zh-CN" altLang="en-US" sz="1200" dirty="0"/>
              </a:p>
            </p:txBody>
          </p:sp>
          <p:sp>
            <p:nvSpPr>
              <p:cNvPr id="24" name="文本框 100">
                <a:extLst>
                  <a:ext uri="{FF2B5EF4-FFF2-40B4-BE49-F238E27FC236}">
                    <a16:creationId xmlns:a16="http://schemas.microsoft.com/office/drawing/2014/main" id="{5ED49013-A3C5-5740-8A0D-55053E98A5AF}"/>
                  </a:ext>
                </a:extLst>
              </p:cNvPr>
              <p:cNvSpPr txBox="1"/>
              <p:nvPr/>
            </p:nvSpPr>
            <p:spPr>
              <a:xfrm>
                <a:off x="6782247" y="4037784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IR</a:t>
                </a:r>
                <a:endParaRPr lang="zh-CN" altLang="en-US" sz="1200" dirty="0"/>
              </a:p>
            </p:txBody>
          </p:sp>
          <p:sp>
            <p:nvSpPr>
              <p:cNvPr id="25" name="文本框 101">
                <a:extLst>
                  <a:ext uri="{FF2B5EF4-FFF2-40B4-BE49-F238E27FC236}">
                    <a16:creationId xmlns:a16="http://schemas.microsoft.com/office/drawing/2014/main" id="{89DCC807-BC95-9F41-B655-920243B6497A}"/>
                  </a:ext>
                </a:extLst>
              </p:cNvPr>
              <p:cNvSpPr txBox="1"/>
              <p:nvPr/>
            </p:nvSpPr>
            <p:spPr>
              <a:xfrm>
                <a:off x="6782247" y="4559219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IR</a:t>
                </a:r>
                <a:endParaRPr lang="zh-CN" altLang="en-US" sz="1200" dirty="0"/>
              </a:p>
            </p:txBody>
          </p:sp>
        </p:grpSp>
        <p:grpSp>
          <p:nvGrpSpPr>
            <p:cNvPr id="26" name="组合 107">
              <a:extLst>
                <a:ext uri="{FF2B5EF4-FFF2-40B4-BE49-F238E27FC236}">
                  <a16:creationId xmlns:a16="http://schemas.microsoft.com/office/drawing/2014/main" id="{0D963FFE-F9B2-FA4C-84B2-23FBC0CA0F19}"/>
                </a:ext>
              </a:extLst>
            </p:cNvPr>
            <p:cNvGrpSpPr/>
            <p:nvPr/>
          </p:nvGrpSpPr>
          <p:grpSpPr>
            <a:xfrm>
              <a:off x="3018482" y="1730654"/>
              <a:ext cx="2979545" cy="1659093"/>
              <a:chOff x="6084168" y="1874670"/>
              <a:chExt cx="2979545" cy="1659093"/>
            </a:xfrm>
          </p:grpSpPr>
          <p:sp>
            <p:nvSpPr>
              <p:cNvPr id="27" name="圆角矩形 103">
                <a:extLst>
                  <a:ext uri="{FF2B5EF4-FFF2-40B4-BE49-F238E27FC236}">
                    <a16:creationId xmlns:a16="http://schemas.microsoft.com/office/drawing/2014/main" id="{A596898F-BBA8-D042-ADD3-3DD4613A2CF5}"/>
                  </a:ext>
                </a:extLst>
              </p:cNvPr>
              <p:cNvSpPr/>
              <p:nvPr/>
            </p:nvSpPr>
            <p:spPr>
              <a:xfrm>
                <a:off x="6084168" y="1874670"/>
                <a:ext cx="1872208" cy="1659093"/>
              </a:xfrm>
              <a:prstGeom prst="roundRect">
                <a:avLst/>
              </a:prstGeom>
              <a:noFill/>
              <a:ln w="63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105">
                <a:extLst>
                  <a:ext uri="{FF2B5EF4-FFF2-40B4-BE49-F238E27FC236}">
                    <a16:creationId xmlns:a16="http://schemas.microsoft.com/office/drawing/2014/main" id="{324825CA-32B6-104F-9A11-9F1A4D00102A}"/>
                  </a:ext>
                </a:extLst>
              </p:cNvPr>
              <p:cNvSpPr txBox="1"/>
              <p:nvPr/>
            </p:nvSpPr>
            <p:spPr>
              <a:xfrm>
                <a:off x="7930133" y="2393555"/>
                <a:ext cx="11335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</a:rPr>
                  <a:t>Front End</a:t>
                </a:r>
              </a:p>
              <a:p>
                <a:pPr algn="ctr"/>
                <a:r>
                  <a:rPr lang="zh-CN" altLang="en-US" sz="14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Analysis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）</a:t>
                </a:r>
              </a:p>
            </p:txBody>
          </p:sp>
        </p:grpSp>
        <p:grpSp>
          <p:nvGrpSpPr>
            <p:cNvPr id="29" name="组合 108">
              <a:extLst>
                <a:ext uri="{FF2B5EF4-FFF2-40B4-BE49-F238E27FC236}">
                  <a16:creationId xmlns:a16="http://schemas.microsoft.com/office/drawing/2014/main" id="{DDF7A227-5A7D-A64C-818C-56CDDF9C2F29}"/>
                </a:ext>
              </a:extLst>
            </p:cNvPr>
            <p:cNvGrpSpPr/>
            <p:nvPr/>
          </p:nvGrpSpPr>
          <p:grpSpPr>
            <a:xfrm>
              <a:off x="3027333" y="3429000"/>
              <a:ext cx="3058676" cy="2016535"/>
              <a:chOff x="6093019" y="3573016"/>
              <a:chExt cx="3058676" cy="2016535"/>
            </a:xfrm>
          </p:grpSpPr>
          <p:sp>
            <p:nvSpPr>
              <p:cNvPr id="30" name="圆角矩形 104">
                <a:extLst>
                  <a:ext uri="{FF2B5EF4-FFF2-40B4-BE49-F238E27FC236}">
                    <a16:creationId xmlns:a16="http://schemas.microsoft.com/office/drawing/2014/main" id="{C7C6697B-E837-8044-B0E2-A7933DE1243F}"/>
                  </a:ext>
                </a:extLst>
              </p:cNvPr>
              <p:cNvSpPr/>
              <p:nvPr/>
            </p:nvSpPr>
            <p:spPr>
              <a:xfrm>
                <a:off x="6093019" y="3573016"/>
                <a:ext cx="1872208" cy="2016535"/>
              </a:xfrm>
              <a:prstGeom prst="roundRect">
                <a:avLst/>
              </a:prstGeom>
              <a:noFill/>
              <a:ln w="63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106">
                <a:extLst>
                  <a:ext uri="{FF2B5EF4-FFF2-40B4-BE49-F238E27FC236}">
                    <a16:creationId xmlns:a16="http://schemas.microsoft.com/office/drawing/2014/main" id="{BABF568E-19A3-6E47-80B6-4DB8AA95AA55}"/>
                  </a:ext>
                </a:extLst>
              </p:cNvPr>
              <p:cNvSpPr txBox="1"/>
              <p:nvPr/>
            </p:nvSpPr>
            <p:spPr>
              <a:xfrm>
                <a:off x="7925718" y="4306084"/>
                <a:ext cx="12259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</a:rPr>
                  <a:t>Back End</a:t>
                </a:r>
              </a:p>
              <a:p>
                <a:pPr algn="ctr"/>
                <a:r>
                  <a:rPr lang="zh-CN" altLang="en-US" sz="14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Synthesis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01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94C-A3AF-314F-ACD7-C744414B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Phases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900F-8E1E-FF4E-B9AE-6EA34BF6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r>
              <a:rPr lang="en-US" sz="2400" dirty="0"/>
              <a:t>[</a:t>
            </a:r>
            <a:r>
              <a:rPr lang="zh-CN" altLang="en-US" sz="2400" dirty="0"/>
              <a:t>词法分析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Source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/>
              <a:t>tokens</a:t>
            </a:r>
          </a:p>
          <a:p>
            <a:pPr lvl="1"/>
            <a:r>
              <a:rPr lang="en-US" dirty="0"/>
              <a:t>Detects inputs with illegal tokens</a:t>
            </a:r>
          </a:p>
          <a:p>
            <a:pPr lvl="1"/>
            <a:r>
              <a:rPr lang="en-US" dirty="0"/>
              <a:t>Is the input program </a:t>
            </a:r>
            <a:r>
              <a:rPr lang="en-US" dirty="0">
                <a:solidFill>
                  <a:srgbClr val="0000FF"/>
                </a:solidFill>
              </a:rPr>
              <a:t>lexically</a:t>
            </a:r>
            <a:r>
              <a:rPr lang="en-US" dirty="0"/>
              <a:t> well-formed?</a:t>
            </a:r>
          </a:p>
          <a:p>
            <a:r>
              <a:rPr lang="en-US" dirty="0"/>
              <a:t>Syntax analysis</a:t>
            </a:r>
            <a:r>
              <a:rPr lang="en-US" sz="2400" dirty="0"/>
              <a:t>[</a:t>
            </a:r>
            <a:r>
              <a:rPr lang="zh-CN" altLang="en-US" sz="2400" dirty="0"/>
              <a:t>语法分析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Tokens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/>
              <a:t>parse tree or abstract syntax tree (AST)</a:t>
            </a:r>
          </a:p>
          <a:p>
            <a:pPr lvl="1"/>
            <a:r>
              <a:rPr lang="en-US" dirty="0"/>
              <a:t>Detects inputs with incorrect structure</a:t>
            </a:r>
          </a:p>
          <a:p>
            <a:pPr lvl="1"/>
            <a:r>
              <a:rPr lang="en-US" dirty="0"/>
              <a:t>Is the input program </a:t>
            </a:r>
            <a:r>
              <a:rPr lang="en-US" dirty="0">
                <a:solidFill>
                  <a:srgbClr val="0000FF"/>
                </a:solidFill>
              </a:rPr>
              <a:t>syntactically</a:t>
            </a:r>
            <a:r>
              <a:rPr lang="en-US" dirty="0"/>
              <a:t> well-formed?</a:t>
            </a:r>
          </a:p>
          <a:p>
            <a:r>
              <a:rPr lang="en-US" dirty="0"/>
              <a:t>Semantic analysis</a:t>
            </a:r>
            <a:r>
              <a:rPr lang="en-US" sz="2400" dirty="0"/>
              <a:t>[</a:t>
            </a:r>
            <a:r>
              <a:rPr lang="zh-CN" altLang="en-US" sz="2400" dirty="0"/>
              <a:t>语义分析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/>
              <a:t> (modified) AST + symbol table</a:t>
            </a:r>
          </a:p>
          <a:p>
            <a:pPr lvl="1"/>
            <a:r>
              <a:rPr lang="en-US" dirty="0"/>
              <a:t>Detects semantic errors (errors in meaning)</a:t>
            </a:r>
          </a:p>
          <a:p>
            <a:pPr lvl="1"/>
            <a:r>
              <a:rPr lang="en-US" dirty="0"/>
              <a:t>Does the input program has a well-defined </a:t>
            </a:r>
            <a:r>
              <a:rPr lang="en-US" dirty="0">
                <a:solidFill>
                  <a:srgbClr val="0000FF"/>
                </a:solidFill>
              </a:rPr>
              <a:t>meaning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F8553-CF60-FF47-8E17-20ED82A4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7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65C1-8812-7F48-AF2D-F08D73C4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12D0-56B5-C547-A2D9-12E9B2C1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FA04A-8576-FC43-9D80-432489D51A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1340768"/>
            <a:ext cx="3415075" cy="3851114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B33C888-6ADA-D743-AB75-64F6F76933F9}"/>
              </a:ext>
            </a:extLst>
          </p:cNvPr>
          <p:cNvGrpSpPr/>
          <p:nvPr/>
        </p:nvGrpSpPr>
        <p:grpSpPr>
          <a:xfrm>
            <a:off x="2843809" y="1340768"/>
            <a:ext cx="5323782" cy="1191903"/>
            <a:chOff x="2843809" y="1340768"/>
            <a:chExt cx="5323782" cy="119190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F185D6D-EC04-714B-A59E-FDF8FF1E6CED}"/>
                </a:ext>
              </a:extLst>
            </p:cNvPr>
            <p:cNvSpPr/>
            <p:nvPr/>
          </p:nvSpPr>
          <p:spPr>
            <a:xfrm>
              <a:off x="2843809" y="2132856"/>
              <a:ext cx="576064" cy="39981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BC012C5-6E4B-D34D-AC51-CE2E40365F26}"/>
                </a:ext>
              </a:extLst>
            </p:cNvPr>
            <p:cNvGrpSpPr/>
            <p:nvPr/>
          </p:nvGrpSpPr>
          <p:grpSpPr>
            <a:xfrm>
              <a:off x="3131841" y="1340768"/>
              <a:ext cx="5035750" cy="792087"/>
              <a:chOff x="3131841" y="1340768"/>
              <a:chExt cx="5035750" cy="79208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02599D-D423-6D4C-987C-1DF3A780968E}"/>
                  </a:ext>
                </a:extLst>
              </p:cNvPr>
              <p:cNvSpPr txBox="1"/>
              <p:nvPr/>
            </p:nvSpPr>
            <p:spPr>
              <a:xfrm>
                <a:off x="5222041" y="1340768"/>
                <a:ext cx="2945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base class not defined</a:t>
                </a:r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92F2772D-5D0F-2D4C-BD85-A0AF87ED6EFE}"/>
                  </a:ext>
                </a:extLst>
              </p:cNvPr>
              <p:cNvCxnSpPr>
                <a:cxnSpLocks/>
                <a:stCxn id="8" idx="1"/>
                <a:endCxn id="10" idx="0"/>
              </p:cNvCxnSpPr>
              <p:nvPr/>
            </p:nvCxnSpPr>
            <p:spPr>
              <a:xfrm rot="10800000" flipV="1">
                <a:off x="3131841" y="1571600"/>
                <a:ext cx="2090200" cy="561255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3BF0D-9E6A-814E-BF0B-3E1F7791C25B}"/>
              </a:ext>
            </a:extLst>
          </p:cNvPr>
          <p:cNvGrpSpPr/>
          <p:nvPr/>
        </p:nvGrpSpPr>
        <p:grpSpPr>
          <a:xfrm>
            <a:off x="2206111" y="2240867"/>
            <a:ext cx="4624683" cy="992949"/>
            <a:chOff x="2206111" y="2240867"/>
            <a:chExt cx="4624683" cy="99294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E5A6663-6233-A848-82E1-B99CF65431DC}"/>
                </a:ext>
              </a:extLst>
            </p:cNvPr>
            <p:cNvSpPr/>
            <p:nvPr/>
          </p:nvSpPr>
          <p:spPr>
            <a:xfrm>
              <a:off x="2206111" y="3036727"/>
              <a:ext cx="1172879" cy="19708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161F1C7-8C3F-DD44-8B94-0733CCBFE20E}"/>
                </a:ext>
              </a:extLst>
            </p:cNvPr>
            <p:cNvGrpSpPr/>
            <p:nvPr/>
          </p:nvGrpSpPr>
          <p:grpSpPr>
            <a:xfrm>
              <a:off x="2792551" y="2240867"/>
              <a:ext cx="4038243" cy="795859"/>
              <a:chOff x="2792552" y="1340768"/>
              <a:chExt cx="4038243" cy="79585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DB35C1-6818-4349-B893-E541C90A70FB}"/>
                  </a:ext>
                </a:extLst>
              </p:cNvPr>
              <p:cNvSpPr txBox="1"/>
              <p:nvPr/>
            </p:nvSpPr>
            <p:spPr>
              <a:xfrm>
                <a:off x="5229203" y="1340768"/>
                <a:ext cx="1601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wrong type</a:t>
                </a:r>
              </a:p>
            </p:txBody>
          </p:sp>
          <p:cxnSp>
            <p:nvCxnSpPr>
              <p:cNvPr id="24" name="Curved Connector 23">
                <a:extLst>
                  <a:ext uri="{FF2B5EF4-FFF2-40B4-BE49-F238E27FC236}">
                    <a16:creationId xmlns:a16="http://schemas.microsoft.com/office/drawing/2014/main" id="{70C67C79-473A-1A4B-BA5B-4F0492AF2C2C}"/>
                  </a:ext>
                </a:extLst>
              </p:cNvPr>
              <p:cNvCxnSpPr>
                <a:cxnSpLocks/>
                <a:stCxn id="23" idx="1"/>
                <a:endCxn id="20" idx="0"/>
              </p:cNvCxnSpPr>
              <p:nvPr/>
            </p:nvCxnSpPr>
            <p:spPr>
              <a:xfrm rot="10800000" flipV="1">
                <a:off x="2792552" y="1571600"/>
                <a:ext cx="2436651" cy="565027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21F63C4-C0EA-424D-9785-702D6ACB2F06}"/>
              </a:ext>
            </a:extLst>
          </p:cNvPr>
          <p:cNvGrpSpPr/>
          <p:nvPr/>
        </p:nvGrpSpPr>
        <p:grpSpPr>
          <a:xfrm>
            <a:off x="1913650" y="3212976"/>
            <a:ext cx="6798586" cy="830997"/>
            <a:chOff x="1913650" y="3212976"/>
            <a:chExt cx="6798586" cy="83099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FDCDFB7-C661-CE48-8393-DCB51F9C9A97}"/>
                </a:ext>
              </a:extLst>
            </p:cNvPr>
            <p:cNvSpPr/>
            <p:nvPr/>
          </p:nvSpPr>
          <p:spPr>
            <a:xfrm>
              <a:off x="1913650" y="3263786"/>
              <a:ext cx="1362206" cy="19708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27B889B-F67F-5440-8DA0-E120B8ACA234}"/>
                </a:ext>
              </a:extLst>
            </p:cNvPr>
            <p:cNvGrpSpPr/>
            <p:nvPr/>
          </p:nvGrpSpPr>
          <p:grpSpPr>
            <a:xfrm>
              <a:off x="2594754" y="3212976"/>
              <a:ext cx="6117482" cy="830997"/>
              <a:chOff x="2307967" y="1594263"/>
              <a:chExt cx="6117482" cy="83099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32CCD0-217B-E640-859C-3FFB30320EBF}"/>
                  </a:ext>
                </a:extLst>
              </p:cNvPr>
              <p:cNvSpPr txBox="1"/>
              <p:nvPr/>
            </p:nvSpPr>
            <p:spPr>
              <a:xfrm>
                <a:off x="4965463" y="1594263"/>
                <a:ext cx="34599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1) y variable not declared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2) cannot multiple a string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600B1322-690E-8743-A10F-F3FFCEF3C17A}"/>
                  </a:ext>
                </a:extLst>
              </p:cNvPr>
              <p:cNvCxnSpPr>
                <a:cxnSpLocks/>
                <a:stCxn id="31" idx="1"/>
                <a:endCxn id="29" idx="2"/>
              </p:cNvCxnSpPr>
              <p:nvPr/>
            </p:nvCxnSpPr>
            <p:spPr>
              <a:xfrm rot="10800000">
                <a:off x="2307967" y="1842162"/>
                <a:ext cx="2657497" cy="167600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E5289A-B0DD-A941-9C87-A5F97E6F811D}"/>
              </a:ext>
            </a:extLst>
          </p:cNvPr>
          <p:cNvGrpSpPr/>
          <p:nvPr/>
        </p:nvGrpSpPr>
        <p:grpSpPr>
          <a:xfrm>
            <a:off x="1525008" y="3818429"/>
            <a:ext cx="7091484" cy="681399"/>
            <a:chOff x="1525008" y="3818429"/>
            <a:chExt cx="7091484" cy="68139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6C437D9-586C-9848-B37B-AAC2CFFAF4C2}"/>
                </a:ext>
              </a:extLst>
            </p:cNvPr>
            <p:cNvSpPr/>
            <p:nvPr/>
          </p:nvSpPr>
          <p:spPr>
            <a:xfrm>
              <a:off x="1525008" y="3818429"/>
              <a:ext cx="1362206" cy="19708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A02C613-0143-8D46-A1AD-6962BD1CE766}"/>
                </a:ext>
              </a:extLst>
            </p:cNvPr>
            <p:cNvGrpSpPr/>
            <p:nvPr/>
          </p:nvGrpSpPr>
          <p:grpSpPr>
            <a:xfrm>
              <a:off x="2206111" y="4015518"/>
              <a:ext cx="6410381" cy="484310"/>
              <a:chOff x="1995880" y="1813098"/>
              <a:chExt cx="6410381" cy="4843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CFE142-7405-9144-A6A4-AE3EB880F0D6}"/>
                  </a:ext>
                </a:extLst>
              </p:cNvPr>
              <p:cNvSpPr txBox="1"/>
              <p:nvPr/>
            </p:nvSpPr>
            <p:spPr>
              <a:xfrm>
                <a:off x="5004048" y="1835743"/>
                <a:ext cx="34022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cannot redefine functions</a:t>
                </a:r>
              </a:p>
            </p:txBody>
          </p: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25B48201-01CC-A64A-89AA-DA17B916026F}"/>
                  </a:ext>
                </a:extLst>
              </p:cNvPr>
              <p:cNvCxnSpPr>
                <a:cxnSpLocks/>
                <a:stCxn id="39" idx="1"/>
                <a:endCxn id="37" idx="2"/>
              </p:cNvCxnSpPr>
              <p:nvPr/>
            </p:nvCxnSpPr>
            <p:spPr>
              <a:xfrm rot="10800000">
                <a:off x="1995880" y="1813098"/>
                <a:ext cx="3008168" cy="25347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4CFCFD-E377-9346-B65A-3BD3E107EE98}"/>
              </a:ext>
            </a:extLst>
          </p:cNvPr>
          <p:cNvGrpSpPr/>
          <p:nvPr/>
        </p:nvGrpSpPr>
        <p:grpSpPr>
          <a:xfrm>
            <a:off x="1985658" y="4583555"/>
            <a:ext cx="6222522" cy="861669"/>
            <a:chOff x="1985658" y="4583555"/>
            <a:chExt cx="6222522" cy="86166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9A0584A-0782-0845-B6E2-1A3BE7FBB822}"/>
                </a:ext>
              </a:extLst>
            </p:cNvPr>
            <p:cNvSpPr/>
            <p:nvPr/>
          </p:nvSpPr>
          <p:spPr>
            <a:xfrm>
              <a:off x="1985658" y="4583555"/>
              <a:ext cx="1650238" cy="19708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CA4C95B-B64D-3849-B37E-77E14B8F9ED0}"/>
                </a:ext>
              </a:extLst>
            </p:cNvPr>
            <p:cNvGrpSpPr/>
            <p:nvPr/>
          </p:nvGrpSpPr>
          <p:grpSpPr>
            <a:xfrm>
              <a:off x="2810777" y="4780644"/>
              <a:ext cx="5397403" cy="664580"/>
              <a:chOff x="2264658" y="1807066"/>
              <a:chExt cx="5397403" cy="66458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2808C-7D53-E147-B902-AE2D06193E9F}"/>
                  </a:ext>
                </a:extLst>
              </p:cNvPr>
              <p:cNvSpPr txBox="1"/>
              <p:nvPr/>
            </p:nvSpPr>
            <p:spPr>
              <a:xfrm>
                <a:off x="4742800" y="2009981"/>
                <a:ext cx="2919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cannot add void to int</a:t>
                </a:r>
              </a:p>
            </p:txBody>
          </p:sp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8C3593BA-D6AB-0E45-973F-400B4738FC14}"/>
                  </a:ext>
                </a:extLst>
              </p:cNvPr>
              <p:cNvCxnSpPr>
                <a:cxnSpLocks/>
                <a:stCxn id="44" idx="1"/>
                <a:endCxn id="42" idx="2"/>
              </p:cNvCxnSpPr>
              <p:nvPr/>
            </p:nvCxnSpPr>
            <p:spPr>
              <a:xfrm rot="10800000">
                <a:off x="2264658" y="1807066"/>
                <a:ext cx="2478142" cy="433748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0B7B37-F9BC-F94E-9710-056773349BBE}"/>
              </a:ext>
            </a:extLst>
          </p:cNvPr>
          <p:cNvGrpSpPr/>
          <p:nvPr/>
        </p:nvGrpSpPr>
        <p:grpSpPr>
          <a:xfrm>
            <a:off x="1900028" y="5733256"/>
            <a:ext cx="5894660" cy="461665"/>
            <a:chOff x="1265061" y="2009981"/>
            <a:chExt cx="5894660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8786F9-2513-0F43-A795-8CC30F3F0AB9}"/>
                </a:ext>
              </a:extLst>
            </p:cNvPr>
            <p:cNvSpPr txBox="1"/>
            <p:nvPr/>
          </p:nvSpPr>
          <p:spPr>
            <a:xfrm>
              <a:off x="4657113" y="2009981"/>
              <a:ext cx="2502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no main() function</a:t>
              </a: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BA3A6E9C-4146-544B-ABA6-FEF73D645D67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rot="10800000">
              <a:off x="1265061" y="2240814"/>
              <a:ext cx="3392053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0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6034-4162-904A-8453-0F5E6EBC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Semantic Analysis?</a:t>
            </a:r>
            <a:r>
              <a:rPr lang="en-US" sz="3200" dirty="0"/>
              <a:t>[</a:t>
            </a:r>
            <a:r>
              <a:rPr lang="zh-CN" altLang="en-US" sz="3200" dirty="0"/>
              <a:t>语义分析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FE9B-6C10-6143-AEDF-8D2907CF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programs use symbols (a.k.a. identifiers)</a:t>
            </a:r>
          </a:p>
          <a:p>
            <a:pPr lvl="1"/>
            <a:r>
              <a:rPr lang="en-US" dirty="0"/>
              <a:t>Identifiers require </a:t>
            </a:r>
            <a:r>
              <a:rPr lang="en-US" b="1" dirty="0"/>
              <a:t>context</a:t>
            </a:r>
            <a:r>
              <a:rPr lang="en-US" dirty="0"/>
              <a:t> to figure out the meaning</a:t>
            </a:r>
          </a:p>
          <a:p>
            <a:r>
              <a:rPr lang="en-US" dirty="0"/>
              <a:t>Consider the English sentence: “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ate it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sentence is syntactically correct</a:t>
            </a:r>
          </a:p>
          <a:p>
            <a:pPr lvl="1"/>
            <a:r>
              <a:rPr lang="en-US" dirty="0"/>
              <a:t>But it makes sense only in the context of a previous sentence: “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bought a pizza.</a:t>
            </a:r>
            <a:r>
              <a:rPr lang="en-US" dirty="0"/>
              <a:t>”</a:t>
            </a:r>
          </a:p>
          <a:p>
            <a:r>
              <a:rPr lang="en-US" dirty="0"/>
              <a:t>Semantic analysis</a:t>
            </a:r>
          </a:p>
          <a:p>
            <a:pPr lvl="1"/>
            <a:r>
              <a:rPr lang="en-US" dirty="0"/>
              <a:t>Associates identifiers with objects they refer to[</a:t>
            </a:r>
            <a:r>
              <a:rPr lang="zh-CN" altLang="en-US" dirty="0"/>
              <a:t>关联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”He” --&gt; “Sam”</a:t>
            </a:r>
          </a:p>
          <a:p>
            <a:pPr lvl="2"/>
            <a:r>
              <a:rPr lang="en-US" dirty="0"/>
              <a:t>“it” --&gt; “pizza”</a:t>
            </a:r>
          </a:p>
          <a:p>
            <a:pPr lvl="1"/>
            <a:r>
              <a:rPr lang="en-US" dirty="0"/>
              <a:t>Checks whether identifiers are used correctly[</a:t>
            </a:r>
            <a:r>
              <a:rPr lang="zh-CN" altLang="en-US" dirty="0"/>
              <a:t>检查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“He” and “it” refer to some object: def-use check</a:t>
            </a:r>
          </a:p>
          <a:p>
            <a:pPr lvl="2"/>
            <a:r>
              <a:rPr lang="en-US" dirty="0"/>
              <a:t>“it” is a type of object that can be eaten: type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07959-E8C1-FA4E-B514-C7CF56B1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1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2DAB-CD0D-FC44-86C0-3D3255DD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Semantic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53A5-5B8F-E448-9323-0F6411C8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of a language is much more difficult to describe than syntax</a:t>
            </a:r>
            <a:r>
              <a:rPr lang="en-US" sz="2400" dirty="0"/>
              <a:t>[</a:t>
            </a:r>
            <a:r>
              <a:rPr lang="zh-CN" altLang="en-US" sz="2400" dirty="0"/>
              <a:t>语义比语法更难描述</a:t>
            </a:r>
            <a:r>
              <a:rPr lang="en-US" sz="2400" dirty="0"/>
              <a:t>]</a:t>
            </a:r>
          </a:p>
          <a:p>
            <a:pPr lvl="1"/>
            <a:r>
              <a:rPr lang="en-US" u="sng" dirty="0"/>
              <a:t>Syntax</a:t>
            </a:r>
            <a:r>
              <a:rPr lang="en-US" dirty="0"/>
              <a:t>: describes the proper form of the programs</a:t>
            </a:r>
          </a:p>
          <a:p>
            <a:pPr lvl="1"/>
            <a:r>
              <a:rPr lang="en-US" u="sng" dirty="0"/>
              <a:t>Semantics</a:t>
            </a:r>
            <a:r>
              <a:rPr lang="en-US" dirty="0"/>
              <a:t>: defines what the programs means (i.e., what each program does when it executes)</a:t>
            </a:r>
          </a:p>
          <a:p>
            <a:endParaRPr lang="en-US" dirty="0"/>
          </a:p>
          <a:p>
            <a:r>
              <a:rPr lang="en-US" dirty="0"/>
              <a:t>Context cannot be analyzed using a CFG parser</a:t>
            </a:r>
            <a:r>
              <a:rPr lang="en-US" sz="2400" dirty="0"/>
              <a:t>[</a:t>
            </a:r>
            <a:r>
              <a:rPr lang="en-US" altLang="zh-CN" sz="2400" dirty="0"/>
              <a:t>CFG</a:t>
            </a:r>
            <a:r>
              <a:rPr lang="zh-CN" altLang="en-US" sz="2400" dirty="0"/>
              <a:t>不能分析上下文信息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Associating IDs to objects require expressing the pattern:</a:t>
            </a:r>
          </a:p>
          <a:p>
            <a:pPr marL="457200" lvl="1" indent="0">
              <a:buNone/>
            </a:pPr>
            <a:r>
              <a:rPr lang="en-US" dirty="0"/>
              <a:t>	{</a:t>
            </a:r>
            <a:r>
              <a:rPr lang="en-US" dirty="0" err="1">
                <a:solidFill>
                  <a:srgbClr val="0000FF"/>
                </a:solidFill>
              </a:rPr>
              <a:t>wcw</a:t>
            </a:r>
            <a:r>
              <a:rPr lang="en-US" dirty="0">
                <a:solidFill>
                  <a:srgbClr val="0000FF"/>
                </a:solidFill>
              </a:rPr>
              <a:t> | w ∊ (</a:t>
            </a:r>
            <a:r>
              <a:rPr lang="en-US" dirty="0" err="1">
                <a:solidFill>
                  <a:srgbClr val="0000FF"/>
                </a:solidFill>
              </a:rPr>
              <a:t>a|b</a:t>
            </a:r>
            <a:r>
              <a:rPr lang="en-US" dirty="0">
                <a:solidFill>
                  <a:srgbClr val="0000FF"/>
                </a:solidFill>
              </a:rPr>
              <a:t>)*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The first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represents the definition of a ID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 represents arbitrary intervening code</a:t>
            </a:r>
          </a:p>
          <a:p>
            <a:pPr lvl="2"/>
            <a:r>
              <a:rPr lang="en-US" dirty="0"/>
              <a:t>The second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represents the use of the ID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247AF-BDEB-8E49-8112-2208B5F8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5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BFAD-508A-0147-95F8-F88CE587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3127-7484-4945-AADA-16F0A2A7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Deeper check into the source program</a:t>
            </a:r>
            <a:r>
              <a:rPr lang="en-US" sz="2400" dirty="0"/>
              <a:t>[</a:t>
            </a:r>
            <a:r>
              <a:rPr lang="zh-CN" altLang="en-US" sz="2400" dirty="0"/>
              <a:t>对程序进一步分析</a:t>
            </a:r>
            <a:r>
              <a:rPr lang="en-US" sz="2400" dirty="0"/>
              <a:t>]</a:t>
            </a:r>
          </a:p>
          <a:p>
            <a:pPr lvl="1"/>
            <a:r>
              <a:rPr lang="en-US" u="sng" dirty="0"/>
              <a:t>Last stage</a:t>
            </a:r>
            <a:r>
              <a:rPr lang="en-US" dirty="0"/>
              <a:t> of the front end</a:t>
            </a:r>
          </a:p>
          <a:p>
            <a:pPr lvl="1"/>
            <a:r>
              <a:rPr lang="en-US" dirty="0"/>
              <a:t>Compiler’s </a:t>
            </a:r>
            <a:r>
              <a:rPr lang="en-US" u="sng" dirty="0"/>
              <a:t>last chance</a:t>
            </a:r>
            <a:r>
              <a:rPr lang="en-US" dirty="0"/>
              <a:t> to reject incorrect programs</a:t>
            </a:r>
          </a:p>
          <a:p>
            <a:pPr lvl="1"/>
            <a:r>
              <a:rPr lang="en-US" dirty="0"/>
              <a:t>Verify properties that aren’t caught in earlier phases</a:t>
            </a:r>
          </a:p>
          <a:p>
            <a:pPr lvl="2"/>
            <a:r>
              <a:rPr lang="en-US" dirty="0"/>
              <a:t>Variables are declared before they’re used[</a:t>
            </a:r>
            <a:r>
              <a:rPr lang="zh-CN" altLang="en-US" dirty="0"/>
              <a:t>先声明后使用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Type consistency when using IDs[</a:t>
            </a:r>
            <a:r>
              <a:rPr lang="zh-CN" altLang="en-US" dirty="0"/>
              <a:t>变量类型一致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Expressions have the right types[</a:t>
            </a:r>
            <a:r>
              <a:rPr lang="zh-CN" altLang="en-US" dirty="0"/>
              <a:t>表达式类型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… …</a:t>
            </a:r>
          </a:p>
          <a:p>
            <a:r>
              <a:rPr lang="en-US" dirty="0"/>
              <a:t>Gather useful info about program for later phases</a:t>
            </a:r>
            <a:r>
              <a:rPr lang="en-US" sz="2400" dirty="0"/>
              <a:t>[</a:t>
            </a:r>
            <a:r>
              <a:rPr lang="zh-CN" altLang="en-US" sz="2400" dirty="0"/>
              <a:t>收集后续信息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Determine what variables are meant by each identifier</a:t>
            </a:r>
          </a:p>
          <a:p>
            <a:pPr lvl="1"/>
            <a:r>
              <a:rPr lang="en-US" dirty="0"/>
              <a:t>Build an internal representation of inheritance hierarchies</a:t>
            </a:r>
          </a:p>
          <a:p>
            <a:pPr lvl="1"/>
            <a:r>
              <a:rPr lang="en-US" dirty="0"/>
              <a:t>Count how many variables are in scope at each point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14144-5902-C84C-B46B-05AB636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2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C01E-DCC8-A147-9AAE-9889D503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D8D-DD43-DB4B-AEC9-67ACEB5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  <a:r>
              <a:rPr lang="en-US" sz="2400" dirty="0"/>
              <a:t>[</a:t>
            </a:r>
            <a:r>
              <a:rPr lang="zh-CN" altLang="en-US" sz="2400" dirty="0"/>
              <a:t>属性文法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One-pass compilation</a:t>
            </a:r>
          </a:p>
          <a:p>
            <a:pPr lvl="2"/>
            <a:r>
              <a:rPr lang="en-US" dirty="0"/>
              <a:t>Semantic analysis is done right in the middle of parsing</a:t>
            </a:r>
          </a:p>
          <a:p>
            <a:pPr lvl="1"/>
            <a:r>
              <a:rPr lang="en-US" dirty="0"/>
              <a:t>Augment rules to do checking during parsing</a:t>
            </a:r>
          </a:p>
          <a:p>
            <a:pPr lvl="1"/>
            <a:r>
              <a:rPr lang="en-US" dirty="0"/>
              <a:t>Approach suggested in the Compilers book</a:t>
            </a:r>
          </a:p>
          <a:p>
            <a:endParaRPr lang="en-US" dirty="0"/>
          </a:p>
          <a:p>
            <a:r>
              <a:rPr lang="en-US" dirty="0"/>
              <a:t>AST walk</a:t>
            </a:r>
            <a:r>
              <a:rPr lang="en-US" sz="2400" dirty="0"/>
              <a:t>[</a:t>
            </a:r>
            <a:r>
              <a:rPr lang="zh-CN" altLang="en-US" sz="2400" dirty="0"/>
              <a:t>语法树遍历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Two-pass compilation</a:t>
            </a:r>
          </a:p>
          <a:p>
            <a:pPr lvl="2"/>
            <a:r>
              <a:rPr lang="en-US" dirty="0"/>
              <a:t>First pass digests the syntax and builds a parse tree</a:t>
            </a:r>
          </a:p>
          <a:p>
            <a:pPr lvl="2"/>
            <a:r>
              <a:rPr lang="en-US" dirty="0"/>
              <a:t>The second pass traverses the tree to verify that the program respects all semantic rules</a:t>
            </a:r>
          </a:p>
          <a:p>
            <a:pPr lvl="1"/>
            <a:r>
              <a:rPr lang="en-US" dirty="0"/>
              <a:t>Strict phase separation of Syntax Analysis and Semantic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751-E29F-F049-8E4D-E933E028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31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5763-AF1E-964E-8C21-5101F3E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Directed Translation</a:t>
            </a:r>
            <a:r>
              <a:rPr lang="en-US" sz="3600" dirty="0"/>
              <a:t>[</a:t>
            </a:r>
            <a:r>
              <a:rPr lang="zh-CN" altLang="en-US" sz="3600" dirty="0"/>
              <a:t>语法制导翻译</a:t>
            </a:r>
            <a:r>
              <a:rPr lang="en-US" sz="36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2DF4-BFEF-F344-B2EA-4973FD05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946DCA-B81B-6A4A-9A0E-E6A5F7C56942}"/>
              </a:ext>
            </a:extLst>
          </p:cNvPr>
          <p:cNvGrpSpPr/>
          <p:nvPr/>
        </p:nvGrpSpPr>
        <p:grpSpPr>
          <a:xfrm>
            <a:off x="1619672" y="1268760"/>
            <a:ext cx="1881059" cy="4075307"/>
            <a:chOff x="3018482" y="1370228"/>
            <a:chExt cx="1881059" cy="4075307"/>
          </a:xfrm>
        </p:grpSpPr>
        <p:grpSp>
          <p:nvGrpSpPr>
            <p:cNvPr id="5" name="组合 102">
              <a:extLst>
                <a:ext uri="{FF2B5EF4-FFF2-40B4-BE49-F238E27FC236}">
                  <a16:creationId xmlns:a16="http://schemas.microsoft.com/office/drawing/2014/main" id="{6341D620-ED35-F746-97C4-84CCCD44EDFE}"/>
                </a:ext>
              </a:extLst>
            </p:cNvPr>
            <p:cNvGrpSpPr/>
            <p:nvPr/>
          </p:nvGrpSpPr>
          <p:grpSpPr>
            <a:xfrm>
              <a:off x="3018482" y="1370228"/>
              <a:ext cx="1717089" cy="4075307"/>
              <a:chOff x="6084168" y="1514244"/>
              <a:chExt cx="1717089" cy="4075307"/>
            </a:xfrm>
          </p:grpSpPr>
          <p:sp>
            <p:nvSpPr>
              <p:cNvPr id="6" name="矩形 27">
                <a:extLst>
                  <a:ext uri="{FF2B5EF4-FFF2-40B4-BE49-F238E27FC236}">
                    <a16:creationId xmlns:a16="http://schemas.microsoft.com/office/drawing/2014/main" id="{B7E95BBE-CCF7-D348-839A-056D0BBD47B7}"/>
                  </a:ext>
                </a:extLst>
              </p:cNvPr>
              <p:cNvSpPr/>
              <p:nvPr/>
            </p:nvSpPr>
            <p:spPr>
              <a:xfrm>
                <a:off x="6303272" y="2025727"/>
                <a:ext cx="1497984" cy="25114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Lexical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文本框 19">
                <a:extLst>
                  <a:ext uri="{FF2B5EF4-FFF2-40B4-BE49-F238E27FC236}">
                    <a16:creationId xmlns:a16="http://schemas.microsoft.com/office/drawing/2014/main" id="{330629C7-A065-3549-A85E-752157A194A2}"/>
                  </a:ext>
                </a:extLst>
              </p:cNvPr>
              <p:cNvSpPr txBox="1"/>
              <p:nvPr/>
            </p:nvSpPr>
            <p:spPr>
              <a:xfrm>
                <a:off x="6504390" y="1514244"/>
                <a:ext cx="1095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Source Code</a:t>
                </a:r>
                <a:endParaRPr lang="zh-CN" altLang="en-US" sz="1400" dirty="0"/>
              </a:p>
            </p:txBody>
          </p:sp>
          <p:cxnSp>
            <p:nvCxnSpPr>
              <p:cNvPr id="8" name="直接箭头连接符 21">
                <a:extLst>
                  <a:ext uri="{FF2B5EF4-FFF2-40B4-BE49-F238E27FC236}">
                    <a16:creationId xmlns:a16="http://schemas.microsoft.com/office/drawing/2014/main" id="{EBDFF816-51F2-A049-86D7-0E12CE479DCA}"/>
                  </a:ext>
                </a:extLst>
              </p:cNvPr>
              <p:cNvCxnSpPr>
                <a:stCxn id="7" idx="2"/>
                <a:endCxn id="6" idx="0"/>
              </p:cNvCxnSpPr>
              <p:nvPr/>
            </p:nvCxnSpPr>
            <p:spPr>
              <a:xfrm flipH="1">
                <a:off x="7052264" y="1822021"/>
                <a:ext cx="1" cy="203706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36">
                <a:extLst>
                  <a:ext uri="{FF2B5EF4-FFF2-40B4-BE49-F238E27FC236}">
                    <a16:creationId xmlns:a16="http://schemas.microsoft.com/office/drawing/2014/main" id="{24A35A8F-0406-ED4C-8472-B2A8C3151ADE}"/>
                  </a:ext>
                </a:extLst>
              </p:cNvPr>
              <p:cNvSpPr/>
              <p:nvPr/>
            </p:nvSpPr>
            <p:spPr>
              <a:xfrm>
                <a:off x="6303272" y="2524470"/>
                <a:ext cx="1497984" cy="251144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Syntax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41">
                <a:extLst>
                  <a:ext uri="{FF2B5EF4-FFF2-40B4-BE49-F238E27FC236}">
                    <a16:creationId xmlns:a16="http://schemas.microsoft.com/office/drawing/2014/main" id="{E910B463-B72C-9E4F-AE86-08989492E3A5}"/>
                  </a:ext>
                </a:extLst>
              </p:cNvPr>
              <p:cNvSpPr/>
              <p:nvPr/>
            </p:nvSpPr>
            <p:spPr>
              <a:xfrm>
                <a:off x="6303272" y="3062444"/>
                <a:ext cx="1497985" cy="25114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Semantic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52">
                <a:extLst>
                  <a:ext uri="{FF2B5EF4-FFF2-40B4-BE49-F238E27FC236}">
                    <a16:creationId xmlns:a16="http://schemas.microsoft.com/office/drawing/2014/main" id="{2CC3F29D-8BD4-A74D-BAE1-9968B9AA99F6}"/>
                  </a:ext>
                </a:extLst>
              </p:cNvPr>
              <p:cNvSpPr/>
              <p:nvPr/>
            </p:nvSpPr>
            <p:spPr>
              <a:xfrm>
                <a:off x="6303272" y="3616441"/>
                <a:ext cx="1497985" cy="43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Intermediate Code Generation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55">
                <a:extLst>
                  <a:ext uri="{FF2B5EF4-FFF2-40B4-BE49-F238E27FC236}">
                    <a16:creationId xmlns:a16="http://schemas.microsoft.com/office/drawing/2014/main" id="{1BEF2418-A323-8746-9271-372F814E33C7}"/>
                  </a:ext>
                </a:extLst>
              </p:cNvPr>
              <p:cNvSpPr/>
              <p:nvPr/>
            </p:nvSpPr>
            <p:spPr>
              <a:xfrm>
                <a:off x="6303272" y="4334401"/>
                <a:ext cx="1497985" cy="251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Optimization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58">
                <a:extLst>
                  <a:ext uri="{FF2B5EF4-FFF2-40B4-BE49-F238E27FC236}">
                    <a16:creationId xmlns:a16="http://schemas.microsoft.com/office/drawing/2014/main" id="{4EC3758C-B607-C84F-9290-7ACC945FA530}"/>
                  </a:ext>
                </a:extLst>
              </p:cNvPr>
              <p:cNvSpPr/>
              <p:nvPr/>
            </p:nvSpPr>
            <p:spPr>
              <a:xfrm>
                <a:off x="6303272" y="4849145"/>
                <a:ext cx="1497985" cy="251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Code Generation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60">
                <a:extLst>
                  <a:ext uri="{FF2B5EF4-FFF2-40B4-BE49-F238E27FC236}">
                    <a16:creationId xmlns:a16="http://schemas.microsoft.com/office/drawing/2014/main" id="{CB64294C-B3E2-4E4F-A173-D7C5C4EB72DB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>
                <a:off x="7052264" y="2276871"/>
                <a:ext cx="0" cy="247599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63">
                <a:extLst>
                  <a:ext uri="{FF2B5EF4-FFF2-40B4-BE49-F238E27FC236}">
                    <a16:creationId xmlns:a16="http://schemas.microsoft.com/office/drawing/2014/main" id="{E587D5D9-15F4-AA4E-B667-59B02BD1D1C8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7052264" y="2775614"/>
                <a:ext cx="1" cy="28683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66">
                <a:extLst>
                  <a:ext uri="{FF2B5EF4-FFF2-40B4-BE49-F238E27FC236}">
                    <a16:creationId xmlns:a16="http://schemas.microsoft.com/office/drawing/2014/main" id="{17C59904-1FB0-8648-B9C1-121DCD86F569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>
                <a:off x="7052265" y="3313588"/>
                <a:ext cx="0" cy="30285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69">
                <a:extLst>
                  <a:ext uri="{FF2B5EF4-FFF2-40B4-BE49-F238E27FC236}">
                    <a16:creationId xmlns:a16="http://schemas.microsoft.com/office/drawing/2014/main" id="{8764EB98-D2CC-6446-8AFB-57033AE6F337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7052265" y="4050711"/>
                <a:ext cx="0" cy="28369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72">
                <a:extLst>
                  <a:ext uri="{FF2B5EF4-FFF2-40B4-BE49-F238E27FC236}">
                    <a16:creationId xmlns:a16="http://schemas.microsoft.com/office/drawing/2014/main" id="{97EE17B8-47CC-1946-8681-B545A367A707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>
                <a:off x="7052265" y="4585545"/>
                <a:ext cx="0" cy="26360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91">
                <a:extLst>
                  <a:ext uri="{FF2B5EF4-FFF2-40B4-BE49-F238E27FC236}">
                    <a16:creationId xmlns:a16="http://schemas.microsoft.com/office/drawing/2014/main" id="{05074CF1-6F71-864E-8F76-FA7DE629CA50}"/>
                  </a:ext>
                </a:extLst>
              </p:cNvPr>
              <p:cNvSpPr txBox="1"/>
              <p:nvPr/>
            </p:nvSpPr>
            <p:spPr>
              <a:xfrm>
                <a:off x="6525356" y="5281774"/>
                <a:ext cx="1053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Target Code</a:t>
                </a:r>
                <a:endParaRPr lang="zh-CN" altLang="en-US" sz="1400" dirty="0"/>
              </a:p>
            </p:txBody>
          </p:sp>
          <p:cxnSp>
            <p:nvCxnSpPr>
              <p:cNvPr id="20" name="直接箭头连接符 92">
                <a:extLst>
                  <a:ext uri="{FF2B5EF4-FFF2-40B4-BE49-F238E27FC236}">
                    <a16:creationId xmlns:a16="http://schemas.microsoft.com/office/drawing/2014/main" id="{231B5EE0-95A8-B846-B4FB-EE09FE6E7D00}"/>
                  </a:ext>
                </a:extLst>
              </p:cNvPr>
              <p:cNvCxnSpPr>
                <a:stCxn id="13" idx="2"/>
                <a:endCxn id="19" idx="0"/>
              </p:cNvCxnSpPr>
              <p:nvPr/>
            </p:nvCxnSpPr>
            <p:spPr>
              <a:xfrm flipH="1">
                <a:off x="7052264" y="5100289"/>
                <a:ext cx="1" cy="18148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97">
                <a:extLst>
                  <a:ext uri="{FF2B5EF4-FFF2-40B4-BE49-F238E27FC236}">
                    <a16:creationId xmlns:a16="http://schemas.microsoft.com/office/drawing/2014/main" id="{8F20CEAB-3EC4-9248-8D9C-3F8D99D84E0F}"/>
                  </a:ext>
                </a:extLst>
              </p:cNvPr>
              <p:cNvSpPr txBox="1"/>
              <p:nvPr/>
            </p:nvSpPr>
            <p:spPr>
              <a:xfrm>
                <a:off x="6084168" y="2255259"/>
                <a:ext cx="1051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Token Stream</a:t>
                </a:r>
                <a:endParaRPr lang="zh-CN" altLang="en-US" sz="1200" dirty="0"/>
              </a:p>
            </p:txBody>
          </p:sp>
          <p:sp>
            <p:nvSpPr>
              <p:cNvPr id="22" name="文本框 98">
                <a:extLst>
                  <a:ext uri="{FF2B5EF4-FFF2-40B4-BE49-F238E27FC236}">
                    <a16:creationId xmlns:a16="http://schemas.microsoft.com/office/drawing/2014/main" id="{8C4EF4E5-660F-CD46-9DCB-E201BE156B1C}"/>
                  </a:ext>
                </a:extLst>
              </p:cNvPr>
              <p:cNvSpPr txBox="1"/>
              <p:nvPr/>
            </p:nvSpPr>
            <p:spPr>
              <a:xfrm>
                <a:off x="6221129" y="2778700"/>
                <a:ext cx="915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Syntax Tree</a:t>
                </a:r>
                <a:endParaRPr lang="zh-CN" altLang="en-US" sz="1200" dirty="0"/>
              </a:p>
            </p:txBody>
          </p:sp>
          <p:sp>
            <p:nvSpPr>
              <p:cNvPr id="23" name="文本框 99">
                <a:extLst>
                  <a:ext uri="{FF2B5EF4-FFF2-40B4-BE49-F238E27FC236}">
                    <a16:creationId xmlns:a16="http://schemas.microsoft.com/office/drawing/2014/main" id="{0C31B42A-D6D4-924B-A2D0-62C47F9FF1A6}"/>
                  </a:ext>
                </a:extLst>
              </p:cNvPr>
              <p:cNvSpPr txBox="1"/>
              <p:nvPr/>
            </p:nvSpPr>
            <p:spPr>
              <a:xfrm>
                <a:off x="6232669" y="3300189"/>
                <a:ext cx="915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Syntax Tree</a:t>
                </a:r>
                <a:endParaRPr lang="zh-CN" altLang="en-US" sz="1200" dirty="0"/>
              </a:p>
            </p:txBody>
          </p:sp>
          <p:sp>
            <p:nvSpPr>
              <p:cNvPr id="24" name="文本框 100">
                <a:extLst>
                  <a:ext uri="{FF2B5EF4-FFF2-40B4-BE49-F238E27FC236}">
                    <a16:creationId xmlns:a16="http://schemas.microsoft.com/office/drawing/2014/main" id="{5ED49013-A3C5-5740-8A0D-55053E98A5AF}"/>
                  </a:ext>
                </a:extLst>
              </p:cNvPr>
              <p:cNvSpPr txBox="1"/>
              <p:nvPr/>
            </p:nvSpPr>
            <p:spPr>
              <a:xfrm>
                <a:off x="6782247" y="4037784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IR</a:t>
                </a:r>
                <a:endParaRPr lang="zh-CN" altLang="en-US" sz="1200" dirty="0"/>
              </a:p>
            </p:txBody>
          </p:sp>
          <p:sp>
            <p:nvSpPr>
              <p:cNvPr id="25" name="文本框 101">
                <a:extLst>
                  <a:ext uri="{FF2B5EF4-FFF2-40B4-BE49-F238E27FC236}">
                    <a16:creationId xmlns:a16="http://schemas.microsoft.com/office/drawing/2014/main" id="{89DCC807-BC95-9F41-B655-920243B6497A}"/>
                  </a:ext>
                </a:extLst>
              </p:cNvPr>
              <p:cNvSpPr txBox="1"/>
              <p:nvPr/>
            </p:nvSpPr>
            <p:spPr>
              <a:xfrm>
                <a:off x="6782247" y="4559219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IR</a:t>
                </a:r>
                <a:endParaRPr lang="zh-CN" altLang="en-US" sz="1200" dirty="0"/>
              </a:p>
            </p:txBody>
          </p:sp>
        </p:grpSp>
        <p:sp>
          <p:nvSpPr>
            <p:cNvPr id="27" name="圆角矩形 103">
              <a:extLst>
                <a:ext uri="{FF2B5EF4-FFF2-40B4-BE49-F238E27FC236}">
                  <a16:creationId xmlns:a16="http://schemas.microsoft.com/office/drawing/2014/main" id="{A596898F-BBA8-D042-ADD3-3DD4613A2CF5}"/>
                </a:ext>
              </a:extLst>
            </p:cNvPr>
            <p:cNvSpPr/>
            <p:nvPr/>
          </p:nvSpPr>
          <p:spPr>
            <a:xfrm>
              <a:off x="3018482" y="1730654"/>
              <a:ext cx="1872208" cy="1659093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104">
              <a:extLst>
                <a:ext uri="{FF2B5EF4-FFF2-40B4-BE49-F238E27FC236}">
                  <a16:creationId xmlns:a16="http://schemas.microsoft.com/office/drawing/2014/main" id="{C7C6697B-E837-8044-B0E2-A7933DE1243F}"/>
                </a:ext>
              </a:extLst>
            </p:cNvPr>
            <p:cNvSpPr/>
            <p:nvPr/>
          </p:nvSpPr>
          <p:spPr>
            <a:xfrm>
              <a:off x="3027333" y="3429000"/>
              <a:ext cx="1872208" cy="2016535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689029-D639-7448-AAA6-4C98ADBFA0B3}"/>
              </a:ext>
            </a:extLst>
          </p:cNvPr>
          <p:cNvGrpSpPr/>
          <p:nvPr/>
        </p:nvGrpSpPr>
        <p:grpSpPr>
          <a:xfrm>
            <a:off x="3521389" y="2866311"/>
            <a:ext cx="2584676" cy="938916"/>
            <a:chOff x="3521389" y="2866311"/>
            <a:chExt cx="2584676" cy="938916"/>
          </a:xfrm>
        </p:grpSpPr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FD410452-C6B8-2445-A2A1-EF3B3F70FE64}"/>
                </a:ext>
              </a:extLst>
            </p:cNvPr>
            <p:cNvSpPr/>
            <p:nvPr/>
          </p:nvSpPr>
          <p:spPr>
            <a:xfrm flipH="1">
              <a:off x="3521389" y="2866311"/>
              <a:ext cx="449466" cy="938916"/>
            </a:xfrm>
            <a:prstGeom prst="lef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59AB44-98AE-C046-9952-14455AAC07BB}"/>
                </a:ext>
              </a:extLst>
            </p:cNvPr>
            <p:cNvSpPr txBox="1"/>
            <p:nvPr/>
          </p:nvSpPr>
          <p:spPr>
            <a:xfrm>
              <a:off x="3930790" y="3142709"/>
              <a:ext cx="2175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Semantic Translation</a:t>
              </a:r>
            </a:p>
            <a:p>
              <a:pPr algn="ctr"/>
              <a:r>
                <a:rPr lang="en-US" dirty="0"/>
                <a:t>(</a:t>
              </a:r>
              <a:r>
                <a:rPr lang="zh-CN" altLang="en-US" dirty="0"/>
                <a:t>语义翻译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EDAF58-7D42-A042-84BC-BECD600F7164}"/>
              </a:ext>
            </a:extLst>
          </p:cNvPr>
          <p:cNvGrpSpPr/>
          <p:nvPr/>
        </p:nvGrpSpPr>
        <p:grpSpPr>
          <a:xfrm>
            <a:off x="5820068" y="2290239"/>
            <a:ext cx="3237616" cy="1514987"/>
            <a:chOff x="5820068" y="2290239"/>
            <a:chExt cx="3237616" cy="1514987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0E6BE387-45D4-2843-9AD3-5445D8EC789D}"/>
                </a:ext>
              </a:extLst>
            </p:cNvPr>
            <p:cNvSpPr/>
            <p:nvPr/>
          </p:nvSpPr>
          <p:spPr>
            <a:xfrm flipH="1">
              <a:off x="5820068" y="2290239"/>
              <a:ext cx="449466" cy="1514987"/>
            </a:xfrm>
            <a:prstGeom prst="lef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C1490F-AB55-D245-9A93-4FC4680DA23F}"/>
                </a:ext>
              </a:extLst>
            </p:cNvPr>
            <p:cNvSpPr txBox="1"/>
            <p:nvPr/>
          </p:nvSpPr>
          <p:spPr>
            <a:xfrm>
              <a:off x="6268651" y="2816960"/>
              <a:ext cx="27890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Syntax Directed Translation</a:t>
              </a:r>
            </a:p>
            <a:p>
              <a:pPr algn="ctr"/>
              <a:r>
                <a:rPr lang="en-US" dirty="0"/>
                <a:t>(</a:t>
              </a:r>
              <a:r>
                <a:rPr lang="zh-CN" altLang="en-US" dirty="0"/>
                <a:t>语法制导翻译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3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How to understand the item [A -&gt; u•, a/b/c]</a:t>
            </a:r>
          </a:p>
          <a:p>
            <a:endParaRPr lang="en-US" dirty="0"/>
          </a:p>
          <a:p>
            <a:r>
              <a:rPr lang="en-US" dirty="0"/>
              <a:t>Then, what are the drawbacks of LR(1)?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LALR(1)?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LALR(1) improve LR(1)?</a:t>
            </a:r>
          </a:p>
          <a:p>
            <a:endParaRPr lang="en-US" dirty="0"/>
          </a:p>
          <a:p>
            <a:r>
              <a:rPr lang="en-US" dirty="0"/>
              <a:t>LR(0) -&gt; SLR(1) -&gt; LR(1), what is trend of improvement?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57866" y="4377878"/>
            <a:ext cx="533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Merge similar states to reduce table rows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95536" y="2289646"/>
            <a:ext cx="8703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More states because of the splitting, further much larger parse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A1F1-E62E-E54F-A0DC-88D09E098C4A}"/>
              </a:ext>
            </a:extLst>
          </p:cNvPr>
          <p:cNvSpPr txBox="1"/>
          <p:nvPr/>
        </p:nvSpPr>
        <p:spPr>
          <a:xfrm>
            <a:off x="395536" y="5487615"/>
            <a:ext cx="5179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Reduce action is more and more precise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467544" y="3399383"/>
            <a:ext cx="7915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LookAhead</a:t>
            </a:r>
            <a:r>
              <a:rPr lang="en-US" sz="2400" dirty="0">
                <a:solidFill>
                  <a:srgbClr val="0000FF"/>
                </a:solidFill>
              </a:rPr>
              <a:t> LR. A compromise between LR(1) and LR(0)/SLR(1)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26015-E590-5C42-888B-26A094669FF9}"/>
              </a:ext>
            </a:extLst>
          </p:cNvPr>
          <p:cNvSpPr txBox="1"/>
          <p:nvPr/>
        </p:nvSpPr>
        <p:spPr>
          <a:xfrm>
            <a:off x="429726" y="1325959"/>
            <a:ext cx="786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Reduce only using A -&gt; u, when the next input symbol is a/b/c</a:t>
            </a:r>
          </a:p>
        </p:txBody>
      </p:sp>
    </p:spTree>
    <p:extLst>
      <p:ext uri="{BB962C8B-B14F-4D97-AF65-F5344CB8AC3E}">
        <p14:creationId xmlns:p14="http://schemas.microsoft.com/office/powerpoint/2010/main" val="28888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197E-0A50-E040-9636-E09294B4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Merging</a:t>
            </a:r>
            <a:r>
              <a:rPr lang="en-US" sz="3200" dirty="0"/>
              <a:t>[</a:t>
            </a:r>
            <a:r>
              <a:rPr lang="zh-CN" altLang="en-US" sz="3200" dirty="0"/>
              <a:t>状态合并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4663-E548-D948-9794-6A966191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states with the same core</a:t>
            </a:r>
            <a:r>
              <a:rPr lang="en-US" sz="2400" dirty="0"/>
              <a:t>[</a:t>
            </a:r>
            <a:r>
              <a:rPr lang="zh-CN" altLang="en-US" sz="2400" dirty="0"/>
              <a:t>同心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Core: LR(1) items minus the lookahead (i.e., LR(0) items)</a:t>
            </a:r>
          </a:p>
          <a:p>
            <a:pPr lvl="1"/>
            <a:r>
              <a:rPr lang="en-US" dirty="0"/>
              <a:t>All items are identical except lookahead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4CB17-1EC3-D14A-9AE3-59248D26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0B3F73-BDE4-E443-8BD4-2C27BFE2C49D}"/>
              </a:ext>
            </a:extLst>
          </p:cNvPr>
          <p:cNvGrpSpPr/>
          <p:nvPr/>
        </p:nvGrpSpPr>
        <p:grpSpPr>
          <a:xfrm>
            <a:off x="395536" y="2363396"/>
            <a:ext cx="7683089" cy="1569660"/>
            <a:chOff x="395536" y="1124744"/>
            <a:chExt cx="7683089" cy="1569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9AC336-0CF4-A04C-B40F-4FF6EF3389D4}"/>
                </a:ext>
              </a:extLst>
            </p:cNvPr>
            <p:cNvSpPr txBox="1"/>
            <p:nvPr/>
          </p:nvSpPr>
          <p:spPr>
            <a:xfrm>
              <a:off x="2476096" y="1124744"/>
              <a:ext cx="1447832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6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</a:t>
              </a:r>
              <a:r>
                <a:rPr lang="en-US" sz="2400" dirty="0" err="1"/>
                <a:t>a·X</a:t>
              </a:r>
              <a:r>
                <a:rPr lang="en-US" sz="2400" dirty="0"/>
                <a:t>, $</a:t>
              </a:r>
            </a:p>
            <a:p>
              <a:r>
                <a:rPr lang="en-US" sz="2400" dirty="0"/>
                <a:t>X → .</a:t>
              </a:r>
              <a:r>
                <a:rPr lang="en-US" sz="2400" dirty="0" err="1"/>
                <a:t>aX</a:t>
              </a:r>
              <a:r>
                <a:rPr lang="en-US" sz="2400" dirty="0"/>
                <a:t>, $</a:t>
              </a:r>
            </a:p>
            <a:p>
              <a:r>
                <a:rPr lang="en-US" sz="2400" dirty="0"/>
                <a:t>X → ·b, $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5C4D35-E697-D647-BEF9-CE4CDBCD0670}"/>
                </a:ext>
              </a:extLst>
            </p:cNvPr>
            <p:cNvSpPr txBox="1"/>
            <p:nvPr/>
          </p:nvSpPr>
          <p:spPr>
            <a:xfrm>
              <a:off x="395536" y="1124744"/>
              <a:ext cx="1720343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3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</a:t>
              </a:r>
              <a:r>
                <a:rPr lang="en-US" sz="2400" dirty="0" err="1"/>
                <a:t>a·X</a:t>
              </a:r>
              <a:r>
                <a:rPr lang="en-US" sz="2400" dirty="0"/>
                <a:t>, a/b</a:t>
              </a:r>
            </a:p>
            <a:p>
              <a:r>
                <a:rPr lang="en-US" sz="2400" dirty="0"/>
                <a:t>X → .</a:t>
              </a:r>
              <a:r>
                <a:rPr lang="en-US" sz="2400" dirty="0" err="1"/>
                <a:t>aX</a:t>
              </a:r>
              <a:r>
                <a:rPr lang="en-US" sz="2400" dirty="0"/>
                <a:t>, a/b</a:t>
              </a:r>
            </a:p>
            <a:p>
              <a:r>
                <a:rPr lang="en-US" sz="2400" dirty="0"/>
                <a:t>X → ·b, a/b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83424-3ED5-F84B-8955-AB96DAC172AC}"/>
                </a:ext>
              </a:extLst>
            </p:cNvPr>
            <p:cNvSpPr txBox="1"/>
            <p:nvPr/>
          </p:nvSpPr>
          <p:spPr>
            <a:xfrm>
              <a:off x="6084168" y="1124744"/>
              <a:ext cx="1994457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36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</a:t>
              </a:r>
              <a:r>
                <a:rPr lang="en-US" sz="2400" dirty="0" err="1"/>
                <a:t>a·X</a:t>
              </a:r>
              <a:r>
                <a:rPr lang="en-US" sz="2400" dirty="0"/>
                <a:t>, a/b/$</a:t>
              </a:r>
            </a:p>
            <a:p>
              <a:r>
                <a:rPr lang="en-US" sz="2400" dirty="0"/>
                <a:t>X → .</a:t>
              </a:r>
              <a:r>
                <a:rPr lang="en-US" sz="2400" dirty="0" err="1"/>
                <a:t>aX</a:t>
              </a:r>
              <a:r>
                <a:rPr lang="en-US" sz="2400" dirty="0"/>
                <a:t>, a/b/$</a:t>
              </a:r>
            </a:p>
            <a:p>
              <a:r>
                <a:rPr lang="en-US" sz="2400" dirty="0"/>
                <a:t>X → ·b, a/b/$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0E628C4B-37D8-6242-AF95-B42D83998C14}"/>
                </a:ext>
              </a:extLst>
            </p:cNvPr>
            <p:cNvSpPr/>
            <p:nvPr/>
          </p:nvSpPr>
          <p:spPr>
            <a:xfrm>
              <a:off x="4559359" y="1664772"/>
              <a:ext cx="1080120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23138F-7EE3-DE4E-83D4-7214411D7852}"/>
              </a:ext>
            </a:extLst>
          </p:cNvPr>
          <p:cNvGrpSpPr/>
          <p:nvPr/>
        </p:nvGrpSpPr>
        <p:grpSpPr>
          <a:xfrm>
            <a:off x="419161" y="4293096"/>
            <a:ext cx="7537215" cy="830999"/>
            <a:chOff x="395536" y="3462097"/>
            <a:chExt cx="7537215" cy="830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F73190-C99E-F247-9CBC-E3DC1F01DE77}"/>
                </a:ext>
              </a:extLst>
            </p:cNvPr>
            <p:cNvSpPr txBox="1"/>
            <p:nvPr/>
          </p:nvSpPr>
          <p:spPr>
            <a:xfrm>
              <a:off x="395536" y="3462099"/>
              <a:ext cx="157447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4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b·, a/b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736260-A584-E344-A9DD-16412BB2B515}"/>
                </a:ext>
              </a:extLst>
            </p:cNvPr>
            <p:cNvSpPr txBox="1"/>
            <p:nvPr/>
          </p:nvSpPr>
          <p:spPr>
            <a:xfrm>
              <a:off x="2476096" y="3462098"/>
              <a:ext cx="130195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7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b·, $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FE2A12-0AC0-C241-8005-C464949B490D}"/>
                </a:ext>
              </a:extLst>
            </p:cNvPr>
            <p:cNvSpPr txBox="1"/>
            <p:nvPr/>
          </p:nvSpPr>
          <p:spPr>
            <a:xfrm>
              <a:off x="6084168" y="3462097"/>
              <a:ext cx="1848583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47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b·, a/b/$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9EE6D30-C5E3-224E-8BAF-5C6AEABDA178}"/>
                </a:ext>
              </a:extLst>
            </p:cNvPr>
            <p:cNvSpPr/>
            <p:nvPr/>
          </p:nvSpPr>
          <p:spPr>
            <a:xfrm>
              <a:off x="4572000" y="3635279"/>
              <a:ext cx="1080120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65C6EA-3475-A346-8C8B-8A8C7582DF98}"/>
              </a:ext>
            </a:extLst>
          </p:cNvPr>
          <p:cNvGrpSpPr/>
          <p:nvPr/>
        </p:nvGrpSpPr>
        <p:grpSpPr>
          <a:xfrm>
            <a:off x="395535" y="5550330"/>
            <a:ext cx="7683090" cy="830998"/>
            <a:chOff x="395535" y="5085183"/>
            <a:chExt cx="7683090" cy="830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3C62AC-C726-ED41-9A42-D3A48645F5E4}"/>
                </a:ext>
              </a:extLst>
            </p:cNvPr>
            <p:cNvSpPr txBox="1"/>
            <p:nvPr/>
          </p:nvSpPr>
          <p:spPr>
            <a:xfrm>
              <a:off x="395535" y="5085184"/>
              <a:ext cx="1720343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8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</a:t>
              </a:r>
              <a:r>
                <a:rPr lang="en-US" sz="2400" dirty="0" err="1"/>
                <a:t>aX</a:t>
              </a:r>
              <a:r>
                <a:rPr lang="en-US" sz="2400" dirty="0"/>
                <a:t>·, a/b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C0CA57-8EF6-814E-B0F7-94584641B59B}"/>
                </a:ext>
              </a:extLst>
            </p:cNvPr>
            <p:cNvSpPr txBox="1"/>
            <p:nvPr/>
          </p:nvSpPr>
          <p:spPr>
            <a:xfrm>
              <a:off x="2524312" y="5085183"/>
              <a:ext cx="1447832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9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</a:t>
              </a:r>
              <a:r>
                <a:rPr lang="en-US" sz="2400" dirty="0" err="1"/>
                <a:t>aX</a:t>
              </a:r>
              <a:r>
                <a:rPr lang="en-US" sz="2400" dirty="0"/>
                <a:t>·, $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B52CF6-4984-BE4C-B58D-0BD97B47017D}"/>
                </a:ext>
              </a:extLst>
            </p:cNvPr>
            <p:cNvSpPr txBox="1"/>
            <p:nvPr/>
          </p:nvSpPr>
          <p:spPr>
            <a:xfrm>
              <a:off x="6084168" y="5085183"/>
              <a:ext cx="1994457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</a:t>
              </a:r>
              <a:r>
                <a:rPr lang="en-US" sz="2400" baseline="-25000" dirty="0"/>
                <a:t>89</a:t>
              </a:r>
              <a:r>
                <a:rPr lang="en-US" altLang="zh-CN" sz="2400" dirty="0"/>
                <a:t>:</a:t>
              </a:r>
            </a:p>
            <a:p>
              <a:r>
                <a:rPr lang="en-US" sz="2400" dirty="0"/>
                <a:t>X → </a:t>
              </a:r>
              <a:r>
                <a:rPr lang="en-US" sz="2400" dirty="0" err="1"/>
                <a:t>aX</a:t>
              </a:r>
              <a:r>
                <a:rPr lang="en-US" sz="2400" dirty="0"/>
                <a:t>·, a/b/$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A7A82D66-721B-F540-8878-4822C5FB33E4}"/>
                </a:ext>
              </a:extLst>
            </p:cNvPr>
            <p:cNvSpPr/>
            <p:nvPr/>
          </p:nvSpPr>
          <p:spPr>
            <a:xfrm>
              <a:off x="4559359" y="5258365"/>
              <a:ext cx="1080120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52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4BEF-13D1-CE45-990D-94175E28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Merging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FF2A-C92C-AA42-847F-B4F91A75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FD150C-435E-C24B-8AEE-D6752B261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129722"/>
              </p:ext>
            </p:extLst>
          </p:nvPr>
        </p:nvGraphicFramePr>
        <p:xfrm>
          <a:off x="146151" y="980728"/>
          <a:ext cx="4248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441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662759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64356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859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9437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F2408D0-B02F-1D45-A306-9EDCAFCE6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381468"/>
              </p:ext>
            </p:extLst>
          </p:nvPr>
        </p:nvGraphicFramePr>
        <p:xfrm>
          <a:off x="4869165" y="984142"/>
          <a:ext cx="4248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633245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85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ECF714-DA51-524D-A534-9A143B8DFD24}"/>
              </a:ext>
            </a:extLst>
          </p:cNvPr>
          <p:cNvSpPr txBox="1"/>
          <p:nvPr/>
        </p:nvSpPr>
        <p:spPr>
          <a:xfrm>
            <a:off x="1859120" y="586233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LR(1)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B9E2B-16F1-EC48-AB42-1DBA50DE1E2A}"/>
              </a:ext>
            </a:extLst>
          </p:cNvPr>
          <p:cNvSpPr txBox="1"/>
          <p:nvPr/>
        </p:nvSpPr>
        <p:spPr>
          <a:xfrm>
            <a:off x="6444208" y="4727704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LALR(1)</a:t>
            </a:r>
          </a:p>
        </p:txBody>
      </p:sp>
    </p:spTree>
    <p:extLst>
      <p:ext uri="{BB962C8B-B14F-4D97-AF65-F5344CB8AC3E}">
        <p14:creationId xmlns:p14="http://schemas.microsoft.com/office/powerpoint/2010/main" val="51270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31BF-99B3-6E40-B408-DF6676DB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770C-4991-3842-9331-A9EAEF43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of states can introduce </a:t>
            </a:r>
            <a:r>
              <a:rPr lang="en-US" b="1" dirty="0"/>
              <a:t>conflicts</a:t>
            </a:r>
            <a:r>
              <a:rPr lang="en-US" sz="2400" dirty="0"/>
              <a:t>[</a:t>
            </a:r>
            <a:r>
              <a:rPr lang="zh-CN" altLang="en-US" sz="2400" dirty="0"/>
              <a:t>引入冲突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Cannot introduce shift-reduce (s-r) conflicts</a:t>
            </a:r>
          </a:p>
          <a:p>
            <a:pPr lvl="2"/>
            <a:r>
              <a:rPr lang="en-US" dirty="0"/>
              <a:t>i.e., a s-r conflict cannot exist in a merged set unless the conflict was already present in one of the original LR(1) sets</a:t>
            </a:r>
          </a:p>
          <a:p>
            <a:pPr lvl="1"/>
            <a:r>
              <a:rPr lang="en-US" dirty="0"/>
              <a:t>Can introduce reduce-reduce (r-r) conflicts</a:t>
            </a:r>
          </a:p>
          <a:p>
            <a:pPr lvl="2"/>
            <a:r>
              <a:rPr lang="en-US" dirty="0"/>
              <a:t>LR was introduced to split the Follow set on reduce action</a:t>
            </a:r>
          </a:p>
          <a:p>
            <a:pPr lvl="2"/>
            <a:r>
              <a:rPr lang="en-US" dirty="0"/>
              <a:t>Merging reverts the splitting</a:t>
            </a:r>
          </a:p>
          <a:p>
            <a:endParaRPr lang="en-US" dirty="0"/>
          </a:p>
          <a:p>
            <a:r>
              <a:rPr lang="en-US" b="1" dirty="0"/>
              <a:t>Detection of errors</a:t>
            </a:r>
            <a:r>
              <a:rPr lang="en-US" dirty="0"/>
              <a:t> may be delayed</a:t>
            </a:r>
            <a:r>
              <a:rPr lang="en-US" sz="2400" dirty="0"/>
              <a:t>[</a:t>
            </a:r>
            <a:r>
              <a:rPr lang="zh-CN" altLang="en-US" sz="2400" dirty="0"/>
              <a:t>推迟错误识别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On error, LALR parsers will not perform shifts beyond an LR parser, but may perform more reductions before finding error</a:t>
            </a:r>
          </a:p>
          <a:p>
            <a:pPr lvl="1"/>
            <a:r>
              <a:rPr lang="en-US" dirty="0"/>
              <a:t>We’ll see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5C081-0B6D-4B4D-B7AB-684CBD55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7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315B-B59A-E74F-AA09-2AFF9A8F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Conflict: Shift-Reduce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81C0-0745-914B-BB63-1B8325C0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Shift-reduce conflicts are </a:t>
            </a:r>
            <a:r>
              <a:rPr lang="en-US" b="1" dirty="0"/>
              <a:t>not</a:t>
            </a:r>
            <a:r>
              <a:rPr lang="en-US" dirty="0"/>
              <a:t> introduced by merging</a:t>
            </a:r>
          </a:p>
          <a:p>
            <a:endParaRPr lang="en-US" dirty="0"/>
          </a:p>
          <a:p>
            <a:r>
              <a:rPr lang="en-US" dirty="0"/>
              <a:t>Suppose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Sij</a:t>
            </a:r>
            <a:r>
              <a:rPr lang="en-US" dirty="0"/>
              <a:t>:  </a:t>
            </a:r>
            <a:r>
              <a:rPr lang="en-US" dirty="0">
                <a:solidFill>
                  <a:srgbClr val="0000FF"/>
                </a:solidFill>
              </a:rPr>
              <a:t>[A -&gt; ⍺·, a]</a:t>
            </a:r>
            <a:r>
              <a:rPr lang="en-US" dirty="0"/>
              <a:t> reduce on input </a:t>
            </a:r>
            <a:r>
              <a:rPr lang="en-US" dirty="0">
                <a:solidFill>
                  <a:srgbClr val="0000FF"/>
                </a:solidFill>
              </a:rPr>
              <a:t>a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00FF"/>
                </a:solidFill>
              </a:rPr>
              <a:t>[B -&gt; β.a𝜎, b]</a:t>
            </a:r>
            <a:r>
              <a:rPr lang="en-US" dirty="0"/>
              <a:t> shift on input </a:t>
            </a:r>
            <a:r>
              <a:rPr lang="en-US" dirty="0">
                <a:solidFill>
                  <a:srgbClr val="0000FF"/>
                </a:solidFill>
              </a:rPr>
              <a:t>a</a:t>
            </a:r>
          </a:p>
          <a:p>
            <a:pPr marL="457200" lvl="1" indent="0">
              <a:buNone/>
            </a:pPr>
            <a:r>
              <a:rPr lang="en-US" dirty="0"/>
              <a:t>Formed by merging </a:t>
            </a:r>
            <a:r>
              <a:rPr lang="en-US" dirty="0">
                <a:solidFill>
                  <a:srgbClr val="FF0000"/>
                </a:solidFill>
              </a:rPr>
              <a:t>Si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Sj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Cores must be the same for </a:t>
            </a:r>
            <a:r>
              <a:rPr lang="en-US" dirty="0">
                <a:solidFill>
                  <a:srgbClr val="FF0000"/>
                </a:solidFill>
              </a:rPr>
              <a:t>Si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Sj</a:t>
            </a:r>
            <a:r>
              <a:rPr lang="en-US" dirty="0"/>
              <a:t>, and thus one of them must contain </a:t>
            </a:r>
            <a:r>
              <a:rPr lang="en-US" dirty="0">
                <a:solidFill>
                  <a:srgbClr val="0000FF"/>
                </a:solidFill>
              </a:rPr>
              <a:t>[A -&gt; ⍺·, a]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[B -&gt; β.a𝜎, b]</a:t>
            </a:r>
          </a:p>
          <a:p>
            <a:pPr lvl="1"/>
            <a:r>
              <a:rPr lang="en-US" dirty="0"/>
              <a:t>Shift-reduce conflicts were already present in either </a:t>
            </a:r>
            <a:r>
              <a:rPr lang="en-US" dirty="0">
                <a:solidFill>
                  <a:srgbClr val="FF0000"/>
                </a:solidFill>
              </a:rPr>
              <a:t>Si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Sj</a:t>
            </a:r>
            <a:r>
              <a:rPr lang="en-US" dirty="0"/>
              <a:t> (or both) and not newly introduced by merging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ED87-6D05-EC47-8E84-F8861DDB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5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315B-B59A-E74F-AA09-2AFF9A8F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Conflict: Reduce-Reduce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81C0-0745-914B-BB63-1B8325C0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Reduce-reduce conflicts can be introduced by merging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ED87-6D05-EC47-8E84-F8861DDB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EA9F4-C7AE-EF46-85B6-B7619497B759}"/>
              </a:ext>
            </a:extLst>
          </p:cNvPr>
          <p:cNvSpPr txBox="1"/>
          <p:nvPr/>
        </p:nvSpPr>
        <p:spPr>
          <a:xfrm>
            <a:off x="991715" y="1484784"/>
            <a:ext cx="2932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S' –&gt; 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 –&gt; </a:t>
            </a:r>
            <a:r>
              <a:rPr lang="en-US" sz="2000" dirty="0" err="1">
                <a:solidFill>
                  <a:srgbClr val="0000FF"/>
                </a:solidFill>
              </a:rPr>
              <a:t>aBc</a:t>
            </a:r>
            <a:r>
              <a:rPr lang="en-US" sz="2000" dirty="0">
                <a:solidFill>
                  <a:srgbClr val="0000FF"/>
                </a:solidFill>
              </a:rPr>
              <a:t> | </a:t>
            </a:r>
            <a:r>
              <a:rPr lang="en-US" sz="2000" dirty="0" err="1">
                <a:solidFill>
                  <a:srgbClr val="0000FF"/>
                </a:solidFill>
              </a:rPr>
              <a:t>bCc</a:t>
            </a:r>
            <a:r>
              <a:rPr lang="en-US" sz="2000" dirty="0">
                <a:solidFill>
                  <a:srgbClr val="0000FF"/>
                </a:solidFill>
              </a:rPr>
              <a:t> | </a:t>
            </a:r>
            <a:r>
              <a:rPr lang="en-US" sz="2000" dirty="0" err="1">
                <a:solidFill>
                  <a:srgbClr val="0000FF"/>
                </a:solidFill>
              </a:rPr>
              <a:t>aCd</a:t>
            </a:r>
            <a:r>
              <a:rPr lang="en-US" sz="2000" dirty="0">
                <a:solidFill>
                  <a:srgbClr val="0000FF"/>
                </a:solidFill>
              </a:rPr>
              <a:t> | </a:t>
            </a:r>
            <a:r>
              <a:rPr lang="en-US" sz="2000" dirty="0" err="1">
                <a:solidFill>
                  <a:srgbClr val="0000FF"/>
                </a:solidFill>
              </a:rPr>
              <a:t>bBd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B –&gt; 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 –&gt; 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62C55-0742-5043-B682-C8D59E50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9151"/>
            <a:ext cx="9144000" cy="34618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A877845-8377-D64E-87C1-EF5B25AE1021}"/>
              </a:ext>
            </a:extLst>
          </p:cNvPr>
          <p:cNvGrpSpPr/>
          <p:nvPr/>
        </p:nvGrpSpPr>
        <p:grpSpPr>
          <a:xfrm>
            <a:off x="3491880" y="3578845"/>
            <a:ext cx="5472608" cy="2226419"/>
            <a:chOff x="3491880" y="3578845"/>
            <a:chExt cx="5472608" cy="22264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393D2F-2716-3B47-8DA8-DFEC8837FF5D}"/>
                </a:ext>
              </a:extLst>
            </p:cNvPr>
            <p:cNvSpPr/>
            <p:nvPr/>
          </p:nvSpPr>
          <p:spPr>
            <a:xfrm>
              <a:off x="3491880" y="5145380"/>
              <a:ext cx="2088232" cy="6598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B2C8E6-518F-B545-A14A-DACFE1585A38}"/>
                </a:ext>
              </a:extLst>
            </p:cNvPr>
            <p:cNvSpPr/>
            <p:nvPr/>
          </p:nvSpPr>
          <p:spPr>
            <a:xfrm>
              <a:off x="6876256" y="3578845"/>
              <a:ext cx="2088232" cy="6598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FC2689-3FA5-BC43-BC07-02CF347B4F04}"/>
              </a:ext>
            </a:extLst>
          </p:cNvPr>
          <p:cNvSpPr txBox="1"/>
          <p:nvPr/>
        </p:nvSpPr>
        <p:spPr>
          <a:xfrm>
            <a:off x="4211960" y="1604733"/>
            <a:ext cx="15552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69</a:t>
            </a:r>
            <a:r>
              <a:rPr lang="en-US" altLang="zh-CN" sz="2400" dirty="0"/>
              <a:t>:</a:t>
            </a:r>
          </a:p>
          <a:p>
            <a:r>
              <a:rPr lang="en-US" sz="2400" dirty="0"/>
              <a:t>C → e·, c/d</a:t>
            </a:r>
          </a:p>
          <a:p>
            <a:r>
              <a:rPr lang="en-US" sz="2400" dirty="0"/>
              <a:t>B → e·, d/c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90DD6-92D0-A949-95BB-65FADF8B4236}"/>
              </a:ext>
            </a:extLst>
          </p:cNvPr>
          <p:cNvSpPr txBox="1"/>
          <p:nvPr/>
        </p:nvSpPr>
        <p:spPr>
          <a:xfrm>
            <a:off x="5954112" y="1789398"/>
            <a:ext cx="301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Reduce to B or C when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next token is c or d</a:t>
            </a:r>
          </a:p>
        </p:txBody>
      </p:sp>
    </p:spTree>
    <p:extLst>
      <p:ext uri="{BB962C8B-B14F-4D97-AF65-F5344CB8AC3E}">
        <p14:creationId xmlns:p14="http://schemas.microsoft.com/office/powerpoint/2010/main" val="25418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6B0D-261C-DB4A-AB6F-282B565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F404-1A20-E74D-94D5-8E11FC53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F32A9-D1A8-6A4B-96A6-5B1E44BAB213}"/>
              </a:ext>
            </a:extLst>
          </p:cNvPr>
          <p:cNvSpPr txBox="1"/>
          <p:nvPr/>
        </p:nvSpPr>
        <p:spPr>
          <a:xfrm>
            <a:off x="607348" y="809417"/>
            <a:ext cx="13003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(0) S’ -&gt; S</a:t>
            </a:r>
          </a:p>
          <a:p>
            <a:pPr marL="342900" indent="-342900">
              <a:buAutoNum type="arabicParenBoth"/>
            </a:pPr>
            <a:r>
              <a:rPr lang="en-US" sz="2000" dirty="0"/>
              <a:t> S -&gt; XX</a:t>
            </a:r>
          </a:p>
          <a:p>
            <a:pPr marL="342900" indent="-342900">
              <a:buAutoNum type="arabicParenBoth"/>
            </a:pPr>
            <a:r>
              <a:rPr lang="en-US" sz="2000" dirty="0"/>
              <a:t> X -&gt; </a:t>
            </a:r>
            <a:r>
              <a:rPr lang="en-US" sz="2000" dirty="0" err="1"/>
              <a:t>aX</a:t>
            </a:r>
            <a:endParaRPr lang="en-US" sz="2000" dirty="0"/>
          </a:p>
          <a:p>
            <a:pPr marL="342900" indent="-342900">
              <a:buAutoNum type="arabicParenBoth"/>
            </a:pPr>
            <a:r>
              <a:rPr lang="en-US" sz="2000" dirty="0"/>
              <a:t> X -&gt; b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C540B89-001F-A94E-AF80-96DDD162F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925078"/>
              </p:ext>
            </p:extLst>
          </p:nvPr>
        </p:nvGraphicFramePr>
        <p:xfrm>
          <a:off x="70136" y="2103120"/>
          <a:ext cx="4248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441">
                  <a:extLst>
                    <a:ext uri="{9D8B030D-6E8A-4147-A177-3AD203B41FA5}">
                      <a16:colId xmlns:a16="http://schemas.microsoft.com/office/drawing/2014/main" val="311326172"/>
                    </a:ext>
                  </a:extLst>
                </a:gridCol>
                <a:gridCol w="662759">
                  <a:extLst>
                    <a:ext uri="{9D8B030D-6E8A-4147-A177-3AD203B41FA5}">
                      <a16:colId xmlns:a16="http://schemas.microsoft.com/office/drawing/2014/main" val="1584316617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3073698402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2764185901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2621544322"/>
                    </a:ext>
                  </a:extLst>
                </a:gridCol>
                <a:gridCol w="708100">
                  <a:extLst>
                    <a:ext uri="{9D8B030D-6E8A-4147-A177-3AD203B41FA5}">
                      <a16:colId xmlns:a16="http://schemas.microsoft.com/office/drawing/2014/main" val="4175972455"/>
                    </a:ext>
                  </a:extLst>
                </a:gridCol>
              </a:tblGrid>
              <a:tr h="32799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GOTO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579"/>
                  </a:ext>
                </a:extLst>
              </a:tr>
              <a:tr h="327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6132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0477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61341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65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60573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45272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36001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28018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64356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8594"/>
                  </a:ext>
                </a:extLst>
              </a:tr>
              <a:tr h="32799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94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4AD76E-6078-E14F-AE7B-3D88D1E1D6FD}"/>
              </a:ext>
            </a:extLst>
          </p:cNvPr>
          <p:cNvSpPr txBox="1"/>
          <p:nvPr/>
        </p:nvSpPr>
        <p:spPr>
          <a:xfrm>
            <a:off x="2335540" y="1182083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Input: </a:t>
            </a:r>
            <a:r>
              <a:rPr lang="en-US" sz="2000" dirty="0" err="1">
                <a:solidFill>
                  <a:srgbClr val="0000FF"/>
                </a:solidFill>
              </a:rPr>
              <a:t>aab</a:t>
            </a:r>
            <a:r>
              <a:rPr lang="en-US" sz="2000" dirty="0"/>
              <a:t>$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639D47-A801-1A49-BCB3-396EFE4A0174}"/>
              </a:ext>
            </a:extLst>
          </p:cNvPr>
          <p:cNvGrpSpPr/>
          <p:nvPr/>
        </p:nvGrpSpPr>
        <p:grpSpPr>
          <a:xfrm>
            <a:off x="4572000" y="764704"/>
            <a:ext cx="4392488" cy="837394"/>
            <a:chOff x="4572000" y="2472298"/>
            <a:chExt cx="4392488" cy="83739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7C74B52-C4BD-F24D-8770-7455EBA36848}"/>
                </a:ext>
              </a:extLst>
            </p:cNvPr>
            <p:cNvGrpSpPr/>
            <p:nvPr/>
          </p:nvGrpSpPr>
          <p:grpSpPr>
            <a:xfrm>
              <a:off x="4577714" y="2472298"/>
              <a:ext cx="4319691" cy="837394"/>
              <a:chOff x="4577714" y="2472298"/>
              <a:chExt cx="4319691" cy="83739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F7520DC-474C-7548-BC14-67EC7B06E401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63B3EF0E-7C1A-0B44-8927-86EA3FD645E9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453D132-5CAD-A640-A23E-0FCFF83DA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D9A79239-07CA-B341-92F8-60976F455EBB}"/>
                      </a:ext>
                    </a:extLst>
                  </p:cNvPr>
                  <p:cNvCxnSpPr>
                    <a:cxnSpLocks/>
                    <a:stCxn id="74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4DE16ED-50A6-6043-8876-CC969C1272F5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E2A425D-C458-2C4D-B924-E25E2DB855D7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D2CE5F7B-7FC9-4A48-BA15-0830A4A883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BEB2D6C-3F9F-2A46-B5DA-53C98BE54407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B83D2E-8777-F749-B6BC-5DD36588A87F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</a:t>
                </a:r>
                <a:endParaRPr lang="en-US" sz="2400" baseline="-250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1B94848-9BE9-B34D-8DA1-7A96724F141A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7970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aab</a:t>
                </a:r>
                <a:r>
                  <a:rPr lang="en-US" sz="2400" dirty="0"/>
                  <a:t>$</a:t>
                </a:r>
                <a:endParaRPr lang="en-US" sz="2400" baseline="-25000" dirty="0"/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27CDD5-6894-6E44-A347-6393A199FBE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B2AE54-2D1A-B344-936A-C2A869135244}"/>
              </a:ext>
            </a:extLst>
          </p:cNvPr>
          <p:cNvGrpSpPr/>
          <p:nvPr/>
        </p:nvGrpSpPr>
        <p:grpSpPr>
          <a:xfrm>
            <a:off x="4504917" y="1556792"/>
            <a:ext cx="4392488" cy="837394"/>
            <a:chOff x="4572000" y="2472298"/>
            <a:chExt cx="4392488" cy="83739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B6C000-0F30-2544-9142-FE901CCF7DEF}"/>
                </a:ext>
              </a:extLst>
            </p:cNvPr>
            <p:cNvGrpSpPr/>
            <p:nvPr/>
          </p:nvGrpSpPr>
          <p:grpSpPr>
            <a:xfrm>
              <a:off x="4577714" y="2472298"/>
              <a:ext cx="4379003" cy="837394"/>
              <a:chOff x="4577714" y="2472298"/>
              <a:chExt cx="4379003" cy="83739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741C0AB-23A8-BF4E-820E-3B5537B0216A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115AD50-93E0-2748-9AE9-CC3D68F244C8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C2A4936-F734-8649-893E-01F73642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D2FB9E3F-4842-A54C-B1E7-D1AC9C269272}"/>
                      </a:ext>
                    </a:extLst>
                  </p:cNvPr>
                  <p:cNvCxnSpPr>
                    <a:cxnSpLocks/>
                    <a:stCxn id="87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F115E256-DC00-274F-BDF3-7FFB5A142BD4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FB37171-F507-7047-B245-763E593DA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FF49E79E-58FD-1E4C-8A17-30D0D21BA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63ACD-A9C6-224A-BA7E-47A9AC424462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6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5EF7EB6-7707-E943-B590-A23A5F412067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556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a</a:t>
                </a:r>
                <a:endParaRPr lang="en-US" sz="2400" baseline="-250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2ACAB7C-52DA-A241-9799-593CA1C96792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ab$</a:t>
                </a:r>
                <a:endParaRPr lang="en-US" sz="2400" baseline="-25000" dirty="0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1B992A3-3E3F-7D49-B2E5-1D174B4DAF1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F775A32-3F40-0A4E-84FB-0ED2F33F8CF9}"/>
              </a:ext>
            </a:extLst>
          </p:cNvPr>
          <p:cNvGrpSpPr/>
          <p:nvPr/>
        </p:nvGrpSpPr>
        <p:grpSpPr>
          <a:xfrm>
            <a:off x="4518051" y="2348880"/>
            <a:ext cx="4392488" cy="837394"/>
            <a:chOff x="4572000" y="2472298"/>
            <a:chExt cx="4392488" cy="83739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3113595-519F-A848-B72B-08C83BE6E5C0}"/>
                </a:ext>
              </a:extLst>
            </p:cNvPr>
            <p:cNvGrpSpPr/>
            <p:nvPr/>
          </p:nvGrpSpPr>
          <p:grpSpPr>
            <a:xfrm>
              <a:off x="4577714" y="2472298"/>
              <a:ext cx="4369385" cy="837394"/>
              <a:chOff x="4577714" y="2472298"/>
              <a:chExt cx="4369385" cy="837394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A1E2458-A207-F14E-861B-C2BAF687C169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84C15771-397E-A54F-861F-BD90AEBB2FC0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3B91DC73-65F8-C743-878F-F3BE88CA5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F095DFBD-C2AF-4443-A095-CA37F2A6CE44}"/>
                      </a:ext>
                    </a:extLst>
                  </p:cNvPr>
                  <p:cNvCxnSpPr>
                    <a:cxnSpLocks/>
                    <a:stCxn id="100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4CDA1F7-526C-D548-9CBE-82E42BAA46F7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FA17190-C4EF-844D-8648-1CCEC3159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DA540966-DEE6-4248-9178-DE3724CE6E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27B53A0-D640-9D44-A14F-157B5353C9EA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92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45E52B-EE9F-AC48-BA8F-6CE1510BD813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841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a  a</a:t>
                </a:r>
                <a:endParaRPr lang="en-US" sz="2400" baseline="-250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539465B-ED73-094F-B215-29ECD3E85E73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46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  b$</a:t>
                </a:r>
                <a:endParaRPr lang="en-US" sz="2400" baseline="-25000" dirty="0"/>
              </a:p>
            </p:txBody>
          </p: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19FBC94-202C-EE45-848B-517EA660000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BF1E76-D8F3-004E-9CEC-BD1C738BA082}"/>
              </a:ext>
            </a:extLst>
          </p:cNvPr>
          <p:cNvGrpSpPr/>
          <p:nvPr/>
        </p:nvGrpSpPr>
        <p:grpSpPr>
          <a:xfrm>
            <a:off x="4497146" y="3140968"/>
            <a:ext cx="4392488" cy="837394"/>
            <a:chOff x="4572000" y="2472298"/>
            <a:chExt cx="4392488" cy="83739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08CB282-A382-FE45-9E7D-AA545110BCDE}"/>
                </a:ext>
              </a:extLst>
            </p:cNvPr>
            <p:cNvGrpSpPr/>
            <p:nvPr/>
          </p:nvGrpSpPr>
          <p:grpSpPr>
            <a:xfrm>
              <a:off x="4577714" y="2472298"/>
              <a:ext cx="4345339" cy="837394"/>
              <a:chOff x="4577714" y="2472298"/>
              <a:chExt cx="4345339" cy="83739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991B1D4-760F-BA4F-B7A7-DDDF2963E5A5}"/>
                  </a:ext>
                </a:extLst>
              </p:cNvPr>
              <p:cNvGrpSpPr/>
              <p:nvPr/>
            </p:nvGrpSpPr>
            <p:grpSpPr>
              <a:xfrm>
                <a:off x="4577714" y="2530931"/>
                <a:ext cx="1060072" cy="778761"/>
                <a:chOff x="2483583" y="5589240"/>
                <a:chExt cx="1060072" cy="778761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FD9D2570-1308-4746-88B6-5DF25C8F2539}"/>
                    </a:ext>
                  </a:extLst>
                </p:cNvPr>
                <p:cNvGrpSpPr/>
                <p:nvPr/>
              </p:nvGrpSpPr>
              <p:grpSpPr>
                <a:xfrm>
                  <a:off x="2714341" y="5589240"/>
                  <a:ext cx="823077" cy="400110"/>
                  <a:chOff x="2731640" y="5949280"/>
                  <a:chExt cx="823077" cy="400110"/>
                </a:xfrm>
              </p:grpSpPr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14670784-8B72-8444-94AB-B0A3B7F61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731640" y="5949280"/>
                    <a:ext cx="69929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state</a:t>
                    </a:r>
                  </a:p>
                </p:txBody>
              </p: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F271F848-75E3-EF45-87F2-D1AF7CFDC56A}"/>
                      </a:ext>
                    </a:extLst>
                  </p:cNvPr>
                  <p:cNvCxnSpPr>
                    <a:cxnSpLocks/>
                    <a:stCxn id="113" idx="3"/>
                  </p:cNvCxnSpPr>
                  <p:nvPr/>
                </p:nvCxnSpPr>
                <p:spPr>
                  <a:xfrm>
                    <a:off x="3430934" y="6149335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FF14B800-7C43-264A-B301-DA8E1EE5B762}"/>
                    </a:ext>
                  </a:extLst>
                </p:cNvPr>
                <p:cNvGrpSpPr/>
                <p:nvPr/>
              </p:nvGrpSpPr>
              <p:grpSpPr>
                <a:xfrm>
                  <a:off x="2483583" y="5967891"/>
                  <a:ext cx="1060072" cy="400110"/>
                  <a:chOff x="2483583" y="5967891"/>
                  <a:chExt cx="1060072" cy="400110"/>
                </a:xfrm>
              </p:grpSpPr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371FD28-AA76-544B-BBCA-17628E13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583" y="5967891"/>
                    <a:ext cx="93025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symbol</a:t>
                    </a:r>
                  </a:p>
                </p:txBody>
              </p: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52E2638C-4FCF-A045-A4A6-3F3F6E22AE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9872" y="6165304"/>
                    <a:ext cx="123783" cy="11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079EFC9-9C0C-FD46-97D8-7DD5BC9FCAF9}"/>
                  </a:ext>
                </a:extLst>
              </p:cNvPr>
              <p:cNvSpPr txBox="1"/>
              <p:nvPr/>
            </p:nvSpPr>
            <p:spPr>
              <a:xfrm>
                <a:off x="5689016" y="2472298"/>
                <a:ext cx="116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4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286BC3C-F349-E741-9551-361F3CA9FBBA}"/>
                  </a:ext>
                </a:extLst>
              </p:cNvPr>
              <p:cNvSpPr txBox="1"/>
              <p:nvPr/>
            </p:nvSpPr>
            <p:spPr>
              <a:xfrm>
                <a:off x="5681398" y="2848027"/>
                <a:ext cx="1141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$ a  a  b</a:t>
                </a:r>
                <a:endParaRPr lang="en-US" sz="2400" baseline="-250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3B19153-FF3D-494C-8D9A-3A4C79FE4DFF}"/>
                  </a:ext>
                </a:extLst>
              </p:cNvPr>
              <p:cNvSpPr txBox="1"/>
              <p:nvPr/>
            </p:nvSpPr>
            <p:spPr>
              <a:xfrm>
                <a:off x="8100392" y="2848026"/>
                <a:ext cx="822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      $</a:t>
                </a:r>
                <a:endParaRPr lang="en-US" sz="2400" baseline="-25000" dirty="0"/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512F78D-D4B0-1C4A-B345-50B24C8F1CF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284984"/>
              <a:ext cx="439248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DE3FCD2-AAD4-234A-AC02-30D891A6F359}"/>
              </a:ext>
            </a:extLst>
          </p:cNvPr>
          <p:cNvGrpSpPr/>
          <p:nvPr/>
        </p:nvGrpSpPr>
        <p:grpSpPr>
          <a:xfrm>
            <a:off x="2194436" y="3431628"/>
            <a:ext cx="6410012" cy="1437532"/>
            <a:chOff x="2194436" y="3431628"/>
            <a:chExt cx="6410012" cy="1437532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FF54CC2-65E9-4D4B-A4CF-DCC8C95BBEA7}"/>
                </a:ext>
              </a:extLst>
            </p:cNvPr>
            <p:cNvCxnSpPr>
              <a:cxnSpLocks/>
            </p:cNvCxnSpPr>
            <p:nvPr/>
          </p:nvCxnSpPr>
          <p:spPr>
            <a:xfrm>
              <a:off x="6739584" y="3431628"/>
              <a:ext cx="1864864" cy="28540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1EA4FA5-ABDA-5040-8C2D-B78E6FBE5F0E}"/>
                </a:ext>
              </a:extLst>
            </p:cNvPr>
            <p:cNvSpPr/>
            <p:nvPr/>
          </p:nvSpPr>
          <p:spPr>
            <a:xfrm>
              <a:off x="2194436" y="4480560"/>
              <a:ext cx="721380" cy="3886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36185</TotalTime>
  <Words>2855</Words>
  <Application>Microsoft Macintosh PowerPoint</Application>
  <PresentationFormat>On-screen Show (4:3)</PresentationFormat>
  <Paragraphs>558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1_自定义设计方案</vt:lpstr>
      <vt:lpstr>Compilation Principle 编 译 原 理</vt:lpstr>
      <vt:lpstr>Review Questions (1)</vt:lpstr>
      <vt:lpstr>Review Questions (2)</vt:lpstr>
      <vt:lpstr>State Merging[状态合并]</vt:lpstr>
      <vt:lpstr>State Merging (cont.)</vt:lpstr>
      <vt:lpstr>Merge Effects</vt:lpstr>
      <vt:lpstr>Merge Conflict: Shift-Reduce</vt:lpstr>
      <vt:lpstr>Merge Conflict: Reduce-Reduce</vt:lpstr>
      <vt:lpstr>Example: Error Delay</vt:lpstr>
      <vt:lpstr>Example: Error Delay (cont.)</vt:lpstr>
      <vt:lpstr>LALR Table Construction[解析表构建]</vt:lpstr>
      <vt:lpstr>LALR Table Construction (cont.)</vt:lpstr>
      <vt:lpstr>LALR(1) Grammars</vt:lpstr>
      <vt:lpstr>LL vs. LR Parsing (LL &lt; LR)</vt:lpstr>
      <vt:lpstr>Hierarchy of Grammars[文法层级]</vt:lpstr>
      <vt:lpstr>总结: 语法分析（1）</vt:lpstr>
      <vt:lpstr>总结: 语法分析（2）</vt:lpstr>
      <vt:lpstr>总结: 语法分析（3）</vt:lpstr>
      <vt:lpstr>总结: 语法分析（4）</vt:lpstr>
      <vt:lpstr>总结: 语法分析（5）</vt:lpstr>
      <vt:lpstr>Compilation Principle 编 译 原 理</vt:lpstr>
      <vt:lpstr>Compilation Phases[编译阶段]</vt:lpstr>
      <vt:lpstr>Compilation Phases (cont.)</vt:lpstr>
      <vt:lpstr>Example</vt:lpstr>
      <vt:lpstr>Why Semantic Analysis?[语义分析]</vt:lpstr>
      <vt:lpstr>Why Semantic Analysis (cont.)</vt:lpstr>
      <vt:lpstr>Semantic Analysis</vt:lpstr>
      <vt:lpstr>Semantic Analysis: Implementation</vt:lpstr>
      <vt:lpstr>Syntax Directed Translation[语法制导翻译]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2203</cp:revision>
  <dcterms:created xsi:type="dcterms:W3CDTF">2016-04-18T09:33:21Z</dcterms:created>
  <dcterms:modified xsi:type="dcterms:W3CDTF">2021-07-01T14:21:47Z</dcterms:modified>
</cp:coreProperties>
</file>