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7"/>
  </p:notesMasterIdLst>
  <p:handoutMasterIdLst>
    <p:handoutMasterId r:id="rId28"/>
  </p:handoutMasterIdLst>
  <p:sldIdLst>
    <p:sldId id="718" r:id="rId2"/>
    <p:sldId id="643" r:id="rId3"/>
    <p:sldId id="744" r:id="rId4"/>
    <p:sldId id="760" r:id="rId5"/>
    <p:sldId id="731" r:id="rId6"/>
    <p:sldId id="719" r:id="rId7"/>
    <p:sldId id="732" r:id="rId8"/>
    <p:sldId id="720" r:id="rId9"/>
    <p:sldId id="721" r:id="rId10"/>
    <p:sldId id="763" r:id="rId11"/>
    <p:sldId id="722" r:id="rId12"/>
    <p:sldId id="733" r:id="rId13"/>
    <p:sldId id="734" r:id="rId14"/>
    <p:sldId id="723" r:id="rId15"/>
    <p:sldId id="735" r:id="rId16"/>
    <p:sldId id="753" r:id="rId17"/>
    <p:sldId id="737" r:id="rId18"/>
    <p:sldId id="755" r:id="rId19"/>
    <p:sldId id="736" r:id="rId20"/>
    <p:sldId id="738" r:id="rId21"/>
    <p:sldId id="751" r:id="rId22"/>
    <p:sldId id="739" r:id="rId23"/>
    <p:sldId id="757" r:id="rId24"/>
    <p:sldId id="752" r:id="rId25"/>
    <p:sldId id="758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2523" autoAdjust="0"/>
  </p:normalViewPr>
  <p:slideViewPr>
    <p:cSldViewPr>
      <p:cViewPr varScale="1">
        <p:scale>
          <a:sx n="91" d="100"/>
          <a:sy n="91" d="100"/>
        </p:scale>
        <p:origin x="11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7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3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4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语义翻译</a:t>
            </a:r>
            <a:r>
              <a:rPr lang="en-US" altLang="zh-CN" dirty="0"/>
              <a:t>=</a:t>
            </a:r>
            <a:r>
              <a:rPr lang="zh-CN" altLang="en-US" dirty="0"/>
              <a:t>语义分析</a:t>
            </a:r>
            <a:r>
              <a:rPr lang="en-US" altLang="zh-CN" dirty="0"/>
              <a:t>+</a:t>
            </a:r>
            <a:r>
              <a:rPr lang="zh-CN" altLang="en-US" dirty="0"/>
              <a:t>中间代码生成</a:t>
            </a:r>
            <a:endParaRPr lang="en-US" altLang="zh-CN" dirty="0"/>
          </a:p>
          <a:p>
            <a:r>
              <a:rPr lang="zh-CN" altLang="en-US" dirty="0"/>
              <a:t>语法制导翻译</a:t>
            </a:r>
            <a:r>
              <a:rPr lang="en-US" altLang="zh-CN" dirty="0"/>
              <a:t>=</a:t>
            </a:r>
            <a:r>
              <a:rPr lang="zh-CN" altLang="en-US" dirty="0"/>
              <a:t>语法分析</a:t>
            </a:r>
            <a:r>
              <a:rPr lang="en-US" altLang="zh-CN" dirty="0"/>
              <a:t>+</a:t>
            </a:r>
            <a:r>
              <a:rPr lang="zh-CN" altLang="en-US" dirty="0"/>
              <a:t>语义翻译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7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Type: useful later in type checking</a:t>
            </a:r>
          </a:p>
        </p:txBody>
      </p:sp>
    </p:spTree>
    <p:extLst>
      <p:ext uri="{BB962C8B-B14F-4D97-AF65-F5344CB8AC3E}">
        <p14:creationId xmlns:p14="http://schemas.microsoft.com/office/powerpoint/2010/main" val="38218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5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变量声明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0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变量声明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3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变量声明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变量声明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3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讲：语义分析</a:t>
            </a:r>
            <a:r>
              <a:rPr lang="en-US" altLang="zh-CN" dirty="0"/>
              <a:t>(2)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4/8/2021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76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8FEA-326E-6046-AFE3-1AC30A5B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SDD vs. SDT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02F8-399D-8E4E-8255-898191FC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>
                <a:solidFill>
                  <a:srgbClr val="0000FF"/>
                </a:solidFill>
              </a:rPr>
              <a:t>A -&gt; ⍺ {</a:t>
            </a:r>
            <a:r>
              <a:rPr lang="en-US" i="1" dirty="0">
                <a:solidFill>
                  <a:srgbClr val="0000FF"/>
                </a:solidFill>
              </a:rPr>
              <a:t>action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} β {</a:t>
            </a:r>
            <a:r>
              <a:rPr lang="en-US" i="1" dirty="0">
                <a:solidFill>
                  <a:srgbClr val="0000FF"/>
                </a:solidFill>
              </a:rPr>
              <a:t>action</a:t>
            </a:r>
            <a:r>
              <a:rPr lang="en-US" i="1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} 𝛾 …</a:t>
            </a:r>
          </a:p>
          <a:p>
            <a:r>
              <a:rPr lang="en-US" dirty="0"/>
              <a:t>Actions are executed ”at that point” in the RHS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action1</a:t>
            </a:r>
            <a:r>
              <a:rPr lang="en-US" dirty="0"/>
              <a:t> executes after </a:t>
            </a:r>
            <a:r>
              <a:rPr lang="en-US" dirty="0">
                <a:solidFill>
                  <a:srgbClr val="0000FF"/>
                </a:solidFill>
              </a:rPr>
              <a:t>⍺</a:t>
            </a:r>
            <a:r>
              <a:rPr lang="en-US" dirty="0"/>
              <a:t> have been produced but before </a:t>
            </a:r>
            <a:r>
              <a:rPr lang="en-US" dirty="0">
                <a:solidFill>
                  <a:srgbClr val="0000FF"/>
                </a:solidFill>
              </a:rPr>
              <a:t>β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action2</a:t>
            </a:r>
            <a:r>
              <a:rPr lang="en-US" dirty="0"/>
              <a:t> executes after </a:t>
            </a:r>
            <a:r>
              <a:rPr lang="en-US" dirty="0">
                <a:solidFill>
                  <a:srgbClr val="0000FF"/>
                </a:solidFill>
              </a:rPr>
              <a:t>⍺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action1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β</a:t>
            </a:r>
            <a:r>
              <a:rPr lang="en-US" dirty="0"/>
              <a:t> but before </a:t>
            </a:r>
            <a:r>
              <a:rPr lang="en-US" dirty="0">
                <a:solidFill>
                  <a:srgbClr val="0000FF"/>
                </a:solidFill>
              </a:rPr>
              <a:t>𝛾</a:t>
            </a:r>
          </a:p>
          <a:p>
            <a:endParaRPr lang="en-US" dirty="0"/>
          </a:p>
          <a:p>
            <a:r>
              <a:rPr lang="en-US" dirty="0"/>
              <a:t>Semantic rule vs. action[</a:t>
            </a:r>
            <a:r>
              <a:rPr lang="zh-CN" altLang="en-US" dirty="0"/>
              <a:t>语义规则 </a:t>
            </a:r>
            <a:r>
              <a:rPr lang="en-US" altLang="zh-CN" dirty="0"/>
              <a:t>vs. </a:t>
            </a:r>
            <a:r>
              <a:rPr lang="zh-CN" altLang="en-US" dirty="0"/>
              <a:t>语义动作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Semantic rules are not associated with locations in RHS</a:t>
            </a:r>
          </a:p>
          <a:p>
            <a:pPr lvl="2"/>
            <a:r>
              <a:rPr lang="en-US" dirty="0"/>
              <a:t>SDD doesn’t impose any order other than dependences</a:t>
            </a:r>
          </a:p>
          <a:p>
            <a:pPr lvl="1"/>
            <a:r>
              <a:rPr lang="en-US" dirty="0"/>
              <a:t>Location of action in RHS specifies when it should occur</a:t>
            </a:r>
          </a:p>
          <a:p>
            <a:pPr lvl="2"/>
            <a:r>
              <a:rPr lang="en-US" dirty="0"/>
              <a:t>SDT specifies the execution order and time of each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974F9-8BD5-F846-A101-6314C05A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5DBE-1CB2-4041-AC5F-B29CB6E4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SDD</a:t>
            </a:r>
            <a:r>
              <a:rPr lang="en-US" sz="3200" dirty="0"/>
              <a:t>[</a:t>
            </a:r>
            <a:r>
              <a:rPr lang="zh-CN" altLang="en-US" sz="3200" dirty="0"/>
              <a:t>语法制导定义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C099-61CA-F840-A9F0-165A235E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SDD has two types of attributes</a:t>
            </a:r>
            <a:r>
              <a:rPr lang="en-US" sz="2400" dirty="0"/>
              <a:t>[</a:t>
            </a:r>
            <a:r>
              <a:rPr lang="zh-CN" altLang="en-US" sz="2400" dirty="0"/>
              <a:t>两种属性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For a non-terminal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dirty="0"/>
              <a:t> at a parse-tree node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  <a:p>
            <a:endParaRPr lang="en-US" sz="1100" b="1" dirty="0"/>
          </a:p>
          <a:p>
            <a:r>
              <a:rPr lang="en-US" b="1" dirty="0"/>
              <a:t>Synthesized attribute</a:t>
            </a:r>
            <a:r>
              <a:rPr lang="en-US" sz="2400" dirty="0"/>
              <a:t>[</a:t>
            </a:r>
            <a:r>
              <a:rPr lang="zh-CN" altLang="en-US" sz="2400" dirty="0"/>
              <a:t>综合属性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Defined by a semantic rule associated with the </a:t>
            </a:r>
            <a:r>
              <a:rPr lang="en-US" u="sng" dirty="0"/>
              <a:t>production at </a:t>
            </a:r>
            <a:r>
              <a:rPr lang="en-US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  <a:p>
            <a:pPr lvl="2"/>
            <a:r>
              <a:rPr lang="en-US" dirty="0"/>
              <a:t>The production must have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dirty="0"/>
              <a:t> as its head</a:t>
            </a:r>
            <a:r>
              <a:rPr lang="zh-CN" altLang="en-US" dirty="0"/>
              <a:t> </a:t>
            </a:r>
            <a:r>
              <a:rPr lang="en-US" altLang="zh-CN" dirty="0"/>
              <a:t>(i.e., A -&gt; …)</a:t>
            </a:r>
            <a:endParaRPr lang="en-US" dirty="0"/>
          </a:p>
          <a:p>
            <a:pPr lvl="1"/>
            <a:r>
              <a:rPr lang="en-US" dirty="0"/>
              <a:t>A synthesized attribute of node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 is defined only by attribute values at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’s children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 itself[</a:t>
            </a:r>
            <a:r>
              <a:rPr lang="zh-CN" altLang="en-US" dirty="0"/>
              <a:t>子节点或自身</a:t>
            </a:r>
            <a:r>
              <a:rPr lang="en-US" dirty="0"/>
              <a:t>]</a:t>
            </a:r>
          </a:p>
          <a:p>
            <a:r>
              <a:rPr lang="en-US" b="1" dirty="0"/>
              <a:t>Inherited attribute</a:t>
            </a:r>
            <a:r>
              <a:rPr lang="en-US" sz="2400" dirty="0"/>
              <a:t>[</a:t>
            </a:r>
            <a:r>
              <a:rPr lang="zh-CN" altLang="en-US" sz="2400" dirty="0"/>
              <a:t>继承属性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Defined by a semantic rule associated with the </a:t>
            </a:r>
            <a:r>
              <a:rPr lang="en-US" u="sng" dirty="0"/>
              <a:t>production at the parent of </a:t>
            </a:r>
            <a:r>
              <a:rPr lang="en-US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  <a:p>
            <a:pPr lvl="2"/>
            <a:r>
              <a:rPr lang="en-US" dirty="0"/>
              <a:t>The production must have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dirty="0"/>
              <a:t> as a symbol in its body (i.e., … -&gt; …A…)</a:t>
            </a:r>
          </a:p>
          <a:p>
            <a:pPr lvl="1"/>
            <a:r>
              <a:rPr lang="en-US" dirty="0"/>
              <a:t>An inherited attributed at node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 is defined only by attribute values at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’s parent,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 itself,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’s siblings [</a:t>
            </a:r>
            <a:r>
              <a:rPr lang="zh-CN" altLang="en-US" dirty="0"/>
              <a:t>父节点、自身或兄弟节点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0C303-7365-BF47-96FD-9A0A052B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1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E02460B-9D80-C948-B0E3-A690E8489486}"/>
              </a:ext>
            </a:extLst>
          </p:cNvPr>
          <p:cNvGrpSpPr/>
          <p:nvPr/>
        </p:nvGrpSpPr>
        <p:grpSpPr>
          <a:xfrm>
            <a:off x="683568" y="4365104"/>
            <a:ext cx="3600400" cy="1911499"/>
            <a:chOff x="251520" y="3389709"/>
            <a:chExt cx="3600400" cy="19114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16B0D-AD36-AF4B-A083-BD5A7DAD44BE}"/>
                </a:ext>
              </a:extLst>
            </p:cNvPr>
            <p:cNvSpPr/>
            <p:nvPr/>
          </p:nvSpPr>
          <p:spPr>
            <a:xfrm>
              <a:off x="1547664" y="3389709"/>
              <a:ext cx="1008112" cy="6480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0D8865-FC58-7347-B0CA-08FE159DAEE7}"/>
                </a:ext>
              </a:extLst>
            </p:cNvPr>
            <p:cNvSpPr/>
            <p:nvPr/>
          </p:nvSpPr>
          <p:spPr>
            <a:xfrm>
              <a:off x="251520" y="4653136"/>
              <a:ext cx="1008112" cy="6480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E798C9-0E99-834C-9807-ABA1A8F38B03}"/>
                </a:ext>
              </a:extLst>
            </p:cNvPr>
            <p:cNvSpPr/>
            <p:nvPr/>
          </p:nvSpPr>
          <p:spPr>
            <a:xfrm>
              <a:off x="1547664" y="4653136"/>
              <a:ext cx="1008112" cy="6480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C2234C-D493-FE48-9319-2F7BE51247FD}"/>
                </a:ext>
              </a:extLst>
            </p:cNvPr>
            <p:cNvSpPr/>
            <p:nvPr/>
          </p:nvSpPr>
          <p:spPr>
            <a:xfrm>
              <a:off x="2843808" y="4653136"/>
              <a:ext cx="1008112" cy="6480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r>
                <a:rPr lang="en-US" sz="24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D08910-AD0E-494F-90AF-F9F861DA3BA6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755576" y="3942873"/>
              <a:ext cx="939723" cy="7102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97DD94-F3A4-114C-8C98-94204D314A50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2051720" y="4037781"/>
              <a:ext cx="0" cy="6153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0D9D1D-CF28-FD44-99D2-3AFF015BBE55}"/>
                </a:ext>
              </a:extLst>
            </p:cNvPr>
            <p:cNvCxnSpPr>
              <a:cxnSpLocks/>
              <a:stCxn id="8" idx="0"/>
              <a:endCxn id="5" idx="5"/>
            </p:cNvCxnSpPr>
            <p:nvPr/>
          </p:nvCxnSpPr>
          <p:spPr>
            <a:xfrm flipH="1" flipV="1">
              <a:off x="2408141" y="3942873"/>
              <a:ext cx="939723" cy="7102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9FCC-EC22-FF4D-84B9-BA8E6255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Synthesized attribute for </a:t>
            </a:r>
            <a:r>
              <a:rPr lang="en-US" u="sng" dirty="0"/>
              <a:t>non-terminal</a:t>
            </a:r>
            <a:r>
              <a:rPr lang="en-US" dirty="0"/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dirty="0"/>
              <a:t> of parse-tree node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/>
              <a:t>[</a:t>
            </a:r>
            <a:r>
              <a:rPr lang="en-US" sz="2400" dirty="0" err="1"/>
              <a:t>非终结符的综合属性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Only defined by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’s children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 itself</a:t>
            </a:r>
          </a:p>
          <a:p>
            <a:pPr lvl="2"/>
            <a:r>
              <a:rPr lang="en-US" dirty="0"/>
              <a:t>Passed up the tree</a:t>
            </a:r>
          </a:p>
          <a:p>
            <a:pPr lvl="1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P.syn_attr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f(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P.attrs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.attrs, C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.attrs, C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.attrs)</a:t>
            </a:r>
          </a:p>
          <a:p>
            <a:r>
              <a:rPr lang="en-US" u="sng" dirty="0"/>
              <a:t>Terminals</a:t>
            </a:r>
            <a:r>
              <a:rPr lang="en-US" dirty="0"/>
              <a:t> can have synthesized attributes</a:t>
            </a:r>
            <a:r>
              <a:rPr lang="en-US" altLang="zh-CN" sz="2400" dirty="0"/>
              <a:t>[</a:t>
            </a:r>
            <a:r>
              <a:rPr lang="zh-CN" altLang="en-US" sz="2400" dirty="0"/>
              <a:t>终结符综合属性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Lexical values supplied by the lexical analysis</a:t>
            </a:r>
          </a:p>
          <a:p>
            <a:pPr lvl="1"/>
            <a:r>
              <a:rPr lang="en-US" dirty="0"/>
              <a:t>Thus, no semantic rules in SDD for terminals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D3684-65F8-0940-9738-30F5085A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Synthesized Attribute</a:t>
            </a:r>
            <a:r>
              <a:rPr lang="en-US" sz="3200" dirty="0"/>
              <a:t>[</a:t>
            </a:r>
            <a:r>
              <a:rPr lang="zh-CN" altLang="en-US" sz="3200" dirty="0"/>
              <a:t>综合属性</a:t>
            </a:r>
            <a:r>
              <a:rPr lang="en-US" sz="32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7148C-5024-604C-A8B0-65D847DE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5BD017-6AB9-5249-A09E-764D4F6FB817}"/>
              </a:ext>
            </a:extLst>
          </p:cNvPr>
          <p:cNvGrpSpPr/>
          <p:nvPr/>
        </p:nvGrpSpPr>
        <p:grpSpPr>
          <a:xfrm>
            <a:off x="970448" y="4918268"/>
            <a:ext cx="3025489" cy="1103020"/>
            <a:chOff x="970448" y="4918268"/>
            <a:chExt cx="3025489" cy="1103020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578D3E17-4073-3F4E-A721-9409C251E3C3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970448" y="4918268"/>
              <a:ext cx="1156899" cy="959004"/>
            </a:xfrm>
            <a:prstGeom prst="curvedConnector2">
              <a:avLst/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FC0C3B4F-D2B9-9245-B726-9C533401F773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rot="16200000" flipV="1">
              <a:off x="2229931" y="5267013"/>
              <a:ext cx="864096" cy="356421"/>
            </a:xfrm>
            <a:prstGeom prst="curvedConnector3">
              <a:avLst>
                <a:gd name="adj1" fmla="val 6954"/>
              </a:avLst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067866A3-80E8-6549-8F2A-5A87BDB3693A}"/>
                </a:ext>
              </a:extLst>
            </p:cNvPr>
            <p:cNvCxnSpPr>
              <a:cxnSpLocks/>
              <a:endCxn id="5" idx="5"/>
            </p:cNvCxnSpPr>
            <p:nvPr/>
          </p:nvCxnSpPr>
          <p:spPr>
            <a:xfrm rot="10800000">
              <a:off x="2840190" y="4918268"/>
              <a:ext cx="1155747" cy="1103020"/>
            </a:xfrm>
            <a:prstGeom prst="curvedConnector2">
              <a:avLst/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EBFD78-8695-E64E-AD05-5C5C8D24160E}"/>
              </a:ext>
            </a:extLst>
          </p:cNvPr>
          <p:cNvGrpSpPr/>
          <p:nvPr/>
        </p:nvGrpSpPr>
        <p:grpSpPr>
          <a:xfrm>
            <a:off x="4788024" y="4119463"/>
            <a:ext cx="4034752" cy="2157139"/>
            <a:chOff x="4788024" y="4119463"/>
            <a:chExt cx="4034752" cy="21571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5DD94A9-5A7B-7D42-B052-E0385C207D6D}"/>
                </a:ext>
              </a:extLst>
            </p:cNvPr>
            <p:cNvGrpSpPr/>
            <p:nvPr/>
          </p:nvGrpSpPr>
          <p:grpSpPr>
            <a:xfrm>
              <a:off x="4788024" y="4365103"/>
              <a:ext cx="4034752" cy="1911499"/>
              <a:chOff x="35496" y="3389709"/>
              <a:chExt cx="4034752" cy="191149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E09C4E-DA71-974C-9ECA-CE5FD9395C11}"/>
                  </a:ext>
                </a:extLst>
              </p:cNvPr>
              <p:cNvSpPr/>
              <p:nvPr/>
            </p:nvSpPr>
            <p:spPr>
              <a:xfrm>
                <a:off x="1403650" y="3389709"/>
                <a:ext cx="1296142" cy="648072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</a:rPr>
                  <a:t>E.</a:t>
                </a:r>
                <a:r>
                  <a:rPr lang="en-US" sz="2400" i="1" dirty="0" err="1">
                    <a:solidFill>
                      <a:schemeClr val="tx1"/>
                    </a:solidFill>
                  </a:rPr>
                  <a:t>val</a:t>
                </a:r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D065C7D-41EB-0C44-AF81-C501763908E9}"/>
                  </a:ext>
                </a:extLst>
              </p:cNvPr>
              <p:cNvSpPr/>
              <p:nvPr/>
            </p:nvSpPr>
            <p:spPr>
              <a:xfrm>
                <a:off x="35496" y="4653136"/>
                <a:ext cx="1298448" cy="648072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val</a:t>
                </a:r>
                <a:endParaRPr lang="en-US" sz="2400" i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106542-6614-2D43-867B-E66B976FC0E8}"/>
                  </a:ext>
                </a:extLst>
              </p:cNvPr>
              <p:cNvSpPr/>
              <p:nvPr/>
            </p:nvSpPr>
            <p:spPr>
              <a:xfrm>
                <a:off x="1403648" y="4653136"/>
                <a:ext cx="1298448" cy="648072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  <a:endParaRPr 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2D771C6-46ED-404B-ACDE-E6C5B93BE435}"/>
                  </a:ext>
                </a:extLst>
              </p:cNvPr>
              <p:cNvSpPr/>
              <p:nvPr/>
            </p:nvSpPr>
            <p:spPr>
              <a:xfrm>
                <a:off x="2771800" y="4653136"/>
                <a:ext cx="1298448" cy="648072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</a:rPr>
                  <a:t>T.</a:t>
                </a:r>
                <a:r>
                  <a:rPr lang="en-US" sz="2400" i="1" dirty="0" err="1">
                    <a:solidFill>
                      <a:schemeClr val="tx1"/>
                    </a:solidFill>
                  </a:rPr>
                  <a:t>val</a:t>
                </a:r>
                <a:endParaRPr lang="en-US" sz="2400" i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0B0B752-5460-BB49-9F85-B29FC58453DA}"/>
                  </a:ext>
                </a:extLst>
              </p:cNvPr>
              <p:cNvCxnSpPr>
                <a:cxnSpLocks/>
                <a:stCxn id="23" idx="0"/>
                <a:endCxn id="22" idx="3"/>
              </p:cNvCxnSpPr>
              <p:nvPr/>
            </p:nvCxnSpPr>
            <p:spPr>
              <a:xfrm flipV="1">
                <a:off x="684720" y="3942873"/>
                <a:ext cx="908746" cy="7102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CB66889-C6EF-5D46-A27E-C5F14FEEB404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2051721" y="4037781"/>
                <a:ext cx="1151" cy="6153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194502E-F4DA-864F-A58B-5BBB106479E6}"/>
                  </a:ext>
                </a:extLst>
              </p:cNvPr>
              <p:cNvCxnSpPr>
                <a:cxnSpLocks/>
                <a:stCxn id="25" idx="0"/>
                <a:endCxn id="22" idx="5"/>
              </p:cNvCxnSpPr>
              <p:nvPr/>
            </p:nvCxnSpPr>
            <p:spPr>
              <a:xfrm flipH="1" flipV="1">
                <a:off x="2509976" y="3942873"/>
                <a:ext cx="911048" cy="7102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C9BC2A-96A4-9947-9CEA-77D40C36AC24}"/>
                </a:ext>
              </a:extLst>
            </p:cNvPr>
            <p:cNvSpPr txBox="1"/>
            <p:nvPr/>
          </p:nvSpPr>
          <p:spPr>
            <a:xfrm>
              <a:off x="5504085" y="4119463"/>
              <a:ext cx="2625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</a:rPr>
                <a:t>E.</a:t>
              </a:r>
              <a:r>
                <a:rPr lang="en-US" sz="2400" i="1" dirty="0" err="1">
                  <a:solidFill>
                    <a:srgbClr val="0000FF"/>
                  </a:solidFill>
                </a:rPr>
                <a:t>val</a:t>
              </a:r>
              <a:r>
                <a:rPr lang="en-US" sz="2400" dirty="0">
                  <a:solidFill>
                    <a:srgbClr val="0000FF"/>
                  </a:solidFill>
                </a:rPr>
                <a:t> = E</a:t>
              </a:r>
              <a:r>
                <a:rPr lang="en-US" sz="2400" baseline="-25000" dirty="0">
                  <a:solidFill>
                    <a:srgbClr val="0000FF"/>
                  </a:solidFill>
                </a:rPr>
                <a:t>1</a:t>
              </a:r>
              <a:r>
                <a:rPr lang="en-US" sz="2400" dirty="0">
                  <a:solidFill>
                    <a:srgbClr val="0000FF"/>
                  </a:solidFill>
                </a:rPr>
                <a:t>.</a:t>
              </a:r>
              <a:r>
                <a:rPr lang="en-US" sz="2400" i="1" dirty="0">
                  <a:solidFill>
                    <a:srgbClr val="0000FF"/>
                  </a:solidFill>
                </a:rPr>
                <a:t>val</a:t>
              </a:r>
              <a:r>
                <a:rPr lang="en-US" sz="2400" dirty="0">
                  <a:solidFill>
                    <a:srgbClr val="0000FF"/>
                  </a:solidFill>
                </a:rPr>
                <a:t> + </a:t>
              </a:r>
              <a:r>
                <a:rPr lang="en-US" sz="2400" dirty="0" err="1">
                  <a:solidFill>
                    <a:srgbClr val="0000FF"/>
                  </a:solidFill>
                </a:rPr>
                <a:t>T.</a:t>
              </a:r>
              <a:r>
                <a:rPr lang="en-US" sz="2400" i="1" dirty="0" err="1">
                  <a:solidFill>
                    <a:srgbClr val="0000FF"/>
                  </a:solidFill>
                </a:rPr>
                <a:t>val</a:t>
              </a:r>
              <a:endParaRPr lang="en-US" sz="2400" i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00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9FCC-EC22-FF4D-84B9-BA8E6255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Inherited attribute for non-terminal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dirty="0"/>
              <a:t> of parse-tree node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zh-CN" sz="2400" dirty="0"/>
              <a:t>[</a:t>
            </a:r>
            <a:r>
              <a:rPr lang="zh-CN" altLang="en-US" sz="2400" dirty="0"/>
              <a:t>非终结符继承属性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Only defined by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’s parent,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’s siblings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 itself</a:t>
            </a:r>
          </a:p>
          <a:p>
            <a:pPr lvl="2"/>
            <a:r>
              <a:rPr lang="en-US" dirty="0"/>
              <a:t>Passed down a parse tree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.inh_attr = f(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P.attrs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.attrs, C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.attrs, C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.attrs)</a:t>
            </a:r>
          </a:p>
          <a:p>
            <a:r>
              <a:rPr lang="en-US" dirty="0"/>
              <a:t>Terminals cannot have inherited attributes</a:t>
            </a:r>
            <a:r>
              <a:rPr lang="en-US" sz="2400" dirty="0"/>
              <a:t>[</a:t>
            </a:r>
            <a:r>
              <a:rPr lang="zh-CN" altLang="en-US" sz="2400" dirty="0"/>
              <a:t>终结符无继承属性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Only synthesized attributes from lexical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D3684-65F8-0940-9738-30F5085A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Inherited Attribute</a:t>
            </a:r>
            <a:r>
              <a:rPr lang="en-US" sz="3200" dirty="0"/>
              <a:t>[</a:t>
            </a:r>
            <a:r>
              <a:rPr lang="zh-CN" altLang="en-US" sz="3200" dirty="0"/>
              <a:t>继承属性</a:t>
            </a:r>
            <a:r>
              <a:rPr lang="en-US" sz="32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7148C-5024-604C-A8B0-65D847DE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02460B-9D80-C948-B0E3-A690E8489486}"/>
              </a:ext>
            </a:extLst>
          </p:cNvPr>
          <p:cNvGrpSpPr/>
          <p:nvPr/>
        </p:nvGrpSpPr>
        <p:grpSpPr>
          <a:xfrm>
            <a:off x="683568" y="4365104"/>
            <a:ext cx="3600400" cy="1911499"/>
            <a:chOff x="251520" y="3389709"/>
            <a:chExt cx="3600400" cy="19114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16B0D-AD36-AF4B-A083-BD5A7DAD44BE}"/>
                </a:ext>
              </a:extLst>
            </p:cNvPr>
            <p:cNvSpPr/>
            <p:nvPr/>
          </p:nvSpPr>
          <p:spPr>
            <a:xfrm>
              <a:off x="1547664" y="3389709"/>
              <a:ext cx="1008112" cy="6480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0D8865-FC58-7347-B0CA-08FE159DAEE7}"/>
                </a:ext>
              </a:extLst>
            </p:cNvPr>
            <p:cNvSpPr/>
            <p:nvPr/>
          </p:nvSpPr>
          <p:spPr>
            <a:xfrm>
              <a:off x="251520" y="4653136"/>
              <a:ext cx="1008112" cy="6480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E798C9-0E99-834C-9807-ABA1A8F38B03}"/>
                </a:ext>
              </a:extLst>
            </p:cNvPr>
            <p:cNvSpPr/>
            <p:nvPr/>
          </p:nvSpPr>
          <p:spPr>
            <a:xfrm>
              <a:off x="1547664" y="4653136"/>
              <a:ext cx="1008112" cy="6480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C2234C-D493-FE48-9319-2F7BE51247FD}"/>
                </a:ext>
              </a:extLst>
            </p:cNvPr>
            <p:cNvSpPr/>
            <p:nvPr/>
          </p:nvSpPr>
          <p:spPr>
            <a:xfrm>
              <a:off x="2843808" y="4653136"/>
              <a:ext cx="1008112" cy="6480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r>
                <a:rPr lang="en-US" sz="24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D08910-AD0E-494F-90AF-F9F861DA3BA6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755576" y="3942873"/>
              <a:ext cx="939723" cy="7102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97DD94-F3A4-114C-8C98-94204D314A50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2051720" y="4037781"/>
              <a:ext cx="0" cy="6153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0D9D1D-CF28-FD44-99D2-3AFF015BBE55}"/>
                </a:ext>
              </a:extLst>
            </p:cNvPr>
            <p:cNvCxnSpPr>
              <a:cxnSpLocks/>
              <a:stCxn id="8" idx="0"/>
              <a:endCxn id="5" idx="5"/>
            </p:cNvCxnSpPr>
            <p:nvPr/>
          </p:nvCxnSpPr>
          <p:spPr>
            <a:xfrm flipH="1" flipV="1">
              <a:off x="2408141" y="3942873"/>
              <a:ext cx="939723" cy="7102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9610F1-7EAF-7048-A09B-E6467C68BDE0}"/>
              </a:ext>
            </a:extLst>
          </p:cNvPr>
          <p:cNvGrpSpPr/>
          <p:nvPr/>
        </p:nvGrpSpPr>
        <p:grpSpPr>
          <a:xfrm>
            <a:off x="899592" y="4689138"/>
            <a:ext cx="2988333" cy="1492557"/>
            <a:chOff x="899592" y="4689138"/>
            <a:chExt cx="2988333" cy="1492557"/>
          </a:xfrm>
        </p:grpSpPr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CE71B7A8-23D2-6444-BEB9-8DED92975A1A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899592" y="6093296"/>
              <a:ext cx="1227755" cy="88399"/>
            </a:xfrm>
            <a:prstGeom prst="curvedConnector4">
              <a:avLst>
                <a:gd name="adj1" fmla="val 2331"/>
                <a:gd name="adj2" fmla="val 358600"/>
              </a:avLst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D12B2AC5-567B-834B-8F72-44851CB6E033}"/>
                </a:ext>
              </a:extLst>
            </p:cNvPr>
            <p:cNvCxnSpPr>
              <a:cxnSpLocks/>
              <a:endCxn id="7" idx="5"/>
            </p:cNvCxnSpPr>
            <p:nvPr/>
          </p:nvCxnSpPr>
          <p:spPr>
            <a:xfrm rot="10800000" flipV="1">
              <a:off x="2840190" y="6093295"/>
              <a:ext cx="1047735" cy="88399"/>
            </a:xfrm>
            <a:prstGeom prst="curvedConnector4">
              <a:avLst>
                <a:gd name="adj1" fmla="val 13371"/>
                <a:gd name="adj2" fmla="val 308173"/>
              </a:avLst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5B09B350-43AB-C841-824F-B99064F643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78069" y="5054441"/>
              <a:ext cx="939391" cy="208786"/>
            </a:xfrm>
            <a:prstGeom prst="curvedConnector3">
              <a:avLst>
                <a:gd name="adj1" fmla="val 5455"/>
              </a:avLst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761EE1-B5D0-BE48-9D73-9305CB4729DB}"/>
              </a:ext>
            </a:extLst>
          </p:cNvPr>
          <p:cNvGrpSpPr/>
          <p:nvPr/>
        </p:nvGrpSpPr>
        <p:grpSpPr>
          <a:xfrm>
            <a:off x="4647628" y="4119463"/>
            <a:ext cx="4175148" cy="2157139"/>
            <a:chOff x="4647628" y="4119463"/>
            <a:chExt cx="4175148" cy="21571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5DD94A9-5A7B-7D42-B052-E0385C207D6D}"/>
                </a:ext>
              </a:extLst>
            </p:cNvPr>
            <p:cNvGrpSpPr/>
            <p:nvPr/>
          </p:nvGrpSpPr>
          <p:grpSpPr>
            <a:xfrm>
              <a:off x="4647628" y="4365103"/>
              <a:ext cx="4175148" cy="1911499"/>
              <a:chOff x="-104900" y="3389709"/>
              <a:chExt cx="4175148" cy="191149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E09C4E-DA71-974C-9ECA-CE5FD9395C11}"/>
                  </a:ext>
                </a:extLst>
              </p:cNvPr>
              <p:cNvSpPr/>
              <p:nvPr/>
            </p:nvSpPr>
            <p:spPr>
              <a:xfrm>
                <a:off x="1403650" y="3389709"/>
                <a:ext cx="1296142" cy="648072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D065C7D-41EB-0C44-AF81-C501763908E9}"/>
                  </a:ext>
                </a:extLst>
              </p:cNvPr>
              <p:cNvSpPr/>
              <p:nvPr/>
            </p:nvSpPr>
            <p:spPr>
              <a:xfrm>
                <a:off x="-104900" y="4653136"/>
                <a:ext cx="1438844" cy="648072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</a:rPr>
                  <a:t>T.</a:t>
                </a:r>
                <a:r>
                  <a:rPr lang="en-US" sz="2400" i="1" dirty="0" err="1">
                    <a:solidFill>
                      <a:schemeClr val="tx1"/>
                    </a:solidFill>
                  </a:rPr>
                  <a:t>type</a:t>
                </a:r>
                <a:endParaRPr lang="en-US" sz="2400" i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2D771C6-46ED-404B-ACDE-E6C5B93BE435}"/>
                  </a:ext>
                </a:extLst>
              </p:cNvPr>
              <p:cNvSpPr/>
              <p:nvPr/>
            </p:nvSpPr>
            <p:spPr>
              <a:xfrm>
                <a:off x="2771800" y="4653136"/>
                <a:ext cx="1298448" cy="648072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</a:rPr>
                  <a:t>L.</a:t>
                </a:r>
                <a:r>
                  <a:rPr lang="en-US" sz="2400" i="1" dirty="0" err="1">
                    <a:solidFill>
                      <a:schemeClr val="tx1"/>
                    </a:solidFill>
                  </a:rPr>
                  <a:t>inh</a:t>
                </a:r>
                <a:endParaRPr lang="en-US" sz="2400" i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0B0B752-5460-BB49-9F85-B29FC58453DA}"/>
                  </a:ext>
                </a:extLst>
              </p:cNvPr>
              <p:cNvCxnSpPr>
                <a:cxnSpLocks/>
                <a:stCxn id="23" idx="0"/>
                <a:endCxn id="22" idx="3"/>
              </p:cNvCxnSpPr>
              <p:nvPr/>
            </p:nvCxnSpPr>
            <p:spPr>
              <a:xfrm flipV="1">
                <a:off x="614522" y="3942873"/>
                <a:ext cx="978944" cy="7102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194502E-F4DA-864F-A58B-5BBB106479E6}"/>
                  </a:ext>
                </a:extLst>
              </p:cNvPr>
              <p:cNvCxnSpPr>
                <a:cxnSpLocks/>
                <a:stCxn id="25" idx="0"/>
                <a:endCxn id="22" idx="5"/>
              </p:cNvCxnSpPr>
              <p:nvPr/>
            </p:nvCxnSpPr>
            <p:spPr>
              <a:xfrm flipH="1" flipV="1">
                <a:off x="2509976" y="3942873"/>
                <a:ext cx="911048" cy="7102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E31D06-D8EE-A84B-96F7-C95F1B58D38B}"/>
                </a:ext>
              </a:extLst>
            </p:cNvPr>
            <p:cNvSpPr txBox="1"/>
            <p:nvPr/>
          </p:nvSpPr>
          <p:spPr>
            <a:xfrm>
              <a:off x="5508104" y="4119463"/>
              <a:ext cx="3031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D -&gt; T L (</a:t>
              </a:r>
              <a:r>
                <a:rPr lang="en-US" sz="2400" dirty="0" err="1">
                  <a:solidFill>
                    <a:srgbClr val="0000FF"/>
                  </a:solidFill>
                </a:rPr>
                <a:t>L.</a:t>
              </a:r>
              <a:r>
                <a:rPr lang="en-US" sz="2400" i="1" dirty="0" err="1">
                  <a:solidFill>
                    <a:srgbClr val="0000FF"/>
                  </a:solidFill>
                </a:rPr>
                <a:t>inh</a:t>
              </a:r>
              <a:r>
                <a:rPr lang="en-US" sz="2400" dirty="0">
                  <a:solidFill>
                    <a:srgbClr val="0000FF"/>
                  </a:solidFill>
                </a:rPr>
                <a:t> = </a:t>
              </a:r>
              <a:r>
                <a:rPr lang="en-US" sz="2400" dirty="0" err="1">
                  <a:solidFill>
                    <a:srgbClr val="0000FF"/>
                  </a:solidFill>
                </a:rPr>
                <a:t>T.</a:t>
              </a:r>
              <a:r>
                <a:rPr lang="en-US" sz="2400" i="1" dirty="0" err="1">
                  <a:solidFill>
                    <a:srgbClr val="0000FF"/>
                  </a:solidFill>
                </a:rPr>
                <a:t>type</a:t>
              </a:r>
              <a:r>
                <a:rPr lang="en-US" sz="2400" dirty="0">
                  <a:solidFill>
                    <a:srgbClr val="0000FF"/>
                  </a:solidFill>
                </a:rPr>
                <a:t>)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CA507BA-0984-C244-9089-B228C0DA3E96}"/>
                </a:ext>
              </a:extLst>
            </p:cNvPr>
            <p:cNvCxnSpPr>
              <a:cxnSpLocks/>
              <a:stCxn id="23" idx="7"/>
              <a:endCxn id="25" idx="1"/>
            </p:cNvCxnSpPr>
            <p:nvPr/>
          </p:nvCxnSpPr>
          <p:spPr>
            <a:xfrm rot="5400000" flipH="1" flipV="1">
              <a:off x="6795119" y="4804077"/>
              <a:ext cx="12700" cy="1838723"/>
            </a:xfrm>
            <a:prstGeom prst="curvedConnector3">
              <a:avLst>
                <a:gd name="adj1" fmla="val 4987969"/>
              </a:avLst>
            </a:prstGeom>
            <a:ln w="22225">
              <a:solidFill>
                <a:srgbClr val="0000FF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83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06AF-C138-E146-B06A-9DCFDA68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SDD</a:t>
            </a:r>
            <a:r>
              <a:rPr lang="en-US" sz="3200" dirty="0"/>
              <a:t>[</a:t>
            </a:r>
            <a:r>
              <a:rPr lang="zh-CN" altLang="en-US" sz="3200" dirty="0"/>
              <a:t>语法制导定义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2443-E7CC-8949-9DA9-CB14FD29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Attribute dependencies in a production rule</a:t>
            </a:r>
            <a:r>
              <a:rPr lang="en-US" sz="2400" dirty="0"/>
              <a:t>[</a:t>
            </a:r>
            <a:r>
              <a:rPr lang="zh-CN" altLang="en-US" sz="2400" dirty="0"/>
              <a:t>产生式中的属性依赖</a:t>
            </a:r>
            <a:r>
              <a:rPr lang="en-US" sz="2400" dirty="0"/>
              <a:t>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SDD has rule of the form for each grammar production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= f(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A.attrs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⍺.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β.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𝛾.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i="1" dirty="0"/>
              <a:t>b</a:t>
            </a:r>
            <a:r>
              <a:rPr lang="en-US" dirty="0"/>
              <a:t> is either an attribute in LHS (an attribute of A)</a:t>
            </a:r>
          </a:p>
          <a:p>
            <a:pPr lvl="1"/>
            <a:r>
              <a:rPr lang="en-US" dirty="0"/>
              <a:t>In which case </a:t>
            </a:r>
            <a:r>
              <a:rPr lang="en-US" i="1" dirty="0"/>
              <a:t>b</a:t>
            </a:r>
            <a:r>
              <a:rPr lang="en-US" dirty="0"/>
              <a:t> is a </a:t>
            </a:r>
            <a:r>
              <a:rPr lang="en-US" b="1" dirty="0"/>
              <a:t>synthesized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Why? </a:t>
            </a:r>
          </a:p>
          <a:p>
            <a:r>
              <a:rPr lang="en-US" dirty="0"/>
              <a:t>Or, </a:t>
            </a:r>
            <a:r>
              <a:rPr lang="en-US" i="1" dirty="0"/>
              <a:t>b</a:t>
            </a:r>
            <a:r>
              <a:rPr lang="en-US" dirty="0"/>
              <a:t> is an attribute in RHS (e.g., of β)</a:t>
            </a:r>
          </a:p>
          <a:p>
            <a:pPr lvl="1"/>
            <a:r>
              <a:rPr lang="en-US" dirty="0"/>
              <a:t>In which case b is an </a:t>
            </a:r>
            <a:r>
              <a:rPr lang="en-US" b="1" dirty="0"/>
              <a:t>inherited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Why?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DD7B7-DDCB-154C-8A07-EC7A19CB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BF1A55C-141C-C141-AD0F-ECC659D1B1D5}"/>
              </a:ext>
            </a:extLst>
          </p:cNvPr>
          <p:cNvCxnSpPr>
            <a:cxnSpLocks/>
            <a:stCxn id="6" idx="0"/>
            <a:endCxn id="11" idx="0"/>
          </p:cNvCxnSpPr>
          <p:nvPr/>
        </p:nvCxnSpPr>
        <p:spPr>
          <a:xfrm rot="5400000" flipH="1" flipV="1">
            <a:off x="3516326" y="876403"/>
            <a:ext cx="12700" cy="1960092"/>
          </a:xfrm>
          <a:prstGeom prst="curvedConnector3">
            <a:avLst>
              <a:gd name="adj1" fmla="val 350848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4F6AEDD-1A95-BF47-A5AB-A4CC2200BC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50273" y="1507731"/>
            <a:ext cx="12700" cy="697437"/>
          </a:xfrm>
          <a:prstGeom prst="curvedConnector3">
            <a:avLst>
              <a:gd name="adj1" fmla="val 106778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6F43B62-91BB-A34F-AAB5-41C983CBB290}"/>
              </a:ext>
            </a:extLst>
          </p:cNvPr>
          <p:cNvGrpSpPr/>
          <p:nvPr/>
        </p:nvGrpSpPr>
        <p:grpSpPr>
          <a:xfrm>
            <a:off x="2339752" y="1856449"/>
            <a:ext cx="3125705" cy="534396"/>
            <a:chOff x="-139485" y="3254644"/>
            <a:chExt cx="3125705" cy="5343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068B9C-EBE8-4045-9EEA-8731BF6BF22A}"/>
                </a:ext>
              </a:extLst>
            </p:cNvPr>
            <p:cNvSpPr txBox="1"/>
            <p:nvPr/>
          </p:nvSpPr>
          <p:spPr>
            <a:xfrm>
              <a:off x="-139485" y="325464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FFC3A-3F7B-2043-AF02-669C4DAB6B10}"/>
                </a:ext>
              </a:extLst>
            </p:cNvPr>
            <p:cNvSpPr txBox="1"/>
            <p:nvPr/>
          </p:nvSpPr>
          <p:spPr>
            <a:xfrm>
              <a:off x="335163" y="3254644"/>
              <a:ext cx="4748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-&gt;</a:t>
              </a:r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705A4C-395B-664D-8D18-A081FF5F2B46}"/>
                </a:ext>
              </a:extLst>
            </p:cNvPr>
            <p:cNvSpPr txBox="1"/>
            <p:nvPr/>
          </p:nvSpPr>
          <p:spPr>
            <a:xfrm>
              <a:off x="1123170" y="325464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⍺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FFFA42-C146-AA49-8A63-AD9B4ACAF834}"/>
                </a:ext>
              </a:extLst>
            </p:cNvPr>
            <p:cNvSpPr txBox="1"/>
            <p:nvPr/>
          </p:nvSpPr>
          <p:spPr>
            <a:xfrm>
              <a:off x="1829423" y="325464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DB137A-EE78-994E-B285-33397D43B421}"/>
                </a:ext>
              </a:extLst>
            </p:cNvPr>
            <p:cNvSpPr txBox="1"/>
            <p:nvPr/>
          </p:nvSpPr>
          <p:spPr>
            <a:xfrm>
              <a:off x="2612400" y="3265820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𝛾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7A812991-5D94-2645-8BDA-ECD356B7D1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67412" y="1448148"/>
            <a:ext cx="11176" cy="782175"/>
          </a:xfrm>
          <a:prstGeom prst="curvedConnector3">
            <a:avLst>
              <a:gd name="adj1" fmla="val 214545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FCE59AA-BE87-A74C-9771-4AEFF75B27D8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 flipH="1">
            <a:off x="3901826" y="1014124"/>
            <a:ext cx="11176" cy="2742267"/>
          </a:xfrm>
          <a:prstGeom prst="curvedConnector3">
            <a:avLst>
              <a:gd name="adj1" fmla="val -35708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FAE237A-F41E-C449-BDA3-604AB9403C8F}"/>
              </a:ext>
            </a:extLst>
          </p:cNvPr>
          <p:cNvCxnSpPr>
            <a:cxnSpLocks/>
          </p:cNvCxnSpPr>
          <p:nvPr/>
        </p:nvCxnSpPr>
        <p:spPr>
          <a:xfrm rot="5400000">
            <a:off x="3585604" y="1399623"/>
            <a:ext cx="12700" cy="1960092"/>
          </a:xfrm>
          <a:prstGeom prst="curvedConnector3">
            <a:avLst>
              <a:gd name="adj1" fmla="val 21661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D85EBF9-5E88-2B41-A3E9-B5D8320CAA27}"/>
              </a:ext>
            </a:extLst>
          </p:cNvPr>
          <p:cNvCxnSpPr>
            <a:cxnSpLocks/>
          </p:cNvCxnSpPr>
          <p:nvPr/>
        </p:nvCxnSpPr>
        <p:spPr>
          <a:xfrm rot="5400000">
            <a:off x="3286250" y="1711202"/>
            <a:ext cx="12700" cy="1262655"/>
          </a:xfrm>
          <a:prstGeom prst="curvedConnector3">
            <a:avLst>
              <a:gd name="adj1" fmla="val 9457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A8DC77-8128-D74D-B764-3B299B017295}"/>
              </a:ext>
            </a:extLst>
          </p:cNvPr>
          <p:cNvSpPr txBox="1"/>
          <p:nvPr/>
        </p:nvSpPr>
        <p:spPr>
          <a:xfrm>
            <a:off x="4286694" y="1300698"/>
            <a:ext cx="1142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Inherited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E2BF05-5F19-6F40-A903-4FC7EAEC9A6F}"/>
              </a:ext>
            </a:extLst>
          </p:cNvPr>
          <p:cNvSpPr txBox="1"/>
          <p:nvPr/>
        </p:nvSpPr>
        <p:spPr>
          <a:xfrm>
            <a:off x="1331640" y="2420888"/>
            <a:ext cx="1415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Synthesized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604825-2DFC-7A43-B484-BC72F728AAD7}"/>
              </a:ext>
            </a:extLst>
          </p:cNvPr>
          <p:cNvSpPr txBox="1"/>
          <p:nvPr/>
        </p:nvSpPr>
        <p:spPr>
          <a:xfrm>
            <a:off x="1716700" y="4365104"/>
            <a:ext cx="518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From A’s perspective ⍺, β, 𝛾 are children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EC9E93-46B4-734D-9861-E02F9484346D}"/>
              </a:ext>
            </a:extLst>
          </p:cNvPr>
          <p:cNvSpPr txBox="1"/>
          <p:nvPr/>
        </p:nvSpPr>
        <p:spPr>
          <a:xfrm>
            <a:off x="1721095" y="5517232"/>
            <a:ext cx="6339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From β’s perspective A, ⍺, 𝛾 are parent or siblings</a:t>
            </a:r>
          </a:p>
        </p:txBody>
      </p:sp>
    </p:spTree>
    <p:extLst>
      <p:ext uri="{BB962C8B-B14F-4D97-AF65-F5344CB8AC3E}">
        <p14:creationId xmlns:p14="http://schemas.microsoft.com/office/powerpoint/2010/main" val="38351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42E3-09F2-684B-BB13-FC5AE15F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Synthesized Attribute</a:t>
            </a:r>
            <a:r>
              <a:rPr lang="en-US" sz="3200" dirty="0"/>
              <a:t>[</a:t>
            </a:r>
            <a:r>
              <a:rPr lang="en-US" sz="3200" dirty="0" err="1"/>
              <a:t>综合</a:t>
            </a:r>
            <a:r>
              <a:rPr lang="en-US" sz="3200" dirty="0"/>
              <a:t>]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CC93AF-1EBD-A649-818D-7E0857B74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733399"/>
              </p:ext>
            </p:extLst>
          </p:nvPr>
        </p:nvGraphicFramePr>
        <p:xfrm>
          <a:off x="107504" y="1412776"/>
          <a:ext cx="432048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E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+ 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* F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F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(E)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print(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 +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 x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digit.</a:t>
                      </a:r>
                      <a:r>
                        <a:rPr lang="en-US" sz="2000" i="1" dirty="0" err="1"/>
                        <a:t>lexval</a:t>
                      </a:r>
                      <a:endParaRPr lang="en-US" sz="2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D72B-BE98-3640-BC04-60F01A1B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EBC6F-A2FA-9F4D-A6B9-5024CDFFDC99}"/>
              </a:ext>
            </a:extLst>
          </p:cNvPr>
          <p:cNvSpPr txBox="1"/>
          <p:nvPr/>
        </p:nvSpPr>
        <p:spPr>
          <a:xfrm>
            <a:off x="179512" y="893911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SDD: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AC27CF-1222-0C48-8790-3CFB4FBDA1BC}"/>
              </a:ext>
            </a:extLst>
          </p:cNvPr>
          <p:cNvSpPr txBox="1"/>
          <p:nvPr/>
        </p:nvSpPr>
        <p:spPr>
          <a:xfrm>
            <a:off x="598151" y="4174048"/>
            <a:ext cx="5797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Arithmetic expressions with + and *</a:t>
            </a:r>
          </a:p>
          <a:p>
            <a:pPr marL="457200" indent="-457200">
              <a:buAutoNum type="arabicParenBoth"/>
            </a:pPr>
            <a:r>
              <a:rPr lang="en-US" sz="2000" dirty="0"/>
              <a:t>Print the numerical value of the entire expression</a:t>
            </a:r>
          </a:p>
          <a:p>
            <a:pPr marL="457200" indent="-457200">
              <a:buAutoNum type="arabicParenBoth"/>
            </a:pPr>
            <a:r>
              <a:rPr lang="en-US" sz="2000" dirty="0"/>
              <a:t>Compute value of summation</a:t>
            </a:r>
          </a:p>
          <a:p>
            <a:pPr marL="457200" indent="-457200">
              <a:buFontTx/>
              <a:buAutoNum type="arabicParenBoth"/>
            </a:pPr>
            <a:r>
              <a:rPr lang="en-US" sz="2000" dirty="0"/>
              <a:t>Value copy</a:t>
            </a:r>
          </a:p>
          <a:p>
            <a:pPr marL="457200" indent="-457200">
              <a:buAutoNum type="arabicParenBoth"/>
            </a:pPr>
            <a:r>
              <a:rPr lang="en-US" sz="2000" dirty="0"/>
              <a:t>Compute value of multiplication</a:t>
            </a:r>
          </a:p>
          <a:p>
            <a:pPr marL="457200" indent="-457200">
              <a:buAutoNum type="arabicParenBoth"/>
            </a:pPr>
            <a:r>
              <a:rPr lang="en-US" sz="2000" dirty="0"/>
              <a:t>Value copy</a:t>
            </a:r>
          </a:p>
          <a:p>
            <a:pPr marL="457200" indent="-457200">
              <a:buAutoNum type="arabicParenBoth"/>
            </a:pPr>
            <a:r>
              <a:rPr lang="en-US" sz="2000" dirty="0"/>
              <a:t>Value Copy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E6A10F-0527-7940-9D1C-47E1460D19E0}"/>
              </a:ext>
            </a:extLst>
          </p:cNvPr>
          <p:cNvSpPr txBox="1"/>
          <p:nvPr/>
        </p:nvSpPr>
        <p:spPr>
          <a:xfrm>
            <a:off x="4932040" y="1661899"/>
            <a:ext cx="4120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</a:t>
            </a:r>
            <a:r>
              <a:rPr lang="en-US" sz="2400" dirty="0">
                <a:solidFill>
                  <a:srgbClr val="0000FF"/>
                </a:solidFill>
              </a:rPr>
              <a:t>non-terminal</a:t>
            </a:r>
            <a:r>
              <a:rPr lang="en-US" sz="2400" dirty="0"/>
              <a:t> has a single </a:t>
            </a:r>
          </a:p>
          <a:p>
            <a:r>
              <a:rPr lang="en-US" sz="2400" dirty="0"/>
              <a:t>synthesized attribute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endParaRPr lang="en-US" sz="2400" dirty="0"/>
          </a:p>
          <a:p>
            <a:r>
              <a:rPr lang="en-US" sz="2400" dirty="0"/>
              <a:t>Terminal </a:t>
            </a:r>
            <a:r>
              <a:rPr lang="en-US" sz="2400" i="1" dirty="0">
                <a:solidFill>
                  <a:srgbClr val="0000FF"/>
                </a:solidFill>
              </a:rPr>
              <a:t>digit</a:t>
            </a:r>
            <a:r>
              <a:rPr lang="en-US" sz="2400" dirty="0"/>
              <a:t> has a synthesized</a:t>
            </a:r>
          </a:p>
          <a:p>
            <a:r>
              <a:rPr lang="en-US" sz="2400" dirty="0"/>
              <a:t>attribute </a:t>
            </a:r>
            <a:r>
              <a:rPr lang="en-US" sz="2400" dirty="0" err="1">
                <a:solidFill>
                  <a:srgbClr val="0000FF"/>
                </a:solidFill>
              </a:rPr>
              <a:t>lexval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42E3-09F2-684B-BB13-FC5AE15F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Synthesized Attribute</a:t>
            </a:r>
            <a:r>
              <a:rPr lang="en-US" sz="3200" dirty="0"/>
              <a:t>[</a:t>
            </a:r>
            <a:r>
              <a:rPr lang="en-US" sz="3200" dirty="0" err="1"/>
              <a:t>综合</a:t>
            </a:r>
            <a:r>
              <a:rPr lang="en-US" sz="3200" dirty="0"/>
              <a:t>]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CC93AF-1EBD-A649-818D-7E0857B74B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504" y="1412776"/>
          <a:ext cx="432048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E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+ 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* F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F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(E)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print(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 +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 x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digit.</a:t>
                      </a:r>
                      <a:r>
                        <a:rPr lang="en-US" sz="2000" i="1" dirty="0" err="1"/>
                        <a:t>lexval</a:t>
                      </a:r>
                      <a:endParaRPr lang="en-US" sz="2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D72B-BE98-3640-BC04-60F01A1B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EBC6F-A2FA-9F4D-A6B9-5024CDFFDC99}"/>
              </a:ext>
            </a:extLst>
          </p:cNvPr>
          <p:cNvSpPr txBox="1"/>
          <p:nvPr/>
        </p:nvSpPr>
        <p:spPr>
          <a:xfrm>
            <a:off x="179512" y="893911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SDD: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0D80F-805C-3240-B13C-7FBCCA2A0C38}"/>
              </a:ext>
            </a:extLst>
          </p:cNvPr>
          <p:cNvSpPr txBox="1"/>
          <p:nvPr/>
        </p:nvSpPr>
        <p:spPr>
          <a:xfrm>
            <a:off x="199420" y="4379287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125E3-80B8-CC47-A9FF-0E684E64E95E}"/>
              </a:ext>
            </a:extLst>
          </p:cNvPr>
          <p:cNvSpPr txBox="1"/>
          <p:nvPr/>
        </p:nvSpPr>
        <p:spPr>
          <a:xfrm>
            <a:off x="199420" y="4824815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 * 5 + 4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C99566-DEE1-654C-BB4F-EADBC7027993}"/>
              </a:ext>
            </a:extLst>
          </p:cNvPr>
          <p:cNvGrpSpPr/>
          <p:nvPr/>
        </p:nvGrpSpPr>
        <p:grpSpPr>
          <a:xfrm>
            <a:off x="5583937" y="2056798"/>
            <a:ext cx="2592292" cy="540048"/>
            <a:chOff x="5232650" y="1963335"/>
            <a:chExt cx="2592292" cy="80514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03C9AB-0051-FE49-A0B7-026E98C46D6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232650" y="1963335"/>
              <a:ext cx="1349524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DB8FD11-B50E-2845-8B12-3A76F9FC35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9375"/>
              <a:ext cx="6437" cy="799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39A4A37-75E3-824C-9C94-808C3CD7336C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 flipV="1">
              <a:off x="6582174" y="1963335"/>
              <a:ext cx="1242768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AC2C8D-3C57-D642-8923-9C3AB956725D}"/>
              </a:ext>
            </a:extLst>
          </p:cNvPr>
          <p:cNvSpPr txBox="1"/>
          <p:nvPr/>
        </p:nvSpPr>
        <p:spPr>
          <a:xfrm>
            <a:off x="6342594" y="1556792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E</a:t>
            </a:r>
            <a:r>
              <a:rPr lang="en-US" sz="2000" dirty="0" err="1"/>
              <a:t>.</a:t>
            </a:r>
            <a:r>
              <a:rPr lang="en-US" sz="2000" i="1" dirty="0" err="1"/>
              <a:t>val</a:t>
            </a:r>
            <a:r>
              <a:rPr lang="en-US" sz="2000" dirty="0"/>
              <a:t> = 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177C4-8964-8449-AC1D-B80E7263067E}"/>
              </a:ext>
            </a:extLst>
          </p:cNvPr>
          <p:cNvSpPr txBox="1"/>
          <p:nvPr/>
        </p:nvSpPr>
        <p:spPr>
          <a:xfrm>
            <a:off x="5076056" y="2507147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E</a:t>
            </a:r>
            <a:r>
              <a:rPr lang="en-US" sz="2000" dirty="0" err="1"/>
              <a:t>.</a:t>
            </a:r>
            <a:r>
              <a:rPr lang="en-US" sz="2000" i="1" dirty="0" err="1"/>
              <a:t>val</a:t>
            </a:r>
            <a:r>
              <a:rPr lang="en-US" sz="2000" dirty="0"/>
              <a:t> =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378EE-B3E3-CE45-B9E8-58C127380085}"/>
              </a:ext>
            </a:extLst>
          </p:cNvPr>
          <p:cNvSpPr txBox="1"/>
          <p:nvPr/>
        </p:nvSpPr>
        <p:spPr>
          <a:xfrm>
            <a:off x="6783445" y="24928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248EDE-B511-2A4B-B4E2-43E7CAFED120}"/>
              </a:ext>
            </a:extLst>
          </p:cNvPr>
          <p:cNvSpPr txBox="1"/>
          <p:nvPr/>
        </p:nvSpPr>
        <p:spPr>
          <a:xfrm>
            <a:off x="7742129" y="2492897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</a:t>
            </a:r>
            <a:r>
              <a:rPr lang="en-US" sz="2000" dirty="0" err="1"/>
              <a:t>.</a:t>
            </a:r>
            <a:r>
              <a:rPr lang="en-US" sz="2000" i="1" dirty="0" err="1"/>
              <a:t>val</a:t>
            </a:r>
            <a:r>
              <a:rPr lang="en-US" sz="2000" dirty="0"/>
              <a:t>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6EBF01-EE98-EE4B-9FDD-95B4D09500BC}"/>
              </a:ext>
            </a:extLst>
          </p:cNvPr>
          <p:cNvCxnSpPr>
            <a:cxnSpLocks/>
          </p:cNvCxnSpPr>
          <p:nvPr/>
        </p:nvCxnSpPr>
        <p:spPr>
          <a:xfrm flipV="1">
            <a:off x="5617066" y="2890729"/>
            <a:ext cx="4899" cy="56677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8B752-1D45-2044-A2E7-30FBAD502B51}"/>
              </a:ext>
            </a:extLst>
          </p:cNvPr>
          <p:cNvCxnSpPr>
            <a:cxnSpLocks/>
          </p:cNvCxnSpPr>
          <p:nvPr/>
        </p:nvCxnSpPr>
        <p:spPr>
          <a:xfrm flipV="1">
            <a:off x="8239277" y="2860980"/>
            <a:ext cx="4899" cy="56677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5A2676-D971-044E-9224-28CD08B780FC}"/>
              </a:ext>
            </a:extLst>
          </p:cNvPr>
          <p:cNvSpPr txBox="1"/>
          <p:nvPr/>
        </p:nvSpPr>
        <p:spPr>
          <a:xfrm>
            <a:off x="5139311" y="3426282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</a:t>
            </a:r>
            <a:r>
              <a:rPr lang="en-US" sz="2000" dirty="0" err="1"/>
              <a:t>.</a:t>
            </a:r>
            <a:r>
              <a:rPr lang="en-US" sz="2000" i="1" dirty="0" err="1"/>
              <a:t>val</a:t>
            </a:r>
            <a:r>
              <a:rPr lang="en-US" sz="2000" dirty="0"/>
              <a:t> = 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DCF07-1782-354B-A433-F16D1E8C0675}"/>
              </a:ext>
            </a:extLst>
          </p:cNvPr>
          <p:cNvSpPr txBox="1"/>
          <p:nvPr/>
        </p:nvSpPr>
        <p:spPr>
          <a:xfrm>
            <a:off x="7776490" y="345750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dirty="0" err="1"/>
              <a:t>.</a:t>
            </a:r>
            <a:r>
              <a:rPr lang="en-US" sz="2000" i="1" dirty="0" err="1"/>
              <a:t>val</a:t>
            </a:r>
            <a:r>
              <a:rPr lang="en-US" sz="2000" dirty="0"/>
              <a:t> =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16A1D-5C3E-0D4B-B425-C0E0BDDC1C32}"/>
              </a:ext>
            </a:extLst>
          </p:cNvPr>
          <p:cNvCxnSpPr>
            <a:cxnSpLocks/>
          </p:cNvCxnSpPr>
          <p:nvPr/>
        </p:nvCxnSpPr>
        <p:spPr>
          <a:xfrm flipV="1">
            <a:off x="8250764" y="3825585"/>
            <a:ext cx="4899" cy="56677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683B94-BE8B-6148-B9AD-1FE6EC75FFE1}"/>
              </a:ext>
            </a:extLst>
          </p:cNvPr>
          <p:cNvSpPr txBox="1"/>
          <p:nvPr/>
        </p:nvSpPr>
        <p:spPr>
          <a:xfrm>
            <a:off x="7437534" y="4422107"/>
            <a:ext cx="167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digit</a:t>
            </a:r>
            <a:r>
              <a:rPr lang="en-US" sz="2000" dirty="0" err="1"/>
              <a:t>.</a:t>
            </a:r>
            <a:r>
              <a:rPr lang="en-US" sz="2000" i="1" dirty="0" err="1"/>
              <a:t>lexval</a:t>
            </a:r>
            <a:r>
              <a:rPr lang="en-US" sz="2000" dirty="0"/>
              <a:t> = 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5E3A63-BB23-1649-92DD-2898C99794FE}"/>
              </a:ext>
            </a:extLst>
          </p:cNvPr>
          <p:cNvGrpSpPr/>
          <p:nvPr/>
        </p:nvGrpSpPr>
        <p:grpSpPr>
          <a:xfrm>
            <a:off x="4320920" y="3825585"/>
            <a:ext cx="2592291" cy="566773"/>
            <a:chOff x="5295699" y="1494075"/>
            <a:chExt cx="2592291" cy="8449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50EF97-556A-464B-947A-EF15AB6DE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699" y="1494075"/>
              <a:ext cx="1291399" cy="8449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3F996F-618B-954A-81B9-0B63C7AA7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2199" y="1494075"/>
              <a:ext cx="4899" cy="8449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80D3F1-B6F9-1146-BDD3-0F511970F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7098" y="1494075"/>
              <a:ext cx="1300892" cy="8449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0A43941-72C7-4649-A832-C5FC1C01EC38}"/>
              </a:ext>
            </a:extLst>
          </p:cNvPr>
          <p:cNvSpPr txBox="1"/>
          <p:nvPr/>
        </p:nvSpPr>
        <p:spPr>
          <a:xfrm>
            <a:off x="3779912" y="441354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</a:t>
            </a:r>
            <a:r>
              <a:rPr lang="en-US" sz="2000" dirty="0" err="1"/>
              <a:t>.</a:t>
            </a:r>
            <a:r>
              <a:rPr lang="en-US" sz="2000" i="1" dirty="0" err="1"/>
              <a:t>val</a:t>
            </a:r>
            <a:r>
              <a:rPr lang="en-US" sz="2000" dirty="0"/>
              <a:t> =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E7366A-36DC-CE4C-9EAD-0F960BE3ED18}"/>
              </a:ext>
            </a:extLst>
          </p:cNvPr>
          <p:cNvSpPr txBox="1"/>
          <p:nvPr/>
        </p:nvSpPr>
        <p:spPr>
          <a:xfrm>
            <a:off x="5446959" y="43992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4E0D02-A4B6-644B-9582-1779A0D2604E}"/>
              </a:ext>
            </a:extLst>
          </p:cNvPr>
          <p:cNvSpPr txBox="1"/>
          <p:nvPr/>
        </p:nvSpPr>
        <p:spPr>
          <a:xfrm>
            <a:off x="6405643" y="4399294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dirty="0" err="1"/>
              <a:t>.</a:t>
            </a:r>
            <a:r>
              <a:rPr lang="en-US" sz="2000" i="1" dirty="0" err="1"/>
              <a:t>val</a:t>
            </a:r>
            <a:r>
              <a:rPr lang="en-US" sz="2000" dirty="0"/>
              <a:t> = 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67864A-BDDA-8447-AE3E-E333A3FF5A27}"/>
              </a:ext>
            </a:extLst>
          </p:cNvPr>
          <p:cNvCxnSpPr>
            <a:cxnSpLocks/>
          </p:cNvCxnSpPr>
          <p:nvPr/>
        </p:nvCxnSpPr>
        <p:spPr>
          <a:xfrm flipV="1">
            <a:off x="6866631" y="4790190"/>
            <a:ext cx="4899" cy="56677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80489B5-C18B-DA4D-9838-4ED12FEA1A1A}"/>
              </a:ext>
            </a:extLst>
          </p:cNvPr>
          <p:cNvSpPr txBox="1"/>
          <p:nvPr/>
        </p:nvSpPr>
        <p:spPr>
          <a:xfrm>
            <a:off x="6069382" y="5386712"/>
            <a:ext cx="167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digit</a:t>
            </a:r>
            <a:r>
              <a:rPr lang="en-US" sz="2000" dirty="0" err="1"/>
              <a:t>.</a:t>
            </a:r>
            <a:r>
              <a:rPr lang="en-US" sz="2000" i="1" dirty="0" err="1"/>
              <a:t>lexval</a:t>
            </a:r>
            <a:r>
              <a:rPr lang="en-US" sz="2000" dirty="0"/>
              <a:t> = 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B47C02-2E40-534E-94B2-AF966A22C389}"/>
              </a:ext>
            </a:extLst>
          </p:cNvPr>
          <p:cNvCxnSpPr>
            <a:cxnSpLocks/>
          </p:cNvCxnSpPr>
          <p:nvPr/>
        </p:nvCxnSpPr>
        <p:spPr>
          <a:xfrm flipV="1">
            <a:off x="4253243" y="4790190"/>
            <a:ext cx="4899" cy="56677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D69156-FD1F-4D49-8894-53E6875CCECF}"/>
              </a:ext>
            </a:extLst>
          </p:cNvPr>
          <p:cNvSpPr txBox="1"/>
          <p:nvPr/>
        </p:nvSpPr>
        <p:spPr>
          <a:xfrm>
            <a:off x="3626683" y="5386712"/>
            <a:ext cx="1327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dirty="0" err="1"/>
              <a:t>.</a:t>
            </a:r>
            <a:r>
              <a:rPr lang="en-US" sz="2000" i="1" dirty="0" err="1"/>
              <a:t>lexval</a:t>
            </a:r>
            <a:r>
              <a:rPr lang="en-US" sz="2000" dirty="0"/>
              <a:t> = 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F4AE2C-7DF3-0049-9243-4457CD819602}"/>
              </a:ext>
            </a:extLst>
          </p:cNvPr>
          <p:cNvCxnSpPr>
            <a:cxnSpLocks/>
          </p:cNvCxnSpPr>
          <p:nvPr/>
        </p:nvCxnSpPr>
        <p:spPr>
          <a:xfrm flipV="1">
            <a:off x="4227069" y="5812689"/>
            <a:ext cx="4899" cy="56677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9CFCA4A-6BD5-944B-B28F-8D619353DB47}"/>
              </a:ext>
            </a:extLst>
          </p:cNvPr>
          <p:cNvSpPr txBox="1"/>
          <p:nvPr/>
        </p:nvSpPr>
        <p:spPr>
          <a:xfrm>
            <a:off x="3419872" y="6409211"/>
            <a:ext cx="167097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/>
              <a:t>digit</a:t>
            </a:r>
            <a:r>
              <a:rPr lang="en-US" sz="2000" dirty="0" err="1"/>
              <a:t>.</a:t>
            </a:r>
            <a:r>
              <a:rPr lang="en-US" sz="2000" i="1" dirty="0" err="1"/>
              <a:t>lexval</a:t>
            </a:r>
            <a:r>
              <a:rPr lang="en-US" sz="2000" dirty="0"/>
              <a:t> =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966E51-76C4-6347-B83D-259F99E8315F}"/>
              </a:ext>
            </a:extLst>
          </p:cNvPr>
          <p:cNvSpPr txBox="1"/>
          <p:nvPr/>
        </p:nvSpPr>
        <p:spPr>
          <a:xfrm>
            <a:off x="6798610" y="79664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</a:t>
            </a:r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018A1A-8211-D94C-9D2B-B5497183E40A}"/>
              </a:ext>
            </a:extLst>
          </p:cNvPr>
          <p:cNvCxnSpPr>
            <a:cxnSpLocks/>
          </p:cNvCxnSpPr>
          <p:nvPr/>
        </p:nvCxnSpPr>
        <p:spPr>
          <a:xfrm flipV="1">
            <a:off x="6897252" y="1153312"/>
            <a:ext cx="4899" cy="47548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304C1A-B881-4143-B4F5-781A42DDD2DE}"/>
              </a:ext>
            </a:extLst>
          </p:cNvPr>
          <p:cNvGrpSpPr/>
          <p:nvPr/>
        </p:nvGrpSpPr>
        <p:grpSpPr>
          <a:xfrm>
            <a:off x="4427984" y="3788931"/>
            <a:ext cx="4032448" cy="2627912"/>
            <a:chOff x="4427984" y="3788931"/>
            <a:chExt cx="4032448" cy="2627912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375539-CB56-254C-B62D-80839A299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7984" y="5776763"/>
              <a:ext cx="0" cy="64008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AED9AE3-3417-BB48-B021-C8C8B80B4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5166" y="4753536"/>
              <a:ext cx="0" cy="64008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6AC0ADD-0878-2246-A227-4C62D3929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432" y="3788931"/>
              <a:ext cx="0" cy="64008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C3A9ECC-FDAD-094C-BB2A-D0D51B485ADF}"/>
              </a:ext>
            </a:extLst>
          </p:cNvPr>
          <p:cNvGrpSpPr/>
          <p:nvPr/>
        </p:nvGrpSpPr>
        <p:grpSpPr>
          <a:xfrm>
            <a:off x="4427984" y="2817422"/>
            <a:ext cx="4032448" cy="2576194"/>
            <a:chOff x="4427984" y="2817422"/>
            <a:chExt cx="4032448" cy="257619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A2E2071-C955-6C49-AB42-0241DF5B7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7984" y="4753536"/>
              <a:ext cx="0" cy="64008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778563D-BA14-2B45-8EE8-45E9FEFBC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432" y="2817422"/>
              <a:ext cx="0" cy="64008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06CCDA-E53A-D54C-A7C4-B6C4F85DA691}"/>
              </a:ext>
            </a:extLst>
          </p:cNvPr>
          <p:cNvGrpSpPr/>
          <p:nvPr/>
        </p:nvGrpSpPr>
        <p:grpSpPr>
          <a:xfrm>
            <a:off x="4499992" y="3820019"/>
            <a:ext cx="2445453" cy="677673"/>
            <a:chOff x="4499992" y="3820019"/>
            <a:chExt cx="2445453" cy="677673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0D04758-A471-3D4F-AF43-E6491B18C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0979" y="3857612"/>
              <a:ext cx="0" cy="64008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64FD5A8-0AF4-374D-86FF-5B4F87F93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9992" y="3933056"/>
              <a:ext cx="1165134" cy="52257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4F51C02-8D16-E548-B050-219ED0A4B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474" y="3820019"/>
              <a:ext cx="1097971" cy="44321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692433-DE9A-5343-BE6B-1DFBB8E0E7F6}"/>
              </a:ext>
            </a:extLst>
          </p:cNvPr>
          <p:cNvCxnSpPr>
            <a:cxnSpLocks/>
          </p:cNvCxnSpPr>
          <p:nvPr/>
        </p:nvCxnSpPr>
        <p:spPr>
          <a:xfrm flipV="1">
            <a:off x="5759865" y="2854075"/>
            <a:ext cx="0" cy="6400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A60233-FFB6-4A40-BAC7-B9339648A805}"/>
              </a:ext>
            </a:extLst>
          </p:cNvPr>
          <p:cNvGrpSpPr/>
          <p:nvPr/>
        </p:nvGrpSpPr>
        <p:grpSpPr>
          <a:xfrm>
            <a:off x="5818247" y="2083830"/>
            <a:ext cx="2445453" cy="677673"/>
            <a:chOff x="4499992" y="3820019"/>
            <a:chExt cx="2445453" cy="677673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3B775DD-D4E1-8C44-B43F-383CCC950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0979" y="3857612"/>
              <a:ext cx="0" cy="64008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F79CDB-C219-E940-8DD5-A1F69F514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9992" y="3933056"/>
              <a:ext cx="1165134" cy="52257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C34AF7-3BF1-0040-AE3C-72408D947C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474" y="3820019"/>
              <a:ext cx="1097971" cy="44321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F531C0-CAD8-E246-9564-416FD1392A7E}"/>
              </a:ext>
            </a:extLst>
          </p:cNvPr>
          <p:cNvCxnSpPr>
            <a:cxnSpLocks/>
          </p:cNvCxnSpPr>
          <p:nvPr/>
        </p:nvCxnSpPr>
        <p:spPr>
          <a:xfrm flipV="1">
            <a:off x="7092280" y="1060912"/>
            <a:ext cx="0" cy="6400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06B18D-3734-4749-A838-333EC9B56798}"/>
              </a:ext>
            </a:extLst>
          </p:cNvPr>
          <p:cNvGrpSpPr/>
          <p:nvPr/>
        </p:nvGrpSpPr>
        <p:grpSpPr>
          <a:xfrm>
            <a:off x="2114227" y="887233"/>
            <a:ext cx="2914622" cy="1344791"/>
            <a:chOff x="2114227" y="887233"/>
            <a:chExt cx="2914622" cy="134479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4DF9246-B851-7446-9508-0D43D9787A75}"/>
                </a:ext>
              </a:extLst>
            </p:cNvPr>
            <p:cNvSpPr/>
            <p:nvPr/>
          </p:nvSpPr>
          <p:spPr>
            <a:xfrm>
              <a:off x="2114227" y="1681779"/>
              <a:ext cx="1512168" cy="55024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E52F8-FA0D-1347-85F4-FAACB0071F94}"/>
                </a:ext>
              </a:extLst>
            </p:cNvPr>
            <p:cNvSpPr txBox="1"/>
            <p:nvPr/>
          </p:nvSpPr>
          <p:spPr>
            <a:xfrm>
              <a:off x="2353693" y="887233"/>
              <a:ext cx="2675156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Side effect (</a:t>
              </a:r>
              <a:r>
                <a:rPr lang="zh-CN" altLang="en-US" sz="2400" dirty="0"/>
                <a:t>副作用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7B223C3-CE27-E340-B419-3037DB524AAA}"/>
              </a:ext>
            </a:extLst>
          </p:cNvPr>
          <p:cNvSpPr txBox="1"/>
          <p:nvPr/>
        </p:nvSpPr>
        <p:spPr>
          <a:xfrm>
            <a:off x="4499992" y="5871455"/>
            <a:ext cx="463774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Annotated parse tree (</a:t>
            </a:r>
            <a:r>
              <a:rPr lang="zh-CN" altLang="en-US" sz="2400" dirty="0"/>
              <a:t>标注分析树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12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42E3-09F2-684B-BB13-FC5AE15F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Inherited Attribute</a:t>
            </a:r>
            <a:r>
              <a:rPr lang="en-US" sz="3200" dirty="0"/>
              <a:t>[</a:t>
            </a:r>
            <a:r>
              <a:rPr lang="en-US" sz="3200" dirty="0" err="1"/>
              <a:t>继承</a:t>
            </a:r>
            <a:r>
              <a:rPr lang="en-US" sz="3200" dirty="0"/>
              <a:t>]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CC93AF-1EBD-A649-818D-7E0857B74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842550"/>
              </p:ext>
            </p:extLst>
          </p:nvPr>
        </p:nvGraphicFramePr>
        <p:xfrm>
          <a:off x="107504" y="1412776"/>
          <a:ext cx="4824536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D -&gt; T L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int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float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L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id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r>
                        <a:rPr lang="en-US" sz="2000" dirty="0"/>
                        <a:t> = int</a:t>
                      </a:r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r>
                        <a:rPr lang="en-US" sz="2000" dirty="0"/>
                        <a:t> = float</a:t>
                      </a:r>
                    </a:p>
                    <a:p>
                      <a:r>
                        <a:rPr lang="en-US" sz="2000" dirty="0"/>
                        <a:t>L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inh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addtype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id.</a:t>
                      </a:r>
                      <a:r>
                        <a:rPr lang="en-US" sz="2000" i="1" dirty="0" err="1"/>
                        <a:t>entry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 err="1"/>
                        <a:t>addtype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id.</a:t>
                      </a:r>
                      <a:r>
                        <a:rPr lang="en-US" sz="2000" i="1" dirty="0" err="1"/>
                        <a:t>entry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D72B-BE98-3640-BC04-60F01A1B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EBC6F-A2FA-9F4D-A6B9-5024CDFFDC99}"/>
              </a:ext>
            </a:extLst>
          </p:cNvPr>
          <p:cNvSpPr txBox="1"/>
          <p:nvPr/>
        </p:nvSpPr>
        <p:spPr>
          <a:xfrm>
            <a:off x="179512" y="893911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SDD: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7DAAA2-F48D-5B42-9E6D-CA76A78BBD9C}"/>
              </a:ext>
            </a:extLst>
          </p:cNvPr>
          <p:cNvSpPr txBox="1"/>
          <p:nvPr/>
        </p:nvSpPr>
        <p:spPr>
          <a:xfrm>
            <a:off x="598151" y="4005064"/>
            <a:ext cx="775314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 declaration</a:t>
            </a:r>
            <a:r>
              <a:rPr lang="zh-CN" altLang="en-US" sz="2400" dirty="0"/>
              <a:t> </a:t>
            </a:r>
            <a:r>
              <a:rPr lang="en-US" altLang="zh-CN" sz="2400" dirty="0"/>
              <a:t>of type int/float followed by a list of IDs</a:t>
            </a:r>
            <a:r>
              <a:rPr lang="en-US" sz="2400" dirty="0"/>
              <a:t>:</a:t>
            </a:r>
          </a:p>
          <a:p>
            <a:pPr marL="457200" indent="-457200">
              <a:buAutoNum type="arabicParenBoth"/>
            </a:pPr>
            <a:r>
              <a:rPr lang="en-US" sz="2000" dirty="0"/>
              <a:t>Declaration: a type </a:t>
            </a:r>
            <a:r>
              <a:rPr lang="en-US" sz="2000" i="1" dirty="0"/>
              <a:t>T</a:t>
            </a:r>
            <a:r>
              <a:rPr lang="en-US" sz="2000" dirty="0"/>
              <a:t> followed by a list of </a:t>
            </a:r>
            <a:r>
              <a:rPr lang="en-US" sz="2000" i="1" dirty="0"/>
              <a:t>L</a:t>
            </a:r>
            <a:r>
              <a:rPr lang="en-US" sz="2000" dirty="0"/>
              <a:t> identifiers</a:t>
            </a:r>
          </a:p>
          <a:p>
            <a:pPr marL="457200" indent="-457200">
              <a:buAutoNum type="arabicParenBoth"/>
            </a:pPr>
            <a:r>
              <a:rPr lang="en-US" sz="2000" dirty="0"/>
              <a:t>Evaluate the synthesized attribute </a:t>
            </a:r>
            <a:r>
              <a:rPr lang="en-US" sz="2000" i="1" dirty="0" err="1"/>
              <a:t>T</a:t>
            </a:r>
            <a:r>
              <a:rPr lang="en-US" sz="2000" dirty="0" err="1"/>
              <a:t>.</a:t>
            </a:r>
            <a:r>
              <a:rPr lang="en-US" sz="2000" i="1" dirty="0" err="1"/>
              <a:t>type</a:t>
            </a:r>
            <a:r>
              <a:rPr lang="en-US" sz="2000" dirty="0"/>
              <a:t> (int)</a:t>
            </a:r>
          </a:p>
          <a:p>
            <a:pPr marL="457200" indent="-457200">
              <a:buFontTx/>
              <a:buAutoNum type="arabicParenBoth"/>
            </a:pPr>
            <a:r>
              <a:rPr lang="en-US" sz="2000" dirty="0"/>
              <a:t>Evaluate the synthesized attribute </a:t>
            </a:r>
            <a:r>
              <a:rPr lang="en-US" sz="2000" i="1" dirty="0" err="1"/>
              <a:t>T</a:t>
            </a:r>
            <a:r>
              <a:rPr lang="en-US" sz="2000" dirty="0" err="1"/>
              <a:t>.</a:t>
            </a:r>
            <a:r>
              <a:rPr lang="en-US" sz="2000" i="1" dirty="0" err="1"/>
              <a:t>type</a:t>
            </a:r>
            <a:r>
              <a:rPr lang="en-US" sz="2000" dirty="0"/>
              <a:t> (float)</a:t>
            </a:r>
          </a:p>
          <a:p>
            <a:pPr marL="457200" indent="-457200">
              <a:buAutoNum type="arabicParenBoth"/>
            </a:pPr>
            <a:r>
              <a:rPr lang="en-US" sz="2000" dirty="0"/>
              <a:t>Pass down type, and add type to symbol table entry for the identifier</a:t>
            </a:r>
          </a:p>
          <a:p>
            <a:pPr marL="457200" indent="-457200">
              <a:buAutoNum type="arabicParenBoth"/>
            </a:pPr>
            <a:r>
              <a:rPr lang="en-US" sz="2000" dirty="0"/>
              <a:t>Add type to symbol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A825DC-9BB9-814E-8CC2-65575E1E2773}"/>
              </a:ext>
            </a:extLst>
          </p:cNvPr>
          <p:cNvSpPr txBox="1"/>
          <p:nvPr/>
        </p:nvSpPr>
        <p:spPr>
          <a:xfrm>
            <a:off x="4932040" y="1661899"/>
            <a:ext cx="4151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has synthesized attribute </a:t>
            </a:r>
            <a:r>
              <a:rPr lang="en-US" sz="2400" i="1" dirty="0">
                <a:solidFill>
                  <a:srgbClr val="0000FF"/>
                </a:solidFill>
              </a:rPr>
              <a:t>type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L</a:t>
            </a:r>
            <a:r>
              <a:rPr lang="en-US" sz="2400" dirty="0"/>
              <a:t> has inherited attribute </a:t>
            </a:r>
            <a:r>
              <a:rPr lang="en-US" sz="2400" i="1" dirty="0" err="1">
                <a:solidFill>
                  <a:srgbClr val="0000FF"/>
                </a:solidFill>
              </a:rPr>
              <a:t>inh</a:t>
            </a:r>
            <a:endParaRPr lang="en-US" sz="2400" i="1" dirty="0">
              <a:solidFill>
                <a:srgbClr val="0000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14EF51-66B5-0E43-A5D2-B6CDE4FE97F5}"/>
              </a:ext>
            </a:extLst>
          </p:cNvPr>
          <p:cNvGrpSpPr/>
          <p:nvPr/>
        </p:nvGrpSpPr>
        <p:grpSpPr>
          <a:xfrm>
            <a:off x="3017414" y="2685030"/>
            <a:ext cx="4598295" cy="840301"/>
            <a:chOff x="2114227" y="1391723"/>
            <a:chExt cx="4598295" cy="8403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9CAA3E-3016-E749-B0EA-DF54018B7BE9}"/>
                </a:ext>
              </a:extLst>
            </p:cNvPr>
            <p:cNvSpPr/>
            <p:nvPr/>
          </p:nvSpPr>
          <p:spPr>
            <a:xfrm>
              <a:off x="2114227" y="1681779"/>
              <a:ext cx="978522" cy="55024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0FAA28-92A4-AF41-B804-1AA56DEC5217}"/>
                </a:ext>
              </a:extLst>
            </p:cNvPr>
            <p:cNvSpPr txBox="1"/>
            <p:nvPr/>
          </p:nvSpPr>
          <p:spPr>
            <a:xfrm>
              <a:off x="3092749" y="1391723"/>
              <a:ext cx="361977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Pointing to a symbol-table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68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42E3-09F2-684B-BB13-FC5AE15F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Inherited Attribute</a:t>
            </a:r>
            <a:r>
              <a:rPr lang="en-US" sz="3200" dirty="0"/>
              <a:t>[</a:t>
            </a:r>
            <a:r>
              <a:rPr lang="en-US" sz="3200" dirty="0" err="1"/>
              <a:t>继承</a:t>
            </a:r>
            <a:r>
              <a:rPr lang="en-US" sz="3200" dirty="0"/>
              <a:t>]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CC93AF-1EBD-A649-818D-7E0857B74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097428"/>
              </p:ext>
            </p:extLst>
          </p:nvPr>
        </p:nvGraphicFramePr>
        <p:xfrm>
          <a:off x="107504" y="1412776"/>
          <a:ext cx="4824536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D -&gt; T L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int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float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L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id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r>
                        <a:rPr lang="en-US" sz="2000" dirty="0"/>
                        <a:t> = int</a:t>
                      </a:r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r>
                        <a:rPr lang="en-US" sz="2000" dirty="0"/>
                        <a:t> = float</a:t>
                      </a:r>
                    </a:p>
                    <a:p>
                      <a:r>
                        <a:rPr lang="en-US" sz="2000" dirty="0"/>
                        <a:t>L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inh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addtype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id.</a:t>
                      </a:r>
                      <a:r>
                        <a:rPr lang="en-US" sz="2000" i="1" dirty="0" err="1"/>
                        <a:t>entry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 err="1"/>
                        <a:t>addtype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id.</a:t>
                      </a:r>
                      <a:r>
                        <a:rPr lang="en-US" sz="2000" i="1" dirty="0" err="1"/>
                        <a:t>entry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D72B-BE98-3640-BC04-60F01A1B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EBC6F-A2FA-9F4D-A6B9-5024CDFFDC99}"/>
              </a:ext>
            </a:extLst>
          </p:cNvPr>
          <p:cNvSpPr txBox="1"/>
          <p:nvPr/>
        </p:nvSpPr>
        <p:spPr>
          <a:xfrm>
            <a:off x="179512" y="893911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SDD: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0D80F-805C-3240-B13C-7FBCCA2A0C38}"/>
              </a:ext>
            </a:extLst>
          </p:cNvPr>
          <p:cNvSpPr txBox="1"/>
          <p:nvPr/>
        </p:nvSpPr>
        <p:spPr>
          <a:xfrm>
            <a:off x="199420" y="4379287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125E3-80B8-CC47-A9FF-0E684E64E95E}"/>
              </a:ext>
            </a:extLst>
          </p:cNvPr>
          <p:cNvSpPr txBox="1"/>
          <p:nvPr/>
        </p:nvSpPr>
        <p:spPr>
          <a:xfrm>
            <a:off x="199420" y="4824815"/>
            <a:ext cx="155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float a, b, 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35A815-035A-3B42-B25D-61CF29C89FC1}"/>
              </a:ext>
            </a:extLst>
          </p:cNvPr>
          <p:cNvGrpSpPr/>
          <p:nvPr/>
        </p:nvGrpSpPr>
        <p:grpSpPr>
          <a:xfrm>
            <a:off x="6550582" y="1988840"/>
            <a:ext cx="2010536" cy="540048"/>
            <a:chOff x="5232650" y="1963335"/>
            <a:chExt cx="2592292" cy="80514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71536B-8149-164C-813C-C95B2FAFE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650" y="1963335"/>
              <a:ext cx="1349524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AD8465-5017-5446-8931-F047DBD57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9375"/>
              <a:ext cx="6437" cy="799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9D503D-1BE4-BE41-9D44-8AD195074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3335"/>
              <a:ext cx="1242768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B52B9F-C5D8-434B-9D45-074282305D9E}"/>
              </a:ext>
            </a:extLst>
          </p:cNvPr>
          <p:cNvSpPr txBox="1"/>
          <p:nvPr/>
        </p:nvSpPr>
        <p:spPr>
          <a:xfrm>
            <a:off x="6059309" y="2507147"/>
            <a:ext cx="1403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L</a:t>
            </a:r>
            <a:r>
              <a:rPr lang="en-US" sz="2000" dirty="0" err="1"/>
              <a:t>.</a:t>
            </a:r>
            <a:r>
              <a:rPr lang="en-US" sz="2000" i="1" dirty="0" err="1"/>
              <a:t>inh</a:t>
            </a:r>
            <a:r>
              <a:rPr lang="en-US" sz="2000" dirty="0"/>
              <a:t> = float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9A5BF-B5B9-F44F-9FA1-B96AF99F9E86}"/>
              </a:ext>
            </a:extLst>
          </p:cNvPr>
          <p:cNvSpPr txBox="1"/>
          <p:nvPr/>
        </p:nvSpPr>
        <p:spPr>
          <a:xfrm>
            <a:off x="7668344" y="2492897"/>
            <a:ext cx="1530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id</a:t>
            </a:r>
            <a:r>
              <a:rPr lang="en-US" sz="2000" dirty="0" err="1"/>
              <a:t>.</a:t>
            </a:r>
            <a:r>
              <a:rPr lang="en-US" sz="2000" i="1" dirty="0" err="1"/>
              <a:t>lexeme</a:t>
            </a:r>
            <a:r>
              <a:rPr lang="en-US" sz="2000" dirty="0"/>
              <a:t> =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54D09-5E53-3444-AA1E-7BF5A8D432DF}"/>
              </a:ext>
            </a:extLst>
          </p:cNvPr>
          <p:cNvSpPr txBox="1"/>
          <p:nvPr/>
        </p:nvSpPr>
        <p:spPr>
          <a:xfrm>
            <a:off x="6444208" y="83671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0C859-DE5B-EE41-BC06-AC0EA653C073}"/>
              </a:ext>
            </a:extLst>
          </p:cNvPr>
          <p:cNvSpPr txBox="1"/>
          <p:nvPr/>
        </p:nvSpPr>
        <p:spPr>
          <a:xfrm>
            <a:off x="6948264" y="1652640"/>
            <a:ext cx="1403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L</a:t>
            </a:r>
            <a:r>
              <a:rPr lang="en-US" sz="2000" dirty="0" err="1"/>
              <a:t>.</a:t>
            </a:r>
            <a:r>
              <a:rPr lang="en-US" sz="2000" i="1" dirty="0" err="1"/>
              <a:t>inh</a:t>
            </a:r>
            <a:r>
              <a:rPr lang="en-US" sz="2000" dirty="0"/>
              <a:t> = float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6A43F-8615-6E46-BEA1-FC743F18EF49}"/>
              </a:ext>
            </a:extLst>
          </p:cNvPr>
          <p:cNvSpPr txBox="1"/>
          <p:nvPr/>
        </p:nvSpPr>
        <p:spPr>
          <a:xfrm>
            <a:off x="7452320" y="2507147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,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B230FE-EBD3-1F4F-9841-3F045C0C223D}"/>
              </a:ext>
            </a:extLst>
          </p:cNvPr>
          <p:cNvGrpSpPr/>
          <p:nvPr/>
        </p:nvGrpSpPr>
        <p:grpSpPr>
          <a:xfrm>
            <a:off x="5652120" y="2885516"/>
            <a:ext cx="1756870" cy="540048"/>
            <a:chOff x="5232650" y="1963335"/>
            <a:chExt cx="2592292" cy="80514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9223CC-A22A-964D-A760-D9510B410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650" y="1963335"/>
              <a:ext cx="1349524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062D831-3859-B64D-9A30-FB710C4B7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9375"/>
              <a:ext cx="6437" cy="799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7B120E-E1F0-6441-90CD-56F303CA60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3335"/>
              <a:ext cx="1242768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471A70B-7B49-7A4A-83C1-DF5B6C246345}"/>
              </a:ext>
            </a:extLst>
          </p:cNvPr>
          <p:cNvSpPr txBox="1"/>
          <p:nvPr/>
        </p:nvSpPr>
        <p:spPr>
          <a:xfrm>
            <a:off x="5051197" y="3443250"/>
            <a:ext cx="1403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L</a:t>
            </a:r>
            <a:r>
              <a:rPr lang="en-US" sz="2000" dirty="0" err="1"/>
              <a:t>.</a:t>
            </a:r>
            <a:r>
              <a:rPr lang="en-US" sz="2000" i="1" dirty="0" err="1"/>
              <a:t>inh</a:t>
            </a:r>
            <a:r>
              <a:rPr lang="en-US" sz="2000" dirty="0"/>
              <a:t> = float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B5778-F184-3442-8ADA-62A9A32E11BC}"/>
              </a:ext>
            </a:extLst>
          </p:cNvPr>
          <p:cNvSpPr txBox="1"/>
          <p:nvPr/>
        </p:nvSpPr>
        <p:spPr>
          <a:xfrm>
            <a:off x="6660232" y="3429000"/>
            <a:ext cx="1555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id</a:t>
            </a:r>
            <a:r>
              <a:rPr lang="en-US" sz="2000" dirty="0" err="1"/>
              <a:t>.</a:t>
            </a:r>
            <a:r>
              <a:rPr lang="en-US" sz="2000" i="1" dirty="0" err="1"/>
              <a:t>lexeme</a:t>
            </a:r>
            <a:r>
              <a:rPr lang="en-US" sz="2000" dirty="0"/>
              <a:t> =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D2AFA1-33E7-204C-99B0-D31CE778B6F7}"/>
              </a:ext>
            </a:extLst>
          </p:cNvPr>
          <p:cNvSpPr txBox="1"/>
          <p:nvPr/>
        </p:nvSpPr>
        <p:spPr>
          <a:xfrm>
            <a:off x="6409842" y="3356992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,</a:t>
            </a:r>
            <a:endParaRPr lang="en-US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7D5B86-BEC0-674E-82F7-062A447BD4B6}"/>
              </a:ext>
            </a:extLst>
          </p:cNvPr>
          <p:cNvCxnSpPr>
            <a:cxnSpLocks/>
          </p:cNvCxnSpPr>
          <p:nvPr/>
        </p:nvCxnSpPr>
        <p:spPr>
          <a:xfrm flipH="1" flipV="1">
            <a:off x="5646863" y="3883962"/>
            <a:ext cx="5257" cy="5359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5DE68B-05DB-9544-B366-91F4E1375CEA}"/>
              </a:ext>
            </a:extLst>
          </p:cNvPr>
          <p:cNvSpPr txBox="1"/>
          <p:nvPr/>
        </p:nvSpPr>
        <p:spPr>
          <a:xfrm>
            <a:off x="4899490" y="4384552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id</a:t>
            </a:r>
            <a:r>
              <a:rPr lang="en-US" sz="2000" dirty="0" err="1"/>
              <a:t>.</a:t>
            </a:r>
            <a:r>
              <a:rPr lang="en-US" sz="2000" i="1" dirty="0" err="1"/>
              <a:t>lexeme</a:t>
            </a:r>
            <a:r>
              <a:rPr lang="en-US" sz="2000" dirty="0"/>
              <a:t> =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9D01A1-5022-444A-B776-0AE5700A663C}"/>
              </a:ext>
            </a:extLst>
          </p:cNvPr>
          <p:cNvSpPr txBox="1"/>
          <p:nvPr/>
        </p:nvSpPr>
        <p:spPr>
          <a:xfrm>
            <a:off x="4900515" y="1650484"/>
            <a:ext cx="155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</a:t>
            </a:r>
            <a:r>
              <a:rPr lang="en-US" sz="2000" dirty="0" err="1"/>
              <a:t>.</a:t>
            </a:r>
            <a:r>
              <a:rPr lang="en-US" sz="2000" i="1" dirty="0" err="1"/>
              <a:t>type</a:t>
            </a:r>
            <a:r>
              <a:rPr lang="en-US" sz="2000" dirty="0"/>
              <a:t> = float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B635A4-1DB5-8D41-B489-85D025054AFA}"/>
              </a:ext>
            </a:extLst>
          </p:cNvPr>
          <p:cNvCxnSpPr>
            <a:cxnSpLocks/>
          </p:cNvCxnSpPr>
          <p:nvPr/>
        </p:nvCxnSpPr>
        <p:spPr>
          <a:xfrm flipH="1" flipV="1">
            <a:off x="5563837" y="2021659"/>
            <a:ext cx="5257" cy="5359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209D30-C278-BF43-BA6C-F90AAD226078}"/>
              </a:ext>
            </a:extLst>
          </p:cNvPr>
          <p:cNvSpPr txBox="1"/>
          <p:nvPr/>
        </p:nvSpPr>
        <p:spPr>
          <a:xfrm>
            <a:off x="5220072" y="2524834"/>
            <a:ext cx="679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float</a:t>
            </a:r>
            <a:endParaRPr lang="en-US" sz="2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31CF0B-E619-1240-9231-B8E16C49F3D4}"/>
              </a:ext>
            </a:extLst>
          </p:cNvPr>
          <p:cNvGrpSpPr/>
          <p:nvPr/>
        </p:nvGrpSpPr>
        <p:grpSpPr>
          <a:xfrm>
            <a:off x="5580112" y="1160760"/>
            <a:ext cx="2010536" cy="536000"/>
            <a:chOff x="5232650" y="1963335"/>
            <a:chExt cx="2592292" cy="79910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2597D0-A0D8-D54A-8510-1052798B6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650" y="1963335"/>
              <a:ext cx="1349524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25C29A4-B039-D849-8D33-4051D4D5A0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3335"/>
              <a:ext cx="1242768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5F1E400-011B-AE4E-8286-F4040A1EC6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4693" y="1213221"/>
            <a:ext cx="72008" cy="903165"/>
          </a:xfrm>
          <a:prstGeom prst="curvedConnector3">
            <a:avLst>
              <a:gd name="adj1" fmla="val -317465"/>
            </a:avLst>
          </a:prstGeom>
          <a:ln w="25400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41F729-AE2D-DD49-8813-943C1574FA53}"/>
              </a:ext>
            </a:extLst>
          </p:cNvPr>
          <p:cNvCxnSpPr>
            <a:cxnSpLocks/>
          </p:cNvCxnSpPr>
          <p:nvPr/>
        </p:nvCxnSpPr>
        <p:spPr>
          <a:xfrm flipH="1">
            <a:off x="6444208" y="1988840"/>
            <a:ext cx="936105" cy="504057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49A891-014B-CC4F-A6E2-66256412879F}"/>
              </a:ext>
            </a:extLst>
          </p:cNvPr>
          <p:cNvCxnSpPr>
            <a:cxnSpLocks/>
          </p:cNvCxnSpPr>
          <p:nvPr/>
        </p:nvCxnSpPr>
        <p:spPr>
          <a:xfrm flipH="1">
            <a:off x="5436095" y="2924943"/>
            <a:ext cx="936105" cy="504057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A441C0-C2BD-1847-B381-FE3D4E07E4C5}"/>
              </a:ext>
            </a:extLst>
          </p:cNvPr>
          <p:cNvSpPr txBox="1"/>
          <p:nvPr/>
        </p:nvSpPr>
        <p:spPr>
          <a:xfrm>
            <a:off x="4537425" y="5300356"/>
            <a:ext cx="421410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type</a:t>
            </a:r>
            <a:r>
              <a:rPr lang="en-US" sz="2400" dirty="0"/>
              <a:t> depends on </a:t>
            </a:r>
            <a:r>
              <a:rPr lang="en-US" sz="2400" dirty="0">
                <a:solidFill>
                  <a:srgbClr val="0000FF"/>
                </a:solidFill>
              </a:rPr>
              <a:t>child</a:t>
            </a:r>
          </a:p>
          <a:p>
            <a:r>
              <a:rPr lang="en-US" sz="2400" i="1" dirty="0" err="1">
                <a:solidFill>
                  <a:srgbClr val="0000FF"/>
                </a:solidFill>
              </a:rPr>
              <a:t>inh</a:t>
            </a:r>
            <a:r>
              <a:rPr lang="en-US" sz="2400" dirty="0"/>
              <a:t> depends on </a:t>
            </a:r>
            <a:r>
              <a:rPr lang="en-US" sz="2400" dirty="0">
                <a:solidFill>
                  <a:srgbClr val="0000FF"/>
                </a:solidFill>
              </a:rPr>
              <a:t>sibling or parent</a:t>
            </a:r>
          </a:p>
        </p:txBody>
      </p:sp>
    </p:spTree>
    <p:extLst>
      <p:ext uri="{BB962C8B-B14F-4D97-AF65-F5344CB8AC3E}">
        <p14:creationId xmlns:p14="http://schemas.microsoft.com/office/powerpoint/2010/main" val="26109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851C-F15B-E645-841D-586C5FB4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B0BE-A485-4140-B985-C2BA0FCF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Side effect</a:t>
            </a:r>
            <a:r>
              <a:rPr lang="en-US" altLang="zh-CN" sz="2400" dirty="0"/>
              <a:t>[</a:t>
            </a:r>
            <a:r>
              <a:rPr lang="zh-CN" altLang="en-US" sz="2400" dirty="0"/>
              <a:t>副作用</a:t>
            </a:r>
            <a:r>
              <a:rPr lang="en-US" altLang="zh-CN" sz="2400" dirty="0"/>
              <a:t>]</a:t>
            </a:r>
          </a:p>
          <a:p>
            <a:pPr lvl="1"/>
            <a:r>
              <a:rPr lang="zh-CN" altLang="en-US" dirty="0"/>
              <a:t>一般属性值计算（基于属性值或常量进行的）之外的功能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code generation, print results, modify symbol table …</a:t>
            </a:r>
          </a:p>
          <a:p>
            <a:r>
              <a:rPr lang="en-US" altLang="zh-CN" b="1" dirty="0"/>
              <a:t>Attribute grammar</a:t>
            </a:r>
            <a:r>
              <a:rPr lang="en-US" altLang="zh-CN" sz="2400" dirty="0"/>
              <a:t>[</a:t>
            </a:r>
            <a:r>
              <a:rPr lang="zh-CN" altLang="en-US" sz="2400" dirty="0"/>
              <a:t>属性文法</a:t>
            </a:r>
            <a:r>
              <a:rPr lang="en-US" altLang="zh-CN" sz="2400" dirty="0"/>
              <a:t>]</a:t>
            </a:r>
          </a:p>
          <a:p>
            <a:pPr lvl="1"/>
            <a:r>
              <a:rPr lang="zh-CN" altLang="en-US" dirty="0"/>
              <a:t>一个没有副作用的</a:t>
            </a:r>
            <a:r>
              <a:rPr lang="en-US" altLang="zh-CN" dirty="0"/>
              <a:t>SDD</a:t>
            </a:r>
          </a:p>
          <a:p>
            <a:pPr lvl="1"/>
            <a:r>
              <a:rPr lang="en-US" altLang="zh-CN" dirty="0"/>
              <a:t>The rules define the value of an attribute purely in terms of the value of other attributes and constants[</a:t>
            </a:r>
            <a:r>
              <a:rPr lang="zh-CN" altLang="en-US" dirty="0"/>
              <a:t>属性文法的规则仅仅通过其他属性值和常量来定义一个属性值</a:t>
            </a:r>
            <a:r>
              <a:rPr lang="en-US" altLang="zh-CN" dirty="0"/>
              <a:t>]</a:t>
            </a:r>
            <a:endParaRPr lang="en-US" dirty="0"/>
          </a:p>
          <a:p>
            <a:r>
              <a:rPr lang="en-US" b="1" dirty="0"/>
              <a:t>Annotated parse-tree</a:t>
            </a:r>
            <a:r>
              <a:rPr lang="en-US" sz="2400" dirty="0"/>
              <a:t>[</a:t>
            </a:r>
            <a:r>
              <a:rPr lang="zh-CN" altLang="en-US" sz="2400" dirty="0"/>
              <a:t>标注分析树</a:t>
            </a:r>
            <a:r>
              <a:rPr lang="en-US" sz="2400" dirty="0"/>
              <a:t>]</a:t>
            </a:r>
          </a:p>
          <a:p>
            <a:pPr lvl="1"/>
            <a:r>
              <a:rPr lang="zh-CN" altLang="en-US" dirty="0"/>
              <a:t>每个节点都带有属性值的分析树</a:t>
            </a:r>
            <a:endParaRPr lang="en-US" altLang="zh-CN" dirty="0"/>
          </a:p>
          <a:p>
            <a:pPr lvl="2"/>
            <a:r>
              <a:rPr lang="en-US" altLang="zh-CN" dirty="0"/>
              <a:t>A parse tree showing the value(s) of its attribute(s)</a:t>
            </a:r>
          </a:p>
          <a:p>
            <a:pPr lvl="1"/>
            <a:r>
              <a:rPr lang="en-US" dirty="0"/>
              <a:t>a.k.a., attribute parse tree[</a:t>
            </a:r>
            <a:r>
              <a:rPr lang="zh-CN" altLang="en-US" dirty="0"/>
              <a:t>属性分析树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DD35D-02F1-4C49-8531-96891BDB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0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 LALR(1) improve LR(1)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merge states?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side effects of state merging?</a:t>
            </a:r>
          </a:p>
          <a:p>
            <a:endParaRPr lang="en-US" dirty="0"/>
          </a:p>
          <a:p>
            <a:r>
              <a:rPr lang="en-US" dirty="0"/>
              <a:t>Why reduce-reduce conflict can happen in merging?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advantages of LALR(1)?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395536" y="3327375"/>
            <a:ext cx="5280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Introduce conflicts, delay error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395536" y="1311151"/>
            <a:ext cx="482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Merge similar states to reduce space.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7FA69-55DC-DF4C-96C3-D23B85C6C0CB}"/>
              </a:ext>
            </a:extLst>
          </p:cNvPr>
          <p:cNvSpPr txBox="1"/>
          <p:nvPr/>
        </p:nvSpPr>
        <p:spPr>
          <a:xfrm>
            <a:off x="395536" y="5373216"/>
            <a:ext cx="821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Higher parsing power than SLR(1), smaller parse table than LR(1)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A1F1-E62E-E54F-A0DC-88D09E098C4A}"/>
              </a:ext>
            </a:extLst>
          </p:cNvPr>
          <p:cNvSpPr txBox="1"/>
          <p:nvPr/>
        </p:nvSpPr>
        <p:spPr>
          <a:xfrm>
            <a:off x="395536" y="4437112"/>
            <a:ext cx="800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Merging is the reverse of splitting, thus hurting LR(1) capability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395536" y="2348880"/>
            <a:ext cx="884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Merge states with same core: all items are identical except lookahead</a:t>
            </a:r>
          </a:p>
        </p:txBody>
      </p:sp>
    </p:spTree>
    <p:extLst>
      <p:ext uri="{BB962C8B-B14F-4D97-AF65-F5344CB8AC3E}">
        <p14:creationId xmlns:p14="http://schemas.microsoft.com/office/powerpoint/2010/main" val="24849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8FD1-C375-0143-9CCE-7B4BA210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Graph</a:t>
            </a:r>
            <a:r>
              <a:rPr lang="en-US" sz="3200" dirty="0"/>
              <a:t>[</a:t>
            </a:r>
            <a:r>
              <a:rPr lang="zh-CN" altLang="en-US" sz="3200" dirty="0"/>
              <a:t>依赖图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B975-4481-1641-8898-B05C7C7F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Dependence relationship</a:t>
            </a:r>
            <a:r>
              <a:rPr lang="en-US" sz="2400" dirty="0"/>
              <a:t>[</a:t>
            </a:r>
            <a:r>
              <a:rPr lang="zh-CN" altLang="en-US" sz="2400" dirty="0"/>
              <a:t>依赖关系</a:t>
            </a:r>
            <a:r>
              <a:rPr lang="en-US" altLang="zh-CN" sz="2400" dirty="0"/>
              <a:t>]</a:t>
            </a:r>
          </a:p>
          <a:p>
            <a:pPr lvl="1"/>
            <a:r>
              <a:rPr lang="en-US" dirty="0"/>
              <a:t>Before evaluating an attribute at a node of a parse tree, we must evaluate all attributes it depends on</a:t>
            </a:r>
            <a:endParaRPr lang="en-US" b="1" dirty="0"/>
          </a:p>
          <a:p>
            <a:r>
              <a:rPr lang="en-US" b="1" dirty="0"/>
              <a:t>Dependency graph</a:t>
            </a:r>
            <a:r>
              <a:rPr lang="en-US" sz="2400" dirty="0"/>
              <a:t>[</a:t>
            </a:r>
            <a:r>
              <a:rPr lang="zh-CN" altLang="en-US" sz="2400" dirty="0"/>
              <a:t>依赖图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While the annotated parse tree shows the values of attributes, a dependency graph helps determine how those values can be computed[</a:t>
            </a:r>
            <a:r>
              <a:rPr lang="zh-CN" altLang="en-US" dirty="0"/>
              <a:t>依赖图决定属性值的计算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Depicts the flow of info among the attribute instances in a particular parse tree[</a:t>
            </a:r>
            <a:r>
              <a:rPr lang="zh-CN" altLang="en-US" dirty="0"/>
              <a:t>描绘了分析树的属性信息流</a:t>
            </a:r>
            <a:r>
              <a:rPr lang="en-US" dirty="0"/>
              <a:t>]</a:t>
            </a:r>
          </a:p>
          <a:p>
            <a:pPr lvl="2"/>
            <a:r>
              <a:rPr lang="en-US" b="1" dirty="0"/>
              <a:t>Directed graph</a:t>
            </a:r>
            <a:r>
              <a:rPr lang="en-US" dirty="0"/>
              <a:t> where edges are dependence relationships between attributes</a:t>
            </a:r>
          </a:p>
          <a:p>
            <a:pPr lvl="2"/>
            <a:r>
              <a:rPr lang="en-US" dirty="0"/>
              <a:t>For each parse-tree node </a:t>
            </a:r>
            <a:r>
              <a:rPr lang="en-US" i="1" dirty="0">
                <a:solidFill>
                  <a:srgbClr val="0000FF"/>
                </a:solidFill>
              </a:rPr>
              <a:t>X</a:t>
            </a:r>
            <a:r>
              <a:rPr lang="en-US" dirty="0"/>
              <a:t>, there’s a graph node for each </a:t>
            </a:r>
            <a:r>
              <a:rPr lang="en-US" dirty="0" err="1"/>
              <a:t>attr</a:t>
            </a:r>
            <a:r>
              <a:rPr lang="en-US" dirty="0"/>
              <a:t> of </a:t>
            </a:r>
            <a:r>
              <a:rPr lang="en-US" i="1" dirty="0">
                <a:solidFill>
                  <a:srgbClr val="0000FF"/>
                </a:solidFill>
              </a:rPr>
              <a:t>X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attr</a:t>
            </a:r>
            <a:r>
              <a:rPr lang="en-US" dirty="0"/>
              <a:t> </a:t>
            </a:r>
            <a:r>
              <a:rPr lang="en-US" i="1" dirty="0" err="1">
                <a:solidFill>
                  <a:srgbClr val="0000FF"/>
                </a:solidFill>
              </a:rPr>
              <a:t>X.a</a:t>
            </a:r>
            <a:r>
              <a:rPr lang="en-US" dirty="0"/>
              <a:t> depends on </a:t>
            </a:r>
            <a:r>
              <a:rPr lang="en-US" dirty="0" err="1"/>
              <a:t>attr</a:t>
            </a:r>
            <a:r>
              <a:rPr lang="en-US" dirty="0"/>
              <a:t> </a:t>
            </a:r>
            <a:r>
              <a:rPr lang="en-US" i="1" dirty="0" err="1">
                <a:solidFill>
                  <a:srgbClr val="0000FF"/>
                </a:solidFill>
              </a:rPr>
              <a:t>Y.b</a:t>
            </a:r>
            <a:r>
              <a:rPr lang="en-US" dirty="0"/>
              <a:t>, then there’s one directed edge from </a:t>
            </a:r>
            <a:r>
              <a:rPr lang="en-US" i="1" dirty="0" err="1">
                <a:solidFill>
                  <a:srgbClr val="0000FF"/>
                </a:solidFill>
              </a:rPr>
              <a:t>X.a</a:t>
            </a:r>
            <a:r>
              <a:rPr lang="en-US" dirty="0"/>
              <a:t> to </a:t>
            </a:r>
            <a:r>
              <a:rPr lang="en-US" i="1" dirty="0" err="1">
                <a:solidFill>
                  <a:srgbClr val="0000FF"/>
                </a:solidFill>
              </a:rPr>
              <a:t>Y.b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F711D-251B-184B-B193-25702623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8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42E3-09F2-684B-BB13-FC5AE15F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Dependency Graph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CC93AF-1EBD-A649-818D-7E0857B74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065758"/>
              </p:ext>
            </p:extLst>
          </p:nvPr>
        </p:nvGraphicFramePr>
        <p:xfrm>
          <a:off x="107504" y="1412776"/>
          <a:ext cx="4824536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D -&gt; T L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int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float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L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id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r>
                        <a:rPr lang="en-US" sz="2000" dirty="0"/>
                        <a:t> = int</a:t>
                      </a:r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r>
                        <a:rPr lang="en-US" sz="2000" dirty="0"/>
                        <a:t> = float</a:t>
                      </a:r>
                    </a:p>
                    <a:p>
                      <a:r>
                        <a:rPr lang="en-US" sz="2000" dirty="0"/>
                        <a:t>L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inh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addtype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id.</a:t>
                      </a:r>
                      <a:r>
                        <a:rPr lang="en-US" sz="2000" i="1" dirty="0" err="1"/>
                        <a:t>entry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 err="1"/>
                        <a:t>addtype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id.</a:t>
                      </a:r>
                      <a:r>
                        <a:rPr lang="en-US" sz="2000" i="1" dirty="0" err="1"/>
                        <a:t>entry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D72B-BE98-3640-BC04-60F01A1B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EBC6F-A2FA-9F4D-A6B9-5024CDFFDC99}"/>
              </a:ext>
            </a:extLst>
          </p:cNvPr>
          <p:cNvSpPr txBox="1"/>
          <p:nvPr/>
        </p:nvSpPr>
        <p:spPr>
          <a:xfrm>
            <a:off x="179512" y="893911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SDD: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0D80F-805C-3240-B13C-7FBCCA2A0C38}"/>
              </a:ext>
            </a:extLst>
          </p:cNvPr>
          <p:cNvSpPr txBox="1"/>
          <p:nvPr/>
        </p:nvSpPr>
        <p:spPr>
          <a:xfrm>
            <a:off x="199420" y="4379287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125E3-80B8-CC47-A9FF-0E684E64E95E}"/>
              </a:ext>
            </a:extLst>
          </p:cNvPr>
          <p:cNvSpPr txBox="1"/>
          <p:nvPr/>
        </p:nvSpPr>
        <p:spPr>
          <a:xfrm>
            <a:off x="199420" y="4824815"/>
            <a:ext cx="155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float a, b, 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35A815-035A-3B42-B25D-61CF29C89FC1}"/>
              </a:ext>
            </a:extLst>
          </p:cNvPr>
          <p:cNvGrpSpPr/>
          <p:nvPr/>
        </p:nvGrpSpPr>
        <p:grpSpPr>
          <a:xfrm>
            <a:off x="6415792" y="1988840"/>
            <a:ext cx="2010536" cy="540048"/>
            <a:chOff x="5232650" y="1963335"/>
            <a:chExt cx="2592292" cy="80514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71536B-8149-164C-813C-C95B2FAFE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650" y="1963335"/>
              <a:ext cx="1349524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AD8465-5017-5446-8931-F047DBD57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9375"/>
              <a:ext cx="6437" cy="799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9D503D-1BE4-BE41-9D44-8AD195074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3335"/>
              <a:ext cx="1242768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B52B9F-C5D8-434B-9D45-074282305D9E}"/>
              </a:ext>
            </a:extLst>
          </p:cNvPr>
          <p:cNvSpPr txBox="1"/>
          <p:nvPr/>
        </p:nvSpPr>
        <p:spPr>
          <a:xfrm>
            <a:off x="6303780" y="250714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9A5BF-B5B9-F44F-9FA1-B96AF99F9E86}"/>
              </a:ext>
            </a:extLst>
          </p:cNvPr>
          <p:cNvSpPr txBox="1"/>
          <p:nvPr/>
        </p:nvSpPr>
        <p:spPr>
          <a:xfrm>
            <a:off x="8172400" y="2492897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id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54D09-5E53-3444-AA1E-7BF5A8D432DF}"/>
              </a:ext>
            </a:extLst>
          </p:cNvPr>
          <p:cNvSpPr txBox="1"/>
          <p:nvPr/>
        </p:nvSpPr>
        <p:spPr>
          <a:xfrm>
            <a:off x="6309418" y="83671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0C859-DE5B-EE41-BC06-AC0EA653C073}"/>
              </a:ext>
            </a:extLst>
          </p:cNvPr>
          <p:cNvSpPr txBox="1"/>
          <p:nvPr/>
        </p:nvSpPr>
        <p:spPr>
          <a:xfrm>
            <a:off x="7311892" y="165264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6A43F-8615-6E46-BEA1-FC743F18EF49}"/>
              </a:ext>
            </a:extLst>
          </p:cNvPr>
          <p:cNvSpPr txBox="1"/>
          <p:nvPr/>
        </p:nvSpPr>
        <p:spPr>
          <a:xfrm>
            <a:off x="7317530" y="2507147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,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B230FE-EBD3-1F4F-9841-3F045C0C223D}"/>
              </a:ext>
            </a:extLst>
          </p:cNvPr>
          <p:cNvGrpSpPr/>
          <p:nvPr/>
        </p:nvGrpSpPr>
        <p:grpSpPr>
          <a:xfrm>
            <a:off x="5517330" y="2885516"/>
            <a:ext cx="1756870" cy="540048"/>
            <a:chOff x="5232650" y="1963335"/>
            <a:chExt cx="2592292" cy="80514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9223CC-A22A-964D-A760-D9510B410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650" y="1963335"/>
              <a:ext cx="1349524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062D831-3859-B64D-9A30-FB710C4B7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9375"/>
              <a:ext cx="6437" cy="799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7B120E-E1F0-6441-90CD-56F303CA60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3335"/>
              <a:ext cx="1242768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471A70B-7B49-7A4A-83C1-DF5B6C246345}"/>
              </a:ext>
            </a:extLst>
          </p:cNvPr>
          <p:cNvSpPr txBox="1"/>
          <p:nvPr/>
        </p:nvSpPr>
        <p:spPr>
          <a:xfrm>
            <a:off x="5367676" y="344325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B5778-F184-3442-8ADA-62A9A32E11BC}"/>
              </a:ext>
            </a:extLst>
          </p:cNvPr>
          <p:cNvSpPr txBox="1"/>
          <p:nvPr/>
        </p:nvSpPr>
        <p:spPr>
          <a:xfrm>
            <a:off x="7076504" y="342900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id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D2AFA1-33E7-204C-99B0-D31CE778B6F7}"/>
              </a:ext>
            </a:extLst>
          </p:cNvPr>
          <p:cNvSpPr txBox="1"/>
          <p:nvPr/>
        </p:nvSpPr>
        <p:spPr>
          <a:xfrm>
            <a:off x="6275052" y="3356992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,</a:t>
            </a:r>
            <a:endParaRPr lang="en-US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7D5B86-BEC0-674E-82F7-062A447BD4B6}"/>
              </a:ext>
            </a:extLst>
          </p:cNvPr>
          <p:cNvCxnSpPr>
            <a:cxnSpLocks/>
          </p:cNvCxnSpPr>
          <p:nvPr/>
        </p:nvCxnSpPr>
        <p:spPr>
          <a:xfrm flipH="1" flipV="1">
            <a:off x="5512073" y="3883962"/>
            <a:ext cx="5257" cy="5359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5DE68B-05DB-9544-B366-91F4E1375CEA}"/>
              </a:ext>
            </a:extLst>
          </p:cNvPr>
          <p:cNvSpPr txBox="1"/>
          <p:nvPr/>
        </p:nvSpPr>
        <p:spPr>
          <a:xfrm>
            <a:off x="5348312" y="4384552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id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9D01A1-5022-444A-B776-0AE5700A663C}"/>
              </a:ext>
            </a:extLst>
          </p:cNvPr>
          <p:cNvSpPr txBox="1"/>
          <p:nvPr/>
        </p:nvSpPr>
        <p:spPr>
          <a:xfrm>
            <a:off x="5278034" y="1650484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</a:t>
            </a:r>
            <a:endParaRPr lang="en-US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B635A4-1DB5-8D41-B489-85D025054AFA}"/>
              </a:ext>
            </a:extLst>
          </p:cNvPr>
          <p:cNvCxnSpPr>
            <a:cxnSpLocks/>
          </p:cNvCxnSpPr>
          <p:nvPr/>
        </p:nvCxnSpPr>
        <p:spPr>
          <a:xfrm flipH="1" flipV="1">
            <a:off x="5429047" y="2021659"/>
            <a:ext cx="5257" cy="5359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209D30-C278-BF43-BA6C-F90AAD226078}"/>
              </a:ext>
            </a:extLst>
          </p:cNvPr>
          <p:cNvSpPr txBox="1"/>
          <p:nvPr/>
        </p:nvSpPr>
        <p:spPr>
          <a:xfrm>
            <a:off x="5085282" y="2524834"/>
            <a:ext cx="679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float</a:t>
            </a:r>
            <a:endParaRPr lang="en-US" sz="2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31CF0B-E619-1240-9231-B8E16C49F3D4}"/>
              </a:ext>
            </a:extLst>
          </p:cNvPr>
          <p:cNvGrpSpPr/>
          <p:nvPr/>
        </p:nvGrpSpPr>
        <p:grpSpPr>
          <a:xfrm>
            <a:off x="5445322" y="1160760"/>
            <a:ext cx="2010536" cy="536000"/>
            <a:chOff x="5232650" y="1963335"/>
            <a:chExt cx="2592292" cy="79910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2597D0-A0D8-D54A-8510-1052798B6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650" y="1963335"/>
              <a:ext cx="1349524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25C29A4-B039-D849-8D33-4051D4D5A0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3335"/>
              <a:ext cx="1242768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FDED065-B5AD-7C42-AE1F-FA15781937DD}"/>
              </a:ext>
            </a:extLst>
          </p:cNvPr>
          <p:cNvGrpSpPr/>
          <p:nvPr/>
        </p:nvGrpSpPr>
        <p:grpSpPr>
          <a:xfrm>
            <a:off x="4860032" y="1591065"/>
            <a:ext cx="4462237" cy="3206087"/>
            <a:chOff x="4860032" y="1591065"/>
            <a:chExt cx="4462237" cy="320608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FD1A165-C61D-7041-B4F0-14A8C9A38E4A}"/>
                </a:ext>
              </a:extLst>
            </p:cNvPr>
            <p:cNvGrpSpPr/>
            <p:nvPr/>
          </p:nvGrpSpPr>
          <p:grpSpPr>
            <a:xfrm>
              <a:off x="4860032" y="1591065"/>
              <a:ext cx="4462237" cy="3206087"/>
              <a:chOff x="4860032" y="1591065"/>
              <a:chExt cx="4462237" cy="3206087"/>
            </a:xfrm>
          </p:grpSpPr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45F1E400-011B-AE4E-8286-F4040A1EC6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69903" y="1213221"/>
                <a:ext cx="72008" cy="903165"/>
              </a:xfrm>
              <a:prstGeom prst="curvedConnector3">
                <a:avLst>
                  <a:gd name="adj1" fmla="val -317465"/>
                </a:avLst>
              </a:prstGeom>
              <a:ln w="25400">
                <a:solidFill>
                  <a:srgbClr val="0000FF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441F729-AE2D-DD49-8813-943C1574F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3394" y="1988839"/>
                <a:ext cx="936105" cy="504057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C49A891-014B-CC4F-A6E2-662564128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8064" y="2852936"/>
                <a:ext cx="936105" cy="504057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44B603-7395-6246-B38B-432914ECB0B8}"/>
                  </a:ext>
                </a:extLst>
              </p:cNvPr>
              <p:cNvSpPr txBox="1"/>
              <p:nvPr/>
            </p:nvSpPr>
            <p:spPr>
              <a:xfrm>
                <a:off x="5597994" y="4397042"/>
                <a:ext cx="9338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lexeme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2921BE6-CE46-554A-8D19-ACA886CAB3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3354" y="3861048"/>
                <a:ext cx="0" cy="553712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AB0FAE-8996-D54B-A04E-76A726959395}"/>
                  </a:ext>
                </a:extLst>
              </p:cNvPr>
              <p:cNvSpPr txBox="1"/>
              <p:nvPr/>
            </p:nvSpPr>
            <p:spPr>
              <a:xfrm>
                <a:off x="5499195" y="3356992"/>
                <a:ext cx="738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entry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3CB32C-B0DD-964B-949C-878BCEA52836}"/>
                  </a:ext>
                </a:extLst>
              </p:cNvPr>
              <p:cNvSpPr txBox="1"/>
              <p:nvPr/>
            </p:nvSpPr>
            <p:spPr>
              <a:xfrm>
                <a:off x="4860032" y="3356992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00FF"/>
                    </a:solidFill>
                  </a:rPr>
                  <a:t>inh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F19537-2C03-7D4B-890A-33D8FCEDD9DF}"/>
                  </a:ext>
                </a:extLst>
              </p:cNvPr>
              <p:cNvSpPr txBox="1"/>
              <p:nvPr/>
            </p:nvSpPr>
            <p:spPr>
              <a:xfrm>
                <a:off x="5896583" y="2479161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00FF"/>
                    </a:solidFill>
                  </a:rPr>
                  <a:t>inh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3EC349-071D-9D48-923F-BCB2ADBD6505}"/>
                  </a:ext>
                </a:extLst>
              </p:cNvPr>
              <p:cNvSpPr txBox="1"/>
              <p:nvPr/>
            </p:nvSpPr>
            <p:spPr>
              <a:xfrm>
                <a:off x="6486265" y="2487038"/>
                <a:ext cx="738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entry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A732C0-07A7-1B4F-83F0-732B6A0496F3}"/>
                  </a:ext>
                </a:extLst>
              </p:cNvPr>
              <p:cNvSpPr txBox="1"/>
              <p:nvPr/>
            </p:nvSpPr>
            <p:spPr>
              <a:xfrm>
                <a:off x="7541322" y="1591065"/>
                <a:ext cx="738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entry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6168FD-D4FB-D146-BA02-541A46D72CCF}"/>
                  </a:ext>
                </a:extLst>
              </p:cNvPr>
              <p:cNvSpPr txBox="1"/>
              <p:nvPr/>
            </p:nvSpPr>
            <p:spPr>
              <a:xfrm>
                <a:off x="6886634" y="1592781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00FF"/>
                    </a:solidFill>
                  </a:rPr>
                  <a:t>inh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A32F50-5CD8-C94D-911C-9B29C7032F90}"/>
                  </a:ext>
                </a:extLst>
              </p:cNvPr>
              <p:cNvSpPr txBox="1"/>
              <p:nvPr/>
            </p:nvSpPr>
            <p:spPr>
              <a:xfrm>
                <a:off x="5492472" y="1628799"/>
                <a:ext cx="6495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type</a:t>
                </a:r>
              </a:p>
            </p:txBody>
          </p: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0A245915-718B-9146-9352-0C5CB025C7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82739" y="3381287"/>
                <a:ext cx="12700" cy="751630"/>
              </a:xfrm>
              <a:prstGeom prst="curvedConnector3">
                <a:avLst>
                  <a:gd name="adj1" fmla="val 945764"/>
                </a:avLst>
              </a:prstGeom>
              <a:ln w="25400">
                <a:solidFill>
                  <a:srgbClr val="0000FF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D9B4853-FC20-014E-BBC1-6ABDF47C57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35530" y="2929614"/>
                <a:ext cx="832814" cy="499386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8B492D-6AA7-5B46-AEE5-CC5719CAA4E5}"/>
                  </a:ext>
                </a:extLst>
              </p:cNvPr>
              <p:cNvSpPr txBox="1"/>
              <p:nvPr/>
            </p:nvSpPr>
            <p:spPr>
              <a:xfrm>
                <a:off x="7311892" y="3421516"/>
                <a:ext cx="9338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lexeme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45EEA93-7F0D-DF47-8962-89F5F0BD20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15650" y="1993510"/>
                <a:ext cx="832814" cy="499386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B98E13-3ECC-8B4C-BAFA-4DBB8798B6CD}"/>
                  </a:ext>
                </a:extLst>
              </p:cNvPr>
              <p:cNvSpPr txBox="1"/>
              <p:nvPr/>
            </p:nvSpPr>
            <p:spPr>
              <a:xfrm>
                <a:off x="8388424" y="2475197"/>
                <a:ext cx="9338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lexeme</a:t>
                </a:r>
              </a:p>
            </p:txBody>
          </p:sp>
          <p:cxnSp>
            <p:nvCxnSpPr>
              <p:cNvPr id="64" name="Curved Connector 63">
                <a:extLst>
                  <a:ext uri="{FF2B5EF4-FFF2-40B4-BE49-F238E27FC236}">
                    <a16:creationId xmlns:a16="http://schemas.microsoft.com/office/drawing/2014/main" id="{A90AECD2-1AC4-FB48-9C60-B386EE9CCF7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39421" y="1534338"/>
                <a:ext cx="12700" cy="751630"/>
              </a:xfrm>
              <a:prstGeom prst="curvedConnector3">
                <a:avLst>
                  <a:gd name="adj1" fmla="val 945764"/>
                </a:avLst>
              </a:prstGeom>
              <a:ln w="25400">
                <a:solidFill>
                  <a:srgbClr val="0000FF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77D41FE8-76B1-D246-A4F7-4D0BFFAC21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53633" y="2411464"/>
              <a:ext cx="12700" cy="751630"/>
            </a:xfrm>
            <a:prstGeom prst="curvedConnector3">
              <a:avLst>
                <a:gd name="adj1" fmla="val 945764"/>
              </a:avLst>
            </a:prstGeom>
            <a:ln w="25400">
              <a:solidFill>
                <a:srgbClr val="0000FF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D90224E-26F2-254D-9AAD-0AB743527670}"/>
              </a:ext>
            </a:extLst>
          </p:cNvPr>
          <p:cNvSpPr txBox="1"/>
          <p:nvPr/>
        </p:nvSpPr>
        <p:spPr>
          <a:xfrm>
            <a:off x="3563888" y="5106472"/>
            <a:ext cx="564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‘entry’ is dummy attribute for the </a:t>
            </a:r>
            <a:r>
              <a:rPr lang="en-US" sz="2400" i="1" dirty="0" err="1"/>
              <a:t>addtype</a:t>
            </a:r>
            <a:r>
              <a:rPr lang="en-US" sz="24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20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E4B2-7DAC-C644-93F8-C5870076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Order</a:t>
            </a:r>
            <a:r>
              <a:rPr lang="en-US" sz="3200" dirty="0"/>
              <a:t>[</a:t>
            </a:r>
            <a:r>
              <a:rPr lang="zh-CN" altLang="en-US" sz="3200" dirty="0"/>
              <a:t>属性值计算顺序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1F0A-5C8C-2742-AA03-B44F01E1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Ordering the evaluation of attributes</a:t>
            </a:r>
            <a:r>
              <a:rPr lang="en-US" sz="2400" dirty="0"/>
              <a:t>[</a:t>
            </a:r>
            <a:r>
              <a:rPr lang="zh-CN" altLang="en-US" sz="2400" dirty="0"/>
              <a:t>计算顺序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Dependency graph characterizes possible orders in which we can evaluate the attributes at the various nodes of a parse-tree</a:t>
            </a:r>
          </a:p>
          <a:p>
            <a:r>
              <a:rPr lang="en-US" dirty="0"/>
              <a:t>If the graph has an edge from node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dirty="0"/>
              <a:t> to node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/>
              <a:t>, then the attribute associated with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dirty="0"/>
              <a:t> must be evaluated before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2400" dirty="0"/>
              <a:t>[</a:t>
            </a:r>
            <a:r>
              <a:rPr lang="zh-CN" altLang="en-US" sz="2400" dirty="0"/>
              <a:t>用图的边来确定计算顺序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Thus, the only allowable orders of evaluation are those sequences of nodes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i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i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/>
              <a:t>, …,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dirty="0"/>
              <a:t> such that if there is an edge of the graph from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i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i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dirty="0"/>
              <a:t>, then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j</a:t>
            </a:r>
          </a:p>
          <a:p>
            <a:pPr lvl="1"/>
            <a:r>
              <a:rPr lang="en-US" dirty="0"/>
              <a:t>Such an ordering embeds a directed graph into a linear order, and is called a </a:t>
            </a:r>
            <a:r>
              <a:rPr lang="en-US" b="1" dirty="0"/>
              <a:t>topological sort</a:t>
            </a:r>
            <a:r>
              <a:rPr lang="en-US" dirty="0"/>
              <a:t>[</a:t>
            </a:r>
            <a:r>
              <a:rPr lang="zh-CN" altLang="en-US" dirty="0"/>
              <a:t>拓扑排序</a:t>
            </a:r>
            <a:r>
              <a:rPr lang="en-US" dirty="0"/>
              <a:t>] of the graph</a:t>
            </a:r>
          </a:p>
          <a:p>
            <a:pPr lvl="2"/>
            <a:r>
              <a:rPr lang="en-US" dirty="0"/>
              <a:t>If there’s any cycle in the graph, then there are no topological sorts, i.e., no way to evaluate the SDD on this parse tree</a:t>
            </a:r>
          </a:p>
          <a:p>
            <a:pPr lvl="2"/>
            <a:r>
              <a:rPr lang="en-US" dirty="0"/>
              <a:t>If there are no cycles, then there is always at least one topological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76E5D-2E1E-7340-ABCF-B818576C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5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42E3-09F2-684B-BB13-FC5AE15F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Evaluation Order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CC93AF-1EBD-A649-818D-7E0857B74B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504" y="1412776"/>
          <a:ext cx="4824536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D -&gt; T L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int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float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L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id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r>
                        <a:rPr lang="en-US" sz="2000" dirty="0"/>
                        <a:t> = int</a:t>
                      </a:r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type</a:t>
                      </a:r>
                      <a:r>
                        <a:rPr lang="en-US" sz="2000" dirty="0"/>
                        <a:t> = float</a:t>
                      </a:r>
                    </a:p>
                    <a:p>
                      <a:r>
                        <a:rPr lang="en-US" sz="2000" dirty="0"/>
                        <a:t>L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inh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addtype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id.</a:t>
                      </a:r>
                      <a:r>
                        <a:rPr lang="en-US" sz="2000" i="1" dirty="0" err="1"/>
                        <a:t>lexeme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 err="1"/>
                        <a:t>addtype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id.</a:t>
                      </a:r>
                      <a:r>
                        <a:rPr lang="en-US" sz="2000" i="1" dirty="0" err="1"/>
                        <a:t>lexeme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L.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D72B-BE98-3640-BC04-60F01A1B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EBC6F-A2FA-9F4D-A6B9-5024CDFFDC99}"/>
              </a:ext>
            </a:extLst>
          </p:cNvPr>
          <p:cNvSpPr txBox="1"/>
          <p:nvPr/>
        </p:nvSpPr>
        <p:spPr>
          <a:xfrm>
            <a:off x="179512" y="893911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SDD: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0D80F-805C-3240-B13C-7FBCCA2A0C38}"/>
              </a:ext>
            </a:extLst>
          </p:cNvPr>
          <p:cNvSpPr txBox="1"/>
          <p:nvPr/>
        </p:nvSpPr>
        <p:spPr>
          <a:xfrm>
            <a:off x="199420" y="4379287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125E3-80B8-CC47-A9FF-0E684E64E95E}"/>
              </a:ext>
            </a:extLst>
          </p:cNvPr>
          <p:cNvSpPr txBox="1"/>
          <p:nvPr/>
        </p:nvSpPr>
        <p:spPr>
          <a:xfrm>
            <a:off x="199420" y="4824815"/>
            <a:ext cx="155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float a, b, c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13B8C6-F308-BB4B-81D1-0565903080C7}"/>
              </a:ext>
            </a:extLst>
          </p:cNvPr>
          <p:cNvGrpSpPr/>
          <p:nvPr/>
        </p:nvGrpSpPr>
        <p:grpSpPr>
          <a:xfrm>
            <a:off x="6415792" y="1988840"/>
            <a:ext cx="2010536" cy="540048"/>
            <a:chOff x="5232650" y="1963335"/>
            <a:chExt cx="2592292" cy="80514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CC1DD11-B2C2-5740-92A0-5563115FB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650" y="1963335"/>
              <a:ext cx="1349524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ECEC1CA-D845-AB4D-98AE-69820759ED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9375"/>
              <a:ext cx="6437" cy="799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89CF391-C793-5646-86E7-4389B48578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3335"/>
              <a:ext cx="1242768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C73D300-ABFF-B449-A082-B25669D3F97F}"/>
              </a:ext>
            </a:extLst>
          </p:cNvPr>
          <p:cNvSpPr txBox="1"/>
          <p:nvPr/>
        </p:nvSpPr>
        <p:spPr>
          <a:xfrm>
            <a:off x="6303780" y="250714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</a:t>
            </a:r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AF318-DCE6-D642-9AFA-06C02A63D621}"/>
              </a:ext>
            </a:extLst>
          </p:cNvPr>
          <p:cNvSpPr txBox="1"/>
          <p:nvPr/>
        </p:nvSpPr>
        <p:spPr>
          <a:xfrm>
            <a:off x="8172400" y="2492897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id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5F3D6F-A8D9-4049-95C8-07FB0EC3E19D}"/>
              </a:ext>
            </a:extLst>
          </p:cNvPr>
          <p:cNvSpPr txBox="1"/>
          <p:nvPr/>
        </p:nvSpPr>
        <p:spPr>
          <a:xfrm>
            <a:off x="6309418" y="83671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9294DC-B593-4246-AAC9-082F59D6FFD6}"/>
              </a:ext>
            </a:extLst>
          </p:cNvPr>
          <p:cNvSpPr txBox="1"/>
          <p:nvPr/>
        </p:nvSpPr>
        <p:spPr>
          <a:xfrm>
            <a:off x="7311892" y="165264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</a:t>
            </a:r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99E1B0-755F-004E-BA44-D4B7FA4C66D1}"/>
              </a:ext>
            </a:extLst>
          </p:cNvPr>
          <p:cNvSpPr txBox="1"/>
          <p:nvPr/>
        </p:nvSpPr>
        <p:spPr>
          <a:xfrm>
            <a:off x="7317530" y="2507147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,</a:t>
            </a: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4F623C-D498-0647-A7B4-887BF1306BBD}"/>
              </a:ext>
            </a:extLst>
          </p:cNvPr>
          <p:cNvGrpSpPr/>
          <p:nvPr/>
        </p:nvGrpSpPr>
        <p:grpSpPr>
          <a:xfrm>
            <a:off x="5517330" y="2885516"/>
            <a:ext cx="1756870" cy="540048"/>
            <a:chOff x="5232650" y="1963335"/>
            <a:chExt cx="2592292" cy="80514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B3C92B5-030B-0843-B037-0248AC3B3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650" y="1963335"/>
              <a:ext cx="1349524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3F97430-C376-E34D-B090-A80CC3E9E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9375"/>
              <a:ext cx="6437" cy="799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33F2257-6F01-244B-9E96-680A93534D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3335"/>
              <a:ext cx="1242768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524CC5B-5532-C147-BA4C-FAFF2F898D27}"/>
              </a:ext>
            </a:extLst>
          </p:cNvPr>
          <p:cNvSpPr txBox="1"/>
          <p:nvPr/>
        </p:nvSpPr>
        <p:spPr>
          <a:xfrm>
            <a:off x="5367676" y="344325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8AF9F4-F884-0744-AD97-423FBE126A5F}"/>
              </a:ext>
            </a:extLst>
          </p:cNvPr>
          <p:cNvSpPr txBox="1"/>
          <p:nvPr/>
        </p:nvSpPr>
        <p:spPr>
          <a:xfrm>
            <a:off x="7076504" y="342900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id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B5B9A3-C1F2-E14E-8ABA-DF7F719F4277}"/>
              </a:ext>
            </a:extLst>
          </p:cNvPr>
          <p:cNvSpPr txBox="1"/>
          <p:nvPr/>
        </p:nvSpPr>
        <p:spPr>
          <a:xfrm>
            <a:off x="6275052" y="3356992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,</a:t>
            </a:r>
            <a:endParaRPr lang="en-US" sz="2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CEC3A5-85F8-B34D-AD5E-3008D37C03AD}"/>
              </a:ext>
            </a:extLst>
          </p:cNvPr>
          <p:cNvCxnSpPr>
            <a:cxnSpLocks/>
          </p:cNvCxnSpPr>
          <p:nvPr/>
        </p:nvCxnSpPr>
        <p:spPr>
          <a:xfrm flipH="1" flipV="1">
            <a:off x="5512073" y="3883962"/>
            <a:ext cx="5257" cy="5359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D98DEFB-615D-5441-BFEE-D37D585F2C6A}"/>
              </a:ext>
            </a:extLst>
          </p:cNvPr>
          <p:cNvSpPr txBox="1"/>
          <p:nvPr/>
        </p:nvSpPr>
        <p:spPr>
          <a:xfrm>
            <a:off x="5348312" y="4384552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id</a:t>
            </a:r>
            <a:endParaRPr 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9CABCE-0063-6E44-BEE1-37976B30706C}"/>
              </a:ext>
            </a:extLst>
          </p:cNvPr>
          <p:cNvSpPr txBox="1"/>
          <p:nvPr/>
        </p:nvSpPr>
        <p:spPr>
          <a:xfrm>
            <a:off x="5278034" y="1650484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</a:t>
            </a:r>
            <a:endParaRPr lang="en-US" sz="2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3CD0C-E3C6-1940-BF6C-829B693E9DC6}"/>
              </a:ext>
            </a:extLst>
          </p:cNvPr>
          <p:cNvCxnSpPr>
            <a:cxnSpLocks/>
          </p:cNvCxnSpPr>
          <p:nvPr/>
        </p:nvCxnSpPr>
        <p:spPr>
          <a:xfrm flipH="1" flipV="1">
            <a:off x="5429047" y="2021659"/>
            <a:ext cx="5257" cy="5359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8F4DEB-D151-ED44-8362-7EACD7144917}"/>
              </a:ext>
            </a:extLst>
          </p:cNvPr>
          <p:cNvSpPr txBox="1"/>
          <p:nvPr/>
        </p:nvSpPr>
        <p:spPr>
          <a:xfrm>
            <a:off x="5085282" y="2524834"/>
            <a:ext cx="679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float</a:t>
            </a:r>
            <a:endParaRPr lang="en-US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96FEC4C-D330-8846-9F0A-8C93E2D6F0EE}"/>
              </a:ext>
            </a:extLst>
          </p:cNvPr>
          <p:cNvGrpSpPr/>
          <p:nvPr/>
        </p:nvGrpSpPr>
        <p:grpSpPr>
          <a:xfrm>
            <a:off x="5445322" y="1160760"/>
            <a:ext cx="2010536" cy="536000"/>
            <a:chOff x="5232650" y="1963335"/>
            <a:chExt cx="2592292" cy="799108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A21EBB7-E51B-E64A-B0A0-CC38C87F5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650" y="1963335"/>
              <a:ext cx="1349524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99D0DF0-3784-3546-A327-75CCDF51F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2174" y="1963335"/>
              <a:ext cx="1242768" cy="799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B471450-55FC-824A-886C-A2E8BEB98F95}"/>
              </a:ext>
            </a:extLst>
          </p:cNvPr>
          <p:cNvGrpSpPr/>
          <p:nvPr/>
        </p:nvGrpSpPr>
        <p:grpSpPr>
          <a:xfrm>
            <a:off x="4860032" y="1591065"/>
            <a:ext cx="4462237" cy="3206087"/>
            <a:chOff x="4860032" y="1591065"/>
            <a:chExt cx="4462237" cy="320608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78FCFC-7CA6-5047-ADFA-D4E55511DD5C}"/>
                </a:ext>
              </a:extLst>
            </p:cNvPr>
            <p:cNvGrpSpPr/>
            <p:nvPr/>
          </p:nvGrpSpPr>
          <p:grpSpPr>
            <a:xfrm>
              <a:off x="4860032" y="1591065"/>
              <a:ext cx="4462237" cy="3206087"/>
              <a:chOff x="4860032" y="1591065"/>
              <a:chExt cx="4462237" cy="3206087"/>
            </a:xfrm>
          </p:grpSpPr>
          <p:cxnSp>
            <p:nvCxnSpPr>
              <p:cNvPr id="66" name="Curved Connector 65">
                <a:extLst>
                  <a:ext uri="{FF2B5EF4-FFF2-40B4-BE49-F238E27FC236}">
                    <a16:creationId xmlns:a16="http://schemas.microsoft.com/office/drawing/2014/main" id="{4693F2DC-4516-7E47-B9F1-BAE7F01764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69903" y="1213221"/>
                <a:ext cx="72008" cy="903165"/>
              </a:xfrm>
              <a:prstGeom prst="curvedConnector3">
                <a:avLst>
                  <a:gd name="adj1" fmla="val -317465"/>
                </a:avLst>
              </a:prstGeom>
              <a:ln w="25400">
                <a:solidFill>
                  <a:srgbClr val="0000FF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DA11F27-526D-744F-AB18-9D1262028C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3394" y="1988839"/>
                <a:ext cx="936105" cy="504057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61307D74-635B-1842-BF48-8A8BFA029A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8064" y="2852936"/>
                <a:ext cx="936105" cy="504057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629C1A-0777-5640-8A09-AE4E55589A01}"/>
                  </a:ext>
                </a:extLst>
              </p:cNvPr>
              <p:cNvSpPr txBox="1"/>
              <p:nvPr/>
            </p:nvSpPr>
            <p:spPr>
              <a:xfrm>
                <a:off x="5597994" y="4397042"/>
                <a:ext cx="9338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lexeme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4057127-1F7D-4645-BC9E-8A739AB69F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3354" y="3861048"/>
                <a:ext cx="0" cy="553712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3EAD33-BEC3-6F4F-932F-F82C9151FE27}"/>
                  </a:ext>
                </a:extLst>
              </p:cNvPr>
              <p:cNvSpPr txBox="1"/>
              <p:nvPr/>
            </p:nvSpPr>
            <p:spPr>
              <a:xfrm>
                <a:off x="5499195" y="3356992"/>
                <a:ext cx="738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entry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F2DF21-25A7-3B47-BF65-77FA650661C1}"/>
                  </a:ext>
                </a:extLst>
              </p:cNvPr>
              <p:cNvSpPr txBox="1"/>
              <p:nvPr/>
            </p:nvSpPr>
            <p:spPr>
              <a:xfrm>
                <a:off x="4860032" y="3356992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00FF"/>
                    </a:solidFill>
                  </a:rPr>
                  <a:t>inh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BC442EB-0185-B74D-AB03-2AE069083F9D}"/>
                  </a:ext>
                </a:extLst>
              </p:cNvPr>
              <p:cNvSpPr txBox="1"/>
              <p:nvPr/>
            </p:nvSpPr>
            <p:spPr>
              <a:xfrm>
                <a:off x="5896583" y="2479161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00FF"/>
                    </a:solidFill>
                  </a:rPr>
                  <a:t>inh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0455F42-BA34-1148-BD2A-263FEAFF5E14}"/>
                  </a:ext>
                </a:extLst>
              </p:cNvPr>
              <p:cNvSpPr txBox="1"/>
              <p:nvPr/>
            </p:nvSpPr>
            <p:spPr>
              <a:xfrm>
                <a:off x="6486265" y="2487038"/>
                <a:ext cx="738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entry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69D52D8-EEF0-7A43-A5C5-589C03CE6A2E}"/>
                  </a:ext>
                </a:extLst>
              </p:cNvPr>
              <p:cNvSpPr txBox="1"/>
              <p:nvPr/>
            </p:nvSpPr>
            <p:spPr>
              <a:xfrm>
                <a:off x="7541322" y="1591065"/>
                <a:ext cx="738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entry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3D9589-A2B7-E247-B8F8-B7AA739D76DC}"/>
                  </a:ext>
                </a:extLst>
              </p:cNvPr>
              <p:cNvSpPr txBox="1"/>
              <p:nvPr/>
            </p:nvSpPr>
            <p:spPr>
              <a:xfrm>
                <a:off x="6886634" y="1592781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00FF"/>
                    </a:solidFill>
                  </a:rPr>
                  <a:t>inh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885E918-C3F3-3842-AFFE-000A1A243BB4}"/>
                  </a:ext>
                </a:extLst>
              </p:cNvPr>
              <p:cNvSpPr txBox="1"/>
              <p:nvPr/>
            </p:nvSpPr>
            <p:spPr>
              <a:xfrm>
                <a:off x="5492472" y="1628799"/>
                <a:ext cx="6495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type</a:t>
                </a:r>
              </a:p>
            </p:txBody>
          </p:sp>
          <p:cxnSp>
            <p:nvCxnSpPr>
              <p:cNvPr id="78" name="Curved Connector 77">
                <a:extLst>
                  <a:ext uri="{FF2B5EF4-FFF2-40B4-BE49-F238E27FC236}">
                    <a16:creationId xmlns:a16="http://schemas.microsoft.com/office/drawing/2014/main" id="{12F52498-E822-B749-9659-7A0F0F681E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82739" y="3381287"/>
                <a:ext cx="12700" cy="751630"/>
              </a:xfrm>
              <a:prstGeom prst="curvedConnector3">
                <a:avLst>
                  <a:gd name="adj1" fmla="val 945764"/>
                </a:avLst>
              </a:prstGeom>
              <a:ln w="25400">
                <a:solidFill>
                  <a:srgbClr val="0000FF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F3C609B-DCDD-294B-AE47-BA943E731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35530" y="2929614"/>
                <a:ext cx="832814" cy="499386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F5C12F6-3827-9842-96A4-207E5091E4E3}"/>
                  </a:ext>
                </a:extLst>
              </p:cNvPr>
              <p:cNvSpPr txBox="1"/>
              <p:nvPr/>
            </p:nvSpPr>
            <p:spPr>
              <a:xfrm>
                <a:off x="7311892" y="3421516"/>
                <a:ext cx="9338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lexeme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A59D3D72-C7A4-0043-9A7D-657E58B72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15650" y="1993510"/>
                <a:ext cx="832814" cy="499386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E17365-A6C7-D643-B405-FB1FBF833F7A}"/>
                  </a:ext>
                </a:extLst>
              </p:cNvPr>
              <p:cNvSpPr txBox="1"/>
              <p:nvPr/>
            </p:nvSpPr>
            <p:spPr>
              <a:xfrm>
                <a:off x="8388424" y="2475197"/>
                <a:ext cx="9338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lexeme</a:t>
                </a:r>
              </a:p>
            </p:txBody>
          </p:sp>
          <p:cxnSp>
            <p:nvCxnSpPr>
              <p:cNvPr id="83" name="Curved Connector 82">
                <a:extLst>
                  <a:ext uri="{FF2B5EF4-FFF2-40B4-BE49-F238E27FC236}">
                    <a16:creationId xmlns:a16="http://schemas.microsoft.com/office/drawing/2014/main" id="{C1AE1418-D1C9-F445-8D1B-968B208B3AF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39421" y="1534338"/>
                <a:ext cx="12700" cy="751630"/>
              </a:xfrm>
              <a:prstGeom prst="curvedConnector3">
                <a:avLst>
                  <a:gd name="adj1" fmla="val 945764"/>
                </a:avLst>
              </a:prstGeom>
              <a:ln w="25400">
                <a:solidFill>
                  <a:srgbClr val="0000FF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A7D24965-2D81-CD43-BFCE-158E3E50205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53633" y="2411464"/>
              <a:ext cx="12700" cy="751630"/>
            </a:xfrm>
            <a:prstGeom prst="curvedConnector3">
              <a:avLst>
                <a:gd name="adj1" fmla="val 945764"/>
              </a:avLst>
            </a:prstGeom>
            <a:ln w="25400">
              <a:solidFill>
                <a:srgbClr val="0000FF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99A20-A22A-E24F-A287-E3B451107EA6}"/>
              </a:ext>
            </a:extLst>
          </p:cNvPr>
          <p:cNvGrpSpPr/>
          <p:nvPr/>
        </p:nvGrpSpPr>
        <p:grpSpPr>
          <a:xfrm>
            <a:off x="4851220" y="1574569"/>
            <a:ext cx="4174205" cy="3497215"/>
            <a:chOff x="4851220" y="1574569"/>
            <a:chExt cx="4174205" cy="34972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3EFD7D-764F-394E-A59F-1195F7E93A60}"/>
                </a:ext>
              </a:extLst>
            </p:cNvPr>
            <p:cNvSpPr txBox="1"/>
            <p:nvPr/>
          </p:nvSpPr>
          <p:spPr>
            <a:xfrm>
              <a:off x="5843078" y="46101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0C1CC43-18CB-FD42-87EE-E9B33E1C926F}"/>
                </a:ext>
              </a:extLst>
            </p:cNvPr>
            <p:cNvSpPr txBox="1"/>
            <p:nvPr/>
          </p:nvSpPr>
          <p:spPr>
            <a:xfrm>
              <a:off x="7567920" y="367696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86999B-F056-A14A-A50A-86E97CEDD5CA}"/>
                </a:ext>
              </a:extLst>
            </p:cNvPr>
            <p:cNvSpPr txBox="1"/>
            <p:nvPr/>
          </p:nvSpPr>
          <p:spPr>
            <a:xfrm>
              <a:off x="8685267" y="27267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E23747A-918A-DE47-9433-2FFD55415C73}"/>
                </a:ext>
              </a:extLst>
            </p:cNvPr>
            <p:cNvSpPr txBox="1"/>
            <p:nvPr/>
          </p:nvSpPr>
          <p:spPr>
            <a:xfrm>
              <a:off x="5613983" y="19028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2154297-4991-2F4F-A9FB-946D927B0DB7}"/>
                </a:ext>
              </a:extLst>
            </p:cNvPr>
            <p:cNvSpPr txBox="1"/>
            <p:nvPr/>
          </p:nvSpPr>
          <p:spPr>
            <a:xfrm>
              <a:off x="6680330" y="157456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389AA1-FB5E-EA44-82CD-12F30C44C5EE}"/>
                </a:ext>
              </a:extLst>
            </p:cNvPr>
            <p:cNvSpPr txBox="1"/>
            <p:nvPr/>
          </p:nvSpPr>
          <p:spPr>
            <a:xfrm>
              <a:off x="8182128" y="15861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88DC02-71D4-1549-AF51-D6BE541C0F19}"/>
                </a:ext>
              </a:extLst>
            </p:cNvPr>
            <p:cNvSpPr txBox="1"/>
            <p:nvPr/>
          </p:nvSpPr>
          <p:spPr>
            <a:xfrm>
              <a:off x="5675001" y="24562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EE494AF-3738-DC46-82B0-371CF5C989F0}"/>
                </a:ext>
              </a:extLst>
            </p:cNvPr>
            <p:cNvSpPr txBox="1"/>
            <p:nvPr/>
          </p:nvSpPr>
          <p:spPr>
            <a:xfrm>
              <a:off x="7097399" y="247039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0381A0-435C-8D45-B0EA-A02EC436A6BA}"/>
                </a:ext>
              </a:extLst>
            </p:cNvPr>
            <p:cNvSpPr txBox="1"/>
            <p:nvPr/>
          </p:nvSpPr>
          <p:spPr>
            <a:xfrm>
              <a:off x="4851220" y="37594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2BCDD39-206E-AA44-80A7-CE1BA5CBC17C}"/>
                </a:ext>
              </a:extLst>
            </p:cNvPr>
            <p:cNvSpPr txBox="1"/>
            <p:nvPr/>
          </p:nvSpPr>
          <p:spPr>
            <a:xfrm>
              <a:off x="5825107" y="3757101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10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2AED832-5BDF-A949-A1B0-E5C9C0FB71B8}"/>
              </a:ext>
            </a:extLst>
          </p:cNvPr>
          <p:cNvSpPr txBox="1"/>
          <p:nvPr/>
        </p:nvSpPr>
        <p:spPr>
          <a:xfrm>
            <a:off x="4537425" y="5300356"/>
            <a:ext cx="320792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Topological</a:t>
            </a:r>
            <a:r>
              <a:rPr lang="zh-CN" altLang="en-US" sz="2400" dirty="0"/>
              <a:t> </a:t>
            </a:r>
            <a:r>
              <a:rPr lang="en-US" altLang="zh-CN" sz="2400" dirty="0"/>
              <a:t>sort:</a:t>
            </a:r>
          </a:p>
          <a:p>
            <a:r>
              <a:rPr lang="en-US" sz="2400" dirty="0"/>
              <a:t>1, 2, 3, 4, 5, 6, 7, 8, 9, 10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113C9AC-B34A-9647-8C14-8ADD88B68A43}"/>
              </a:ext>
            </a:extLst>
          </p:cNvPr>
          <p:cNvSpPr/>
          <p:nvPr/>
        </p:nvSpPr>
        <p:spPr>
          <a:xfrm>
            <a:off x="4625579" y="5692335"/>
            <a:ext cx="1138928" cy="40011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26BF85A-6282-FF47-B48D-C3333C238793}"/>
              </a:ext>
            </a:extLst>
          </p:cNvPr>
          <p:cNvSpPr/>
          <p:nvPr/>
        </p:nvSpPr>
        <p:spPr>
          <a:xfrm>
            <a:off x="6076528" y="5690012"/>
            <a:ext cx="579460" cy="40011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09A74424-B84E-6340-B9E1-A2BDC35D9330}"/>
              </a:ext>
            </a:extLst>
          </p:cNvPr>
          <p:cNvSpPr/>
          <p:nvPr/>
        </p:nvSpPr>
        <p:spPr>
          <a:xfrm>
            <a:off x="6701955" y="5690012"/>
            <a:ext cx="579460" cy="40011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516-8098-5940-AB12-49CD4B97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Order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9DF7-541C-BD4C-ABB2-EAAC9DD6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4104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evaluating an attribute at a node of a parse tree, we must evaluate all attributes it depends on </a:t>
            </a:r>
            <a:r>
              <a:rPr lang="en-US" sz="2400" dirty="0"/>
              <a:t>[</a:t>
            </a:r>
            <a:r>
              <a:rPr lang="zh-CN" altLang="en-US" sz="2400" dirty="0"/>
              <a:t>依赖关系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Synthesized: evaluate children first, then the node itself</a:t>
            </a:r>
          </a:p>
          <a:p>
            <a:pPr lvl="2"/>
            <a:r>
              <a:rPr lang="en-US" dirty="0"/>
              <a:t>Any bottom-up order is fine</a:t>
            </a:r>
          </a:p>
          <a:p>
            <a:pPr lvl="1"/>
            <a:r>
              <a:rPr lang="en-US" dirty="0"/>
              <a:t>For SDD’s with both inherited and synthesized attributes, there’s no guarantee that there is even one evaluation order</a:t>
            </a:r>
          </a:p>
          <a:p>
            <a:r>
              <a:rPr lang="en-US" dirty="0"/>
              <a:t>Difficult to determine whether exist any circularities</a:t>
            </a:r>
            <a:r>
              <a:rPr lang="en-US" sz="2400" dirty="0"/>
              <a:t>[</a:t>
            </a:r>
            <a:r>
              <a:rPr lang="zh-CN" altLang="en-US" sz="2400" dirty="0"/>
              <a:t>非常难确定是否有循环依赖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But, there are useful subclasses of SDD’s that are sufficient to guarantee that an evaluation order exists</a:t>
            </a:r>
          </a:p>
          <a:p>
            <a:pPr lvl="2"/>
            <a:r>
              <a:rPr lang="en-US" dirty="0"/>
              <a:t>Such classes do not permit graphs with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EDA7E-715E-3E4A-AAFF-5B9A75FF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9FF1CD-20B4-8C45-B1E4-368B881D7D8C}"/>
              </a:ext>
            </a:extLst>
          </p:cNvPr>
          <p:cNvGrpSpPr/>
          <p:nvPr/>
        </p:nvGrpSpPr>
        <p:grpSpPr>
          <a:xfrm>
            <a:off x="6015886" y="4440758"/>
            <a:ext cx="1868482" cy="2300610"/>
            <a:chOff x="3131840" y="4440758"/>
            <a:chExt cx="1868482" cy="23006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1D93F5-9610-164B-BFA6-07A05F1E0A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8028" y="4440758"/>
              <a:ext cx="24708" cy="143651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BD0A1F0A-4C83-9743-8261-0ADF754A624A}"/>
                </a:ext>
              </a:extLst>
            </p:cNvPr>
            <p:cNvSpPr/>
            <p:nvPr/>
          </p:nvSpPr>
          <p:spPr>
            <a:xfrm>
              <a:off x="3131840" y="5826968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C931C24-6B97-3041-BFC4-670EDDC56DFD}"/>
                </a:ext>
              </a:extLst>
            </p:cNvPr>
            <p:cNvGrpSpPr/>
            <p:nvPr/>
          </p:nvGrpSpPr>
          <p:grpSpPr>
            <a:xfrm>
              <a:off x="3419428" y="5598368"/>
              <a:ext cx="457200" cy="461665"/>
              <a:chOff x="2267744" y="4653136"/>
              <a:chExt cx="457200" cy="46166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83AB024-44CE-B347-898E-5B0E387147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7744" y="465313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00A1E7-1695-7342-9857-ACBDD09B81AB}"/>
                  </a:ext>
                </a:extLst>
              </p:cNvPr>
              <p:cNvSpPr txBox="1"/>
              <p:nvPr/>
            </p:nvSpPr>
            <p:spPr>
              <a:xfrm>
                <a:off x="2339752" y="465313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B0C6B3-C92B-744E-ADEB-6CF73D3C61E9}"/>
                </a:ext>
              </a:extLst>
            </p:cNvPr>
            <p:cNvGrpSpPr/>
            <p:nvPr/>
          </p:nvGrpSpPr>
          <p:grpSpPr>
            <a:xfrm>
              <a:off x="3394720" y="4623519"/>
              <a:ext cx="457200" cy="461665"/>
              <a:chOff x="2267744" y="4653136"/>
              <a:chExt cx="457200" cy="46166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1139F0A-E08A-304A-B70A-4788F4ED40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7744" y="465313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2C4B1B-7886-4B41-BBCF-01DAC7087E84}"/>
                  </a:ext>
                </a:extLst>
              </p:cNvPr>
              <p:cNvSpPr txBox="1"/>
              <p:nvPr/>
            </p:nvSpPr>
            <p:spPr>
              <a:xfrm>
                <a:off x="2339752" y="465313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7A91C3-ACAA-F445-9D10-2161D974B598}"/>
                </a:ext>
              </a:extLst>
            </p:cNvPr>
            <p:cNvSpPr txBox="1"/>
            <p:nvPr/>
          </p:nvSpPr>
          <p:spPr>
            <a:xfrm>
              <a:off x="4499992" y="4581128"/>
              <a:ext cx="5003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A.s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136768-2B43-6B41-9EDB-61EBE3C56CC8}"/>
                </a:ext>
              </a:extLst>
            </p:cNvPr>
            <p:cNvSpPr txBox="1"/>
            <p:nvPr/>
          </p:nvSpPr>
          <p:spPr>
            <a:xfrm>
              <a:off x="4499992" y="5621178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B.i</a:t>
              </a:r>
              <a:endParaRPr lang="en-US" sz="2000" dirty="0"/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FEA7DB2D-ABC4-2646-BD24-6D1E869320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59300" y="4885128"/>
              <a:ext cx="12700" cy="90882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C9FE9354-739E-DC48-AEA8-50E89E5F9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0032" y="4885129"/>
              <a:ext cx="52772" cy="908829"/>
            </a:xfrm>
            <a:prstGeom prst="curvedConnector3">
              <a:avLst>
                <a:gd name="adj1" fmla="val 533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8FF0BC-B23B-6B49-937E-26FC787FF156}"/>
              </a:ext>
            </a:extLst>
          </p:cNvPr>
          <p:cNvSpPr txBox="1"/>
          <p:nvPr/>
        </p:nvSpPr>
        <p:spPr>
          <a:xfrm>
            <a:off x="637424" y="5080719"/>
            <a:ext cx="1558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A -&gt;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40DE2-66CE-5141-A75B-43220180EA34}"/>
              </a:ext>
            </a:extLst>
          </p:cNvPr>
          <p:cNvSpPr txBox="1"/>
          <p:nvPr/>
        </p:nvSpPr>
        <p:spPr>
          <a:xfrm>
            <a:off x="2999525" y="5080718"/>
            <a:ext cx="2076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 Rules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A.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= </a:t>
            </a:r>
            <a:r>
              <a:rPr lang="en-US" sz="2400" dirty="0" err="1">
                <a:solidFill>
                  <a:srgbClr val="0000FF"/>
                </a:solidFill>
              </a:rPr>
              <a:t>B.</a:t>
            </a:r>
            <a:r>
              <a:rPr lang="en-US" sz="2400" i="1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B.</a:t>
            </a:r>
            <a:r>
              <a:rPr lang="en-US" sz="2400" i="1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 = A.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412232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4AAE-5BAC-8341-A22F-CE8DCCD1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S-Attributed Definitions</a:t>
            </a:r>
            <a:r>
              <a:rPr lang="en-US" sz="3200" dirty="0"/>
              <a:t>[S</a:t>
            </a:r>
            <a:r>
              <a:rPr lang="en-US" altLang="zh-CN" sz="3200" dirty="0"/>
              <a:t>-</a:t>
            </a:r>
            <a:r>
              <a:rPr lang="zh-CN" altLang="en-US" sz="3200" dirty="0"/>
              <a:t>属性定义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D9CE-993D-694C-9162-D09836231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SDD is S-attributed if every attribute is synthesized</a:t>
            </a:r>
            <a:r>
              <a:rPr lang="en-US" sz="2400" dirty="0"/>
              <a:t>[</a:t>
            </a:r>
            <a:r>
              <a:rPr lang="zh-CN" altLang="en-US" sz="2400" dirty="0"/>
              <a:t>只具有综合属性</a:t>
            </a:r>
            <a:r>
              <a:rPr lang="en-US" sz="2400" dirty="0"/>
              <a:t>]</a:t>
            </a:r>
          </a:p>
          <a:p>
            <a:r>
              <a:rPr lang="en-US" dirty="0"/>
              <a:t>If an SDD is S-attributed</a:t>
            </a:r>
            <a:r>
              <a:rPr lang="zh-CN" altLang="en-US" dirty="0"/>
              <a:t> </a:t>
            </a:r>
            <a:r>
              <a:rPr lang="en-US" altLang="zh-CN" dirty="0"/>
              <a:t>(S-SDD)</a:t>
            </a:r>
            <a:endParaRPr lang="en-US" dirty="0"/>
          </a:p>
          <a:p>
            <a:pPr lvl="1"/>
            <a:r>
              <a:rPr lang="en-US" dirty="0"/>
              <a:t>We can evaluate its attributes in any bottom-up order of the nodes of the parse-tree[</a:t>
            </a:r>
            <a:r>
              <a:rPr lang="zh-CN" altLang="en-US" dirty="0"/>
              <a:t>任何自底向上的顺序计算属性值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Can be implemented during bottom-up 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70F62-D412-0B46-AA0D-7F7E46DD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14016D-6326-2D4F-8F97-34BCDD63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132177"/>
              </p:ext>
            </p:extLst>
          </p:nvPr>
        </p:nvGraphicFramePr>
        <p:xfrm>
          <a:off x="2267744" y="3578845"/>
          <a:ext cx="432048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E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+ 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* F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F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(E)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print(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 +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 x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digit.</a:t>
                      </a:r>
                      <a:r>
                        <a:rPr lang="en-US" sz="2000" i="1" dirty="0" err="1"/>
                        <a:t>lexval</a:t>
                      </a:r>
                      <a:endParaRPr lang="en-US" sz="2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99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What are LL and LR?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high level, why LR is easier or more powerful than LL?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context analysis is not performed in parsing stage?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some examples of semantic analysis.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457866" y="5343599"/>
            <a:ext cx="687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Def-before-use, no redefinition, same type, scoping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395536" y="2924944"/>
            <a:ext cx="862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LR acts after seeing the entire RHS + lookahead, LR only guess with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first few lookahead terminals of RHS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467544" y="4407495"/>
            <a:ext cx="558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Parsing relies on CFG, which is context free.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26015-E590-5C42-888B-26A094669FF9}"/>
              </a:ext>
            </a:extLst>
          </p:cNvPr>
          <p:cNvSpPr txBox="1"/>
          <p:nvPr/>
        </p:nvSpPr>
        <p:spPr>
          <a:xfrm>
            <a:off x="429726" y="1373867"/>
            <a:ext cx="610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LL=top-down (leftmost derivation)</a:t>
            </a:r>
          </a:p>
          <a:p>
            <a:r>
              <a:rPr lang="en-US" sz="2400" dirty="0">
                <a:solidFill>
                  <a:srgbClr val="0000FF"/>
                </a:solidFill>
              </a:rPr>
              <a:t>LR=bottom-up (reverse of rightmost derivation)</a:t>
            </a:r>
          </a:p>
        </p:txBody>
      </p:sp>
    </p:spTree>
    <p:extLst>
      <p:ext uri="{BB962C8B-B14F-4D97-AF65-F5344CB8AC3E}">
        <p14:creationId xmlns:p14="http://schemas.microsoft.com/office/powerpoint/2010/main" val="288888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91B5-5A2E-7F4A-9886-2FB47C39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LALR</a:t>
            </a:r>
            <a:r>
              <a:rPr lang="zh-CN" altLang="en-US" dirty="0"/>
              <a:t>的一些解释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6C1B-756A-F94F-8148-1907CA3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LALR(1)</a:t>
            </a:r>
            <a:r>
              <a:rPr lang="zh-CN" altLang="en-US" dirty="0"/>
              <a:t>是</a:t>
            </a:r>
            <a:r>
              <a:rPr lang="en-US" altLang="zh-CN" dirty="0"/>
              <a:t>LR(1)</a:t>
            </a:r>
            <a:r>
              <a:rPr lang="zh-CN" altLang="en-US" dirty="0"/>
              <a:t>和</a:t>
            </a:r>
            <a:r>
              <a:rPr lang="en-US" altLang="zh-CN" dirty="0"/>
              <a:t>SLR(1)</a:t>
            </a:r>
            <a:r>
              <a:rPr lang="zh-CN" altLang="en-US" dirty="0"/>
              <a:t>的平衡</a:t>
            </a:r>
            <a:endParaRPr lang="en-US" altLang="zh-CN" dirty="0"/>
          </a:p>
          <a:p>
            <a:pPr lvl="1"/>
            <a:r>
              <a:rPr lang="zh-CN" altLang="en-US" dirty="0"/>
              <a:t>文法范围：</a:t>
            </a:r>
            <a:r>
              <a:rPr lang="en-US" altLang="zh-CN" dirty="0"/>
              <a:t>LR &gt; LALR &gt; SLR</a:t>
            </a:r>
          </a:p>
          <a:p>
            <a:pPr lvl="1"/>
            <a:r>
              <a:rPr lang="zh-CN" altLang="en-US" dirty="0"/>
              <a:t>状态数目：</a:t>
            </a:r>
            <a:r>
              <a:rPr lang="en-US" altLang="zh-CN" dirty="0"/>
              <a:t>LR &gt; LALR = SLR</a:t>
            </a:r>
          </a:p>
          <a:p>
            <a:r>
              <a:rPr lang="zh-CN" altLang="en-US" dirty="0"/>
              <a:t>假如一个文法</a:t>
            </a:r>
            <a:r>
              <a:rPr lang="en-US" altLang="zh-CN" dirty="0"/>
              <a:t>G</a:t>
            </a:r>
            <a:r>
              <a:rPr lang="zh-CN" altLang="en-US" dirty="0">
                <a:solidFill>
                  <a:srgbClr val="0000FF"/>
                </a:solidFill>
              </a:rPr>
              <a:t>是</a:t>
            </a:r>
            <a:r>
              <a:rPr lang="en-US" altLang="zh-CN" dirty="0">
                <a:solidFill>
                  <a:srgbClr val="0000FF"/>
                </a:solidFill>
              </a:rPr>
              <a:t>LR</a:t>
            </a:r>
            <a:r>
              <a:rPr lang="zh-CN" altLang="en-US" dirty="0">
                <a:solidFill>
                  <a:srgbClr val="0000FF"/>
                </a:solidFill>
              </a:rPr>
              <a:t>而非</a:t>
            </a:r>
            <a:r>
              <a:rPr lang="en-US" altLang="zh-CN" dirty="0">
                <a:solidFill>
                  <a:srgbClr val="0000FF"/>
                </a:solidFill>
              </a:rPr>
              <a:t>SLR</a:t>
            </a:r>
          </a:p>
          <a:p>
            <a:pPr lvl="1"/>
            <a:r>
              <a:rPr lang="zh-CN" altLang="en-US" dirty="0"/>
              <a:t>依靠</a:t>
            </a:r>
            <a:r>
              <a:rPr lang="en-US" altLang="zh-CN" dirty="0"/>
              <a:t>Follow</a:t>
            </a:r>
            <a:r>
              <a:rPr lang="zh-CN" altLang="en-US" dirty="0"/>
              <a:t>集进行归约不够精确 </a:t>
            </a:r>
            <a:r>
              <a:rPr lang="en-US" altLang="zh-CN" dirty="0"/>
              <a:t>--&gt; SLR</a:t>
            </a:r>
            <a:r>
              <a:rPr lang="zh-CN" altLang="en-US" dirty="0"/>
              <a:t>产生了冲突</a:t>
            </a:r>
            <a:endParaRPr lang="en-US" altLang="zh-CN" dirty="0"/>
          </a:p>
          <a:p>
            <a:pPr lvl="2"/>
            <a:r>
              <a:rPr lang="zh-CN" altLang="en-US" dirty="0"/>
              <a:t>而</a:t>
            </a:r>
            <a:r>
              <a:rPr lang="en-US" altLang="zh-CN" dirty="0"/>
              <a:t>LR</a:t>
            </a:r>
            <a:r>
              <a:rPr lang="zh-CN" altLang="en-US" dirty="0"/>
              <a:t>通过精确的</a:t>
            </a:r>
            <a:r>
              <a:rPr lang="en-US" altLang="zh-CN" dirty="0"/>
              <a:t>lookahead</a:t>
            </a:r>
            <a:r>
              <a:rPr lang="zh-CN" altLang="en-US" dirty="0"/>
              <a:t>解决了冲突</a:t>
            </a:r>
            <a:endParaRPr lang="en-US" altLang="zh-CN" dirty="0"/>
          </a:p>
          <a:p>
            <a:pPr lvl="1"/>
            <a:r>
              <a:rPr lang="en-US" altLang="zh-CN" dirty="0"/>
              <a:t>LALR</a:t>
            </a:r>
            <a:r>
              <a:rPr lang="zh-CN" altLang="en-US" dirty="0"/>
              <a:t>对</a:t>
            </a:r>
            <a:r>
              <a:rPr lang="en-US" altLang="zh-CN" dirty="0"/>
              <a:t>LR</a:t>
            </a:r>
            <a:r>
              <a:rPr lang="zh-CN" altLang="en-US" dirty="0"/>
              <a:t>进行相似状态合并</a:t>
            </a:r>
            <a:endParaRPr lang="en-US" altLang="zh-CN" dirty="0"/>
          </a:p>
          <a:p>
            <a:pPr lvl="2"/>
            <a:r>
              <a:rPr lang="zh-CN" altLang="en-US" dirty="0"/>
              <a:t>若合并后</a:t>
            </a:r>
            <a:r>
              <a:rPr lang="zh-CN" altLang="en-US" u="sng" dirty="0"/>
              <a:t>出现了冲突</a:t>
            </a:r>
            <a:r>
              <a:rPr lang="zh-CN" altLang="en-US" dirty="0"/>
              <a:t> </a:t>
            </a:r>
            <a:r>
              <a:rPr lang="en-US" altLang="zh-CN" dirty="0"/>
              <a:t>--&gt; </a:t>
            </a:r>
            <a:r>
              <a:rPr lang="zh-CN" altLang="en-US" dirty="0"/>
              <a:t>不是</a:t>
            </a:r>
            <a:r>
              <a:rPr lang="en-US" altLang="zh-CN" dirty="0"/>
              <a:t>LALR</a:t>
            </a:r>
            <a:r>
              <a:rPr lang="zh-CN" altLang="en-US" dirty="0"/>
              <a:t>文法</a:t>
            </a:r>
            <a:endParaRPr lang="en-US" altLang="zh-CN" dirty="0"/>
          </a:p>
          <a:p>
            <a:pPr lvl="2"/>
            <a:r>
              <a:rPr lang="zh-CN" altLang="en-US" dirty="0"/>
              <a:t>若合并后</a:t>
            </a:r>
            <a:r>
              <a:rPr lang="zh-CN" altLang="en-US" u="sng" dirty="0"/>
              <a:t>没有冲突</a:t>
            </a:r>
            <a:r>
              <a:rPr lang="zh-CN" altLang="en-US" dirty="0"/>
              <a:t> </a:t>
            </a:r>
            <a:r>
              <a:rPr lang="en-US" altLang="zh-CN" dirty="0"/>
              <a:t>--&gt; </a:t>
            </a:r>
            <a:r>
              <a:rPr lang="zh-CN" altLang="en-US" dirty="0"/>
              <a:t>是</a:t>
            </a:r>
            <a:r>
              <a:rPr lang="en-US" altLang="zh-CN" dirty="0"/>
              <a:t>LALR</a:t>
            </a:r>
            <a:r>
              <a:rPr lang="zh-CN" altLang="en-US" dirty="0"/>
              <a:t>文法</a:t>
            </a:r>
            <a:endParaRPr lang="en-US" altLang="zh-CN" dirty="0"/>
          </a:p>
          <a:p>
            <a:pPr lvl="3"/>
            <a:r>
              <a:rPr lang="en-US" altLang="zh-CN" dirty="0"/>
              <a:t>LALR</a:t>
            </a:r>
            <a:r>
              <a:rPr lang="zh-CN" altLang="en-US" dirty="0"/>
              <a:t>可以解析文法</a:t>
            </a:r>
            <a:r>
              <a:rPr lang="en-US" altLang="zh-CN" dirty="0"/>
              <a:t>G</a:t>
            </a:r>
            <a:r>
              <a:rPr lang="zh-CN" altLang="en-US" dirty="0"/>
              <a:t>，也即解决了</a:t>
            </a:r>
            <a:r>
              <a:rPr lang="en-US" altLang="zh-CN" dirty="0"/>
              <a:t>SLR</a:t>
            </a:r>
            <a:r>
              <a:rPr lang="zh-CN" altLang="en-US" dirty="0"/>
              <a:t>原有的冲突</a:t>
            </a:r>
            <a:endParaRPr lang="en-US" altLang="zh-CN" dirty="0"/>
          </a:p>
          <a:p>
            <a:pPr lvl="3"/>
            <a:r>
              <a:rPr lang="zh-CN" altLang="en-US" dirty="0"/>
              <a:t>实际上</a:t>
            </a:r>
            <a:r>
              <a:rPr lang="en-US" altLang="zh-CN" dirty="0"/>
              <a:t>LALR</a:t>
            </a:r>
            <a:r>
              <a:rPr lang="zh-CN" altLang="en-US" dirty="0"/>
              <a:t>的状态数是</a:t>
            </a:r>
            <a:r>
              <a:rPr lang="en-US" altLang="zh-CN" dirty="0"/>
              <a:t>SLR</a:t>
            </a:r>
            <a:r>
              <a:rPr lang="zh-CN" altLang="en-US" dirty="0"/>
              <a:t>相同，但归约动作减少了（也即，对</a:t>
            </a:r>
            <a:r>
              <a:rPr lang="en-US" altLang="zh-CN" dirty="0"/>
              <a:t>SLR</a:t>
            </a:r>
            <a:r>
              <a:rPr lang="zh-CN" altLang="en-US" dirty="0"/>
              <a:t>解析表而言，多个移进</a:t>
            </a:r>
            <a:r>
              <a:rPr lang="en-US" altLang="zh-CN" dirty="0"/>
              <a:t>/</a:t>
            </a:r>
            <a:r>
              <a:rPr lang="zh-CN" altLang="en-US" dirty="0"/>
              <a:t>归约动作的单元格中的归约被消除了）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zh-CN" altLang="en-US" u="sng" dirty="0"/>
              <a:t>没有相似状态</a:t>
            </a:r>
            <a:r>
              <a:rPr lang="zh-CN" altLang="en-US" dirty="0"/>
              <a:t>，则</a:t>
            </a:r>
            <a:r>
              <a:rPr lang="en-US" altLang="zh-CN" dirty="0"/>
              <a:t>LALR=LR</a:t>
            </a:r>
          </a:p>
          <a:p>
            <a:r>
              <a:rPr lang="zh-CN" altLang="en-US" dirty="0"/>
              <a:t>假如一个文法</a:t>
            </a:r>
            <a:r>
              <a:rPr lang="en-US" altLang="zh-CN" dirty="0"/>
              <a:t>G</a:t>
            </a:r>
            <a:r>
              <a:rPr lang="zh-CN" altLang="en-US" dirty="0">
                <a:solidFill>
                  <a:srgbClr val="0000FF"/>
                </a:solidFill>
              </a:rPr>
              <a:t>是</a:t>
            </a:r>
            <a:r>
              <a:rPr lang="en-US" altLang="zh-CN" dirty="0">
                <a:solidFill>
                  <a:srgbClr val="0000FF"/>
                </a:solidFill>
              </a:rPr>
              <a:t>SLR</a:t>
            </a:r>
          </a:p>
          <a:p>
            <a:pPr lvl="1"/>
            <a:r>
              <a:rPr lang="zh-CN" altLang="en-US" dirty="0"/>
              <a:t>那么</a:t>
            </a:r>
            <a:r>
              <a:rPr lang="en-US" altLang="zh-CN" dirty="0"/>
              <a:t>G</a:t>
            </a:r>
            <a:r>
              <a:rPr lang="zh-CN" altLang="en-US" dirty="0"/>
              <a:t>一定也是</a:t>
            </a:r>
            <a:r>
              <a:rPr lang="en-US" altLang="zh-CN" dirty="0"/>
              <a:t>LR</a:t>
            </a:r>
            <a:r>
              <a:rPr lang="zh-CN" altLang="en-US" dirty="0"/>
              <a:t>和</a:t>
            </a:r>
            <a:r>
              <a:rPr lang="en-US" altLang="zh-CN" dirty="0"/>
              <a:t>LALR</a:t>
            </a:r>
            <a:r>
              <a:rPr lang="zh-CN" altLang="en-US" dirty="0"/>
              <a:t>文法</a:t>
            </a:r>
            <a:endParaRPr lang="en-US" altLang="zh-CN" dirty="0"/>
          </a:p>
          <a:p>
            <a:pPr lvl="1"/>
            <a:r>
              <a:rPr lang="en-US" altLang="zh-CN" dirty="0"/>
              <a:t>LR</a:t>
            </a:r>
            <a:r>
              <a:rPr lang="zh-CN" altLang="en-US" dirty="0"/>
              <a:t>的</a:t>
            </a:r>
            <a:r>
              <a:rPr lang="en-US" altLang="zh-CN" dirty="0"/>
              <a:t>Follow</a:t>
            </a:r>
            <a:r>
              <a:rPr lang="zh-CN" altLang="en-US" dirty="0"/>
              <a:t>集细分是不必要的，因此</a:t>
            </a:r>
            <a:r>
              <a:rPr lang="en-US" altLang="zh-CN" dirty="0"/>
              <a:t>LALR</a:t>
            </a:r>
            <a:r>
              <a:rPr lang="zh-CN" altLang="en-US" dirty="0"/>
              <a:t>合并回了</a:t>
            </a:r>
            <a:r>
              <a:rPr lang="en-US" altLang="zh-CN" dirty="0"/>
              <a:t>SLR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E5427-6BCF-3A41-B31D-4926D54B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5763-AF1E-964E-8C21-5101F3E9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 Directed Translation</a:t>
            </a:r>
            <a:r>
              <a:rPr lang="en-US" sz="3600" dirty="0"/>
              <a:t>[</a:t>
            </a:r>
            <a:r>
              <a:rPr lang="zh-CN" altLang="en-US" sz="3600" dirty="0"/>
              <a:t>语法制导翻译</a:t>
            </a:r>
            <a:r>
              <a:rPr lang="en-US" sz="36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2DF4-BFEF-F344-B2EA-4973FD05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946DCA-B81B-6A4A-9A0E-E6A5F7C56942}"/>
              </a:ext>
            </a:extLst>
          </p:cNvPr>
          <p:cNvGrpSpPr/>
          <p:nvPr/>
        </p:nvGrpSpPr>
        <p:grpSpPr>
          <a:xfrm>
            <a:off x="1619672" y="1268760"/>
            <a:ext cx="1881059" cy="4075307"/>
            <a:chOff x="3018482" y="1370228"/>
            <a:chExt cx="1881059" cy="4075307"/>
          </a:xfrm>
        </p:grpSpPr>
        <p:grpSp>
          <p:nvGrpSpPr>
            <p:cNvPr id="5" name="组合 102">
              <a:extLst>
                <a:ext uri="{FF2B5EF4-FFF2-40B4-BE49-F238E27FC236}">
                  <a16:creationId xmlns:a16="http://schemas.microsoft.com/office/drawing/2014/main" id="{6341D620-ED35-F746-97C4-84CCCD44EDFE}"/>
                </a:ext>
              </a:extLst>
            </p:cNvPr>
            <p:cNvGrpSpPr/>
            <p:nvPr/>
          </p:nvGrpSpPr>
          <p:grpSpPr>
            <a:xfrm>
              <a:off x="3018482" y="1370228"/>
              <a:ext cx="1717089" cy="4075307"/>
              <a:chOff x="6084168" y="1514244"/>
              <a:chExt cx="1717089" cy="4075307"/>
            </a:xfrm>
          </p:grpSpPr>
          <p:sp>
            <p:nvSpPr>
              <p:cNvPr id="6" name="矩形 27">
                <a:extLst>
                  <a:ext uri="{FF2B5EF4-FFF2-40B4-BE49-F238E27FC236}">
                    <a16:creationId xmlns:a16="http://schemas.microsoft.com/office/drawing/2014/main" id="{B7E95BBE-CCF7-D348-839A-056D0BBD47B7}"/>
                  </a:ext>
                </a:extLst>
              </p:cNvPr>
              <p:cNvSpPr/>
              <p:nvPr/>
            </p:nvSpPr>
            <p:spPr>
              <a:xfrm>
                <a:off x="6303272" y="2025727"/>
                <a:ext cx="1497984" cy="251144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Lexical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文本框 19">
                <a:extLst>
                  <a:ext uri="{FF2B5EF4-FFF2-40B4-BE49-F238E27FC236}">
                    <a16:creationId xmlns:a16="http://schemas.microsoft.com/office/drawing/2014/main" id="{330629C7-A065-3549-A85E-752157A194A2}"/>
                  </a:ext>
                </a:extLst>
              </p:cNvPr>
              <p:cNvSpPr txBox="1"/>
              <p:nvPr/>
            </p:nvSpPr>
            <p:spPr>
              <a:xfrm>
                <a:off x="6504390" y="1514244"/>
                <a:ext cx="1095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Source Code</a:t>
                </a:r>
                <a:endParaRPr lang="zh-CN" altLang="en-US" sz="1400" dirty="0"/>
              </a:p>
            </p:txBody>
          </p:sp>
          <p:cxnSp>
            <p:nvCxnSpPr>
              <p:cNvPr id="8" name="直接箭头连接符 21">
                <a:extLst>
                  <a:ext uri="{FF2B5EF4-FFF2-40B4-BE49-F238E27FC236}">
                    <a16:creationId xmlns:a16="http://schemas.microsoft.com/office/drawing/2014/main" id="{EBDFF816-51F2-A049-86D7-0E12CE479DCA}"/>
                  </a:ext>
                </a:extLst>
              </p:cNvPr>
              <p:cNvCxnSpPr>
                <a:stCxn id="7" idx="2"/>
                <a:endCxn id="6" idx="0"/>
              </p:cNvCxnSpPr>
              <p:nvPr/>
            </p:nvCxnSpPr>
            <p:spPr>
              <a:xfrm flipH="1">
                <a:off x="7052264" y="1822021"/>
                <a:ext cx="1" cy="203706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36">
                <a:extLst>
                  <a:ext uri="{FF2B5EF4-FFF2-40B4-BE49-F238E27FC236}">
                    <a16:creationId xmlns:a16="http://schemas.microsoft.com/office/drawing/2014/main" id="{24A35A8F-0406-ED4C-8472-B2A8C3151ADE}"/>
                  </a:ext>
                </a:extLst>
              </p:cNvPr>
              <p:cNvSpPr/>
              <p:nvPr/>
            </p:nvSpPr>
            <p:spPr>
              <a:xfrm>
                <a:off x="6303272" y="2524470"/>
                <a:ext cx="1497984" cy="251144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Syntax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41">
                <a:extLst>
                  <a:ext uri="{FF2B5EF4-FFF2-40B4-BE49-F238E27FC236}">
                    <a16:creationId xmlns:a16="http://schemas.microsoft.com/office/drawing/2014/main" id="{E910B463-B72C-9E4F-AE86-08989492E3A5}"/>
                  </a:ext>
                </a:extLst>
              </p:cNvPr>
              <p:cNvSpPr/>
              <p:nvPr/>
            </p:nvSpPr>
            <p:spPr>
              <a:xfrm>
                <a:off x="6303272" y="3062444"/>
                <a:ext cx="1497985" cy="251144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Semantic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52">
                <a:extLst>
                  <a:ext uri="{FF2B5EF4-FFF2-40B4-BE49-F238E27FC236}">
                    <a16:creationId xmlns:a16="http://schemas.microsoft.com/office/drawing/2014/main" id="{2CC3F29D-8BD4-A74D-BAE1-9968B9AA99F6}"/>
                  </a:ext>
                </a:extLst>
              </p:cNvPr>
              <p:cNvSpPr/>
              <p:nvPr/>
            </p:nvSpPr>
            <p:spPr>
              <a:xfrm>
                <a:off x="6303272" y="3616441"/>
                <a:ext cx="1497985" cy="43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Intermediate Code Generation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55">
                <a:extLst>
                  <a:ext uri="{FF2B5EF4-FFF2-40B4-BE49-F238E27FC236}">
                    <a16:creationId xmlns:a16="http://schemas.microsoft.com/office/drawing/2014/main" id="{1BEF2418-A323-8746-9271-372F814E33C7}"/>
                  </a:ext>
                </a:extLst>
              </p:cNvPr>
              <p:cNvSpPr/>
              <p:nvPr/>
            </p:nvSpPr>
            <p:spPr>
              <a:xfrm>
                <a:off x="6303272" y="4334401"/>
                <a:ext cx="1497985" cy="251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Optimization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58">
                <a:extLst>
                  <a:ext uri="{FF2B5EF4-FFF2-40B4-BE49-F238E27FC236}">
                    <a16:creationId xmlns:a16="http://schemas.microsoft.com/office/drawing/2014/main" id="{4EC3758C-B607-C84F-9290-7ACC945FA530}"/>
                  </a:ext>
                </a:extLst>
              </p:cNvPr>
              <p:cNvSpPr/>
              <p:nvPr/>
            </p:nvSpPr>
            <p:spPr>
              <a:xfrm>
                <a:off x="6303272" y="4849145"/>
                <a:ext cx="1497985" cy="251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Code Generation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60">
                <a:extLst>
                  <a:ext uri="{FF2B5EF4-FFF2-40B4-BE49-F238E27FC236}">
                    <a16:creationId xmlns:a16="http://schemas.microsoft.com/office/drawing/2014/main" id="{CB64294C-B3E2-4E4F-A173-D7C5C4EB72DB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>
                <a:off x="7052264" y="2276871"/>
                <a:ext cx="0" cy="247599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63">
                <a:extLst>
                  <a:ext uri="{FF2B5EF4-FFF2-40B4-BE49-F238E27FC236}">
                    <a16:creationId xmlns:a16="http://schemas.microsoft.com/office/drawing/2014/main" id="{E587D5D9-15F4-AA4E-B667-59B02BD1D1C8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>
                <a:off x="7052264" y="2775614"/>
                <a:ext cx="1" cy="28683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66">
                <a:extLst>
                  <a:ext uri="{FF2B5EF4-FFF2-40B4-BE49-F238E27FC236}">
                    <a16:creationId xmlns:a16="http://schemas.microsoft.com/office/drawing/2014/main" id="{17C59904-1FB0-8648-B9C1-121DCD86F569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>
                <a:off x="7052265" y="3313588"/>
                <a:ext cx="0" cy="302853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69">
                <a:extLst>
                  <a:ext uri="{FF2B5EF4-FFF2-40B4-BE49-F238E27FC236}">
                    <a16:creationId xmlns:a16="http://schemas.microsoft.com/office/drawing/2014/main" id="{8764EB98-D2CC-6446-8AFB-57033AE6F337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7052265" y="4050711"/>
                <a:ext cx="0" cy="28369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72">
                <a:extLst>
                  <a:ext uri="{FF2B5EF4-FFF2-40B4-BE49-F238E27FC236}">
                    <a16:creationId xmlns:a16="http://schemas.microsoft.com/office/drawing/2014/main" id="{97EE17B8-47CC-1946-8681-B545A367A707}"/>
                  </a:ext>
                </a:extLst>
              </p:cNvPr>
              <p:cNvCxnSpPr>
                <a:stCxn id="12" idx="2"/>
                <a:endCxn id="13" idx="0"/>
              </p:cNvCxnSpPr>
              <p:nvPr/>
            </p:nvCxnSpPr>
            <p:spPr>
              <a:xfrm>
                <a:off x="7052265" y="4585545"/>
                <a:ext cx="0" cy="26360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91">
                <a:extLst>
                  <a:ext uri="{FF2B5EF4-FFF2-40B4-BE49-F238E27FC236}">
                    <a16:creationId xmlns:a16="http://schemas.microsoft.com/office/drawing/2014/main" id="{05074CF1-6F71-864E-8F76-FA7DE629CA50}"/>
                  </a:ext>
                </a:extLst>
              </p:cNvPr>
              <p:cNvSpPr txBox="1"/>
              <p:nvPr/>
            </p:nvSpPr>
            <p:spPr>
              <a:xfrm>
                <a:off x="6525356" y="5281774"/>
                <a:ext cx="1053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Target Code</a:t>
                </a:r>
                <a:endParaRPr lang="zh-CN" altLang="en-US" sz="1400" dirty="0"/>
              </a:p>
            </p:txBody>
          </p:sp>
          <p:cxnSp>
            <p:nvCxnSpPr>
              <p:cNvPr id="20" name="直接箭头连接符 92">
                <a:extLst>
                  <a:ext uri="{FF2B5EF4-FFF2-40B4-BE49-F238E27FC236}">
                    <a16:creationId xmlns:a16="http://schemas.microsoft.com/office/drawing/2014/main" id="{231B5EE0-95A8-B846-B4FB-EE09FE6E7D00}"/>
                  </a:ext>
                </a:extLst>
              </p:cNvPr>
              <p:cNvCxnSpPr>
                <a:stCxn id="13" idx="2"/>
                <a:endCxn id="19" idx="0"/>
              </p:cNvCxnSpPr>
              <p:nvPr/>
            </p:nvCxnSpPr>
            <p:spPr>
              <a:xfrm flipH="1">
                <a:off x="7052264" y="5100289"/>
                <a:ext cx="1" cy="181485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97">
                <a:extLst>
                  <a:ext uri="{FF2B5EF4-FFF2-40B4-BE49-F238E27FC236}">
                    <a16:creationId xmlns:a16="http://schemas.microsoft.com/office/drawing/2014/main" id="{8F20CEAB-3EC4-9248-8D9C-3F8D99D84E0F}"/>
                  </a:ext>
                </a:extLst>
              </p:cNvPr>
              <p:cNvSpPr txBox="1"/>
              <p:nvPr/>
            </p:nvSpPr>
            <p:spPr>
              <a:xfrm>
                <a:off x="6084168" y="2255259"/>
                <a:ext cx="1051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Token Stream</a:t>
                </a:r>
                <a:endParaRPr lang="zh-CN" altLang="en-US" sz="1200" dirty="0"/>
              </a:p>
            </p:txBody>
          </p:sp>
          <p:sp>
            <p:nvSpPr>
              <p:cNvPr id="22" name="文本框 98">
                <a:extLst>
                  <a:ext uri="{FF2B5EF4-FFF2-40B4-BE49-F238E27FC236}">
                    <a16:creationId xmlns:a16="http://schemas.microsoft.com/office/drawing/2014/main" id="{8C4EF4E5-660F-CD46-9DCB-E201BE156B1C}"/>
                  </a:ext>
                </a:extLst>
              </p:cNvPr>
              <p:cNvSpPr txBox="1"/>
              <p:nvPr/>
            </p:nvSpPr>
            <p:spPr>
              <a:xfrm>
                <a:off x="6221129" y="2778700"/>
                <a:ext cx="9155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Syntax Tree</a:t>
                </a:r>
                <a:endParaRPr lang="zh-CN" altLang="en-US" sz="1200" dirty="0"/>
              </a:p>
            </p:txBody>
          </p:sp>
          <p:sp>
            <p:nvSpPr>
              <p:cNvPr id="23" name="文本框 99">
                <a:extLst>
                  <a:ext uri="{FF2B5EF4-FFF2-40B4-BE49-F238E27FC236}">
                    <a16:creationId xmlns:a16="http://schemas.microsoft.com/office/drawing/2014/main" id="{0C31B42A-D6D4-924B-A2D0-62C47F9FF1A6}"/>
                  </a:ext>
                </a:extLst>
              </p:cNvPr>
              <p:cNvSpPr txBox="1"/>
              <p:nvPr/>
            </p:nvSpPr>
            <p:spPr>
              <a:xfrm>
                <a:off x="6232669" y="3300189"/>
                <a:ext cx="9155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Syntax Tree</a:t>
                </a:r>
                <a:endParaRPr lang="zh-CN" altLang="en-US" sz="1200" dirty="0"/>
              </a:p>
            </p:txBody>
          </p:sp>
          <p:sp>
            <p:nvSpPr>
              <p:cNvPr id="24" name="文本框 100">
                <a:extLst>
                  <a:ext uri="{FF2B5EF4-FFF2-40B4-BE49-F238E27FC236}">
                    <a16:creationId xmlns:a16="http://schemas.microsoft.com/office/drawing/2014/main" id="{5ED49013-A3C5-5740-8A0D-55053E98A5AF}"/>
                  </a:ext>
                </a:extLst>
              </p:cNvPr>
              <p:cNvSpPr txBox="1"/>
              <p:nvPr/>
            </p:nvSpPr>
            <p:spPr>
              <a:xfrm>
                <a:off x="6782247" y="4037784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IR</a:t>
                </a:r>
                <a:endParaRPr lang="zh-CN" altLang="en-US" sz="1200" dirty="0"/>
              </a:p>
            </p:txBody>
          </p:sp>
          <p:sp>
            <p:nvSpPr>
              <p:cNvPr id="25" name="文本框 101">
                <a:extLst>
                  <a:ext uri="{FF2B5EF4-FFF2-40B4-BE49-F238E27FC236}">
                    <a16:creationId xmlns:a16="http://schemas.microsoft.com/office/drawing/2014/main" id="{89DCC807-BC95-9F41-B655-920243B6497A}"/>
                  </a:ext>
                </a:extLst>
              </p:cNvPr>
              <p:cNvSpPr txBox="1"/>
              <p:nvPr/>
            </p:nvSpPr>
            <p:spPr>
              <a:xfrm>
                <a:off x="6782247" y="4559219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IR</a:t>
                </a:r>
                <a:endParaRPr lang="zh-CN" altLang="en-US" sz="1200" dirty="0"/>
              </a:p>
            </p:txBody>
          </p:sp>
        </p:grpSp>
        <p:sp>
          <p:nvSpPr>
            <p:cNvPr id="27" name="圆角矩形 103">
              <a:extLst>
                <a:ext uri="{FF2B5EF4-FFF2-40B4-BE49-F238E27FC236}">
                  <a16:creationId xmlns:a16="http://schemas.microsoft.com/office/drawing/2014/main" id="{A596898F-BBA8-D042-ADD3-3DD4613A2CF5}"/>
                </a:ext>
              </a:extLst>
            </p:cNvPr>
            <p:cNvSpPr/>
            <p:nvPr/>
          </p:nvSpPr>
          <p:spPr>
            <a:xfrm>
              <a:off x="3018482" y="1730654"/>
              <a:ext cx="1872208" cy="1659093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104">
              <a:extLst>
                <a:ext uri="{FF2B5EF4-FFF2-40B4-BE49-F238E27FC236}">
                  <a16:creationId xmlns:a16="http://schemas.microsoft.com/office/drawing/2014/main" id="{C7C6697B-E837-8044-B0E2-A7933DE1243F}"/>
                </a:ext>
              </a:extLst>
            </p:cNvPr>
            <p:cNvSpPr/>
            <p:nvPr/>
          </p:nvSpPr>
          <p:spPr>
            <a:xfrm>
              <a:off x="3027333" y="3429000"/>
              <a:ext cx="1872208" cy="2016535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689029-D639-7448-AAA6-4C98ADBFA0B3}"/>
              </a:ext>
            </a:extLst>
          </p:cNvPr>
          <p:cNvGrpSpPr/>
          <p:nvPr/>
        </p:nvGrpSpPr>
        <p:grpSpPr>
          <a:xfrm>
            <a:off x="3521389" y="2866311"/>
            <a:ext cx="2584676" cy="938916"/>
            <a:chOff x="3521389" y="2866311"/>
            <a:chExt cx="2584676" cy="938916"/>
          </a:xfrm>
        </p:grpSpPr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FD410452-C6B8-2445-A2A1-EF3B3F70FE64}"/>
                </a:ext>
              </a:extLst>
            </p:cNvPr>
            <p:cNvSpPr/>
            <p:nvPr/>
          </p:nvSpPr>
          <p:spPr>
            <a:xfrm flipH="1">
              <a:off x="3521389" y="2866311"/>
              <a:ext cx="449466" cy="938916"/>
            </a:xfrm>
            <a:prstGeom prst="lef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59AB44-98AE-C046-9952-14455AAC07BB}"/>
                </a:ext>
              </a:extLst>
            </p:cNvPr>
            <p:cNvSpPr txBox="1"/>
            <p:nvPr/>
          </p:nvSpPr>
          <p:spPr>
            <a:xfrm>
              <a:off x="3930790" y="3142709"/>
              <a:ext cx="2175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Semantic Translation</a:t>
              </a:r>
            </a:p>
            <a:p>
              <a:pPr algn="ctr"/>
              <a:r>
                <a:rPr lang="en-US" dirty="0"/>
                <a:t>(</a:t>
              </a:r>
              <a:r>
                <a:rPr lang="zh-CN" altLang="en-US" dirty="0"/>
                <a:t>语义翻译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EDAF58-7D42-A042-84BC-BECD600F7164}"/>
              </a:ext>
            </a:extLst>
          </p:cNvPr>
          <p:cNvGrpSpPr/>
          <p:nvPr/>
        </p:nvGrpSpPr>
        <p:grpSpPr>
          <a:xfrm>
            <a:off x="5820068" y="2290239"/>
            <a:ext cx="3237616" cy="1514987"/>
            <a:chOff x="5820068" y="2290239"/>
            <a:chExt cx="3237616" cy="1514987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0E6BE387-45D4-2843-9AD3-5445D8EC789D}"/>
                </a:ext>
              </a:extLst>
            </p:cNvPr>
            <p:cNvSpPr/>
            <p:nvPr/>
          </p:nvSpPr>
          <p:spPr>
            <a:xfrm flipH="1">
              <a:off x="5820068" y="2290239"/>
              <a:ext cx="449466" cy="1514987"/>
            </a:xfrm>
            <a:prstGeom prst="lef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C1490F-AB55-D245-9A93-4FC4680DA23F}"/>
                </a:ext>
              </a:extLst>
            </p:cNvPr>
            <p:cNvSpPr txBox="1"/>
            <p:nvPr/>
          </p:nvSpPr>
          <p:spPr>
            <a:xfrm>
              <a:off x="6268651" y="2816960"/>
              <a:ext cx="27890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Syntax Directed Translation</a:t>
              </a:r>
            </a:p>
            <a:p>
              <a:pPr algn="ctr"/>
              <a:r>
                <a:rPr lang="en-US" dirty="0"/>
                <a:t>(</a:t>
              </a:r>
              <a:r>
                <a:rPr lang="zh-CN" altLang="en-US" dirty="0"/>
                <a:t>语法制导翻译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3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D5E3-589B-2A4D-A15E-A8F2129A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Directed Translation</a:t>
            </a:r>
            <a:r>
              <a:rPr lang="en-US" sz="2800" dirty="0"/>
              <a:t>[</a:t>
            </a:r>
            <a:r>
              <a:rPr lang="zh-CN" altLang="en-US" sz="2800" dirty="0"/>
              <a:t>语法制导翻译</a:t>
            </a:r>
            <a:r>
              <a:rPr lang="en-US" sz="28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B83C-9238-BF45-8B11-6D0BA68D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To translate based on the program’s syntactic structure</a:t>
            </a:r>
            <a:r>
              <a:rPr lang="en-US" altLang="zh-CN" sz="2400" dirty="0"/>
              <a:t>[</a:t>
            </a:r>
            <a:r>
              <a:rPr lang="zh-CN" altLang="en-US" sz="2400" dirty="0"/>
              <a:t>语法结构</a:t>
            </a:r>
            <a:r>
              <a:rPr lang="en-US" altLang="zh-CN" sz="2400" dirty="0"/>
              <a:t>]</a:t>
            </a:r>
          </a:p>
          <a:p>
            <a:pPr lvl="1"/>
            <a:r>
              <a:rPr lang="en-US" altLang="zh-CN" u="sng" dirty="0"/>
              <a:t>Syntactic structure</a:t>
            </a:r>
            <a:r>
              <a:rPr lang="en-US" altLang="zh-CN" dirty="0"/>
              <a:t>: structure of a program given by grammar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u="sng" dirty="0"/>
              <a:t>parsing process and parse trees</a:t>
            </a:r>
            <a:r>
              <a:rPr lang="en-US" altLang="zh-CN" dirty="0"/>
              <a:t> are used to direct semantic analysis and the translation of the program</a:t>
            </a:r>
          </a:p>
          <a:p>
            <a:pPr lvl="2"/>
            <a:r>
              <a:rPr lang="en-US" altLang="zh-CN" dirty="0"/>
              <a:t>i.e., </a:t>
            </a:r>
            <a:r>
              <a:rPr lang="en-US" altLang="zh-CN" b="1" dirty="0"/>
              <a:t>CFG-driven translation</a:t>
            </a:r>
            <a:r>
              <a:rPr lang="zh-CN" altLang="en-US" b="1" dirty="0"/>
              <a:t> </a:t>
            </a:r>
            <a:r>
              <a:rPr lang="en-US" altLang="zh-CN" dirty="0"/>
              <a:t>[CFG</a:t>
            </a:r>
            <a:r>
              <a:rPr lang="zh-CN" altLang="en-US" dirty="0"/>
              <a:t>驱动的翻译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How?</a:t>
            </a:r>
            <a:r>
              <a:rPr lang="zh-CN" altLang="en-US" dirty="0"/>
              <a:t> </a:t>
            </a:r>
            <a:r>
              <a:rPr lang="en-US" altLang="zh-CN" dirty="0"/>
              <a:t>Augment the grammar used in parser:</a:t>
            </a:r>
          </a:p>
          <a:p>
            <a:pPr lvl="1"/>
            <a:r>
              <a:rPr lang="en-US" altLang="zh-CN" dirty="0"/>
              <a:t>Attach </a:t>
            </a:r>
            <a:r>
              <a:rPr lang="en-US" altLang="zh-CN" b="1" dirty="0"/>
              <a:t>semantic attributes</a:t>
            </a:r>
            <a:r>
              <a:rPr lang="en-US" altLang="zh-CN" dirty="0"/>
              <a:t>[</a:t>
            </a:r>
            <a:r>
              <a:rPr lang="zh-CN" altLang="en-US" dirty="0"/>
              <a:t>语义属性</a:t>
            </a:r>
            <a:r>
              <a:rPr lang="en-US" altLang="zh-CN" dirty="0"/>
              <a:t>] to each</a:t>
            </a:r>
            <a:r>
              <a:rPr lang="zh-CN" altLang="en-US" dirty="0"/>
              <a:t> </a:t>
            </a:r>
            <a:r>
              <a:rPr lang="en-US" altLang="zh-CN" dirty="0"/>
              <a:t>grammar symbol</a:t>
            </a:r>
          </a:p>
          <a:p>
            <a:pPr lvl="2"/>
            <a:r>
              <a:rPr lang="en-US" altLang="zh-CN" dirty="0"/>
              <a:t>The attributes describe the symbol properties</a:t>
            </a:r>
          </a:p>
          <a:p>
            <a:pPr lvl="2"/>
            <a:r>
              <a:rPr lang="en-US" altLang="zh-CN" dirty="0"/>
              <a:t>An attribute has a name and an associated value: a string, a number, a type, a memory location, an assigned register …</a:t>
            </a:r>
          </a:p>
          <a:p>
            <a:pPr lvl="1"/>
            <a:r>
              <a:rPr lang="en-US" altLang="zh-CN" dirty="0"/>
              <a:t>For each grammar production, give </a:t>
            </a:r>
            <a:r>
              <a:rPr lang="en-US" altLang="zh-CN" b="1" dirty="0"/>
              <a:t>semantic rules or actions</a:t>
            </a:r>
            <a:r>
              <a:rPr lang="en-US" altLang="zh-CN" dirty="0"/>
              <a:t>[</a:t>
            </a:r>
            <a:r>
              <a:rPr lang="zh-CN" altLang="en-US" dirty="0"/>
              <a:t>语义规则或动作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The actions describe how to compute the attribute values associated with each symbol in a 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997D5-F5C1-E445-AC2F-7F5E97EC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8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A13B-A785-6D44-8558-0101CE56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r>
              <a:rPr lang="en-US" altLang="zh-CN" sz="3200" dirty="0"/>
              <a:t>[</a:t>
            </a:r>
            <a:r>
              <a:rPr lang="zh-CN" altLang="en-US" sz="3200" dirty="0"/>
              <a:t>语义属性</a:t>
            </a:r>
            <a:r>
              <a:rPr lang="en-US" altLang="zh-CN" sz="3200" dirty="0"/>
              <a:t>]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85AB-CA22-D54B-93FA-65F77D1F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Attributes can represent anything depending on the task</a:t>
            </a:r>
            <a:r>
              <a:rPr lang="en-US" sz="2400" dirty="0"/>
              <a:t>[</a:t>
            </a:r>
            <a:r>
              <a:rPr lang="zh-CN" altLang="en-US" sz="2400" dirty="0"/>
              <a:t>属性可以表示任意含义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If computing expression: </a:t>
            </a:r>
            <a:r>
              <a:rPr lang="en-US" i="1" dirty="0"/>
              <a:t>a number (value of expression)</a:t>
            </a:r>
          </a:p>
          <a:p>
            <a:pPr lvl="1"/>
            <a:r>
              <a:rPr lang="en-US" dirty="0"/>
              <a:t>If building AST: </a:t>
            </a:r>
            <a:r>
              <a:rPr lang="en-US" i="1" dirty="0"/>
              <a:t>a pointer (pointer to AST for expression)</a:t>
            </a:r>
          </a:p>
          <a:p>
            <a:pPr lvl="1"/>
            <a:r>
              <a:rPr lang="en-US" dirty="0"/>
              <a:t>If generating code: </a:t>
            </a:r>
            <a:r>
              <a:rPr lang="en-US" i="1" dirty="0"/>
              <a:t>a string (assembly code for expression)</a:t>
            </a:r>
          </a:p>
          <a:p>
            <a:pPr lvl="1"/>
            <a:r>
              <a:rPr lang="en-US" dirty="0"/>
              <a:t>If type checking: </a:t>
            </a:r>
            <a:r>
              <a:rPr lang="en-US" i="1" dirty="0"/>
              <a:t>a type (type for expression)</a:t>
            </a:r>
          </a:p>
          <a:p>
            <a:r>
              <a:rPr lang="en-US" dirty="0"/>
              <a:t>Format: </a:t>
            </a:r>
            <a:r>
              <a:rPr lang="en-US" i="1" dirty="0" err="1"/>
              <a:t>X.a</a:t>
            </a:r>
            <a:r>
              <a:rPr lang="en-US" dirty="0"/>
              <a:t> (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dirty="0"/>
              <a:t> is a symbol,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dirty="0"/>
              <a:t> is one of its attributes)</a:t>
            </a:r>
          </a:p>
          <a:p>
            <a:r>
              <a:rPr lang="en-US" dirty="0"/>
              <a:t>For Project 2 – Syntax Analysis</a:t>
            </a:r>
          </a:p>
          <a:p>
            <a:pPr lvl="1"/>
            <a:r>
              <a:rPr lang="en-US" dirty="0"/>
              <a:t>Semantic attributes</a:t>
            </a:r>
          </a:p>
          <a:p>
            <a:pPr lvl="2"/>
            <a:r>
              <a:rPr lang="en-US" i="1" dirty="0" err="1"/>
              <a:t>intg</a:t>
            </a:r>
            <a:r>
              <a:rPr lang="en-US" dirty="0"/>
              <a:t>: string table index of integer constant value</a:t>
            </a:r>
          </a:p>
          <a:p>
            <a:pPr lvl="2"/>
            <a:r>
              <a:rPr lang="en-US" i="1" dirty="0" err="1"/>
              <a:t>tptr</a:t>
            </a:r>
            <a:r>
              <a:rPr lang="en-US" dirty="0"/>
              <a:t>: “tree pointer” of a non-terminal symbol</a:t>
            </a:r>
          </a:p>
          <a:p>
            <a:pPr lvl="1"/>
            <a:r>
              <a:rPr lang="en-US" dirty="0"/>
              <a:t>Semantic actions</a:t>
            </a:r>
          </a:p>
          <a:p>
            <a:pPr lvl="2"/>
            <a:r>
              <a:rPr lang="en-US" dirty="0"/>
              <a:t>{ … $$=</a:t>
            </a:r>
            <a:r>
              <a:rPr lang="en-US" dirty="0" err="1"/>
              <a:t>makeTree</a:t>
            </a:r>
            <a:r>
              <a:rPr lang="en-US" dirty="0"/>
              <a:t>(</a:t>
            </a:r>
            <a:r>
              <a:rPr lang="en-US" dirty="0" err="1"/>
              <a:t>ProgramOp</a:t>
            </a:r>
            <a:r>
              <a:rPr lang="en-US" dirty="0"/>
              <a:t>, </a:t>
            </a:r>
            <a:r>
              <a:rPr lang="en-US" dirty="0" err="1"/>
              <a:t>leftChild</a:t>
            </a:r>
            <a:r>
              <a:rPr lang="en-US" dirty="0"/>
              <a:t>, </a:t>
            </a:r>
            <a:r>
              <a:rPr lang="en-US" dirty="0" err="1"/>
              <a:t>rightChild</a:t>
            </a:r>
            <a:r>
              <a:rPr lang="en-US" dirty="0"/>
              <a:t>); …}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1DA14-DB92-EF43-A5AE-20FBD189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7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FB31-768E-AF4C-BFF9-B38ABD8B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Specify Syntax Directed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5E2F-9158-B048-BB59-D50EC5F7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b="1" dirty="0"/>
              <a:t>Syntax Directed Definitions</a:t>
            </a:r>
            <a:r>
              <a:rPr lang="en-US" dirty="0"/>
              <a:t> (SDD)</a:t>
            </a:r>
            <a:r>
              <a:rPr lang="en-US" sz="2400" dirty="0"/>
              <a:t>[</a:t>
            </a:r>
            <a:r>
              <a:rPr lang="zh-CN" altLang="en-US" sz="2400" dirty="0"/>
              <a:t>语法制导定义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Attributes + </a:t>
            </a:r>
            <a:r>
              <a:rPr lang="en-US" dirty="0">
                <a:solidFill>
                  <a:srgbClr val="0000FF"/>
                </a:solidFill>
              </a:rPr>
              <a:t>semantic rules</a:t>
            </a:r>
            <a:r>
              <a:rPr lang="en-US" dirty="0"/>
              <a:t>[</a:t>
            </a:r>
            <a:r>
              <a:rPr lang="zh-CN" altLang="en-US" dirty="0"/>
              <a:t>语义规则</a:t>
            </a:r>
            <a:r>
              <a:rPr lang="en-US" dirty="0"/>
              <a:t>]for computing them</a:t>
            </a:r>
          </a:p>
          <a:p>
            <a:pPr lvl="2"/>
            <a:r>
              <a:rPr lang="en-US" dirty="0"/>
              <a:t>Attributes for grammar symbols[</a:t>
            </a:r>
            <a:r>
              <a:rPr lang="zh-CN" altLang="en-US" dirty="0"/>
              <a:t>文法符号和语义属性关联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Semantic rules for productions[</a:t>
            </a:r>
            <a:r>
              <a:rPr lang="zh-CN" altLang="en-US" dirty="0"/>
              <a:t>产生式和语义规则关联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Example rules for computing the value of an expression</a:t>
            </a:r>
          </a:p>
          <a:p>
            <a:pPr marL="457200" lvl="1" indent="0">
              <a:buNone/>
            </a:pPr>
            <a:r>
              <a:rPr lang="en-US" dirty="0"/>
              <a:t>	E -&gt; E</a:t>
            </a:r>
            <a:r>
              <a:rPr lang="en-US" baseline="-25000" dirty="0"/>
              <a:t>1</a:t>
            </a:r>
            <a:r>
              <a:rPr lang="en-US" dirty="0"/>
              <a:t> + E</a:t>
            </a:r>
            <a:r>
              <a:rPr lang="en-US" baseline="-25000" dirty="0"/>
              <a:t>2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RULE: {</a:t>
            </a:r>
            <a:r>
              <a:rPr lang="en-US" dirty="0" err="1">
                <a:solidFill>
                  <a:srgbClr val="0000FF"/>
                </a:solidFill>
              </a:rPr>
              <a:t>E.val</a:t>
            </a:r>
            <a:r>
              <a:rPr lang="en-US" dirty="0">
                <a:solidFill>
                  <a:srgbClr val="0000FF"/>
                </a:solidFill>
              </a:rPr>
              <a:t> = E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.val + E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.val}</a:t>
            </a:r>
          </a:p>
          <a:p>
            <a:pPr marL="457200" lvl="1" indent="0">
              <a:buNone/>
            </a:pPr>
            <a:r>
              <a:rPr lang="en-US" dirty="0"/>
              <a:t>	E -&gt; id            </a:t>
            </a:r>
            <a:r>
              <a:rPr lang="en-US" dirty="0">
                <a:solidFill>
                  <a:srgbClr val="0000FF"/>
                </a:solidFill>
              </a:rPr>
              <a:t>RULE: {</a:t>
            </a:r>
            <a:r>
              <a:rPr lang="en-US" dirty="0" err="1">
                <a:solidFill>
                  <a:srgbClr val="0000FF"/>
                </a:solidFill>
              </a:rPr>
              <a:t>E.val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0000FF"/>
                </a:solidFill>
              </a:rPr>
              <a:t>id.lexval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r>
              <a:rPr lang="en-US" b="1" dirty="0"/>
              <a:t>Syntax Directed Translation scheme</a:t>
            </a:r>
            <a:r>
              <a:rPr lang="zh-CN" altLang="en-US" dirty="0"/>
              <a:t> </a:t>
            </a:r>
            <a:r>
              <a:rPr lang="en-US" dirty="0"/>
              <a:t>(SDT)</a:t>
            </a:r>
            <a:r>
              <a:rPr lang="en-US" sz="2400" dirty="0"/>
              <a:t>[</a:t>
            </a:r>
            <a:r>
              <a:rPr lang="zh-CN" altLang="en-US" sz="2400" dirty="0"/>
              <a:t>语法制导翻译方案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Attributes + </a:t>
            </a:r>
            <a:r>
              <a:rPr lang="en-US" dirty="0">
                <a:solidFill>
                  <a:srgbClr val="0000FF"/>
                </a:solidFill>
              </a:rPr>
              <a:t>semantic actions</a:t>
            </a:r>
            <a:r>
              <a:rPr lang="en-US" dirty="0"/>
              <a:t>[</a:t>
            </a:r>
            <a:r>
              <a:rPr lang="zh-CN" altLang="en-US" dirty="0"/>
              <a:t>语义动作</a:t>
            </a:r>
            <a:r>
              <a:rPr lang="en-US" dirty="0"/>
              <a:t>] for computing them</a:t>
            </a:r>
          </a:p>
          <a:p>
            <a:pPr lvl="1"/>
            <a:r>
              <a:rPr lang="en-US" dirty="0"/>
              <a:t>Example actions for computing the value of an expression</a:t>
            </a:r>
          </a:p>
          <a:p>
            <a:pPr marL="457200" lvl="1" indent="0">
              <a:buNone/>
            </a:pPr>
            <a:r>
              <a:rPr lang="en-US" dirty="0"/>
              <a:t>	E -&gt; E</a:t>
            </a:r>
            <a:r>
              <a:rPr lang="en-US" baseline="-25000" dirty="0"/>
              <a:t>1</a:t>
            </a:r>
            <a:r>
              <a:rPr lang="en-US" dirty="0"/>
              <a:t> + E</a:t>
            </a:r>
            <a:r>
              <a:rPr lang="en-US" baseline="-25000" dirty="0"/>
              <a:t>2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E.val</a:t>
            </a:r>
            <a:r>
              <a:rPr lang="en-US" dirty="0">
                <a:solidFill>
                  <a:srgbClr val="0000FF"/>
                </a:solidFill>
              </a:rPr>
              <a:t> = E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.val + E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.val}</a:t>
            </a:r>
          </a:p>
          <a:p>
            <a:pPr marL="457200" lvl="1" indent="0">
              <a:buNone/>
            </a:pPr>
            <a:r>
              <a:rPr lang="en-US" dirty="0"/>
              <a:t>	E -&gt; id           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E.val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0000FF"/>
                </a:solidFill>
              </a:rPr>
              <a:t>id.lexval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64F16-FAB3-E946-B309-026D4EA0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E433-512B-0A4F-A79F-F0BBE523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SDD vs. 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00C4-4CA0-F346-B025-2EE6B56B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SDD</a:t>
            </a:r>
            <a:r>
              <a:rPr lang="en-US" sz="2400" dirty="0"/>
              <a:t>[</a:t>
            </a:r>
            <a:r>
              <a:rPr lang="zh-CN" altLang="en-US" sz="2400" dirty="0"/>
              <a:t>语法制导定义</a:t>
            </a:r>
            <a:r>
              <a:rPr lang="en-US" sz="2400" dirty="0"/>
              <a:t>]: </a:t>
            </a:r>
            <a:r>
              <a:rPr lang="zh-CN" altLang="en-US" sz="2400" dirty="0"/>
              <a:t>是</a:t>
            </a:r>
            <a:r>
              <a:rPr lang="en-US" altLang="zh-CN" sz="2400" dirty="0"/>
              <a:t>CFG</a:t>
            </a:r>
            <a:r>
              <a:rPr lang="zh-CN" altLang="en-US" sz="2400" dirty="0"/>
              <a:t>的推广，翻译的高层次规则说明</a:t>
            </a:r>
            <a:endParaRPr lang="en-US" sz="2400" dirty="0"/>
          </a:p>
          <a:p>
            <a:pPr lvl="1"/>
            <a:r>
              <a:rPr lang="en-US" dirty="0"/>
              <a:t>A </a:t>
            </a:r>
            <a:r>
              <a:rPr lang="en-US" u="sng" dirty="0"/>
              <a:t>CFG grammar</a:t>
            </a:r>
            <a:r>
              <a:rPr lang="en-US" dirty="0"/>
              <a:t> together with </a:t>
            </a:r>
            <a:r>
              <a:rPr lang="en-US" u="sng" dirty="0"/>
              <a:t>attributes</a:t>
            </a:r>
            <a:r>
              <a:rPr lang="en-US" dirty="0"/>
              <a:t> and </a:t>
            </a:r>
            <a:r>
              <a:rPr lang="en-US" u="sng" dirty="0"/>
              <a:t>semantic rules</a:t>
            </a:r>
          </a:p>
          <a:p>
            <a:pPr lvl="2"/>
            <a:r>
              <a:rPr lang="en-US" dirty="0"/>
              <a:t>A subset of them are also called </a:t>
            </a:r>
            <a:r>
              <a:rPr lang="en-US" b="1" dirty="0"/>
              <a:t>attribute grammars</a:t>
            </a:r>
            <a:r>
              <a:rPr lang="en-US" dirty="0"/>
              <a:t>[</a:t>
            </a:r>
            <a:r>
              <a:rPr lang="zh-CN" altLang="en-US" dirty="0"/>
              <a:t>属性文法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Semantic rules imply </a:t>
            </a:r>
            <a:r>
              <a:rPr lang="en-US" dirty="0">
                <a:solidFill>
                  <a:srgbClr val="0000FF"/>
                </a:solidFill>
              </a:rPr>
              <a:t>no order</a:t>
            </a:r>
            <a:r>
              <a:rPr lang="en-US" dirty="0"/>
              <a:t> to attribute evaluation</a:t>
            </a:r>
          </a:p>
          <a:p>
            <a:r>
              <a:rPr lang="en-US" dirty="0"/>
              <a:t>SDT</a:t>
            </a:r>
            <a:r>
              <a:rPr lang="en-US" sz="2400" dirty="0"/>
              <a:t>[</a:t>
            </a:r>
            <a:r>
              <a:rPr lang="zh-CN" altLang="en-US" sz="2400" dirty="0"/>
              <a:t>语法制导翻译方案</a:t>
            </a:r>
            <a:r>
              <a:rPr lang="en-US" sz="2400" dirty="0"/>
              <a:t>]: SDD</a:t>
            </a:r>
            <a:r>
              <a:rPr lang="zh-CN" altLang="en-US" sz="2400" dirty="0"/>
              <a:t>的补充，具体翻译实施方案</a:t>
            </a:r>
            <a:endParaRPr lang="en-US" sz="2400" dirty="0"/>
          </a:p>
          <a:p>
            <a:pPr lvl="1"/>
            <a:r>
              <a:rPr lang="en-US" dirty="0"/>
              <a:t>An </a:t>
            </a:r>
            <a:r>
              <a:rPr lang="en-US" u="sng" dirty="0"/>
              <a:t>executable specification</a:t>
            </a:r>
            <a:r>
              <a:rPr lang="en-US" dirty="0"/>
              <a:t> of the SDD</a:t>
            </a:r>
          </a:p>
          <a:p>
            <a:pPr lvl="2"/>
            <a:r>
              <a:rPr lang="en-US" dirty="0"/>
              <a:t>Fragments of programs are attached to different points in the production rules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order</a:t>
            </a:r>
            <a:r>
              <a:rPr lang="en-US" dirty="0"/>
              <a:t> of execution is important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D307F-104D-E741-947D-EA87402F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6FA7D-CD93-6A42-BDE2-CAC71886ECB4}"/>
              </a:ext>
            </a:extLst>
          </p:cNvPr>
          <p:cNvSpPr txBox="1"/>
          <p:nvPr/>
        </p:nvSpPr>
        <p:spPr>
          <a:xfrm>
            <a:off x="299710" y="4811668"/>
            <a:ext cx="136447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 -&gt; T L</a:t>
            </a:r>
          </a:p>
          <a:p>
            <a:r>
              <a:rPr lang="en-US" sz="2400" dirty="0"/>
              <a:t>T -&gt; int</a:t>
            </a:r>
          </a:p>
          <a:p>
            <a:r>
              <a:rPr lang="en-US" sz="2400" dirty="0"/>
              <a:t>T -&gt; float</a:t>
            </a:r>
          </a:p>
          <a:p>
            <a:r>
              <a:rPr lang="en-US" sz="2400" dirty="0"/>
              <a:t>L -&gt; L</a:t>
            </a:r>
            <a:r>
              <a:rPr lang="en-US" sz="2400" baseline="-25000" dirty="0"/>
              <a:t>1</a:t>
            </a:r>
            <a:r>
              <a:rPr lang="en-US" sz="2400" dirty="0"/>
              <a:t>,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EB248-96A7-F941-AF7E-3674C413C99C}"/>
              </a:ext>
            </a:extLst>
          </p:cNvPr>
          <p:cNvSpPr txBox="1"/>
          <p:nvPr/>
        </p:nvSpPr>
        <p:spPr>
          <a:xfrm>
            <a:off x="2596879" y="4811668"/>
            <a:ext cx="18148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L.</a:t>
            </a:r>
            <a:r>
              <a:rPr lang="en-US" sz="2400" i="1" dirty="0" err="1"/>
              <a:t>inh</a:t>
            </a:r>
            <a:r>
              <a:rPr lang="en-US" sz="2400" dirty="0"/>
              <a:t> = </a:t>
            </a:r>
            <a:r>
              <a:rPr lang="en-US" sz="2400" dirty="0" err="1"/>
              <a:t>T.</a:t>
            </a:r>
            <a:r>
              <a:rPr lang="en-US" sz="2400" i="1" dirty="0" err="1"/>
              <a:t>type</a:t>
            </a:r>
            <a:endParaRPr lang="en-US" sz="2400" i="1" dirty="0"/>
          </a:p>
          <a:p>
            <a:r>
              <a:rPr lang="en-US" sz="2400" dirty="0" err="1"/>
              <a:t>T.</a:t>
            </a:r>
            <a:r>
              <a:rPr lang="en-US" sz="2400" i="1" dirty="0" err="1"/>
              <a:t>type</a:t>
            </a:r>
            <a:r>
              <a:rPr lang="en-US" sz="2400" dirty="0"/>
              <a:t> = int</a:t>
            </a:r>
          </a:p>
          <a:p>
            <a:r>
              <a:rPr lang="en-US" sz="2400" dirty="0" err="1"/>
              <a:t>T.</a:t>
            </a:r>
            <a:r>
              <a:rPr lang="en-US" sz="2400" i="1" dirty="0" err="1"/>
              <a:t>type</a:t>
            </a:r>
            <a:r>
              <a:rPr lang="en-US" sz="2400" dirty="0"/>
              <a:t> = float</a:t>
            </a:r>
          </a:p>
          <a:p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.</a:t>
            </a:r>
            <a:r>
              <a:rPr lang="en-US" sz="2400" i="1" dirty="0"/>
              <a:t>inh</a:t>
            </a:r>
            <a:r>
              <a:rPr lang="en-US" sz="2400" dirty="0"/>
              <a:t> </a:t>
            </a:r>
            <a:r>
              <a:rPr lang="en-US" altLang="zh-CN" sz="2400" dirty="0"/>
              <a:t>=</a:t>
            </a:r>
            <a:r>
              <a:rPr lang="en-US" sz="2400" dirty="0"/>
              <a:t> </a:t>
            </a:r>
            <a:r>
              <a:rPr lang="en-US" sz="2400" dirty="0" err="1"/>
              <a:t>L.</a:t>
            </a:r>
            <a:r>
              <a:rPr lang="en-US" sz="2400" i="1" dirty="0" err="1"/>
              <a:t>inh</a:t>
            </a: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3F6F2-55AC-7349-B654-EEF24BF25BFF}"/>
              </a:ext>
            </a:extLst>
          </p:cNvPr>
          <p:cNvSpPr txBox="1"/>
          <p:nvPr/>
        </p:nvSpPr>
        <p:spPr>
          <a:xfrm>
            <a:off x="5591576" y="4811668"/>
            <a:ext cx="322876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 -&gt; T { </a:t>
            </a:r>
            <a:r>
              <a:rPr lang="en-US" sz="2400" dirty="0" err="1"/>
              <a:t>L.</a:t>
            </a:r>
            <a:r>
              <a:rPr lang="en-US" sz="2400" i="1" dirty="0" err="1"/>
              <a:t>inh</a:t>
            </a:r>
            <a:r>
              <a:rPr lang="en-US" sz="2400" dirty="0"/>
              <a:t> = </a:t>
            </a:r>
            <a:r>
              <a:rPr lang="en-US" sz="2400" dirty="0" err="1"/>
              <a:t>T.</a:t>
            </a:r>
            <a:r>
              <a:rPr lang="en-US" sz="2400" i="1" dirty="0" err="1"/>
              <a:t>type</a:t>
            </a:r>
            <a:r>
              <a:rPr lang="en-US" sz="2400" i="1" dirty="0"/>
              <a:t> </a:t>
            </a:r>
            <a:r>
              <a:rPr lang="en-US" sz="2400" dirty="0"/>
              <a:t>} L</a:t>
            </a:r>
          </a:p>
          <a:p>
            <a:r>
              <a:rPr lang="en-US" sz="2400" dirty="0"/>
              <a:t>T -&gt; int { </a:t>
            </a:r>
            <a:r>
              <a:rPr lang="en-US" sz="2400" dirty="0" err="1"/>
              <a:t>T.</a:t>
            </a:r>
            <a:r>
              <a:rPr lang="en-US" sz="2400" i="1" dirty="0" err="1"/>
              <a:t>type</a:t>
            </a:r>
            <a:r>
              <a:rPr lang="en-US" sz="2400" dirty="0"/>
              <a:t> = int }</a:t>
            </a:r>
          </a:p>
          <a:p>
            <a:r>
              <a:rPr lang="en-US" sz="2400" dirty="0"/>
              <a:t>T -&gt; real { </a:t>
            </a:r>
            <a:r>
              <a:rPr lang="en-US" sz="2400" dirty="0" err="1"/>
              <a:t>T.</a:t>
            </a:r>
            <a:r>
              <a:rPr lang="en-US" sz="2400" i="1" dirty="0" err="1"/>
              <a:t>type</a:t>
            </a:r>
            <a:r>
              <a:rPr lang="en-US" sz="2400" dirty="0"/>
              <a:t> = float }</a:t>
            </a:r>
          </a:p>
          <a:p>
            <a:r>
              <a:rPr lang="en-US" sz="2400" dirty="0"/>
              <a:t>L -&gt; { L</a:t>
            </a:r>
            <a:r>
              <a:rPr lang="en-US" sz="2400" baseline="-25000" dirty="0"/>
              <a:t>1</a:t>
            </a:r>
            <a:r>
              <a:rPr lang="en-US" sz="2400" dirty="0"/>
              <a:t>.</a:t>
            </a:r>
            <a:r>
              <a:rPr lang="en-US" sz="2400" i="1" dirty="0"/>
              <a:t>inh</a:t>
            </a:r>
            <a:r>
              <a:rPr lang="en-US" sz="2400" dirty="0"/>
              <a:t> = </a:t>
            </a:r>
            <a:r>
              <a:rPr lang="en-US" sz="2400" dirty="0" err="1"/>
              <a:t>L.</a:t>
            </a:r>
            <a:r>
              <a:rPr lang="en-US" sz="2400" i="1" dirty="0" err="1"/>
              <a:t>inh</a:t>
            </a:r>
            <a:r>
              <a:rPr lang="en-US" sz="2400" i="1" dirty="0"/>
              <a:t> </a:t>
            </a:r>
            <a:r>
              <a:rPr lang="en-US" sz="2400" dirty="0"/>
              <a:t>}L</a:t>
            </a:r>
            <a:r>
              <a:rPr lang="en-US" sz="2400" baseline="-25000" dirty="0"/>
              <a:t>1</a:t>
            </a:r>
            <a:r>
              <a:rPr lang="en-US" sz="2400" dirty="0"/>
              <a:t>,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F441-EB24-B54A-A77D-80E78C7E25C3}"/>
              </a:ext>
            </a:extLst>
          </p:cNvPr>
          <p:cNvSpPr txBox="1"/>
          <p:nvPr/>
        </p:nvSpPr>
        <p:spPr>
          <a:xfrm>
            <a:off x="443726" y="4482986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Grammar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79788-EED3-634A-BCFB-3449880A1F68}"/>
              </a:ext>
            </a:extLst>
          </p:cNvPr>
          <p:cNvSpPr txBox="1"/>
          <p:nvPr/>
        </p:nvSpPr>
        <p:spPr>
          <a:xfrm>
            <a:off x="3252303" y="4482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C81C5-8B93-FE45-99B1-08A79CA48235}"/>
              </a:ext>
            </a:extLst>
          </p:cNvPr>
          <p:cNvSpPr txBox="1"/>
          <p:nvPr/>
        </p:nvSpPr>
        <p:spPr>
          <a:xfrm>
            <a:off x="6852438" y="4442336"/>
            <a:ext cx="54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SDT</a:t>
            </a:r>
          </a:p>
        </p:txBody>
      </p:sp>
    </p:spTree>
    <p:extLst>
      <p:ext uri="{BB962C8B-B14F-4D97-AF65-F5344CB8AC3E}">
        <p14:creationId xmlns:p14="http://schemas.microsoft.com/office/powerpoint/2010/main" val="3886661598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37746</TotalTime>
  <Words>3287</Words>
  <Application>Microsoft Macintosh PowerPoint</Application>
  <PresentationFormat>On-screen Show (4:3)</PresentationFormat>
  <Paragraphs>518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Review Questions (1)</vt:lpstr>
      <vt:lpstr>Review Questions (2)</vt:lpstr>
      <vt:lpstr>LALR的一些解释</vt:lpstr>
      <vt:lpstr>Syntax Directed Translation[语法制导翻译]</vt:lpstr>
      <vt:lpstr>Syntax Directed Translation[语法制导翻译]</vt:lpstr>
      <vt:lpstr>Attributes[语义属性] </vt:lpstr>
      <vt:lpstr>How to Specify Syntax Directed Translation</vt:lpstr>
      <vt:lpstr>SDD vs. SDT</vt:lpstr>
      <vt:lpstr>SDD vs. SDT (cont.)</vt:lpstr>
      <vt:lpstr>SDD[语法制导定义]</vt:lpstr>
      <vt:lpstr>Synthesized Attribute[综合属性]</vt:lpstr>
      <vt:lpstr>Inherited Attribute[继承属性]</vt:lpstr>
      <vt:lpstr>SDD[语法制导定义]</vt:lpstr>
      <vt:lpstr>Example: Synthesized Attribute[综合]</vt:lpstr>
      <vt:lpstr>Example: Synthesized Attribute[综合]</vt:lpstr>
      <vt:lpstr>Example: Inherited Attribute[继承]</vt:lpstr>
      <vt:lpstr>Example: Inherited Attribute[继承]</vt:lpstr>
      <vt:lpstr>The Concepts</vt:lpstr>
      <vt:lpstr>Dependence Graph[依赖图]</vt:lpstr>
      <vt:lpstr>Example: Dependency Graph</vt:lpstr>
      <vt:lpstr>Evaluation Order[属性值计算顺序]</vt:lpstr>
      <vt:lpstr>Example: Evaluation Order</vt:lpstr>
      <vt:lpstr>Evaluation Order (cont.)</vt:lpstr>
      <vt:lpstr>S-Attributed Definitions[S-属性定义]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2314</cp:revision>
  <dcterms:created xsi:type="dcterms:W3CDTF">2016-04-18T09:33:21Z</dcterms:created>
  <dcterms:modified xsi:type="dcterms:W3CDTF">2021-07-01T14:22:39Z</dcterms:modified>
</cp:coreProperties>
</file>