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2"/>
  </p:notesMasterIdLst>
  <p:handoutMasterIdLst>
    <p:handoutMasterId r:id="rId23"/>
  </p:handoutMasterIdLst>
  <p:sldIdLst>
    <p:sldId id="718" r:id="rId2"/>
    <p:sldId id="643" r:id="rId3"/>
    <p:sldId id="744" r:id="rId4"/>
    <p:sldId id="758" r:id="rId5"/>
    <p:sldId id="759" r:id="rId6"/>
    <p:sldId id="762" r:id="rId7"/>
    <p:sldId id="776" r:id="rId8"/>
    <p:sldId id="777" r:id="rId9"/>
    <p:sldId id="778" r:id="rId10"/>
    <p:sldId id="779" r:id="rId11"/>
    <p:sldId id="780" r:id="rId12"/>
    <p:sldId id="781" r:id="rId13"/>
    <p:sldId id="789" r:id="rId14"/>
    <p:sldId id="791" r:id="rId15"/>
    <p:sldId id="782" r:id="rId16"/>
    <p:sldId id="783" r:id="rId17"/>
    <p:sldId id="784" r:id="rId18"/>
    <p:sldId id="794" r:id="rId19"/>
    <p:sldId id="800" r:id="rId20"/>
    <p:sldId id="774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2523" autoAdjust="0"/>
  </p:normalViewPr>
  <p:slideViewPr>
    <p:cSldViewPr>
      <p:cViewPr varScale="1">
        <p:scale>
          <a:sx n="91" d="100"/>
          <a:sy n="91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讲：语义分析</a:t>
            </a:r>
            <a:r>
              <a:rPr lang="en-US" altLang="zh-CN" dirty="0"/>
              <a:t>(3)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4/13/2021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6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F9CB-3B88-F94E-821A-49497966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LR Parse Stack</a:t>
            </a:r>
            <a:r>
              <a:rPr lang="en-US" sz="3200" dirty="0"/>
              <a:t>[</a:t>
            </a:r>
            <a:r>
              <a:rPr lang="zh-CN" altLang="en-US" sz="3200" dirty="0"/>
              <a:t>扩展分析栈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997D-3DC9-8841-AB1A-3DEE9302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7"/>
            <a:ext cx="8784976" cy="35940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Save synthesized</a:t>
            </a:r>
            <a:r>
              <a:rPr lang="zh-CN" altLang="en-US" dirty="0"/>
              <a:t> </a:t>
            </a:r>
            <a:r>
              <a:rPr lang="en-US" dirty="0"/>
              <a:t>attributes into the stack</a:t>
            </a:r>
            <a:r>
              <a:rPr lang="en-US" sz="2400" dirty="0"/>
              <a:t>[</a:t>
            </a:r>
            <a:r>
              <a:rPr lang="en-US" sz="2400" dirty="0" err="1"/>
              <a:t>栈中额外存放综合属性值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Place the attributes along with the grammar symbols (or LR states that associated with these symbols) in records on stack</a:t>
            </a:r>
          </a:p>
          <a:p>
            <a:pPr lvl="1"/>
            <a:r>
              <a:rPr lang="en-US" dirty="0"/>
              <a:t>If there are multiple attributes</a:t>
            </a:r>
          </a:p>
          <a:p>
            <a:pPr lvl="2"/>
            <a:r>
              <a:rPr lang="en-US" dirty="0"/>
              <a:t>Make the records large enough or by putting pointers to records on the stack [</a:t>
            </a:r>
            <a:r>
              <a:rPr lang="en-US" dirty="0" err="1"/>
              <a:t>栈记录足够大</a:t>
            </a:r>
            <a:r>
              <a:rPr lang="zh-CN" altLang="en-US" dirty="0"/>
              <a:t>，或栈记录中存放指针</a:t>
            </a:r>
            <a:r>
              <a:rPr lang="en-US" dirty="0"/>
              <a:t>]</a:t>
            </a:r>
          </a:p>
          <a:p>
            <a:r>
              <a:rPr lang="en-US" dirty="0"/>
              <a:t>Example: A -&gt; XYZ</a:t>
            </a:r>
          </a:p>
          <a:p>
            <a:pPr lvl="1"/>
            <a:r>
              <a:rPr lang="en-US" dirty="0"/>
              <a:t>x, y, z are attributes</a:t>
            </a:r>
            <a:r>
              <a:rPr lang="zh-CN" altLang="en-US" dirty="0"/>
              <a:t> </a:t>
            </a:r>
            <a:r>
              <a:rPr lang="en-US" altLang="zh-CN" dirty="0"/>
              <a:t> of X, Y, Z respectively</a:t>
            </a:r>
            <a:endParaRPr lang="en-US" dirty="0"/>
          </a:p>
          <a:p>
            <a:pPr lvl="1"/>
            <a:r>
              <a:rPr lang="en-US" dirty="0"/>
              <a:t>After the action, A and its attributes are at the top (i.e., m-2)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6572-ABA9-5D4E-81A4-09946F32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0EFB73-4426-2548-92C5-B3DF1F97B7EC}"/>
              </a:ext>
            </a:extLst>
          </p:cNvPr>
          <p:cNvGrpSpPr/>
          <p:nvPr/>
        </p:nvGrpSpPr>
        <p:grpSpPr>
          <a:xfrm>
            <a:off x="833298" y="4594479"/>
            <a:ext cx="1541228" cy="837394"/>
            <a:chOff x="4577714" y="2472298"/>
            <a:chExt cx="1541228" cy="8373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9F741D-04D6-CA4F-ABAF-F0D6B753E3DE}"/>
                </a:ext>
              </a:extLst>
            </p:cNvPr>
            <p:cNvGrpSpPr/>
            <p:nvPr/>
          </p:nvGrpSpPr>
          <p:grpSpPr>
            <a:xfrm>
              <a:off x="4577714" y="2530931"/>
              <a:ext cx="1060072" cy="778761"/>
              <a:chOff x="2483583" y="5589240"/>
              <a:chExt cx="1060072" cy="77876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CF09828-E81D-0243-A8EE-AF2CF693C6AC}"/>
                  </a:ext>
                </a:extLst>
              </p:cNvPr>
              <p:cNvGrpSpPr/>
              <p:nvPr/>
            </p:nvGrpSpPr>
            <p:grpSpPr>
              <a:xfrm>
                <a:off x="2714341" y="5589240"/>
                <a:ext cx="823077" cy="400110"/>
                <a:chOff x="2731640" y="5949280"/>
                <a:chExt cx="823077" cy="400110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AF92CA7-CDC7-BA4D-9C6C-A6963D854FAD}"/>
                    </a:ext>
                  </a:extLst>
                </p:cNvPr>
                <p:cNvSpPr txBox="1"/>
                <p:nvPr/>
              </p:nvSpPr>
              <p:spPr>
                <a:xfrm>
                  <a:off x="2731640" y="5949280"/>
                  <a:ext cx="6992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state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70633DB-5DFB-E048-B4F6-93F609EF7C7B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>
                  <a:off x="3430934" y="6149335"/>
                  <a:ext cx="123783" cy="11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0B903AA-2B8D-BD47-9F63-628CE79DBCF9}"/>
                  </a:ext>
                </a:extLst>
              </p:cNvPr>
              <p:cNvGrpSpPr/>
              <p:nvPr/>
            </p:nvGrpSpPr>
            <p:grpSpPr>
              <a:xfrm>
                <a:off x="2483583" y="5967891"/>
                <a:ext cx="1060072" cy="400110"/>
                <a:chOff x="2483583" y="5967891"/>
                <a:chExt cx="1060072" cy="400110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4F9385-DAAD-2747-ABE6-931CD76580B0}"/>
                    </a:ext>
                  </a:extLst>
                </p:cNvPr>
                <p:cNvSpPr txBox="1"/>
                <p:nvPr/>
              </p:nvSpPr>
              <p:spPr>
                <a:xfrm>
                  <a:off x="2483583" y="5967891"/>
                  <a:ext cx="930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symbol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929F478-ABBD-B94E-9DF0-9766E2774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72" y="6165304"/>
                  <a:ext cx="123783" cy="11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61054C-62F4-A345-8127-13F6ADCA00E2}"/>
                </a:ext>
              </a:extLst>
            </p:cNvPr>
            <p:cNvSpPr txBox="1"/>
            <p:nvPr/>
          </p:nvSpPr>
          <p:spPr>
            <a:xfrm>
              <a:off x="5689016" y="2472298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BCD07C-A1F6-0F4F-BFC6-581C6D3EB625}"/>
                </a:ext>
              </a:extLst>
            </p:cNvPr>
            <p:cNvSpPr txBox="1"/>
            <p:nvPr/>
          </p:nvSpPr>
          <p:spPr>
            <a:xfrm>
              <a:off x="5681398" y="28480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$</a:t>
              </a:r>
              <a:endParaRPr lang="en-US" sz="2400" baseline="-250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A771C6-EA2D-A745-97FD-23D0B71F4E99}"/>
              </a:ext>
            </a:extLst>
          </p:cNvPr>
          <p:cNvGrpSpPr/>
          <p:nvPr/>
        </p:nvGrpSpPr>
        <p:grpSpPr>
          <a:xfrm>
            <a:off x="2445942" y="4509120"/>
            <a:ext cx="2604456" cy="1267104"/>
            <a:chOff x="2445942" y="4509120"/>
            <a:chExt cx="2604456" cy="126710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56A93E-2A6A-4045-9F19-FF288F650E74}"/>
                </a:ext>
              </a:extLst>
            </p:cNvPr>
            <p:cNvGrpSpPr/>
            <p:nvPr/>
          </p:nvGrpSpPr>
          <p:grpSpPr>
            <a:xfrm>
              <a:off x="2445942" y="4509120"/>
              <a:ext cx="397866" cy="1253753"/>
              <a:chOff x="2445942" y="3007381"/>
              <a:chExt cx="397866" cy="12537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DB2625-11CE-C040-9BB7-6A59B08EAA0E}"/>
                  </a:ext>
                </a:extLst>
              </p:cNvPr>
              <p:cNvSpPr txBox="1"/>
              <p:nvPr/>
            </p:nvSpPr>
            <p:spPr>
              <a:xfrm>
                <a:off x="2445942" y="3007381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…</a:t>
                </a:r>
                <a:endParaRPr lang="en-US" sz="2400" baseline="-250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FBB77E-4CE0-2748-95FD-B5242D0FAA40}"/>
                  </a:ext>
                </a:extLst>
              </p:cNvPr>
              <p:cNvSpPr txBox="1"/>
              <p:nvPr/>
            </p:nvSpPr>
            <p:spPr>
              <a:xfrm>
                <a:off x="2445942" y="3399383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…</a:t>
                </a:r>
                <a:endParaRPr lang="en-US" sz="2400" baseline="-250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5B59F4-B9FB-1446-A98B-7CA20F08DFC5}"/>
                  </a:ext>
                </a:extLst>
              </p:cNvPr>
              <p:cNvSpPr txBox="1"/>
              <p:nvPr/>
            </p:nvSpPr>
            <p:spPr>
              <a:xfrm>
                <a:off x="2445942" y="3799469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…</a:t>
                </a:r>
                <a:endParaRPr lang="en-US" sz="2400" baseline="-25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85E5FB5-23CF-2F45-9D1D-DBE60045EDEA}"/>
                </a:ext>
              </a:extLst>
            </p:cNvPr>
            <p:cNvGrpSpPr/>
            <p:nvPr/>
          </p:nvGrpSpPr>
          <p:grpSpPr>
            <a:xfrm>
              <a:off x="3051480" y="4581127"/>
              <a:ext cx="1998918" cy="1195097"/>
              <a:chOff x="3051480" y="4437111"/>
              <a:chExt cx="1998918" cy="119509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A8F68A3-61AF-444B-8432-0E08DA48CA4B}"/>
                  </a:ext>
                </a:extLst>
              </p:cNvPr>
              <p:cNvGrpSpPr/>
              <p:nvPr/>
            </p:nvGrpSpPr>
            <p:grpSpPr>
              <a:xfrm>
                <a:off x="3051480" y="4437112"/>
                <a:ext cx="655949" cy="1181745"/>
                <a:chOff x="2445942" y="3083432"/>
                <a:chExt cx="655949" cy="1181745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4FB3DA9-9606-344A-BDFD-9EFDF4DCB3AA}"/>
                    </a:ext>
                  </a:extLst>
                </p:cNvPr>
                <p:cNvSpPr txBox="1"/>
                <p:nvPr/>
              </p:nvSpPr>
              <p:spPr>
                <a:xfrm>
                  <a:off x="2445942" y="3083432"/>
                  <a:ext cx="655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  <a:r>
                    <a:rPr lang="en-US" sz="2400" baseline="-25000" dirty="0"/>
                    <a:t>m-2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3BE9F3A-07D0-B14D-AFFE-4538677D05CD}"/>
                    </a:ext>
                  </a:extLst>
                </p:cNvPr>
                <p:cNvSpPr txBox="1"/>
                <p:nvPr/>
              </p:nvSpPr>
              <p:spPr>
                <a:xfrm>
                  <a:off x="2454294" y="3443472"/>
                  <a:ext cx="3449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  <a:endParaRPr lang="en-US" sz="2400" baseline="-250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EFEF1C1-FE46-CA47-895E-EFD1ACD5077C}"/>
                    </a:ext>
                  </a:extLst>
                </p:cNvPr>
                <p:cNvSpPr txBox="1"/>
                <p:nvPr/>
              </p:nvSpPr>
              <p:spPr>
                <a:xfrm>
                  <a:off x="2445942" y="3803512"/>
                  <a:ext cx="5549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solidFill>
                        <a:srgbClr val="0000FF"/>
                      </a:solidFill>
                    </a:rPr>
                    <a:t>X.</a:t>
                  </a:r>
                  <a:r>
                    <a:rPr lang="en-US" sz="2400" i="1" dirty="0" err="1">
                      <a:solidFill>
                        <a:srgbClr val="0000FF"/>
                      </a:solidFill>
                    </a:rPr>
                    <a:t>x</a:t>
                  </a:r>
                  <a:endParaRPr lang="en-US" sz="2400" i="1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E1CFFD-9A85-3641-8D6A-7A5336C3E31E}"/>
                  </a:ext>
                </a:extLst>
              </p:cNvPr>
              <p:cNvGrpSpPr/>
              <p:nvPr/>
            </p:nvGrpSpPr>
            <p:grpSpPr>
              <a:xfrm>
                <a:off x="3782171" y="4437111"/>
                <a:ext cx="655949" cy="1181745"/>
                <a:chOff x="2445942" y="3083432"/>
                <a:chExt cx="655949" cy="1181745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866347E-8C90-5148-BDF0-9533B2C05DD9}"/>
                    </a:ext>
                  </a:extLst>
                </p:cNvPr>
                <p:cNvSpPr txBox="1"/>
                <p:nvPr/>
              </p:nvSpPr>
              <p:spPr>
                <a:xfrm>
                  <a:off x="2445942" y="3083432"/>
                  <a:ext cx="655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  <a:r>
                    <a:rPr lang="en-US" sz="2400" baseline="-25000" dirty="0"/>
                    <a:t>m-1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9B22F22-6EF4-1345-8C65-E6DF51F8A8C7}"/>
                    </a:ext>
                  </a:extLst>
                </p:cNvPr>
                <p:cNvSpPr txBox="1"/>
                <p:nvPr/>
              </p:nvSpPr>
              <p:spPr>
                <a:xfrm>
                  <a:off x="2454294" y="3443472"/>
                  <a:ext cx="335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FF7B012-8804-EE4A-A194-21EA4F1A6590}"/>
                    </a:ext>
                  </a:extLst>
                </p:cNvPr>
                <p:cNvSpPr txBox="1"/>
                <p:nvPr/>
              </p:nvSpPr>
              <p:spPr>
                <a:xfrm>
                  <a:off x="2445942" y="3803512"/>
                  <a:ext cx="5145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solidFill>
                        <a:srgbClr val="0000FF"/>
                      </a:solidFill>
                    </a:rPr>
                    <a:t>Y.</a:t>
                  </a:r>
                  <a:r>
                    <a:rPr lang="en-US" sz="2400" i="1" dirty="0" err="1">
                      <a:solidFill>
                        <a:srgbClr val="0000FF"/>
                      </a:solidFill>
                    </a:rPr>
                    <a:t>y</a:t>
                  </a:r>
                  <a:endParaRPr lang="en-US" sz="2400" i="1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57779F0-B3C4-A64D-8D6D-F47D2E64CC59}"/>
                  </a:ext>
                </a:extLst>
              </p:cNvPr>
              <p:cNvGrpSpPr/>
              <p:nvPr/>
            </p:nvGrpSpPr>
            <p:grpSpPr>
              <a:xfrm>
                <a:off x="4521214" y="4450463"/>
                <a:ext cx="529184" cy="1181745"/>
                <a:chOff x="2445942" y="3083432"/>
                <a:chExt cx="529184" cy="1181745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65CE080-BCB6-D64F-9E0D-2B6815F89E4F}"/>
                    </a:ext>
                  </a:extLst>
                </p:cNvPr>
                <p:cNvSpPr txBox="1"/>
                <p:nvPr/>
              </p:nvSpPr>
              <p:spPr>
                <a:xfrm>
                  <a:off x="2445942" y="3083432"/>
                  <a:ext cx="4892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S</a:t>
                  </a:r>
                  <a:r>
                    <a:rPr lang="en-US" sz="2400" baseline="-25000" dirty="0" err="1"/>
                    <a:t>m</a:t>
                  </a:r>
                  <a:endParaRPr lang="en-US" sz="2400" baseline="-25000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588D1C2-D123-9942-B4B2-F249D4C49F8F}"/>
                    </a:ext>
                  </a:extLst>
                </p:cNvPr>
                <p:cNvSpPr txBox="1"/>
                <p:nvPr/>
              </p:nvSpPr>
              <p:spPr>
                <a:xfrm>
                  <a:off x="2454294" y="3443472"/>
                  <a:ext cx="3289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03B5459-F8C0-9F42-898B-18145D713431}"/>
                    </a:ext>
                  </a:extLst>
                </p:cNvPr>
                <p:cNvSpPr txBox="1"/>
                <p:nvPr/>
              </p:nvSpPr>
              <p:spPr>
                <a:xfrm>
                  <a:off x="2445942" y="3803512"/>
                  <a:ext cx="5291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solidFill>
                        <a:srgbClr val="0000FF"/>
                      </a:solidFill>
                    </a:rPr>
                    <a:t>Z.</a:t>
                  </a:r>
                  <a:r>
                    <a:rPr lang="en-US" sz="2400" i="1" dirty="0" err="1">
                      <a:solidFill>
                        <a:srgbClr val="0000FF"/>
                      </a:solidFill>
                    </a:rPr>
                    <a:t>z</a:t>
                  </a:r>
                  <a:endParaRPr lang="en-US" sz="2400" i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4C3242-6463-1245-B6F6-6C34A728D0CB}"/>
              </a:ext>
            </a:extLst>
          </p:cNvPr>
          <p:cNvGrpSpPr/>
          <p:nvPr/>
        </p:nvGrpSpPr>
        <p:grpSpPr>
          <a:xfrm>
            <a:off x="4538024" y="5776224"/>
            <a:ext cx="538032" cy="533096"/>
            <a:chOff x="4538024" y="5776224"/>
            <a:chExt cx="538032" cy="533096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684B466-47D1-8741-BB9C-70735AADEF73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4785806" y="5776224"/>
              <a:ext cx="0" cy="245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F3FA05-E259-AB4D-B19D-35C2919576FB}"/>
                </a:ext>
              </a:extLst>
            </p:cNvPr>
            <p:cNvSpPr txBox="1"/>
            <p:nvPr/>
          </p:nvSpPr>
          <p:spPr>
            <a:xfrm>
              <a:off x="4538024" y="5909210"/>
              <a:ext cx="53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top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B5568F-FE60-2446-9CB2-8E2C3F91B03E}"/>
              </a:ext>
            </a:extLst>
          </p:cNvPr>
          <p:cNvGrpSpPr/>
          <p:nvPr/>
        </p:nvGrpSpPr>
        <p:grpSpPr>
          <a:xfrm>
            <a:off x="683568" y="5343599"/>
            <a:ext cx="1554702" cy="458743"/>
            <a:chOff x="683568" y="5343599"/>
            <a:chExt cx="1554702" cy="45874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2C413E1-5C9A-4947-B244-334F9D339955}"/>
                </a:ext>
              </a:extLst>
            </p:cNvPr>
            <p:cNvGrpSpPr/>
            <p:nvPr/>
          </p:nvGrpSpPr>
          <p:grpSpPr>
            <a:xfrm>
              <a:off x="683568" y="5343599"/>
              <a:ext cx="1554702" cy="458743"/>
              <a:chOff x="4427984" y="2472298"/>
              <a:chExt cx="1554702" cy="45874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58AF90-ED7B-3046-A5C7-B5C116588695}"/>
                  </a:ext>
                </a:extLst>
              </p:cNvPr>
              <p:cNvSpPr txBox="1"/>
              <p:nvPr/>
            </p:nvSpPr>
            <p:spPr>
              <a:xfrm>
                <a:off x="4427984" y="2530931"/>
                <a:ext cx="11056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attribute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68F1DC-9D71-EC42-AF33-BDACC670A0CD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aseline="-25000" dirty="0">
                    <a:solidFill>
                      <a:srgbClr val="0000FF"/>
                    </a:solidFill>
                  </a:rPr>
                  <a:t> -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98D883-16DB-3347-8758-E5EF7C74CA56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21" y="5602287"/>
              <a:ext cx="123783" cy="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E15194-D774-5A4E-AA6D-C999F0EE84BB}"/>
              </a:ext>
            </a:extLst>
          </p:cNvPr>
          <p:cNvGrpSpPr/>
          <p:nvPr/>
        </p:nvGrpSpPr>
        <p:grpSpPr>
          <a:xfrm>
            <a:off x="5306011" y="4509120"/>
            <a:ext cx="3514461" cy="1800200"/>
            <a:chOff x="5306011" y="4509120"/>
            <a:chExt cx="3514461" cy="18002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AC060C-DAD5-A749-86A8-CE04D73F157F}"/>
                </a:ext>
              </a:extLst>
            </p:cNvPr>
            <p:cNvGrpSpPr/>
            <p:nvPr/>
          </p:nvGrpSpPr>
          <p:grpSpPr>
            <a:xfrm>
              <a:off x="5940152" y="4509120"/>
              <a:ext cx="2880320" cy="1800200"/>
              <a:chOff x="5940152" y="4509120"/>
              <a:chExt cx="2880320" cy="180020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490980C-B03C-9049-B754-0C3D8816161C}"/>
                  </a:ext>
                </a:extLst>
              </p:cNvPr>
              <p:cNvGrpSpPr/>
              <p:nvPr/>
            </p:nvGrpSpPr>
            <p:grpSpPr>
              <a:xfrm>
                <a:off x="5940152" y="4509120"/>
                <a:ext cx="2880320" cy="1293222"/>
                <a:chOff x="1236380" y="2539214"/>
                <a:chExt cx="2880320" cy="129322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D357649-4749-6C4D-BCDE-F1AEDA6697DB}"/>
                    </a:ext>
                  </a:extLst>
                </p:cNvPr>
                <p:cNvGrpSpPr/>
                <p:nvPr/>
              </p:nvGrpSpPr>
              <p:grpSpPr>
                <a:xfrm>
                  <a:off x="1386110" y="2624573"/>
                  <a:ext cx="1541228" cy="837394"/>
                  <a:chOff x="4577714" y="2472298"/>
                  <a:chExt cx="1541228" cy="837394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4F269397-7649-1849-A893-787B37BCFCF1}"/>
                      </a:ext>
                    </a:extLst>
                  </p:cNvPr>
                  <p:cNvGrpSpPr/>
                  <p:nvPr/>
                </p:nvGrpSpPr>
                <p:grpSpPr>
                  <a:xfrm>
                    <a:off x="4577714" y="2530931"/>
                    <a:ext cx="1060072" cy="778761"/>
                    <a:chOff x="2483583" y="5589240"/>
                    <a:chExt cx="1060072" cy="778761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3E00D8C4-4DDF-784D-B2FA-138032C90B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14341" y="5589240"/>
                      <a:ext cx="823077" cy="400110"/>
                      <a:chOff x="2731640" y="5949280"/>
                      <a:chExt cx="823077" cy="400110"/>
                    </a:xfrm>
                  </p:grpSpPr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5E36D264-C686-F44B-9365-D0AADB7D6E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1640" y="5949280"/>
                        <a:ext cx="69929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state</a:t>
                        </a:r>
                      </a:p>
                    </p:txBody>
                  </p:sp>
                  <p:cxnSp>
                    <p:nvCxnSpPr>
                      <p:cNvPr id="81" name="Straight Arrow Connector 80">
                        <a:extLst>
                          <a:ext uri="{FF2B5EF4-FFF2-40B4-BE49-F238E27FC236}">
                            <a16:creationId xmlns:a16="http://schemas.microsoft.com/office/drawing/2014/main" id="{9491330D-C06F-8949-A46F-85277C052B11}"/>
                          </a:ext>
                        </a:extLst>
                      </p:cNvPr>
                      <p:cNvCxnSpPr>
                        <a:cxnSpLocks/>
                        <a:stCxn id="80" idx="3"/>
                      </p:cNvCxnSpPr>
                      <p:nvPr/>
                    </p:nvCxnSpPr>
                    <p:spPr>
                      <a:xfrm>
                        <a:off x="3430934" y="6149335"/>
                        <a:ext cx="123783" cy="116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60EE118-5E50-9440-B2CA-278AA2A4C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3583" y="5967891"/>
                      <a:ext cx="1060072" cy="400110"/>
                      <a:chOff x="2483583" y="5967891"/>
                      <a:chExt cx="1060072" cy="400110"/>
                    </a:xfrm>
                  </p:grpSpPr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39E59C9-810C-034D-A7F1-3048D471D8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83583" y="5967891"/>
                        <a:ext cx="93025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symbol</a:t>
                        </a:r>
                      </a:p>
                    </p:txBody>
                  </p:sp>
                  <p:cxnSp>
                    <p:nvCxnSpPr>
                      <p:cNvPr id="79" name="Straight Arrow Connector 78">
                        <a:extLst>
                          <a:ext uri="{FF2B5EF4-FFF2-40B4-BE49-F238E27FC236}">
                            <a16:creationId xmlns:a16="http://schemas.microsoft.com/office/drawing/2014/main" id="{4DF7DD0A-AF15-654C-B8E6-F04D4FB89AD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19872" y="6165304"/>
                        <a:ext cx="123783" cy="116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B5941B2-22F7-E04D-BD9E-33E53E98D8D9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016" y="2472298"/>
                    <a:ext cx="4299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S</a:t>
                    </a:r>
                    <a:r>
                      <a:rPr lang="en-US" sz="2400" baseline="-25000" dirty="0"/>
                      <a:t>0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D5506B0-835E-AF4E-B779-DFCE1007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1398" y="2848027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$</a:t>
                    </a:r>
                    <a:endParaRPr lang="en-US" sz="2400" baseline="-25000" dirty="0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EE107F17-249B-FA46-A2B7-C8602AA1CD2D}"/>
                    </a:ext>
                  </a:extLst>
                </p:cNvPr>
                <p:cNvGrpSpPr/>
                <p:nvPr/>
              </p:nvGrpSpPr>
              <p:grpSpPr>
                <a:xfrm>
                  <a:off x="1236380" y="3373693"/>
                  <a:ext cx="1554702" cy="458743"/>
                  <a:chOff x="4427984" y="2472298"/>
                  <a:chExt cx="1554702" cy="458743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7D350C3-A282-114A-B579-6FA9B1D00E5D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984" y="2530931"/>
                    <a:ext cx="110562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attribute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227D39-B04A-154F-8208-CD5B3E26CF4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016" y="2472298"/>
                    <a:ext cx="29367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aseline="-25000" dirty="0">
                        <a:solidFill>
                          <a:srgbClr val="0000FF"/>
                        </a:solidFill>
                      </a:rPr>
                      <a:t> -</a:t>
                    </a:r>
                  </a:p>
                </p:txBody>
              </p:sp>
            </p:grp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B2A86AA3-6B7D-484E-96CF-C0990CE5C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733" y="3632381"/>
                  <a:ext cx="123783" cy="11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83BE1FD4-766D-A140-A9F8-BC33C21C28D7}"/>
                    </a:ext>
                  </a:extLst>
                </p:cNvPr>
                <p:cNvGrpSpPr/>
                <p:nvPr/>
              </p:nvGrpSpPr>
              <p:grpSpPr>
                <a:xfrm>
                  <a:off x="2998754" y="2539214"/>
                  <a:ext cx="397866" cy="1253753"/>
                  <a:chOff x="2445942" y="3007381"/>
                  <a:chExt cx="397866" cy="1253753"/>
                </a:xfrm>
              </p:grpSpPr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A824F6C-A5D7-9D4E-944A-99BF8764D56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5942" y="3007381"/>
                    <a:ext cx="397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…</a:t>
                    </a:r>
                    <a:endParaRPr lang="en-US" sz="2400" baseline="-25000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99C4498-8A3A-044D-BB18-7A61FF2A8EC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5942" y="3399383"/>
                    <a:ext cx="397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…</a:t>
                    </a:r>
                    <a:endParaRPr lang="en-US" sz="2400" baseline="-25000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AC3A703-53AB-5F40-9BC7-F5FB347CBE2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5942" y="3799469"/>
                    <a:ext cx="397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0000FF"/>
                        </a:solidFill>
                      </a:rPr>
                      <a:t>…</a:t>
                    </a:r>
                    <a:endParaRPr lang="en-US" sz="2400" baseline="-25000" dirty="0">
                      <a:solidFill>
                        <a:srgbClr val="0000FF"/>
                      </a:solidFill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EC218D8A-AB92-5840-B36B-318D6140FF41}"/>
                    </a:ext>
                  </a:extLst>
                </p:cNvPr>
                <p:cNvGrpSpPr/>
                <p:nvPr/>
              </p:nvGrpSpPr>
              <p:grpSpPr>
                <a:xfrm>
                  <a:off x="3513102" y="2624573"/>
                  <a:ext cx="603598" cy="1181745"/>
                  <a:chOff x="2445942" y="3083432"/>
                  <a:chExt cx="603598" cy="118174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43933584-A807-8D4F-AA51-C0F47142B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5942" y="3083432"/>
                    <a:ext cx="4331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S</a:t>
                    </a:r>
                    <a:r>
                      <a:rPr lang="en-US" sz="2400" baseline="-25000" dirty="0"/>
                      <a:t>n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0AA36FB-A692-7E4C-A506-090CB38E84F7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94" y="3443472"/>
                    <a:ext cx="3626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21FB84D-BE71-E94D-B0E5-1EE035278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9504" y="3803512"/>
                    <a:ext cx="6000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err="1">
                        <a:solidFill>
                          <a:srgbClr val="0000FF"/>
                        </a:solidFill>
                      </a:rPr>
                      <a:t>A.</a:t>
                    </a:r>
                    <a:r>
                      <a:rPr lang="en-US" sz="2400" i="1" dirty="0" err="1">
                        <a:solidFill>
                          <a:srgbClr val="0000FF"/>
                        </a:solidFill>
                      </a:rPr>
                      <a:t>a</a:t>
                    </a:r>
                    <a:endParaRPr lang="en-US" sz="2400" i="1" dirty="0">
                      <a:solidFill>
                        <a:srgbClr val="0000FF"/>
                      </a:solidFill>
                    </a:endParaRPr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A7F8D78-8E9B-AA44-B375-3C889113051F}"/>
                  </a:ext>
                </a:extLst>
              </p:cNvPr>
              <p:cNvGrpSpPr/>
              <p:nvPr/>
            </p:nvGrpSpPr>
            <p:grpSpPr>
              <a:xfrm>
                <a:off x="8282440" y="5776224"/>
                <a:ext cx="538032" cy="533096"/>
                <a:chOff x="8282440" y="5776224"/>
                <a:chExt cx="538032" cy="533096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7DC49D96-0EAD-8648-9F15-71E382A85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30222" y="5776224"/>
                  <a:ext cx="0" cy="2450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9DC20F7-BE06-EF4E-9D7C-9CFD517EF916}"/>
                    </a:ext>
                  </a:extLst>
                </p:cNvPr>
                <p:cNvSpPr txBox="1"/>
                <p:nvPr/>
              </p:nvSpPr>
              <p:spPr>
                <a:xfrm>
                  <a:off x="8282440" y="5909210"/>
                  <a:ext cx="5380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top</a:t>
                  </a:r>
                </a:p>
              </p:txBody>
            </p:sp>
          </p:grpSp>
        </p:grp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974593DC-6FE9-7846-AAAE-7D2FFB8AF37E}"/>
                </a:ext>
              </a:extLst>
            </p:cNvPr>
            <p:cNvSpPr/>
            <p:nvPr/>
          </p:nvSpPr>
          <p:spPr>
            <a:xfrm>
              <a:off x="5306011" y="4877942"/>
              <a:ext cx="577940" cy="62167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5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F18E-9FF7-1F47-85E5-8EB9D0E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</a:t>
            </a:r>
            <a:r>
              <a:rPr lang="en-US" sz="3200" dirty="0"/>
              <a:t>[</a:t>
            </a:r>
            <a:r>
              <a:rPr lang="zh-CN" altLang="en-US" sz="3200" dirty="0"/>
              <a:t>栈操作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7BE1-ADD0-CC46-A517-BD7B53AB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1020624"/>
          </a:xfrm>
        </p:spPr>
        <p:txBody>
          <a:bodyPr/>
          <a:lstStyle/>
          <a:p>
            <a:r>
              <a:rPr lang="en-US" dirty="0"/>
              <a:t>Rewrite the actions to manipulate the parser stack</a:t>
            </a:r>
          </a:p>
          <a:p>
            <a:pPr lvl="1"/>
            <a:r>
              <a:rPr lang="en-US" dirty="0"/>
              <a:t>The manipulation can be done automatically by the parser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E5EC8-F4D3-3142-8310-9EAA7415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035EA9-0A76-9148-AEFD-D231574988E9}"/>
              </a:ext>
            </a:extLst>
          </p:cNvPr>
          <p:cNvGrpSpPr/>
          <p:nvPr/>
        </p:nvGrpSpPr>
        <p:grpSpPr>
          <a:xfrm>
            <a:off x="683568" y="4509120"/>
            <a:ext cx="4392488" cy="1800200"/>
            <a:chOff x="683568" y="4509120"/>
            <a:chExt cx="4392488" cy="1800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780E08-4EF0-AF4E-954D-29B99639A56A}"/>
                </a:ext>
              </a:extLst>
            </p:cNvPr>
            <p:cNvGrpSpPr/>
            <p:nvPr/>
          </p:nvGrpSpPr>
          <p:grpSpPr>
            <a:xfrm>
              <a:off x="833298" y="4594479"/>
              <a:ext cx="1541228" cy="837394"/>
              <a:chOff x="4577714" y="2472298"/>
              <a:chExt cx="1541228" cy="8373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44C9675-9CA7-9F4A-ABA3-8323A7F254E4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E7AD53D-2D3B-E643-BA71-12BD8CFCA693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E2481D2-D0BB-CE4E-A7BE-3AB59C509803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919DADCB-651E-BC4F-958C-26B1FC1E8536}"/>
                      </a:ext>
                    </a:extLst>
                  </p:cNvPr>
                  <p:cNvCxnSpPr>
                    <a:cxnSpLocks/>
                    <a:stCxn id="13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80D3301-6B2B-6644-91D2-F5CC31A69AEE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484DBE9-FBF1-3742-BF05-A582D848797C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1666D33-2124-864B-9243-805ABD29AF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AEFE0-A463-064C-800A-F6D715562015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91362A-F4FE-074F-811E-CB3571728B24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</a:t>
                </a:r>
                <a:endParaRPr lang="en-US" sz="2400" baseline="-250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B38551-B6B9-D54F-A8F1-C3BED2226C9F}"/>
                </a:ext>
              </a:extLst>
            </p:cNvPr>
            <p:cNvGrpSpPr/>
            <p:nvPr/>
          </p:nvGrpSpPr>
          <p:grpSpPr>
            <a:xfrm>
              <a:off x="683568" y="5343599"/>
              <a:ext cx="1554702" cy="458743"/>
              <a:chOff x="4427984" y="2472298"/>
              <a:chExt cx="1554702" cy="4587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5FFA6-DB00-D149-8B4C-8E22C88E84E0}"/>
                  </a:ext>
                </a:extLst>
              </p:cNvPr>
              <p:cNvSpPr txBox="1"/>
              <p:nvPr/>
            </p:nvSpPr>
            <p:spPr>
              <a:xfrm>
                <a:off x="4427984" y="2530931"/>
                <a:ext cx="11056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attribute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373550-F433-674F-98C9-3A3F4F82662A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aseline="-25000" dirty="0">
                    <a:solidFill>
                      <a:srgbClr val="0000FF"/>
                    </a:solidFill>
                  </a:rPr>
                  <a:t> -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033DF0-A66B-5544-A964-8F36102596C6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21" y="5602287"/>
              <a:ext cx="123783" cy="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8E3638-0E46-0C4C-8643-B4E28CA8C5D5}"/>
                </a:ext>
              </a:extLst>
            </p:cNvPr>
            <p:cNvGrpSpPr/>
            <p:nvPr/>
          </p:nvGrpSpPr>
          <p:grpSpPr>
            <a:xfrm>
              <a:off x="2445942" y="4509120"/>
              <a:ext cx="397866" cy="1253753"/>
              <a:chOff x="2445942" y="3007381"/>
              <a:chExt cx="397866" cy="125375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560A6-4054-0848-A0B4-072B9517A717}"/>
                  </a:ext>
                </a:extLst>
              </p:cNvPr>
              <p:cNvSpPr txBox="1"/>
              <p:nvPr/>
            </p:nvSpPr>
            <p:spPr>
              <a:xfrm>
                <a:off x="2445942" y="3007381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…</a:t>
                </a:r>
                <a:endParaRPr lang="en-US" sz="2400" baseline="-25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52E886-FE47-944A-A04C-D35BD2ED06AE}"/>
                  </a:ext>
                </a:extLst>
              </p:cNvPr>
              <p:cNvSpPr txBox="1"/>
              <p:nvPr/>
            </p:nvSpPr>
            <p:spPr>
              <a:xfrm>
                <a:off x="2445942" y="3399383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…</a:t>
                </a:r>
                <a:endParaRPr lang="en-US" sz="2400" baseline="-250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7762CA-7560-4141-AF30-1D4486212689}"/>
                  </a:ext>
                </a:extLst>
              </p:cNvPr>
              <p:cNvSpPr txBox="1"/>
              <p:nvPr/>
            </p:nvSpPr>
            <p:spPr>
              <a:xfrm>
                <a:off x="2445942" y="3799469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…</a:t>
                </a:r>
                <a:endParaRPr lang="en-US" sz="2400" baseline="-25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1B43A-215C-D947-933D-2D516AFC8D6C}"/>
                </a:ext>
              </a:extLst>
            </p:cNvPr>
            <p:cNvGrpSpPr/>
            <p:nvPr/>
          </p:nvGrpSpPr>
          <p:grpSpPr>
            <a:xfrm>
              <a:off x="3051480" y="4581127"/>
              <a:ext cx="1998918" cy="1195097"/>
              <a:chOff x="3051480" y="4437111"/>
              <a:chExt cx="1998918" cy="119509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362A000-6680-0142-AD14-A368BB6D58A8}"/>
                  </a:ext>
                </a:extLst>
              </p:cNvPr>
              <p:cNvGrpSpPr/>
              <p:nvPr/>
            </p:nvGrpSpPr>
            <p:grpSpPr>
              <a:xfrm>
                <a:off x="3051480" y="4437112"/>
                <a:ext cx="655949" cy="1181745"/>
                <a:chOff x="2445942" y="3083432"/>
                <a:chExt cx="655949" cy="118174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4474077-E745-A24A-ACE4-F5B8DDA0F17B}"/>
                    </a:ext>
                  </a:extLst>
                </p:cNvPr>
                <p:cNvSpPr txBox="1"/>
                <p:nvPr/>
              </p:nvSpPr>
              <p:spPr>
                <a:xfrm>
                  <a:off x="2445942" y="3083432"/>
                  <a:ext cx="655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  <a:r>
                    <a:rPr lang="en-US" sz="2400" baseline="-25000" dirty="0"/>
                    <a:t>m-2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182F679-CC66-524A-9D8D-4BC1768F8820}"/>
                    </a:ext>
                  </a:extLst>
                </p:cNvPr>
                <p:cNvSpPr txBox="1"/>
                <p:nvPr/>
              </p:nvSpPr>
              <p:spPr>
                <a:xfrm>
                  <a:off x="2454294" y="3443472"/>
                  <a:ext cx="3449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  <a:endParaRPr lang="en-US" sz="2400" baseline="-25000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9227050-D656-1C4E-873F-EEB22B261363}"/>
                    </a:ext>
                  </a:extLst>
                </p:cNvPr>
                <p:cNvSpPr txBox="1"/>
                <p:nvPr/>
              </p:nvSpPr>
              <p:spPr>
                <a:xfrm>
                  <a:off x="2445942" y="3803512"/>
                  <a:ext cx="5549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solidFill>
                        <a:srgbClr val="0000FF"/>
                      </a:solidFill>
                    </a:rPr>
                    <a:t>X.</a:t>
                  </a:r>
                  <a:r>
                    <a:rPr lang="en-US" sz="2400" i="1" dirty="0" err="1">
                      <a:solidFill>
                        <a:srgbClr val="0000FF"/>
                      </a:solidFill>
                    </a:rPr>
                    <a:t>x</a:t>
                  </a:r>
                  <a:endParaRPr lang="en-US" sz="2400" i="1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F299047-AC0C-7F4D-BAE0-D228E12517AB}"/>
                  </a:ext>
                </a:extLst>
              </p:cNvPr>
              <p:cNvGrpSpPr/>
              <p:nvPr/>
            </p:nvGrpSpPr>
            <p:grpSpPr>
              <a:xfrm>
                <a:off x="3782171" y="4437111"/>
                <a:ext cx="655949" cy="1181745"/>
                <a:chOff x="2445942" y="3083432"/>
                <a:chExt cx="655949" cy="1181745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6EA9191-91E0-B24B-A441-EA3BAEC3F46A}"/>
                    </a:ext>
                  </a:extLst>
                </p:cNvPr>
                <p:cNvSpPr txBox="1"/>
                <p:nvPr/>
              </p:nvSpPr>
              <p:spPr>
                <a:xfrm>
                  <a:off x="2445942" y="3083432"/>
                  <a:ext cx="655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  <a:r>
                    <a:rPr lang="en-US" sz="2400" baseline="-25000" dirty="0"/>
                    <a:t>m-1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7F3929-434D-2F49-B9BE-E16B03B5D988}"/>
                    </a:ext>
                  </a:extLst>
                </p:cNvPr>
                <p:cNvSpPr txBox="1"/>
                <p:nvPr/>
              </p:nvSpPr>
              <p:spPr>
                <a:xfrm>
                  <a:off x="2454294" y="3443472"/>
                  <a:ext cx="335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92EDFF9-CF16-6F4B-BFD9-4571518D2DD5}"/>
                    </a:ext>
                  </a:extLst>
                </p:cNvPr>
                <p:cNvSpPr txBox="1"/>
                <p:nvPr/>
              </p:nvSpPr>
              <p:spPr>
                <a:xfrm>
                  <a:off x="2445942" y="3803512"/>
                  <a:ext cx="5145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solidFill>
                        <a:srgbClr val="0000FF"/>
                      </a:solidFill>
                    </a:rPr>
                    <a:t>Y.</a:t>
                  </a:r>
                  <a:r>
                    <a:rPr lang="en-US" sz="2400" i="1" dirty="0" err="1">
                      <a:solidFill>
                        <a:srgbClr val="0000FF"/>
                      </a:solidFill>
                    </a:rPr>
                    <a:t>y</a:t>
                  </a:r>
                  <a:endParaRPr lang="en-US" sz="2400" i="1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CD0A421-30C5-0A4C-BB95-7F1EE92178D4}"/>
                  </a:ext>
                </a:extLst>
              </p:cNvPr>
              <p:cNvGrpSpPr/>
              <p:nvPr/>
            </p:nvGrpSpPr>
            <p:grpSpPr>
              <a:xfrm>
                <a:off x="4521214" y="4450463"/>
                <a:ext cx="529184" cy="1181745"/>
                <a:chOff x="2445942" y="3083432"/>
                <a:chExt cx="529184" cy="1181745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4A23476-8389-AE42-9A16-B0A44DDF2AFD}"/>
                    </a:ext>
                  </a:extLst>
                </p:cNvPr>
                <p:cNvSpPr txBox="1"/>
                <p:nvPr/>
              </p:nvSpPr>
              <p:spPr>
                <a:xfrm>
                  <a:off x="2445942" y="3083432"/>
                  <a:ext cx="4892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S</a:t>
                  </a:r>
                  <a:r>
                    <a:rPr lang="en-US" sz="2400" baseline="-25000" dirty="0" err="1"/>
                    <a:t>m</a:t>
                  </a:r>
                  <a:endParaRPr lang="en-US" sz="2400" baseline="-250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9612FDE-2D8B-3B44-BA22-FEE6F16EB52D}"/>
                    </a:ext>
                  </a:extLst>
                </p:cNvPr>
                <p:cNvSpPr txBox="1"/>
                <p:nvPr/>
              </p:nvSpPr>
              <p:spPr>
                <a:xfrm>
                  <a:off x="2454294" y="3443472"/>
                  <a:ext cx="3289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D78DC10-8FBD-CC41-922F-B51AAD1E5247}"/>
                    </a:ext>
                  </a:extLst>
                </p:cNvPr>
                <p:cNvSpPr txBox="1"/>
                <p:nvPr/>
              </p:nvSpPr>
              <p:spPr>
                <a:xfrm>
                  <a:off x="2445942" y="3803512"/>
                  <a:ext cx="5291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solidFill>
                        <a:srgbClr val="0000FF"/>
                      </a:solidFill>
                    </a:rPr>
                    <a:t>Z.</a:t>
                  </a:r>
                  <a:r>
                    <a:rPr lang="en-US" sz="2400" i="1" dirty="0" err="1">
                      <a:solidFill>
                        <a:srgbClr val="0000FF"/>
                      </a:solidFill>
                    </a:rPr>
                    <a:t>z</a:t>
                  </a:r>
                  <a:endParaRPr lang="en-US" sz="2400" i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92F9CF7-47E8-0245-9AF9-75AAAA17DC3B}"/>
                </a:ext>
              </a:extLst>
            </p:cNvPr>
            <p:cNvGrpSpPr/>
            <p:nvPr/>
          </p:nvGrpSpPr>
          <p:grpSpPr>
            <a:xfrm>
              <a:off x="4538024" y="5776224"/>
              <a:ext cx="538032" cy="533096"/>
              <a:chOff x="4538024" y="5776224"/>
              <a:chExt cx="538032" cy="533096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4871891-8E2A-EC42-8386-C8825F2BDC04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4785806" y="5776224"/>
                <a:ext cx="0" cy="2450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EACC98-F88E-0B41-8CCE-D00C90773047}"/>
                  </a:ext>
                </a:extLst>
              </p:cNvPr>
              <p:cNvSpPr txBox="1"/>
              <p:nvPr/>
            </p:nvSpPr>
            <p:spPr>
              <a:xfrm>
                <a:off x="4538024" y="5909210"/>
                <a:ext cx="5380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top</a:t>
                </a: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AA8D3C8-D154-954E-A06F-13F0B0D8CFDA}"/>
              </a:ext>
            </a:extLst>
          </p:cNvPr>
          <p:cNvSpPr txBox="1"/>
          <p:nvPr/>
        </p:nvSpPr>
        <p:spPr>
          <a:xfrm>
            <a:off x="1298425" y="3687415"/>
            <a:ext cx="388285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-&gt; XYZ { </a:t>
            </a:r>
            <a:r>
              <a:rPr lang="en-US" sz="2400" dirty="0" err="1"/>
              <a:t>A.a</a:t>
            </a:r>
            <a:r>
              <a:rPr lang="en-US" sz="2400" dirty="0"/>
              <a:t> = f(</a:t>
            </a:r>
            <a:r>
              <a:rPr lang="en-US" sz="2400" dirty="0" err="1"/>
              <a:t>X.</a:t>
            </a:r>
            <a:r>
              <a:rPr lang="en-US" sz="2400" i="1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Y.</a:t>
            </a:r>
            <a:r>
              <a:rPr lang="en-US" sz="2400" i="1" dirty="0" err="1"/>
              <a:t>y</a:t>
            </a:r>
            <a:r>
              <a:rPr lang="en-US" sz="2400" dirty="0"/>
              <a:t>, </a:t>
            </a:r>
            <a:r>
              <a:rPr lang="en-US" sz="2400" dirty="0" err="1"/>
              <a:t>Z.</a:t>
            </a:r>
            <a:r>
              <a:rPr lang="en-US" sz="2400" i="1" dirty="0" err="1"/>
              <a:t>z</a:t>
            </a:r>
            <a:r>
              <a:rPr lang="en-US" sz="2400" dirty="0"/>
              <a:t>) }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8F7F8-F2F2-7C4D-A4BA-4E0F57167F86}"/>
              </a:ext>
            </a:extLst>
          </p:cNvPr>
          <p:cNvSpPr txBox="1"/>
          <p:nvPr/>
        </p:nvSpPr>
        <p:spPr>
          <a:xfrm>
            <a:off x="277074" y="2065558"/>
            <a:ext cx="869244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stack[top-2].</a:t>
            </a:r>
            <a:r>
              <a:rPr lang="en-US" sz="2400" i="1" dirty="0"/>
              <a:t>symbol</a:t>
            </a:r>
            <a:r>
              <a:rPr lang="en-US" sz="2400" dirty="0"/>
              <a:t> = A</a:t>
            </a:r>
          </a:p>
          <a:p>
            <a:r>
              <a:rPr lang="en-US" sz="2400" dirty="0"/>
              <a:t>stack[top-2].</a:t>
            </a:r>
            <a:r>
              <a:rPr lang="en-US" sz="2400" i="1" dirty="0" err="1"/>
              <a:t>val</a:t>
            </a:r>
            <a:r>
              <a:rPr lang="en-US" sz="2400" dirty="0"/>
              <a:t> = f( stack[top-2].</a:t>
            </a:r>
            <a:r>
              <a:rPr lang="en-US" sz="2400" i="1" dirty="0" err="1"/>
              <a:t>val</a:t>
            </a:r>
            <a:r>
              <a:rPr lang="en-US" sz="2400" dirty="0"/>
              <a:t>, stack[top-1].</a:t>
            </a:r>
            <a:r>
              <a:rPr lang="en-US" sz="2400" i="1" dirty="0" err="1"/>
              <a:t>val</a:t>
            </a:r>
            <a:r>
              <a:rPr lang="en-US" sz="2400" dirty="0"/>
              <a:t>, stack[top].</a:t>
            </a:r>
            <a:r>
              <a:rPr lang="en-US" sz="2400" i="1" dirty="0" err="1"/>
              <a:t>val</a:t>
            </a:r>
            <a:r>
              <a:rPr lang="en-US" sz="2400" dirty="0"/>
              <a:t> )</a:t>
            </a:r>
          </a:p>
          <a:p>
            <a:r>
              <a:rPr lang="en-US" sz="2400" dirty="0"/>
              <a:t>top = top -2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C910F1-7D46-8146-9665-35E31D4BFA0C}"/>
              </a:ext>
            </a:extLst>
          </p:cNvPr>
          <p:cNvGrpSpPr/>
          <p:nvPr/>
        </p:nvGrpSpPr>
        <p:grpSpPr>
          <a:xfrm>
            <a:off x="6205123" y="3140968"/>
            <a:ext cx="2543341" cy="1436497"/>
            <a:chOff x="6156176" y="3176513"/>
            <a:chExt cx="2543341" cy="143649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B93CC97-AC25-9349-8CCF-DE78905F97C0}"/>
                </a:ext>
              </a:extLst>
            </p:cNvPr>
            <p:cNvGrpSpPr/>
            <p:nvPr/>
          </p:nvGrpSpPr>
          <p:grpSpPr>
            <a:xfrm>
              <a:off x="6415792" y="3609032"/>
              <a:ext cx="2010536" cy="540048"/>
              <a:chOff x="5232650" y="1963335"/>
              <a:chExt cx="2592292" cy="805143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69D7D91-C623-4644-8D83-E1A4F78273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650" y="1963335"/>
                <a:ext cx="1349524" cy="7991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7C47792-6A36-054C-8B33-8BA1F6095A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2174" y="1969375"/>
                <a:ext cx="6437" cy="7991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D076E80-FA79-6748-8372-187185C11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2174" y="1963335"/>
                <a:ext cx="1242768" cy="7991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3A6841-932C-E343-B612-27ABFEE669EE}"/>
                </a:ext>
              </a:extLst>
            </p:cNvPr>
            <p:cNvSpPr txBox="1"/>
            <p:nvPr/>
          </p:nvSpPr>
          <p:spPr>
            <a:xfrm>
              <a:off x="7168051" y="3176513"/>
              <a:ext cx="600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A.</a:t>
              </a:r>
              <a:r>
                <a:rPr lang="en-US" sz="2400" i="1" dirty="0" err="1"/>
                <a:t>a</a:t>
              </a:r>
              <a:endParaRPr lang="en-US" sz="2400" i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61554F0-CE0A-C449-80FB-46D556B3CA65}"/>
                </a:ext>
              </a:extLst>
            </p:cNvPr>
            <p:cNvSpPr txBox="1"/>
            <p:nvPr/>
          </p:nvSpPr>
          <p:spPr>
            <a:xfrm>
              <a:off x="6156176" y="4119462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X.</a:t>
              </a:r>
              <a:r>
                <a:rPr lang="en-US" sz="2400" i="1" dirty="0" err="1"/>
                <a:t>x</a:t>
              </a:r>
              <a:endParaRPr lang="en-US" sz="2400" i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2C3593-DC00-1D4C-A41E-89A68A445E60}"/>
                </a:ext>
              </a:extLst>
            </p:cNvPr>
            <p:cNvSpPr txBox="1"/>
            <p:nvPr/>
          </p:nvSpPr>
          <p:spPr>
            <a:xfrm>
              <a:off x="7243220" y="4116196"/>
              <a:ext cx="514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Y.</a:t>
              </a:r>
              <a:r>
                <a:rPr lang="en-US" sz="2400" i="1" dirty="0" err="1"/>
                <a:t>y</a:t>
              </a:r>
              <a:endParaRPr lang="en-US" sz="2400" i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8F6C9A-C2C4-EF4D-8B37-226841AE3CFD}"/>
                </a:ext>
              </a:extLst>
            </p:cNvPr>
            <p:cNvSpPr txBox="1"/>
            <p:nvPr/>
          </p:nvSpPr>
          <p:spPr>
            <a:xfrm>
              <a:off x="8171808" y="415134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Z.</a:t>
              </a:r>
              <a:r>
                <a:rPr lang="en-US" sz="2400" i="1" dirty="0" err="1"/>
                <a:t>z</a:t>
              </a:r>
              <a:endParaRPr lang="en-US" sz="2400" i="1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531FA5B-F9D0-1041-9214-7F7AE41DF137}"/>
              </a:ext>
            </a:extLst>
          </p:cNvPr>
          <p:cNvGrpSpPr/>
          <p:nvPr/>
        </p:nvGrpSpPr>
        <p:grpSpPr>
          <a:xfrm>
            <a:off x="1924029" y="2825915"/>
            <a:ext cx="5778497" cy="948675"/>
            <a:chOff x="1924029" y="2825915"/>
            <a:chExt cx="5778497" cy="94867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A3B0EC4-9953-2F48-8AC5-AFC3B4321A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4029" y="2865814"/>
              <a:ext cx="817381" cy="8755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C329B4E-3A16-AC41-9C93-AA81ABBEEE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7429" y="2915281"/>
              <a:ext cx="1" cy="82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8C1956B-C5F2-D543-BC0C-265760B28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350" y="2865814"/>
              <a:ext cx="1358415" cy="908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064CDE-4EA4-F34F-B64B-9B4673019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6604" y="2825915"/>
              <a:ext cx="2965922" cy="9409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4EED8CA-A8B6-3C41-8F95-FB6A6C85D319}"/>
              </a:ext>
            </a:extLst>
          </p:cNvPr>
          <p:cNvGrpSpPr/>
          <p:nvPr/>
        </p:nvGrpSpPr>
        <p:grpSpPr>
          <a:xfrm>
            <a:off x="5940152" y="4509120"/>
            <a:ext cx="2880320" cy="1800200"/>
            <a:chOff x="5940152" y="4509120"/>
            <a:chExt cx="2880320" cy="18002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0CFA7F4-156E-7541-8768-3BD111967CC0}"/>
                </a:ext>
              </a:extLst>
            </p:cNvPr>
            <p:cNvGrpSpPr/>
            <p:nvPr/>
          </p:nvGrpSpPr>
          <p:grpSpPr>
            <a:xfrm>
              <a:off x="5940152" y="4509120"/>
              <a:ext cx="2880320" cy="1293222"/>
              <a:chOff x="1236380" y="2539214"/>
              <a:chExt cx="2880320" cy="129322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3C01104-B8F6-844D-B95C-229D7AB0D67A}"/>
                  </a:ext>
                </a:extLst>
              </p:cNvPr>
              <p:cNvGrpSpPr/>
              <p:nvPr/>
            </p:nvGrpSpPr>
            <p:grpSpPr>
              <a:xfrm>
                <a:off x="1386110" y="2624573"/>
                <a:ext cx="1541228" cy="837394"/>
                <a:chOff x="4577714" y="2472298"/>
                <a:chExt cx="1541228" cy="83739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6F371EB-F0F0-DC49-8F11-78E93CFDEF4D}"/>
                    </a:ext>
                  </a:extLst>
                </p:cNvPr>
                <p:cNvGrpSpPr/>
                <p:nvPr/>
              </p:nvGrpSpPr>
              <p:grpSpPr>
                <a:xfrm>
                  <a:off x="4577714" y="2530931"/>
                  <a:ext cx="1060072" cy="778761"/>
                  <a:chOff x="2483583" y="5589240"/>
                  <a:chExt cx="1060072" cy="778761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EF93AFA-37B1-BD4D-8300-FC07BB4A089D}"/>
                      </a:ext>
                    </a:extLst>
                  </p:cNvPr>
                  <p:cNvGrpSpPr/>
                  <p:nvPr/>
                </p:nvGrpSpPr>
                <p:grpSpPr>
                  <a:xfrm>
                    <a:off x="2714341" y="5589240"/>
                    <a:ext cx="823077" cy="400110"/>
                    <a:chOff x="2731640" y="5949280"/>
                    <a:chExt cx="823077" cy="400110"/>
                  </a:xfrm>
                </p:grpSpPr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FDDB0F24-2779-8747-8900-609D6DD6E5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1640" y="5949280"/>
                      <a:ext cx="69929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state</a:t>
                      </a:r>
                    </a:p>
                  </p:txBody>
                </p: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53E0C8B7-1732-994B-BFBC-3BC62BD6EA16}"/>
                        </a:ext>
                      </a:extLst>
                    </p:cNvPr>
                    <p:cNvCxnSpPr>
                      <a:cxnSpLocks/>
                      <a:stCxn id="73" idx="3"/>
                    </p:cNvCxnSpPr>
                    <p:nvPr/>
                  </p:nvCxnSpPr>
                  <p:spPr>
                    <a:xfrm>
                      <a:off x="3430934" y="6149335"/>
                      <a:ext cx="123783" cy="11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12FD63E0-E5CF-BB47-94BB-1FEEC40F3B6F}"/>
                      </a:ext>
                    </a:extLst>
                  </p:cNvPr>
                  <p:cNvGrpSpPr/>
                  <p:nvPr/>
                </p:nvGrpSpPr>
                <p:grpSpPr>
                  <a:xfrm>
                    <a:off x="2483583" y="5967891"/>
                    <a:ext cx="1060072" cy="400110"/>
                    <a:chOff x="2483583" y="5967891"/>
                    <a:chExt cx="1060072" cy="400110"/>
                  </a:xfrm>
                </p:grpSpPr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BE368FC6-5DD0-7142-83DC-7BB2B0B6B1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3583" y="5967891"/>
                      <a:ext cx="93025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symbol</a:t>
                      </a:r>
                    </a:p>
                  </p:txBody>
                </p: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9BC41158-39EB-C74B-90A0-62DA6D1B1E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872" y="6165304"/>
                      <a:ext cx="123783" cy="11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4DA0E27-CA7F-E545-9592-64A52E3AC7AD}"/>
                    </a:ext>
                  </a:extLst>
                </p:cNvPr>
                <p:cNvSpPr txBox="1"/>
                <p:nvPr/>
              </p:nvSpPr>
              <p:spPr>
                <a:xfrm>
                  <a:off x="5689016" y="2472298"/>
                  <a:ext cx="4299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  <a:r>
                    <a:rPr lang="en-US" sz="2400" baseline="-25000" dirty="0"/>
                    <a:t>0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765249-6AD7-314A-88F4-EBE10D7D5812}"/>
                    </a:ext>
                  </a:extLst>
                </p:cNvPr>
                <p:cNvSpPr txBox="1"/>
                <p:nvPr/>
              </p:nvSpPr>
              <p:spPr>
                <a:xfrm>
                  <a:off x="5681398" y="2848027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$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EEA8A2A-981D-B14D-A5FB-C2629E4DF5D8}"/>
                  </a:ext>
                </a:extLst>
              </p:cNvPr>
              <p:cNvGrpSpPr/>
              <p:nvPr/>
            </p:nvGrpSpPr>
            <p:grpSpPr>
              <a:xfrm>
                <a:off x="1236380" y="3373693"/>
                <a:ext cx="1554702" cy="458743"/>
                <a:chOff x="4427984" y="2472298"/>
                <a:chExt cx="1554702" cy="45874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A1D03C2-0309-7344-8F6E-D46634283D80}"/>
                    </a:ext>
                  </a:extLst>
                </p:cNvPr>
                <p:cNvSpPr txBox="1"/>
                <p:nvPr/>
              </p:nvSpPr>
              <p:spPr>
                <a:xfrm>
                  <a:off x="4427984" y="2530931"/>
                  <a:ext cx="11056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attribute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D85B080-AA5C-FA4B-832E-E29BF8FA8D0B}"/>
                    </a:ext>
                  </a:extLst>
                </p:cNvPr>
                <p:cNvSpPr txBox="1"/>
                <p:nvPr/>
              </p:nvSpPr>
              <p:spPr>
                <a:xfrm>
                  <a:off x="5689016" y="2472298"/>
                  <a:ext cx="2936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aseline="-25000" dirty="0">
                      <a:solidFill>
                        <a:srgbClr val="0000FF"/>
                      </a:solidFill>
                    </a:rPr>
                    <a:t> -</a:t>
                  </a:r>
                </a:p>
              </p:txBody>
            </p: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8F17E71-9897-394F-B195-FEEF4DAC8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6733" y="3632381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3077A95-6974-EC44-B4D6-AF85A603AE9E}"/>
                  </a:ext>
                </a:extLst>
              </p:cNvPr>
              <p:cNvGrpSpPr/>
              <p:nvPr/>
            </p:nvGrpSpPr>
            <p:grpSpPr>
              <a:xfrm>
                <a:off x="2998754" y="2539214"/>
                <a:ext cx="397866" cy="1253753"/>
                <a:chOff x="2445942" y="3007381"/>
                <a:chExt cx="397866" cy="1253753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BB1AD75-B5F1-BB4B-9845-B771BCC61911}"/>
                    </a:ext>
                  </a:extLst>
                </p:cNvPr>
                <p:cNvSpPr txBox="1"/>
                <p:nvPr/>
              </p:nvSpPr>
              <p:spPr>
                <a:xfrm>
                  <a:off x="2445942" y="3007381"/>
                  <a:ext cx="3978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…</a:t>
                  </a:r>
                  <a:endParaRPr lang="en-US" sz="2400" baseline="-250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20FC1D6-A65A-EC45-98A8-6A44BA45E4FF}"/>
                    </a:ext>
                  </a:extLst>
                </p:cNvPr>
                <p:cNvSpPr txBox="1"/>
                <p:nvPr/>
              </p:nvSpPr>
              <p:spPr>
                <a:xfrm>
                  <a:off x="2445942" y="3399383"/>
                  <a:ext cx="3978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…</a:t>
                  </a:r>
                  <a:endParaRPr lang="en-US" sz="2400" baseline="-25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DA25233-4D69-484E-ACC3-96480D1D99C7}"/>
                    </a:ext>
                  </a:extLst>
                </p:cNvPr>
                <p:cNvSpPr txBox="1"/>
                <p:nvPr/>
              </p:nvSpPr>
              <p:spPr>
                <a:xfrm>
                  <a:off x="2445942" y="3799469"/>
                  <a:ext cx="3978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…</a:t>
                  </a:r>
                  <a:endParaRPr lang="en-US" sz="2400" baseline="-25000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D04BC71-019D-DC4E-A646-C7A0C14A001E}"/>
                  </a:ext>
                </a:extLst>
              </p:cNvPr>
              <p:cNvGrpSpPr/>
              <p:nvPr/>
            </p:nvGrpSpPr>
            <p:grpSpPr>
              <a:xfrm>
                <a:off x="3513102" y="2624573"/>
                <a:ext cx="603598" cy="1181745"/>
                <a:chOff x="2445942" y="3083432"/>
                <a:chExt cx="603598" cy="118174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B7F2B7-BDF6-444A-9D0A-1C1D929C4132}"/>
                    </a:ext>
                  </a:extLst>
                </p:cNvPr>
                <p:cNvSpPr txBox="1"/>
                <p:nvPr/>
              </p:nvSpPr>
              <p:spPr>
                <a:xfrm>
                  <a:off x="2445942" y="3083432"/>
                  <a:ext cx="4331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  <a:r>
                    <a:rPr lang="en-US" sz="2400" baseline="-25000" dirty="0"/>
                    <a:t>n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3532BD2-610F-BD46-92CA-A069CCB73B9D}"/>
                    </a:ext>
                  </a:extLst>
                </p:cNvPr>
                <p:cNvSpPr txBox="1"/>
                <p:nvPr/>
              </p:nvSpPr>
              <p:spPr>
                <a:xfrm>
                  <a:off x="2454294" y="344347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4B8DB9-3D19-E046-BC6C-57409A89A656}"/>
                    </a:ext>
                  </a:extLst>
                </p:cNvPr>
                <p:cNvSpPr txBox="1"/>
                <p:nvPr/>
              </p:nvSpPr>
              <p:spPr>
                <a:xfrm>
                  <a:off x="2449504" y="3803512"/>
                  <a:ext cx="6000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solidFill>
                        <a:srgbClr val="0000FF"/>
                      </a:solidFill>
                    </a:rPr>
                    <a:t>A.</a:t>
                  </a:r>
                  <a:r>
                    <a:rPr lang="en-US" sz="2400" i="1" dirty="0" err="1">
                      <a:solidFill>
                        <a:srgbClr val="0000FF"/>
                      </a:solidFill>
                    </a:rPr>
                    <a:t>a</a:t>
                  </a:r>
                  <a:endParaRPr lang="en-US" sz="2400" i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C2015C5-24E8-364C-B2E1-45F81EA1118F}"/>
                </a:ext>
              </a:extLst>
            </p:cNvPr>
            <p:cNvGrpSpPr/>
            <p:nvPr/>
          </p:nvGrpSpPr>
          <p:grpSpPr>
            <a:xfrm>
              <a:off x="8282440" y="5776224"/>
              <a:ext cx="538032" cy="533096"/>
              <a:chOff x="8282440" y="5776224"/>
              <a:chExt cx="538032" cy="533096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FBDB2CC-9A46-7740-BBC5-1C44537C4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0222" y="5776224"/>
                <a:ext cx="0" cy="2450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5599C0C-78B8-5144-8DA9-E2ECCEB73ED7}"/>
                  </a:ext>
                </a:extLst>
              </p:cNvPr>
              <p:cNvSpPr txBox="1"/>
              <p:nvPr/>
            </p:nvSpPr>
            <p:spPr>
              <a:xfrm>
                <a:off x="8282440" y="5909210"/>
                <a:ext cx="5380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top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7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33D0-EF69-3A42-A754-E6C7B04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4076-AF7C-124A-B7DB-20520FCC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DE21A3-4395-AC43-A24E-82450DBBA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857586"/>
              </p:ext>
            </p:extLst>
          </p:nvPr>
        </p:nvGraphicFramePr>
        <p:xfrm>
          <a:off x="0" y="2492896"/>
          <a:ext cx="9108504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161672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Actions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+T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*F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(E)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print (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i="0" dirty="0"/>
                        <a:t>)</a:t>
                      </a:r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+T.</a:t>
                      </a:r>
                      <a:r>
                        <a:rPr lang="en-US" sz="2000" i="1" dirty="0"/>
                        <a:t>val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xF.</a:t>
                      </a:r>
                      <a:r>
                        <a:rPr lang="en-US" sz="2000" i="1" dirty="0"/>
                        <a:t>val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digit.</a:t>
                      </a:r>
                      <a:r>
                        <a:rPr lang="en-US" sz="2000" i="1" dirty="0" err="1"/>
                        <a:t>lexval</a:t>
                      </a:r>
                      <a:endParaRPr lang="en-US" sz="2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{ print(stack[top].</a:t>
                      </a:r>
                      <a:r>
                        <a:rPr lang="en-US" sz="2000" dirty="0" err="1"/>
                        <a:t>val</a:t>
                      </a:r>
                      <a:r>
                        <a:rPr lang="en-US" sz="2000" dirty="0"/>
                        <a:t>);</a:t>
                      </a:r>
                      <a:r>
                        <a:rPr lang="en-US" sz="2000" i="0" dirty="0"/>
                        <a:t>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{ stack[top-2].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i="1" dirty="0"/>
                        <a:t> </a:t>
                      </a:r>
                      <a:r>
                        <a:rPr lang="en-US" sz="2000" dirty="0"/>
                        <a:t>= stack[top-2].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i="1" dirty="0"/>
                        <a:t> </a:t>
                      </a:r>
                      <a:r>
                        <a:rPr lang="en-US" sz="2000" dirty="0"/>
                        <a:t>+ stack[top].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top = top -2; </a:t>
                      </a:r>
                      <a:r>
                        <a:rPr lang="en-US" sz="2000" i="0" dirty="0"/>
                        <a:t>}</a:t>
                      </a:r>
                    </a:p>
                    <a:p>
                      <a:endParaRPr lang="en-US" sz="20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{ stack[top-2].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i="1" dirty="0"/>
                        <a:t> </a:t>
                      </a:r>
                      <a:r>
                        <a:rPr lang="en-US" sz="2000" dirty="0"/>
                        <a:t>= stack[top-2].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x stack[top].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top = top -2; </a:t>
                      </a:r>
                      <a:r>
                        <a:rPr lang="en-US" sz="2000" i="0" dirty="0"/>
                        <a:t>}</a:t>
                      </a:r>
                    </a:p>
                    <a:p>
                      <a:endParaRPr lang="en-US" sz="20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{ stack[top-2].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i="1" dirty="0"/>
                        <a:t> </a:t>
                      </a:r>
                      <a:r>
                        <a:rPr lang="en-US" sz="2000" dirty="0"/>
                        <a:t>= stack[top-1].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top = top -2; </a:t>
                      </a:r>
                      <a:r>
                        <a:rPr lang="en-US" sz="2000" i="0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6D2A04-F8F7-F143-9E16-34B5AC777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8785225" cy="1368425"/>
          </a:xfrm>
        </p:spPr>
        <p:txBody>
          <a:bodyPr/>
          <a:lstStyle/>
          <a:p>
            <a:r>
              <a:rPr lang="en-US" dirty="0"/>
              <a:t>Rewrite the actions to manipulate the parser stack</a:t>
            </a:r>
          </a:p>
          <a:p>
            <a:pPr lvl="1"/>
            <a:r>
              <a:rPr lang="en-US" dirty="0"/>
              <a:t>The manipulation can be done automatically by the parser</a:t>
            </a:r>
          </a:p>
        </p:txBody>
      </p:sp>
    </p:spTree>
    <p:extLst>
      <p:ext uri="{BB962C8B-B14F-4D97-AF65-F5344CB8AC3E}">
        <p14:creationId xmlns:p14="http://schemas.microsoft.com/office/powerpoint/2010/main" val="253049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B52-7508-3A40-94D2-7047AF19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7B5F-65F5-3341-93C4-51D5E9BD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B5D23-243C-EB42-801F-2A74CC63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45" y="849553"/>
            <a:ext cx="4280553" cy="2663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BAE4AC-6869-EF41-8089-F9C352F9B01B}"/>
              </a:ext>
            </a:extLst>
          </p:cNvPr>
          <p:cNvSpPr txBox="1"/>
          <p:nvPr/>
        </p:nvSpPr>
        <p:spPr>
          <a:xfrm>
            <a:off x="15511" y="3572355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sz="2400" dirty="0">
                <a:solidFill>
                  <a:srgbClr val="0000FF"/>
                </a:solidFill>
              </a:rPr>
              <a:t>3 * 5 + 4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633656-8C92-9F4F-AF54-A095FDF618ED}"/>
              </a:ext>
            </a:extLst>
          </p:cNvPr>
          <p:cNvGrpSpPr/>
          <p:nvPr/>
        </p:nvGrpSpPr>
        <p:grpSpPr>
          <a:xfrm>
            <a:off x="699118" y="4597250"/>
            <a:ext cx="1541228" cy="837394"/>
            <a:chOff x="4577714" y="2472298"/>
            <a:chExt cx="1541228" cy="83739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FED681-D920-914A-BE63-0529CA3E0413}"/>
                </a:ext>
              </a:extLst>
            </p:cNvPr>
            <p:cNvGrpSpPr/>
            <p:nvPr/>
          </p:nvGrpSpPr>
          <p:grpSpPr>
            <a:xfrm>
              <a:off x="4577714" y="2530931"/>
              <a:ext cx="1060072" cy="778761"/>
              <a:chOff x="2483583" y="5589240"/>
              <a:chExt cx="1060072" cy="77876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B4BFE28-A295-4D48-8FDE-83146316FC5E}"/>
                  </a:ext>
                </a:extLst>
              </p:cNvPr>
              <p:cNvGrpSpPr/>
              <p:nvPr/>
            </p:nvGrpSpPr>
            <p:grpSpPr>
              <a:xfrm>
                <a:off x="2714341" y="5589240"/>
                <a:ext cx="823077" cy="400110"/>
                <a:chOff x="2731640" y="5949280"/>
                <a:chExt cx="823077" cy="400110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08A67D0-FA67-574E-AFE1-A67E78B1320E}"/>
                    </a:ext>
                  </a:extLst>
                </p:cNvPr>
                <p:cNvSpPr txBox="1"/>
                <p:nvPr/>
              </p:nvSpPr>
              <p:spPr>
                <a:xfrm>
                  <a:off x="2731640" y="5949280"/>
                  <a:ext cx="6992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state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67D729E-4EAE-7140-8299-6523D4DB5D6D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>
                  <a:off x="3430934" y="6149335"/>
                  <a:ext cx="123783" cy="11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BE1A5CF-771C-B340-A09E-7AF70D773391}"/>
                  </a:ext>
                </a:extLst>
              </p:cNvPr>
              <p:cNvGrpSpPr/>
              <p:nvPr/>
            </p:nvGrpSpPr>
            <p:grpSpPr>
              <a:xfrm>
                <a:off x="2483583" y="5967891"/>
                <a:ext cx="1060072" cy="400110"/>
                <a:chOff x="2483583" y="5967891"/>
                <a:chExt cx="1060072" cy="400110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D5789A-D801-8846-BBBC-B85C241D08D3}"/>
                    </a:ext>
                  </a:extLst>
                </p:cNvPr>
                <p:cNvSpPr txBox="1"/>
                <p:nvPr/>
              </p:nvSpPr>
              <p:spPr>
                <a:xfrm>
                  <a:off x="2483583" y="5967891"/>
                  <a:ext cx="930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symbol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A88DF87-8B61-B84B-A2EF-7AFD15C18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72" y="6165304"/>
                  <a:ext cx="123783" cy="11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EF440A-E1EB-644E-B9F9-704DB5EAAEC0}"/>
                </a:ext>
              </a:extLst>
            </p:cNvPr>
            <p:cNvSpPr txBox="1"/>
            <p:nvPr/>
          </p:nvSpPr>
          <p:spPr>
            <a:xfrm>
              <a:off x="5689016" y="2472298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4A79BC-F7D9-9E4C-8836-A1A7E9F99784}"/>
                </a:ext>
              </a:extLst>
            </p:cNvPr>
            <p:cNvSpPr txBox="1"/>
            <p:nvPr/>
          </p:nvSpPr>
          <p:spPr>
            <a:xfrm>
              <a:off x="5681398" y="28480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$</a:t>
              </a:r>
              <a:endParaRPr lang="en-US" sz="2400" baseline="-25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F787A7-4512-4446-9765-5AA9242AACFE}"/>
              </a:ext>
            </a:extLst>
          </p:cNvPr>
          <p:cNvGrpSpPr/>
          <p:nvPr/>
        </p:nvGrpSpPr>
        <p:grpSpPr>
          <a:xfrm>
            <a:off x="549388" y="5346370"/>
            <a:ext cx="1554702" cy="458743"/>
            <a:chOff x="4427984" y="2472298"/>
            <a:chExt cx="1554702" cy="458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97F84B-234E-1C4F-B80E-0532A58F0F8C}"/>
                </a:ext>
              </a:extLst>
            </p:cNvPr>
            <p:cNvSpPr txBox="1"/>
            <p:nvPr/>
          </p:nvSpPr>
          <p:spPr>
            <a:xfrm>
              <a:off x="4427984" y="2530931"/>
              <a:ext cx="1105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attribute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B08B88-E9C4-7B45-BD01-6FB6A3A646FC}"/>
                </a:ext>
              </a:extLst>
            </p:cNvPr>
            <p:cNvSpPr txBox="1"/>
            <p:nvPr/>
          </p:nvSpPr>
          <p:spPr>
            <a:xfrm>
              <a:off x="5689016" y="2472298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aseline="-25000" dirty="0">
                  <a:solidFill>
                    <a:srgbClr val="0000FF"/>
                  </a:solidFill>
                </a:rPr>
                <a:t> -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F0B3CC-4D26-0448-8B40-0D15DA7169F1}"/>
              </a:ext>
            </a:extLst>
          </p:cNvPr>
          <p:cNvCxnSpPr>
            <a:cxnSpLocks/>
          </p:cNvCxnSpPr>
          <p:nvPr/>
        </p:nvCxnSpPr>
        <p:spPr>
          <a:xfrm>
            <a:off x="1649741" y="5605058"/>
            <a:ext cx="123783" cy="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6C429E-3078-2B48-B958-7C1A9CA1476A}"/>
              </a:ext>
            </a:extLst>
          </p:cNvPr>
          <p:cNvCxnSpPr>
            <a:cxnSpLocks/>
          </p:cNvCxnSpPr>
          <p:nvPr/>
        </p:nvCxnSpPr>
        <p:spPr>
          <a:xfrm flipV="1">
            <a:off x="971600" y="3976025"/>
            <a:ext cx="0" cy="245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430BA8F-705F-634E-8A99-48271612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" y="913027"/>
            <a:ext cx="4926365" cy="25830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2F3A2E-99D0-8F41-BA6A-0B562338FEC6}"/>
              </a:ext>
            </a:extLst>
          </p:cNvPr>
          <p:cNvSpPr txBox="1"/>
          <p:nvPr/>
        </p:nvSpPr>
        <p:spPr>
          <a:xfrm>
            <a:off x="2267744" y="5343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23FA70-538B-0243-A10B-24BD6FE5993E}"/>
              </a:ext>
            </a:extLst>
          </p:cNvPr>
          <p:cNvGrpSpPr/>
          <p:nvPr/>
        </p:nvGrpSpPr>
        <p:grpSpPr>
          <a:xfrm>
            <a:off x="2264022" y="4581128"/>
            <a:ext cx="435770" cy="821705"/>
            <a:chOff x="2267744" y="4623519"/>
            <a:chExt cx="435770" cy="8217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92BD0A-A714-F343-85D4-434114FADADF}"/>
                </a:ext>
              </a:extLst>
            </p:cNvPr>
            <p:cNvSpPr txBox="1"/>
            <p:nvPr/>
          </p:nvSpPr>
          <p:spPr>
            <a:xfrm>
              <a:off x="2267744" y="498355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endParaRPr lang="en-US" sz="2400" baseline="-25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8B2F57-F0C4-A944-B175-B129BBB7FE41}"/>
                </a:ext>
              </a:extLst>
            </p:cNvPr>
            <p:cNvSpPr txBox="1"/>
            <p:nvPr/>
          </p:nvSpPr>
          <p:spPr>
            <a:xfrm>
              <a:off x="2273588" y="4623519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baseline="-25000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9220C3-CBA6-ED43-B4D1-965399B8438F}"/>
              </a:ext>
            </a:extLst>
          </p:cNvPr>
          <p:cNvGrpSpPr/>
          <p:nvPr/>
        </p:nvGrpSpPr>
        <p:grpSpPr>
          <a:xfrm>
            <a:off x="2267744" y="4598591"/>
            <a:ext cx="435770" cy="846633"/>
            <a:chOff x="2267744" y="4623519"/>
            <a:chExt cx="435770" cy="84663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C174E7-B438-724D-B0F7-C2EDFB4CB208}"/>
                </a:ext>
              </a:extLst>
            </p:cNvPr>
            <p:cNvSpPr txBox="1"/>
            <p:nvPr/>
          </p:nvSpPr>
          <p:spPr>
            <a:xfrm>
              <a:off x="2267744" y="500848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7A342D-2317-1A40-979C-A6E0AC086A7C}"/>
                </a:ext>
              </a:extLst>
            </p:cNvPr>
            <p:cNvSpPr txBox="1"/>
            <p:nvPr/>
          </p:nvSpPr>
          <p:spPr>
            <a:xfrm>
              <a:off x="2273588" y="4623519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baseline="-25000" dirty="0"/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A36633-ADAD-9B4E-8604-31EB3B9B9ECC}"/>
              </a:ext>
            </a:extLst>
          </p:cNvPr>
          <p:cNvGrpSpPr/>
          <p:nvPr/>
        </p:nvGrpSpPr>
        <p:grpSpPr>
          <a:xfrm>
            <a:off x="2267744" y="4618907"/>
            <a:ext cx="435770" cy="846633"/>
            <a:chOff x="2267744" y="4623519"/>
            <a:chExt cx="435770" cy="8466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DB541A-F8F3-5F4E-A21E-60AD229C1017}"/>
                </a:ext>
              </a:extLst>
            </p:cNvPr>
            <p:cNvSpPr txBox="1"/>
            <p:nvPr/>
          </p:nvSpPr>
          <p:spPr>
            <a:xfrm>
              <a:off x="2267744" y="500848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82B98D-EA9B-E442-95F7-CFC613439485}"/>
                </a:ext>
              </a:extLst>
            </p:cNvPr>
            <p:cNvSpPr txBox="1"/>
            <p:nvPr/>
          </p:nvSpPr>
          <p:spPr>
            <a:xfrm>
              <a:off x="2273588" y="4623519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baseline="-25000" dirty="0"/>
                <a:t>2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3A3B13-62AA-0041-A308-37D8E7D039C3}"/>
              </a:ext>
            </a:extLst>
          </p:cNvPr>
          <p:cNvCxnSpPr>
            <a:cxnSpLocks/>
          </p:cNvCxnSpPr>
          <p:nvPr/>
        </p:nvCxnSpPr>
        <p:spPr>
          <a:xfrm flipV="1">
            <a:off x="1187624" y="3976025"/>
            <a:ext cx="0" cy="245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BDD324-D80B-2840-BD0C-A5AE78F2641A}"/>
              </a:ext>
            </a:extLst>
          </p:cNvPr>
          <p:cNvGrpSpPr/>
          <p:nvPr/>
        </p:nvGrpSpPr>
        <p:grpSpPr>
          <a:xfrm>
            <a:off x="2716822" y="4618907"/>
            <a:ext cx="435770" cy="1186357"/>
            <a:chOff x="2716822" y="4618907"/>
            <a:chExt cx="435770" cy="118635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6245DF-F0F8-0B47-B881-CA37AB33313F}"/>
                </a:ext>
              </a:extLst>
            </p:cNvPr>
            <p:cNvGrpSpPr/>
            <p:nvPr/>
          </p:nvGrpSpPr>
          <p:grpSpPr>
            <a:xfrm>
              <a:off x="2716822" y="4618907"/>
              <a:ext cx="435770" cy="898325"/>
              <a:chOff x="2267744" y="4623519"/>
              <a:chExt cx="435770" cy="89832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50A2D1-4D1E-5A4D-85EE-DC93F6E5612C}"/>
                  </a:ext>
                </a:extLst>
              </p:cNvPr>
              <p:cNvSpPr txBox="1"/>
              <p:nvPr/>
            </p:nvSpPr>
            <p:spPr>
              <a:xfrm>
                <a:off x="2267744" y="506017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EA4B25-E41F-BA49-BD68-C891A0F1DEA8}"/>
                  </a:ext>
                </a:extLst>
              </p:cNvPr>
              <p:cNvSpPr txBox="1"/>
              <p:nvPr/>
            </p:nvSpPr>
            <p:spPr>
              <a:xfrm>
                <a:off x="2273588" y="4623519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7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412A65-3D16-E04C-9BBC-D23590B9539A}"/>
                </a:ext>
              </a:extLst>
            </p:cNvPr>
            <p:cNvSpPr txBox="1"/>
            <p:nvPr/>
          </p:nvSpPr>
          <p:spPr>
            <a:xfrm>
              <a:off x="2730086" y="5343599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4A17EC-500C-E84B-8A5C-536E2795640D}"/>
              </a:ext>
            </a:extLst>
          </p:cNvPr>
          <p:cNvCxnSpPr>
            <a:cxnSpLocks/>
          </p:cNvCxnSpPr>
          <p:nvPr/>
        </p:nvCxnSpPr>
        <p:spPr>
          <a:xfrm flipV="1">
            <a:off x="1403648" y="3976025"/>
            <a:ext cx="0" cy="245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57D4C5-791E-8D4F-9265-E36128A2B686}"/>
              </a:ext>
            </a:extLst>
          </p:cNvPr>
          <p:cNvGrpSpPr/>
          <p:nvPr/>
        </p:nvGrpSpPr>
        <p:grpSpPr>
          <a:xfrm>
            <a:off x="3220634" y="4618907"/>
            <a:ext cx="435770" cy="1186357"/>
            <a:chOff x="2716822" y="4618907"/>
            <a:chExt cx="435770" cy="118635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929B40F-2DE1-EC4B-8D38-CEABD16FD36E}"/>
                </a:ext>
              </a:extLst>
            </p:cNvPr>
            <p:cNvGrpSpPr/>
            <p:nvPr/>
          </p:nvGrpSpPr>
          <p:grpSpPr>
            <a:xfrm>
              <a:off x="2716822" y="4618907"/>
              <a:ext cx="435770" cy="855934"/>
              <a:chOff x="2267744" y="4623519"/>
              <a:chExt cx="435770" cy="85593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CE4099D-204F-C245-BA16-D98406AC44C2}"/>
                  </a:ext>
                </a:extLst>
              </p:cNvPr>
              <p:cNvSpPr txBox="1"/>
              <p:nvPr/>
            </p:nvSpPr>
            <p:spPr>
              <a:xfrm>
                <a:off x="2267744" y="5017788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B548479-6A12-A442-817B-7B2B97BD8FBC}"/>
                  </a:ext>
                </a:extLst>
              </p:cNvPr>
              <p:cNvSpPr txBox="1"/>
              <p:nvPr/>
            </p:nvSpPr>
            <p:spPr>
              <a:xfrm>
                <a:off x="2273588" y="4623519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5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900E39A-3990-F548-AB60-1E7FE47D4E07}"/>
                </a:ext>
              </a:extLst>
            </p:cNvPr>
            <p:cNvSpPr txBox="1"/>
            <p:nvPr/>
          </p:nvSpPr>
          <p:spPr>
            <a:xfrm>
              <a:off x="2730086" y="53435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A6E660-BFD9-3648-AE5B-74096C1CA60E}"/>
              </a:ext>
            </a:extLst>
          </p:cNvPr>
          <p:cNvGrpSpPr/>
          <p:nvPr/>
        </p:nvGrpSpPr>
        <p:grpSpPr>
          <a:xfrm>
            <a:off x="3213782" y="4638768"/>
            <a:ext cx="539965" cy="1186357"/>
            <a:chOff x="2716822" y="4618907"/>
            <a:chExt cx="539965" cy="118635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58A0096-388B-6D4F-8E65-3D67D06C163F}"/>
                </a:ext>
              </a:extLst>
            </p:cNvPr>
            <p:cNvGrpSpPr/>
            <p:nvPr/>
          </p:nvGrpSpPr>
          <p:grpSpPr>
            <a:xfrm>
              <a:off x="2716822" y="4618907"/>
              <a:ext cx="539965" cy="855934"/>
              <a:chOff x="2267744" y="4623519"/>
              <a:chExt cx="539965" cy="855934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BE4CCA9-1AA0-C841-8BE5-88DA55B32CA0}"/>
                  </a:ext>
                </a:extLst>
              </p:cNvPr>
              <p:cNvSpPr txBox="1"/>
              <p:nvPr/>
            </p:nvSpPr>
            <p:spPr>
              <a:xfrm>
                <a:off x="2267744" y="501778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5EB61A-F56B-CC49-89B0-B72C78E0BE1F}"/>
                  </a:ext>
                </a:extLst>
              </p:cNvPr>
              <p:cNvSpPr txBox="1"/>
              <p:nvPr/>
            </p:nvSpPr>
            <p:spPr>
              <a:xfrm>
                <a:off x="2273588" y="4623519"/>
                <a:ext cx="534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10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D01701-780C-2A41-90BA-C8E73362E38D}"/>
                </a:ext>
              </a:extLst>
            </p:cNvPr>
            <p:cNvSpPr txBox="1"/>
            <p:nvPr/>
          </p:nvSpPr>
          <p:spPr>
            <a:xfrm>
              <a:off x="2730086" y="53435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92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B52-7508-3A40-94D2-7047AF19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7B5F-65F5-3341-93C4-51D5E9BD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B5D23-243C-EB42-801F-2A74CC63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45" y="849553"/>
            <a:ext cx="4280553" cy="2663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BAE4AC-6869-EF41-8089-F9C352F9B01B}"/>
              </a:ext>
            </a:extLst>
          </p:cNvPr>
          <p:cNvSpPr txBox="1"/>
          <p:nvPr/>
        </p:nvSpPr>
        <p:spPr>
          <a:xfrm>
            <a:off x="15511" y="3572355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sz="2400" dirty="0">
                <a:solidFill>
                  <a:srgbClr val="0000FF"/>
                </a:solidFill>
              </a:rPr>
              <a:t>3 * 5 + 4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FED681-D920-914A-BE63-0529CA3E0413}"/>
              </a:ext>
            </a:extLst>
          </p:cNvPr>
          <p:cNvGrpSpPr/>
          <p:nvPr/>
        </p:nvGrpSpPr>
        <p:grpSpPr>
          <a:xfrm>
            <a:off x="699118" y="4655883"/>
            <a:ext cx="1060072" cy="778761"/>
            <a:chOff x="2483583" y="5589240"/>
            <a:chExt cx="1060072" cy="77876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B4BFE28-A295-4D48-8FDE-83146316FC5E}"/>
                </a:ext>
              </a:extLst>
            </p:cNvPr>
            <p:cNvGrpSpPr/>
            <p:nvPr/>
          </p:nvGrpSpPr>
          <p:grpSpPr>
            <a:xfrm>
              <a:off x="2714341" y="5589240"/>
              <a:ext cx="823077" cy="400110"/>
              <a:chOff x="2731640" y="5949280"/>
              <a:chExt cx="823077" cy="40011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8A67D0-FA67-574E-AFE1-A67E78B1320E}"/>
                  </a:ext>
                </a:extLst>
              </p:cNvPr>
              <p:cNvSpPr txBox="1"/>
              <p:nvPr/>
            </p:nvSpPr>
            <p:spPr>
              <a:xfrm>
                <a:off x="2731640" y="5949280"/>
                <a:ext cx="699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67D729E-4EAE-7140-8299-6523D4DB5D6D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3430934" y="6149335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E1A5CF-771C-B340-A09E-7AF70D773391}"/>
                </a:ext>
              </a:extLst>
            </p:cNvPr>
            <p:cNvGrpSpPr/>
            <p:nvPr/>
          </p:nvGrpSpPr>
          <p:grpSpPr>
            <a:xfrm>
              <a:off x="2483583" y="5967891"/>
              <a:ext cx="1060072" cy="400110"/>
              <a:chOff x="2483583" y="5967891"/>
              <a:chExt cx="1060072" cy="40011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D5789A-D801-8846-BBBC-B85C241D08D3}"/>
                  </a:ext>
                </a:extLst>
              </p:cNvPr>
              <p:cNvSpPr txBox="1"/>
              <p:nvPr/>
            </p:nvSpPr>
            <p:spPr>
              <a:xfrm>
                <a:off x="2483583" y="5967891"/>
                <a:ext cx="9302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symbol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A88DF87-8B61-B84B-A2EF-7AFD15C18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872" y="6165304"/>
                <a:ext cx="123783" cy="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CEF440A-E1EB-644E-B9F9-704DB5EAAEC0}"/>
              </a:ext>
            </a:extLst>
          </p:cNvPr>
          <p:cNvSpPr txBox="1"/>
          <p:nvPr/>
        </p:nvSpPr>
        <p:spPr>
          <a:xfrm>
            <a:off x="1810420" y="459725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A79BC-F7D9-9E4C-8836-A1A7E9F99784}"/>
              </a:ext>
            </a:extLst>
          </p:cNvPr>
          <p:cNvSpPr txBox="1"/>
          <p:nvPr/>
        </p:nvSpPr>
        <p:spPr>
          <a:xfrm>
            <a:off x="1802802" y="4972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  <a:endParaRPr lang="en-US" sz="24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F787A7-4512-4446-9765-5AA9242AACFE}"/>
              </a:ext>
            </a:extLst>
          </p:cNvPr>
          <p:cNvGrpSpPr/>
          <p:nvPr/>
        </p:nvGrpSpPr>
        <p:grpSpPr>
          <a:xfrm>
            <a:off x="549388" y="5346370"/>
            <a:ext cx="1554702" cy="458743"/>
            <a:chOff x="4427984" y="2472298"/>
            <a:chExt cx="1554702" cy="458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97F84B-234E-1C4F-B80E-0532A58F0F8C}"/>
                </a:ext>
              </a:extLst>
            </p:cNvPr>
            <p:cNvSpPr txBox="1"/>
            <p:nvPr/>
          </p:nvSpPr>
          <p:spPr>
            <a:xfrm>
              <a:off x="4427984" y="2530931"/>
              <a:ext cx="1105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attribute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B08B88-E9C4-7B45-BD01-6FB6A3A646FC}"/>
                </a:ext>
              </a:extLst>
            </p:cNvPr>
            <p:cNvSpPr txBox="1"/>
            <p:nvPr/>
          </p:nvSpPr>
          <p:spPr>
            <a:xfrm>
              <a:off x="5689016" y="2472298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aseline="-25000" dirty="0">
                  <a:solidFill>
                    <a:srgbClr val="0000FF"/>
                  </a:solidFill>
                </a:rPr>
                <a:t> -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F0B3CC-4D26-0448-8B40-0D15DA7169F1}"/>
              </a:ext>
            </a:extLst>
          </p:cNvPr>
          <p:cNvCxnSpPr>
            <a:cxnSpLocks/>
          </p:cNvCxnSpPr>
          <p:nvPr/>
        </p:nvCxnSpPr>
        <p:spPr>
          <a:xfrm>
            <a:off x="1649741" y="5605058"/>
            <a:ext cx="123783" cy="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430BA8F-705F-634E-8A99-48271612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" y="913027"/>
            <a:ext cx="4926365" cy="25830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E92BD0A-A714-F343-85D4-434114FADADF}"/>
              </a:ext>
            </a:extLst>
          </p:cNvPr>
          <p:cNvSpPr txBox="1"/>
          <p:nvPr/>
        </p:nvSpPr>
        <p:spPr>
          <a:xfrm>
            <a:off x="2264022" y="498355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4A17EC-500C-E84B-8A5C-536E2795640D}"/>
              </a:ext>
            </a:extLst>
          </p:cNvPr>
          <p:cNvCxnSpPr>
            <a:cxnSpLocks/>
          </p:cNvCxnSpPr>
          <p:nvPr/>
        </p:nvCxnSpPr>
        <p:spPr>
          <a:xfrm flipV="1">
            <a:off x="1403648" y="3976025"/>
            <a:ext cx="0" cy="245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9D1BFA-418D-1942-92AC-C23927D07490}"/>
              </a:ext>
            </a:extLst>
          </p:cNvPr>
          <p:cNvGrpSpPr/>
          <p:nvPr/>
        </p:nvGrpSpPr>
        <p:grpSpPr>
          <a:xfrm>
            <a:off x="-1" y="1844824"/>
            <a:ext cx="8676457" cy="726605"/>
            <a:chOff x="-1" y="1844824"/>
            <a:chExt cx="8676457" cy="726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8B2D0-A56E-4C40-846A-420A3AC638F6}"/>
                </a:ext>
              </a:extLst>
            </p:cNvPr>
            <p:cNvSpPr/>
            <p:nvPr/>
          </p:nvSpPr>
          <p:spPr>
            <a:xfrm>
              <a:off x="8028384" y="1844824"/>
              <a:ext cx="648072" cy="3340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91E5DD3-88CD-D346-88A1-4D90A8647F82}"/>
                </a:ext>
              </a:extLst>
            </p:cNvPr>
            <p:cNvSpPr/>
            <p:nvPr/>
          </p:nvSpPr>
          <p:spPr>
            <a:xfrm>
              <a:off x="-1" y="2109764"/>
              <a:ext cx="4870145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E2E50F-F006-2D47-B82E-F7B372CBB68A}"/>
              </a:ext>
            </a:extLst>
          </p:cNvPr>
          <p:cNvGrpSpPr/>
          <p:nvPr/>
        </p:nvGrpSpPr>
        <p:grpSpPr>
          <a:xfrm>
            <a:off x="2267744" y="4581128"/>
            <a:ext cx="1492855" cy="1751913"/>
            <a:chOff x="2267744" y="4581128"/>
            <a:chExt cx="1492855" cy="17519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9554D9-9DA9-B44C-9FF0-DEE593197078}"/>
                </a:ext>
              </a:extLst>
            </p:cNvPr>
            <p:cNvGrpSpPr/>
            <p:nvPr/>
          </p:nvGrpSpPr>
          <p:grpSpPr>
            <a:xfrm>
              <a:off x="2267744" y="4581128"/>
              <a:ext cx="432048" cy="1224136"/>
              <a:chOff x="2267744" y="4581128"/>
              <a:chExt cx="432048" cy="12241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2F3A2E-99D0-8F41-BA6A-0B562338FEC6}"/>
                  </a:ext>
                </a:extLst>
              </p:cNvPr>
              <p:cNvSpPr txBox="1"/>
              <p:nvPr/>
            </p:nvSpPr>
            <p:spPr>
              <a:xfrm>
                <a:off x="2267744" y="53435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B2F57-F0C4-A944-B175-B129BBB7FE41}"/>
                  </a:ext>
                </a:extLst>
              </p:cNvPr>
              <p:cNvSpPr txBox="1"/>
              <p:nvPr/>
            </p:nvSpPr>
            <p:spPr>
              <a:xfrm>
                <a:off x="2269866" y="4581128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B4FBD2-6EAA-AA46-9324-79BACFB2877B}"/>
                </a:ext>
              </a:extLst>
            </p:cNvPr>
            <p:cNvGrpSpPr/>
            <p:nvPr/>
          </p:nvGrpSpPr>
          <p:grpSpPr>
            <a:xfrm>
              <a:off x="2716822" y="4618907"/>
              <a:ext cx="1043777" cy="1714134"/>
              <a:chOff x="2716822" y="4618907"/>
              <a:chExt cx="1043777" cy="171413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1BDD324-D80B-2840-BD0C-A5AE78F2641A}"/>
                  </a:ext>
                </a:extLst>
              </p:cNvPr>
              <p:cNvGrpSpPr/>
              <p:nvPr/>
            </p:nvGrpSpPr>
            <p:grpSpPr>
              <a:xfrm>
                <a:off x="2716822" y="4618907"/>
                <a:ext cx="435770" cy="1186357"/>
                <a:chOff x="2716822" y="4618907"/>
                <a:chExt cx="435770" cy="1186357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66245DF-F0F8-0B47-B881-CA37AB33313F}"/>
                    </a:ext>
                  </a:extLst>
                </p:cNvPr>
                <p:cNvGrpSpPr/>
                <p:nvPr/>
              </p:nvGrpSpPr>
              <p:grpSpPr>
                <a:xfrm>
                  <a:off x="2716822" y="4618907"/>
                  <a:ext cx="435770" cy="898325"/>
                  <a:chOff x="2267744" y="4623519"/>
                  <a:chExt cx="435770" cy="898325"/>
                </a:xfrm>
              </p:grpSpPr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750A2D1-4D1E-5A4D-85EE-DC93F6E56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267744" y="5060179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*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3EA4B25-E41F-BA49-BD68-C891A0F1DEA8}"/>
                      </a:ext>
                    </a:extLst>
                  </p:cNvPr>
                  <p:cNvSpPr txBox="1"/>
                  <p:nvPr/>
                </p:nvSpPr>
                <p:spPr>
                  <a:xfrm>
                    <a:off x="2273588" y="4623519"/>
                    <a:ext cx="4299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S</a:t>
                    </a:r>
                    <a:r>
                      <a:rPr lang="en-US" sz="2400" baseline="-25000" dirty="0"/>
                      <a:t>7</a:t>
                    </a: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412A65-3D16-E04C-9BBC-D23590B9539A}"/>
                    </a:ext>
                  </a:extLst>
                </p:cNvPr>
                <p:cNvSpPr txBox="1"/>
                <p:nvPr/>
              </p:nvSpPr>
              <p:spPr>
                <a:xfrm>
                  <a:off x="2730086" y="5343599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-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857D4C5-791E-8D4F-9265-E36128A2B686}"/>
                  </a:ext>
                </a:extLst>
              </p:cNvPr>
              <p:cNvGrpSpPr/>
              <p:nvPr/>
            </p:nvGrpSpPr>
            <p:grpSpPr>
              <a:xfrm>
                <a:off x="3220634" y="4623519"/>
                <a:ext cx="539965" cy="1181745"/>
                <a:chOff x="2716822" y="4623519"/>
                <a:chExt cx="539965" cy="118174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29B40F-2DE1-EC4B-8D38-CEABD16FD36E}"/>
                    </a:ext>
                  </a:extLst>
                </p:cNvPr>
                <p:cNvGrpSpPr/>
                <p:nvPr/>
              </p:nvGrpSpPr>
              <p:grpSpPr>
                <a:xfrm>
                  <a:off x="2716822" y="4623519"/>
                  <a:ext cx="539965" cy="851322"/>
                  <a:chOff x="2267744" y="4628131"/>
                  <a:chExt cx="539965" cy="851322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CE4099D-204F-C245-BA16-D98406AC44C2}"/>
                      </a:ext>
                    </a:extLst>
                  </p:cNvPr>
                  <p:cNvSpPr txBox="1"/>
                  <p:nvPr/>
                </p:nvSpPr>
                <p:spPr>
                  <a:xfrm>
                    <a:off x="2267744" y="5017788"/>
                    <a:ext cx="3257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F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B548479-6A12-A442-817B-7B2B97BD8FBC}"/>
                      </a:ext>
                    </a:extLst>
                  </p:cNvPr>
                  <p:cNvSpPr txBox="1"/>
                  <p:nvPr/>
                </p:nvSpPr>
                <p:spPr>
                  <a:xfrm>
                    <a:off x="2273588" y="4628131"/>
                    <a:ext cx="5341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S</a:t>
                    </a:r>
                    <a:r>
                      <a:rPr lang="en-US" sz="2400" baseline="-25000" dirty="0"/>
                      <a:t>10</a:t>
                    </a: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900E39A-3990-F548-AB60-1E7FE47D4E07}"/>
                    </a:ext>
                  </a:extLst>
                </p:cNvPr>
                <p:cNvSpPr txBox="1"/>
                <p:nvPr/>
              </p:nvSpPr>
              <p:spPr>
                <a:xfrm>
                  <a:off x="2730086" y="5343599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097D96D-70F7-4847-A4FF-7AD1E76E53AE}"/>
                  </a:ext>
                </a:extLst>
              </p:cNvPr>
              <p:cNvGrpSpPr/>
              <p:nvPr/>
            </p:nvGrpSpPr>
            <p:grpSpPr>
              <a:xfrm>
                <a:off x="3152592" y="5799945"/>
                <a:ext cx="538032" cy="533096"/>
                <a:chOff x="3152592" y="5799945"/>
                <a:chExt cx="538032" cy="533096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24CF03F-A8A0-8141-88F6-0394FA474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0374" y="5799945"/>
                  <a:ext cx="0" cy="2450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AC8B3C5-427F-D046-8F0C-57FD3EC80954}"/>
                    </a:ext>
                  </a:extLst>
                </p:cNvPr>
                <p:cNvSpPr txBox="1"/>
                <p:nvPr/>
              </p:nvSpPr>
              <p:spPr>
                <a:xfrm>
                  <a:off x="3152592" y="5932931"/>
                  <a:ext cx="5380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top</a:t>
                  </a:r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28FA12-83DE-C146-AF07-F64F4517F9A5}"/>
              </a:ext>
            </a:extLst>
          </p:cNvPr>
          <p:cNvGrpSpPr/>
          <p:nvPr/>
        </p:nvGrpSpPr>
        <p:grpSpPr>
          <a:xfrm>
            <a:off x="5940152" y="4594479"/>
            <a:ext cx="1690958" cy="1207863"/>
            <a:chOff x="5940152" y="4594479"/>
            <a:chExt cx="1690958" cy="120786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762CB04-E26D-B64A-8C8A-0AA22945ED9B}"/>
                </a:ext>
              </a:extLst>
            </p:cNvPr>
            <p:cNvGrpSpPr/>
            <p:nvPr/>
          </p:nvGrpSpPr>
          <p:grpSpPr>
            <a:xfrm>
              <a:off x="6089882" y="4594479"/>
              <a:ext cx="1541228" cy="837394"/>
              <a:chOff x="4577714" y="2472298"/>
              <a:chExt cx="1541228" cy="837394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D249634-B32E-B84C-9EF4-4D5D2E1C7669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3415675D-BDBF-C04F-984A-7208FEE68C36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153E0753-9C1A-744D-B307-5CFFE5436C7F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1A2E0367-AFC2-ED4A-9200-8F80577F35EB}"/>
                      </a:ext>
                    </a:extLst>
                  </p:cNvPr>
                  <p:cNvCxnSpPr>
                    <a:cxnSpLocks/>
                    <a:stCxn id="101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F83C0CCC-9B5A-344B-A4C1-18A6EA0A3B70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2E598E97-D561-554D-A021-055FDDAB5717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6A11E959-48D1-8346-A064-DB5C2A26F8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CF3F82-3303-CA41-8041-6BBB777EDC08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12AAE29-4B13-974A-8215-CA4DE89DD0CA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</a:t>
                </a:r>
                <a:endParaRPr lang="en-US" sz="2400" baseline="-250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4F1D5E3-37D5-214A-92F8-51A86127AFE0}"/>
                </a:ext>
              </a:extLst>
            </p:cNvPr>
            <p:cNvGrpSpPr/>
            <p:nvPr/>
          </p:nvGrpSpPr>
          <p:grpSpPr>
            <a:xfrm>
              <a:off x="5940152" y="5343599"/>
              <a:ext cx="1554702" cy="458743"/>
              <a:chOff x="4427984" y="2472298"/>
              <a:chExt cx="1554702" cy="45874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2A30F24-E6C7-194D-8B80-8EAF8129FC64}"/>
                  </a:ext>
                </a:extLst>
              </p:cNvPr>
              <p:cNvSpPr txBox="1"/>
              <p:nvPr/>
            </p:nvSpPr>
            <p:spPr>
              <a:xfrm>
                <a:off x="4427984" y="2530931"/>
                <a:ext cx="11056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attribute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726AD1C-B980-9349-9DF0-4DC76A637192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aseline="-25000" dirty="0">
                    <a:solidFill>
                      <a:srgbClr val="0000FF"/>
                    </a:solidFill>
                  </a:rPr>
                  <a:t> -</a:t>
                </a: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A7C63B3-EE8F-1543-AA93-9F21887BD0D4}"/>
                </a:ext>
              </a:extLst>
            </p:cNvPr>
            <p:cNvCxnSpPr>
              <a:cxnSpLocks/>
            </p:cNvCxnSpPr>
            <p:nvPr/>
          </p:nvCxnSpPr>
          <p:spPr>
            <a:xfrm>
              <a:off x="7040505" y="5602287"/>
              <a:ext cx="123783" cy="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FF97B3C-5F87-7C4E-AD87-F48F86643FBD}"/>
              </a:ext>
            </a:extLst>
          </p:cNvPr>
          <p:cNvSpPr txBox="1"/>
          <p:nvPr/>
        </p:nvSpPr>
        <p:spPr>
          <a:xfrm>
            <a:off x="7712818" y="459447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97B5204-411A-8547-8290-D3EA8C8B34F3}"/>
              </a:ext>
            </a:extLst>
          </p:cNvPr>
          <p:cNvSpPr txBox="1"/>
          <p:nvPr/>
        </p:nvSpPr>
        <p:spPr>
          <a:xfrm>
            <a:off x="7716380" y="53145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i="1" dirty="0">
              <a:solidFill>
                <a:srgbClr val="0000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6C4397-57C3-174D-BD4C-AD95C6439B43}"/>
              </a:ext>
            </a:extLst>
          </p:cNvPr>
          <p:cNvGrpSpPr/>
          <p:nvPr/>
        </p:nvGrpSpPr>
        <p:grpSpPr>
          <a:xfrm>
            <a:off x="7721170" y="4954519"/>
            <a:ext cx="557214" cy="1354801"/>
            <a:chOff x="7721170" y="4954519"/>
            <a:chExt cx="557214" cy="135480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98E174-2741-A640-92F9-9E29F6964BE8}"/>
                </a:ext>
              </a:extLst>
            </p:cNvPr>
            <p:cNvSpPr txBox="1"/>
            <p:nvPr/>
          </p:nvSpPr>
          <p:spPr>
            <a:xfrm>
              <a:off x="7721170" y="495451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DE671B3-9D15-DF42-866C-EC365B50B2B1}"/>
                </a:ext>
              </a:extLst>
            </p:cNvPr>
            <p:cNvGrpSpPr/>
            <p:nvPr/>
          </p:nvGrpSpPr>
          <p:grpSpPr>
            <a:xfrm>
              <a:off x="7740352" y="5776224"/>
              <a:ext cx="538032" cy="533096"/>
              <a:chOff x="8282440" y="5776224"/>
              <a:chExt cx="538032" cy="533096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1651EF5-0FEC-504D-A6E2-5973A3D425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0222" y="5776224"/>
                <a:ext cx="0" cy="2450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8A13F0-6706-B346-AC58-499EA5BD110D}"/>
                  </a:ext>
                </a:extLst>
              </p:cNvPr>
              <p:cNvSpPr txBox="1"/>
              <p:nvPr/>
            </p:nvSpPr>
            <p:spPr>
              <a:xfrm>
                <a:off x="8282440" y="5909210"/>
                <a:ext cx="5380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top</a:t>
                </a:r>
              </a:p>
            </p:txBody>
          </p:sp>
        </p:grp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F14B9AC-5639-4D49-A3A2-46198EF0BFBB}"/>
              </a:ext>
            </a:extLst>
          </p:cNvPr>
          <p:cNvSpPr/>
          <p:nvPr/>
        </p:nvSpPr>
        <p:spPr>
          <a:xfrm>
            <a:off x="4283968" y="4853167"/>
            <a:ext cx="1152128" cy="6216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3F9-A9D7-F44E-9281-E457F246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== Implement L-SDD 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E5B9-C7C1-5D41-9957-2EF5E7F1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We have examined S-SDD -&gt; SDT -&gt; implementation</a:t>
            </a:r>
          </a:p>
          <a:p>
            <a:pPr lvl="1"/>
            <a:r>
              <a:rPr lang="en-US" dirty="0"/>
              <a:t>S-SDD can be converted to SDT with actions at </a:t>
            </a:r>
            <a:r>
              <a:rPr lang="en-US" u="sng" dirty="0"/>
              <a:t>production ends</a:t>
            </a:r>
          </a:p>
          <a:p>
            <a:pPr lvl="1"/>
            <a:r>
              <a:rPr lang="en-US" dirty="0"/>
              <a:t>The SDT can be parsed and translated </a:t>
            </a:r>
            <a:r>
              <a:rPr lang="en-US" u="sng" dirty="0"/>
              <a:t>bottom-up</a:t>
            </a:r>
            <a:r>
              <a:rPr lang="en-US" dirty="0"/>
              <a:t>, as long as the underlying grammar is LR-</a:t>
            </a:r>
            <a:r>
              <a:rPr lang="en-US" dirty="0" err="1"/>
              <a:t>parsable</a:t>
            </a:r>
            <a:endParaRPr lang="en-US" dirty="0"/>
          </a:p>
          <a:p>
            <a:r>
              <a:rPr lang="en-US" dirty="0"/>
              <a:t>What about the more-general </a:t>
            </a:r>
            <a:r>
              <a:rPr lang="en-US" b="1" dirty="0"/>
              <a:t>L-attributed SDD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Rule for turning L-SDD into an SDT</a:t>
            </a:r>
          </a:p>
          <a:p>
            <a:pPr lvl="2"/>
            <a:r>
              <a:rPr lang="en-US" dirty="0"/>
              <a:t>Embed the action that computes the </a:t>
            </a:r>
            <a:r>
              <a:rPr lang="en-US" dirty="0">
                <a:solidFill>
                  <a:srgbClr val="0000FF"/>
                </a:solidFill>
              </a:rPr>
              <a:t>inherited attributes </a:t>
            </a:r>
            <a:r>
              <a:rPr lang="en-US" dirty="0"/>
              <a:t>for a nonterminal A </a:t>
            </a:r>
            <a:r>
              <a:rPr lang="en-US" dirty="0">
                <a:solidFill>
                  <a:srgbClr val="0000FF"/>
                </a:solidFill>
              </a:rPr>
              <a:t>immediately before that occurrence of A </a:t>
            </a:r>
            <a:r>
              <a:rPr lang="en-US" dirty="0"/>
              <a:t>in the production body</a:t>
            </a:r>
          </a:p>
          <a:p>
            <a:pPr marL="914400" lvl="2" indent="0">
              <a:buNone/>
            </a:pPr>
            <a:r>
              <a:rPr lang="en-US" dirty="0"/>
              <a:t>[</a:t>
            </a:r>
            <a:r>
              <a:rPr lang="zh-CN" altLang="en-US" dirty="0"/>
              <a:t>将计算某个非终结符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u="sng" dirty="0"/>
              <a:t>继承属性</a:t>
            </a:r>
            <a:r>
              <a:rPr lang="zh-CN" altLang="en-US" dirty="0"/>
              <a:t>的动作插入到产生式右部中</a:t>
            </a:r>
            <a:r>
              <a:rPr lang="zh-CN" altLang="en-US" u="sng" dirty="0"/>
              <a:t>紧靠在</a:t>
            </a:r>
            <a:r>
              <a:rPr lang="en-US" altLang="zh-CN" u="sng" dirty="0"/>
              <a:t>A</a:t>
            </a:r>
            <a:r>
              <a:rPr lang="zh-CN" altLang="en-US" u="sng" dirty="0"/>
              <a:t>的本次出现之前</a:t>
            </a:r>
            <a:r>
              <a:rPr lang="zh-CN" altLang="en-US" dirty="0"/>
              <a:t>的位置上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Place the actions that compute a </a:t>
            </a:r>
            <a:r>
              <a:rPr lang="en-US" dirty="0">
                <a:solidFill>
                  <a:srgbClr val="0000FF"/>
                </a:solidFill>
              </a:rPr>
              <a:t>synthesized attribute</a:t>
            </a:r>
            <a:r>
              <a:rPr lang="en-US" dirty="0"/>
              <a:t> for the head of a production at </a:t>
            </a:r>
            <a:r>
              <a:rPr lang="en-US" dirty="0">
                <a:solidFill>
                  <a:srgbClr val="0000FF"/>
                </a:solidFill>
              </a:rPr>
              <a:t>the end of the body</a:t>
            </a:r>
            <a:r>
              <a:rPr lang="en-US" dirty="0"/>
              <a:t> of that production</a:t>
            </a:r>
          </a:p>
          <a:p>
            <a:pPr marL="914400" lvl="2" indent="0">
              <a:buNone/>
            </a:pPr>
            <a:r>
              <a:rPr lang="zh-CN" altLang="en-US" dirty="0"/>
              <a:t>将计算一个产生式左部符号的</a:t>
            </a:r>
            <a:r>
              <a:rPr lang="zh-CN" altLang="en-US" u="sng" dirty="0"/>
              <a:t>综合属性</a:t>
            </a:r>
            <a:r>
              <a:rPr lang="zh-CN" altLang="en-US" dirty="0"/>
              <a:t>的动作放在这个产生式右部的</a:t>
            </a:r>
            <a:r>
              <a:rPr lang="zh-CN" altLang="en-US" u="sng" dirty="0"/>
              <a:t>末尾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DD805-0C4B-9E4B-BFBC-53BDF08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2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0109-A915-6E4E-ACB0-447BF8C2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978C3-A58D-2042-8D85-4E703506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90EB79-8111-174C-A19E-252BD0D30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28840"/>
              </p:ext>
            </p:extLst>
          </p:nvPr>
        </p:nvGraphicFramePr>
        <p:xfrm>
          <a:off x="3779912" y="994828"/>
          <a:ext cx="4824536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 T’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T’ -&gt; * F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T’.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i="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i="1" dirty="0"/>
                        <a:t> = </a:t>
                      </a:r>
                      <a:r>
                        <a:rPr lang="en-US" sz="2000" i="0" dirty="0" err="1"/>
                        <a:t>T’</a:t>
                      </a:r>
                      <a:r>
                        <a:rPr lang="en-US" sz="2000" i="1" dirty="0" err="1"/>
                        <a:t>.syn</a:t>
                      </a:r>
                      <a:endParaRPr lang="en-US" sz="2000" i="1" dirty="0"/>
                    </a:p>
                    <a:p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’.</a:t>
                      </a:r>
                      <a:r>
                        <a:rPr lang="en-US" sz="2000" i="1" dirty="0"/>
                        <a:t>inh</a:t>
                      </a:r>
                      <a:r>
                        <a:rPr lang="en-US" sz="2000" dirty="0"/>
                        <a:t> = T’.</a:t>
                      </a:r>
                      <a:r>
                        <a:rPr lang="en-US" sz="2000" i="1" dirty="0" err="1"/>
                        <a:t>inh</a:t>
                      </a:r>
                      <a:r>
                        <a:rPr lang="en-US" sz="2000" dirty="0"/>
                        <a:t> x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T’.</a:t>
                      </a:r>
                      <a:r>
                        <a:rPr lang="en-US" sz="2000" i="1" dirty="0" err="1"/>
                        <a:t>syn</a:t>
                      </a:r>
                      <a:r>
                        <a:rPr lang="en-US" sz="2000" dirty="0"/>
                        <a:t> =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’.</a:t>
                      </a:r>
                      <a:r>
                        <a:rPr lang="en-US" sz="2000" i="1" dirty="0"/>
                        <a:t>syn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T’.</a:t>
                      </a:r>
                      <a:r>
                        <a:rPr lang="en-US" sz="2000" i="1" dirty="0" err="1"/>
                        <a:t>syn</a:t>
                      </a:r>
                      <a:r>
                        <a:rPr lang="en-US" sz="2000" dirty="0"/>
                        <a:t> = T’.</a:t>
                      </a:r>
                      <a:r>
                        <a:rPr lang="en-US" sz="2000" i="1" dirty="0" err="1"/>
                        <a:t>inh</a:t>
                      </a:r>
                      <a:endParaRPr lang="en-US" sz="2000" i="1" dirty="0"/>
                    </a:p>
                    <a:p>
                      <a:r>
                        <a:rPr lang="en-US" sz="2000" i="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i="1" dirty="0"/>
                        <a:t> = </a:t>
                      </a:r>
                      <a:r>
                        <a:rPr lang="en-US" sz="2000" i="0" dirty="0" err="1"/>
                        <a:t>digit</a:t>
                      </a:r>
                      <a:r>
                        <a:rPr lang="en-US" sz="2000" i="1" dirty="0" err="1"/>
                        <a:t>.lexval</a:t>
                      </a:r>
                      <a:endParaRPr lang="en-US" sz="2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484C9F-921B-4048-BBCC-2C372538CAC2}"/>
              </a:ext>
            </a:extLst>
          </p:cNvPr>
          <p:cNvSpPr txBox="1"/>
          <p:nvPr/>
        </p:nvSpPr>
        <p:spPr>
          <a:xfrm>
            <a:off x="281966" y="1340768"/>
            <a:ext cx="358944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-&gt; B C</a:t>
            </a:r>
          </a:p>
          <a:p>
            <a:r>
              <a:rPr lang="en-US" altLang="zh-CN" sz="2400" dirty="0"/>
              <a:t>- C</a:t>
            </a:r>
            <a:r>
              <a:rPr lang="zh-CN" altLang="en-US" sz="2400" dirty="0"/>
              <a:t>的继承属性：出现之前</a:t>
            </a:r>
            <a:endParaRPr lang="en-US" altLang="zh-CN" sz="2400" dirty="0"/>
          </a:p>
          <a:p>
            <a:r>
              <a:rPr lang="en-US" altLang="zh-CN" sz="2400" dirty="0"/>
              <a:t>- A</a:t>
            </a:r>
            <a:r>
              <a:rPr lang="zh-CN" altLang="en-US" sz="2400" dirty="0"/>
              <a:t>的综合属性：末尾</a:t>
            </a:r>
            <a:endParaRPr lang="en-US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F7D3A5-A7CF-7643-81D4-3980A1B848F7}"/>
              </a:ext>
            </a:extLst>
          </p:cNvPr>
          <p:cNvGrpSpPr/>
          <p:nvPr/>
        </p:nvGrpSpPr>
        <p:grpSpPr>
          <a:xfrm>
            <a:off x="4798284" y="1484785"/>
            <a:ext cx="1573919" cy="668283"/>
            <a:chOff x="4798284" y="1484785"/>
            <a:chExt cx="1573919" cy="668283"/>
          </a:xfrm>
        </p:grpSpPr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F8F39AA3-F582-824E-80EB-93F4395AA6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98284" y="1484785"/>
              <a:ext cx="1573919" cy="111081"/>
            </a:xfrm>
            <a:prstGeom prst="curvedConnector4">
              <a:avLst>
                <a:gd name="adj1" fmla="val 7714"/>
                <a:gd name="adj2" fmla="val 222082"/>
              </a:avLst>
            </a:prstGeom>
            <a:ln w="254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6BDB80D7-4920-514B-8E67-B5F777F06D0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66825" y="2123564"/>
              <a:ext cx="801320" cy="29504"/>
            </a:xfrm>
            <a:prstGeom prst="curvedConnector4">
              <a:avLst>
                <a:gd name="adj1" fmla="val 7559"/>
                <a:gd name="adj2" fmla="val 612164"/>
              </a:avLst>
            </a:prstGeom>
            <a:ln w="254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8A13CC-ECBE-1745-B239-33F45A80A177}"/>
              </a:ext>
            </a:extLst>
          </p:cNvPr>
          <p:cNvGrpSpPr/>
          <p:nvPr/>
        </p:nvGrpSpPr>
        <p:grpSpPr>
          <a:xfrm>
            <a:off x="5066825" y="1628800"/>
            <a:ext cx="801320" cy="1512167"/>
            <a:chOff x="5066825" y="1628800"/>
            <a:chExt cx="801320" cy="1512167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1A87DFDC-C21A-A342-9003-69C1555843F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38834" y="1628800"/>
              <a:ext cx="729311" cy="264640"/>
            </a:xfrm>
            <a:prstGeom prst="curvedConnector2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0257827-CE9E-B343-8633-44EE9F4F0A3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426865" y="2214157"/>
              <a:ext cx="441280" cy="237399"/>
            </a:xfrm>
            <a:prstGeom prst="curvedConnector2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5F17E4EF-14D8-7343-A4D2-47357769CF8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66825" y="2800715"/>
              <a:ext cx="801320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F115F2F-9EB3-2F4B-BB1E-66B96828C3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48064" y="3140966"/>
              <a:ext cx="713232" cy="1"/>
            </a:xfrm>
            <a:prstGeom prst="curvedConnector3">
              <a:avLst>
                <a:gd name="adj1" fmla="val 59670"/>
              </a:avLst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84EAF4-E583-BB46-84A2-9DF4509524B4}"/>
              </a:ext>
            </a:extLst>
          </p:cNvPr>
          <p:cNvGrpSpPr/>
          <p:nvPr/>
        </p:nvGrpSpPr>
        <p:grpSpPr>
          <a:xfrm>
            <a:off x="2159732" y="3338233"/>
            <a:ext cx="6444716" cy="3043095"/>
            <a:chOff x="2159732" y="3338233"/>
            <a:chExt cx="6444716" cy="3043095"/>
          </a:xfrm>
        </p:grpSpPr>
        <p:graphicFrame>
          <p:nvGraphicFramePr>
            <p:cNvPr id="6" name="Content Placeholder 4">
              <a:extLst>
                <a:ext uri="{FF2B5EF4-FFF2-40B4-BE49-F238E27FC236}">
                  <a16:creationId xmlns:a16="http://schemas.microsoft.com/office/drawing/2014/main" id="{75AA539A-8AFA-0B49-BF9A-0252CB3331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9509374"/>
                </p:ext>
              </p:extLst>
            </p:nvPr>
          </p:nvGraphicFramePr>
          <p:xfrm>
            <a:off x="2159732" y="4064848"/>
            <a:ext cx="6444716" cy="23164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6444716">
                    <a:extLst>
                      <a:ext uri="{9D8B030D-6E8A-4147-A177-3AD203B41FA5}">
                        <a16:colId xmlns:a16="http://schemas.microsoft.com/office/drawing/2014/main" val="418830322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sz="2000" b="1" dirty="0"/>
                          <a:t>SDT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5801877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marL="342900" marR="0" lvl="0" indent="-34290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AutoNum type="arabicParenBoth"/>
                          <a:tabLst/>
                          <a:defRPr/>
                        </a:pPr>
                        <a:r>
                          <a:rPr lang="en-US" sz="2000" dirty="0"/>
                          <a:t>T -&gt; F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T’.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inh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i="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  <a:r>
                          <a:rPr lang="en-US" sz="2000" i="0" dirty="0"/>
                          <a:t> </a:t>
                        </a:r>
                        <a:r>
                          <a:rPr lang="en-US" sz="2000" dirty="0"/>
                          <a:t>T’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i="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i="0" dirty="0" err="1">
                            <a:solidFill>
                              <a:srgbClr val="0000FF"/>
                            </a:solidFill>
                          </a:rPr>
                          <a:t>T’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.syn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endParaRPr lang="en-US" sz="2000" dirty="0"/>
                      </a:p>
                      <a:p>
                        <a:pPr marL="342900" marR="0" lvl="0" indent="-34290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AutoNum type="arabicParenBoth"/>
                          <a:tabLst/>
                          <a:defRPr/>
                        </a:pPr>
                        <a:r>
                          <a:rPr lang="en-US" sz="2000" dirty="0"/>
                          <a:t>T’ -&gt; * F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T</a:t>
                        </a:r>
                        <a:r>
                          <a:rPr lang="en-US" sz="2000" baseline="-250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’.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inh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T’.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inh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x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  <a:r>
                          <a:rPr lang="en-US" sz="2000" dirty="0"/>
                          <a:t> T</a:t>
                        </a:r>
                        <a:r>
                          <a:rPr lang="en-US" sz="2000" baseline="-25000" dirty="0"/>
                          <a:t>1</a:t>
                        </a:r>
                        <a:r>
                          <a:rPr lang="en-US" sz="2000" dirty="0"/>
                          <a:t>’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T’.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syn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T</a:t>
                        </a:r>
                        <a:r>
                          <a:rPr lang="en-US" sz="2000" baseline="-250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’.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syn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endParaRPr lang="en-US" sz="2000" dirty="0"/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T’ -&gt; </a:t>
                        </a:r>
                        <a:r>
                          <a:rPr lang="en-US" sz="2000" dirty="0" err="1"/>
                          <a:t>ε</a:t>
                        </a:r>
                        <a:r>
                          <a:rPr lang="en-US" sz="2000" dirty="0"/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T’.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syn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T’.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inh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F -&gt; digit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i="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i="0" dirty="0" err="1">
                            <a:solidFill>
                              <a:srgbClr val="0000FF"/>
                            </a:solidFill>
                          </a:rPr>
                          <a:t>digit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.lexval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1573907"/>
                    </a:ext>
                  </a:extLst>
                </a:tr>
              </a:tbl>
            </a:graphicData>
          </a:graphic>
        </p:graphicFrame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BC967B-41FE-2F41-B83F-A8C7BF22A20F}"/>
                </a:ext>
              </a:extLst>
            </p:cNvPr>
            <p:cNvSpPr/>
            <p:nvPr/>
          </p:nvSpPr>
          <p:spPr>
            <a:xfrm>
              <a:off x="5503489" y="3338233"/>
              <a:ext cx="576064" cy="726615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6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52A6-A428-7347-B7AE-637F9757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SDT of L-SDD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8E8B-6C0A-9B40-AEA8-EFED9D46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underlying grammar is </a:t>
            </a:r>
            <a:r>
              <a:rPr lang="en-US" u="sng" dirty="0"/>
              <a:t>LL</a:t>
            </a:r>
            <a:r>
              <a:rPr lang="en-US" altLang="zh-CN" u="sng" dirty="0"/>
              <a:t>-</a:t>
            </a:r>
            <a:r>
              <a:rPr lang="en-US" u="sng" dirty="0" err="1"/>
              <a:t>parsable</a:t>
            </a:r>
            <a:r>
              <a:rPr lang="en-US" dirty="0"/>
              <a:t>, then the SDT can be implemented during </a:t>
            </a:r>
            <a:r>
              <a:rPr lang="en-US" u="sng" dirty="0"/>
              <a:t>LL or LR parsing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若文法是</a:t>
            </a:r>
            <a:r>
              <a:rPr lang="en-US" altLang="zh-CN" sz="2400" dirty="0"/>
              <a:t>LL</a:t>
            </a:r>
            <a:r>
              <a:rPr lang="zh-CN" altLang="en-US" sz="2400" dirty="0"/>
              <a:t>可解析的，则可在</a:t>
            </a:r>
            <a:r>
              <a:rPr lang="en-US" altLang="zh-CN" sz="2400" dirty="0"/>
              <a:t>LL</a:t>
            </a:r>
            <a:r>
              <a:rPr lang="zh-CN" altLang="en-US" sz="2400" dirty="0"/>
              <a:t>或</a:t>
            </a:r>
            <a:r>
              <a:rPr lang="en-US" altLang="zh-CN" sz="2400" dirty="0"/>
              <a:t>LR</a:t>
            </a:r>
            <a:r>
              <a:rPr lang="zh-CN" altLang="en-US" sz="2400" dirty="0"/>
              <a:t>语法分析过程中实现</a:t>
            </a:r>
            <a:r>
              <a:rPr lang="en-US" altLang="zh-CN" sz="2400" dirty="0"/>
              <a:t>]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Semantic translation during </a:t>
            </a:r>
            <a:r>
              <a:rPr lang="en-US" b="1" dirty="0"/>
              <a:t>LL parsing</a:t>
            </a:r>
            <a:r>
              <a:rPr lang="en-US" dirty="0"/>
              <a:t>, using</a:t>
            </a:r>
            <a:r>
              <a:rPr lang="en-US" sz="2400" dirty="0"/>
              <a:t>[LL</a:t>
            </a:r>
            <a:r>
              <a:rPr lang="zh-CN" altLang="en-US" sz="2400" dirty="0"/>
              <a:t>方式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 recursive-descent parser[</a:t>
            </a:r>
            <a:r>
              <a:rPr lang="zh-CN" altLang="en-US" dirty="0"/>
              <a:t>递归的预测分析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Augment non-terminal functions to both parse and handle attributes</a:t>
            </a:r>
          </a:p>
          <a:p>
            <a:pPr lvl="1"/>
            <a:r>
              <a:rPr lang="en-US" dirty="0"/>
              <a:t>A predictive parser[</a:t>
            </a:r>
            <a:r>
              <a:rPr lang="zh-CN" altLang="en-US" dirty="0"/>
              <a:t>非递归的预测分析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Extend the parse stack to hold actions and certain data items needed for attribute evaluation</a:t>
            </a:r>
          </a:p>
          <a:p>
            <a:pPr lvl="1"/>
            <a:r>
              <a:rPr lang="en-US" dirty="0"/>
              <a:t>A LR parser[LR</a:t>
            </a:r>
            <a:r>
              <a:rPr lang="zh-CN" altLang="en-US" dirty="0"/>
              <a:t>分析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Involve marker to rewrite grammars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FE9A8-7529-5A49-BBB9-71CEDD9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3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49B1-6A84-1449-A96B-FEBA470B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L-SDD in Recursive Decent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48AF-DC9E-654A-80F0-558056ED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8D0586-277F-794E-9B0B-E3F9ABA9E753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A recursive-descent parser has a function A for each nonterminal A</a:t>
            </a:r>
            <a:r>
              <a:rPr lang="en-US" sz="2400" dirty="0"/>
              <a:t>[</a:t>
            </a:r>
            <a:r>
              <a:rPr lang="zh-CN" altLang="en-US" sz="2400" dirty="0"/>
              <a:t>递归预测分析方法</a:t>
            </a:r>
            <a:r>
              <a:rPr lang="en-US" sz="2400" dirty="0"/>
              <a:t>]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Non-terminal expansion implemented by a function call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(Recursive) calls to functions for non-terminals in RHS</a:t>
            </a:r>
          </a:p>
          <a:p>
            <a:endParaRPr lang="en-US" dirty="0"/>
          </a:p>
          <a:p>
            <a:r>
              <a:rPr lang="en-US" dirty="0"/>
              <a:t>Synthesized attributes: evaluate at end of function</a:t>
            </a:r>
            <a:r>
              <a:rPr lang="en-US" sz="2400" dirty="0"/>
              <a:t>[</a:t>
            </a:r>
            <a:r>
              <a:rPr lang="zh-CN" altLang="en-US" sz="2400" dirty="0"/>
              <a:t>综合属性</a:t>
            </a:r>
            <a:r>
              <a:rPr lang="en-US" altLang="zh-CN" sz="2400" dirty="0"/>
              <a:t>: </a:t>
            </a:r>
            <a:r>
              <a:rPr lang="zh-CN" altLang="en-US" sz="2400" dirty="0"/>
              <a:t>最后计算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All calls for RHS would have done by then</a:t>
            </a:r>
          </a:p>
          <a:p>
            <a:r>
              <a:rPr lang="en-US" dirty="0"/>
              <a:t>Inherited attributes: pass as argument to function</a:t>
            </a:r>
            <a:r>
              <a:rPr lang="en-US" sz="2400" dirty="0"/>
              <a:t>[</a:t>
            </a:r>
            <a:r>
              <a:rPr lang="zh-CN" altLang="en-US" sz="2400" dirty="0"/>
              <a:t>继承属性：参数传递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Values may come from parent or sibling</a:t>
            </a:r>
          </a:p>
          <a:p>
            <a:pPr lvl="1"/>
            <a:r>
              <a:rPr lang="en-US" dirty="0"/>
              <a:t>L-attributed guarantees they have been computed (can only come from already computed portion of RHS)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49B1-6A84-1449-A96B-FEBA470B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48AF-DC9E-654A-80F0-558056ED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B0A55F-71A8-A74B-A210-ADD2FC8A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889234"/>
              </p:ext>
            </p:extLst>
          </p:nvPr>
        </p:nvGraphicFramePr>
        <p:xfrm>
          <a:off x="323528" y="3886072"/>
          <a:ext cx="457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2000" i="0" dirty="0"/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.syn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T’ -&gt; *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x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2000" dirty="0"/>
                        <a:t>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        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digit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.lexval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2A2825-72D5-754A-A713-4AF8CAB099B9}"/>
              </a:ext>
            </a:extLst>
          </p:cNvPr>
          <p:cNvSpPr txBox="1"/>
          <p:nvPr/>
        </p:nvSpPr>
        <p:spPr>
          <a:xfrm>
            <a:off x="5674842" y="1098098"/>
            <a:ext cx="3288464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T’syn</a:t>
            </a:r>
            <a:r>
              <a:rPr lang="en-US" sz="2000" dirty="0"/>
              <a:t> T’(token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 err="1">
                <a:solidFill>
                  <a:srgbClr val="0000FF"/>
                </a:solidFill>
              </a:rPr>
              <a:t>T’inh</a:t>
            </a:r>
            <a:r>
              <a:rPr lang="en-US" sz="2000" dirty="0"/>
              <a:t>) {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00FF"/>
                </a:solidFill>
              </a:rPr>
              <a:t>D: </a:t>
            </a:r>
            <a:r>
              <a:rPr lang="en-US" sz="2000" b="1" dirty="0" err="1">
                <a:solidFill>
                  <a:srgbClr val="0000FF"/>
                </a:solidFill>
              </a:rPr>
              <a:t>Fval</a:t>
            </a:r>
            <a:r>
              <a:rPr lang="en-US" sz="2000" b="1" dirty="0">
                <a:solidFill>
                  <a:srgbClr val="0000FF"/>
                </a:solidFill>
              </a:rPr>
              <a:t>, T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’inh, T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’syn</a:t>
            </a:r>
          </a:p>
          <a:p>
            <a:r>
              <a:rPr lang="en-US" sz="2000" dirty="0"/>
              <a:t>   if token = “*”, then {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Getnext</a:t>
            </a:r>
            <a:r>
              <a:rPr lang="en-US" sz="2000" dirty="0"/>
              <a:t>(token);</a:t>
            </a:r>
          </a:p>
          <a:p>
            <a:r>
              <a:rPr lang="en-US" sz="2000" dirty="0"/>
              <a:t>       </a:t>
            </a:r>
            <a:r>
              <a:rPr lang="en-US" sz="2000" b="1" dirty="0" err="1">
                <a:solidFill>
                  <a:srgbClr val="0000FF"/>
                </a:solidFill>
              </a:rPr>
              <a:t>Fval</a:t>
            </a:r>
            <a:r>
              <a:rPr lang="en-US" sz="2000" b="1" dirty="0">
                <a:solidFill>
                  <a:srgbClr val="0000FF"/>
                </a:solidFill>
              </a:rPr>
              <a:t> = </a:t>
            </a:r>
            <a:r>
              <a:rPr lang="en-US" sz="2000" dirty="0"/>
              <a:t>F(token);</a:t>
            </a:r>
          </a:p>
          <a:p>
            <a:r>
              <a:rPr lang="en-US" sz="2000" b="1" dirty="0"/>
              <a:t>       </a:t>
            </a:r>
            <a:r>
              <a:rPr lang="en-US" sz="2000" b="1" dirty="0">
                <a:solidFill>
                  <a:srgbClr val="0000FF"/>
                </a:solidFill>
              </a:rPr>
              <a:t>T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’</a:t>
            </a:r>
            <a:r>
              <a:rPr lang="en-US" sz="2000" b="1" i="1" dirty="0">
                <a:solidFill>
                  <a:srgbClr val="0000FF"/>
                </a:solidFill>
              </a:rPr>
              <a:t>inh</a:t>
            </a:r>
            <a:r>
              <a:rPr lang="en-US" sz="2000" b="1" dirty="0">
                <a:solidFill>
                  <a:srgbClr val="0000FF"/>
                </a:solidFill>
              </a:rPr>
              <a:t> = </a:t>
            </a:r>
            <a:r>
              <a:rPr lang="en-US" sz="2000" b="1" dirty="0" err="1">
                <a:solidFill>
                  <a:srgbClr val="0000FF"/>
                </a:solidFill>
              </a:rPr>
              <a:t>T’</a:t>
            </a:r>
            <a:r>
              <a:rPr lang="en-US" sz="2000" b="1" i="1" dirty="0" err="1">
                <a:solidFill>
                  <a:srgbClr val="0000FF"/>
                </a:solidFill>
              </a:rPr>
              <a:t>inh</a:t>
            </a:r>
            <a:r>
              <a:rPr lang="en-US" sz="2000" b="1" dirty="0">
                <a:solidFill>
                  <a:srgbClr val="0000FF"/>
                </a:solidFill>
              </a:rPr>
              <a:t> x </a:t>
            </a:r>
            <a:r>
              <a:rPr lang="en-US" sz="2000" b="1" dirty="0" err="1">
                <a:solidFill>
                  <a:srgbClr val="0000FF"/>
                </a:solidFill>
              </a:rPr>
              <a:t>F</a:t>
            </a:r>
            <a:r>
              <a:rPr lang="en-US" sz="2000" b="1" i="1" dirty="0" err="1">
                <a:solidFill>
                  <a:srgbClr val="0000FF"/>
                </a:solidFill>
              </a:rPr>
              <a:t>val</a:t>
            </a:r>
            <a:r>
              <a:rPr lang="en-US" sz="2000" b="1" i="1" dirty="0">
                <a:solidFill>
                  <a:srgbClr val="0000FF"/>
                </a:solidFill>
              </a:rPr>
              <a:t> </a:t>
            </a:r>
            <a:endParaRPr lang="en-US" sz="2000" b="1" dirty="0"/>
          </a:p>
          <a:p>
            <a:r>
              <a:rPr lang="en-US" sz="2000" dirty="0"/>
              <a:t>       </a:t>
            </a:r>
            <a:r>
              <a:rPr lang="en-US" sz="2000" dirty="0" err="1"/>
              <a:t>Getnext</a:t>
            </a:r>
            <a:r>
              <a:rPr lang="en-US" sz="2000" dirty="0"/>
              <a:t>(token);</a:t>
            </a:r>
          </a:p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0000FF"/>
                </a:solidFill>
              </a:rPr>
              <a:t>T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’syn =</a:t>
            </a:r>
            <a:r>
              <a:rPr lang="en-US" sz="2000" dirty="0"/>
              <a:t> T</a:t>
            </a:r>
            <a:r>
              <a:rPr lang="en-US" sz="2000" baseline="-25000" dirty="0"/>
              <a:t>1</a:t>
            </a:r>
            <a:r>
              <a:rPr lang="en-US" sz="2000" dirty="0"/>
              <a:t>’(token</a:t>
            </a:r>
            <a:r>
              <a:rPr lang="en-US" sz="2000" b="1" dirty="0">
                <a:solidFill>
                  <a:srgbClr val="0000FF"/>
                </a:solidFill>
              </a:rPr>
              <a:t>, T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’inh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</a:t>
            </a:r>
            <a:r>
              <a:rPr lang="en-US" sz="2000" b="1" dirty="0" err="1">
                <a:solidFill>
                  <a:srgbClr val="0000FF"/>
                </a:solidFill>
              </a:rPr>
              <a:t>T’syn</a:t>
            </a:r>
            <a:r>
              <a:rPr lang="en-US" sz="2000" b="1" dirty="0">
                <a:solidFill>
                  <a:srgbClr val="0000FF"/>
                </a:solidFill>
              </a:rPr>
              <a:t> = T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’syn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       return </a:t>
            </a:r>
            <a:r>
              <a:rPr lang="en-US" sz="2000" b="1" dirty="0" err="1">
                <a:solidFill>
                  <a:srgbClr val="0000FF"/>
                </a:solidFill>
              </a:rPr>
              <a:t>T’syn</a:t>
            </a:r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dirty="0"/>
              <a:t>   } else if token = “$”, then {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       </a:t>
            </a:r>
            <a:r>
              <a:rPr lang="en-US" sz="2000" b="1" dirty="0" err="1">
                <a:solidFill>
                  <a:srgbClr val="0000FF"/>
                </a:solidFill>
              </a:rPr>
              <a:t>T’syn</a:t>
            </a:r>
            <a:r>
              <a:rPr lang="en-US" sz="2000" b="1" dirty="0">
                <a:solidFill>
                  <a:srgbClr val="0000FF"/>
                </a:solidFill>
              </a:rPr>
              <a:t> = </a:t>
            </a:r>
            <a:r>
              <a:rPr lang="en-US" sz="2000" b="1" dirty="0" err="1">
                <a:solidFill>
                  <a:srgbClr val="0000FF"/>
                </a:solidFill>
              </a:rPr>
              <a:t>T’inh</a:t>
            </a:r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       return </a:t>
            </a:r>
            <a:r>
              <a:rPr lang="en-US" sz="2000" b="1" dirty="0" err="1">
                <a:solidFill>
                  <a:srgbClr val="0000FF"/>
                </a:solidFill>
              </a:rPr>
              <a:t>T’syn</a:t>
            </a:r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dirty="0"/>
              <a:t>   } else</a:t>
            </a:r>
          </a:p>
          <a:p>
            <a:r>
              <a:rPr lang="en-US" sz="2000" dirty="0"/>
              <a:t>   Error;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34A40E-8E37-D340-B402-FB955848B39C}"/>
              </a:ext>
            </a:extLst>
          </p:cNvPr>
          <p:cNvSpPr txBox="1">
            <a:spLocks/>
          </p:cNvSpPr>
          <p:nvPr/>
        </p:nvSpPr>
        <p:spPr>
          <a:xfrm>
            <a:off x="179512" y="980729"/>
            <a:ext cx="5495330" cy="29053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Function arguments and return</a:t>
            </a:r>
            <a:r>
              <a:rPr lang="en-US" sz="2400" dirty="0"/>
              <a:t>[</a:t>
            </a:r>
            <a:r>
              <a:rPr lang="zh-CN" altLang="en-US" sz="2400" dirty="0"/>
              <a:t>参数和返回值</a:t>
            </a:r>
            <a:r>
              <a:rPr lang="en-US" sz="2400" dirty="0"/>
              <a:t>]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Inherited: arguments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Synthesized: return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Use local variables</a:t>
            </a:r>
            <a:r>
              <a:rPr lang="en-US" sz="2400" dirty="0"/>
              <a:t>[</a:t>
            </a:r>
            <a:r>
              <a:rPr lang="zh-CN" altLang="en-US" sz="2400" dirty="0"/>
              <a:t>增加局部变量</a:t>
            </a:r>
            <a:r>
              <a:rPr lang="en-US" sz="2400" dirty="0"/>
              <a:t>]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Embed semantic actions</a:t>
            </a:r>
            <a:r>
              <a:rPr lang="en-US" sz="2400" dirty="0"/>
              <a:t>[</a:t>
            </a:r>
            <a:r>
              <a:rPr lang="zh-CN" altLang="en-US" sz="2400" dirty="0"/>
              <a:t>嵌入语义动作</a:t>
            </a:r>
            <a:r>
              <a:rPr lang="en-US" sz="2400" dirty="0"/>
              <a:t>]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D8BB63F-4E6D-B048-A2DB-560370528304}"/>
              </a:ext>
            </a:extLst>
          </p:cNvPr>
          <p:cNvSpPr/>
          <p:nvPr/>
        </p:nvSpPr>
        <p:spPr>
          <a:xfrm>
            <a:off x="5004048" y="4653136"/>
            <a:ext cx="625350" cy="6216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1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is Syntax Directed Translation?</a:t>
            </a: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How to augment grammar for semantic analysis?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SDD and SDT?</a:t>
            </a:r>
          </a:p>
          <a:p>
            <a:endParaRPr lang="en-US" dirty="0"/>
          </a:p>
          <a:p>
            <a:r>
              <a:rPr lang="en-US" dirty="0"/>
              <a:t>What are the differences between SDD and SDT?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What is an synthesized attribute?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395536" y="3615407"/>
            <a:ext cx="822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SDD = Syntax Directed Definitions, SDT = SD Translation Schemes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95536" y="1340768"/>
            <a:ext cx="8482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parsing process and parse trees are to direct semantic analysis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and the translation of the program (a.k.a., CFG-driven translation)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7FA69-55DC-DF4C-96C3-D23B85C6C0CB}"/>
              </a:ext>
            </a:extLst>
          </p:cNvPr>
          <p:cNvSpPr txBox="1"/>
          <p:nvPr/>
        </p:nvSpPr>
        <p:spPr>
          <a:xfrm>
            <a:off x="395536" y="5919663"/>
            <a:ext cx="754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Defined by attribute values of node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’s children and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itself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A1F1-E62E-E54F-A0DC-88D09E098C4A}"/>
              </a:ext>
            </a:extLst>
          </p:cNvPr>
          <p:cNvSpPr txBox="1"/>
          <p:nvPr/>
        </p:nvSpPr>
        <p:spPr>
          <a:xfrm>
            <a:off x="395536" y="4686235"/>
            <a:ext cx="6520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SDD = attributes + rules, SDT = attributes + actions.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SDT is an executable specification of the SDD.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395536" y="2636912"/>
            <a:ext cx="8166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Semantic attributes for symbols, rules/actions for productions</a:t>
            </a:r>
          </a:p>
        </p:txBody>
      </p:sp>
    </p:spTree>
    <p:extLst>
      <p:ext uri="{BB962C8B-B14F-4D97-AF65-F5344CB8AC3E}">
        <p14:creationId xmlns:p14="http://schemas.microsoft.com/office/powerpoint/2010/main" val="2484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368B-9DAB-7A4A-A232-A5A45532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L-SDD in LL Parsing</a:t>
            </a:r>
            <a:r>
              <a:rPr lang="en-US" sz="3200" dirty="0"/>
              <a:t>[</a:t>
            </a:r>
            <a:r>
              <a:rPr lang="zh-CN" altLang="en-US" sz="3200" dirty="0"/>
              <a:t>非递归预测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6FCB-CD85-D14E-9CE6-B990D47B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parse stack to hold </a:t>
            </a:r>
            <a:r>
              <a:rPr lang="en-US" b="1" dirty="0"/>
              <a:t>actions</a:t>
            </a:r>
            <a:r>
              <a:rPr lang="en-US" dirty="0"/>
              <a:t> and certain </a:t>
            </a:r>
            <a:r>
              <a:rPr lang="en-US" b="1" dirty="0"/>
              <a:t>data items</a:t>
            </a:r>
            <a:r>
              <a:rPr lang="en-US" dirty="0"/>
              <a:t> needed for attribute evaluation</a:t>
            </a:r>
            <a:r>
              <a:rPr lang="en-US" sz="2400" dirty="0"/>
              <a:t>[</a:t>
            </a:r>
            <a:r>
              <a:rPr lang="zh-CN" altLang="en-US" sz="2400" dirty="0"/>
              <a:t>扩展语法分析栈</a:t>
            </a:r>
            <a:r>
              <a:rPr lang="en-US" sz="2400" dirty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Action-record[</a:t>
            </a:r>
            <a:r>
              <a:rPr lang="zh-CN" altLang="en-US" dirty="0">
                <a:solidFill>
                  <a:srgbClr val="0000FF"/>
                </a:solidFill>
              </a:rPr>
              <a:t>动作记录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: represent the actions to be executed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Synthesize-record[</a:t>
            </a:r>
            <a:r>
              <a:rPr lang="zh-CN" altLang="en-US" dirty="0">
                <a:solidFill>
                  <a:srgbClr val="0000FF"/>
                </a:solidFill>
              </a:rPr>
              <a:t>综合记录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: hold synthesized attributes for non-terminals</a:t>
            </a:r>
          </a:p>
          <a:p>
            <a:pPr lvl="1"/>
            <a:r>
              <a:rPr lang="en-US" dirty="0"/>
              <a:t>Typically, the data items are copies of attributes[</a:t>
            </a:r>
            <a:r>
              <a:rPr lang="zh-CN" altLang="en-US" dirty="0"/>
              <a:t>属性备份</a:t>
            </a:r>
            <a:r>
              <a:rPr lang="en-US" dirty="0"/>
              <a:t>]</a:t>
            </a:r>
          </a:p>
          <a:p>
            <a:r>
              <a:rPr lang="en-US" dirty="0"/>
              <a:t>Manage attributes on the stack</a:t>
            </a:r>
            <a:r>
              <a:rPr lang="en-US" sz="2400" dirty="0"/>
              <a:t>[</a:t>
            </a:r>
            <a:r>
              <a:rPr lang="zh-CN" altLang="en-US" sz="2400" dirty="0"/>
              <a:t>管理属性信息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inherited</a:t>
            </a:r>
            <a:r>
              <a:rPr lang="en-US" dirty="0"/>
              <a:t> attributes of a nonterminal A are placed in the </a:t>
            </a:r>
            <a:r>
              <a:rPr lang="en-US" u="sng" dirty="0"/>
              <a:t>stack record</a:t>
            </a:r>
            <a:r>
              <a:rPr lang="en-US" dirty="0"/>
              <a:t> that represents that terminal[</a:t>
            </a:r>
            <a:r>
              <a:rPr lang="zh-CN" altLang="en-US" dirty="0"/>
              <a:t>符号位放继承属性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Action-record to evaluate these attributes are immediately </a:t>
            </a:r>
            <a:r>
              <a:rPr lang="en-US" u="sng" dirty="0"/>
              <a:t>above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The synthesized attributes of a nonterminal A are placed in a separate synthesize-record that is immediately </a:t>
            </a:r>
            <a:r>
              <a:rPr lang="en-US" u="sng" dirty="0"/>
              <a:t>below</a:t>
            </a:r>
            <a:r>
              <a:rPr lang="en-US" dirty="0"/>
              <a:t> A[</a:t>
            </a:r>
            <a:r>
              <a:rPr lang="zh-CN" altLang="en-US" dirty="0"/>
              <a:t>综合属性另存放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D329-0FF7-4A41-81AB-361FC3B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1E62D-7E33-144E-9935-15D8E89B2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8169"/>
              </p:ext>
            </p:extLst>
          </p:nvPr>
        </p:nvGraphicFramePr>
        <p:xfrm>
          <a:off x="3491880" y="5628848"/>
          <a:ext cx="1800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39007476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8148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96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E52C4E-3B56-AE4E-8346-E61AC57C35A1}"/>
              </a:ext>
            </a:extLst>
          </p:cNvPr>
          <p:cNvSpPr txBox="1"/>
          <p:nvPr/>
        </p:nvSpPr>
        <p:spPr>
          <a:xfrm>
            <a:off x="3491880" y="5583785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9F5B8-FB23-4741-9DD5-FCAEFDA650A2}"/>
              </a:ext>
            </a:extLst>
          </p:cNvPr>
          <p:cNvSpPr txBox="1"/>
          <p:nvPr/>
        </p:nvSpPr>
        <p:spPr>
          <a:xfrm>
            <a:off x="3777352" y="59542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65061-8F09-834A-AB77-379B9F1885C3}"/>
              </a:ext>
            </a:extLst>
          </p:cNvPr>
          <p:cNvSpPr txBox="1"/>
          <p:nvPr/>
        </p:nvSpPr>
        <p:spPr>
          <a:xfrm>
            <a:off x="3542662" y="6327972"/>
            <a:ext cx="85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A.syn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1392B-6D19-6443-B123-B2DC76DFDFAE}"/>
              </a:ext>
            </a:extLst>
          </p:cNvPr>
          <p:cNvSpPr txBox="1"/>
          <p:nvPr/>
        </p:nvSpPr>
        <p:spPr>
          <a:xfrm>
            <a:off x="4348169" y="5985052"/>
            <a:ext cx="101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Inh</a:t>
            </a:r>
            <a:r>
              <a:rPr lang="en-US" sz="2000" dirty="0"/>
              <a:t> </a:t>
            </a:r>
            <a:r>
              <a:rPr lang="en-US" sz="2000" dirty="0" err="1"/>
              <a:t>Attr</a:t>
            </a:r>
            <a:r>
              <a:rPr lang="en-US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34956-F052-294E-A3CD-31B6F0AAA737}"/>
              </a:ext>
            </a:extLst>
          </p:cNvPr>
          <p:cNvSpPr txBox="1"/>
          <p:nvPr/>
        </p:nvSpPr>
        <p:spPr>
          <a:xfrm>
            <a:off x="4355976" y="6341256"/>
            <a:ext cx="104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 </a:t>
            </a:r>
            <a:r>
              <a:rPr lang="en-US" sz="2000" dirty="0" err="1"/>
              <a:t>Attr</a:t>
            </a:r>
            <a:r>
              <a:rPr lang="en-US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2607B-E8B1-8048-B806-0AB54F10D115}"/>
              </a:ext>
            </a:extLst>
          </p:cNvPr>
          <p:cNvSpPr txBox="1"/>
          <p:nvPr/>
        </p:nvSpPr>
        <p:spPr>
          <a:xfrm>
            <a:off x="4501606" y="5628167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417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is inherited attribute?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 grammar symbol have both </a:t>
            </a:r>
            <a:r>
              <a:rPr lang="en-US" i="1" dirty="0"/>
              <a:t>syn</a:t>
            </a:r>
            <a:r>
              <a:rPr lang="en-US" dirty="0"/>
              <a:t> and </a:t>
            </a:r>
            <a:r>
              <a:rPr lang="en-US" i="1" dirty="0" err="1"/>
              <a:t>inh</a:t>
            </a:r>
            <a:r>
              <a:rPr lang="en-US" dirty="0"/>
              <a:t> attributes?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What’s the usage of dependence graph?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we always have an evaluation order of the </a:t>
            </a:r>
            <a:r>
              <a:rPr lang="en-US" dirty="0" err="1"/>
              <a:t>attrs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are S-Attributed Definitions (S-SDD)?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29726" y="4407495"/>
            <a:ext cx="782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NO. There can be circular dependencies (i.e., cycles in graph).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95536" y="2309971"/>
            <a:ext cx="849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Non-terminal: yes; Terminal: only synthesized attributes from </a:t>
            </a:r>
            <a:r>
              <a:rPr lang="en-US" sz="2400" dirty="0" err="1">
                <a:solidFill>
                  <a:srgbClr val="0000FF"/>
                </a:solidFill>
              </a:rPr>
              <a:t>lexer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395536" y="3342615"/>
            <a:ext cx="568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 decide the evaluation order of attributes.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26015-E590-5C42-888B-26A094669FF9}"/>
              </a:ext>
            </a:extLst>
          </p:cNvPr>
          <p:cNvSpPr txBox="1"/>
          <p:nvPr/>
        </p:nvSpPr>
        <p:spPr>
          <a:xfrm>
            <a:off x="429726" y="1373867"/>
            <a:ext cx="8390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Defined only by attribute values of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’s parent,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itself and siblings.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FD89C-E066-214D-B78B-74D8179B77B1}"/>
              </a:ext>
            </a:extLst>
          </p:cNvPr>
          <p:cNvSpPr txBox="1"/>
          <p:nvPr/>
        </p:nvSpPr>
        <p:spPr>
          <a:xfrm>
            <a:off x="429726" y="5484133"/>
            <a:ext cx="388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Every attribute is synthesized.</a:t>
            </a:r>
          </a:p>
        </p:txBody>
      </p:sp>
    </p:spTree>
    <p:extLst>
      <p:ext uri="{BB962C8B-B14F-4D97-AF65-F5344CB8AC3E}">
        <p14:creationId xmlns:p14="http://schemas.microsoft.com/office/powerpoint/2010/main" val="28888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AAE-5BAC-8341-A22F-CE8DCCD1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S-Attributed Definitions</a:t>
            </a:r>
            <a:r>
              <a:rPr lang="en-US" sz="3200" dirty="0"/>
              <a:t>[S</a:t>
            </a:r>
            <a:r>
              <a:rPr lang="en-US" altLang="zh-CN" sz="3200" dirty="0"/>
              <a:t>-</a:t>
            </a:r>
            <a:r>
              <a:rPr lang="zh-CN" altLang="en-US" sz="3200" dirty="0"/>
              <a:t>属性定义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D9CE-993D-694C-9162-D0983623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SDD is </a:t>
            </a:r>
            <a:r>
              <a:rPr lang="en-US" b="1" dirty="0"/>
              <a:t>S-attributed</a:t>
            </a:r>
            <a:r>
              <a:rPr lang="en-US" dirty="0"/>
              <a:t> if every attribute is </a:t>
            </a:r>
            <a:r>
              <a:rPr lang="en-US" u="sng" dirty="0"/>
              <a:t>synthesized</a:t>
            </a:r>
            <a:r>
              <a:rPr lang="en-US" sz="2400" dirty="0"/>
              <a:t>[</a:t>
            </a:r>
            <a:r>
              <a:rPr lang="zh-CN" altLang="en-US" sz="2400" dirty="0"/>
              <a:t>只具有综合属性</a:t>
            </a:r>
            <a:r>
              <a:rPr lang="en-US" sz="2400" dirty="0"/>
              <a:t>]</a:t>
            </a:r>
          </a:p>
          <a:p>
            <a:r>
              <a:rPr lang="en-US" dirty="0"/>
              <a:t>If an SDD is S-attributed</a:t>
            </a:r>
            <a:r>
              <a:rPr lang="zh-CN" altLang="en-US" dirty="0"/>
              <a:t> </a:t>
            </a:r>
            <a:r>
              <a:rPr lang="en-US" altLang="zh-CN" dirty="0"/>
              <a:t>(S-SDD)</a:t>
            </a:r>
            <a:endParaRPr lang="en-US" dirty="0"/>
          </a:p>
          <a:p>
            <a:pPr lvl="1"/>
            <a:r>
              <a:rPr lang="en-US" dirty="0"/>
              <a:t>We can evaluate its attributes in any bottom-up order of the nodes of the parse-tree[</a:t>
            </a:r>
            <a:r>
              <a:rPr lang="zh-CN" altLang="en-US" dirty="0"/>
              <a:t>任何自底向上的顺序计算属性值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Can be implemented during </a:t>
            </a:r>
            <a:r>
              <a:rPr lang="en-US" u="sng" dirty="0"/>
              <a:t>bottom-up parsing</a:t>
            </a:r>
            <a:r>
              <a:rPr lang="en-US" dirty="0"/>
              <a:t> [LR</a:t>
            </a:r>
            <a:r>
              <a:rPr lang="zh-CN" altLang="en-US" dirty="0"/>
              <a:t>分析中实现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0F62-D412-0B46-AA0D-7F7E46DD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14016D-6326-2D4F-8F97-34BCDD63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132177"/>
              </p:ext>
            </p:extLst>
          </p:nvPr>
        </p:nvGraphicFramePr>
        <p:xfrm>
          <a:off x="2267744" y="3578845"/>
          <a:ext cx="432048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+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*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(E)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print(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+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x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digit.</a:t>
                      </a:r>
                      <a:r>
                        <a:rPr lang="en-US" sz="2000" i="1" dirty="0" err="1"/>
                        <a:t>lexval</a:t>
                      </a:r>
                      <a:endParaRPr lang="en-US" sz="2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9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AAE-5BAC-8341-A22F-CE8DCCD1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L-Attributed Definitions</a:t>
            </a:r>
            <a:r>
              <a:rPr lang="en-US" sz="3200" dirty="0"/>
              <a:t>[L</a:t>
            </a:r>
            <a:r>
              <a:rPr lang="en-US" altLang="zh-CN" sz="3200" dirty="0"/>
              <a:t>-</a:t>
            </a:r>
            <a:r>
              <a:rPr lang="zh-CN" altLang="en-US" sz="3200" dirty="0"/>
              <a:t>属性定义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D9CE-993D-694C-9162-D0983623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196235"/>
          </a:xfrm>
        </p:spPr>
        <p:txBody>
          <a:bodyPr>
            <a:normAutofit/>
          </a:bodyPr>
          <a:lstStyle/>
          <a:p>
            <a:r>
              <a:rPr lang="en-US" dirty="0"/>
              <a:t>An SDD is </a:t>
            </a:r>
            <a:r>
              <a:rPr lang="en-US" b="1" dirty="0"/>
              <a:t>L-attributed</a:t>
            </a:r>
            <a:r>
              <a:rPr lang="en-US" dirty="0"/>
              <a:t> (L-SDD) if</a:t>
            </a:r>
          </a:p>
          <a:p>
            <a:pPr lvl="1"/>
            <a:r>
              <a:rPr lang="en-US" dirty="0"/>
              <a:t>Between the attributes associated with a production body, dependency-graph edges can go from </a:t>
            </a:r>
            <a:r>
              <a:rPr lang="en-US" u="sng" dirty="0"/>
              <a:t>left to right</a:t>
            </a:r>
            <a:r>
              <a:rPr lang="en-US" dirty="0"/>
              <a:t>, but not from right to left [</a:t>
            </a:r>
            <a:r>
              <a:rPr lang="zh-CN" altLang="en-US" dirty="0"/>
              <a:t>依赖图的边只能从左到右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More precisely: each attribute must be either </a:t>
            </a:r>
            <a:r>
              <a:rPr lang="en-US" b="1" dirty="0"/>
              <a:t>synthesized</a:t>
            </a:r>
            <a:r>
              <a:rPr lang="en-US" dirty="0"/>
              <a:t>, or </a:t>
            </a:r>
            <a:r>
              <a:rPr lang="en-US" b="1" dirty="0"/>
              <a:t>inherited</a:t>
            </a:r>
            <a:r>
              <a:rPr lang="en-US" dirty="0"/>
              <a:t> but with the rules limited as follows: suppose A -&gt;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the inherited attribute 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.</a:t>
            </a:r>
            <a:r>
              <a:rPr lang="en-US" i="1" dirty="0" err="1"/>
              <a:t>a</a:t>
            </a:r>
            <a:r>
              <a:rPr lang="en-US" dirty="0"/>
              <a:t> only depends on</a:t>
            </a:r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Inherited</a:t>
            </a:r>
            <a:r>
              <a:rPr lang="en-US" dirty="0"/>
              <a:t> attributes associated with A</a:t>
            </a:r>
          </a:p>
          <a:p>
            <a:pPr lvl="2"/>
            <a:r>
              <a:rPr lang="en-US" dirty="0"/>
              <a:t>Either </a:t>
            </a:r>
            <a:r>
              <a:rPr lang="en-US" i="1" dirty="0"/>
              <a:t>syn</a:t>
            </a:r>
            <a:r>
              <a:rPr lang="en-US" dirty="0"/>
              <a:t> or </a:t>
            </a:r>
            <a:r>
              <a:rPr lang="en-US" i="1" dirty="0" err="1"/>
              <a:t>inh</a:t>
            </a:r>
            <a:r>
              <a:rPr lang="en-US" dirty="0"/>
              <a:t> attributes of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X</a:t>
            </a:r>
            <a:r>
              <a:rPr lang="en-US" baseline="-25000" dirty="0"/>
              <a:t>i-1</a:t>
            </a:r>
            <a:r>
              <a:rPr lang="en-US" dirty="0"/>
              <a:t> located to the </a:t>
            </a:r>
            <a:r>
              <a:rPr lang="en-US" dirty="0">
                <a:solidFill>
                  <a:srgbClr val="0000FF"/>
                </a:solidFill>
              </a:rPr>
              <a:t>left</a:t>
            </a:r>
            <a:r>
              <a:rPr lang="en-US" dirty="0"/>
              <a:t> of X</a:t>
            </a:r>
            <a:r>
              <a:rPr lang="en-US" baseline="-25000" dirty="0"/>
              <a:t>i</a:t>
            </a:r>
          </a:p>
          <a:p>
            <a:pPr lvl="2"/>
            <a:r>
              <a:rPr lang="en-US" dirty="0"/>
              <a:t>Either </a:t>
            </a:r>
            <a:r>
              <a:rPr lang="en-US" i="1" dirty="0"/>
              <a:t>syn</a:t>
            </a:r>
            <a:r>
              <a:rPr lang="en-US" dirty="0"/>
              <a:t> or </a:t>
            </a:r>
            <a:r>
              <a:rPr lang="en-US" i="1" dirty="0" err="1"/>
              <a:t>inh</a:t>
            </a:r>
            <a:r>
              <a:rPr lang="en-US" dirty="0"/>
              <a:t> attributes of X</a:t>
            </a:r>
            <a:r>
              <a:rPr lang="en-US" baseline="-25000" dirty="0"/>
              <a:t>i</a:t>
            </a:r>
            <a:r>
              <a:rPr lang="en-US" dirty="0"/>
              <a:t> itself, but </a:t>
            </a:r>
            <a:r>
              <a:rPr lang="en-US" dirty="0">
                <a:solidFill>
                  <a:srgbClr val="0000FF"/>
                </a:solidFill>
              </a:rPr>
              <a:t>no cycles</a:t>
            </a:r>
            <a:r>
              <a:rPr lang="en-US" dirty="0"/>
              <a:t> formed by the attributes of this X</a:t>
            </a:r>
            <a:r>
              <a:rPr lang="en-US" baseline="-25000" dirty="0"/>
              <a:t>i</a:t>
            </a:r>
          </a:p>
          <a:p>
            <a:r>
              <a:rPr lang="en-US" dirty="0"/>
              <a:t>Can be implemented during </a:t>
            </a:r>
            <a:r>
              <a:rPr lang="en-US" u="sng" dirty="0"/>
              <a:t>top-down parsing</a:t>
            </a:r>
            <a:r>
              <a:rPr lang="zh-CN" altLang="en-US" dirty="0"/>
              <a:t> </a:t>
            </a:r>
            <a:r>
              <a:rPr lang="en-US" altLang="zh-CN" dirty="0"/>
              <a:t>[LL</a:t>
            </a:r>
            <a:r>
              <a:rPr lang="zh-CN" altLang="en-US" dirty="0"/>
              <a:t>分析中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0F62-D412-0B46-AA0D-7F7E46DD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179677-43C3-E24A-BCF1-FD48863B2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434573"/>
              </p:ext>
            </p:extLst>
          </p:nvPr>
        </p:nvGraphicFramePr>
        <p:xfrm>
          <a:off x="2267744" y="5301208"/>
          <a:ext cx="43204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A -&gt; B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A.</a:t>
                      </a:r>
                      <a:r>
                        <a:rPr lang="en-US" sz="2000" i="1" dirty="0"/>
                        <a:t>s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B.</a:t>
                      </a:r>
                      <a:r>
                        <a:rPr lang="en-US" sz="2000" i="1" dirty="0" err="1"/>
                        <a:t>b</a:t>
                      </a:r>
                      <a:endParaRPr lang="en-US" sz="2000" i="1" dirty="0"/>
                    </a:p>
                    <a:p>
                      <a:r>
                        <a:rPr lang="en-US" sz="2000" i="0" dirty="0" err="1"/>
                        <a:t>B.</a:t>
                      </a:r>
                      <a:r>
                        <a:rPr lang="en-US" sz="2000" i="1" dirty="0" err="1"/>
                        <a:t>i</a:t>
                      </a:r>
                      <a:r>
                        <a:rPr lang="en-US" sz="2000" i="0" dirty="0"/>
                        <a:t> = f(</a:t>
                      </a:r>
                      <a:r>
                        <a:rPr lang="en-US" sz="2000" i="0" dirty="0" err="1"/>
                        <a:t>C.</a:t>
                      </a:r>
                      <a:r>
                        <a:rPr lang="en-US" sz="2000" i="1" dirty="0" err="1"/>
                        <a:t>c</a:t>
                      </a:r>
                      <a:r>
                        <a:rPr lang="en-US" sz="2000" i="0" dirty="0"/>
                        <a:t>, A.</a:t>
                      </a:r>
                      <a:r>
                        <a:rPr lang="en-US" sz="2000" i="1" dirty="0"/>
                        <a:t>s</a:t>
                      </a:r>
                      <a:r>
                        <a:rPr lang="en-US" sz="2000" i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A46E0F8-722D-664D-A5A7-833C3F26865E}"/>
              </a:ext>
            </a:extLst>
          </p:cNvPr>
          <p:cNvGrpSpPr/>
          <p:nvPr/>
        </p:nvGrpSpPr>
        <p:grpSpPr>
          <a:xfrm>
            <a:off x="1907704" y="6006152"/>
            <a:ext cx="2808311" cy="663208"/>
            <a:chOff x="86091" y="1736627"/>
            <a:chExt cx="2808311" cy="6632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9E1010-CAB1-454C-8D40-F39F192B24ED}"/>
                </a:ext>
              </a:extLst>
            </p:cNvPr>
            <p:cNvSpPr/>
            <p:nvPr/>
          </p:nvSpPr>
          <p:spPr>
            <a:xfrm>
              <a:off x="2408025" y="1736627"/>
              <a:ext cx="486377" cy="4471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707AA2-51B0-9A47-9340-343C9A3AA5D8}"/>
                </a:ext>
              </a:extLst>
            </p:cNvPr>
            <p:cNvSpPr txBox="1"/>
            <p:nvPr/>
          </p:nvSpPr>
          <p:spPr>
            <a:xfrm>
              <a:off x="86091" y="1999725"/>
              <a:ext cx="225138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 S-SDD: </a:t>
              </a:r>
              <a:r>
                <a:rPr lang="en-US" sz="2000" dirty="0" err="1"/>
                <a:t>B.</a:t>
              </a:r>
              <a:r>
                <a:rPr lang="en-US" sz="2000" i="1" dirty="0" err="1"/>
                <a:t>i</a:t>
              </a:r>
              <a:r>
                <a:rPr lang="en-US" sz="2000" dirty="0"/>
                <a:t> is </a:t>
              </a:r>
              <a:r>
                <a:rPr lang="en-US" sz="2000" dirty="0" err="1"/>
                <a:t>inh</a:t>
              </a:r>
              <a:endParaRPr lang="en-US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398D52-8FD2-124C-BE1D-638D707C4F5E}"/>
              </a:ext>
            </a:extLst>
          </p:cNvPr>
          <p:cNvGrpSpPr/>
          <p:nvPr/>
        </p:nvGrpSpPr>
        <p:grpSpPr>
          <a:xfrm>
            <a:off x="4898652" y="6004026"/>
            <a:ext cx="2747804" cy="879232"/>
            <a:chOff x="2373575" y="1736627"/>
            <a:chExt cx="2747804" cy="8792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2C1719-5072-F841-B0FE-A8B1B7F55277}"/>
                </a:ext>
              </a:extLst>
            </p:cNvPr>
            <p:cNvSpPr/>
            <p:nvPr/>
          </p:nvSpPr>
          <p:spPr>
            <a:xfrm>
              <a:off x="2408025" y="1736627"/>
              <a:ext cx="486377" cy="4471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D4990-CBAE-FC4E-B9DA-BC3E7DF3A395}"/>
                </a:ext>
              </a:extLst>
            </p:cNvPr>
            <p:cNvSpPr txBox="1"/>
            <p:nvPr/>
          </p:nvSpPr>
          <p:spPr>
            <a:xfrm>
              <a:off x="2373575" y="2215749"/>
              <a:ext cx="274780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 L-SDD: C is right to 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83F96D-3F3B-154D-8C79-932C0974C10B}"/>
              </a:ext>
            </a:extLst>
          </p:cNvPr>
          <p:cNvGrpSpPr/>
          <p:nvPr/>
        </p:nvGrpSpPr>
        <p:grpSpPr>
          <a:xfrm>
            <a:off x="5453929" y="5765194"/>
            <a:ext cx="3366543" cy="667223"/>
            <a:chOff x="2408025" y="1516588"/>
            <a:chExt cx="3366543" cy="6672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BAE452-F23D-9F48-83D3-952A188F9909}"/>
                </a:ext>
              </a:extLst>
            </p:cNvPr>
            <p:cNvSpPr/>
            <p:nvPr/>
          </p:nvSpPr>
          <p:spPr>
            <a:xfrm>
              <a:off x="2408025" y="1736627"/>
              <a:ext cx="486377" cy="4471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F7CC38-A105-D04A-9392-5FBBBEC10C3E}"/>
                </a:ext>
              </a:extLst>
            </p:cNvPr>
            <p:cNvSpPr txBox="1"/>
            <p:nvPr/>
          </p:nvSpPr>
          <p:spPr>
            <a:xfrm>
              <a:off x="2965337" y="1516588"/>
              <a:ext cx="2809231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 L-SDD: A.</a:t>
              </a:r>
              <a:r>
                <a:rPr lang="en-US" sz="2000" i="1" dirty="0"/>
                <a:t>s</a:t>
              </a:r>
              <a:r>
                <a:rPr lang="en-US" sz="2000" dirty="0"/>
                <a:t> is syn </a:t>
              </a:r>
              <a:r>
                <a:rPr lang="en-US" sz="2000" dirty="0" err="1"/>
                <a:t>attr</a:t>
              </a:r>
              <a:endParaRPr lang="en-US" sz="2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7D1C9B-282B-534B-AFF7-5C1BE99AD41B}"/>
              </a:ext>
            </a:extLst>
          </p:cNvPr>
          <p:cNvSpPr txBox="1"/>
          <p:nvPr/>
        </p:nvSpPr>
        <p:spPr>
          <a:xfrm>
            <a:off x="0" y="5695537"/>
            <a:ext cx="2308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S-SDD or L-SDD?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04C6D-8FA5-A443-815B-5ECEF4674A8E}"/>
              </a:ext>
            </a:extLst>
          </p:cNvPr>
          <p:cNvSpPr txBox="1"/>
          <p:nvPr/>
        </p:nvSpPr>
        <p:spPr>
          <a:xfrm>
            <a:off x="5358496" y="3284984"/>
            <a:ext cx="24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not synthesized?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1FA9E-96EA-1D41-83A7-E51FF24DF953}"/>
              </a:ext>
            </a:extLst>
          </p:cNvPr>
          <p:cNvSpPr txBox="1"/>
          <p:nvPr/>
        </p:nvSpPr>
        <p:spPr>
          <a:xfrm>
            <a:off x="5318807" y="3551660"/>
            <a:ext cx="3693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Cycle: X</a:t>
            </a:r>
            <a:r>
              <a:rPr lang="en-US" sz="1600" b="1" baseline="-25000" dirty="0">
                <a:solidFill>
                  <a:srgbClr val="00B050"/>
                </a:solidFill>
              </a:rPr>
              <a:t>i</a:t>
            </a:r>
            <a:r>
              <a:rPr lang="en-US" sz="1600" b="1" dirty="0">
                <a:solidFill>
                  <a:srgbClr val="00B050"/>
                </a:solidFill>
              </a:rPr>
              <a:t> depends on A, A.</a:t>
            </a:r>
            <a:r>
              <a:rPr lang="en-US" sz="1600" b="1" i="1" dirty="0">
                <a:solidFill>
                  <a:srgbClr val="00B050"/>
                </a:solidFill>
              </a:rPr>
              <a:t>s</a:t>
            </a:r>
            <a:r>
              <a:rPr lang="en-US" sz="1600" b="1" dirty="0">
                <a:solidFill>
                  <a:srgbClr val="00B050"/>
                </a:solidFill>
              </a:rPr>
              <a:t> depends on X</a:t>
            </a:r>
            <a:r>
              <a:rPr lang="en-US" sz="1600" b="1" baseline="-25000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283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1888-6E2D-3746-9589-F3936F2D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Directed Trans. </a:t>
            </a:r>
            <a:r>
              <a:rPr lang="en-US" dirty="0" err="1"/>
              <a:t>Impl</a:t>
            </a:r>
            <a:r>
              <a:rPr lang="en-US" dirty="0"/>
              <a:t>.</a:t>
            </a:r>
            <a:r>
              <a:rPr lang="en-US" sz="3200" dirty="0"/>
              <a:t>[</a:t>
            </a:r>
            <a:r>
              <a:rPr lang="zh-CN" altLang="en-US" sz="3200" dirty="0"/>
              <a:t>实现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6995-8C35-654D-A99B-3E379BC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Learnt how to specify translation: SDD and SDT</a:t>
            </a:r>
            <a:r>
              <a:rPr lang="en-US" sz="2400" dirty="0"/>
              <a:t>[</a:t>
            </a:r>
            <a:r>
              <a:rPr lang="zh-CN" altLang="en-US" sz="2400" dirty="0"/>
              <a:t>定义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SDT is an executable specification of the SDD</a:t>
            </a:r>
          </a:p>
          <a:p>
            <a:pPr lvl="2"/>
            <a:r>
              <a:rPr lang="en-US" dirty="0"/>
              <a:t>CFG with </a:t>
            </a:r>
            <a:r>
              <a:rPr lang="en-US" u="sng" dirty="0"/>
              <a:t>semantic actions</a:t>
            </a:r>
            <a:r>
              <a:rPr lang="en-US" dirty="0"/>
              <a:t> embedded in production bodies</a:t>
            </a:r>
          </a:p>
          <a:p>
            <a:endParaRPr lang="en-US" sz="1800" dirty="0"/>
          </a:p>
          <a:p>
            <a:r>
              <a:rPr lang="en-US" dirty="0"/>
              <a:t>SDT can be implemented in two ways</a:t>
            </a:r>
            <a:r>
              <a:rPr lang="en-US" altLang="zh-CN" sz="2400" dirty="0"/>
              <a:t>[</a:t>
            </a:r>
            <a:r>
              <a:rPr lang="zh-CN" altLang="en-US" sz="2400" dirty="0"/>
              <a:t>具体实现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Using a parse tree or AST</a:t>
            </a:r>
            <a:r>
              <a:rPr lang="en-US" altLang="zh-CN" dirty="0"/>
              <a:t>[</a:t>
            </a:r>
            <a:r>
              <a:rPr lang="zh-CN" altLang="en-US" dirty="0"/>
              <a:t>基于预先构建的分析树</a:t>
            </a:r>
            <a:r>
              <a:rPr lang="en-US" altLang="zh-CN" dirty="0"/>
              <a:t>]</a:t>
            </a:r>
            <a:endParaRPr lang="en-US" dirty="0"/>
          </a:p>
          <a:p>
            <a:pPr lvl="2"/>
            <a:r>
              <a:rPr lang="en-US" dirty="0"/>
              <a:t>First build a parse tree, and then apply rules or actions at each node while traversing the tree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All</a:t>
            </a:r>
            <a:r>
              <a:rPr lang="en-US" dirty="0"/>
              <a:t> SDDs (without cycles) and SDTs can be implemented</a:t>
            </a:r>
          </a:p>
          <a:p>
            <a:pPr lvl="3"/>
            <a:r>
              <a:rPr lang="en-US" dirty="0"/>
              <a:t>Since the tree can be traversed freely, implements any ordering</a:t>
            </a:r>
          </a:p>
          <a:p>
            <a:pPr lvl="1"/>
            <a:r>
              <a:rPr lang="en-US" dirty="0"/>
              <a:t>During parsing, without building a parse tree[</a:t>
            </a:r>
            <a:r>
              <a:rPr lang="zh-CN" altLang="en-US" dirty="0"/>
              <a:t>语法分析过程中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Apply rules or actions at each production while parsing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Only a subset</a:t>
            </a:r>
            <a:r>
              <a:rPr lang="en-US" dirty="0"/>
              <a:t> of SDDs and SDTS can be implemented</a:t>
            </a:r>
          </a:p>
          <a:p>
            <a:pPr lvl="3"/>
            <a:r>
              <a:rPr lang="en-US" dirty="0"/>
              <a:t>Evaluation ordering restricted to parser derivation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FCDD-0E6C-AB4C-B936-3A905F7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9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1888-6E2D-3746-9589-F3936F2D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Directed Trans. </a:t>
            </a:r>
            <a:r>
              <a:rPr lang="en-US" dirty="0" err="1"/>
              <a:t>Impl</a:t>
            </a:r>
            <a:r>
              <a:rPr lang="en-US" dirty="0"/>
              <a:t>.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6995-8C35-654D-A99B-3E379BCD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Typically, SDD (i.e., semantic analysis) is implemented </a:t>
            </a:r>
            <a:r>
              <a:rPr lang="en-US" u="sng" dirty="0"/>
              <a:t>during parsing</a:t>
            </a:r>
            <a:r>
              <a:rPr lang="en-US" sz="2400" dirty="0"/>
              <a:t>[</a:t>
            </a:r>
            <a:r>
              <a:rPr lang="zh-CN" altLang="en-US" sz="2400" dirty="0"/>
              <a:t>更为高效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Allows compiler to skip parse tree generation</a:t>
            </a:r>
          </a:p>
          <a:p>
            <a:pPr lvl="1"/>
            <a:r>
              <a:rPr lang="en-US" dirty="0"/>
              <a:t>Saves time and memory</a:t>
            </a:r>
          </a:p>
          <a:p>
            <a:endParaRPr lang="en-US" dirty="0"/>
          </a:p>
          <a:p>
            <a:r>
              <a:rPr lang="en-US" dirty="0"/>
              <a:t>Two important classes of SDD’s</a:t>
            </a:r>
            <a:r>
              <a:rPr lang="en-US" altLang="zh-CN" sz="2400" dirty="0"/>
              <a:t>[</a:t>
            </a:r>
            <a:r>
              <a:rPr lang="zh-CN" altLang="en-US" sz="2400" dirty="0"/>
              <a:t>两个关键子类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SDD is </a:t>
            </a:r>
            <a:r>
              <a:rPr lang="en-US" i="1" u="sng" dirty="0"/>
              <a:t>S-attributed</a:t>
            </a:r>
            <a:r>
              <a:rPr lang="en-US" i="1" dirty="0"/>
              <a:t>, </a:t>
            </a:r>
            <a:r>
              <a:rPr lang="en-US" dirty="0"/>
              <a:t>the underlying grammar is </a:t>
            </a:r>
            <a:r>
              <a:rPr lang="en-US" i="1" u="sng" dirty="0"/>
              <a:t>LR-</a:t>
            </a:r>
            <a:r>
              <a:rPr lang="en-US" i="1" u="sng" dirty="0" err="1"/>
              <a:t>parsable</a:t>
            </a:r>
            <a:endParaRPr lang="en-US" i="1" u="sng" dirty="0"/>
          </a:p>
          <a:p>
            <a:pPr lvl="1"/>
            <a:r>
              <a:rPr lang="en-US" dirty="0"/>
              <a:t>SDD is </a:t>
            </a:r>
            <a:r>
              <a:rPr lang="en-US" i="1" u="sng" dirty="0"/>
              <a:t>L-attributed</a:t>
            </a:r>
            <a:r>
              <a:rPr lang="en-US" i="1" dirty="0"/>
              <a:t>, </a:t>
            </a:r>
            <a:r>
              <a:rPr lang="en-US" dirty="0"/>
              <a:t>the underlying grammar is </a:t>
            </a:r>
            <a:r>
              <a:rPr lang="en-US" i="1" u="sng" dirty="0"/>
              <a:t>LL-</a:t>
            </a:r>
            <a:r>
              <a:rPr lang="en-US" i="1" u="sng" dirty="0" err="1"/>
              <a:t>parsable</a:t>
            </a:r>
            <a:r>
              <a:rPr lang="en-US" dirty="0"/>
              <a:t>, </a:t>
            </a:r>
            <a:endParaRPr lang="en-US" i="1" u="sng" dirty="0"/>
          </a:p>
          <a:p>
            <a:pPr lvl="1"/>
            <a:r>
              <a:rPr lang="en-US" dirty="0"/>
              <a:t>For both classes, semantic rules in an SDD can be converted into an SDT with actions that are executed at the right time[</a:t>
            </a:r>
            <a:r>
              <a:rPr lang="zh-CN" altLang="en-US" dirty="0"/>
              <a:t>允许</a:t>
            </a:r>
            <a:r>
              <a:rPr lang="en-US" altLang="zh-CN" dirty="0"/>
              <a:t>SDD</a:t>
            </a:r>
            <a:r>
              <a:rPr lang="zh-CN" altLang="en-US" dirty="0"/>
              <a:t>到</a:t>
            </a:r>
            <a:r>
              <a:rPr lang="en-US" altLang="zh-CN" dirty="0"/>
              <a:t>SDT</a:t>
            </a:r>
            <a:r>
              <a:rPr lang="zh-CN" altLang="en-US" dirty="0"/>
              <a:t>的转换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During parsing, an action in a production body is executed as soon as all the grammar symbols to the left of the action have been matched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FCDD-0E6C-AB4C-B936-3A905F7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A2AA-87E1-0142-898B-EDD01E79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== Implement S-SDD 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A2C0-E600-CE44-A48E-BC3C59D3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S-attributed SDD to SDT by</a:t>
            </a:r>
            <a:r>
              <a:rPr lang="en-US" sz="2400" dirty="0"/>
              <a:t>[SDD-&gt;SDT</a:t>
            </a:r>
            <a:r>
              <a:rPr lang="zh-CN" altLang="en-US" sz="2400" dirty="0"/>
              <a:t>的转换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Placing each action at the end of the production[</a:t>
            </a:r>
            <a:r>
              <a:rPr lang="zh-CN" altLang="en-US" dirty="0"/>
              <a:t>将每个语义动作都放在产生式的最后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SDTs with all actions at the right ends of the production bodies are called </a:t>
            </a:r>
            <a:r>
              <a:rPr lang="en-US" b="1" dirty="0"/>
              <a:t>postfix SDT’s</a:t>
            </a:r>
            <a:r>
              <a:rPr lang="zh-CN" altLang="en-US" b="1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后缀</a:t>
            </a:r>
            <a:r>
              <a:rPr lang="en-US" altLang="zh-CN" dirty="0"/>
              <a:t>/</a:t>
            </a:r>
            <a:r>
              <a:rPr lang="zh-CN" altLang="en-US" dirty="0"/>
              <a:t>尾部</a:t>
            </a:r>
            <a:r>
              <a:rPr lang="en-US" altLang="zh-CN" dirty="0"/>
              <a:t>SDT]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94AEF-0AAA-524A-9FBF-2B84C303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F76A71-CB42-9646-B2F2-0B89A1899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176265"/>
              </p:ext>
            </p:extLst>
          </p:nvPr>
        </p:nvGraphicFramePr>
        <p:xfrm>
          <a:off x="179512" y="3472016"/>
          <a:ext cx="432048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53105216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Production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Semantic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L -&gt; 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+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E -&gt; 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*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 -&gt; F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(E)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print (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i="0" dirty="0"/>
                        <a:t>)</a:t>
                      </a:r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E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+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.</a:t>
                      </a:r>
                      <a:r>
                        <a:rPr lang="en-US" sz="2000" i="1" dirty="0"/>
                        <a:t>val</a:t>
                      </a:r>
                      <a:r>
                        <a:rPr lang="en-US" sz="2000" dirty="0"/>
                        <a:t> x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T.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E.</a:t>
                      </a:r>
                      <a:r>
                        <a:rPr lang="en-US" sz="2000" i="1" dirty="0" err="1"/>
                        <a:t>val</a:t>
                      </a:r>
                      <a:endParaRPr lang="en-US" sz="2000" i="1" dirty="0"/>
                    </a:p>
                    <a:p>
                      <a:r>
                        <a:rPr lang="en-US" sz="2000" dirty="0" err="1"/>
                        <a:t>F.</a:t>
                      </a:r>
                      <a:r>
                        <a:rPr lang="en-US" sz="2000" i="1" dirty="0" err="1"/>
                        <a:t>val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digit.</a:t>
                      </a:r>
                      <a:r>
                        <a:rPr lang="en-US" sz="2000" i="1" dirty="0" err="1"/>
                        <a:t>lexval</a:t>
                      </a:r>
                      <a:endParaRPr lang="en-US" sz="2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F5DF57-2F54-3248-A7C6-0692533FFAD0}"/>
              </a:ext>
            </a:extLst>
          </p:cNvPr>
          <p:cNvSpPr txBox="1"/>
          <p:nvPr/>
        </p:nvSpPr>
        <p:spPr>
          <a:xfrm>
            <a:off x="1763688" y="2967335"/>
            <a:ext cx="95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S-SDD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90371C-66CF-C041-827C-8C0D6BC6690A}"/>
              </a:ext>
            </a:extLst>
          </p:cNvPr>
          <p:cNvGrpSpPr/>
          <p:nvPr/>
        </p:nvGrpSpPr>
        <p:grpSpPr>
          <a:xfrm>
            <a:off x="4571999" y="2967334"/>
            <a:ext cx="4392489" cy="3125962"/>
            <a:chOff x="4571999" y="2967334"/>
            <a:chExt cx="4392489" cy="3125962"/>
          </a:xfrm>
        </p:grpSpPr>
        <p:graphicFrame>
          <p:nvGraphicFramePr>
            <p:cNvPr id="7" name="Content Placeholder 4">
              <a:extLst>
                <a:ext uri="{FF2B5EF4-FFF2-40B4-BE49-F238E27FC236}">
                  <a16:creationId xmlns:a16="http://schemas.microsoft.com/office/drawing/2014/main" id="{90A8F980-6D29-6A48-BBED-3FB841C3FB7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0296707"/>
                </p:ext>
              </p:extLst>
            </p:nvPr>
          </p:nvGraphicFramePr>
          <p:xfrm>
            <a:off x="5004048" y="3472016"/>
            <a:ext cx="3960440" cy="26212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960440">
                    <a:extLst>
                      <a:ext uri="{9D8B030D-6E8A-4147-A177-3AD203B41FA5}">
                        <a16:colId xmlns:a16="http://schemas.microsoft.com/office/drawing/2014/main" val="418830322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sz="2000" b="1" dirty="0"/>
                          <a:t>CFG with actions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5801877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L -&gt; E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print (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E.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0" dirty="0">
                            <a:solidFill>
                              <a:srgbClr val="0000FF"/>
                            </a:solidFill>
                          </a:rPr>
                          <a:t>)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E -&gt; E</a:t>
                        </a:r>
                        <a:r>
                          <a:rPr lang="en-US" sz="2000" baseline="-25000" dirty="0"/>
                          <a:t>1</a:t>
                        </a:r>
                        <a:r>
                          <a:rPr lang="en-US" sz="2000" dirty="0"/>
                          <a:t> + T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E.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E</a:t>
                        </a:r>
                        <a:r>
                          <a:rPr lang="en-US" sz="2000" baseline="-250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.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+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marR="0" lvl="0" indent="-34290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AutoNum type="arabicParenBoth"/>
                          <a:tabLst/>
                          <a:defRPr/>
                        </a:pPr>
                        <a:r>
                          <a:rPr lang="en-US" sz="2000" dirty="0"/>
                          <a:t>E -&gt; T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E.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marR="0" lvl="0" indent="-34290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AutoNum type="arabicParenBoth"/>
                          <a:tabLst/>
                          <a:defRPr/>
                        </a:pPr>
                        <a:r>
                          <a:rPr lang="en-US" sz="2000" dirty="0"/>
                          <a:t>T -&gt; T</a:t>
                        </a:r>
                        <a:r>
                          <a:rPr lang="en-US" sz="2000" baseline="-25000" dirty="0"/>
                          <a:t>1</a:t>
                        </a:r>
                        <a:r>
                          <a:rPr lang="en-US" sz="2000" dirty="0"/>
                          <a:t> * F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T</a:t>
                        </a:r>
                        <a:r>
                          <a:rPr lang="en-US" sz="2000" baseline="-250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.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x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T -&gt; F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F -&gt; (E)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E.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F -&gt; digit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digit.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lexval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1573907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CF0253-944B-4340-8D82-A911390D27DD}"/>
                </a:ext>
              </a:extLst>
            </p:cNvPr>
            <p:cNvSpPr txBox="1"/>
            <p:nvPr/>
          </p:nvSpPr>
          <p:spPr>
            <a:xfrm>
              <a:off x="6350606" y="2967334"/>
              <a:ext cx="66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SDT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1E5AD09-E261-1944-8026-304E635FCC1F}"/>
                </a:ext>
              </a:extLst>
            </p:cNvPr>
            <p:cNvSpPr/>
            <p:nvPr/>
          </p:nvSpPr>
          <p:spPr>
            <a:xfrm>
              <a:off x="4571999" y="4471819"/>
              <a:ext cx="360042" cy="62167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71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97EB-4EE7-6A4B-A2B3-2FF0A6BF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S-SDD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32A5-C83F-A44E-B9DA-CBDEC604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underlying grammar of S-SDD is </a:t>
            </a:r>
            <a:r>
              <a:rPr lang="en-US" u="sng" dirty="0"/>
              <a:t>LR </a:t>
            </a:r>
            <a:r>
              <a:rPr lang="en-US" u="sng" dirty="0" err="1"/>
              <a:t>parsable</a:t>
            </a:r>
            <a:endParaRPr lang="en-US" u="sng" dirty="0"/>
          </a:p>
          <a:p>
            <a:pPr lvl="1"/>
            <a:r>
              <a:rPr lang="en-US" dirty="0"/>
              <a:t>Then the SDT can be implemented during LR parsing</a:t>
            </a:r>
          </a:p>
          <a:p>
            <a:r>
              <a:rPr lang="en-US" dirty="0"/>
              <a:t>Implement the converted SDT by</a:t>
            </a:r>
            <a:r>
              <a:rPr lang="en-US" sz="2400" dirty="0"/>
              <a:t>[</a:t>
            </a:r>
            <a:r>
              <a:rPr lang="en-US" sz="2400" dirty="0" err="1"/>
              <a:t>借助归约实现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Executing the action </a:t>
            </a:r>
            <a:r>
              <a:rPr lang="en-US" u="sng" dirty="0"/>
              <a:t>along with the reduction</a:t>
            </a:r>
            <a:r>
              <a:rPr lang="en-US" dirty="0"/>
              <a:t> of </a:t>
            </a:r>
            <a:r>
              <a:rPr lang="en-US" i="1" dirty="0"/>
              <a:t>head &lt;- body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2AA47-CC23-B848-845F-4E030707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0ED3-8897-7441-B1B0-A94745EA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73" y="3402060"/>
            <a:ext cx="4324723" cy="2691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335F1-710F-D648-9F2F-C4FE8B17A474}"/>
              </a:ext>
            </a:extLst>
          </p:cNvPr>
          <p:cNvSpPr txBox="1"/>
          <p:nvPr/>
        </p:nvSpPr>
        <p:spPr>
          <a:xfrm>
            <a:off x="6395285" y="2967334"/>
            <a:ext cx="2174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SLR Automaton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56378C-072E-444E-B9C0-C60842619D29}"/>
              </a:ext>
            </a:extLst>
          </p:cNvPr>
          <p:cNvGrpSpPr/>
          <p:nvPr/>
        </p:nvGrpSpPr>
        <p:grpSpPr>
          <a:xfrm>
            <a:off x="490635" y="2989272"/>
            <a:ext cx="3960440" cy="3125962"/>
            <a:chOff x="5004048" y="2967334"/>
            <a:chExt cx="3960440" cy="3125962"/>
          </a:xfrm>
        </p:grpSpPr>
        <p:graphicFrame>
          <p:nvGraphicFramePr>
            <p:cNvPr id="10" name="Content Placeholder 4">
              <a:extLst>
                <a:ext uri="{FF2B5EF4-FFF2-40B4-BE49-F238E27FC236}">
                  <a16:creationId xmlns:a16="http://schemas.microsoft.com/office/drawing/2014/main" id="{5621D89E-7E53-3E40-B25D-7F433399564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3356714"/>
                </p:ext>
              </p:extLst>
            </p:nvPr>
          </p:nvGraphicFramePr>
          <p:xfrm>
            <a:off x="5004048" y="3472016"/>
            <a:ext cx="3960440" cy="26212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960440">
                    <a:extLst>
                      <a:ext uri="{9D8B030D-6E8A-4147-A177-3AD203B41FA5}">
                        <a16:colId xmlns:a16="http://schemas.microsoft.com/office/drawing/2014/main" val="418830322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sz="2000" b="1" dirty="0"/>
                          <a:t>CFG with actions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5801877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L -&gt; E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print (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E.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0" dirty="0">
                            <a:solidFill>
                              <a:srgbClr val="0000FF"/>
                            </a:solidFill>
                          </a:rPr>
                          <a:t>)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E -&gt; E</a:t>
                        </a:r>
                        <a:r>
                          <a:rPr lang="en-US" sz="2000" baseline="-25000" dirty="0"/>
                          <a:t>1</a:t>
                        </a:r>
                        <a:r>
                          <a:rPr lang="en-US" sz="2000" dirty="0"/>
                          <a:t> + T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E.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E</a:t>
                        </a:r>
                        <a:r>
                          <a:rPr lang="en-US" sz="2000" baseline="-250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.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+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marR="0" lvl="0" indent="-34290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AutoNum type="arabicParenBoth"/>
                          <a:tabLst/>
                          <a:defRPr/>
                        </a:pPr>
                        <a:r>
                          <a:rPr lang="en-US" sz="2000" dirty="0"/>
                          <a:t>E -&gt; T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E.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marR="0" lvl="0" indent="-34290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AutoNum type="arabicParenBoth"/>
                          <a:tabLst/>
                          <a:defRPr/>
                        </a:pPr>
                        <a:r>
                          <a:rPr lang="en-US" sz="2000" dirty="0"/>
                          <a:t>T -&gt; T</a:t>
                        </a:r>
                        <a:r>
                          <a:rPr lang="en-US" sz="2000" baseline="-25000" dirty="0"/>
                          <a:t>1</a:t>
                        </a:r>
                        <a:r>
                          <a:rPr lang="en-US" sz="2000" dirty="0"/>
                          <a:t> * F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T</a:t>
                        </a:r>
                        <a:r>
                          <a:rPr lang="en-US" sz="2000" baseline="-25000" dirty="0">
                            <a:solidFill>
                              <a:srgbClr val="0000FF"/>
                            </a:solidFill>
                          </a:rPr>
                          <a:t>1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.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x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T -&gt; F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F -&gt; (E)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E.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  <a:p>
                        <a:pPr marL="342900" indent="-342900">
                          <a:buAutoNum type="arabicParenBoth"/>
                        </a:pPr>
                        <a:r>
                          <a:rPr lang="en-US" sz="2000" dirty="0"/>
                          <a:t>F -&gt; digit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{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F.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val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 = </a:t>
                        </a:r>
                        <a:r>
                          <a:rPr lang="en-US" sz="2000" dirty="0" err="1">
                            <a:solidFill>
                              <a:srgbClr val="0000FF"/>
                            </a:solidFill>
                          </a:rPr>
                          <a:t>digit.</a:t>
                        </a:r>
                        <a:r>
                          <a:rPr lang="en-US" sz="2000" i="1" dirty="0" err="1">
                            <a:solidFill>
                              <a:srgbClr val="0000FF"/>
                            </a:solidFill>
                          </a:rPr>
                          <a:t>lexval</a:t>
                        </a:r>
                        <a:r>
                          <a:rPr lang="en-US" sz="2000" i="1" dirty="0">
                            <a:solidFill>
                              <a:srgbClr val="0000FF"/>
                            </a:solidFill>
                          </a:rPr>
                          <a:t> </a:t>
                        </a:r>
                        <a:r>
                          <a:rPr lang="en-US" sz="2000" dirty="0">
                            <a:solidFill>
                              <a:srgbClr val="0000FF"/>
                            </a:solidFill>
                          </a:rPr>
                          <a:t>}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91573907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578765-DDBA-1346-AFCE-A0DC253A88A9}"/>
                </a:ext>
              </a:extLst>
            </p:cNvPr>
            <p:cNvSpPr txBox="1"/>
            <p:nvPr/>
          </p:nvSpPr>
          <p:spPr>
            <a:xfrm>
              <a:off x="6350606" y="2967334"/>
              <a:ext cx="66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71463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39033</TotalTime>
  <Words>2713</Words>
  <Application>Microsoft Macintosh PowerPoint</Application>
  <PresentationFormat>On-screen Show (4:3)</PresentationFormat>
  <Paragraphs>437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 (1)</vt:lpstr>
      <vt:lpstr>Review Questions (2)</vt:lpstr>
      <vt:lpstr>S-Attributed Definitions[S-属性定义]</vt:lpstr>
      <vt:lpstr>L-Attributed Definitions[L-属性定义]</vt:lpstr>
      <vt:lpstr>Syntax Directed Trans. Impl.[实现]</vt:lpstr>
      <vt:lpstr>Syntax Directed Trans. Impl. (cont.)</vt:lpstr>
      <vt:lpstr>== Implement S-SDD ==</vt:lpstr>
      <vt:lpstr>Implement S-SDD (cont.)</vt:lpstr>
      <vt:lpstr>Extend LR Parse Stack[扩展分析栈]</vt:lpstr>
      <vt:lpstr>Stack Manipulation[栈操作]</vt:lpstr>
      <vt:lpstr>Example</vt:lpstr>
      <vt:lpstr>Example</vt:lpstr>
      <vt:lpstr>Example (cont.)</vt:lpstr>
      <vt:lpstr>== Implement L-SDD ==</vt:lpstr>
      <vt:lpstr>Example</vt:lpstr>
      <vt:lpstr>Implement the SDT of L-SDD</vt:lpstr>
      <vt:lpstr>L-SDD in Recursive Decent Parsing</vt:lpstr>
      <vt:lpstr>Example</vt:lpstr>
      <vt:lpstr>L-SDD in LL Parsing[非递归预测]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2468</cp:revision>
  <dcterms:created xsi:type="dcterms:W3CDTF">2016-04-18T09:33:21Z</dcterms:created>
  <dcterms:modified xsi:type="dcterms:W3CDTF">2021-07-01T14:23:26Z</dcterms:modified>
</cp:coreProperties>
</file>