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8"/>
  </p:notesMasterIdLst>
  <p:handoutMasterIdLst>
    <p:handoutMasterId r:id="rId29"/>
  </p:handoutMasterIdLst>
  <p:sldIdLst>
    <p:sldId id="718" r:id="rId2"/>
    <p:sldId id="643" r:id="rId3"/>
    <p:sldId id="744" r:id="rId4"/>
    <p:sldId id="774" r:id="rId5"/>
    <p:sldId id="785" r:id="rId6"/>
    <p:sldId id="793" r:id="rId7"/>
    <p:sldId id="786" r:id="rId8"/>
    <p:sldId id="792" r:id="rId9"/>
    <p:sldId id="788" r:id="rId10"/>
    <p:sldId id="801" r:id="rId11"/>
    <p:sldId id="802" r:id="rId12"/>
    <p:sldId id="796" r:id="rId13"/>
    <p:sldId id="798" r:id="rId14"/>
    <p:sldId id="797" r:id="rId15"/>
    <p:sldId id="803" r:id="rId16"/>
    <p:sldId id="724" r:id="rId17"/>
    <p:sldId id="816" r:id="rId18"/>
    <p:sldId id="807" r:id="rId19"/>
    <p:sldId id="825" r:id="rId20"/>
    <p:sldId id="806" r:id="rId21"/>
    <p:sldId id="808" r:id="rId22"/>
    <p:sldId id="809" r:id="rId23"/>
    <p:sldId id="810" r:id="rId24"/>
    <p:sldId id="811" r:id="rId25"/>
    <p:sldId id="804" r:id="rId26"/>
    <p:sldId id="805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05" autoAdjust="0"/>
    <p:restoredTop sz="82523" autoAdjust="0"/>
  </p:normalViewPr>
  <p:slideViewPr>
    <p:cSldViewPr>
      <p:cViewPr varScale="1">
        <p:scale>
          <a:sx n="91" d="100"/>
          <a:sy n="91" d="100"/>
        </p:scale>
        <p:origin x="14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Illegal: F, T</a:t>
            </a:r>
            <a:r>
              <a:rPr lang="zh-CN" altLang="en-US" dirty="0"/>
              <a:t>没有出现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3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course163.org/learn/HIT-1002123007?tid=1463293441#/learn/content?type=detail&amp;id=124059520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ourse163.org/learn/HIT-1002123007?tid=1463293441#/learn/content?type=detail&amp;id=124059520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讲：语义分析</a:t>
            </a:r>
            <a:r>
              <a:rPr lang="en-US" altLang="zh-CN" dirty="0"/>
              <a:t>(4)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4/15/2021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6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9D6B-0055-D24B-BFD5-01290609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6ECB-5941-0440-929E-8F3EDD2C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7"/>
            <a:ext cx="8784976" cy="3077755"/>
          </a:xfrm>
        </p:spPr>
        <p:txBody>
          <a:bodyPr>
            <a:normAutofit/>
          </a:bodyPr>
          <a:lstStyle/>
          <a:p>
            <a:r>
              <a:rPr lang="en-US" dirty="0"/>
              <a:t>It is not natural to evaluate inherited attributes</a:t>
            </a:r>
          </a:p>
          <a:p>
            <a:pPr lvl="1"/>
            <a:r>
              <a:rPr lang="en-US" dirty="0"/>
              <a:t>Example: how to get T’.</a:t>
            </a:r>
            <a:r>
              <a:rPr lang="en-US" i="1" dirty="0" err="1"/>
              <a:t>inh</a:t>
            </a:r>
            <a:endParaRPr lang="en-US" i="1" dirty="0"/>
          </a:p>
          <a:p>
            <a:r>
              <a:rPr lang="en-US" dirty="0"/>
              <a:t>Claim: inherited attributes are on the stack</a:t>
            </a:r>
          </a:p>
          <a:p>
            <a:pPr lvl="1"/>
            <a:r>
              <a:rPr lang="en-US" dirty="0"/>
              <a:t>Left attributes guarantee they’ve already been computed</a:t>
            </a:r>
          </a:p>
          <a:p>
            <a:pPr lvl="1"/>
            <a:r>
              <a:rPr lang="en-US" dirty="0"/>
              <a:t>But computed by previous productions – deep in the stack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b="1" dirty="0"/>
              <a:t>Hack the stack to dig out those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FF74-258E-944D-A0DC-D6C61778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A8BB4499-0D9B-E845-96B6-88B9F2CA3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760656"/>
              </p:ext>
            </p:extLst>
          </p:nvPr>
        </p:nvGraphicFramePr>
        <p:xfrm>
          <a:off x="4611" y="4077072"/>
          <a:ext cx="603041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041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 -&gt;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{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}</a:t>
                      </a:r>
                      <a:r>
                        <a:rPr lang="en-US" sz="2000" i="0" dirty="0"/>
                        <a:t> </a:t>
                      </a:r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T’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.syn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  <a:endParaRPr lang="en-US" sz="2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T’ -&gt; *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{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x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}</a:t>
                      </a:r>
                      <a:r>
                        <a:rPr lang="en-US" sz="2000" dirty="0"/>
                        <a:t>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digit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.lexval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064A7AE3-18F0-F741-92E8-D9F7C0DE7B7B}"/>
              </a:ext>
            </a:extLst>
          </p:cNvPr>
          <p:cNvGrpSpPr/>
          <p:nvPr/>
        </p:nvGrpSpPr>
        <p:grpSpPr>
          <a:xfrm>
            <a:off x="6053503" y="3071622"/>
            <a:ext cx="3177624" cy="3453722"/>
            <a:chOff x="6053503" y="3071622"/>
            <a:chExt cx="3177624" cy="34537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46AC07-D6E7-EF49-819A-CB806D990485}"/>
                </a:ext>
              </a:extLst>
            </p:cNvPr>
            <p:cNvGrpSpPr/>
            <p:nvPr/>
          </p:nvGrpSpPr>
          <p:grpSpPr>
            <a:xfrm>
              <a:off x="7092279" y="4051885"/>
              <a:ext cx="2138848" cy="1465347"/>
              <a:chOff x="6156176" y="3176513"/>
              <a:chExt cx="2657318" cy="146534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1C77E9F-7B4C-9F4F-9DA4-A775934FBC16}"/>
                  </a:ext>
                </a:extLst>
              </p:cNvPr>
              <p:cNvGrpSpPr/>
              <p:nvPr/>
            </p:nvGrpSpPr>
            <p:grpSpPr>
              <a:xfrm>
                <a:off x="6415792" y="3609032"/>
                <a:ext cx="2010537" cy="540048"/>
                <a:chOff x="5232649" y="1963335"/>
                <a:chExt cx="2592293" cy="805143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CEEC5DD-784F-DD4D-9933-0DAD84832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2650" y="1963335"/>
                  <a:ext cx="1349524" cy="79910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EBC68AA-2806-534E-9B9E-B261CF8A2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82174" y="1969375"/>
                  <a:ext cx="6437" cy="7991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956F427-F3D6-C44D-8355-8B7F9F259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82174" y="1963335"/>
                  <a:ext cx="1242768" cy="79910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B8B93-BA2B-D048-BE2F-A587EB08DD6F}"/>
                  </a:ext>
                </a:extLst>
              </p:cNvPr>
              <p:cNvSpPr txBox="1"/>
              <p:nvPr/>
            </p:nvSpPr>
            <p:spPr>
              <a:xfrm>
                <a:off x="7168051" y="3176513"/>
                <a:ext cx="521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T’</a:t>
                </a:r>
                <a:endParaRPr lang="en-US" sz="2400" i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D8FF6D-CEDB-A347-A66D-4FF4A4E2FA54}"/>
                  </a:ext>
                </a:extLst>
              </p:cNvPr>
              <p:cNvSpPr txBox="1"/>
              <p:nvPr/>
            </p:nvSpPr>
            <p:spPr>
              <a:xfrm>
                <a:off x="6156176" y="4180195"/>
                <a:ext cx="420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FFAECB-61B3-9940-A362-8E446AAA9BC5}"/>
                  </a:ext>
                </a:extLst>
              </p:cNvPr>
              <p:cNvSpPr txBox="1"/>
              <p:nvPr/>
            </p:nvSpPr>
            <p:spPr>
              <a:xfrm>
                <a:off x="7243221" y="4137804"/>
                <a:ext cx="404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en-US" sz="2400" i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AAA3C0-97FE-E042-BC96-4583F6F70903}"/>
                  </a:ext>
                </a:extLst>
              </p:cNvPr>
              <p:cNvSpPr txBox="1"/>
              <p:nvPr/>
            </p:nvSpPr>
            <p:spPr>
              <a:xfrm>
                <a:off x="8171806" y="4151345"/>
                <a:ext cx="641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’</a:t>
                </a:r>
                <a:endParaRPr lang="en-US" sz="2400" i="1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F8997C-8161-D94F-8FD1-2FD344D057CA}"/>
                </a:ext>
              </a:extLst>
            </p:cNvPr>
            <p:cNvGrpSpPr/>
            <p:nvPr/>
          </p:nvGrpSpPr>
          <p:grpSpPr>
            <a:xfrm>
              <a:off x="6409015" y="3071622"/>
              <a:ext cx="1690200" cy="1948782"/>
              <a:chOff x="6326413" y="3176513"/>
              <a:chExt cx="2099915" cy="194878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BBBF9C1-123A-844D-A844-FE9823DF8EC4}"/>
                  </a:ext>
                </a:extLst>
              </p:cNvPr>
              <p:cNvGrpSpPr/>
              <p:nvPr/>
            </p:nvGrpSpPr>
            <p:grpSpPr>
              <a:xfrm>
                <a:off x="6326413" y="3609032"/>
                <a:ext cx="2099915" cy="1516263"/>
                <a:chOff x="5117409" y="1963335"/>
                <a:chExt cx="2707533" cy="2260556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A4CDADFF-0F7E-2142-A668-8365B12A4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17409" y="1963335"/>
                  <a:ext cx="1464765" cy="22605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1D8473C4-4BF5-C744-A5D7-7B6A16CE2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82174" y="1963335"/>
                  <a:ext cx="1242768" cy="79910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389870-4053-C944-ACD6-6B642E3BC468}"/>
                  </a:ext>
                </a:extLst>
              </p:cNvPr>
              <p:cNvSpPr txBox="1"/>
              <p:nvPr/>
            </p:nvSpPr>
            <p:spPr>
              <a:xfrm>
                <a:off x="7168051" y="3176513"/>
                <a:ext cx="41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en-US" sz="2400" i="1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EA5EFC-CFEA-BC4C-95F2-4FE5D6B6819E}"/>
                </a:ext>
              </a:extLst>
            </p:cNvPr>
            <p:cNvSpPr txBox="1"/>
            <p:nvPr/>
          </p:nvSpPr>
          <p:spPr>
            <a:xfrm>
              <a:off x="6251474" y="503234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1D38699-BD27-F94E-AAEE-6427C84DFF6C}"/>
                </a:ext>
              </a:extLst>
            </p:cNvPr>
            <p:cNvGrpSpPr/>
            <p:nvPr/>
          </p:nvGrpSpPr>
          <p:grpSpPr>
            <a:xfrm>
              <a:off x="7797944" y="5474993"/>
              <a:ext cx="734496" cy="1012431"/>
              <a:chOff x="7797944" y="5474993"/>
              <a:chExt cx="734496" cy="1012431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8E1DB67-F2FA-E841-A170-9B4EF1ECD6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41042" y="5474993"/>
                <a:ext cx="4018" cy="53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81242-7584-B540-B63F-6182D6C82E6D}"/>
                  </a:ext>
                </a:extLst>
              </p:cNvPr>
              <p:cNvSpPr txBox="1"/>
              <p:nvPr/>
            </p:nvSpPr>
            <p:spPr>
              <a:xfrm>
                <a:off x="7797944" y="6025759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digit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EB706E-333D-4F49-9EF4-421171DEC6FF}"/>
                </a:ext>
              </a:extLst>
            </p:cNvPr>
            <p:cNvGrpSpPr/>
            <p:nvPr/>
          </p:nvGrpSpPr>
          <p:grpSpPr>
            <a:xfrm>
              <a:off x="6053503" y="5512913"/>
              <a:ext cx="734496" cy="1012431"/>
              <a:chOff x="7797944" y="5474993"/>
              <a:chExt cx="734496" cy="1012431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9F3B7A0-EB42-3A4E-B318-E44B19C95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41042" y="5474993"/>
                <a:ext cx="4018" cy="53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E4A6D2-F84B-0048-9CC7-7E961A554977}"/>
                  </a:ext>
                </a:extLst>
              </p:cNvPr>
              <p:cNvSpPr txBox="1"/>
              <p:nvPr/>
            </p:nvSpPr>
            <p:spPr>
              <a:xfrm>
                <a:off x="7797944" y="6025759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digit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4DDF48-4252-4745-B4DE-AB05DE0FAE93}"/>
                </a:ext>
              </a:extLst>
            </p:cNvPr>
            <p:cNvGrpSpPr/>
            <p:nvPr/>
          </p:nvGrpSpPr>
          <p:grpSpPr>
            <a:xfrm>
              <a:off x="8748464" y="5488382"/>
              <a:ext cx="324128" cy="1012431"/>
              <a:chOff x="7980255" y="5474993"/>
              <a:chExt cx="324128" cy="101243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C50AA92-5D38-2942-8308-0E6B554F93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41042" y="5474993"/>
                <a:ext cx="4018" cy="53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1E57F0-B9C6-7042-9282-9D9AB54D4FAA}"/>
                  </a:ext>
                </a:extLst>
              </p:cNvPr>
              <p:cNvSpPr txBox="1"/>
              <p:nvPr/>
            </p:nvSpPr>
            <p:spPr>
              <a:xfrm>
                <a:off x="7980255" y="6025759"/>
                <a:ext cx="324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/>
                  <a:t>ε</a:t>
                </a:r>
                <a:endParaRPr lang="en-US" sz="2400" dirty="0"/>
              </a:p>
            </p:txBody>
          </p:sp>
        </p:grp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AF2CB789-BB14-BC49-A1E2-957557D483D2}"/>
              </a:ext>
            </a:extLst>
          </p:cNvPr>
          <p:cNvSpPr/>
          <p:nvPr/>
        </p:nvSpPr>
        <p:spPr>
          <a:xfrm>
            <a:off x="6049486" y="4994834"/>
            <a:ext cx="826770" cy="174653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E998C-AC89-784B-B03D-86F38E805CC5}"/>
              </a:ext>
            </a:extLst>
          </p:cNvPr>
          <p:cNvSpPr/>
          <p:nvPr/>
        </p:nvSpPr>
        <p:spPr>
          <a:xfrm>
            <a:off x="7086441" y="4994834"/>
            <a:ext cx="2049523" cy="51807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F84CD4-6C90-C64E-9306-AC3A4C676D7E}"/>
              </a:ext>
            </a:extLst>
          </p:cNvPr>
          <p:cNvSpPr/>
          <p:nvPr/>
        </p:nvSpPr>
        <p:spPr>
          <a:xfrm>
            <a:off x="395536" y="4431283"/>
            <a:ext cx="3312368" cy="36004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FE831E-F2AA-E946-951E-2912105D4B92}"/>
              </a:ext>
            </a:extLst>
          </p:cNvPr>
          <p:cNvSpPr txBox="1"/>
          <p:nvPr/>
        </p:nvSpPr>
        <p:spPr>
          <a:xfrm>
            <a:off x="1269182" y="-417041"/>
            <a:ext cx="603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Solution: hack the stack to dig out those values</a:t>
            </a:r>
          </a:p>
        </p:txBody>
      </p:sp>
    </p:spTree>
    <p:extLst>
      <p:ext uri="{BB962C8B-B14F-4D97-AF65-F5344CB8AC3E}">
        <p14:creationId xmlns:p14="http://schemas.microsoft.com/office/powerpoint/2010/main" val="1152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48AB-2CFB-F644-BDED-9451353F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A454-78BE-E44B-B460-FBE4CF9A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 SDD, where |⍺| ≠ |β|</a:t>
            </a:r>
          </a:p>
          <a:p>
            <a:pPr marL="457200" lvl="1" indent="0">
              <a:buNone/>
            </a:pPr>
            <a:r>
              <a:rPr lang="en-US" dirty="0"/>
              <a:t>A -&gt; X ⍺ </a:t>
            </a:r>
            <a:r>
              <a:rPr lang="en-US" dirty="0">
                <a:solidFill>
                  <a:srgbClr val="0000FF"/>
                </a:solidFill>
              </a:rPr>
              <a:t>{ </a:t>
            </a:r>
            <a:r>
              <a:rPr lang="en-US" dirty="0" err="1">
                <a:solidFill>
                  <a:srgbClr val="0000FF"/>
                </a:solidFill>
              </a:rPr>
              <a:t>Y.</a:t>
            </a:r>
            <a:r>
              <a:rPr lang="en-US" i="1" dirty="0" err="1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= X.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}</a:t>
            </a:r>
            <a:r>
              <a:rPr lang="en-US" dirty="0"/>
              <a:t> Y | X β </a:t>
            </a:r>
            <a:r>
              <a:rPr lang="en-US" dirty="0">
                <a:solidFill>
                  <a:srgbClr val="0000FF"/>
                </a:solidFill>
              </a:rPr>
              <a:t>{ </a:t>
            </a:r>
            <a:r>
              <a:rPr lang="en-US" dirty="0" err="1">
                <a:solidFill>
                  <a:srgbClr val="0000FF"/>
                </a:solidFill>
              </a:rPr>
              <a:t>Y.</a:t>
            </a:r>
            <a:r>
              <a:rPr lang="en-US" i="1" dirty="0" err="1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= X.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}</a:t>
            </a:r>
            <a:r>
              <a:rPr lang="en-US" dirty="0"/>
              <a:t> Y</a:t>
            </a:r>
          </a:p>
          <a:p>
            <a:pPr marL="457200" lvl="1" indent="0">
              <a:buNone/>
            </a:pPr>
            <a:r>
              <a:rPr lang="en-US" dirty="0"/>
              <a:t>Y -&gt; 𝛾 </a:t>
            </a:r>
            <a:r>
              <a:rPr lang="en-US" dirty="0">
                <a:solidFill>
                  <a:srgbClr val="0000FF"/>
                </a:solidFill>
              </a:rPr>
              <a:t>{ Y.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= f(</a:t>
            </a:r>
            <a:r>
              <a:rPr lang="en-US" dirty="0" err="1">
                <a:solidFill>
                  <a:srgbClr val="FF0000"/>
                </a:solidFill>
              </a:rPr>
              <a:t>Y.</a:t>
            </a:r>
            <a:r>
              <a:rPr lang="en-US" i="1" dirty="0" err="1">
                <a:solidFill>
                  <a:srgbClr val="FF0000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) }</a:t>
            </a:r>
          </a:p>
          <a:p>
            <a:r>
              <a:rPr lang="en-US" dirty="0"/>
              <a:t>Problem: cannot generate stack location for </a:t>
            </a:r>
            <a:r>
              <a:rPr lang="en-US" dirty="0" err="1"/>
              <a:t>Y.</a:t>
            </a:r>
            <a:r>
              <a:rPr lang="en-US" i="1" dirty="0" err="1"/>
              <a:t>in</a:t>
            </a:r>
            <a:endParaRPr lang="en-US" i="1" dirty="0"/>
          </a:p>
          <a:p>
            <a:pPr lvl="1"/>
            <a:r>
              <a:rPr lang="en-US" dirty="0"/>
              <a:t>Because X.</a:t>
            </a:r>
            <a:r>
              <a:rPr lang="en-US" i="1" dirty="0"/>
              <a:t>s</a:t>
            </a:r>
            <a:r>
              <a:rPr lang="en-US" dirty="0"/>
              <a:t> is at different relative stack locations from Y</a:t>
            </a:r>
          </a:p>
          <a:p>
            <a:endParaRPr lang="en-US" dirty="0"/>
          </a:p>
          <a:p>
            <a:r>
              <a:rPr lang="en-US" dirty="0"/>
              <a:t>Solution: insert markers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 right before Y</a:t>
            </a:r>
          </a:p>
          <a:p>
            <a:pPr marL="457200" lvl="1" indent="0">
              <a:buNone/>
            </a:pPr>
            <a:r>
              <a:rPr lang="en-US" dirty="0"/>
              <a:t>A -&gt; X ⍺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Y | X β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 Y</a:t>
            </a:r>
          </a:p>
          <a:p>
            <a:pPr marL="457200" lvl="1" indent="0">
              <a:buNone/>
            </a:pPr>
            <a:r>
              <a:rPr lang="en-US" dirty="0"/>
              <a:t>Y -&gt; 𝛾 </a:t>
            </a:r>
            <a:r>
              <a:rPr lang="en-US" dirty="0">
                <a:solidFill>
                  <a:srgbClr val="0000FF"/>
                </a:solidFill>
              </a:rPr>
              <a:t>{ Y.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= f(stack[top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-|𝛾|].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) }</a:t>
            </a:r>
            <a:r>
              <a:rPr lang="en-US" dirty="0"/>
              <a:t>      // Y.</a:t>
            </a:r>
            <a:r>
              <a:rPr lang="en-US" i="1" dirty="0"/>
              <a:t>s</a:t>
            </a:r>
            <a:r>
              <a:rPr lang="en-US" dirty="0"/>
              <a:t> = M</a:t>
            </a:r>
            <a:r>
              <a:rPr lang="en-US" baseline="-25000" dirty="0"/>
              <a:t>1</a:t>
            </a:r>
            <a:r>
              <a:rPr lang="en-US" dirty="0"/>
              <a:t>.</a:t>
            </a:r>
            <a:r>
              <a:rPr lang="en-US" i="1" dirty="0"/>
              <a:t>s</a:t>
            </a:r>
            <a:r>
              <a:rPr lang="en-US" dirty="0"/>
              <a:t> or Y.</a:t>
            </a:r>
            <a:r>
              <a:rPr lang="en-US" i="1" dirty="0"/>
              <a:t>s</a:t>
            </a:r>
            <a:r>
              <a:rPr lang="en-US" dirty="0"/>
              <a:t> = M</a:t>
            </a:r>
            <a:r>
              <a:rPr lang="en-US" baseline="-25000" dirty="0"/>
              <a:t>2</a:t>
            </a:r>
            <a:r>
              <a:rPr lang="en-US" dirty="0"/>
              <a:t>.</a:t>
            </a:r>
            <a:r>
              <a:rPr lang="en-US" i="1" dirty="0"/>
              <a:t>s</a:t>
            </a:r>
          </a:p>
          <a:p>
            <a:pPr marL="457200" lvl="1" indent="0">
              <a:buNone/>
            </a:pP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-&gt; </a:t>
            </a:r>
            <a:r>
              <a:rPr lang="en-US" dirty="0" err="1"/>
              <a:t>ε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{ 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= stack[top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-|⍺|].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}</a:t>
            </a:r>
            <a:r>
              <a:rPr lang="en-US" dirty="0"/>
              <a:t>   // M</a:t>
            </a:r>
            <a:r>
              <a:rPr lang="en-US" baseline="-25000" dirty="0"/>
              <a:t>1</a:t>
            </a:r>
            <a:r>
              <a:rPr lang="en-US" dirty="0"/>
              <a:t>.</a:t>
            </a:r>
            <a:r>
              <a:rPr lang="en-US" i="1" dirty="0"/>
              <a:t>s</a:t>
            </a:r>
            <a:r>
              <a:rPr lang="en-US" dirty="0"/>
              <a:t> = X.</a:t>
            </a:r>
            <a:r>
              <a:rPr lang="en-US" i="1" dirty="0"/>
              <a:t>s</a:t>
            </a:r>
          </a:p>
          <a:p>
            <a:pPr marL="457200" lvl="1" indent="0">
              <a:buNone/>
            </a:pP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-&gt; </a:t>
            </a:r>
            <a:r>
              <a:rPr lang="en-US" dirty="0" err="1"/>
              <a:t>ε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{ M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= stack[top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-|β|].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}</a:t>
            </a:r>
            <a:r>
              <a:rPr lang="en-US" dirty="0"/>
              <a:t>   // M</a:t>
            </a:r>
            <a:r>
              <a:rPr lang="en-US" baseline="-25000" dirty="0"/>
              <a:t>2</a:t>
            </a:r>
            <a:r>
              <a:rPr lang="en-US" dirty="0"/>
              <a:t>.</a:t>
            </a:r>
            <a:r>
              <a:rPr lang="en-US" i="1" dirty="0"/>
              <a:t>s</a:t>
            </a:r>
            <a:r>
              <a:rPr lang="en-US" dirty="0"/>
              <a:t> = X.</a:t>
            </a:r>
            <a:r>
              <a:rPr lang="en-US" i="1" dirty="0"/>
              <a:t>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FBFB-9CA7-A048-A56F-7234E4A8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3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F24B-B447-1E40-ADA7-25981670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Grammar with 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699F-D1F7-BE4D-BB3B-BAA89D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4536504"/>
          </a:xfrm>
        </p:spPr>
        <p:txBody>
          <a:bodyPr/>
          <a:lstStyle/>
          <a:p>
            <a:r>
              <a:rPr lang="en-US" dirty="0"/>
              <a:t>Given an L-SDD on an LL grammar, we can adapt the grammar to compute the same SDD during an LR parse</a:t>
            </a:r>
          </a:p>
          <a:p>
            <a:pPr lvl="1"/>
            <a:r>
              <a:rPr lang="en-US" dirty="0"/>
              <a:t>Introduce into the grammar a </a:t>
            </a:r>
            <a:r>
              <a:rPr lang="en-US" b="1" dirty="0"/>
              <a:t>marker nonterminal</a:t>
            </a:r>
            <a:r>
              <a:rPr lang="en-US" dirty="0"/>
              <a:t>[</a:t>
            </a:r>
            <a:r>
              <a:rPr lang="zh-CN" altLang="en-US" dirty="0"/>
              <a:t>标记非终结符</a:t>
            </a:r>
            <a:r>
              <a:rPr lang="en-US" dirty="0"/>
              <a:t>] in place of each embedded action</a:t>
            </a:r>
          </a:p>
          <a:p>
            <a:pPr lvl="2"/>
            <a:r>
              <a:rPr lang="en-US" dirty="0"/>
              <a:t>Each such place gets a distinct marker, and there is one production for any marker M, </a:t>
            </a:r>
            <a:r>
              <a:rPr lang="en-US" dirty="0">
                <a:solidFill>
                  <a:srgbClr val="0000FF"/>
                </a:solidFill>
              </a:rPr>
              <a:t>M -&gt; </a:t>
            </a:r>
            <a:r>
              <a:rPr lang="en-US" dirty="0" err="1">
                <a:solidFill>
                  <a:srgbClr val="0000FF"/>
                </a:solidFill>
              </a:rPr>
              <a:t>ε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[</a:t>
            </a:r>
            <a:r>
              <a:rPr lang="zh-CN" altLang="en-US" dirty="0"/>
              <a:t>空产生式</a:t>
            </a:r>
            <a:r>
              <a:rPr lang="en-US" altLang="zh-CN" dirty="0"/>
              <a:t>]</a:t>
            </a:r>
            <a:endParaRPr lang="en-US" dirty="0"/>
          </a:p>
          <a:p>
            <a:pPr lvl="1"/>
            <a:r>
              <a:rPr lang="en-US" dirty="0"/>
              <a:t>Modify the action a if marker nonterminal M replaces it in some production </a:t>
            </a:r>
            <a:r>
              <a:rPr lang="en-US" dirty="0">
                <a:solidFill>
                  <a:srgbClr val="0000FF"/>
                </a:solidFill>
              </a:rPr>
              <a:t>A -&gt; ⍺ { a } β</a:t>
            </a:r>
            <a:r>
              <a:rPr lang="en-US" dirty="0"/>
              <a:t>, and associate with M -&gt; </a:t>
            </a:r>
            <a:r>
              <a:rPr lang="en-US" dirty="0" err="1"/>
              <a:t>ε</a:t>
            </a:r>
            <a:r>
              <a:rPr lang="en-US" dirty="0"/>
              <a:t> an action a’ that</a:t>
            </a:r>
          </a:p>
          <a:p>
            <a:pPr lvl="2"/>
            <a:r>
              <a:rPr lang="en-US" dirty="0"/>
              <a:t>Copies, as inherited </a:t>
            </a:r>
            <a:r>
              <a:rPr lang="en-US" dirty="0" err="1"/>
              <a:t>attrs</a:t>
            </a:r>
            <a:r>
              <a:rPr lang="en-US" dirty="0"/>
              <a:t> of M, any </a:t>
            </a:r>
            <a:r>
              <a:rPr lang="en-US" dirty="0" err="1"/>
              <a:t>attrs</a:t>
            </a:r>
            <a:r>
              <a:rPr lang="en-US" dirty="0"/>
              <a:t> of A or symbols of ⍺ that action a needs (e.g., </a:t>
            </a:r>
            <a:r>
              <a:rPr lang="en-US" dirty="0" err="1"/>
              <a:t>M.</a:t>
            </a:r>
            <a:r>
              <a:rPr lang="en-US" i="1" dirty="0" err="1"/>
              <a:t>i</a:t>
            </a:r>
            <a:r>
              <a:rPr lang="en-US" dirty="0"/>
              <a:t> = </a:t>
            </a:r>
            <a:r>
              <a:rPr lang="en-US" dirty="0" err="1"/>
              <a:t>A.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Computes </a:t>
            </a:r>
            <a:r>
              <a:rPr lang="en-US" dirty="0" err="1"/>
              <a:t>attrs</a:t>
            </a:r>
            <a:r>
              <a:rPr lang="en-US" dirty="0"/>
              <a:t> in the same way as a, but makes those </a:t>
            </a:r>
            <a:r>
              <a:rPr lang="en-US" dirty="0" err="1"/>
              <a:t>attrs</a:t>
            </a:r>
            <a:r>
              <a:rPr lang="en-US" dirty="0"/>
              <a:t> be synthesized </a:t>
            </a:r>
            <a:r>
              <a:rPr lang="en-US" dirty="0" err="1"/>
              <a:t>attrs</a:t>
            </a:r>
            <a:r>
              <a:rPr lang="en-US" dirty="0"/>
              <a:t> of M (</a:t>
            </a:r>
            <a:r>
              <a:rPr lang="en-US" dirty="0" err="1"/>
              <a:t>e,.g</a:t>
            </a:r>
            <a:r>
              <a:rPr lang="en-US" dirty="0"/>
              <a:t>., M.</a:t>
            </a:r>
            <a:r>
              <a:rPr lang="en-US" i="1" dirty="0"/>
              <a:t>s</a:t>
            </a:r>
            <a:r>
              <a:rPr lang="en-US" dirty="0"/>
              <a:t> = f(</a:t>
            </a:r>
            <a:r>
              <a:rPr lang="en-US" dirty="0" err="1"/>
              <a:t>M.</a:t>
            </a:r>
            <a:r>
              <a:rPr lang="en-US" i="1" dirty="0" err="1"/>
              <a:t>i</a:t>
            </a:r>
            <a:r>
              <a:rPr lang="en-US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2A5BA-3EE3-164D-80D3-02993329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3FD5-EBAB-2943-98CA-393ABD3586DF}"/>
              </a:ext>
            </a:extLst>
          </p:cNvPr>
          <p:cNvSpPr txBox="1"/>
          <p:nvPr/>
        </p:nvSpPr>
        <p:spPr>
          <a:xfrm>
            <a:off x="755576" y="5746683"/>
            <a:ext cx="240790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 -&gt; </a:t>
            </a:r>
            <a:r>
              <a:rPr lang="en-US" sz="2000" dirty="0">
                <a:solidFill>
                  <a:srgbClr val="0000FF"/>
                </a:solidFill>
              </a:rPr>
              <a:t>{ </a:t>
            </a:r>
            <a:r>
              <a:rPr lang="en-US" sz="2000" dirty="0" err="1">
                <a:solidFill>
                  <a:srgbClr val="0000FF"/>
                </a:solidFill>
              </a:rPr>
              <a:t>B.</a:t>
            </a:r>
            <a:r>
              <a:rPr lang="en-US" sz="2000" i="1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 = f(</a:t>
            </a:r>
            <a:r>
              <a:rPr lang="en-US" sz="2000" dirty="0" err="1">
                <a:solidFill>
                  <a:srgbClr val="0000FF"/>
                </a:solidFill>
              </a:rPr>
              <a:t>A.</a:t>
            </a:r>
            <a:r>
              <a:rPr lang="en-US" sz="2000" i="1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); } </a:t>
            </a:r>
            <a:r>
              <a:rPr lang="en-US" sz="2000" dirty="0"/>
              <a:t>B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38D63-7336-494D-9477-DA2172A3DA94}"/>
              </a:ext>
            </a:extLst>
          </p:cNvPr>
          <p:cNvSpPr txBox="1"/>
          <p:nvPr/>
        </p:nvSpPr>
        <p:spPr>
          <a:xfrm>
            <a:off x="4736604" y="5612803"/>
            <a:ext cx="344023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 -&gt; 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 B C</a:t>
            </a:r>
          </a:p>
          <a:p>
            <a:r>
              <a:rPr lang="en-US" sz="2000" dirty="0"/>
              <a:t>M -&gt; </a:t>
            </a:r>
            <a:r>
              <a:rPr lang="en-US" sz="2000" dirty="0" err="1"/>
              <a:t>ε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{ </a:t>
            </a:r>
            <a:r>
              <a:rPr lang="en-US" sz="2000" dirty="0" err="1">
                <a:solidFill>
                  <a:srgbClr val="0000FF"/>
                </a:solidFill>
              </a:rPr>
              <a:t>M.</a:t>
            </a:r>
            <a:r>
              <a:rPr lang="en-US" sz="2000" i="1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 = </a:t>
            </a:r>
            <a:r>
              <a:rPr lang="en-US" sz="2000" dirty="0" err="1">
                <a:solidFill>
                  <a:srgbClr val="0000FF"/>
                </a:solidFill>
              </a:rPr>
              <a:t>A.</a:t>
            </a:r>
            <a:r>
              <a:rPr lang="en-US" sz="2000" i="1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; M.</a:t>
            </a:r>
            <a:r>
              <a:rPr lang="en-US" sz="2000" i="1" dirty="0">
                <a:solidFill>
                  <a:srgbClr val="0000FF"/>
                </a:solidFill>
              </a:rPr>
              <a:t>s</a:t>
            </a:r>
            <a:r>
              <a:rPr lang="en-US" sz="2000" dirty="0">
                <a:solidFill>
                  <a:srgbClr val="0000FF"/>
                </a:solidFill>
              </a:rPr>
              <a:t> = f(</a:t>
            </a:r>
            <a:r>
              <a:rPr lang="en-US" sz="2000" dirty="0" err="1">
                <a:solidFill>
                  <a:srgbClr val="0000FF"/>
                </a:solidFill>
              </a:rPr>
              <a:t>M.</a:t>
            </a:r>
            <a:r>
              <a:rPr lang="en-US" sz="2000" i="1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33206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F24B-B447-1E40-ADA7-25981670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2A5BA-3EE3-164D-80D3-02993329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690A7F-73BE-0349-A412-C05AB9214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667423"/>
              </p:ext>
            </p:extLst>
          </p:nvPr>
        </p:nvGraphicFramePr>
        <p:xfrm>
          <a:off x="1385473" y="1484784"/>
          <a:ext cx="603041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041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 -&gt;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{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}</a:t>
                      </a:r>
                      <a:r>
                        <a:rPr lang="en-US" sz="2000" i="0" dirty="0"/>
                        <a:t> </a:t>
                      </a:r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T’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.syn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  <a:endParaRPr lang="en-US" sz="2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T’ -&gt; *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{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x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}</a:t>
                      </a:r>
                      <a:r>
                        <a:rPr lang="en-US" sz="2000" dirty="0"/>
                        <a:t>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digit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.lexval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FA5B9FD-4EC1-C845-9211-5B57A2395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889990"/>
              </p:ext>
            </p:extLst>
          </p:nvPr>
        </p:nvGraphicFramePr>
        <p:xfrm>
          <a:off x="1556365" y="3861048"/>
          <a:ext cx="568863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 -&gt; F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T’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.syn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     M -&gt;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ε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{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M.i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F.val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; M.s =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M.i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}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(2)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/>
                        <a:t>T’ -&gt; * F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 -&gt;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ε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{ N.i1 = T’.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; N.i2 =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F.val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; N.s = N.i1 x N.i2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/>
                        <a:t>F -&gt; digit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digit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.lexval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9" name="Down Arrow 8">
            <a:extLst>
              <a:ext uri="{FF2B5EF4-FFF2-40B4-BE49-F238E27FC236}">
                <a16:creationId xmlns:a16="http://schemas.microsoft.com/office/drawing/2014/main" id="{030482DB-59B2-DC48-921D-497C580DD6AF}"/>
              </a:ext>
            </a:extLst>
          </p:cNvPr>
          <p:cNvSpPr/>
          <p:nvPr/>
        </p:nvSpPr>
        <p:spPr>
          <a:xfrm>
            <a:off x="4112649" y="2827675"/>
            <a:ext cx="576064" cy="97230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5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4F2D-9EEE-B943-9F02-1BDBA1C7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</a:t>
            </a:r>
            <a:r>
              <a:rPr lang="en-US" sz="3200" dirty="0"/>
              <a:t>[</a:t>
            </a:r>
            <a:r>
              <a:rPr lang="zh-CN" altLang="en-US" sz="3200" dirty="0"/>
              <a:t>栈操作</a:t>
            </a:r>
            <a:r>
              <a:rPr lang="en-US" sz="32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0F91B-4B71-F845-AA70-3C29B87A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8E421BAA-6FFC-8745-99B9-6B91CEEF9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053764"/>
              </p:ext>
            </p:extLst>
          </p:nvPr>
        </p:nvGraphicFramePr>
        <p:xfrm>
          <a:off x="254229" y="4389080"/>
          <a:ext cx="863554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5542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 -&gt; F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stack[top-2].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 = stack[top].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; top = top - 2;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     M -&gt;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ε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{ stack[top+1].</a:t>
                      </a:r>
                      <a:r>
                        <a:rPr lang="en-US" sz="2000" i="1" dirty="0" err="1">
                          <a:solidFill>
                            <a:srgbClr val="FF0000"/>
                          </a:solidFill>
                        </a:rPr>
                        <a:t>T’inh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= stack[top].</a:t>
                      </a:r>
                      <a:r>
                        <a:rPr lang="en-US" sz="2000" i="1" dirty="0" err="1">
                          <a:solidFill>
                            <a:srgbClr val="FF0000"/>
                          </a:solidFill>
                        </a:rPr>
                        <a:t>val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; top = top + 1; }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(2)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/>
                        <a:t>T’ -&gt; * F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{ stack[top-3].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stack[top].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; top = top -3;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 -&gt;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ε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{ stack[top+1].</a:t>
                      </a:r>
                      <a:r>
                        <a:rPr lang="en-US" sz="2000" i="1" dirty="0" err="1">
                          <a:solidFill>
                            <a:srgbClr val="FF0000"/>
                          </a:solidFill>
                        </a:rPr>
                        <a:t>T’inh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= stack[top-2].</a:t>
                      </a:r>
                      <a:r>
                        <a:rPr lang="en-US" sz="2000" i="1" dirty="0" err="1">
                          <a:solidFill>
                            <a:srgbClr val="FF0000"/>
                          </a:solidFill>
                        </a:rPr>
                        <a:t>T’inh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x stack[top].</a:t>
                      </a:r>
                      <a:r>
                        <a:rPr lang="en-US" sz="2000" i="1" dirty="0" err="1">
                          <a:solidFill>
                            <a:srgbClr val="FF0000"/>
                          </a:solidFill>
                        </a:rPr>
                        <a:t>val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; top = top + 1;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stack[top+1].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stack[top].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; top = top + 1;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/>
                        <a:t>F -&gt; digit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stack[top].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stack[top]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lexval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;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FDCE4D3-77CA-FB4F-AA83-2B52747C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37" y="836712"/>
            <a:ext cx="4685134" cy="11295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C02298-EA97-374F-98B0-BF99F2939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284" y="2407844"/>
            <a:ext cx="4172639" cy="1511423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2F83CC3B-0381-4242-82A2-A27BB840C6B6}"/>
              </a:ext>
            </a:extLst>
          </p:cNvPr>
          <p:cNvSpPr/>
          <p:nvPr/>
        </p:nvSpPr>
        <p:spPr>
          <a:xfrm>
            <a:off x="4283968" y="1916832"/>
            <a:ext cx="576064" cy="54823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224E453-D51A-5543-A2F0-E1C411D6BB3D}"/>
              </a:ext>
            </a:extLst>
          </p:cNvPr>
          <p:cNvSpPr/>
          <p:nvPr/>
        </p:nvSpPr>
        <p:spPr>
          <a:xfrm>
            <a:off x="4283968" y="3808058"/>
            <a:ext cx="576064" cy="54823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388CA-A1F9-0F4A-8569-425ADFDABFD1}"/>
              </a:ext>
            </a:extLst>
          </p:cNvPr>
          <p:cNvSpPr txBox="1"/>
          <p:nvPr/>
        </p:nvSpPr>
        <p:spPr>
          <a:xfrm>
            <a:off x="3879237" y="6413266"/>
            <a:ext cx="45496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完整步骤见</a:t>
            </a:r>
            <a:r>
              <a:rPr lang="en-US" altLang="zh-CN" sz="2000" dirty="0"/>
              <a:t>👉🏿</a:t>
            </a:r>
            <a:r>
              <a:rPr lang="zh-CN" altLang="en-US" sz="2000" dirty="0"/>
              <a:t>： </a:t>
            </a:r>
            <a:r>
              <a:rPr lang="en-US" sz="2000" dirty="0">
                <a:hlinkClick r:id="rId4"/>
              </a:rPr>
              <a:t>MOOC:</a:t>
            </a:r>
            <a:r>
              <a:rPr lang="zh-CN" altLang="en-US" sz="2000" dirty="0">
                <a:hlinkClick r:id="rId4"/>
              </a:rPr>
              <a:t>语法制导翻译</a:t>
            </a:r>
            <a:r>
              <a:rPr lang="en-US" altLang="zh-CN" sz="2000" dirty="0">
                <a:hlinkClick r:id="rId4"/>
              </a:rPr>
              <a:t>-3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482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07C7B5-20EB-164D-9EB9-EE9D3DBFD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 (4)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E622F1-6E0A-5B49-8C9A-096A68C37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60423-7CCC-F945-98E1-09462AA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3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94C-A3AF-314F-ACD7-C744414B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Phases</a:t>
            </a:r>
            <a:r>
              <a:rPr lang="en-US" sz="3200" dirty="0"/>
              <a:t>[</a:t>
            </a:r>
            <a:r>
              <a:rPr lang="zh-CN" altLang="en-US" sz="3200" dirty="0"/>
              <a:t>编译阶段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900F-8E1E-FF4E-B9AE-6EA34BF6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r>
              <a:rPr lang="en-US" sz="2400" dirty="0"/>
              <a:t>[</a:t>
            </a:r>
            <a:r>
              <a:rPr lang="zh-CN" altLang="en-US" sz="2400" dirty="0"/>
              <a:t>词法分析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Source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/>
              <a:t>tokens</a:t>
            </a:r>
          </a:p>
          <a:p>
            <a:pPr lvl="1"/>
            <a:r>
              <a:rPr lang="en-US" dirty="0"/>
              <a:t>Detects inputs with illegal tokens</a:t>
            </a:r>
          </a:p>
          <a:p>
            <a:pPr lvl="1"/>
            <a:r>
              <a:rPr lang="en-US" dirty="0"/>
              <a:t>Is the input program </a:t>
            </a:r>
            <a:r>
              <a:rPr lang="en-US" dirty="0">
                <a:solidFill>
                  <a:srgbClr val="0000FF"/>
                </a:solidFill>
              </a:rPr>
              <a:t>lexically</a:t>
            </a:r>
            <a:r>
              <a:rPr lang="en-US" dirty="0"/>
              <a:t> well-formed?</a:t>
            </a:r>
          </a:p>
          <a:p>
            <a:r>
              <a:rPr lang="en-US" dirty="0"/>
              <a:t>Syntax analysis</a:t>
            </a:r>
            <a:r>
              <a:rPr lang="en-US" sz="2400" dirty="0"/>
              <a:t>[</a:t>
            </a:r>
            <a:r>
              <a:rPr lang="zh-CN" altLang="en-US" sz="2400" dirty="0"/>
              <a:t>语法分析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Tokens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/>
              <a:t>parse tree or abstract syntax tree (AST)</a:t>
            </a:r>
          </a:p>
          <a:p>
            <a:pPr lvl="1"/>
            <a:r>
              <a:rPr lang="en-US" dirty="0"/>
              <a:t>Detects inputs with incorrect structure</a:t>
            </a:r>
          </a:p>
          <a:p>
            <a:pPr lvl="1"/>
            <a:r>
              <a:rPr lang="en-US" dirty="0"/>
              <a:t>Is the input program </a:t>
            </a:r>
            <a:r>
              <a:rPr lang="en-US" dirty="0">
                <a:solidFill>
                  <a:srgbClr val="0000FF"/>
                </a:solidFill>
              </a:rPr>
              <a:t>syntactically</a:t>
            </a:r>
            <a:r>
              <a:rPr lang="en-US" dirty="0"/>
              <a:t> well-formed?</a:t>
            </a:r>
          </a:p>
          <a:p>
            <a:r>
              <a:rPr lang="en-US" dirty="0"/>
              <a:t>Semantic analysis</a:t>
            </a:r>
            <a:r>
              <a:rPr lang="en-US" sz="2400" dirty="0"/>
              <a:t>[</a:t>
            </a:r>
            <a:r>
              <a:rPr lang="zh-CN" altLang="en-US" sz="2400" dirty="0"/>
              <a:t>语义分析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/>
              <a:t> (modified) AST + </a:t>
            </a:r>
            <a:r>
              <a:rPr lang="en-US" b="1" dirty="0">
                <a:solidFill>
                  <a:srgbClr val="FF0000"/>
                </a:solidFill>
              </a:rPr>
              <a:t>symbol table</a:t>
            </a:r>
          </a:p>
          <a:p>
            <a:pPr lvl="1"/>
            <a:r>
              <a:rPr lang="en-US" dirty="0"/>
              <a:t>Detects semantic errors (errors in meaning)</a:t>
            </a:r>
          </a:p>
          <a:p>
            <a:pPr lvl="1"/>
            <a:r>
              <a:rPr lang="en-US" dirty="0"/>
              <a:t>Does the input program has a well-defined </a:t>
            </a:r>
            <a:r>
              <a:rPr lang="en-US" dirty="0">
                <a:solidFill>
                  <a:srgbClr val="0000FF"/>
                </a:solidFill>
              </a:rPr>
              <a:t>meaning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F8553-CF60-FF47-8E17-20ED82A4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4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E725-A817-7847-B62B-EBCAD604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Symbol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0B72-38CB-954D-9B56-B65AD38A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Symbol table</a:t>
            </a:r>
            <a:r>
              <a:rPr lang="en-US" dirty="0"/>
              <a:t> records info of each symbol name in a program</a:t>
            </a:r>
            <a:r>
              <a:rPr lang="en-US" sz="2400" dirty="0"/>
              <a:t>[</a:t>
            </a:r>
            <a:r>
              <a:rPr lang="zh-CN" altLang="en-US" sz="2400" dirty="0"/>
              <a:t>符号表记录每个符号的信息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symbol = name = identifier</a:t>
            </a:r>
          </a:p>
          <a:p>
            <a:r>
              <a:rPr lang="en-US" dirty="0"/>
              <a:t>Symbol table is created in the </a:t>
            </a:r>
            <a:r>
              <a:rPr lang="en-US" dirty="0">
                <a:solidFill>
                  <a:srgbClr val="0000FF"/>
                </a:solidFill>
              </a:rPr>
              <a:t>semantic analysis</a:t>
            </a:r>
            <a:r>
              <a:rPr lang="en-US" dirty="0"/>
              <a:t> phase[</a:t>
            </a:r>
            <a:r>
              <a:rPr lang="zh-CN" altLang="en-US" dirty="0"/>
              <a:t>语义分析阶段创建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Because it is not until the semantic analysis phase that enough info is known about a name to describe it</a:t>
            </a:r>
          </a:p>
          <a:p>
            <a:r>
              <a:rPr lang="en-US" dirty="0"/>
              <a:t>But, many compilers set up a table at </a:t>
            </a:r>
            <a:r>
              <a:rPr lang="en-US" dirty="0">
                <a:solidFill>
                  <a:srgbClr val="0000FF"/>
                </a:solidFill>
              </a:rPr>
              <a:t>lexical analysis</a:t>
            </a:r>
            <a:r>
              <a:rPr lang="en-US" dirty="0"/>
              <a:t> time for the various variables in the program[</a:t>
            </a:r>
            <a:r>
              <a:rPr lang="zh-CN" altLang="en-US" dirty="0"/>
              <a:t>词法分析阶段准备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And fill in info about the symbol later during semantic analysis when more information about the variable is known</a:t>
            </a:r>
          </a:p>
          <a:p>
            <a:r>
              <a:rPr lang="en-US" dirty="0"/>
              <a:t>Symbol table is used in </a:t>
            </a:r>
            <a:r>
              <a:rPr lang="en-US" dirty="0">
                <a:solidFill>
                  <a:srgbClr val="0000FF"/>
                </a:solidFill>
              </a:rPr>
              <a:t>code generation</a:t>
            </a:r>
            <a:r>
              <a:rPr lang="en-US" dirty="0"/>
              <a:t> to output assembler directives of the appropriate size and type[</a:t>
            </a:r>
            <a:r>
              <a:rPr lang="zh-CN" altLang="en-US" dirty="0"/>
              <a:t>后续代码生成阶段使用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B5DD5-0669-3B4C-8F81-1510CBA1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5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0421-802E-4C4D-B831-340B8DE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  <a:r>
              <a:rPr lang="en-US" sz="3200" dirty="0"/>
              <a:t>[</a:t>
            </a:r>
            <a:r>
              <a:rPr lang="zh-CN" altLang="en-US" sz="3200" dirty="0"/>
              <a:t>程序变量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3582-1C13-0948-8377-EDB5DAEB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What are </a:t>
            </a:r>
            <a:r>
              <a:rPr lang="en-US" b="1" dirty="0"/>
              <a:t>variables </a:t>
            </a:r>
            <a:r>
              <a:rPr lang="en-US" dirty="0"/>
              <a:t>in a program?</a:t>
            </a:r>
          </a:p>
          <a:p>
            <a:pPr lvl="1"/>
            <a:r>
              <a:rPr lang="en-US" dirty="0"/>
              <a:t>Variables are the names you give to computer memory locations which are used to store values in a computer program</a:t>
            </a:r>
          </a:p>
          <a:p>
            <a:pPr lvl="1"/>
            <a:r>
              <a:rPr lang="en-US" dirty="0"/>
              <a:t>Retrieve and update the variables using the names</a:t>
            </a:r>
          </a:p>
          <a:p>
            <a:r>
              <a:rPr lang="en-US" dirty="0"/>
              <a:t>Variable </a:t>
            </a:r>
            <a:r>
              <a:rPr lang="en-US" b="1" dirty="0"/>
              <a:t>declaration</a:t>
            </a:r>
            <a:r>
              <a:rPr lang="en-US" dirty="0"/>
              <a:t> and </a:t>
            </a:r>
            <a:r>
              <a:rPr lang="en-US" b="1" dirty="0"/>
              <a:t>definition</a:t>
            </a:r>
            <a:r>
              <a:rPr lang="en-US" altLang="zh-CN" sz="2400" dirty="0"/>
              <a:t>[</a:t>
            </a:r>
            <a:r>
              <a:rPr lang="zh-CN" altLang="en-US" sz="2400" dirty="0"/>
              <a:t>声明和定义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Declaration: informs the compiler type and name of a variable[</a:t>
            </a:r>
            <a:r>
              <a:rPr lang="zh-CN" altLang="en-US" dirty="0"/>
              <a:t>类型和名字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Definition: to assign a memory[</a:t>
            </a:r>
            <a:r>
              <a:rPr lang="zh-CN" altLang="en-US" dirty="0"/>
              <a:t>内存空间分配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Once we assign or initialized a value compiler allocates the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348F9-932C-5E40-9E16-4D9079E2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81001-2D93-7647-B55A-BCE69B260F26}"/>
              </a:ext>
            </a:extLst>
          </p:cNvPr>
          <p:cNvSpPr/>
          <p:nvPr/>
        </p:nvSpPr>
        <p:spPr>
          <a:xfrm>
            <a:off x="89756" y="4725144"/>
            <a:ext cx="89644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0"/>
              </a:rPr>
              <a:t>int X, Y;          /* Declaration of X and Y */</a:t>
            </a:r>
          </a:p>
          <a:p>
            <a:r>
              <a:rPr lang="en-US" dirty="0">
                <a:latin typeface="Monaco" pitchFamily="2" charset="0"/>
              </a:rPr>
              <a:t>int M = 0, N = -1; /* Declaration and definition of X and Y */</a:t>
            </a:r>
          </a:p>
          <a:p>
            <a:r>
              <a:rPr lang="en-US" dirty="0">
                <a:latin typeface="Monaco" pitchFamily="2" charset="0"/>
              </a:rPr>
              <a:t>X = 7;             /* Defining X */</a:t>
            </a:r>
          </a:p>
          <a:p>
            <a:r>
              <a:rPr lang="en-US" dirty="0">
                <a:latin typeface="Monaco" pitchFamily="2" charset="0"/>
              </a:rPr>
              <a:t>/* In the end Y is still not defined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DC88-0232-6742-A0EC-A5FCCE38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1704A-6E5C-AE4A-8627-404B5CAF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F8B1D-6BBD-F549-928B-95263A19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0728"/>
            <a:ext cx="7013579" cy="2448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AC940-7EC9-8342-98AA-14F954E1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72" y="3760936"/>
            <a:ext cx="8001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How is Semantic Rules differing from Actions?</a:t>
            </a:r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What is S-SDD?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S-SDD is suitable for bottom-up or top-down parsing?</a:t>
            </a:r>
          </a:p>
          <a:p>
            <a:endParaRPr lang="en-US" dirty="0"/>
          </a:p>
          <a:p>
            <a:r>
              <a:rPr lang="en-US" dirty="0"/>
              <a:t>How to convert an S-SDD into SDT?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500" dirty="0"/>
          </a:p>
          <a:p>
            <a:r>
              <a:rPr lang="en-US" dirty="0"/>
              <a:t>If implementing the SDT of S-SDD in LR parsing, when to execute the actions?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395536" y="3615407"/>
            <a:ext cx="844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Bottom-up. Natural to evaluate the parent after seeing all children.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95536" y="1340768"/>
            <a:ext cx="8306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Rules are used in SDD, actions are for SDT. Actions are specifically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placed at somewhere of the production body.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7FA69-55DC-DF4C-96C3-D23B85C6C0CB}"/>
              </a:ext>
            </a:extLst>
          </p:cNvPr>
          <p:cNvSpPr txBox="1"/>
          <p:nvPr/>
        </p:nvSpPr>
        <p:spPr>
          <a:xfrm>
            <a:off x="395536" y="5919663"/>
            <a:ext cx="287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Along with reduction.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A1F1-E62E-E54F-A0DC-88D09E098C4A}"/>
              </a:ext>
            </a:extLst>
          </p:cNvPr>
          <p:cNvSpPr txBox="1"/>
          <p:nvPr/>
        </p:nvSpPr>
        <p:spPr>
          <a:xfrm>
            <a:off x="395536" y="4686235"/>
            <a:ext cx="649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Place each rule inside ‘{}’ at the end of production.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395536" y="2636912"/>
            <a:ext cx="644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Synthesized-SDD, with only synthesized attributes.</a:t>
            </a:r>
          </a:p>
        </p:txBody>
      </p:sp>
    </p:spTree>
    <p:extLst>
      <p:ext uri="{BB962C8B-B14F-4D97-AF65-F5344CB8AC3E}">
        <p14:creationId xmlns:p14="http://schemas.microsoft.com/office/powerpoint/2010/main" val="2484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9FCC-1EBE-C54D-A800-80070C46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  <a:r>
              <a:rPr lang="en-US" sz="3200" dirty="0"/>
              <a:t>[</a:t>
            </a:r>
            <a:r>
              <a:rPr lang="zh-CN" altLang="en-US" sz="3200" dirty="0"/>
              <a:t>绑定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D540-DDA6-7A49-A7A5-B6AAE358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Binding</a:t>
            </a:r>
            <a:r>
              <a:rPr lang="en-US" dirty="0"/>
              <a:t>: match identifier </a:t>
            </a:r>
            <a:r>
              <a:rPr lang="en-US" dirty="0">
                <a:solidFill>
                  <a:srgbClr val="0000FF"/>
                </a:solidFill>
              </a:rPr>
              <a:t>use</a:t>
            </a:r>
            <a:r>
              <a:rPr lang="en-US" dirty="0"/>
              <a:t> with 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sz="2400" dirty="0"/>
              <a:t>[</a:t>
            </a:r>
            <a:r>
              <a:rPr lang="en-US" sz="2400" dirty="0" err="1"/>
              <a:t>使用</a:t>
            </a:r>
            <a:r>
              <a:rPr lang="en-US" altLang="zh-CN" sz="2400" dirty="0" err="1"/>
              <a:t>-</a:t>
            </a:r>
            <a:r>
              <a:rPr lang="en-US" sz="2400" dirty="0" err="1"/>
              <a:t>定义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Definition: associating an id with a memory location</a:t>
            </a:r>
          </a:p>
          <a:p>
            <a:pPr lvl="1"/>
            <a:r>
              <a:rPr lang="en-US" dirty="0"/>
              <a:t>Hence, binding associates an id use with a location</a:t>
            </a:r>
          </a:p>
          <a:p>
            <a:pPr lvl="1"/>
            <a:r>
              <a:rPr lang="en-US" dirty="0"/>
              <a:t>Binding is essential step before machine code generation</a:t>
            </a:r>
          </a:p>
          <a:p>
            <a:r>
              <a:rPr lang="en-US" dirty="0"/>
              <a:t>If there are multiple definitions, which one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59E92-CF6E-4A47-B48A-F573A0D3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3EA63-A3CD-6D44-A8B9-D46026608FE0}"/>
              </a:ext>
            </a:extLst>
          </p:cNvPr>
          <p:cNvSpPr txBox="1"/>
          <p:nvPr/>
        </p:nvSpPr>
        <p:spPr>
          <a:xfrm>
            <a:off x="1386285" y="3236265"/>
            <a:ext cx="6700638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void foo()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    char x;     /* allocated at mem[0x100] */ </a:t>
            </a:r>
          </a:p>
          <a:p>
            <a:r>
              <a:rPr lang="en-US" sz="2000" dirty="0"/>
              <a:t>     ...</a:t>
            </a:r>
            <a:br>
              <a:rPr lang="en-US" sz="2000" dirty="0"/>
            </a:br>
            <a:r>
              <a:rPr lang="en-US" sz="2000" dirty="0"/>
              <a:t>     { </a:t>
            </a:r>
          </a:p>
          <a:p>
            <a:r>
              <a:rPr lang="en-US" sz="2000" dirty="0"/>
              <a:t>          int x;   /* allocated at mem[0x200] */</a:t>
            </a:r>
          </a:p>
          <a:p>
            <a:r>
              <a:rPr lang="en-US" sz="2000" dirty="0"/>
              <a:t>          … </a:t>
            </a:r>
          </a:p>
          <a:p>
            <a:r>
              <a:rPr lang="en-US" sz="2000" dirty="0"/>
              <a:t>      } </a:t>
            </a:r>
          </a:p>
          <a:p>
            <a:r>
              <a:rPr lang="en-US" sz="2000" dirty="0"/>
              <a:t>      </a:t>
            </a:r>
            <a:r>
              <a:rPr lang="en-US" sz="2000" dirty="0">
                <a:highlight>
                  <a:srgbClr val="FFFF00"/>
                </a:highlight>
              </a:rPr>
              <a:t>x = x + 1;</a:t>
            </a:r>
          </a:p>
          <a:p>
            <a:r>
              <a:rPr lang="en-US" sz="2000" dirty="0"/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7E922-1A05-7940-A894-2FCB07CD831D}"/>
              </a:ext>
            </a:extLst>
          </p:cNvPr>
          <p:cNvSpPr txBox="1"/>
          <p:nvPr/>
        </p:nvSpPr>
        <p:spPr>
          <a:xfrm>
            <a:off x="2699792" y="5659563"/>
            <a:ext cx="4878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/* add mem[0x100],1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r>
              <a:rPr lang="en-US" sz="2000" dirty="0"/>
              <a:t> add mem[0x200],1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r>
              <a:rPr lang="en-US" sz="2000" dirty="0"/>
              <a:t>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7679CF5-E3E8-7D4E-9F84-6A059248C7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46444" y="5390461"/>
            <a:ext cx="677745" cy="67192"/>
          </a:xfrm>
          <a:prstGeom prst="curvedConnector4">
            <a:avLst>
              <a:gd name="adj1" fmla="val 8935"/>
              <a:gd name="adj2" fmla="val 44021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A4792AC3-19B0-8742-AE90-5888F02135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4192" y="4863990"/>
            <a:ext cx="1615672" cy="182212"/>
          </a:xfrm>
          <a:prstGeom prst="curvedConnector4">
            <a:avLst>
              <a:gd name="adj1" fmla="val 4956"/>
              <a:gd name="adj2" fmla="val 2254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840A-3CFD-9E48-AD7D-1E05AEA4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r>
              <a:rPr lang="en-US" sz="3200" dirty="0"/>
              <a:t>[</a:t>
            </a:r>
            <a:r>
              <a:rPr lang="zh-CN" altLang="en-US" sz="3200" dirty="0"/>
              <a:t>作用域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D4B7-8A3B-D84C-8580-1D246A61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Scope</a:t>
            </a:r>
            <a:r>
              <a:rPr lang="en-US" dirty="0"/>
              <a:t>: program region where a definition can be bound ­ </a:t>
            </a:r>
          </a:p>
          <a:p>
            <a:pPr lvl="1"/>
            <a:r>
              <a:rPr lang="en-US" dirty="0"/>
              <a:t>Uses of identifier in the scope is bound to that definition</a:t>
            </a:r>
          </a:p>
          <a:p>
            <a:pPr lvl="1"/>
            <a:r>
              <a:rPr lang="en-US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C: auto/local, static, global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properties of scopes</a:t>
            </a:r>
          </a:p>
          <a:p>
            <a:pPr lvl="1"/>
            <a:r>
              <a:rPr lang="en-US" dirty="0"/>
              <a:t>Use not in scope of any definition results in undefined error ­ </a:t>
            </a:r>
          </a:p>
          <a:p>
            <a:pPr lvl="1"/>
            <a:r>
              <a:rPr lang="en-US" dirty="0"/>
              <a:t>Scopes for the same identifier can never overlap</a:t>
            </a:r>
          </a:p>
          <a:p>
            <a:pPr lvl="2"/>
            <a:r>
              <a:rPr lang="en-US" dirty="0"/>
              <a:t>There is at most one binding at any given time</a:t>
            </a:r>
          </a:p>
          <a:p>
            <a:endParaRPr lang="en-US" dirty="0"/>
          </a:p>
          <a:p>
            <a:r>
              <a:rPr lang="en-US" dirty="0"/>
              <a:t>Two types: </a:t>
            </a:r>
            <a:r>
              <a:rPr lang="en-US" u="sng" dirty="0"/>
              <a:t>static scoping</a:t>
            </a:r>
            <a:r>
              <a:rPr lang="en-US" dirty="0"/>
              <a:t> and </a:t>
            </a:r>
            <a:r>
              <a:rPr lang="en-US" u="sng" dirty="0"/>
              <a:t>dynamic scoping </a:t>
            </a:r>
            <a:r>
              <a:rPr lang="en-US" dirty="0"/>
              <a:t>­ </a:t>
            </a:r>
          </a:p>
          <a:p>
            <a:pPr lvl="1"/>
            <a:r>
              <a:rPr lang="en-US" dirty="0"/>
              <a:t>Depending on how scopes are formed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C16C7-53FC-B44F-8335-BF7DC08B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2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81E7-C3CA-DC40-9660-8B490A6E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Scoping</a:t>
            </a:r>
            <a:r>
              <a:rPr lang="en-US" altLang="zh-CN" sz="3200" dirty="0"/>
              <a:t>[</a:t>
            </a:r>
            <a:r>
              <a:rPr lang="zh-CN" altLang="en-US" sz="3200" dirty="0"/>
              <a:t>静态作用域</a:t>
            </a:r>
            <a:r>
              <a:rPr lang="en-US" altLang="zh-CN" sz="3200" dirty="0"/>
              <a:t>]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AADB-FF3E-3349-8A27-A5982AC3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formed by where</a:t>
            </a:r>
            <a:r>
              <a:rPr lang="en-US" i="1" dirty="0"/>
              <a:t> </a:t>
            </a:r>
            <a:r>
              <a:rPr lang="en-US" dirty="0"/>
              <a:t>definitions are in program text</a:t>
            </a:r>
            <a:r>
              <a:rPr lang="en-US" sz="2400" dirty="0"/>
              <a:t>[</a:t>
            </a:r>
            <a:r>
              <a:rPr lang="zh-CN" altLang="en-US" sz="2400" dirty="0"/>
              <a:t>一个声明起作用的那段区域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lexical scoping </a:t>
            </a:r>
            <a:r>
              <a:rPr lang="en-US" dirty="0"/>
              <a:t>since related to program text ­ C/C++, Java, Python, JavaScript [</a:t>
            </a:r>
            <a:r>
              <a:rPr lang="zh-CN" altLang="en-US" dirty="0"/>
              <a:t>也叫词法作用域</a:t>
            </a:r>
            <a:r>
              <a:rPr lang="en-US" dirty="0"/>
              <a:t>]</a:t>
            </a:r>
          </a:p>
          <a:p>
            <a:r>
              <a:rPr lang="en-US" dirty="0"/>
              <a:t>Rule: bind to the closest enclosing definition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70089-600A-E44D-9569-84DF65AF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30D08-84C9-FB42-A560-40D5DB6ADA52}"/>
              </a:ext>
            </a:extLst>
          </p:cNvPr>
          <p:cNvSpPr txBox="1"/>
          <p:nvPr/>
        </p:nvSpPr>
        <p:spPr>
          <a:xfrm>
            <a:off x="1386285" y="3236265"/>
            <a:ext cx="6700638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void foo()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    char x;</a:t>
            </a:r>
          </a:p>
          <a:p>
            <a:r>
              <a:rPr lang="zh-CN" altLang="en-US" sz="2000" dirty="0"/>
              <a:t>     </a:t>
            </a:r>
            <a:r>
              <a:rPr lang="en-US" sz="2000" dirty="0"/>
              <a:t>...</a:t>
            </a:r>
            <a:br>
              <a:rPr lang="en-US" sz="2000" dirty="0"/>
            </a:br>
            <a:r>
              <a:rPr lang="en-US" sz="2000" dirty="0"/>
              <a:t>     { </a:t>
            </a:r>
          </a:p>
          <a:p>
            <a:r>
              <a:rPr lang="en-US" sz="2000" dirty="0"/>
              <a:t>          int x;</a:t>
            </a:r>
          </a:p>
          <a:p>
            <a:r>
              <a:rPr lang="en-US" sz="2000" dirty="0"/>
              <a:t>          … </a:t>
            </a:r>
          </a:p>
          <a:p>
            <a:r>
              <a:rPr lang="en-US" sz="2000" dirty="0"/>
              <a:t>      } </a:t>
            </a:r>
          </a:p>
          <a:p>
            <a:r>
              <a:rPr lang="en-US" sz="2000" dirty="0"/>
              <a:t>      </a:t>
            </a:r>
            <a:r>
              <a:rPr lang="en-US" sz="2000" dirty="0">
                <a:highlight>
                  <a:srgbClr val="FFFF00"/>
                </a:highlight>
              </a:rPr>
              <a:t>x = x + 1;</a:t>
            </a:r>
          </a:p>
          <a:p>
            <a:r>
              <a:rPr lang="en-US" sz="2000" dirty="0"/>
              <a:t>} 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AEA6950-E417-5C47-BA95-159557F516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4192" y="4863990"/>
            <a:ext cx="1615672" cy="182212"/>
          </a:xfrm>
          <a:prstGeom prst="curvedConnector4">
            <a:avLst>
              <a:gd name="adj1" fmla="val 4956"/>
              <a:gd name="adj2" fmla="val 2254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3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81E7-C3CA-DC40-9660-8B490A6E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Scoping</a:t>
            </a:r>
            <a:r>
              <a:rPr lang="en-US" altLang="zh-CN" sz="3200" dirty="0"/>
              <a:t>[</a:t>
            </a:r>
            <a:r>
              <a:rPr lang="zh-CN" altLang="en-US" sz="3200" dirty="0"/>
              <a:t>动态作用域</a:t>
            </a:r>
            <a:r>
              <a:rPr lang="en-US" altLang="zh-CN" sz="3200" dirty="0"/>
              <a:t>]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AADB-FF3E-3349-8A27-A5982AC3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formed by when definitions happen during runtime</a:t>
            </a:r>
            <a:r>
              <a:rPr lang="en-US" sz="2400" dirty="0"/>
              <a:t>[</a:t>
            </a:r>
            <a:r>
              <a:rPr lang="zh-CN" altLang="en-US" sz="2400" dirty="0"/>
              <a:t>运行时决定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Perl, Bash, LISP, Scheme</a:t>
            </a:r>
          </a:p>
          <a:p>
            <a:r>
              <a:rPr lang="en-US" dirty="0"/>
              <a:t>Rule: Bind to most recent definition in current execution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70089-600A-E44D-9569-84DF65AF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30D08-84C9-FB42-A560-40D5DB6ADA52}"/>
              </a:ext>
            </a:extLst>
          </p:cNvPr>
          <p:cNvSpPr txBox="1"/>
          <p:nvPr/>
        </p:nvSpPr>
        <p:spPr>
          <a:xfrm>
            <a:off x="611560" y="3014950"/>
            <a:ext cx="217760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void foo()</a:t>
            </a:r>
          </a:p>
          <a:p>
            <a:r>
              <a:rPr lang="en-US" sz="2000" dirty="0"/>
              <a:t>{</a:t>
            </a:r>
          </a:p>
          <a:p>
            <a:r>
              <a:rPr lang="zh-CN" altLang="en-US" sz="2000" dirty="0"/>
              <a:t>    </a:t>
            </a:r>
            <a:r>
              <a:rPr lang="en-US" sz="2000" dirty="0"/>
              <a:t>(1) char x;</a:t>
            </a:r>
          </a:p>
          <a:p>
            <a:r>
              <a:rPr lang="zh-CN" altLang="en-US" sz="2000" dirty="0"/>
              <a:t>    </a:t>
            </a:r>
            <a:r>
              <a:rPr lang="en-US" sz="2000" dirty="0"/>
              <a:t>(2) if (...) {</a:t>
            </a:r>
          </a:p>
          <a:p>
            <a:r>
              <a:rPr lang="zh-CN" altLang="en-US" sz="2000" dirty="0"/>
              <a:t>    </a:t>
            </a:r>
            <a:r>
              <a:rPr lang="en-US" sz="2000" dirty="0"/>
              <a:t>(3) </a:t>
            </a:r>
            <a:r>
              <a:rPr lang="zh-CN" altLang="en-US" sz="2000" dirty="0"/>
              <a:t>    </a:t>
            </a:r>
            <a:r>
              <a:rPr lang="en-US" sz="2000" dirty="0"/>
              <a:t>int x;</a:t>
            </a:r>
          </a:p>
          <a:p>
            <a:r>
              <a:rPr lang="zh-CN" altLang="en-US" sz="2000" dirty="0"/>
              <a:t>    </a:t>
            </a:r>
            <a:r>
              <a:rPr lang="en-US" sz="2000" dirty="0"/>
              <a:t>(4) </a:t>
            </a:r>
            <a:r>
              <a:rPr lang="zh-CN" altLang="en-US" sz="2000" dirty="0"/>
              <a:t>    </a:t>
            </a:r>
            <a:r>
              <a:rPr lang="en-US" sz="2000" dirty="0"/>
              <a:t>... </a:t>
            </a:r>
          </a:p>
          <a:p>
            <a:r>
              <a:rPr lang="zh-CN" altLang="en-US" sz="2000" dirty="0"/>
              <a:t>           </a:t>
            </a:r>
            <a:r>
              <a:rPr lang="en-US" sz="2000" dirty="0"/>
              <a:t>}</a:t>
            </a:r>
          </a:p>
          <a:p>
            <a:r>
              <a:rPr lang="zh-CN" altLang="en-US" sz="2000" dirty="0"/>
              <a:t>     </a:t>
            </a:r>
            <a:r>
              <a:rPr lang="en-US" sz="2000" dirty="0"/>
              <a:t>(5) x = x + 1;</a:t>
            </a:r>
          </a:p>
          <a:p>
            <a:r>
              <a:rPr lang="zh-CN" altLang="en-US" sz="2000" dirty="0"/>
              <a:t>     </a:t>
            </a:r>
            <a:r>
              <a:rPr lang="en-US" sz="20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22382-6C52-704D-A4B0-6C533C7C5C1B}"/>
              </a:ext>
            </a:extLst>
          </p:cNvPr>
          <p:cNvSpPr txBox="1"/>
          <p:nvPr/>
        </p:nvSpPr>
        <p:spPr>
          <a:xfrm>
            <a:off x="2789163" y="3212976"/>
            <a:ext cx="66513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</a:t>
            </a:r>
            <a:r>
              <a:rPr lang="en-US" sz="2800" i="1" dirty="0"/>
              <a:t>x</a:t>
            </a:r>
            <a:r>
              <a:rPr lang="en-US" sz="2800" dirty="0"/>
              <a:t>’s definition is the most recent? </a:t>
            </a:r>
          </a:p>
          <a:p>
            <a:pPr marL="914382" lvl="1" indent="-457200">
              <a:buFont typeface="System Font Regular"/>
              <a:buChar char="-"/>
            </a:pPr>
            <a:r>
              <a:rPr lang="en-US" sz="2800" dirty="0"/>
              <a:t>Execution (a): ...</a:t>
            </a:r>
            <a:r>
              <a:rPr lang="en-US" sz="2800" dirty="0">
                <a:solidFill>
                  <a:srgbClr val="FF0000"/>
                </a:solidFill>
              </a:rPr>
              <a:t>(1)</a:t>
            </a:r>
            <a:r>
              <a:rPr lang="en-US" sz="2800" dirty="0"/>
              <a:t>...(2)...(5)</a:t>
            </a:r>
          </a:p>
          <a:p>
            <a:pPr marL="914382" lvl="1" indent="-457200">
              <a:buFont typeface="System Font Regular"/>
              <a:buChar char="-"/>
            </a:pPr>
            <a:r>
              <a:rPr lang="en-US" sz="2800" dirty="0"/>
              <a:t>Execution (b): ...(1)...(2)...</a:t>
            </a:r>
            <a:r>
              <a:rPr lang="en-US" sz="2800" dirty="0">
                <a:solidFill>
                  <a:srgbClr val="FF0000"/>
                </a:solidFill>
              </a:rPr>
              <a:t>(3)</a:t>
            </a:r>
            <a:r>
              <a:rPr lang="en-US" sz="2800" dirty="0"/>
              <a:t>...(4)...(5) </a:t>
            </a:r>
          </a:p>
        </p:txBody>
      </p:sp>
    </p:spTree>
    <p:extLst>
      <p:ext uri="{BB962C8B-B14F-4D97-AF65-F5344CB8AC3E}">
        <p14:creationId xmlns:p14="http://schemas.microsoft.com/office/powerpoint/2010/main" val="55458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D4C5-FD79-1F47-A8DD-5B8E6D4F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297E-7930-5043-A5FF-3628760D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Most languages that started with dynamic scoping (LISP, Scheme, Perl) added static scoping afterwards</a:t>
            </a:r>
          </a:p>
          <a:p>
            <a:r>
              <a:rPr lang="en-US" dirty="0"/>
              <a:t>Why? With </a:t>
            </a:r>
            <a:r>
              <a:rPr lang="en-US" dirty="0">
                <a:solidFill>
                  <a:srgbClr val="0000FF"/>
                </a:solidFill>
              </a:rPr>
              <a:t>dynamic scoping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... </a:t>
            </a:r>
          </a:p>
          <a:p>
            <a:pPr lvl="1"/>
            <a:r>
              <a:rPr lang="en-US" dirty="0"/>
              <a:t>All bindings are done at execution time</a:t>
            </a:r>
          </a:p>
          <a:p>
            <a:pPr lvl="1"/>
            <a:r>
              <a:rPr lang="en-US" dirty="0"/>
              <a:t>Hard to figure out by eyeballing, for both compiler and human</a:t>
            </a:r>
          </a:p>
          <a:p>
            <a:r>
              <a:rPr lang="en-US" dirty="0"/>
              <a:t>Pros of </a:t>
            </a:r>
            <a:r>
              <a:rPr lang="en-US" dirty="0">
                <a:solidFill>
                  <a:srgbClr val="0000FF"/>
                </a:solidFill>
              </a:rPr>
              <a:t>static scoping</a:t>
            </a:r>
            <a:r>
              <a:rPr lang="en-US" sz="2400" dirty="0"/>
              <a:t>[</a:t>
            </a:r>
            <a:r>
              <a:rPr lang="zh-CN" altLang="en-US" sz="2400" dirty="0"/>
              <a:t>静态的好处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Static scoping leads to fewer programmer errors</a:t>
            </a:r>
          </a:p>
          <a:p>
            <a:pPr lvl="2"/>
            <a:r>
              <a:rPr lang="en-US" dirty="0"/>
              <a:t>Bindings readily apparent from lexical structure of code</a:t>
            </a:r>
          </a:p>
          <a:p>
            <a:pPr lvl="1"/>
            <a:r>
              <a:rPr lang="en-US" dirty="0"/>
              <a:t>Static scoping leads to more efficient code</a:t>
            </a:r>
          </a:p>
          <a:p>
            <a:pPr lvl="2"/>
            <a:r>
              <a:rPr lang="en-US" dirty="0"/>
              <a:t>Compiler can determine bindings at compile time</a:t>
            </a:r>
          </a:p>
          <a:p>
            <a:pPr lvl="2"/>
            <a:r>
              <a:rPr lang="en-US" dirty="0"/>
              <a:t>Compiler can translate identifier directly to memory location</a:t>
            </a:r>
          </a:p>
          <a:p>
            <a:pPr lvl="2"/>
            <a:r>
              <a:rPr lang="en-US" dirty="0"/>
              <a:t>Results in generation of efficient code</a:t>
            </a:r>
          </a:p>
          <a:p>
            <a:r>
              <a:rPr lang="en-US" dirty="0"/>
              <a:t>For this class, we will discuss static scoping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5E3F-4E4B-4C4A-98D8-91ED941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69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9BA4-270C-2047-B89D-2491719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Symbol Table</a:t>
            </a:r>
            <a:r>
              <a:rPr lang="en-US" sz="3200" dirty="0"/>
              <a:t>[</a:t>
            </a:r>
            <a:r>
              <a:rPr lang="zh-CN" altLang="en-US" sz="3200" dirty="0"/>
              <a:t>符号表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9C8F-5A67-1F46-9A28-DB7172FD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Symbol</a:t>
            </a:r>
            <a:r>
              <a:rPr lang="en-US" dirty="0"/>
              <a:t>: same thing as </a:t>
            </a:r>
            <a:r>
              <a:rPr lang="en-US" b="1" dirty="0"/>
              <a:t>identifier</a:t>
            </a:r>
            <a:r>
              <a:rPr lang="en-US" dirty="0"/>
              <a:t> (used interchangeably)</a:t>
            </a:r>
          </a:p>
          <a:p>
            <a:r>
              <a:rPr lang="en-US" b="1" dirty="0">
                <a:solidFill>
                  <a:srgbClr val="0000FF"/>
                </a:solidFill>
              </a:rPr>
              <a:t>Symbol table</a:t>
            </a:r>
            <a:r>
              <a:rPr lang="en-US" dirty="0"/>
              <a:t>: a compiler data structure that tracks info about all program symbols</a:t>
            </a:r>
          </a:p>
          <a:p>
            <a:pPr lvl="1"/>
            <a:r>
              <a:rPr lang="en-US" dirty="0"/>
              <a:t>Each entry represents a </a:t>
            </a:r>
            <a:r>
              <a:rPr lang="en-US" u="sng" dirty="0"/>
              <a:t>definition</a:t>
            </a:r>
            <a:r>
              <a:rPr lang="en-US" dirty="0"/>
              <a:t> of that identifier</a:t>
            </a:r>
          </a:p>
          <a:p>
            <a:pPr lvl="1"/>
            <a:r>
              <a:rPr lang="en-US" dirty="0"/>
              <a:t>Maintains list of definitions that reach current program point ­ </a:t>
            </a:r>
          </a:p>
          <a:p>
            <a:pPr lvl="1"/>
            <a:r>
              <a:rPr lang="en-US" dirty="0"/>
              <a:t>List updated whenever </a:t>
            </a:r>
            <a:r>
              <a:rPr lang="en-US" u="sng" dirty="0"/>
              <a:t>scopes</a:t>
            </a:r>
            <a:r>
              <a:rPr lang="en-US" dirty="0"/>
              <a:t> are entered or exited</a:t>
            </a:r>
          </a:p>
          <a:p>
            <a:pPr lvl="1"/>
            <a:r>
              <a:rPr lang="en-US" dirty="0"/>
              <a:t>Used to perform </a:t>
            </a:r>
            <a:r>
              <a:rPr lang="en-US" u="sng" dirty="0"/>
              <a:t>binding</a:t>
            </a:r>
            <a:r>
              <a:rPr lang="en-US" dirty="0"/>
              <a:t> of identifier uses at current point</a:t>
            </a:r>
          </a:p>
          <a:p>
            <a:pPr lvl="1"/>
            <a:r>
              <a:rPr lang="en-US" dirty="0"/>
              <a:t>Built by either... </a:t>
            </a:r>
          </a:p>
          <a:p>
            <a:pPr lvl="2"/>
            <a:r>
              <a:rPr lang="en-US" dirty="0"/>
              <a:t>Traversing the parse tree in a separate pass after parsing</a:t>
            </a:r>
          </a:p>
          <a:p>
            <a:pPr lvl="2"/>
            <a:r>
              <a:rPr lang="en-US" dirty="0"/>
              <a:t>Using semantic actions as an integral part of parsing pass</a:t>
            </a:r>
          </a:p>
          <a:p>
            <a:r>
              <a:rPr lang="en-US" dirty="0"/>
              <a:t>Usually discarded after generating executable binary</a:t>
            </a:r>
          </a:p>
          <a:p>
            <a:pPr lvl="1"/>
            <a:r>
              <a:rPr lang="en-US" dirty="0"/>
              <a:t>Machine code instructions no longer contain symbols</a:t>
            </a:r>
          </a:p>
          <a:p>
            <a:pPr lvl="1"/>
            <a:r>
              <a:rPr lang="en-US" dirty="0"/>
              <a:t>For use in debuggers, symbol tables may be included</a:t>
            </a:r>
          </a:p>
          <a:p>
            <a:pPr lvl="2"/>
            <a:r>
              <a:rPr lang="en-US" dirty="0"/>
              <a:t>To display symbol names instead of addresses in debuggers</a:t>
            </a:r>
          </a:p>
          <a:p>
            <a:pPr lvl="2"/>
            <a:r>
              <a:rPr lang="en-US" dirty="0"/>
              <a:t>For GCC, using ‘</a:t>
            </a:r>
            <a:r>
              <a:rPr lang="en-US" dirty="0" err="1"/>
              <a:t>gcc</a:t>
            </a:r>
            <a:r>
              <a:rPr lang="en-US" dirty="0"/>
              <a:t> -g ...” includes debug symbol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81256-39F4-DC4F-91CE-74B564CE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08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AB9F-C8AC-F94E-814F-C66C1A12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Symbol Table</a:t>
            </a:r>
            <a:r>
              <a:rPr lang="en-US" sz="3200" dirty="0"/>
              <a:t>[</a:t>
            </a:r>
            <a:r>
              <a:rPr lang="zh-CN" altLang="en-US" sz="3200" dirty="0"/>
              <a:t>维护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036C-D90E-1444-BB5F-57769E09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/>
          </a:bodyPr>
          <a:lstStyle/>
          <a:p>
            <a:r>
              <a:rPr lang="en-US" dirty="0"/>
              <a:t>Basic idea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int x</a:t>
            </a:r>
            <a:r>
              <a:rPr lang="en-US" altLang="zh-CN" dirty="0">
                <a:solidFill>
                  <a:srgbClr val="0000FF"/>
                </a:solidFill>
              </a:rPr>
              <a:t>=0</a:t>
            </a:r>
            <a:r>
              <a:rPr lang="en-US" dirty="0">
                <a:solidFill>
                  <a:srgbClr val="0000FF"/>
                </a:solidFill>
              </a:rPr>
              <a:t>; ... void foo() { int x</a:t>
            </a:r>
            <a:r>
              <a:rPr lang="en-US" altLang="zh-CN" dirty="0">
                <a:solidFill>
                  <a:srgbClr val="0000FF"/>
                </a:solidFill>
              </a:rPr>
              <a:t>=0</a:t>
            </a:r>
            <a:r>
              <a:rPr lang="en-US" dirty="0">
                <a:solidFill>
                  <a:srgbClr val="0000FF"/>
                </a:solidFill>
              </a:rPr>
              <a:t>; ... x=x+1; } ... x=x+1 ...</a:t>
            </a:r>
          </a:p>
          <a:p>
            <a:pPr lvl="1"/>
            <a:r>
              <a:rPr lang="en-US" dirty="0"/>
              <a:t>Before processing </a:t>
            </a:r>
            <a:r>
              <a:rPr lang="en-US" i="1" dirty="0"/>
              <a:t>foo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Add definition of x, overriding old definition of x if any</a:t>
            </a:r>
          </a:p>
          <a:p>
            <a:pPr lvl="1"/>
            <a:r>
              <a:rPr lang="en-US" dirty="0"/>
              <a:t>After processing </a:t>
            </a:r>
            <a:r>
              <a:rPr lang="en-US" i="1" dirty="0"/>
              <a:t>foo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Remove definition of x, restoring old definition of x if any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 err="1"/>
              <a:t>enter_scope</a:t>
            </a:r>
            <a:r>
              <a:rPr lang="en-US" dirty="0"/>
              <a:t>()         start a new nested scope</a:t>
            </a:r>
          </a:p>
          <a:p>
            <a:pPr lvl="1"/>
            <a:r>
              <a:rPr lang="en-US" dirty="0" err="1"/>
              <a:t>exit_scope</a:t>
            </a:r>
            <a:r>
              <a:rPr lang="en-US" dirty="0"/>
              <a:t>()            exit current scope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find_symbol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      find the information about </a:t>
            </a:r>
            <a:r>
              <a:rPr lang="en-US" i="1" dirty="0"/>
              <a:t>x</a:t>
            </a:r>
          </a:p>
          <a:p>
            <a:pPr lvl="1"/>
            <a:r>
              <a:rPr lang="en-US" dirty="0" err="1"/>
              <a:t>add_symbol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      add a symbol </a:t>
            </a:r>
            <a:r>
              <a:rPr lang="en-US" i="1" dirty="0"/>
              <a:t>x</a:t>
            </a:r>
            <a:r>
              <a:rPr lang="en-US" dirty="0"/>
              <a:t> to the symbol table</a:t>
            </a:r>
          </a:p>
          <a:p>
            <a:pPr lvl="1"/>
            <a:r>
              <a:rPr lang="en-US" dirty="0" err="1"/>
              <a:t>check_symbol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   true if </a:t>
            </a:r>
            <a:r>
              <a:rPr lang="en-US" i="1" dirty="0"/>
              <a:t>x</a:t>
            </a:r>
            <a:r>
              <a:rPr lang="en-US" dirty="0"/>
              <a:t> is defined in current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7205-20F9-7049-8CE4-FA6FF80B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0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Is the SDD a L-SDD?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do we prefer to do semantic analysis during parsing?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S-SDD in LR-parsing, how to change parse stack?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convert L-SDD into SDT?</a:t>
            </a:r>
          </a:p>
          <a:p>
            <a:endParaRPr lang="en-US" dirty="0"/>
          </a:p>
          <a:p>
            <a:r>
              <a:rPr lang="en-US" dirty="0"/>
              <a:t>L-SDD can be implemented in LL- or LR-parsing?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29726" y="4407495"/>
            <a:ext cx="8552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Inherited rules: place before the non-terminal; syn: production end.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95536" y="2309971"/>
            <a:ext cx="671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Skip parse-tree generation, saving time and memory.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395536" y="3342615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Save synthesized attributes into the stack, along with state/symbol.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26015-E590-5C42-888B-26A094669FF9}"/>
              </a:ext>
            </a:extLst>
          </p:cNvPr>
          <p:cNvSpPr txBox="1"/>
          <p:nvPr/>
        </p:nvSpPr>
        <p:spPr>
          <a:xfrm>
            <a:off x="429726" y="1373867"/>
            <a:ext cx="5841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NO.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Z is right to Y, A.s is synthesized attribute.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FD89C-E066-214D-B78B-74D8179B77B1}"/>
              </a:ext>
            </a:extLst>
          </p:cNvPr>
          <p:cNvSpPr txBox="1"/>
          <p:nvPr/>
        </p:nvSpPr>
        <p:spPr>
          <a:xfrm>
            <a:off x="429726" y="5484133"/>
            <a:ext cx="538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Both. LL: predictive, recursive-descent; LR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0F137F-A27F-4A41-9A0D-25F2E8D42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65818"/>
              </p:ext>
            </p:extLst>
          </p:nvPr>
        </p:nvGraphicFramePr>
        <p:xfrm>
          <a:off x="5384615" y="877104"/>
          <a:ext cx="3524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9">
                  <a:extLst>
                    <a:ext uri="{9D8B030D-6E8A-4147-A177-3AD203B41FA5}">
                      <a16:colId xmlns:a16="http://schemas.microsoft.com/office/drawing/2014/main" val="3002236166"/>
                    </a:ext>
                  </a:extLst>
                </a:gridCol>
                <a:gridCol w="2012631">
                  <a:extLst>
                    <a:ext uri="{9D8B030D-6E8A-4147-A177-3AD203B41FA5}">
                      <a16:colId xmlns:a16="http://schemas.microsoft.com/office/drawing/2014/main" val="3184259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-&gt; X Y 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Y.</a:t>
                      </a:r>
                      <a:r>
                        <a:rPr lang="en-US" sz="2400" i="1" dirty="0" err="1"/>
                        <a:t>i</a:t>
                      </a:r>
                      <a:r>
                        <a:rPr lang="en-US" sz="2400" dirty="0"/>
                        <a:t> = f(</a:t>
                      </a:r>
                      <a:r>
                        <a:rPr lang="en-US" sz="2400" dirty="0" err="1"/>
                        <a:t>Z.</a:t>
                      </a:r>
                      <a:r>
                        <a:rPr lang="en-US" sz="2400" i="1" dirty="0" err="1"/>
                        <a:t>z</a:t>
                      </a:r>
                      <a:r>
                        <a:rPr lang="en-US" sz="2400" dirty="0"/>
                        <a:t>, A.</a:t>
                      </a:r>
                      <a:r>
                        <a:rPr lang="en-US" sz="2400" i="1" dirty="0"/>
                        <a:t>s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5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368B-9DAB-7A4A-A232-A5A45532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L-SDD in LL Parsing</a:t>
            </a:r>
            <a:r>
              <a:rPr lang="en-US" sz="3200" dirty="0"/>
              <a:t>[</a:t>
            </a:r>
            <a:r>
              <a:rPr lang="zh-CN" altLang="en-US" sz="3200" dirty="0"/>
              <a:t>非递归预测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6FCB-CD85-D14E-9CE6-B990D47B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the parse stack to hold </a:t>
            </a:r>
            <a:r>
              <a:rPr lang="en-US" b="1" dirty="0"/>
              <a:t>actions</a:t>
            </a:r>
            <a:r>
              <a:rPr lang="en-US" dirty="0"/>
              <a:t> and certain </a:t>
            </a:r>
            <a:r>
              <a:rPr lang="en-US" b="1" dirty="0"/>
              <a:t>data items</a:t>
            </a:r>
            <a:r>
              <a:rPr lang="en-US" dirty="0"/>
              <a:t> needed for attribute evaluation</a:t>
            </a:r>
            <a:r>
              <a:rPr lang="en-US" sz="2400" dirty="0"/>
              <a:t>[</a:t>
            </a:r>
            <a:r>
              <a:rPr lang="zh-CN" altLang="en-US" sz="2400" dirty="0"/>
              <a:t>扩展语法分析栈</a:t>
            </a:r>
            <a:r>
              <a:rPr lang="en-US" sz="2400" dirty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Action-record[</a:t>
            </a:r>
            <a:r>
              <a:rPr lang="zh-CN" altLang="en-US" dirty="0">
                <a:solidFill>
                  <a:srgbClr val="0000FF"/>
                </a:solidFill>
              </a:rPr>
              <a:t>动作记录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: represent the actions to be executed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Synthesize-record[</a:t>
            </a:r>
            <a:r>
              <a:rPr lang="zh-CN" altLang="en-US" dirty="0">
                <a:solidFill>
                  <a:srgbClr val="0000FF"/>
                </a:solidFill>
              </a:rPr>
              <a:t>综合记录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: hold synthesized attributes for non-terminals</a:t>
            </a:r>
          </a:p>
          <a:p>
            <a:pPr lvl="1"/>
            <a:r>
              <a:rPr lang="en-US" dirty="0"/>
              <a:t>Typically, the data items are copies of attributes[</a:t>
            </a:r>
            <a:r>
              <a:rPr lang="zh-CN" altLang="en-US" dirty="0"/>
              <a:t>属性备份</a:t>
            </a:r>
            <a:r>
              <a:rPr lang="en-US" dirty="0"/>
              <a:t>]</a:t>
            </a:r>
          </a:p>
          <a:p>
            <a:r>
              <a:rPr lang="en-US" dirty="0"/>
              <a:t>Manage attributes on the stack</a:t>
            </a:r>
            <a:r>
              <a:rPr lang="en-US" sz="2400" dirty="0"/>
              <a:t>[</a:t>
            </a:r>
            <a:r>
              <a:rPr lang="zh-CN" altLang="en-US" sz="2400" dirty="0"/>
              <a:t>管理属性信息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inherited</a:t>
            </a:r>
            <a:r>
              <a:rPr lang="en-US" dirty="0"/>
              <a:t> attributes of a nonterminal A are placed in the </a:t>
            </a:r>
            <a:r>
              <a:rPr lang="en-US" u="sng" dirty="0"/>
              <a:t>stack record</a:t>
            </a:r>
            <a:r>
              <a:rPr lang="en-US" dirty="0"/>
              <a:t> that represents that terminal[</a:t>
            </a:r>
            <a:r>
              <a:rPr lang="zh-CN" altLang="en-US" dirty="0"/>
              <a:t>符号位放继承属性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Action-record to evaluate these attributes are immediately </a:t>
            </a:r>
            <a:r>
              <a:rPr lang="en-US" u="sng" dirty="0"/>
              <a:t>above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The synthesized attributes of a nonterminal A are placed in a separate synthesize-record that is immediately </a:t>
            </a:r>
            <a:r>
              <a:rPr lang="en-US" u="sng" dirty="0"/>
              <a:t>below</a:t>
            </a:r>
            <a:r>
              <a:rPr lang="en-US" dirty="0"/>
              <a:t> A[</a:t>
            </a:r>
            <a:r>
              <a:rPr lang="zh-CN" altLang="en-US" dirty="0"/>
              <a:t>综合属性另存放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D329-0FF7-4A41-81AB-361FC3B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1E62D-7E33-144E-9935-15D8E89B2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8169"/>
              </p:ext>
            </p:extLst>
          </p:nvPr>
        </p:nvGraphicFramePr>
        <p:xfrm>
          <a:off x="3491880" y="5628848"/>
          <a:ext cx="1800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39007476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58148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96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E52C4E-3B56-AE4E-8346-E61AC57C35A1}"/>
              </a:ext>
            </a:extLst>
          </p:cNvPr>
          <p:cNvSpPr txBox="1"/>
          <p:nvPr/>
        </p:nvSpPr>
        <p:spPr>
          <a:xfrm>
            <a:off x="3491880" y="5583785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9F5B8-FB23-4741-9DD5-FCAEFDA650A2}"/>
              </a:ext>
            </a:extLst>
          </p:cNvPr>
          <p:cNvSpPr txBox="1"/>
          <p:nvPr/>
        </p:nvSpPr>
        <p:spPr>
          <a:xfrm>
            <a:off x="3777352" y="595427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65061-8F09-834A-AB77-379B9F1885C3}"/>
              </a:ext>
            </a:extLst>
          </p:cNvPr>
          <p:cNvSpPr txBox="1"/>
          <p:nvPr/>
        </p:nvSpPr>
        <p:spPr>
          <a:xfrm>
            <a:off x="3542662" y="6327972"/>
            <a:ext cx="85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A.syn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1392B-6D19-6443-B123-B2DC76DFDFAE}"/>
              </a:ext>
            </a:extLst>
          </p:cNvPr>
          <p:cNvSpPr txBox="1"/>
          <p:nvPr/>
        </p:nvSpPr>
        <p:spPr>
          <a:xfrm>
            <a:off x="4348169" y="5985052"/>
            <a:ext cx="101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Inh</a:t>
            </a:r>
            <a:r>
              <a:rPr lang="en-US" sz="2000" dirty="0"/>
              <a:t> </a:t>
            </a:r>
            <a:r>
              <a:rPr lang="en-US" sz="2000" dirty="0" err="1"/>
              <a:t>Attr</a:t>
            </a:r>
            <a:r>
              <a:rPr lang="en-US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34956-F052-294E-A3CD-31B6F0AAA737}"/>
              </a:ext>
            </a:extLst>
          </p:cNvPr>
          <p:cNvSpPr txBox="1"/>
          <p:nvPr/>
        </p:nvSpPr>
        <p:spPr>
          <a:xfrm>
            <a:off x="4355976" y="6341256"/>
            <a:ext cx="104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 </a:t>
            </a:r>
            <a:r>
              <a:rPr lang="en-US" sz="2000" dirty="0" err="1"/>
              <a:t>Attr</a:t>
            </a:r>
            <a:r>
              <a:rPr lang="en-US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2607B-E8B1-8048-B806-0AB54F10D115}"/>
              </a:ext>
            </a:extLst>
          </p:cNvPr>
          <p:cNvSpPr txBox="1"/>
          <p:nvPr/>
        </p:nvSpPr>
        <p:spPr>
          <a:xfrm>
            <a:off x="4501606" y="5628167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2417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CB75-9C81-2145-BB41-010AF7E3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L-SDD in LL Parsing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DCAF-D8E9-EE45-A4E5-67FB7774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dirty="0"/>
              <a:t>Table-driven LL-parser</a:t>
            </a:r>
          </a:p>
          <a:p>
            <a:pPr lvl="1"/>
            <a:r>
              <a:rPr lang="en-US" dirty="0"/>
              <a:t>Mimics a leftmost derivation --&gt; stack expansion</a:t>
            </a:r>
          </a:p>
          <a:p>
            <a:endParaRPr lang="en-US" sz="1800" dirty="0"/>
          </a:p>
          <a:p>
            <a:r>
              <a:rPr lang="en-US" dirty="0"/>
              <a:t>A -&gt; BC, suppose nonterminal C has an inherited </a:t>
            </a:r>
            <a:r>
              <a:rPr lang="en-US" dirty="0" err="1"/>
              <a:t>attr</a:t>
            </a:r>
            <a:r>
              <a:rPr lang="en-US" dirty="0"/>
              <a:t> </a:t>
            </a:r>
            <a:r>
              <a:rPr lang="en-US" dirty="0" err="1"/>
              <a:t>C.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 err="1"/>
              <a:t>C.</a:t>
            </a:r>
            <a:r>
              <a:rPr lang="en-US" i="1" dirty="0" err="1"/>
              <a:t>i</a:t>
            </a:r>
            <a:r>
              <a:rPr lang="en-US" dirty="0"/>
              <a:t> may depend not only on the inherited </a:t>
            </a:r>
            <a:r>
              <a:rPr lang="en-US" dirty="0" err="1"/>
              <a:t>attr</a:t>
            </a:r>
            <a:r>
              <a:rPr lang="en-US" dirty="0"/>
              <a:t>. of A, but on all the </a:t>
            </a:r>
            <a:r>
              <a:rPr lang="en-US" dirty="0" err="1"/>
              <a:t>attrs</a:t>
            </a:r>
            <a:r>
              <a:rPr lang="en-US" dirty="0"/>
              <a:t> of B</a:t>
            </a:r>
          </a:p>
          <a:p>
            <a:pPr lvl="2"/>
            <a:r>
              <a:rPr lang="en-US" dirty="0"/>
              <a:t>Extra care should be taken on the attribute values</a:t>
            </a:r>
          </a:p>
          <a:p>
            <a:pPr lvl="1"/>
            <a:r>
              <a:rPr lang="en-US" dirty="0"/>
              <a:t>Since SDD is L-attributed, surely that the values of the inherited </a:t>
            </a:r>
            <a:r>
              <a:rPr lang="en-US" dirty="0" err="1"/>
              <a:t>attrs</a:t>
            </a:r>
            <a:r>
              <a:rPr lang="en-US" dirty="0"/>
              <a:t> of A are available when A rises to stack top</a:t>
            </a:r>
          </a:p>
          <a:p>
            <a:pPr lvl="2"/>
            <a:r>
              <a:rPr lang="en-US" dirty="0"/>
              <a:t>Thus, available to be copied into C</a:t>
            </a:r>
          </a:p>
          <a:p>
            <a:pPr lvl="1"/>
            <a:r>
              <a:rPr lang="en-US" dirty="0"/>
              <a:t>A’s synthesized </a:t>
            </a:r>
            <a:r>
              <a:rPr lang="en-US" dirty="0" err="1"/>
              <a:t>attrs</a:t>
            </a:r>
            <a:r>
              <a:rPr lang="en-US" dirty="0"/>
              <a:t> remain on the stack, below B and C when expansion happens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75C70-B0E3-994B-804B-36B01016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6EC678-264A-A24B-8EC4-75BB2AF1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54954"/>
              </p:ext>
            </p:extLst>
          </p:nvPr>
        </p:nvGraphicFramePr>
        <p:xfrm>
          <a:off x="3491880" y="5628848"/>
          <a:ext cx="1800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39007476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58148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96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29C4B4-9C44-E845-A4FC-A48484605F79}"/>
              </a:ext>
            </a:extLst>
          </p:cNvPr>
          <p:cNvSpPr txBox="1"/>
          <p:nvPr/>
        </p:nvSpPr>
        <p:spPr>
          <a:xfrm>
            <a:off x="3491880" y="5583785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1F31D-9A00-0E43-A0B3-41DF6116ADF8}"/>
              </a:ext>
            </a:extLst>
          </p:cNvPr>
          <p:cNvSpPr txBox="1"/>
          <p:nvPr/>
        </p:nvSpPr>
        <p:spPr>
          <a:xfrm>
            <a:off x="3777352" y="595427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006DA-A0D4-F34B-BDDB-49E7E8C5A89A}"/>
              </a:ext>
            </a:extLst>
          </p:cNvPr>
          <p:cNvSpPr txBox="1"/>
          <p:nvPr/>
        </p:nvSpPr>
        <p:spPr>
          <a:xfrm>
            <a:off x="3542662" y="6327972"/>
            <a:ext cx="85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A.syn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FCC24-F6EA-AC45-A6B5-F15782867580}"/>
              </a:ext>
            </a:extLst>
          </p:cNvPr>
          <p:cNvSpPr txBox="1"/>
          <p:nvPr/>
        </p:nvSpPr>
        <p:spPr>
          <a:xfrm>
            <a:off x="4348169" y="5985052"/>
            <a:ext cx="101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Inh</a:t>
            </a:r>
            <a:r>
              <a:rPr lang="en-US" sz="2000" dirty="0"/>
              <a:t> </a:t>
            </a:r>
            <a:r>
              <a:rPr lang="en-US" sz="2000" dirty="0" err="1"/>
              <a:t>Attr</a:t>
            </a:r>
            <a:r>
              <a:rPr lang="en-US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BE927-81B5-8544-84AA-6B9D5CBF2FCB}"/>
              </a:ext>
            </a:extLst>
          </p:cNvPr>
          <p:cNvSpPr txBox="1"/>
          <p:nvPr/>
        </p:nvSpPr>
        <p:spPr>
          <a:xfrm>
            <a:off x="4355976" y="6341256"/>
            <a:ext cx="104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 </a:t>
            </a:r>
            <a:r>
              <a:rPr lang="en-US" sz="2000" dirty="0" err="1"/>
              <a:t>Attr</a:t>
            </a:r>
            <a:r>
              <a:rPr lang="en-US" sz="2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07BEC-109B-584B-857B-BAFAA9D14847}"/>
              </a:ext>
            </a:extLst>
          </p:cNvPr>
          <p:cNvSpPr txBox="1"/>
          <p:nvPr/>
        </p:nvSpPr>
        <p:spPr>
          <a:xfrm>
            <a:off x="4501606" y="5628167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75802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4D28-8A5D-A14F-A96B-30C3C66C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L-SDD in LL Parsing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147F-5280-6F4D-96AD-024846E6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BC: </a:t>
            </a:r>
            <a:r>
              <a:rPr lang="en-US" dirty="0" err="1"/>
              <a:t>C.</a:t>
            </a:r>
            <a:r>
              <a:rPr lang="en-US" i="1" dirty="0" err="1"/>
              <a:t>i</a:t>
            </a:r>
            <a:r>
              <a:rPr lang="en-US" dirty="0"/>
              <a:t> may depend not only on the inherited </a:t>
            </a:r>
            <a:r>
              <a:rPr lang="en-US" dirty="0" err="1"/>
              <a:t>attr</a:t>
            </a:r>
            <a:r>
              <a:rPr lang="en-US" dirty="0"/>
              <a:t>. of A, but on all the </a:t>
            </a:r>
            <a:r>
              <a:rPr lang="en-US" dirty="0" err="1"/>
              <a:t>attrs</a:t>
            </a:r>
            <a:r>
              <a:rPr lang="en-US" dirty="0"/>
              <a:t> of B</a:t>
            </a:r>
          </a:p>
          <a:p>
            <a:pPr lvl="1"/>
            <a:r>
              <a:rPr lang="en-US" dirty="0"/>
              <a:t>Thus, need to process B completely before </a:t>
            </a:r>
            <a:r>
              <a:rPr lang="en-US" dirty="0" err="1"/>
              <a:t>C.</a:t>
            </a:r>
            <a:r>
              <a:rPr lang="en-US" i="1" dirty="0" err="1"/>
              <a:t>i</a:t>
            </a:r>
            <a:r>
              <a:rPr lang="en-US" dirty="0"/>
              <a:t> can be evaluated</a:t>
            </a:r>
          </a:p>
          <a:p>
            <a:pPr lvl="1"/>
            <a:r>
              <a:rPr lang="en-US" dirty="0"/>
              <a:t>Save </a:t>
            </a:r>
            <a:r>
              <a:rPr lang="en-US" dirty="0">
                <a:solidFill>
                  <a:srgbClr val="0000FF"/>
                </a:solidFill>
              </a:rPr>
              <a:t>temporary copies</a:t>
            </a:r>
            <a:r>
              <a:rPr lang="en-US" dirty="0"/>
              <a:t> of all </a:t>
            </a:r>
            <a:r>
              <a:rPr lang="en-US" dirty="0" err="1"/>
              <a:t>attrs</a:t>
            </a:r>
            <a:r>
              <a:rPr lang="en-US" dirty="0"/>
              <a:t> needed by evaluate </a:t>
            </a:r>
            <a:r>
              <a:rPr lang="en-US" dirty="0" err="1"/>
              <a:t>C.</a:t>
            </a:r>
            <a:r>
              <a:rPr lang="en-US" i="1" dirty="0" err="1"/>
              <a:t>i</a:t>
            </a:r>
            <a:r>
              <a:rPr lang="en-US" dirty="0"/>
              <a:t> in the </a:t>
            </a:r>
            <a:r>
              <a:rPr lang="en-US" dirty="0">
                <a:solidFill>
                  <a:srgbClr val="0000FF"/>
                </a:solidFill>
              </a:rPr>
              <a:t>action-record</a:t>
            </a:r>
            <a:r>
              <a:rPr lang="en-US" dirty="0"/>
              <a:t> that evaluates </a:t>
            </a:r>
            <a:r>
              <a:rPr lang="en-US" dirty="0" err="1"/>
              <a:t>C.</a:t>
            </a:r>
            <a:r>
              <a:rPr lang="en-US" i="1" dirty="0" err="1"/>
              <a:t>i</a:t>
            </a:r>
            <a:r>
              <a:rPr lang="en-US" dirty="0"/>
              <a:t>; otherwise, when the parser replaces A on top of the stack by BC, the inherited </a:t>
            </a:r>
            <a:r>
              <a:rPr lang="en-US" dirty="0" err="1"/>
              <a:t>attrs</a:t>
            </a:r>
            <a:r>
              <a:rPr lang="en-US" dirty="0"/>
              <a:t> of A will be gone, along with its stack record</a:t>
            </a:r>
          </a:p>
          <a:p>
            <a:pPr lvl="1"/>
            <a:r>
              <a:rPr lang="zh-CN" altLang="en-US" dirty="0"/>
              <a:t>变量展开时（</a:t>
            </a:r>
            <a:r>
              <a:rPr lang="en-US" altLang="zh-CN" dirty="0"/>
              <a:t>i.e., </a:t>
            </a:r>
            <a:r>
              <a:rPr lang="zh-CN" altLang="en-US" dirty="0"/>
              <a:t>变量本身的记录出栈时），若其含有继承属性，则要将集成属性复制给后面的动作记录</a:t>
            </a:r>
            <a:endParaRPr lang="en-US" dirty="0"/>
          </a:p>
          <a:p>
            <a:pPr lvl="1"/>
            <a:r>
              <a:rPr lang="zh-CN" altLang="en-US" dirty="0"/>
              <a:t>综合记录出栈时，要将综合属性值复制给后面的动作记录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6FF7-59BD-124A-BAC9-4931A5DD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268E62-55AA-924C-9DB0-3B93FF178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06852"/>
              </p:ext>
            </p:extLst>
          </p:nvPr>
        </p:nvGraphicFramePr>
        <p:xfrm>
          <a:off x="3491880" y="5628848"/>
          <a:ext cx="1800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39007476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58148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96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97AF30-8A85-B743-A3C5-C345349B551E}"/>
              </a:ext>
            </a:extLst>
          </p:cNvPr>
          <p:cNvSpPr txBox="1"/>
          <p:nvPr/>
        </p:nvSpPr>
        <p:spPr>
          <a:xfrm>
            <a:off x="3491880" y="5583785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94180-5891-D041-8B5B-A4B0CAB59916}"/>
              </a:ext>
            </a:extLst>
          </p:cNvPr>
          <p:cNvSpPr txBox="1"/>
          <p:nvPr/>
        </p:nvSpPr>
        <p:spPr>
          <a:xfrm>
            <a:off x="3777352" y="595427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7E106-E572-B44E-BA55-8B18E9103A8B}"/>
              </a:ext>
            </a:extLst>
          </p:cNvPr>
          <p:cNvSpPr txBox="1"/>
          <p:nvPr/>
        </p:nvSpPr>
        <p:spPr>
          <a:xfrm>
            <a:off x="3542662" y="6327972"/>
            <a:ext cx="85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A.syn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EB9D8-D506-4C44-B1D1-0CE4B4DBA924}"/>
              </a:ext>
            </a:extLst>
          </p:cNvPr>
          <p:cNvSpPr txBox="1"/>
          <p:nvPr/>
        </p:nvSpPr>
        <p:spPr>
          <a:xfrm>
            <a:off x="4501606" y="5628167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362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505D-B236-144D-A9E9-06057620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D62FE-264B-EF40-816B-63E2395B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31FA92-EA17-4547-B482-8E2CD5676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874019"/>
              </p:ext>
            </p:extLst>
          </p:nvPr>
        </p:nvGraphicFramePr>
        <p:xfrm>
          <a:off x="1511660" y="1112520"/>
          <a:ext cx="644471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71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 -&gt;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}</a:t>
                      </a:r>
                      <a:r>
                        <a:rPr lang="en-US" sz="2000" i="0" dirty="0"/>
                        <a:t> </a:t>
                      </a:r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T’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.syn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T’ -&gt; *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x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  <a:r>
                        <a:rPr lang="en-US" sz="2000" dirty="0"/>
                        <a:t>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digit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.lexval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D325A58-0672-7744-991A-34A73E885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892544"/>
              </p:ext>
            </p:extLst>
          </p:nvPr>
        </p:nvGraphicFramePr>
        <p:xfrm>
          <a:off x="1817694" y="4461088"/>
          <a:ext cx="57606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631045610"/>
                    </a:ext>
                  </a:extLst>
                </a:gridCol>
              </a:tblGrid>
              <a:tr h="11545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 -&gt;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}</a:t>
                      </a:r>
                      <a:r>
                        <a:rPr lang="en-US" sz="2000" i="0" dirty="0"/>
                        <a:t> </a:t>
                      </a:r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T’ -&gt; *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  <a:r>
                        <a:rPr lang="en-US" sz="2000" dirty="0"/>
                        <a:t>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5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: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T’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.syn</a:t>
                      </a:r>
                      <a:endParaRPr lang="en-US" sz="2000" i="1" dirty="0">
                        <a:solidFill>
                          <a:srgbClr val="0000FF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x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endParaRPr lang="en-US" sz="2000" i="0" dirty="0">
                        <a:solidFill>
                          <a:srgbClr val="0000FF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5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digit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.lexval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69DB5996-0FAD-534F-ACD3-19B061D0467D}"/>
              </a:ext>
            </a:extLst>
          </p:cNvPr>
          <p:cNvSpPr/>
          <p:nvPr/>
        </p:nvSpPr>
        <p:spPr>
          <a:xfrm>
            <a:off x="4445986" y="3248784"/>
            <a:ext cx="576064" cy="97230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2186F-36E7-2B46-8279-2626BF01C8C8}"/>
              </a:ext>
            </a:extLst>
          </p:cNvPr>
          <p:cNvSpPr txBox="1"/>
          <p:nvPr/>
        </p:nvSpPr>
        <p:spPr>
          <a:xfrm>
            <a:off x="0" y="3068960"/>
            <a:ext cx="263565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Three kinds of symbols: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Terminal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Non-terminal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Action symbol</a:t>
            </a:r>
          </a:p>
        </p:txBody>
      </p:sp>
    </p:spTree>
    <p:extLst>
      <p:ext uri="{BB962C8B-B14F-4D97-AF65-F5344CB8AC3E}">
        <p14:creationId xmlns:p14="http://schemas.microsoft.com/office/powerpoint/2010/main" val="30177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AC52-E001-9646-B643-3CBCB097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62BB-A929-C545-877A-51C10DC7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F7168-44C2-814B-89D1-5C7CD6E63094}"/>
              </a:ext>
            </a:extLst>
          </p:cNvPr>
          <p:cNvSpPr/>
          <p:nvPr/>
        </p:nvSpPr>
        <p:spPr>
          <a:xfrm>
            <a:off x="8604448" y="4808842"/>
            <a:ext cx="43204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ACE19-C9FD-5A4F-A1D3-8EF5E71617CF}"/>
              </a:ext>
            </a:extLst>
          </p:cNvPr>
          <p:cNvSpPr/>
          <p:nvPr/>
        </p:nvSpPr>
        <p:spPr>
          <a:xfrm>
            <a:off x="7884368" y="4808842"/>
            <a:ext cx="72008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Tsyn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13CA2-9400-F447-A444-30A6F9431F0D}"/>
              </a:ext>
            </a:extLst>
          </p:cNvPr>
          <p:cNvSpPr/>
          <p:nvPr/>
        </p:nvSpPr>
        <p:spPr>
          <a:xfrm>
            <a:off x="7164288" y="4808842"/>
            <a:ext cx="72008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F7F7A9-32F0-8644-A166-2B6833074236}"/>
              </a:ext>
            </a:extLst>
          </p:cNvPr>
          <p:cNvSpPr/>
          <p:nvPr/>
        </p:nvSpPr>
        <p:spPr>
          <a:xfrm>
            <a:off x="7884368" y="5301208"/>
            <a:ext cx="720080" cy="367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72E18-2707-8448-8264-7D4C93CDFA6C}"/>
              </a:ext>
            </a:extLst>
          </p:cNvPr>
          <p:cNvSpPr txBox="1"/>
          <p:nvPr/>
        </p:nvSpPr>
        <p:spPr>
          <a:xfrm>
            <a:off x="369805" y="3439048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Input: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3</a:t>
            </a:r>
            <a:r>
              <a:rPr lang="zh-CN" altLang="en-US" sz="2400" dirty="0">
                <a:solidFill>
                  <a:srgbClr val="0000FF"/>
                </a:solidFill>
              </a:rPr>
              <a:t> * </a:t>
            </a:r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D30920-9C90-6445-9F4A-4F5BA2A63171}"/>
              </a:ext>
            </a:extLst>
          </p:cNvPr>
          <p:cNvCxnSpPr>
            <a:cxnSpLocks/>
          </p:cNvCxnSpPr>
          <p:nvPr/>
        </p:nvCxnSpPr>
        <p:spPr>
          <a:xfrm flipV="1">
            <a:off x="1331640" y="3832009"/>
            <a:ext cx="0" cy="245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EFE29-FBDB-E642-BD2C-1B8EF29A1537}"/>
              </a:ext>
            </a:extLst>
          </p:cNvPr>
          <p:cNvSpPr/>
          <p:nvPr/>
        </p:nvSpPr>
        <p:spPr>
          <a:xfrm>
            <a:off x="7164288" y="4808842"/>
            <a:ext cx="72008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a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A0FAF-7CAF-1B43-B1F7-244DE6F357EB}"/>
              </a:ext>
            </a:extLst>
          </p:cNvPr>
          <p:cNvSpPr/>
          <p:nvPr/>
        </p:nvSpPr>
        <p:spPr>
          <a:xfrm>
            <a:off x="6444208" y="4808842"/>
            <a:ext cx="72008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T’syn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13995B-9630-B944-9A26-1958771628B5}"/>
              </a:ext>
            </a:extLst>
          </p:cNvPr>
          <p:cNvSpPr/>
          <p:nvPr/>
        </p:nvSpPr>
        <p:spPr>
          <a:xfrm>
            <a:off x="5724128" y="4808842"/>
            <a:ext cx="72008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C7959-1B37-A145-891B-B7549AB4A794}"/>
              </a:ext>
            </a:extLst>
          </p:cNvPr>
          <p:cNvSpPr/>
          <p:nvPr/>
        </p:nvSpPr>
        <p:spPr>
          <a:xfrm>
            <a:off x="5004048" y="4808842"/>
            <a:ext cx="72008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a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A903B-E9C5-EB4C-95B5-FC5201E6D402}"/>
              </a:ext>
            </a:extLst>
          </p:cNvPr>
          <p:cNvSpPr/>
          <p:nvPr/>
        </p:nvSpPr>
        <p:spPr>
          <a:xfrm>
            <a:off x="4283968" y="4808842"/>
            <a:ext cx="72008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Fsyn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8AD9B-40E1-7F4C-89C4-A71D23EC50E6}"/>
              </a:ext>
            </a:extLst>
          </p:cNvPr>
          <p:cNvSpPr/>
          <p:nvPr/>
        </p:nvSpPr>
        <p:spPr>
          <a:xfrm>
            <a:off x="3563888" y="4808842"/>
            <a:ext cx="72008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E0784-2770-8149-93EE-34BF93827A77}"/>
              </a:ext>
            </a:extLst>
          </p:cNvPr>
          <p:cNvSpPr/>
          <p:nvPr/>
        </p:nvSpPr>
        <p:spPr>
          <a:xfrm>
            <a:off x="6441778" y="5301208"/>
            <a:ext cx="720080" cy="367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F662CC-32E8-2548-8E46-1C55E7ABC948}"/>
              </a:ext>
            </a:extLst>
          </p:cNvPr>
          <p:cNvSpPr/>
          <p:nvPr/>
        </p:nvSpPr>
        <p:spPr>
          <a:xfrm>
            <a:off x="5724128" y="5312898"/>
            <a:ext cx="720080" cy="367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inh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9CCA09-AFC2-E942-84BE-D1DB51DB4A91}"/>
              </a:ext>
            </a:extLst>
          </p:cNvPr>
          <p:cNvSpPr/>
          <p:nvPr/>
        </p:nvSpPr>
        <p:spPr>
          <a:xfrm>
            <a:off x="4286398" y="5312898"/>
            <a:ext cx="720080" cy="367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B444DD-E0AF-DD4C-922F-C84CD56D89C5}"/>
              </a:ext>
            </a:extLst>
          </p:cNvPr>
          <p:cNvSpPr/>
          <p:nvPr/>
        </p:nvSpPr>
        <p:spPr>
          <a:xfrm>
            <a:off x="3275856" y="4797152"/>
            <a:ext cx="100811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{ a</a:t>
            </a:r>
            <a:r>
              <a:rPr lang="en-US" sz="2000" baseline="-25000" dirty="0">
                <a:solidFill>
                  <a:schemeClr val="tx1"/>
                </a:solidFill>
              </a:rPr>
              <a:t>6</a:t>
            </a:r>
            <a:r>
              <a:rPr lang="en-US" sz="20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62D0C-6CAA-EE44-A38A-B6AD368F9126}"/>
              </a:ext>
            </a:extLst>
          </p:cNvPr>
          <p:cNvSpPr/>
          <p:nvPr/>
        </p:nvSpPr>
        <p:spPr>
          <a:xfrm>
            <a:off x="2555776" y="4797152"/>
            <a:ext cx="72008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digit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0E618-6F03-7C42-BA7E-42292BB24B9B}"/>
              </a:ext>
            </a:extLst>
          </p:cNvPr>
          <p:cNvSpPr/>
          <p:nvPr/>
        </p:nvSpPr>
        <p:spPr>
          <a:xfrm>
            <a:off x="2555776" y="5301208"/>
            <a:ext cx="720080" cy="367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lexv</a:t>
            </a:r>
            <a:r>
              <a:rPr lang="en-US" sz="1600" dirty="0">
                <a:solidFill>
                  <a:schemeClr val="tx1"/>
                </a:solidFill>
              </a:rPr>
              <a:t>=3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D0F46A-A063-D646-B6B2-C539DDD93299}"/>
              </a:ext>
            </a:extLst>
          </p:cNvPr>
          <p:cNvSpPr txBox="1"/>
          <p:nvPr/>
        </p:nvSpPr>
        <p:spPr>
          <a:xfrm>
            <a:off x="3322135" y="3497723"/>
            <a:ext cx="4886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 top ‘digit’ matches the input ‘3’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pop ‘digit’, but value copy is needed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E1AE14-743D-8E4D-8DD9-E006B79A4957}"/>
              </a:ext>
            </a:extLst>
          </p:cNvPr>
          <p:cNvSpPr/>
          <p:nvPr/>
        </p:nvSpPr>
        <p:spPr>
          <a:xfrm>
            <a:off x="3273426" y="5301208"/>
            <a:ext cx="101054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d_lexv</a:t>
            </a:r>
            <a:r>
              <a:rPr lang="en-US" sz="1600" dirty="0">
                <a:solidFill>
                  <a:schemeClr val="tx1"/>
                </a:solidFill>
              </a:rPr>
              <a:t>=3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53F3D094-1EAE-BD45-8667-3C80E783DAED}"/>
              </a:ext>
            </a:extLst>
          </p:cNvPr>
          <p:cNvCxnSpPr>
            <a:cxnSpLocks/>
            <a:stCxn id="24" idx="2"/>
            <a:endCxn id="27" idx="2"/>
          </p:cNvCxnSpPr>
          <p:nvPr/>
        </p:nvCxnSpPr>
        <p:spPr>
          <a:xfrm rot="5400000" flipH="1" flipV="1">
            <a:off x="3346137" y="5236011"/>
            <a:ext cx="2238" cy="862881"/>
          </a:xfrm>
          <a:prstGeom prst="curvedConnector3">
            <a:avLst>
              <a:gd name="adj1" fmla="val -1021447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18763B-021E-5143-805D-1D69C65E7D92}"/>
              </a:ext>
            </a:extLst>
          </p:cNvPr>
          <p:cNvCxnSpPr>
            <a:cxnSpLocks/>
          </p:cNvCxnSpPr>
          <p:nvPr/>
        </p:nvCxnSpPr>
        <p:spPr>
          <a:xfrm flipV="1">
            <a:off x="1547664" y="3832009"/>
            <a:ext cx="0" cy="245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DBD293-4072-3E4A-8523-73D8D6A65F07}"/>
              </a:ext>
            </a:extLst>
          </p:cNvPr>
          <p:cNvSpPr txBox="1"/>
          <p:nvPr/>
        </p:nvSpPr>
        <p:spPr>
          <a:xfrm>
            <a:off x="2476197" y="4247584"/>
            <a:ext cx="43896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6</a:t>
            </a:r>
            <a:r>
              <a:rPr lang="en-US" sz="2000" dirty="0"/>
              <a:t>: stack[top-1].</a:t>
            </a:r>
            <a:r>
              <a:rPr lang="en-US" sz="2000" i="1" dirty="0" err="1"/>
              <a:t>val</a:t>
            </a:r>
            <a:r>
              <a:rPr lang="en-US" sz="2000" dirty="0"/>
              <a:t> = stack[top].</a:t>
            </a:r>
            <a:r>
              <a:rPr lang="en-US" sz="2000" i="1" dirty="0" err="1"/>
              <a:t>d_lexval</a:t>
            </a:r>
            <a:endParaRPr lang="en-US" sz="20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17ABA-3492-C74A-88D0-213548DB5052}"/>
              </a:ext>
            </a:extLst>
          </p:cNvPr>
          <p:cNvSpPr txBox="1"/>
          <p:nvPr/>
        </p:nvSpPr>
        <p:spPr>
          <a:xfrm>
            <a:off x="4658954" y="533256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F95A74-C560-5343-8041-C63D3E998685}"/>
              </a:ext>
            </a:extLst>
          </p:cNvPr>
          <p:cNvSpPr/>
          <p:nvPr/>
        </p:nvSpPr>
        <p:spPr>
          <a:xfrm>
            <a:off x="5001618" y="5301208"/>
            <a:ext cx="720080" cy="367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=3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38CE00B-E6DF-C54E-82C6-5476723480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74330" y="5280249"/>
            <a:ext cx="2238" cy="862881"/>
          </a:xfrm>
          <a:prstGeom prst="curvedConnector3">
            <a:avLst>
              <a:gd name="adj1" fmla="val -1021447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C4A557EE-2518-C749-890C-CC8EA6E52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275428"/>
              </p:ext>
            </p:extLst>
          </p:nvPr>
        </p:nvGraphicFramePr>
        <p:xfrm>
          <a:off x="681138" y="1145191"/>
          <a:ext cx="57606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631045610"/>
                    </a:ext>
                  </a:extLst>
                </a:gridCol>
              </a:tblGrid>
              <a:tr h="11545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 -&gt;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}</a:t>
                      </a:r>
                      <a:r>
                        <a:rPr lang="en-US" sz="2000" i="0" dirty="0"/>
                        <a:t> </a:t>
                      </a:r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T’ -&gt; *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  <a:r>
                        <a:rPr lang="en-US" sz="2000" dirty="0"/>
                        <a:t>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5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: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T’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.syn</a:t>
                      </a:r>
                      <a:endParaRPr lang="en-US" sz="2000" i="1" dirty="0">
                        <a:solidFill>
                          <a:srgbClr val="0000FF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x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endParaRPr lang="en-US" sz="2000" i="0" dirty="0">
                        <a:solidFill>
                          <a:srgbClr val="0000FF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5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i="0" baseline="-25000" dirty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</a:rPr>
                        <a:t>: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digit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.lexval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6A11A0-6782-4549-88DA-49EAF90EAE3A}"/>
              </a:ext>
            </a:extLst>
          </p:cNvPr>
          <p:cNvSpPr txBox="1"/>
          <p:nvPr/>
        </p:nvSpPr>
        <p:spPr>
          <a:xfrm>
            <a:off x="3879237" y="6045385"/>
            <a:ext cx="4549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完整步骤见</a:t>
            </a:r>
            <a:r>
              <a:rPr lang="en-US" altLang="zh-CN" sz="2000" dirty="0"/>
              <a:t>👉🏿</a:t>
            </a:r>
            <a:r>
              <a:rPr lang="zh-CN" altLang="en-US" sz="2000" dirty="0"/>
              <a:t>： </a:t>
            </a:r>
            <a:r>
              <a:rPr lang="en-US" sz="2000" dirty="0">
                <a:hlinkClick r:id="rId2"/>
              </a:rPr>
              <a:t>MOOC:</a:t>
            </a:r>
            <a:r>
              <a:rPr lang="zh-CN" altLang="en-US" sz="2000" dirty="0">
                <a:hlinkClick r:id="rId2"/>
              </a:rPr>
              <a:t>语法制导翻译</a:t>
            </a:r>
            <a:r>
              <a:rPr lang="en-US" altLang="zh-CN" sz="2000" dirty="0">
                <a:hlinkClick r:id="rId2"/>
              </a:rPr>
              <a:t>-3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314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/>
      <p:bldP spid="27" grpId="0" animBg="1"/>
      <p:bldP spid="27" grpId="1" animBg="1"/>
      <p:bldP spid="32" grpId="0" animBg="1"/>
      <p:bldP spid="33" grpId="0"/>
      <p:bldP spid="33" grpId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83A8-7777-5042-B3B6-F08F3583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L-SDD in 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3D1F-BA33-2D4F-ABEA-A29A83C4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already learnt</a:t>
            </a:r>
          </a:p>
          <a:p>
            <a:pPr lvl="1"/>
            <a:r>
              <a:rPr lang="en-US" dirty="0"/>
              <a:t>LR &gt; LL, </a:t>
            </a:r>
            <a:r>
              <a:rPr lang="en-US" dirty="0" err="1"/>
              <a:t>w.r.t</a:t>
            </a:r>
            <a:r>
              <a:rPr lang="en-US" dirty="0"/>
              <a:t> parsing power</a:t>
            </a:r>
          </a:p>
          <a:p>
            <a:pPr lvl="2"/>
            <a:r>
              <a:rPr lang="en-US" dirty="0"/>
              <a:t>We can do bottom-up every translation that we can do top-down</a:t>
            </a:r>
          </a:p>
          <a:p>
            <a:pPr lvl="1"/>
            <a:r>
              <a:rPr lang="en-US" dirty="0"/>
              <a:t>S-attributed SDD can be implemented in bottom-up way</a:t>
            </a:r>
          </a:p>
          <a:p>
            <a:pPr lvl="2"/>
            <a:r>
              <a:rPr lang="en-US" dirty="0"/>
              <a:t>All semantic actions are at the end of productions, i.e., triggered in reduce</a:t>
            </a:r>
          </a:p>
          <a:p>
            <a:r>
              <a:rPr lang="en-US" dirty="0"/>
              <a:t>For L-attributed SDD on an LL grammar, can it be implemented during bottom-up parsing?</a:t>
            </a:r>
          </a:p>
          <a:p>
            <a:pPr lvl="1"/>
            <a:r>
              <a:rPr lang="en-US" dirty="0"/>
              <a:t>Problem: semantic actions can be in anywhere of the production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ECE3-1ADC-504E-9FAA-DF60D549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D2F587-1285-7244-9BFA-C795CE65B1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496009"/>
              </p:ext>
            </p:extLst>
          </p:nvPr>
        </p:nvGraphicFramePr>
        <p:xfrm>
          <a:off x="1556792" y="4998680"/>
          <a:ext cx="603041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0416">
                  <a:extLst>
                    <a:ext uri="{9D8B030D-6E8A-4147-A177-3AD203B41FA5}">
                      <a16:colId xmlns:a16="http://schemas.microsoft.com/office/drawing/2014/main" val="4188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 -&gt;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{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2000" i="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}</a:t>
                      </a:r>
                      <a:r>
                        <a:rPr lang="en-US" sz="2000" i="0" dirty="0"/>
                        <a:t> </a:t>
                      </a:r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T’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.syn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  <a:endParaRPr lang="en-US" sz="2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2000" dirty="0"/>
                        <a:t>T’ -&gt; * F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{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x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00FFFF"/>
                          </a:highlight>
                        </a:rPr>
                        <a:t>}</a:t>
                      </a:r>
                      <a:r>
                        <a:rPr lang="en-US" sz="2000" dirty="0"/>
                        <a:t> 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’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</a:t>
                      </a:r>
                      <a:r>
                        <a:rPr lang="en-US" sz="2000" baseline="-250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’.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syn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  <a:endParaRPr lang="en-US" sz="2000" dirty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T’ -&gt; </a:t>
                      </a:r>
                      <a:r>
                        <a:rPr lang="en-US" sz="2000" dirty="0" err="1"/>
                        <a:t>ε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</a:rPr>
                        <a:t>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syn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 = T’.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inh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2000" dirty="0"/>
                        <a:t>F -&gt; digit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{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F.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i="0" dirty="0" err="1">
                          <a:solidFill>
                            <a:srgbClr val="0000FF"/>
                          </a:solidFill>
                        </a:rPr>
                        <a:t>digit</a:t>
                      </a:r>
                      <a:r>
                        <a:rPr lang="en-US" sz="2000" i="1" dirty="0" err="1">
                          <a:solidFill>
                            <a:srgbClr val="0000FF"/>
                          </a:solidFill>
                        </a:rPr>
                        <a:t>.lexval</a:t>
                      </a:r>
                      <a:r>
                        <a:rPr lang="en-US" sz="2000" i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45245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40084</TotalTime>
  <Words>3295</Words>
  <Application>Microsoft Macintosh PowerPoint</Application>
  <PresentationFormat>On-screen Show (4:3)</PresentationFormat>
  <Paragraphs>378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System Font Regular</vt:lpstr>
      <vt:lpstr>Arial</vt:lpstr>
      <vt:lpstr>Calibri</vt:lpstr>
      <vt:lpstr>Calibri Light</vt:lpstr>
      <vt:lpstr>Monaco</vt:lpstr>
      <vt:lpstr>Times New Roman</vt:lpstr>
      <vt:lpstr>Wingdings</vt:lpstr>
      <vt:lpstr>1_自定义设计方案</vt:lpstr>
      <vt:lpstr>Compilation Principle 编 译 原 理</vt:lpstr>
      <vt:lpstr>Review Questions (1)</vt:lpstr>
      <vt:lpstr>Review Questions (2)</vt:lpstr>
      <vt:lpstr>L-SDD in LL Parsing[非递归预测]</vt:lpstr>
      <vt:lpstr>L-SDD in LL Parsing (cont.)</vt:lpstr>
      <vt:lpstr>L-SDD in LL Parsing (cont.)</vt:lpstr>
      <vt:lpstr>Example</vt:lpstr>
      <vt:lpstr>Example (cont.)</vt:lpstr>
      <vt:lpstr>L-SDD in LR Parsing</vt:lpstr>
      <vt:lpstr>The Problem</vt:lpstr>
      <vt:lpstr>Marker</vt:lpstr>
      <vt:lpstr>Modify Grammar with Marker</vt:lpstr>
      <vt:lpstr>Example</vt:lpstr>
      <vt:lpstr>Stack Manipulation[栈操作]</vt:lpstr>
      <vt:lpstr>Semantic Analysis (4)</vt:lpstr>
      <vt:lpstr>Compilation Phases[编译阶段]</vt:lpstr>
      <vt:lpstr>Overview of Symbol Table</vt:lpstr>
      <vt:lpstr>Variable[程序变量]</vt:lpstr>
      <vt:lpstr>Example</vt:lpstr>
      <vt:lpstr>Binding[绑定]</vt:lpstr>
      <vt:lpstr>Scope[作用域]</vt:lpstr>
      <vt:lpstr>Static Scoping[静态作用域]</vt:lpstr>
      <vt:lpstr>Dynamic Scoping[动态作用域]</vt:lpstr>
      <vt:lpstr>Static vs. Dynamic Scoping</vt:lpstr>
      <vt:lpstr>What is Symbol Table[符号表]</vt:lpstr>
      <vt:lpstr>Maintaining Symbol Table[维护]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2519</cp:revision>
  <dcterms:created xsi:type="dcterms:W3CDTF">2016-04-18T09:33:21Z</dcterms:created>
  <dcterms:modified xsi:type="dcterms:W3CDTF">2021-07-01T14:24:05Z</dcterms:modified>
</cp:coreProperties>
</file>