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33"/>
  </p:notesMasterIdLst>
  <p:handoutMasterIdLst>
    <p:handoutMasterId r:id="rId34"/>
  </p:handoutMasterIdLst>
  <p:sldIdLst>
    <p:sldId id="718" r:id="rId2"/>
    <p:sldId id="549" r:id="rId3"/>
    <p:sldId id="805" r:id="rId4"/>
    <p:sldId id="812" r:id="rId5"/>
    <p:sldId id="834" r:id="rId6"/>
    <p:sldId id="835" r:id="rId7"/>
    <p:sldId id="836" r:id="rId8"/>
    <p:sldId id="837" r:id="rId9"/>
    <p:sldId id="838" r:id="rId10"/>
    <p:sldId id="839" r:id="rId11"/>
    <p:sldId id="840" r:id="rId12"/>
    <p:sldId id="841" r:id="rId13"/>
    <p:sldId id="842" r:id="rId14"/>
    <p:sldId id="843" r:id="rId15"/>
    <p:sldId id="844" r:id="rId16"/>
    <p:sldId id="845" r:id="rId17"/>
    <p:sldId id="846" r:id="rId18"/>
    <p:sldId id="847" r:id="rId19"/>
    <p:sldId id="849" r:id="rId20"/>
    <p:sldId id="850" r:id="rId21"/>
    <p:sldId id="851" r:id="rId22"/>
    <p:sldId id="852" r:id="rId23"/>
    <p:sldId id="853" r:id="rId24"/>
    <p:sldId id="803" r:id="rId25"/>
    <p:sldId id="854" r:id="rId26"/>
    <p:sldId id="855" r:id="rId27"/>
    <p:sldId id="856" r:id="rId28"/>
    <p:sldId id="857" r:id="rId29"/>
    <p:sldId id="858" r:id="rId30"/>
    <p:sldId id="859" r:id="rId31"/>
    <p:sldId id="860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05" autoAdjust="0"/>
    <p:restoredTop sz="82675" autoAdjust="0"/>
  </p:normalViewPr>
  <p:slideViewPr>
    <p:cSldViewPr>
      <p:cViewPr varScale="1">
        <p:scale>
          <a:sx n="92" d="100"/>
          <a:sy n="92" d="100"/>
        </p:scale>
        <p:origin x="13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2021/7/1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1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3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753368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3429422"/>
            <a:ext cx="8784976" cy="2447850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3284984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9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−"/>
              <a:defRPr/>
            </a:lvl2pPr>
            <a:lvl3pPr marL="1143000" indent="-228600">
              <a:buSzPct val="50000"/>
              <a:buFont typeface="Wingdings" panose="05000000000000000000" pitchFamily="2" charset="2"/>
              <a:buChar char="p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8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84976" cy="519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707904" y="63762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AB8F-6C8F-46EE-8741-64B361E88E7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6395804"/>
            <a:ext cx="1224136" cy="4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/>
          </p:cNvPicPr>
          <p:nvPr userDrawn="1"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88424" y="6356350"/>
            <a:ext cx="576064" cy="44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2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1" r:id="rId4"/>
    <p:sldLayoutId id="214748371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weiz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ittle-and-big-endian-myste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Principle</a:t>
            </a:r>
            <a:br>
              <a:rPr lang="en-US" altLang="zh-CN" dirty="0"/>
            </a:br>
            <a:r>
              <a:rPr lang="zh-CN" altLang="en-US" dirty="0"/>
              <a:t>编 译 原 理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79512" y="3429421"/>
            <a:ext cx="8784976" cy="316793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讲：中间代码</a:t>
            </a:r>
            <a:r>
              <a:rPr lang="en-US" altLang="zh-CN" dirty="0"/>
              <a:t>(1)</a:t>
            </a:r>
          </a:p>
          <a:p>
            <a:endParaRPr lang="en-US" altLang="zh-CN" sz="900" dirty="0"/>
          </a:p>
          <a:p>
            <a:r>
              <a:rPr lang="zh-CN" altLang="en-US" sz="3900" dirty="0"/>
              <a:t>张献伟</a:t>
            </a:r>
            <a:endParaRPr lang="en-US" altLang="zh-CN" sz="3900" dirty="0"/>
          </a:p>
          <a:p>
            <a:r>
              <a:rPr lang="en-US" altLang="zh-CN" sz="3900" dirty="0">
                <a:hlinkClick r:id="rId3"/>
              </a:rPr>
              <a:t>xianweiz.github.io</a:t>
            </a:r>
            <a:endParaRPr lang="en-US" altLang="zh-CN" sz="3900" dirty="0"/>
          </a:p>
          <a:p>
            <a:r>
              <a:rPr lang="en-US" altLang="zh-CN" sz="3900" dirty="0"/>
              <a:t>DCS290, 5/6/2021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7808" y="241028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5870" y="188640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762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C091-FCBA-5D41-BDD4-4910108B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Three-Address Statements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C9AA-CF93-6943-80D9-975DBBBD8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88632"/>
          </a:xfrm>
        </p:spPr>
        <p:txBody>
          <a:bodyPr>
            <a:normAutofit/>
          </a:bodyPr>
          <a:lstStyle/>
          <a:p>
            <a:r>
              <a:rPr lang="en-US" dirty="0"/>
              <a:t>Conditional jump statement</a:t>
            </a:r>
            <a:r>
              <a:rPr lang="zh-CN" altLang="en-US" dirty="0"/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条件跳转</a:t>
            </a:r>
            <a:r>
              <a:rPr lang="en-US" altLang="zh-CN" sz="2400" dirty="0"/>
              <a:t>]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if (x </a:t>
            </a:r>
            <a:r>
              <a:rPr lang="en-US" dirty="0" err="1">
                <a:solidFill>
                  <a:srgbClr val="0000FF"/>
                </a:solidFill>
              </a:rPr>
              <a:t>relop</a:t>
            </a:r>
            <a:r>
              <a:rPr lang="en-US" dirty="0">
                <a:solidFill>
                  <a:srgbClr val="0000FF"/>
                </a:solidFill>
              </a:rPr>
              <a:t> y) </a:t>
            </a:r>
            <a:r>
              <a:rPr lang="en-US" dirty="0" err="1">
                <a:solidFill>
                  <a:srgbClr val="0000FF"/>
                </a:solidFill>
              </a:rPr>
              <a:t>goto</a:t>
            </a:r>
            <a:r>
              <a:rPr lang="en-US" dirty="0">
                <a:solidFill>
                  <a:srgbClr val="0000FF"/>
                </a:solidFill>
              </a:rPr>
              <a:t> L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relop</a:t>
            </a:r>
            <a:r>
              <a:rPr lang="en-US" dirty="0"/>
              <a:t> is a relational operator such as =, ̸=, &gt;, &lt; J </a:t>
            </a:r>
          </a:p>
          <a:p>
            <a:r>
              <a:rPr lang="en-US" dirty="0"/>
              <a:t>Procedural call statement</a:t>
            </a:r>
            <a:r>
              <a:rPr lang="zh-CN" altLang="en-US" dirty="0"/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过程调用</a:t>
            </a:r>
            <a:r>
              <a:rPr lang="en-US" altLang="zh-CN" sz="2400" dirty="0"/>
              <a:t>]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param x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, ..., param </a:t>
            </a:r>
            <a:r>
              <a:rPr lang="en-US" dirty="0" err="1">
                <a:solidFill>
                  <a:srgbClr val="0000FF"/>
                </a:solidFill>
              </a:rPr>
              <a:t>x</a:t>
            </a:r>
            <a:r>
              <a:rPr lang="en-US" baseline="-25000" dirty="0" err="1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, call </a:t>
            </a:r>
            <a:r>
              <a:rPr lang="en-US" dirty="0" err="1">
                <a:solidFill>
                  <a:srgbClr val="0000FF"/>
                </a:solidFill>
              </a:rPr>
              <a:t>F</a:t>
            </a:r>
            <a:r>
              <a:rPr lang="en-US" baseline="-25000" dirty="0" err="1">
                <a:solidFill>
                  <a:srgbClr val="0000FF"/>
                </a:solidFill>
              </a:rPr>
              <a:t>y</a:t>
            </a:r>
            <a:r>
              <a:rPr lang="en-US" dirty="0">
                <a:solidFill>
                  <a:srgbClr val="0000FF"/>
                </a:solidFill>
              </a:rPr>
              <a:t>, n</a:t>
            </a:r>
          </a:p>
          <a:p>
            <a:pPr marL="457200" lvl="1" indent="0">
              <a:buNone/>
            </a:pPr>
            <a:r>
              <a:rPr lang="en-US" dirty="0"/>
              <a:t>As an example, foo(x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) is translated to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param x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param x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param x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call foo, 3</a:t>
            </a:r>
          </a:p>
          <a:p>
            <a:r>
              <a:rPr lang="en-US" dirty="0"/>
              <a:t>Procedural call return statement</a:t>
            </a:r>
            <a:r>
              <a:rPr lang="zh-CN" altLang="en-US" dirty="0"/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过程调用返回</a:t>
            </a:r>
            <a:r>
              <a:rPr lang="en-US" altLang="zh-CN" sz="2400" dirty="0"/>
              <a:t>]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return y</a:t>
            </a:r>
          </a:p>
          <a:p>
            <a:pPr marL="457200" lvl="1" indent="0">
              <a:buNone/>
            </a:pPr>
            <a:r>
              <a:rPr lang="en-US" dirty="0"/>
              <a:t>where y is the return value (if applicable)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0797E-0D8B-FE46-9B68-C91743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7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5D3B-4F85-DA43-A525-C41CEF93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Three-Address Statements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3D4BC-69A8-C84A-BF47-E1BAFFA2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Indexed assignment statement</a:t>
            </a:r>
            <a:r>
              <a:rPr lang="zh-CN" altLang="en-US" dirty="0"/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索引</a:t>
            </a:r>
            <a:r>
              <a:rPr lang="en-US" altLang="zh-CN" sz="2400" dirty="0"/>
              <a:t>]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x = y[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dirty="0"/>
              <a:t>	or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y[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] = x</a:t>
            </a:r>
          </a:p>
          <a:p>
            <a:pPr marL="457200" lvl="1" indent="0">
              <a:buNone/>
            </a:pPr>
            <a:r>
              <a:rPr lang="en-US" dirty="0"/>
              <a:t>where x is a scalar variable and y is an array variable</a:t>
            </a:r>
          </a:p>
          <a:p>
            <a:endParaRPr lang="en-US" dirty="0"/>
          </a:p>
          <a:p>
            <a:r>
              <a:rPr lang="en-US" dirty="0"/>
              <a:t>Address and pointer operation statement</a:t>
            </a:r>
            <a:r>
              <a:rPr lang="en-US" sz="2400" dirty="0"/>
              <a:t> [</a:t>
            </a:r>
            <a:r>
              <a:rPr lang="zh-CN" altLang="en-US" sz="2400" dirty="0"/>
              <a:t>地址和指针</a:t>
            </a:r>
            <a:r>
              <a:rPr lang="en-US" sz="2400" dirty="0"/>
              <a:t>]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x = &amp; y</a:t>
            </a:r>
            <a:r>
              <a:rPr lang="en-US" dirty="0"/>
              <a:t> ; a pointer x is set to address of y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y = * x </a:t>
            </a:r>
            <a:r>
              <a:rPr lang="en-US" dirty="0"/>
              <a:t>; y is set to the value of location</a:t>
            </a:r>
          </a:p>
          <a:p>
            <a:pPr marL="457200" lvl="1" indent="0">
              <a:buNone/>
            </a:pPr>
            <a:r>
              <a:rPr lang="en-US" dirty="0"/>
              <a:t>	            ; pointed to by pointer x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*y = x </a:t>
            </a:r>
            <a:r>
              <a:rPr lang="en-US" dirty="0"/>
              <a:t>; location pointed to by y is assigned 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35DFC-7411-CF40-A15F-FA2ADEF2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7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83D4-F92A-F54A-8C44-EC23109E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2D5FF-D7A0-8F4C-9DDB-8E12C672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256" y="2196536"/>
            <a:ext cx="2589399" cy="22322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 = 1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do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a[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] = x * 5;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++;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 while (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&lt;= 10);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93FDF-FE98-5C49-BED1-75CBC29A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9B272-0496-3348-BF10-32F67A328C6A}"/>
              </a:ext>
            </a:extLst>
          </p:cNvPr>
          <p:cNvSpPr txBox="1"/>
          <p:nvPr/>
        </p:nvSpPr>
        <p:spPr>
          <a:xfrm>
            <a:off x="5266312" y="1772816"/>
            <a:ext cx="2361224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    </a:t>
            </a:r>
            <a:r>
              <a:rPr lang="en-US" sz="2400" dirty="0" err="1"/>
              <a:t>i</a:t>
            </a:r>
            <a:r>
              <a:rPr lang="en-US" sz="2400" dirty="0"/>
              <a:t> = 1</a:t>
            </a:r>
          </a:p>
          <a:p>
            <a:r>
              <a:rPr lang="en-US" sz="2400" dirty="0"/>
              <a:t>L: t</a:t>
            </a:r>
            <a:r>
              <a:rPr lang="en-US" sz="2400" baseline="-25000" dirty="0"/>
              <a:t>1</a:t>
            </a:r>
            <a:r>
              <a:rPr lang="en-US" sz="2400" dirty="0"/>
              <a:t> = x * 5</a:t>
            </a:r>
          </a:p>
          <a:p>
            <a:r>
              <a:rPr lang="en-US" sz="2400" dirty="0"/>
              <a:t>    t</a:t>
            </a:r>
            <a:r>
              <a:rPr lang="en-US" sz="2400" baseline="-25000" dirty="0"/>
              <a:t>2</a:t>
            </a:r>
            <a:r>
              <a:rPr lang="en-US" sz="2400" dirty="0"/>
              <a:t> = &amp;a</a:t>
            </a:r>
          </a:p>
          <a:p>
            <a:r>
              <a:rPr lang="en-US" sz="2400" dirty="0"/>
              <a:t>    t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en-US" sz="2400" dirty="0" err="1"/>
              <a:t>sizeof</a:t>
            </a:r>
            <a:r>
              <a:rPr lang="en-US" sz="2400" dirty="0"/>
              <a:t>(int)</a:t>
            </a:r>
          </a:p>
          <a:p>
            <a:r>
              <a:rPr lang="en-US" sz="2400" dirty="0"/>
              <a:t>    t</a:t>
            </a:r>
            <a:r>
              <a:rPr lang="en-US" sz="2400" baseline="-25000" dirty="0"/>
              <a:t>4</a:t>
            </a:r>
            <a:r>
              <a:rPr lang="en-US" sz="2400" dirty="0"/>
              <a:t> = t</a:t>
            </a:r>
            <a:r>
              <a:rPr lang="en-US" sz="2400" baseline="-25000" dirty="0"/>
              <a:t>3</a:t>
            </a:r>
            <a:r>
              <a:rPr lang="en-US" sz="2400" dirty="0"/>
              <a:t> *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    t</a:t>
            </a:r>
            <a:r>
              <a:rPr lang="en-US" sz="2400" baseline="-25000" dirty="0"/>
              <a:t>5</a:t>
            </a:r>
            <a:r>
              <a:rPr lang="en-US" sz="2400" dirty="0"/>
              <a:t> = t</a:t>
            </a:r>
            <a:r>
              <a:rPr lang="en-US" sz="2400" baseline="-25000" dirty="0"/>
              <a:t>2</a:t>
            </a:r>
            <a:r>
              <a:rPr lang="en-US" sz="2400" dirty="0"/>
              <a:t> + t</a:t>
            </a:r>
            <a:r>
              <a:rPr lang="en-US" sz="2400" baseline="-25000" dirty="0"/>
              <a:t>4</a:t>
            </a:r>
          </a:p>
          <a:p>
            <a:r>
              <a:rPr lang="en-US" sz="2400" dirty="0"/>
              <a:t>    *t</a:t>
            </a:r>
            <a:r>
              <a:rPr lang="en-US" sz="2400" baseline="-25000" dirty="0"/>
              <a:t>5</a:t>
            </a:r>
            <a:r>
              <a:rPr lang="en-US" sz="2400" dirty="0"/>
              <a:t> = t</a:t>
            </a:r>
            <a:r>
              <a:rPr lang="en-US" sz="2400" baseline="-25000" dirty="0"/>
              <a:t>1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</a:t>
            </a:r>
            <a:r>
              <a:rPr lang="en-US" sz="2400" dirty="0"/>
              <a:t> = i + 1</a:t>
            </a:r>
          </a:p>
          <a:p>
            <a:r>
              <a:rPr lang="en-US" sz="2400" dirty="0"/>
              <a:t>    if i &lt;= 10 </a:t>
            </a:r>
            <a:r>
              <a:rPr lang="en-US" sz="2400" dirty="0" err="1"/>
              <a:t>goto</a:t>
            </a:r>
            <a:r>
              <a:rPr lang="en-US" sz="2400" dirty="0"/>
              <a:t> 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6E9D65-7C4A-7B4E-853F-E71F80FB7D35}"/>
              </a:ext>
            </a:extLst>
          </p:cNvPr>
          <p:cNvSpPr/>
          <p:nvPr/>
        </p:nvSpPr>
        <p:spPr>
          <a:xfrm>
            <a:off x="5582828" y="2592580"/>
            <a:ext cx="1892796" cy="144016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61EFC-68BC-DB4D-8094-2B38ADBD691E}"/>
              </a:ext>
            </a:extLst>
          </p:cNvPr>
          <p:cNvSpPr txBox="1"/>
          <p:nvPr/>
        </p:nvSpPr>
        <p:spPr>
          <a:xfrm>
            <a:off x="7652579" y="3009285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a[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B29CE46-F98C-1147-8E32-5FBA12465B53}"/>
              </a:ext>
            </a:extLst>
          </p:cNvPr>
          <p:cNvSpPr/>
          <p:nvPr/>
        </p:nvSpPr>
        <p:spPr>
          <a:xfrm>
            <a:off x="4093567" y="3102421"/>
            <a:ext cx="499049" cy="504056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A54F8-22B2-6447-8C7B-E28968EAD76F}"/>
              </a:ext>
            </a:extLst>
          </p:cNvPr>
          <p:cNvSpPr txBox="1"/>
          <p:nvPr/>
        </p:nvSpPr>
        <p:spPr>
          <a:xfrm>
            <a:off x="1259632" y="5373799"/>
            <a:ext cx="2169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52323-35E3-A249-A537-82386162677E}"/>
              </a:ext>
            </a:extLst>
          </p:cNvPr>
          <p:cNvSpPr txBox="1"/>
          <p:nvPr/>
        </p:nvSpPr>
        <p:spPr>
          <a:xfrm>
            <a:off x="5306119" y="5373799"/>
            <a:ext cx="2645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Three-address code</a:t>
            </a:r>
          </a:p>
        </p:txBody>
      </p:sp>
    </p:spTree>
    <p:extLst>
      <p:ext uri="{BB962C8B-B14F-4D97-AF65-F5344CB8AC3E}">
        <p14:creationId xmlns:p14="http://schemas.microsoft.com/office/powerpoint/2010/main" val="362587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9AE8-9223-0646-8002-E02CC0EB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A0BC-445A-2F49-BDA9-6444A000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544616"/>
          </a:xfrm>
        </p:spPr>
        <p:txBody>
          <a:bodyPr>
            <a:normAutofit/>
          </a:bodyPr>
          <a:lstStyle/>
          <a:p>
            <a:r>
              <a:rPr lang="en-US" dirty="0"/>
              <a:t>3 possible ways (and more)</a:t>
            </a:r>
          </a:p>
          <a:p>
            <a:pPr lvl="1"/>
            <a:r>
              <a:rPr lang="en-US" dirty="0"/>
              <a:t>quadruples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四元式</a:t>
            </a:r>
            <a:r>
              <a:rPr lang="en-US" altLang="zh-CN" dirty="0"/>
              <a:t>]</a:t>
            </a:r>
            <a:endParaRPr lang="en-US" dirty="0"/>
          </a:p>
          <a:p>
            <a:pPr lvl="1"/>
            <a:r>
              <a:rPr lang="en-US" dirty="0"/>
              <a:t>triples [</a:t>
            </a:r>
            <a:r>
              <a:rPr lang="zh-CN" altLang="en-US" dirty="0"/>
              <a:t>三元式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indirect triples [</a:t>
            </a:r>
            <a:r>
              <a:rPr lang="zh-CN" altLang="en-US" dirty="0"/>
              <a:t>间接三元式</a:t>
            </a:r>
            <a:r>
              <a:rPr lang="en-US" dirty="0"/>
              <a:t>]</a:t>
            </a:r>
          </a:p>
          <a:p>
            <a:r>
              <a:rPr lang="en-US" dirty="0"/>
              <a:t>Trade-offs between, space, speed, ease of manipulation</a:t>
            </a:r>
          </a:p>
          <a:p>
            <a:r>
              <a:rPr lang="en-US" dirty="0"/>
              <a:t>Using quadruples </a:t>
            </a:r>
            <a:r>
              <a:rPr lang="en-US" sz="2400" dirty="0"/>
              <a:t>[</a:t>
            </a:r>
            <a:r>
              <a:rPr lang="zh-CN" altLang="en-US" sz="2400" dirty="0"/>
              <a:t>四元式</a:t>
            </a:r>
            <a:r>
              <a:rPr lang="en-US" sz="2400" dirty="0"/>
              <a:t>]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op arg1, arg2, result</a:t>
            </a:r>
          </a:p>
          <a:p>
            <a:pPr lvl="1"/>
            <a:r>
              <a:rPr lang="en-US" dirty="0"/>
              <a:t>There are four(4) fields at maximum</a:t>
            </a:r>
          </a:p>
          <a:p>
            <a:pPr lvl="1"/>
            <a:r>
              <a:rPr lang="en-US" dirty="0"/>
              <a:t>arg1 and arg2 are optional, depending on the </a:t>
            </a:r>
            <a:r>
              <a:rPr lang="en-US" i="1" dirty="0"/>
              <a:t>op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x = a + b</a:t>
            </a:r>
            <a:r>
              <a:rPr lang="en-US" dirty="0"/>
              <a:t>	 =&gt; </a:t>
            </a:r>
            <a:r>
              <a:rPr lang="en-US" dirty="0">
                <a:solidFill>
                  <a:srgbClr val="0000FF"/>
                </a:solidFill>
              </a:rPr>
              <a:t>+ a, b, x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x = - y</a:t>
            </a:r>
            <a:r>
              <a:rPr lang="en-US" dirty="0"/>
              <a:t>		 =&gt; </a:t>
            </a:r>
            <a:r>
              <a:rPr lang="en-US" dirty="0">
                <a:solidFill>
                  <a:srgbClr val="0000FF"/>
                </a:solidFill>
              </a:rPr>
              <a:t>- y, , x </a:t>
            </a:r>
          </a:p>
          <a:p>
            <a:pPr lvl="2"/>
            <a:r>
              <a:rPr lang="en-US" dirty="0" err="1">
                <a:solidFill>
                  <a:srgbClr val="0000FF"/>
                </a:solidFill>
              </a:rPr>
              <a:t>goto</a:t>
            </a:r>
            <a:r>
              <a:rPr lang="en-US" dirty="0">
                <a:solidFill>
                  <a:srgbClr val="0000FF"/>
                </a:solidFill>
              </a:rPr>
              <a:t> L</a:t>
            </a:r>
            <a:r>
              <a:rPr lang="en-US" dirty="0"/>
              <a:t>		 =&gt; </a:t>
            </a:r>
            <a:r>
              <a:rPr lang="en-US" dirty="0" err="1">
                <a:solidFill>
                  <a:srgbClr val="0000FF"/>
                </a:solidFill>
              </a:rPr>
              <a:t>goto</a:t>
            </a:r>
            <a:r>
              <a:rPr lang="en-US" dirty="0">
                <a:solidFill>
                  <a:srgbClr val="0000FF"/>
                </a:solidFill>
              </a:rPr>
              <a:t> , , 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014B8-2AC9-784A-99BD-E7660234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8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B303-A7CD-674E-A8B0-A19C46EC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Triples</a:t>
            </a:r>
            <a:r>
              <a:rPr lang="en-US" sz="3200" dirty="0"/>
              <a:t>[</a:t>
            </a:r>
            <a:r>
              <a:rPr lang="zh-CN" altLang="en-US" sz="3200" dirty="0"/>
              <a:t>三元式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40F0-4911-094E-8926-EE5CAE3B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Triple: quadruple without the result field</a:t>
            </a:r>
          </a:p>
          <a:p>
            <a:pPr lvl="1"/>
            <a:r>
              <a:rPr lang="en-US" dirty="0"/>
              <a:t>Result field is implicitly index of instruction</a:t>
            </a:r>
          </a:p>
          <a:p>
            <a:pPr lvl="1"/>
            <a:r>
              <a:rPr lang="en-US" dirty="0"/>
              <a:t>Result referred to by index of instructions computing it 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rgbClr val="0000FF"/>
                </a:solidFill>
              </a:rPr>
              <a:t>a = b * (-c) + b * (-c)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081D-285F-A040-A907-BD892FED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C7A437-51D5-DA41-8F2B-0A3B0D879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030725"/>
              </p:ext>
            </p:extLst>
          </p:nvPr>
        </p:nvGraphicFramePr>
        <p:xfrm>
          <a:off x="899592" y="2823552"/>
          <a:ext cx="4545505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3357869609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377156235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61619001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616360078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449085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Quadruples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1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arg1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arg2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95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0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89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9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1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7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068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F980E3-BC45-444F-9C79-3BDC72A9C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382722"/>
              </p:ext>
            </p:extLst>
          </p:nvPr>
        </p:nvGraphicFramePr>
        <p:xfrm>
          <a:off x="5445097" y="2823552"/>
          <a:ext cx="2727303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3357869609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377156235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6161900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Triples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01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arg1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arg2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95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00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(0)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9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9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(2)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1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+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(1)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(3)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37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(4)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206834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08AD570D-8BEC-C245-8DA2-918874EE2FAC}"/>
              </a:ext>
            </a:extLst>
          </p:cNvPr>
          <p:cNvGrpSpPr/>
          <p:nvPr/>
        </p:nvGrpSpPr>
        <p:grpSpPr>
          <a:xfrm>
            <a:off x="2712481" y="4098384"/>
            <a:ext cx="5459919" cy="2142621"/>
            <a:chOff x="2712481" y="4098384"/>
            <a:chExt cx="5459919" cy="21426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F44B5D-1DAA-8D49-847A-1C680B6851B4}"/>
                </a:ext>
              </a:extLst>
            </p:cNvPr>
            <p:cNvSpPr/>
            <p:nvPr/>
          </p:nvSpPr>
          <p:spPr>
            <a:xfrm>
              <a:off x="3635896" y="4098384"/>
              <a:ext cx="887251" cy="432048"/>
            </a:xfrm>
            <a:prstGeom prst="rect">
              <a:avLst/>
            </a:prstGeom>
            <a:solidFill>
              <a:schemeClr val="accent2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FFCFF1-0B1F-F74E-BB34-B5257337B7E7}"/>
                </a:ext>
              </a:extLst>
            </p:cNvPr>
            <p:cNvSpPr/>
            <p:nvPr/>
          </p:nvSpPr>
          <p:spPr>
            <a:xfrm>
              <a:off x="7272344" y="4098384"/>
              <a:ext cx="900054" cy="432048"/>
            </a:xfrm>
            <a:prstGeom prst="rect">
              <a:avLst/>
            </a:prstGeom>
            <a:solidFill>
              <a:schemeClr val="accent2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193281-DF01-F348-A4FC-D540BDAAF1A9}"/>
                </a:ext>
              </a:extLst>
            </p:cNvPr>
            <p:cNvSpPr/>
            <p:nvPr/>
          </p:nvSpPr>
          <p:spPr>
            <a:xfrm>
              <a:off x="3635896" y="4962480"/>
              <a:ext cx="887251" cy="410736"/>
            </a:xfrm>
            <a:prstGeom prst="rect">
              <a:avLst/>
            </a:prstGeom>
            <a:solidFill>
              <a:schemeClr val="accent2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A5B0E1-3E11-C74F-BE34-631FF7028741}"/>
                </a:ext>
              </a:extLst>
            </p:cNvPr>
            <p:cNvSpPr/>
            <p:nvPr/>
          </p:nvSpPr>
          <p:spPr>
            <a:xfrm>
              <a:off x="7259620" y="4951824"/>
              <a:ext cx="912778" cy="432048"/>
            </a:xfrm>
            <a:prstGeom prst="rect">
              <a:avLst/>
            </a:prstGeom>
            <a:solidFill>
              <a:schemeClr val="accent2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E7C722-EA03-804F-B8C1-50EC0752F39F}"/>
                </a:ext>
              </a:extLst>
            </p:cNvPr>
            <p:cNvSpPr/>
            <p:nvPr/>
          </p:nvSpPr>
          <p:spPr>
            <a:xfrm>
              <a:off x="3635896" y="5373216"/>
              <a:ext cx="887251" cy="432048"/>
            </a:xfrm>
            <a:prstGeom prst="rect">
              <a:avLst/>
            </a:prstGeom>
            <a:solidFill>
              <a:schemeClr val="accent2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29BB08-4FC8-FD4F-8195-949E83A9DDB7}"/>
                </a:ext>
              </a:extLst>
            </p:cNvPr>
            <p:cNvSpPr/>
            <p:nvPr/>
          </p:nvSpPr>
          <p:spPr>
            <a:xfrm>
              <a:off x="2712481" y="5383872"/>
              <a:ext cx="911980" cy="432048"/>
            </a:xfrm>
            <a:prstGeom prst="rect">
              <a:avLst/>
            </a:prstGeom>
            <a:solidFill>
              <a:schemeClr val="accent2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FAA6D9-2A05-914A-A4BC-F3AF1D3ACE38}"/>
                </a:ext>
              </a:extLst>
            </p:cNvPr>
            <p:cNvSpPr/>
            <p:nvPr/>
          </p:nvSpPr>
          <p:spPr>
            <a:xfrm>
              <a:off x="7259038" y="5375386"/>
              <a:ext cx="913362" cy="432048"/>
            </a:xfrm>
            <a:prstGeom prst="rect">
              <a:avLst/>
            </a:prstGeom>
            <a:solidFill>
              <a:schemeClr val="accent2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C46786-00F8-7443-8FF1-147C341D57FD}"/>
                </a:ext>
              </a:extLst>
            </p:cNvPr>
            <p:cNvSpPr/>
            <p:nvPr/>
          </p:nvSpPr>
          <p:spPr>
            <a:xfrm>
              <a:off x="6354436" y="5383872"/>
              <a:ext cx="899861" cy="432048"/>
            </a:xfrm>
            <a:prstGeom prst="rect">
              <a:avLst/>
            </a:prstGeom>
            <a:solidFill>
              <a:schemeClr val="accent2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035640-FD8D-1E46-AE57-D4CD24A46F29}"/>
                </a:ext>
              </a:extLst>
            </p:cNvPr>
            <p:cNvSpPr/>
            <p:nvPr/>
          </p:nvSpPr>
          <p:spPr>
            <a:xfrm>
              <a:off x="2719175" y="5808957"/>
              <a:ext cx="911980" cy="432048"/>
            </a:xfrm>
            <a:prstGeom prst="rect">
              <a:avLst/>
            </a:prstGeom>
            <a:solidFill>
              <a:schemeClr val="accent2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2F12FB-03F4-F046-81A3-54E26A28D1F6}"/>
                </a:ext>
              </a:extLst>
            </p:cNvPr>
            <p:cNvSpPr/>
            <p:nvPr/>
          </p:nvSpPr>
          <p:spPr>
            <a:xfrm>
              <a:off x="7259037" y="5805264"/>
              <a:ext cx="913361" cy="432048"/>
            </a:xfrm>
            <a:prstGeom prst="rect">
              <a:avLst/>
            </a:prstGeom>
            <a:solidFill>
              <a:schemeClr val="accent2">
                <a:alpha val="2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570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B363-F39E-CF41-9062-C7C9DEBF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Triples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BA45-5AFA-BE47-8AEC-1322E2BE1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LHS of assignment is not a var but an expression? ­ </a:t>
            </a:r>
          </a:p>
          <a:p>
            <a:pPr lvl="1"/>
            <a:r>
              <a:rPr lang="en-US" dirty="0"/>
              <a:t>Array location (e.g. x[</a:t>
            </a:r>
            <a:r>
              <a:rPr lang="en-US" dirty="0" err="1"/>
              <a:t>i</a:t>
            </a:r>
            <a:r>
              <a:rPr lang="en-US" dirty="0"/>
              <a:t>] = y)</a:t>
            </a:r>
          </a:p>
          <a:p>
            <a:pPr lvl="1"/>
            <a:r>
              <a:rPr lang="en-US" dirty="0"/>
              <a:t>Pointer location (e.g. *(</a:t>
            </a:r>
            <a:r>
              <a:rPr lang="en-US" dirty="0" err="1"/>
              <a:t>x+i</a:t>
            </a:r>
            <a:r>
              <a:rPr lang="en-US" dirty="0"/>
              <a:t>) = y)</a:t>
            </a:r>
          </a:p>
          <a:p>
            <a:pPr lvl="1"/>
            <a:r>
              <a:rPr lang="en-US" dirty="0"/>
              <a:t>Struct field location (e.g. </a:t>
            </a:r>
            <a:r>
              <a:rPr lang="en-US" dirty="0" err="1"/>
              <a:t>x.i</a:t>
            </a:r>
            <a:r>
              <a:rPr lang="en-US" dirty="0"/>
              <a:t> = y)</a:t>
            </a:r>
          </a:p>
          <a:p>
            <a:r>
              <a:rPr lang="en-US" dirty="0"/>
              <a:t>Compute memory address of LHS location beforehand</a:t>
            </a:r>
          </a:p>
          <a:p>
            <a:r>
              <a:rPr lang="en-US" dirty="0"/>
              <a:t>Example: triples for array assignment statement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x[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] = y</a:t>
            </a:r>
          </a:p>
          <a:p>
            <a:pPr lvl="1"/>
            <a:r>
              <a:rPr lang="en-US" dirty="0"/>
              <a:t>is translated to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(0): [] x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	   // Compute address of x[</a:t>
            </a:r>
            <a:r>
              <a:rPr lang="en-US" dirty="0" err="1"/>
              <a:t>i</a:t>
            </a:r>
            <a:r>
              <a:rPr lang="en-US" dirty="0"/>
              <a:t>] location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(1): = (0) y </a:t>
            </a:r>
            <a:r>
              <a:rPr lang="en-US" dirty="0"/>
              <a:t>	  </a:t>
            </a:r>
            <a:r>
              <a:rPr lang="zh-CN" altLang="en-US" dirty="0"/>
              <a:t> </a:t>
            </a:r>
            <a:r>
              <a:rPr lang="en-US" dirty="0"/>
              <a:t>// Assign y to that location</a:t>
            </a:r>
          </a:p>
          <a:p>
            <a:pPr lvl="1"/>
            <a:r>
              <a:rPr lang="en-US" dirty="0"/>
              <a:t>Complex LHS may require more triples to compute address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DE1CF-8E09-504D-A78E-A693D50A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05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7FEC-6CDF-D24E-931E-4FDB71AB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Indirect Triples</a:t>
            </a:r>
            <a:r>
              <a:rPr lang="en-US" sz="3200" dirty="0"/>
              <a:t>[</a:t>
            </a:r>
            <a:r>
              <a:rPr lang="zh-CN" altLang="en-US" sz="3200" dirty="0"/>
              <a:t>间接三元式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1908-A250-1A4D-BE73-881A49E7D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with triples</a:t>
            </a:r>
          </a:p>
          <a:p>
            <a:pPr lvl="1"/>
            <a:r>
              <a:rPr lang="en-US" dirty="0"/>
              <a:t>Compiler optimizations often involve moving instructions</a:t>
            </a:r>
          </a:p>
          <a:p>
            <a:pPr lvl="1"/>
            <a:r>
              <a:rPr lang="en-US" dirty="0"/>
              <a:t>Hard to move instructions because numbering will change, even for instructions not involved in optimization</a:t>
            </a:r>
          </a:p>
          <a:p>
            <a:pPr lvl="1"/>
            <a:r>
              <a:rPr lang="en-US" dirty="0"/>
              <a:t>See below CSE performed 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US" dirty="0"/>
              <a:t> second </a:t>
            </a:r>
            <a:r>
              <a:rPr lang="en-US" dirty="0">
                <a:solidFill>
                  <a:srgbClr val="0000FF"/>
                </a:solidFill>
              </a:rPr>
              <a:t>(-c) * b</a:t>
            </a:r>
            <a:r>
              <a:rPr lang="en-US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817FF-877E-5843-A0A6-F4C6223D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AB0F84-46BD-414E-8DB6-820F10170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50282"/>
              </p:ext>
            </p:extLst>
          </p:nvPr>
        </p:nvGraphicFramePr>
        <p:xfrm>
          <a:off x="899592" y="3039576"/>
          <a:ext cx="4545505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3357869609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377156235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61619001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616360078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449085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Quadruples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1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arg1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arg2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95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0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89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9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1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7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068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BEA4F1-47B3-8545-B8E9-8BE5BBACC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41500"/>
              </p:ext>
            </p:extLst>
          </p:nvPr>
        </p:nvGraphicFramePr>
        <p:xfrm>
          <a:off x="5445097" y="3039576"/>
          <a:ext cx="2727303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3357869609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377156235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6161900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Triples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01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arg1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arg2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95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00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(0)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9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9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(2)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1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+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(1)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(3)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37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(4)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206834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4800966F-C044-964C-BA26-F8E7F25534D0}"/>
              </a:ext>
            </a:extLst>
          </p:cNvPr>
          <p:cNvGrpSpPr/>
          <p:nvPr/>
        </p:nvGrpSpPr>
        <p:grpSpPr>
          <a:xfrm>
            <a:off x="683568" y="4941168"/>
            <a:ext cx="7776864" cy="432048"/>
            <a:chOff x="683568" y="4941168"/>
            <a:chExt cx="7776864" cy="43204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962BFC7-70EF-384D-A8DC-BEC987797858}"/>
                </a:ext>
              </a:extLst>
            </p:cNvPr>
            <p:cNvCxnSpPr>
              <a:cxnSpLocks/>
            </p:cNvCxnSpPr>
            <p:nvPr/>
          </p:nvCxnSpPr>
          <p:spPr>
            <a:xfrm>
              <a:off x="688032" y="4941168"/>
              <a:ext cx="7772400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5E9216-4B61-744D-B07B-4D23545E5154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5373216"/>
              <a:ext cx="7772400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46C761-BD9D-C245-89E5-F29790E55D14}"/>
              </a:ext>
            </a:extLst>
          </p:cNvPr>
          <p:cNvGrpSpPr/>
          <p:nvPr/>
        </p:nvGrpSpPr>
        <p:grpSpPr>
          <a:xfrm>
            <a:off x="3923928" y="5589820"/>
            <a:ext cx="656540" cy="430887"/>
            <a:chOff x="3923928" y="5589820"/>
            <a:chExt cx="656540" cy="4308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0D275A-FFD6-2B4A-9583-DEDC0046E9EE}"/>
                </a:ext>
              </a:extLst>
            </p:cNvPr>
            <p:cNvSpPr txBox="1"/>
            <p:nvPr/>
          </p:nvSpPr>
          <p:spPr>
            <a:xfrm>
              <a:off x="4158558" y="5589820"/>
              <a:ext cx="4219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t2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F7D60B-7DD0-C44A-98DA-CC93983E2FD2}"/>
                </a:ext>
              </a:extLst>
            </p:cNvPr>
            <p:cNvCxnSpPr>
              <a:cxnSpLocks/>
            </p:cNvCxnSpPr>
            <p:nvPr/>
          </p:nvCxnSpPr>
          <p:spPr>
            <a:xfrm>
              <a:off x="3923928" y="5805264"/>
              <a:ext cx="274320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F19045-53EC-F446-AFF0-E1E9EFAF5AC5}"/>
              </a:ext>
            </a:extLst>
          </p:cNvPr>
          <p:cNvGrpSpPr/>
          <p:nvPr/>
        </p:nvGrpSpPr>
        <p:grpSpPr>
          <a:xfrm>
            <a:off x="7596336" y="5589240"/>
            <a:ext cx="641268" cy="430887"/>
            <a:chOff x="7596336" y="5589240"/>
            <a:chExt cx="641268" cy="43088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FF0F6E-CAAB-8846-AEAB-041A35595AF5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5805264"/>
              <a:ext cx="274320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733CCF-540F-D046-B230-C3349D74FBD3}"/>
                </a:ext>
              </a:extLst>
            </p:cNvPr>
            <p:cNvSpPr txBox="1"/>
            <p:nvPr/>
          </p:nvSpPr>
          <p:spPr>
            <a:xfrm>
              <a:off x="7740352" y="5589240"/>
              <a:ext cx="4972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(1)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B4E036-864D-9348-913E-382198016695}"/>
              </a:ext>
            </a:extLst>
          </p:cNvPr>
          <p:cNvGrpSpPr/>
          <p:nvPr/>
        </p:nvGrpSpPr>
        <p:grpSpPr>
          <a:xfrm>
            <a:off x="1236031" y="5589240"/>
            <a:ext cx="649775" cy="862935"/>
            <a:chOff x="1236031" y="5589240"/>
            <a:chExt cx="649775" cy="86293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D2F714-CB18-364E-B956-4AEDD40AE193}"/>
                </a:ext>
              </a:extLst>
            </p:cNvPr>
            <p:cNvGrpSpPr/>
            <p:nvPr/>
          </p:nvGrpSpPr>
          <p:grpSpPr>
            <a:xfrm>
              <a:off x="1244538" y="5589240"/>
              <a:ext cx="641268" cy="430887"/>
              <a:chOff x="7596336" y="5589240"/>
              <a:chExt cx="641268" cy="430887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D321BC9-D205-CB4A-BABF-D6245BB19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6336" y="5805264"/>
                <a:ext cx="27432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659AE6-A8DC-7D43-8DD8-FA6FD040E98F}"/>
                  </a:ext>
                </a:extLst>
              </p:cNvPr>
              <p:cNvSpPr txBox="1"/>
              <p:nvPr/>
            </p:nvSpPr>
            <p:spPr>
              <a:xfrm>
                <a:off x="7740352" y="5589240"/>
                <a:ext cx="49725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(2)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0790096-25A3-7048-BFEA-B329D6D35D09}"/>
                </a:ext>
              </a:extLst>
            </p:cNvPr>
            <p:cNvGrpSpPr/>
            <p:nvPr/>
          </p:nvGrpSpPr>
          <p:grpSpPr>
            <a:xfrm>
              <a:off x="1236031" y="6021288"/>
              <a:ext cx="641268" cy="430887"/>
              <a:chOff x="7596336" y="5589240"/>
              <a:chExt cx="641268" cy="43088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6A19CB9-663B-EE41-B919-41F0A6036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6336" y="5805264"/>
                <a:ext cx="27432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2F37DD-673C-BA44-A32A-D7F9E77A13B3}"/>
                  </a:ext>
                </a:extLst>
              </p:cNvPr>
              <p:cNvSpPr txBox="1"/>
              <p:nvPr/>
            </p:nvSpPr>
            <p:spPr>
              <a:xfrm>
                <a:off x="7740352" y="5589240"/>
                <a:ext cx="49725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(3)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39BD226-CDE4-464F-AA18-1F9CF05A22C4}"/>
              </a:ext>
            </a:extLst>
          </p:cNvPr>
          <p:cNvSpPr txBox="1"/>
          <p:nvPr/>
        </p:nvSpPr>
        <p:spPr>
          <a:xfrm>
            <a:off x="7713366" y="5922660"/>
            <a:ext cx="603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✗</a:t>
            </a:r>
          </a:p>
        </p:txBody>
      </p:sp>
    </p:spTree>
    <p:extLst>
      <p:ext uri="{BB962C8B-B14F-4D97-AF65-F5344CB8AC3E}">
        <p14:creationId xmlns:p14="http://schemas.microsoft.com/office/powerpoint/2010/main" val="219813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7FEC-6CDF-D24E-931E-4FDB71AB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Indirect Triples</a:t>
            </a:r>
            <a:r>
              <a:rPr lang="en-US" sz="3200" dirty="0"/>
              <a:t>[</a:t>
            </a:r>
            <a:r>
              <a:rPr lang="zh-CN" altLang="en-US" sz="3200" dirty="0"/>
              <a:t>间接三元式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1908-A250-1A4D-BE73-881A49E7D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with triples</a:t>
            </a:r>
          </a:p>
          <a:p>
            <a:pPr lvl="1"/>
            <a:r>
              <a:rPr lang="en-US" dirty="0"/>
              <a:t>Compiler optimizations often involve moving instructions</a:t>
            </a:r>
          </a:p>
          <a:p>
            <a:pPr lvl="1"/>
            <a:r>
              <a:rPr lang="en-US" dirty="0"/>
              <a:t>Hard to move instructions because numbering will change, even for instructions not involved in optimization</a:t>
            </a:r>
          </a:p>
          <a:p>
            <a:pPr lvl="1"/>
            <a:r>
              <a:rPr lang="en-US" dirty="0"/>
              <a:t>See below CSE performed on second </a:t>
            </a:r>
            <a:r>
              <a:rPr lang="en-US" dirty="0">
                <a:solidFill>
                  <a:srgbClr val="0000FF"/>
                </a:solidFill>
              </a:rPr>
              <a:t>(-c) * b</a:t>
            </a:r>
            <a:r>
              <a:rPr lang="en-US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817FF-877E-5843-A0A6-F4C6223D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AB0F84-46BD-414E-8DB6-820F10170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820467"/>
              </p:ext>
            </p:extLst>
          </p:nvPr>
        </p:nvGraphicFramePr>
        <p:xfrm>
          <a:off x="899592" y="3039576"/>
          <a:ext cx="4545505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3357869609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377156235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61619001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616360078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449085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Quadruples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1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arg1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arg2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95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0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89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7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068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BEA4F1-47B3-8545-B8E9-8BE5BBACC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0781"/>
              </p:ext>
            </p:extLst>
          </p:nvPr>
        </p:nvGraphicFramePr>
        <p:xfrm>
          <a:off x="5445097" y="3039576"/>
          <a:ext cx="272730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3357869609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377156235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6161900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Triples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01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arg1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arg2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95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00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(0)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9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+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(1)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(1)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377284"/>
                  </a:ext>
                </a:extLst>
              </a:tr>
              <a:tr h="28817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(4)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2068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07D76EB-51FA-9445-B184-CD9EADC36FA4}"/>
              </a:ext>
            </a:extLst>
          </p:cNvPr>
          <p:cNvSpPr txBox="1"/>
          <p:nvPr/>
        </p:nvSpPr>
        <p:spPr>
          <a:xfrm>
            <a:off x="1117129" y="5631631"/>
            <a:ext cx="6623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Instruction (3) refers to (4) which is no longer there.</a:t>
            </a:r>
          </a:p>
        </p:txBody>
      </p:sp>
    </p:spTree>
    <p:extLst>
      <p:ext uri="{BB962C8B-B14F-4D97-AF65-F5344CB8AC3E}">
        <p14:creationId xmlns:p14="http://schemas.microsoft.com/office/powerpoint/2010/main" val="383005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A7FA-B4BC-2441-9AC8-45C3FA90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Indirect Triples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FAF86-E3A9-CF4A-AA2A-2063563A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Triples are stored in a triple ’database’</a:t>
            </a:r>
          </a:p>
          <a:p>
            <a:r>
              <a:rPr lang="en-US" dirty="0"/>
              <a:t>IR is a listing of pointers to triples in database</a:t>
            </a:r>
          </a:p>
          <a:p>
            <a:pPr lvl="1"/>
            <a:r>
              <a:rPr lang="en-US" dirty="0"/>
              <a:t>Can reorder listing without changing numbering in database</a:t>
            </a:r>
          </a:p>
          <a:p>
            <a:r>
              <a:rPr lang="en-US" dirty="0"/>
              <a:t>Pointer indirection overhead but allows easy code motion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6B9AF-B1C5-1041-A438-B1BBFCB2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000118-808B-054A-8FA0-5FA6A148E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57561"/>
              </p:ext>
            </p:extLst>
          </p:nvPr>
        </p:nvGraphicFramePr>
        <p:xfrm>
          <a:off x="5148064" y="3070161"/>
          <a:ext cx="3305403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0002697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5786960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771562350"/>
                    </a:ext>
                  </a:extLst>
                </a:gridCol>
                <a:gridCol w="785123">
                  <a:extLst>
                    <a:ext uri="{9D8B030D-6E8A-4147-A177-3AD203B41FA5}">
                      <a16:colId xmlns:a16="http://schemas.microsoft.com/office/drawing/2014/main" val="61619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Database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01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arg1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arg2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95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(0)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00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(1)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(0)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9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(2)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9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(3)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(2)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1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(4)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+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(1)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(3)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37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(5)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(4)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2068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CBA1EA-3870-3A4E-877A-E284EFA7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84710"/>
              </p:ext>
            </p:extLst>
          </p:nvPr>
        </p:nvGraphicFramePr>
        <p:xfrm>
          <a:off x="755576" y="3070161"/>
          <a:ext cx="3816424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3357869609"/>
                    </a:ext>
                  </a:extLst>
                </a:gridCol>
                <a:gridCol w="2907323">
                  <a:extLst>
                    <a:ext uri="{9D8B030D-6E8A-4147-A177-3AD203B41FA5}">
                      <a16:colId xmlns:a16="http://schemas.microsoft.com/office/drawing/2014/main" val="377156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Listing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1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</a:t>
                      </a:r>
                      <a:r>
                        <a:rPr lang="en-US" sz="2200" dirty="0" err="1"/>
                        <a:t>ptr</a:t>
                      </a:r>
                      <a:r>
                        <a:rPr lang="en-US" sz="2200" dirty="0"/>
                        <a:t> to triple database)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95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0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89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9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1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7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06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01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A7FA-B4BC-2441-9AC8-45C3FA90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CSE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FAF86-E3A9-CF4A-AA2A-2063563A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CSE, empty entries in database can be reused</a:t>
            </a:r>
          </a:p>
          <a:p>
            <a:pPr lvl="1"/>
            <a:r>
              <a:rPr lang="en-US" dirty="0"/>
              <a:t>Code in triple database becomes non-contiguous over time ­ </a:t>
            </a:r>
          </a:p>
          <a:p>
            <a:pPr lvl="1"/>
            <a:r>
              <a:rPr lang="en-US" dirty="0"/>
              <a:t>That’s fine since the listing is the code, not the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6B9AF-B1C5-1041-A438-B1BBFCB2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000118-808B-054A-8FA0-5FA6A148E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816548"/>
              </p:ext>
            </p:extLst>
          </p:nvPr>
        </p:nvGraphicFramePr>
        <p:xfrm>
          <a:off x="5148064" y="3070161"/>
          <a:ext cx="3305403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0002697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5786960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771562350"/>
                    </a:ext>
                  </a:extLst>
                </a:gridCol>
                <a:gridCol w="785123">
                  <a:extLst>
                    <a:ext uri="{9D8B030D-6E8A-4147-A177-3AD203B41FA5}">
                      <a16:colId xmlns:a16="http://schemas.microsoft.com/office/drawing/2014/main" val="61619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Database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01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arg1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arg2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95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(0)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00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(1)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*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(0)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9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(2)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empty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9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(3)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empty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1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(4)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+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(1)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(1)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37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(5)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(4)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2068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CBA1EA-3870-3A4E-877A-E284EFA7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83465"/>
              </p:ext>
            </p:extLst>
          </p:nvPr>
        </p:nvGraphicFramePr>
        <p:xfrm>
          <a:off x="755576" y="3070161"/>
          <a:ext cx="381642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3357869609"/>
                    </a:ext>
                  </a:extLst>
                </a:gridCol>
                <a:gridCol w="2907323">
                  <a:extLst>
                    <a:ext uri="{9D8B030D-6E8A-4147-A177-3AD203B41FA5}">
                      <a16:colId xmlns:a16="http://schemas.microsoft.com/office/drawing/2014/main" val="377156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Listing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11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</a:t>
                      </a:r>
                      <a:r>
                        <a:rPr lang="en-US" sz="2200" dirty="0" err="1"/>
                        <a:t>ptr</a:t>
                      </a:r>
                      <a:r>
                        <a:rPr lang="en-US" sz="2200" dirty="0"/>
                        <a:t> to triple database)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95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0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89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7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06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9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5763-AF1E-964E-8C21-5101F3E9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Phases</a:t>
            </a:r>
            <a:r>
              <a:rPr lang="en-US" sz="3200" dirty="0"/>
              <a:t>[</a:t>
            </a:r>
            <a:r>
              <a:rPr lang="zh-CN" altLang="en-US" sz="3200" dirty="0"/>
              <a:t>编译阶段</a:t>
            </a:r>
            <a:r>
              <a:rPr lang="en-US" sz="3200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62DF4-BFEF-F344-B2EA-4973FD05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946DCA-B81B-6A4A-9A0E-E6A5F7C56942}"/>
              </a:ext>
            </a:extLst>
          </p:cNvPr>
          <p:cNvGrpSpPr/>
          <p:nvPr/>
        </p:nvGrpSpPr>
        <p:grpSpPr>
          <a:xfrm>
            <a:off x="467544" y="1268760"/>
            <a:ext cx="3067527" cy="4075307"/>
            <a:chOff x="3018482" y="1370228"/>
            <a:chExt cx="3067527" cy="4075307"/>
          </a:xfrm>
        </p:grpSpPr>
        <p:grpSp>
          <p:nvGrpSpPr>
            <p:cNvPr id="5" name="组合 102">
              <a:extLst>
                <a:ext uri="{FF2B5EF4-FFF2-40B4-BE49-F238E27FC236}">
                  <a16:creationId xmlns:a16="http://schemas.microsoft.com/office/drawing/2014/main" id="{6341D620-ED35-F746-97C4-84CCCD44EDFE}"/>
                </a:ext>
              </a:extLst>
            </p:cNvPr>
            <p:cNvGrpSpPr/>
            <p:nvPr/>
          </p:nvGrpSpPr>
          <p:grpSpPr>
            <a:xfrm>
              <a:off x="3018482" y="1370228"/>
              <a:ext cx="1717089" cy="4075307"/>
              <a:chOff x="6084168" y="1514244"/>
              <a:chExt cx="1717089" cy="4075307"/>
            </a:xfrm>
          </p:grpSpPr>
          <p:sp>
            <p:nvSpPr>
              <p:cNvPr id="6" name="矩形 27">
                <a:extLst>
                  <a:ext uri="{FF2B5EF4-FFF2-40B4-BE49-F238E27FC236}">
                    <a16:creationId xmlns:a16="http://schemas.microsoft.com/office/drawing/2014/main" id="{B7E95BBE-CCF7-D348-839A-056D0BBD47B7}"/>
                  </a:ext>
                </a:extLst>
              </p:cNvPr>
              <p:cNvSpPr/>
              <p:nvPr/>
            </p:nvSpPr>
            <p:spPr>
              <a:xfrm>
                <a:off x="6303272" y="2025727"/>
                <a:ext cx="1497984" cy="251144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Lexical Analysis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文本框 19">
                <a:extLst>
                  <a:ext uri="{FF2B5EF4-FFF2-40B4-BE49-F238E27FC236}">
                    <a16:creationId xmlns:a16="http://schemas.microsoft.com/office/drawing/2014/main" id="{330629C7-A065-3549-A85E-752157A194A2}"/>
                  </a:ext>
                </a:extLst>
              </p:cNvPr>
              <p:cNvSpPr txBox="1"/>
              <p:nvPr/>
            </p:nvSpPr>
            <p:spPr>
              <a:xfrm>
                <a:off x="6504390" y="1514244"/>
                <a:ext cx="10957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Source Code</a:t>
                </a:r>
                <a:endParaRPr lang="zh-CN" altLang="en-US" sz="1400" dirty="0"/>
              </a:p>
            </p:txBody>
          </p:sp>
          <p:cxnSp>
            <p:nvCxnSpPr>
              <p:cNvPr id="8" name="直接箭头连接符 21">
                <a:extLst>
                  <a:ext uri="{FF2B5EF4-FFF2-40B4-BE49-F238E27FC236}">
                    <a16:creationId xmlns:a16="http://schemas.microsoft.com/office/drawing/2014/main" id="{EBDFF816-51F2-A049-86D7-0E12CE479DCA}"/>
                  </a:ext>
                </a:extLst>
              </p:cNvPr>
              <p:cNvCxnSpPr>
                <a:stCxn id="7" idx="2"/>
                <a:endCxn id="6" idx="0"/>
              </p:cNvCxnSpPr>
              <p:nvPr/>
            </p:nvCxnSpPr>
            <p:spPr>
              <a:xfrm flipH="1">
                <a:off x="7052264" y="1822021"/>
                <a:ext cx="1" cy="203706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36">
                <a:extLst>
                  <a:ext uri="{FF2B5EF4-FFF2-40B4-BE49-F238E27FC236}">
                    <a16:creationId xmlns:a16="http://schemas.microsoft.com/office/drawing/2014/main" id="{24A35A8F-0406-ED4C-8472-B2A8C3151ADE}"/>
                  </a:ext>
                </a:extLst>
              </p:cNvPr>
              <p:cNvSpPr/>
              <p:nvPr/>
            </p:nvSpPr>
            <p:spPr>
              <a:xfrm>
                <a:off x="6303272" y="2524470"/>
                <a:ext cx="1497984" cy="251144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Syntax Analysis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41">
                <a:extLst>
                  <a:ext uri="{FF2B5EF4-FFF2-40B4-BE49-F238E27FC236}">
                    <a16:creationId xmlns:a16="http://schemas.microsoft.com/office/drawing/2014/main" id="{E910B463-B72C-9E4F-AE86-08989492E3A5}"/>
                  </a:ext>
                </a:extLst>
              </p:cNvPr>
              <p:cNvSpPr/>
              <p:nvPr/>
            </p:nvSpPr>
            <p:spPr>
              <a:xfrm>
                <a:off x="6303272" y="3062444"/>
                <a:ext cx="1497985" cy="251144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Semantic Analysis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52">
                <a:extLst>
                  <a:ext uri="{FF2B5EF4-FFF2-40B4-BE49-F238E27FC236}">
                    <a16:creationId xmlns:a16="http://schemas.microsoft.com/office/drawing/2014/main" id="{2CC3F29D-8BD4-A74D-BAE1-9968B9AA99F6}"/>
                  </a:ext>
                </a:extLst>
              </p:cNvPr>
              <p:cNvSpPr/>
              <p:nvPr/>
            </p:nvSpPr>
            <p:spPr>
              <a:xfrm>
                <a:off x="6303272" y="3616441"/>
                <a:ext cx="1497985" cy="434270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Intermediate Code Generation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55">
                <a:extLst>
                  <a:ext uri="{FF2B5EF4-FFF2-40B4-BE49-F238E27FC236}">
                    <a16:creationId xmlns:a16="http://schemas.microsoft.com/office/drawing/2014/main" id="{1BEF2418-A323-8746-9271-372F814E33C7}"/>
                  </a:ext>
                </a:extLst>
              </p:cNvPr>
              <p:cNvSpPr/>
              <p:nvPr/>
            </p:nvSpPr>
            <p:spPr>
              <a:xfrm>
                <a:off x="6303272" y="4334401"/>
                <a:ext cx="1497985" cy="2511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Optimization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58">
                <a:extLst>
                  <a:ext uri="{FF2B5EF4-FFF2-40B4-BE49-F238E27FC236}">
                    <a16:creationId xmlns:a16="http://schemas.microsoft.com/office/drawing/2014/main" id="{4EC3758C-B607-C84F-9290-7ACC945FA530}"/>
                  </a:ext>
                </a:extLst>
              </p:cNvPr>
              <p:cNvSpPr/>
              <p:nvPr/>
            </p:nvSpPr>
            <p:spPr>
              <a:xfrm>
                <a:off x="6303272" y="4849145"/>
                <a:ext cx="1497985" cy="2511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Code Generation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接箭头连接符 60">
                <a:extLst>
                  <a:ext uri="{FF2B5EF4-FFF2-40B4-BE49-F238E27FC236}">
                    <a16:creationId xmlns:a16="http://schemas.microsoft.com/office/drawing/2014/main" id="{CB64294C-B3E2-4E4F-A173-D7C5C4EB72DB}"/>
                  </a:ext>
                </a:extLst>
              </p:cNvPr>
              <p:cNvCxnSpPr>
                <a:stCxn id="6" idx="2"/>
                <a:endCxn id="9" idx="0"/>
              </p:cNvCxnSpPr>
              <p:nvPr/>
            </p:nvCxnSpPr>
            <p:spPr>
              <a:xfrm>
                <a:off x="7052264" y="2276871"/>
                <a:ext cx="0" cy="247599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63">
                <a:extLst>
                  <a:ext uri="{FF2B5EF4-FFF2-40B4-BE49-F238E27FC236}">
                    <a16:creationId xmlns:a16="http://schemas.microsoft.com/office/drawing/2014/main" id="{E587D5D9-15F4-AA4E-B667-59B02BD1D1C8}"/>
                  </a:ext>
                </a:extLst>
              </p:cNvPr>
              <p:cNvCxnSpPr>
                <a:stCxn id="9" idx="2"/>
                <a:endCxn id="10" idx="0"/>
              </p:cNvCxnSpPr>
              <p:nvPr/>
            </p:nvCxnSpPr>
            <p:spPr>
              <a:xfrm>
                <a:off x="7052264" y="2775614"/>
                <a:ext cx="1" cy="28683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66">
                <a:extLst>
                  <a:ext uri="{FF2B5EF4-FFF2-40B4-BE49-F238E27FC236}">
                    <a16:creationId xmlns:a16="http://schemas.microsoft.com/office/drawing/2014/main" id="{17C59904-1FB0-8648-B9C1-121DCD86F569}"/>
                  </a:ext>
                </a:extLst>
              </p:cNvPr>
              <p:cNvCxnSpPr>
                <a:stCxn id="10" idx="2"/>
                <a:endCxn id="11" idx="0"/>
              </p:cNvCxnSpPr>
              <p:nvPr/>
            </p:nvCxnSpPr>
            <p:spPr>
              <a:xfrm>
                <a:off x="7052265" y="3313588"/>
                <a:ext cx="0" cy="302853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69">
                <a:extLst>
                  <a:ext uri="{FF2B5EF4-FFF2-40B4-BE49-F238E27FC236}">
                    <a16:creationId xmlns:a16="http://schemas.microsoft.com/office/drawing/2014/main" id="{8764EB98-D2CC-6446-8AFB-57033AE6F337}"/>
                  </a:ext>
                </a:extLst>
              </p:cNvPr>
              <p:cNvCxnSpPr>
                <a:stCxn id="11" idx="2"/>
                <a:endCxn id="12" idx="0"/>
              </p:cNvCxnSpPr>
              <p:nvPr/>
            </p:nvCxnSpPr>
            <p:spPr>
              <a:xfrm>
                <a:off x="7052265" y="4050711"/>
                <a:ext cx="0" cy="28369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72">
                <a:extLst>
                  <a:ext uri="{FF2B5EF4-FFF2-40B4-BE49-F238E27FC236}">
                    <a16:creationId xmlns:a16="http://schemas.microsoft.com/office/drawing/2014/main" id="{97EE17B8-47CC-1946-8681-B545A367A707}"/>
                  </a:ext>
                </a:extLst>
              </p:cNvPr>
              <p:cNvCxnSpPr>
                <a:stCxn id="12" idx="2"/>
                <a:endCxn id="13" idx="0"/>
              </p:cNvCxnSpPr>
              <p:nvPr/>
            </p:nvCxnSpPr>
            <p:spPr>
              <a:xfrm>
                <a:off x="7052265" y="4585545"/>
                <a:ext cx="0" cy="26360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91">
                <a:extLst>
                  <a:ext uri="{FF2B5EF4-FFF2-40B4-BE49-F238E27FC236}">
                    <a16:creationId xmlns:a16="http://schemas.microsoft.com/office/drawing/2014/main" id="{05074CF1-6F71-864E-8F76-FA7DE629CA50}"/>
                  </a:ext>
                </a:extLst>
              </p:cNvPr>
              <p:cNvSpPr txBox="1"/>
              <p:nvPr/>
            </p:nvSpPr>
            <p:spPr>
              <a:xfrm>
                <a:off x="6525356" y="5281774"/>
                <a:ext cx="1053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Target Code</a:t>
                </a:r>
                <a:endParaRPr lang="zh-CN" altLang="en-US" sz="1400" dirty="0"/>
              </a:p>
            </p:txBody>
          </p:sp>
          <p:cxnSp>
            <p:nvCxnSpPr>
              <p:cNvPr id="20" name="直接箭头连接符 92">
                <a:extLst>
                  <a:ext uri="{FF2B5EF4-FFF2-40B4-BE49-F238E27FC236}">
                    <a16:creationId xmlns:a16="http://schemas.microsoft.com/office/drawing/2014/main" id="{231B5EE0-95A8-B846-B4FB-EE09FE6E7D00}"/>
                  </a:ext>
                </a:extLst>
              </p:cNvPr>
              <p:cNvCxnSpPr>
                <a:stCxn id="13" idx="2"/>
                <a:endCxn id="19" idx="0"/>
              </p:cNvCxnSpPr>
              <p:nvPr/>
            </p:nvCxnSpPr>
            <p:spPr>
              <a:xfrm flipH="1">
                <a:off x="7052264" y="5100289"/>
                <a:ext cx="1" cy="181485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97">
                <a:extLst>
                  <a:ext uri="{FF2B5EF4-FFF2-40B4-BE49-F238E27FC236}">
                    <a16:creationId xmlns:a16="http://schemas.microsoft.com/office/drawing/2014/main" id="{8F20CEAB-3EC4-9248-8D9C-3F8D99D84E0F}"/>
                  </a:ext>
                </a:extLst>
              </p:cNvPr>
              <p:cNvSpPr txBox="1"/>
              <p:nvPr/>
            </p:nvSpPr>
            <p:spPr>
              <a:xfrm>
                <a:off x="6084168" y="2255259"/>
                <a:ext cx="1051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Token Stream</a:t>
                </a:r>
                <a:endParaRPr lang="zh-CN" altLang="en-US" sz="1200" dirty="0"/>
              </a:p>
            </p:txBody>
          </p:sp>
          <p:sp>
            <p:nvSpPr>
              <p:cNvPr id="22" name="文本框 98">
                <a:extLst>
                  <a:ext uri="{FF2B5EF4-FFF2-40B4-BE49-F238E27FC236}">
                    <a16:creationId xmlns:a16="http://schemas.microsoft.com/office/drawing/2014/main" id="{8C4EF4E5-660F-CD46-9DCB-E201BE156B1C}"/>
                  </a:ext>
                </a:extLst>
              </p:cNvPr>
              <p:cNvSpPr txBox="1"/>
              <p:nvPr/>
            </p:nvSpPr>
            <p:spPr>
              <a:xfrm>
                <a:off x="6221129" y="2778700"/>
                <a:ext cx="9155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Syntax Tree</a:t>
                </a:r>
                <a:endParaRPr lang="zh-CN" altLang="en-US" sz="1200" dirty="0"/>
              </a:p>
            </p:txBody>
          </p:sp>
          <p:sp>
            <p:nvSpPr>
              <p:cNvPr id="23" name="文本框 99">
                <a:extLst>
                  <a:ext uri="{FF2B5EF4-FFF2-40B4-BE49-F238E27FC236}">
                    <a16:creationId xmlns:a16="http://schemas.microsoft.com/office/drawing/2014/main" id="{0C31B42A-D6D4-924B-A2D0-62C47F9FF1A6}"/>
                  </a:ext>
                </a:extLst>
              </p:cNvPr>
              <p:cNvSpPr txBox="1"/>
              <p:nvPr/>
            </p:nvSpPr>
            <p:spPr>
              <a:xfrm>
                <a:off x="6232669" y="3300189"/>
                <a:ext cx="9155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Syntax Tree</a:t>
                </a:r>
                <a:endParaRPr lang="zh-CN" altLang="en-US" sz="1200" dirty="0"/>
              </a:p>
            </p:txBody>
          </p:sp>
          <p:sp>
            <p:nvSpPr>
              <p:cNvPr id="24" name="文本框 100">
                <a:extLst>
                  <a:ext uri="{FF2B5EF4-FFF2-40B4-BE49-F238E27FC236}">
                    <a16:creationId xmlns:a16="http://schemas.microsoft.com/office/drawing/2014/main" id="{5ED49013-A3C5-5740-8A0D-55053E98A5AF}"/>
                  </a:ext>
                </a:extLst>
              </p:cNvPr>
              <p:cNvSpPr txBox="1"/>
              <p:nvPr/>
            </p:nvSpPr>
            <p:spPr>
              <a:xfrm>
                <a:off x="6782247" y="4037784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IR</a:t>
                </a:r>
                <a:endParaRPr lang="zh-CN" altLang="en-US" sz="1200" dirty="0"/>
              </a:p>
            </p:txBody>
          </p:sp>
          <p:sp>
            <p:nvSpPr>
              <p:cNvPr id="25" name="文本框 101">
                <a:extLst>
                  <a:ext uri="{FF2B5EF4-FFF2-40B4-BE49-F238E27FC236}">
                    <a16:creationId xmlns:a16="http://schemas.microsoft.com/office/drawing/2014/main" id="{89DCC807-BC95-9F41-B655-920243B6497A}"/>
                  </a:ext>
                </a:extLst>
              </p:cNvPr>
              <p:cNvSpPr txBox="1"/>
              <p:nvPr/>
            </p:nvSpPr>
            <p:spPr>
              <a:xfrm>
                <a:off x="6782247" y="4559219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IR</a:t>
                </a:r>
                <a:endParaRPr lang="zh-CN" altLang="en-US" sz="1200" dirty="0"/>
              </a:p>
            </p:txBody>
          </p:sp>
        </p:grpSp>
        <p:grpSp>
          <p:nvGrpSpPr>
            <p:cNvPr id="26" name="组合 107">
              <a:extLst>
                <a:ext uri="{FF2B5EF4-FFF2-40B4-BE49-F238E27FC236}">
                  <a16:creationId xmlns:a16="http://schemas.microsoft.com/office/drawing/2014/main" id="{0D963FFE-F9B2-FA4C-84B2-23FBC0CA0F19}"/>
                </a:ext>
              </a:extLst>
            </p:cNvPr>
            <p:cNvGrpSpPr/>
            <p:nvPr/>
          </p:nvGrpSpPr>
          <p:grpSpPr>
            <a:xfrm>
              <a:off x="3018482" y="1730654"/>
              <a:ext cx="2979545" cy="1659093"/>
              <a:chOff x="6084168" y="1874670"/>
              <a:chExt cx="2979545" cy="1659093"/>
            </a:xfrm>
          </p:grpSpPr>
          <p:sp>
            <p:nvSpPr>
              <p:cNvPr id="27" name="圆角矩形 103">
                <a:extLst>
                  <a:ext uri="{FF2B5EF4-FFF2-40B4-BE49-F238E27FC236}">
                    <a16:creationId xmlns:a16="http://schemas.microsoft.com/office/drawing/2014/main" id="{A596898F-BBA8-D042-ADD3-3DD4613A2CF5}"/>
                  </a:ext>
                </a:extLst>
              </p:cNvPr>
              <p:cNvSpPr/>
              <p:nvPr/>
            </p:nvSpPr>
            <p:spPr>
              <a:xfrm>
                <a:off x="6084168" y="1874670"/>
                <a:ext cx="1872208" cy="1659093"/>
              </a:xfrm>
              <a:prstGeom prst="roundRect">
                <a:avLst/>
              </a:prstGeom>
              <a:noFill/>
              <a:ln w="63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105">
                <a:extLst>
                  <a:ext uri="{FF2B5EF4-FFF2-40B4-BE49-F238E27FC236}">
                    <a16:creationId xmlns:a16="http://schemas.microsoft.com/office/drawing/2014/main" id="{324825CA-32B6-104F-9A11-9F1A4D00102A}"/>
                  </a:ext>
                </a:extLst>
              </p:cNvPr>
              <p:cNvSpPr txBox="1"/>
              <p:nvPr/>
            </p:nvSpPr>
            <p:spPr>
              <a:xfrm>
                <a:off x="7930133" y="2393555"/>
                <a:ext cx="11335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FF0000"/>
                    </a:solidFill>
                  </a:rPr>
                  <a:t>Front End</a:t>
                </a:r>
              </a:p>
              <a:p>
                <a:pPr algn="ctr"/>
                <a:r>
                  <a:rPr lang="zh-CN" altLang="en-US" sz="1400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Analysis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）</a:t>
                </a:r>
              </a:p>
            </p:txBody>
          </p:sp>
        </p:grpSp>
        <p:grpSp>
          <p:nvGrpSpPr>
            <p:cNvPr id="29" name="组合 108">
              <a:extLst>
                <a:ext uri="{FF2B5EF4-FFF2-40B4-BE49-F238E27FC236}">
                  <a16:creationId xmlns:a16="http://schemas.microsoft.com/office/drawing/2014/main" id="{DDF7A227-5A7D-A64C-818C-56CDDF9C2F29}"/>
                </a:ext>
              </a:extLst>
            </p:cNvPr>
            <p:cNvGrpSpPr/>
            <p:nvPr/>
          </p:nvGrpSpPr>
          <p:grpSpPr>
            <a:xfrm>
              <a:off x="3027333" y="3429000"/>
              <a:ext cx="3058676" cy="2016535"/>
              <a:chOff x="6093019" y="3573016"/>
              <a:chExt cx="3058676" cy="2016535"/>
            </a:xfrm>
          </p:grpSpPr>
          <p:sp>
            <p:nvSpPr>
              <p:cNvPr id="30" name="圆角矩形 104">
                <a:extLst>
                  <a:ext uri="{FF2B5EF4-FFF2-40B4-BE49-F238E27FC236}">
                    <a16:creationId xmlns:a16="http://schemas.microsoft.com/office/drawing/2014/main" id="{C7C6697B-E837-8044-B0E2-A7933DE1243F}"/>
                  </a:ext>
                </a:extLst>
              </p:cNvPr>
              <p:cNvSpPr/>
              <p:nvPr/>
            </p:nvSpPr>
            <p:spPr>
              <a:xfrm>
                <a:off x="6093019" y="3573016"/>
                <a:ext cx="1872208" cy="2016535"/>
              </a:xfrm>
              <a:prstGeom prst="roundRect">
                <a:avLst/>
              </a:prstGeom>
              <a:noFill/>
              <a:ln w="22225">
                <a:solidFill>
                  <a:srgbClr val="0000F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106">
                <a:extLst>
                  <a:ext uri="{FF2B5EF4-FFF2-40B4-BE49-F238E27FC236}">
                    <a16:creationId xmlns:a16="http://schemas.microsoft.com/office/drawing/2014/main" id="{BABF568E-19A3-6E47-80B6-4DB8AA95AA55}"/>
                  </a:ext>
                </a:extLst>
              </p:cNvPr>
              <p:cNvSpPr txBox="1"/>
              <p:nvPr/>
            </p:nvSpPr>
            <p:spPr>
              <a:xfrm>
                <a:off x="7925718" y="4306084"/>
                <a:ext cx="12259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FF0000"/>
                    </a:solidFill>
                  </a:rPr>
                  <a:t>Back End</a:t>
                </a:r>
              </a:p>
              <a:p>
                <a:pPr algn="ctr"/>
                <a:r>
                  <a:rPr lang="zh-CN" altLang="en-US" sz="1400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Synthesis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）</a:t>
                </a:r>
              </a:p>
            </p:txBody>
          </p:sp>
        </p:grpSp>
      </p:grp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7BAE4C8-86C7-6F4C-AAC7-DA5CAEA5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6699" y="980728"/>
            <a:ext cx="5647789" cy="5544616"/>
          </a:xfrm>
        </p:spPr>
        <p:txBody>
          <a:bodyPr>
            <a:normAutofit/>
          </a:bodyPr>
          <a:lstStyle/>
          <a:p>
            <a:r>
              <a:rPr lang="en-US" b="1" dirty="0"/>
              <a:t>Lexical</a:t>
            </a:r>
            <a:r>
              <a:rPr lang="en-US" dirty="0"/>
              <a:t>: source code → tokens </a:t>
            </a:r>
          </a:p>
          <a:p>
            <a:pPr lvl="1"/>
            <a:r>
              <a:rPr lang="en-US" dirty="0"/>
              <a:t>RE, NFA, DFA, …</a:t>
            </a:r>
          </a:p>
          <a:p>
            <a:pPr lvl="1"/>
            <a:r>
              <a:rPr lang="en-US" dirty="0"/>
              <a:t>Is the program </a:t>
            </a:r>
            <a:r>
              <a:rPr lang="en-US" dirty="0">
                <a:solidFill>
                  <a:srgbClr val="0000FF"/>
                </a:solidFill>
              </a:rPr>
              <a:t>lexically</a:t>
            </a:r>
            <a:r>
              <a:rPr lang="en-US" dirty="0"/>
              <a:t> well-formed?</a:t>
            </a:r>
          </a:p>
          <a:p>
            <a:pPr lvl="2"/>
            <a:r>
              <a:rPr lang="en-US" dirty="0"/>
              <a:t>E.g., </a:t>
            </a:r>
            <a:r>
              <a:rPr lang="en-US" dirty="0" err="1">
                <a:solidFill>
                  <a:srgbClr val="FF0000"/>
                </a:solidFill>
              </a:rPr>
              <a:t>x#y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  <a:p>
            <a:r>
              <a:rPr lang="en-US" b="1" dirty="0"/>
              <a:t>Syntax</a:t>
            </a:r>
            <a:r>
              <a:rPr lang="en-US" dirty="0"/>
              <a:t>: tokens → AST or parse tree</a:t>
            </a:r>
          </a:p>
          <a:p>
            <a:pPr lvl="1"/>
            <a:r>
              <a:rPr lang="en-US" dirty="0"/>
              <a:t>CFG, LL(1), LALR(1), …</a:t>
            </a:r>
          </a:p>
          <a:p>
            <a:pPr lvl="1"/>
            <a:r>
              <a:rPr lang="en-US" dirty="0"/>
              <a:t>Is the input program </a:t>
            </a:r>
            <a:r>
              <a:rPr lang="en-US" dirty="0">
                <a:solidFill>
                  <a:srgbClr val="0000FF"/>
                </a:solidFill>
              </a:rPr>
              <a:t>syntacticall</a:t>
            </a:r>
            <a:r>
              <a:rPr lang="en-US" dirty="0"/>
              <a:t>y well-formed?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solidFill>
                  <a:srgbClr val="FF0000"/>
                </a:solidFill>
              </a:rPr>
              <a:t>x = 1 y = 2</a:t>
            </a:r>
          </a:p>
          <a:p>
            <a:r>
              <a:rPr lang="en-US" b="1" dirty="0"/>
              <a:t>Semantic</a:t>
            </a:r>
            <a:r>
              <a:rPr lang="en-US" dirty="0"/>
              <a:t>: AST → AST +symbol table</a:t>
            </a:r>
          </a:p>
          <a:p>
            <a:pPr lvl="1"/>
            <a:r>
              <a:rPr lang="en-US" dirty="0"/>
              <a:t>SDD, SDT, typing, scoping, …</a:t>
            </a:r>
          </a:p>
          <a:p>
            <a:pPr lvl="1"/>
            <a:r>
              <a:rPr lang="en-US" dirty="0"/>
              <a:t>Does the input program has a well-defined </a:t>
            </a:r>
            <a:r>
              <a:rPr lang="en-US" dirty="0">
                <a:solidFill>
                  <a:srgbClr val="0000FF"/>
                </a:solidFill>
              </a:rPr>
              <a:t>meaning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solidFill>
                  <a:srgbClr val="FF0000"/>
                </a:solidFill>
              </a:rPr>
              <a:t>int x; y = x(1)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DB00F54-F60A-7745-9F07-2E3887FB44A9}"/>
              </a:ext>
            </a:extLst>
          </p:cNvPr>
          <p:cNvGrpSpPr/>
          <p:nvPr/>
        </p:nvGrpSpPr>
        <p:grpSpPr>
          <a:xfrm>
            <a:off x="2449044" y="1628800"/>
            <a:ext cx="809032" cy="2394332"/>
            <a:chOff x="2449044" y="1628800"/>
            <a:chExt cx="809032" cy="2394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69914-3069-6746-AD48-4634E214D588}"/>
                </a:ext>
              </a:extLst>
            </p:cNvPr>
            <p:cNvSpPr txBox="1"/>
            <p:nvPr/>
          </p:nvSpPr>
          <p:spPr>
            <a:xfrm>
              <a:off x="2449044" y="1628800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7030A0"/>
                  </a:solidFill>
                </a:rPr>
                <a:t>正确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A6994A-E8C0-B144-B7E7-49A156739E1B}"/>
                </a:ext>
              </a:extLst>
            </p:cNvPr>
            <p:cNvSpPr txBox="1"/>
            <p:nvPr/>
          </p:nvSpPr>
          <p:spPr>
            <a:xfrm>
              <a:off x="2454651" y="3561467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7030A0"/>
                  </a:solidFill>
                </a:rPr>
                <a:t>效率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44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F9D2-1F57-1640-AD5F-F7F6DCD4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Static Assignment</a:t>
            </a:r>
            <a:r>
              <a:rPr lang="en-US" sz="3200" dirty="0"/>
              <a:t>[</a:t>
            </a:r>
            <a:r>
              <a:rPr lang="zh-CN" altLang="en-US" sz="3200" dirty="0"/>
              <a:t>静态单赋值</a:t>
            </a:r>
            <a:r>
              <a:rPr lang="en-US" sz="3200" dirty="0"/>
              <a:t>]</a:t>
            </a:r>
            <a:r>
              <a:rPr lang="en-US" dirty="0"/>
              <a:t>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9719-3494-374A-95C9-8081B60C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variable is assigned to exactly once statically</a:t>
            </a:r>
          </a:p>
          <a:p>
            <a:pPr lvl="1"/>
            <a:r>
              <a:rPr lang="en-US" dirty="0"/>
              <a:t>Give variable different version name on every assignment</a:t>
            </a:r>
          </a:p>
          <a:p>
            <a:pPr lvl="2"/>
            <a:r>
              <a:rPr lang="en-US" dirty="0"/>
              <a:t>e.g. x →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..., x</a:t>
            </a:r>
            <a:r>
              <a:rPr lang="en-US" baseline="-25000" dirty="0"/>
              <a:t>5</a:t>
            </a:r>
            <a:r>
              <a:rPr lang="en-US" dirty="0"/>
              <a:t> for each static assignment of x</a:t>
            </a:r>
          </a:p>
          <a:p>
            <a:pPr lvl="1"/>
            <a:r>
              <a:rPr lang="en-US" dirty="0"/>
              <a:t>Now value of each variable guaranteed not to change</a:t>
            </a:r>
          </a:p>
          <a:p>
            <a:pPr lvl="1"/>
            <a:r>
              <a:rPr lang="en-US" dirty="0"/>
              <a:t>On a control flow merge, </a:t>
            </a:r>
            <a:r>
              <a:rPr lang="el-GR" dirty="0"/>
              <a:t>φ-</a:t>
            </a:r>
            <a:r>
              <a:rPr lang="en-US" dirty="0"/>
              <a:t>function combines two versions</a:t>
            </a:r>
          </a:p>
          <a:p>
            <a:pPr lvl="2"/>
            <a:r>
              <a:rPr lang="en-US" dirty="0"/>
              <a:t>e.g. x</a:t>
            </a:r>
            <a:r>
              <a:rPr lang="en-US" baseline="-25000" dirty="0"/>
              <a:t>5</a:t>
            </a:r>
            <a:r>
              <a:rPr lang="en-US" dirty="0"/>
              <a:t> = </a:t>
            </a:r>
            <a:r>
              <a:rPr lang="el-GR" dirty="0"/>
              <a:t>φ(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4</a:t>
            </a:r>
            <a:r>
              <a:rPr lang="en-US" dirty="0"/>
              <a:t>): means x</a:t>
            </a:r>
            <a:r>
              <a:rPr lang="en-US" baseline="-25000" dirty="0"/>
              <a:t>5</a:t>
            </a:r>
            <a:r>
              <a:rPr lang="en-US" dirty="0"/>
              <a:t> is either x</a:t>
            </a:r>
            <a:r>
              <a:rPr lang="en-US" baseline="-25000" dirty="0"/>
              <a:t>3</a:t>
            </a:r>
            <a:r>
              <a:rPr lang="en-US" dirty="0"/>
              <a:t> or x</a:t>
            </a:r>
            <a:r>
              <a:rPr lang="en-US" baseline="-25000" dirty="0"/>
              <a:t>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5CBCE-A889-AF44-8CB7-DB230777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E38C7-8005-424D-9E49-8F87E20BD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9" y="3328645"/>
            <a:ext cx="4163161" cy="3444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951C31-E8D0-E842-8724-4CEA8DB50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025" y="3371838"/>
            <a:ext cx="4037455" cy="336953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012D9E5D-BFDB-8748-B0FE-ACE6C8D4DD2A}"/>
              </a:ext>
            </a:extLst>
          </p:cNvPr>
          <p:cNvSpPr/>
          <p:nvPr/>
        </p:nvSpPr>
        <p:spPr>
          <a:xfrm>
            <a:off x="4313773" y="5013176"/>
            <a:ext cx="499049" cy="504056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8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FBD2-F9C9-FB42-9A75-69FA962F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DB292-9190-7F46-9C49-77D0ACED4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SSA is an IR that facilitates certain code optimizations</a:t>
            </a:r>
          </a:p>
          <a:p>
            <a:pPr lvl="1"/>
            <a:r>
              <a:rPr lang="en-US" dirty="0"/>
              <a:t>SSA tells you when an optimization shouldn’t happen</a:t>
            </a:r>
          </a:p>
          <a:p>
            <a:pPr lvl="1"/>
            <a:r>
              <a:rPr lang="en-US" dirty="0"/>
              <a:t>Suppose compiler performs CSE on previous example:</a:t>
            </a:r>
          </a:p>
          <a:p>
            <a:pPr lvl="2"/>
            <a:r>
              <a:rPr lang="en-US" dirty="0"/>
              <a:t>Without SSA, (incorrectly) tempted to eliminate second x * 4 ­ </a:t>
            </a:r>
          </a:p>
          <a:p>
            <a:pPr lvl="2"/>
            <a:r>
              <a:rPr lang="en-US" dirty="0"/>
              <a:t>With SSA, x</a:t>
            </a:r>
            <a:r>
              <a:rPr lang="en-US" baseline="-25000" dirty="0"/>
              <a:t>2</a:t>
            </a:r>
            <a:r>
              <a:rPr lang="en-US" dirty="0"/>
              <a:t> * 4 and x</a:t>
            </a:r>
            <a:r>
              <a:rPr lang="en-US" baseline="-25000" dirty="0"/>
              <a:t>5</a:t>
            </a:r>
            <a:r>
              <a:rPr lang="en-US" dirty="0"/>
              <a:t> * 4 are clearly different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3465D-80C3-454A-9822-218DA91F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B0F93-4205-3F46-ABA0-6AD215B10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9" y="3328645"/>
            <a:ext cx="4163161" cy="3444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38F06D-E5EE-8B4A-85C4-E6E70A73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025" y="3371838"/>
            <a:ext cx="4037455" cy="336953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DA67DA54-F609-E941-B779-455DB5F237E9}"/>
              </a:ext>
            </a:extLst>
          </p:cNvPr>
          <p:cNvSpPr/>
          <p:nvPr/>
        </p:nvSpPr>
        <p:spPr>
          <a:xfrm>
            <a:off x="4313773" y="5013176"/>
            <a:ext cx="499049" cy="504056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66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359D-F87D-BE49-ADB3-AE23FF0F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SSA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B3B6-84B3-2541-954E-81FCC723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544616"/>
          </a:xfrm>
        </p:spPr>
        <p:txBody>
          <a:bodyPr/>
          <a:lstStyle/>
          <a:p>
            <a:r>
              <a:rPr lang="en-US" dirty="0"/>
              <a:t>SSA is an IR that facilitates certain code optimizations</a:t>
            </a:r>
          </a:p>
          <a:p>
            <a:pPr lvl="1"/>
            <a:r>
              <a:rPr lang="en-US" dirty="0"/>
              <a:t>SSA tells you when an optimization should happen</a:t>
            </a:r>
          </a:p>
          <a:p>
            <a:pPr lvl="1"/>
            <a:r>
              <a:rPr lang="en-US" dirty="0"/>
              <a:t>Suppose compiler performs </a:t>
            </a:r>
            <a:r>
              <a:rPr lang="en-US" u="sng" dirty="0"/>
              <a:t>dead code elimination</a:t>
            </a:r>
            <a:r>
              <a:rPr lang="en-US" dirty="0"/>
              <a:t> (DCE): (DCE removes code that computes dead values)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Without SSA, not clear whether there are dead values</a:t>
            </a:r>
          </a:p>
          <a:p>
            <a:pPr lvl="1"/>
            <a:r>
              <a:rPr lang="en-US" dirty="0"/>
              <a:t>With SSA, x</a:t>
            </a:r>
            <a:r>
              <a:rPr lang="en-US" baseline="-25000" dirty="0"/>
              <a:t>1</a:t>
            </a:r>
            <a:r>
              <a:rPr lang="en-US" dirty="0"/>
              <a:t> is never used and clearly a dead value</a:t>
            </a:r>
          </a:p>
          <a:p>
            <a:r>
              <a:rPr lang="en-US" dirty="0"/>
              <a:t>Why does SSA work so well with compiler optimizations? ­ </a:t>
            </a:r>
          </a:p>
          <a:p>
            <a:pPr lvl="1"/>
            <a:r>
              <a:rPr lang="en-US" dirty="0"/>
              <a:t>SSA makes flow of values explicit in the IR</a:t>
            </a:r>
          </a:p>
          <a:p>
            <a:pPr lvl="1"/>
            <a:r>
              <a:rPr lang="en-US" dirty="0"/>
              <a:t>Without SSA, need a separate dataflow graph</a:t>
            </a:r>
          </a:p>
          <a:p>
            <a:pPr lvl="1"/>
            <a:r>
              <a:rPr lang="en-US" dirty="0"/>
              <a:t>Will discuss more in </a:t>
            </a:r>
            <a:r>
              <a:rPr lang="en-US" b="1" dirty="0"/>
              <a:t>Compiler Optimization</a:t>
            </a:r>
            <a:r>
              <a:rPr lang="en-US" dirty="0"/>
              <a:t>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9F132-88EE-E94A-A864-F7ADBBD8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543D9-F617-274C-92C2-60BC25610236}"/>
              </a:ext>
            </a:extLst>
          </p:cNvPr>
          <p:cNvSpPr txBox="1"/>
          <p:nvPr/>
        </p:nvSpPr>
        <p:spPr>
          <a:xfrm>
            <a:off x="1475656" y="2545140"/>
            <a:ext cx="131959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x = a + b;</a:t>
            </a:r>
          </a:p>
          <a:p>
            <a:r>
              <a:rPr lang="en-US" sz="2400" dirty="0"/>
              <a:t>x = c - d;</a:t>
            </a:r>
          </a:p>
          <a:p>
            <a:r>
              <a:rPr lang="en-US" sz="2400" dirty="0"/>
              <a:t>y = x * b;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7171B-AF8D-C947-BF31-B1EFD9308F29}"/>
              </a:ext>
            </a:extLst>
          </p:cNvPr>
          <p:cNvSpPr txBox="1"/>
          <p:nvPr/>
        </p:nvSpPr>
        <p:spPr>
          <a:xfrm>
            <a:off x="3720767" y="2545139"/>
            <a:ext cx="149271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= a + b;</a:t>
            </a:r>
          </a:p>
          <a:p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= c - d;</a:t>
            </a:r>
          </a:p>
          <a:p>
            <a:r>
              <a:rPr lang="en-US" sz="2400" dirty="0"/>
              <a:t>y</a:t>
            </a:r>
            <a:r>
              <a:rPr lang="en-US" sz="2400" baseline="-25000" dirty="0"/>
              <a:t>1</a:t>
            </a:r>
            <a:r>
              <a:rPr lang="en-US" sz="2400" dirty="0"/>
              <a:t> = x</a:t>
            </a:r>
            <a:r>
              <a:rPr lang="en-US" sz="2400" baseline="-25000" dirty="0"/>
              <a:t>2</a:t>
            </a:r>
            <a:r>
              <a:rPr lang="en-US" sz="2400" dirty="0"/>
              <a:t> * b;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EE96743-2CD6-664D-AE8D-71700B7553EA}"/>
              </a:ext>
            </a:extLst>
          </p:cNvPr>
          <p:cNvSpPr/>
          <p:nvPr/>
        </p:nvSpPr>
        <p:spPr>
          <a:xfrm>
            <a:off x="3008483" y="2893275"/>
            <a:ext cx="499049" cy="504056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49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DC0B-FC5D-904C-A700-006F7A4E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SSA Orthogonal to IR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6DED-DE43-144F-9C59-DF72977C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SSA is expressed most commonly as 3-address code</a:t>
            </a:r>
          </a:p>
          <a:p>
            <a:r>
              <a:rPr lang="en-US" dirty="0"/>
              <a:t>We learned 3 ways to implement 3-address code</a:t>
            </a:r>
          </a:p>
          <a:p>
            <a:pPr lvl="1"/>
            <a:r>
              <a:rPr lang="en-US" dirty="0"/>
              <a:t>quadruples</a:t>
            </a:r>
          </a:p>
          <a:p>
            <a:pPr lvl="1"/>
            <a:r>
              <a:rPr lang="en-US" dirty="0"/>
              <a:t>triples</a:t>
            </a:r>
          </a:p>
          <a:p>
            <a:pPr lvl="1"/>
            <a:r>
              <a:rPr lang="en-US" dirty="0"/>
              <a:t>indirect triples</a:t>
            </a:r>
          </a:p>
          <a:p>
            <a:r>
              <a:rPr lang="en-US" dirty="0"/>
              <a:t>How you implement is orthogonal to SSA representation ­ </a:t>
            </a:r>
          </a:p>
          <a:p>
            <a:pPr lvl="1"/>
            <a:r>
              <a:rPr lang="en-US" dirty="0"/>
              <a:t>After variable renaming, any 3-address code becomes SSA</a:t>
            </a:r>
          </a:p>
          <a:p>
            <a:r>
              <a:rPr lang="en-US" dirty="0"/>
              <a:t>SSA is used widely in modern compilers:</a:t>
            </a:r>
          </a:p>
          <a:p>
            <a:pPr lvl="1"/>
            <a:r>
              <a:rPr lang="en-US" dirty="0"/>
              <a:t>GCC (GNU C Compiler)</a:t>
            </a:r>
          </a:p>
          <a:p>
            <a:pPr lvl="1"/>
            <a:r>
              <a:rPr lang="en-US" dirty="0"/>
              <a:t>LLVM (Low Level Virtual Machine) Compiler</a:t>
            </a:r>
          </a:p>
          <a:p>
            <a:pPr lvl="1"/>
            <a:r>
              <a:rPr lang="en-US" dirty="0"/>
              <a:t>Oracle Java JIT Compiler</a:t>
            </a:r>
          </a:p>
          <a:p>
            <a:pPr lvl="1"/>
            <a:r>
              <a:rPr lang="en-US" dirty="0"/>
              <a:t>Google Chrome JavaScript JIT Compiler</a:t>
            </a:r>
          </a:p>
          <a:p>
            <a:pPr lvl="1"/>
            <a:r>
              <a:rPr lang="en-US" dirty="0" err="1"/>
              <a:t>PyPy</a:t>
            </a:r>
            <a:r>
              <a:rPr lang="en-US" dirty="0"/>
              <a:t> Python JIT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F9163-F404-6D4E-B772-6FE09AA8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086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07C7B5-20EB-164D-9EB9-EE9D3DBFD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Code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8E622F1-6E0A-5B49-8C9A-096A68C37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Syntax Directed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60423-7CCC-F945-98E1-09462AA7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32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7906-B239-3641-AD7C-0D88822D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Syntax Directed Translation</a:t>
            </a:r>
            <a:r>
              <a:rPr lang="en-US" sz="3600" dirty="0"/>
              <a:t>[</a:t>
            </a:r>
            <a:r>
              <a:rPr lang="zh-CN" altLang="en-US" sz="3600" dirty="0"/>
              <a:t>语法制导翻译</a:t>
            </a:r>
            <a:r>
              <a:rPr lang="en-US" sz="36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217D-1C54-5847-9AB1-2E798492E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Syntax directed translation used again for code generation</a:t>
            </a:r>
          </a:p>
          <a:p>
            <a:pPr lvl="1"/>
            <a:r>
              <a:rPr lang="en-US" dirty="0"/>
              <a:t>Since code generation is also dependent on syntax</a:t>
            </a:r>
          </a:p>
          <a:p>
            <a:pPr lvl="1"/>
            <a:r>
              <a:rPr lang="en-US" dirty="0"/>
              <a:t>Code generation is translating syntactic structures to code</a:t>
            </a:r>
          </a:p>
          <a:p>
            <a:r>
              <a:rPr lang="en-US" dirty="0"/>
              <a:t>What language structures do we need to translate? ­ </a:t>
            </a:r>
          </a:p>
          <a:p>
            <a:pPr lvl="1"/>
            <a:r>
              <a:rPr lang="en-US" dirty="0"/>
              <a:t>Definitions (variables, functions, ...)</a:t>
            </a:r>
          </a:p>
          <a:p>
            <a:pPr lvl="1"/>
            <a:r>
              <a:rPr lang="en-US" dirty="0"/>
              <a:t>Assignment statements</a:t>
            </a:r>
          </a:p>
          <a:p>
            <a:pPr lvl="1"/>
            <a:r>
              <a:rPr lang="en-US" dirty="0"/>
              <a:t>Control flow statements (if-then-else, for-loop, ...)</a:t>
            </a:r>
          </a:p>
          <a:p>
            <a:pPr lvl="1"/>
            <a:r>
              <a:rPr lang="en-US" dirty="0"/>
              <a:t>... </a:t>
            </a:r>
          </a:p>
          <a:p>
            <a:r>
              <a:rPr lang="en-US" dirty="0"/>
              <a:t>We are going to use the following strategy:</a:t>
            </a:r>
          </a:p>
          <a:p>
            <a:pPr lvl="1"/>
            <a:r>
              <a:rPr lang="en-US" dirty="0"/>
              <a:t>Specify </a:t>
            </a:r>
            <a:r>
              <a:rPr lang="en-US" u="sng" dirty="0"/>
              <a:t>SDD semantic rules</a:t>
            </a:r>
            <a:r>
              <a:rPr lang="en-US" dirty="0"/>
              <a:t> (without ordering)</a:t>
            </a:r>
          </a:p>
          <a:p>
            <a:pPr lvl="1"/>
            <a:r>
              <a:rPr lang="en-US" dirty="0"/>
              <a:t>Convert SDD rules to </a:t>
            </a:r>
            <a:r>
              <a:rPr lang="en-US" u="sng" dirty="0"/>
              <a:t>SDT actions</a:t>
            </a:r>
            <a:r>
              <a:rPr lang="en-US" dirty="0"/>
              <a:t> (with ordering)</a:t>
            </a:r>
          </a:p>
          <a:p>
            <a:pPr lvl="2"/>
            <a:r>
              <a:rPr lang="en-US" dirty="0"/>
              <a:t>In the process, we will discover SDD has non-</a:t>
            </a:r>
            <a:r>
              <a:rPr lang="en-US" i="1" dirty="0"/>
              <a:t>L-attributes</a:t>
            </a:r>
          </a:p>
          <a:p>
            <a:pPr lvl="2"/>
            <a:r>
              <a:rPr lang="en-US" dirty="0"/>
              <a:t>We will also discuss what to do with those non-</a:t>
            </a:r>
            <a:r>
              <a:rPr lang="en-US" i="1" dirty="0"/>
              <a:t>L-attributes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1E914-292C-AD43-A7BA-2FEC8325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9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3F66-D9ED-3445-8E9C-F7B06E32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Generation Overview</a:t>
            </a:r>
            <a:r>
              <a:rPr lang="en-US" altLang="zh-CN" sz="3200" dirty="0"/>
              <a:t>[</a:t>
            </a:r>
            <a:r>
              <a:rPr lang="zh-CN" altLang="en-US" sz="3200" dirty="0"/>
              <a:t>代码生成</a:t>
            </a:r>
            <a:r>
              <a:rPr lang="en-US" altLang="zh-CN" sz="3200" dirty="0"/>
              <a:t>]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0EE3-5C91-A744-A520-7E561B38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code is a collection of functions</a:t>
            </a:r>
          </a:p>
          <a:p>
            <a:pPr lvl="1"/>
            <a:r>
              <a:rPr lang="en-US" dirty="0"/>
              <a:t>By now, all functions are listed in symbol table</a:t>
            </a:r>
          </a:p>
          <a:p>
            <a:endParaRPr lang="en-US" dirty="0"/>
          </a:p>
          <a:p>
            <a:r>
              <a:rPr lang="en-US" dirty="0"/>
              <a:t>Goal is to generate code for each function in that list</a:t>
            </a:r>
          </a:p>
          <a:p>
            <a:r>
              <a:rPr lang="en-US" dirty="0"/>
              <a:t>Generating code for a function involves two steps:</a:t>
            </a:r>
          </a:p>
          <a:p>
            <a:pPr lvl="1"/>
            <a:r>
              <a:rPr lang="en-US" dirty="0"/>
              <a:t>Processing variable definitions [</a:t>
            </a:r>
            <a:r>
              <a:rPr lang="zh-CN" altLang="en-US" dirty="0"/>
              <a:t>变量定义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Involves laying out variables in memory</a:t>
            </a:r>
          </a:p>
          <a:p>
            <a:pPr lvl="1"/>
            <a:r>
              <a:rPr lang="en-US" dirty="0"/>
              <a:t>Processing statements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语句</a:t>
            </a:r>
            <a:r>
              <a:rPr lang="en-US" altLang="zh-CN" dirty="0"/>
              <a:t>]</a:t>
            </a:r>
            <a:endParaRPr lang="en-US" dirty="0"/>
          </a:p>
          <a:p>
            <a:pPr lvl="2"/>
            <a:r>
              <a:rPr lang="en-US" dirty="0"/>
              <a:t>Involves generating instructions for statements</a:t>
            </a:r>
          </a:p>
          <a:p>
            <a:endParaRPr lang="en-US" dirty="0"/>
          </a:p>
          <a:p>
            <a:r>
              <a:rPr lang="en-US" dirty="0"/>
              <a:t>We will start with </a:t>
            </a:r>
            <a:r>
              <a:rPr lang="en-US" u="sng" dirty="0"/>
              <a:t>processing variable 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F3A68-B677-AB41-8369-5D750FBA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5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EDE9-5D2B-C446-A5B8-28DE2608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Variable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F995-032A-7045-89AB-969A630D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lay out a variable, both </a:t>
            </a:r>
            <a:r>
              <a:rPr lang="en-US" dirty="0">
                <a:solidFill>
                  <a:srgbClr val="0000FF"/>
                </a:solidFill>
              </a:rPr>
              <a:t>location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width</a:t>
            </a:r>
            <a:r>
              <a:rPr lang="en-US" dirty="0"/>
              <a:t> are needed ­ </a:t>
            </a:r>
          </a:p>
          <a:p>
            <a:pPr lvl="1"/>
            <a:r>
              <a:rPr lang="en-US" dirty="0"/>
              <a:t>Location: where variable is located in memory</a:t>
            </a:r>
          </a:p>
          <a:p>
            <a:pPr lvl="1"/>
            <a:r>
              <a:rPr lang="en-US" dirty="0"/>
              <a:t>Width: how much space variable takes up in memory</a:t>
            </a:r>
          </a:p>
          <a:p>
            <a:r>
              <a:rPr lang="en-US" dirty="0"/>
              <a:t>Attributes for variable definition:</a:t>
            </a:r>
          </a:p>
          <a:p>
            <a:pPr lvl="1"/>
            <a:r>
              <a:rPr lang="en-US" b="1" dirty="0"/>
              <a:t>T V</a:t>
            </a:r>
            <a:r>
              <a:rPr lang="en-US" dirty="0"/>
              <a:t> 	e.g. int x;</a:t>
            </a:r>
          </a:p>
          <a:p>
            <a:pPr lvl="1"/>
            <a:r>
              <a:rPr lang="en-US" b="1" dirty="0"/>
              <a:t>T</a:t>
            </a:r>
            <a:r>
              <a:rPr lang="en-US" dirty="0"/>
              <a:t>: non-terminal for type name</a:t>
            </a:r>
          </a:p>
          <a:p>
            <a:pPr lvl="2"/>
            <a:r>
              <a:rPr lang="en-US" b="1" dirty="0" err="1"/>
              <a:t>T.type</a:t>
            </a:r>
            <a:r>
              <a:rPr lang="en-US" dirty="0"/>
              <a:t>: type (int, float, ...)</a:t>
            </a:r>
          </a:p>
          <a:p>
            <a:pPr lvl="2"/>
            <a:r>
              <a:rPr lang="en-US" b="1" dirty="0" err="1"/>
              <a:t>T.width</a:t>
            </a:r>
            <a:r>
              <a:rPr lang="en-US" dirty="0"/>
              <a:t>: width of type in bytes (e.g. 4 for int)</a:t>
            </a:r>
          </a:p>
          <a:p>
            <a:pPr lvl="1"/>
            <a:r>
              <a:rPr lang="en-US" b="1" dirty="0"/>
              <a:t>V</a:t>
            </a:r>
            <a:r>
              <a:rPr lang="en-US" dirty="0"/>
              <a:t>: non-terminal for variable name</a:t>
            </a:r>
          </a:p>
          <a:p>
            <a:pPr lvl="2"/>
            <a:r>
              <a:rPr lang="en-US" b="1" dirty="0" err="1"/>
              <a:t>V.type</a:t>
            </a:r>
            <a:r>
              <a:rPr lang="en-US" dirty="0"/>
              <a:t>: type (int, float, ...)</a:t>
            </a:r>
          </a:p>
          <a:p>
            <a:pPr lvl="2"/>
            <a:r>
              <a:rPr lang="en-US" b="1" dirty="0" err="1"/>
              <a:t>V.width</a:t>
            </a:r>
            <a:r>
              <a:rPr lang="en-US" dirty="0"/>
              <a:t>: width of variable according to type</a:t>
            </a:r>
          </a:p>
          <a:p>
            <a:pPr lvl="2"/>
            <a:r>
              <a:rPr lang="en-US" b="1" dirty="0" err="1"/>
              <a:t>V.offset</a:t>
            </a:r>
            <a:r>
              <a:rPr lang="en-US" dirty="0"/>
              <a:t>: offset of variable in memory</a:t>
            </a:r>
          </a:p>
          <a:p>
            <a:pPr lvl="1"/>
            <a:r>
              <a:rPr lang="en-US" dirty="0"/>
              <a:t>But offset from what...?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8189E-F439-DD4C-909B-257CC9B9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57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4108-3841-4747-B957-811B0175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Variable Location from Offset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2785-3017-624A-A2E6-C06CB3E49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Naive method: reserve a big memory section for all data ­ </a:t>
            </a:r>
          </a:p>
          <a:p>
            <a:pPr lvl="1"/>
            <a:r>
              <a:rPr lang="en-US" dirty="0"/>
              <a:t>Size data section to be large enough to contain all variables ­ </a:t>
            </a:r>
          </a:p>
          <a:p>
            <a:pPr lvl="1"/>
            <a:r>
              <a:rPr lang="en-US" dirty="0"/>
              <a:t>Location = var offset + base of data section</a:t>
            </a:r>
          </a:p>
          <a:p>
            <a:r>
              <a:rPr lang="en-US" dirty="0"/>
              <a:t>Naive method wastes a lot of memory</a:t>
            </a:r>
          </a:p>
          <a:p>
            <a:pPr lvl="1"/>
            <a:r>
              <a:rPr lang="en-US" dirty="0"/>
              <a:t>Vars with limited scope need to live only briefly in memory</a:t>
            </a:r>
          </a:p>
          <a:p>
            <a:pPr lvl="2"/>
            <a:r>
              <a:rPr lang="en-US" dirty="0"/>
              <a:t>E.g. function variables need to last only for duration of call</a:t>
            </a:r>
          </a:p>
          <a:p>
            <a:endParaRPr lang="en-US" b="1" dirty="0"/>
          </a:p>
          <a:p>
            <a:r>
              <a:rPr lang="en-US" b="1" dirty="0"/>
              <a:t>Solution</a:t>
            </a:r>
            <a:r>
              <a:rPr lang="en-US" dirty="0"/>
              <a:t>: allocate memory briefly for each scope</a:t>
            </a:r>
          </a:p>
          <a:p>
            <a:pPr lvl="1"/>
            <a:r>
              <a:rPr lang="en-US" dirty="0"/>
              <a:t>Allocate when entering scope, free when exiting scope ­ </a:t>
            </a:r>
          </a:p>
          <a:p>
            <a:pPr lvl="1"/>
            <a:r>
              <a:rPr lang="en-US" dirty="0"/>
              <a:t>Variables in same scope are allocated / freed together</a:t>
            </a:r>
          </a:p>
          <a:p>
            <a:pPr lvl="1"/>
            <a:r>
              <a:rPr lang="en-US" dirty="0"/>
              <a:t>Location = var offset + base of scope memory section</a:t>
            </a:r>
          </a:p>
          <a:p>
            <a:pPr lvl="1"/>
            <a:r>
              <a:rPr lang="en-US" dirty="0"/>
              <a:t>Will discuss more later in </a:t>
            </a:r>
            <a:r>
              <a:rPr lang="en-US" b="1" dirty="0"/>
              <a:t>Runtime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97204-A127-CF4F-9586-02A70B9D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901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C3A6-328B-2249-9E8B-6F89998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Storage Layout of Variables in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BC31-BC87-2A4B-81D7-116D01EB9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2143031"/>
          </a:xfrm>
        </p:spPr>
        <p:txBody>
          <a:bodyPr/>
          <a:lstStyle/>
          <a:p>
            <a:r>
              <a:rPr lang="en-US" dirty="0"/>
              <a:t>When there are multiple variables defined in a function, ­ </a:t>
            </a:r>
          </a:p>
          <a:p>
            <a:pPr lvl="1"/>
            <a:r>
              <a:rPr lang="en-US" dirty="0"/>
              <a:t>Compiler lays out variables in memory </a:t>
            </a:r>
            <a:r>
              <a:rPr lang="en-US" u="sng" dirty="0"/>
              <a:t>sequentially</a:t>
            </a:r>
          </a:p>
          <a:p>
            <a:pPr lvl="1"/>
            <a:r>
              <a:rPr lang="en-US" dirty="0"/>
              <a:t>Current </a:t>
            </a:r>
            <a:r>
              <a:rPr lang="en-US" u="sng" dirty="0"/>
              <a:t>offset</a:t>
            </a:r>
            <a:r>
              <a:rPr lang="en-US" dirty="0"/>
              <a:t> used to place variable x in memory</a:t>
            </a:r>
          </a:p>
          <a:p>
            <a:pPr lvl="2"/>
            <a:r>
              <a:rPr lang="en-US" dirty="0"/>
              <a:t>address(x) ← offset</a:t>
            </a:r>
          </a:p>
          <a:p>
            <a:pPr lvl="2"/>
            <a:r>
              <a:rPr lang="en-US" dirty="0"/>
              <a:t>offset +=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x.type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A19F7-F8F7-2E42-977E-4C221C7B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13B2E-8912-A242-A90E-CEB9F3C5A792}"/>
              </a:ext>
            </a:extLst>
          </p:cNvPr>
          <p:cNvSpPr txBox="1"/>
          <p:nvPr/>
        </p:nvSpPr>
        <p:spPr>
          <a:xfrm>
            <a:off x="596713" y="4077072"/>
            <a:ext cx="188705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void foo() {</a:t>
            </a:r>
          </a:p>
          <a:p>
            <a:r>
              <a:rPr lang="en-US" sz="2400" dirty="0"/>
              <a:t>   int a;</a:t>
            </a:r>
          </a:p>
          <a:p>
            <a:r>
              <a:rPr lang="en-US" sz="2400" dirty="0"/>
              <a:t>   int b; </a:t>
            </a:r>
          </a:p>
          <a:p>
            <a:r>
              <a:rPr lang="en-US" sz="2400" dirty="0"/>
              <a:t>   long long c; </a:t>
            </a:r>
          </a:p>
          <a:p>
            <a:r>
              <a:rPr lang="en-US" sz="2400" dirty="0"/>
              <a:t>   int d; </a:t>
            </a:r>
          </a:p>
          <a:p>
            <a:r>
              <a:rPr lang="en-US" sz="2400" dirty="0"/>
              <a:t>}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CC9A4B-D196-194A-9F49-F593F2CD6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30960"/>
              </p:ext>
            </p:extLst>
          </p:nvPr>
        </p:nvGraphicFramePr>
        <p:xfrm>
          <a:off x="4469160" y="3284984"/>
          <a:ext cx="2119064" cy="3152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9064">
                  <a:extLst>
                    <a:ext uri="{9D8B030D-6E8A-4147-A177-3AD203B41FA5}">
                      <a16:colId xmlns:a16="http://schemas.microsoft.com/office/drawing/2014/main" val="2606950706"/>
                    </a:ext>
                  </a:extLst>
                </a:gridCol>
              </a:tblGrid>
              <a:tr h="5254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57051"/>
                  </a:ext>
                </a:extLst>
              </a:tr>
              <a:tr h="5254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88985"/>
                  </a:ext>
                </a:extLst>
              </a:tr>
              <a:tr h="5254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659825"/>
                  </a:ext>
                </a:extLst>
              </a:tr>
              <a:tr h="5254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47332"/>
                  </a:ext>
                </a:extLst>
              </a:tr>
              <a:tr h="5254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777263"/>
                  </a:ext>
                </a:extLst>
              </a:tr>
              <a:tr h="5254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4278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CF141C-0460-2C48-AE5B-EC096A068B4F}"/>
              </a:ext>
            </a:extLst>
          </p:cNvPr>
          <p:cNvSpPr txBox="1"/>
          <p:nvPr/>
        </p:nvSpPr>
        <p:spPr>
          <a:xfrm>
            <a:off x="3171869" y="2892926"/>
            <a:ext cx="118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Address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1E63F9-B334-654C-8AA7-81A458722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200068"/>
              </p:ext>
            </p:extLst>
          </p:nvPr>
        </p:nvGraphicFramePr>
        <p:xfrm>
          <a:off x="3059832" y="3284984"/>
          <a:ext cx="1409328" cy="3152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328">
                  <a:extLst>
                    <a:ext uri="{9D8B030D-6E8A-4147-A177-3AD203B41FA5}">
                      <a16:colId xmlns:a16="http://schemas.microsoft.com/office/drawing/2014/main" val="2606950706"/>
                    </a:ext>
                  </a:extLst>
                </a:gridCol>
              </a:tblGrid>
              <a:tr h="525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57051"/>
                  </a:ext>
                </a:extLst>
              </a:tr>
              <a:tr h="525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0x0004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88985"/>
                  </a:ext>
                </a:extLst>
              </a:tr>
              <a:tr h="525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0x0008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659825"/>
                  </a:ext>
                </a:extLst>
              </a:tr>
              <a:tr h="525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0x000c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47332"/>
                  </a:ext>
                </a:extLst>
              </a:tr>
              <a:tr h="5254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0x0010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777263"/>
                  </a:ext>
                </a:extLst>
              </a:tr>
              <a:tr h="52547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427839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F9D21E92-D1CE-9C4D-9B1A-0725B30CE447}"/>
              </a:ext>
            </a:extLst>
          </p:cNvPr>
          <p:cNvGrpSpPr/>
          <p:nvPr/>
        </p:nvGrpSpPr>
        <p:grpSpPr>
          <a:xfrm>
            <a:off x="4469160" y="3140968"/>
            <a:ext cx="3605627" cy="707886"/>
            <a:chOff x="4469160" y="3140968"/>
            <a:chExt cx="3605627" cy="7078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5A677B-3E59-A646-8B31-A41E4C2EB99E}"/>
                </a:ext>
              </a:extLst>
            </p:cNvPr>
            <p:cNvSpPr/>
            <p:nvPr/>
          </p:nvSpPr>
          <p:spPr>
            <a:xfrm>
              <a:off x="4469160" y="3284984"/>
              <a:ext cx="2119064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D444EB-074D-EE4C-9D0A-05ECC3C38360}"/>
                </a:ext>
              </a:extLst>
            </p:cNvPr>
            <p:cNvSpPr txBox="1"/>
            <p:nvPr/>
          </p:nvSpPr>
          <p:spPr>
            <a:xfrm>
              <a:off x="6623749" y="3140968"/>
              <a:ext cx="14510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Offset = 0</a:t>
              </a:r>
            </a:p>
            <a:p>
              <a:r>
                <a:rPr lang="en-US" sz="2000" dirty="0" err="1"/>
                <a:t>Addr</a:t>
              </a:r>
              <a:r>
                <a:rPr lang="en-US" sz="2000" dirty="0"/>
                <a:t>(a) ← 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184AEB-EDE1-2E43-BE58-E5378F3B27F7}"/>
              </a:ext>
            </a:extLst>
          </p:cNvPr>
          <p:cNvGrpSpPr/>
          <p:nvPr/>
        </p:nvGrpSpPr>
        <p:grpSpPr>
          <a:xfrm>
            <a:off x="4469160" y="3729226"/>
            <a:ext cx="3616849" cy="707886"/>
            <a:chOff x="4469160" y="3206226"/>
            <a:chExt cx="3616849" cy="70788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EB0AB6-1C2A-AA4E-BBF4-308BB0436D97}"/>
                </a:ext>
              </a:extLst>
            </p:cNvPr>
            <p:cNvSpPr/>
            <p:nvPr/>
          </p:nvSpPr>
          <p:spPr>
            <a:xfrm>
              <a:off x="4469160" y="3284984"/>
              <a:ext cx="2119064" cy="5040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53F102-D027-3947-9E77-582849F32037}"/>
                </a:ext>
              </a:extLst>
            </p:cNvPr>
            <p:cNvSpPr txBox="1"/>
            <p:nvPr/>
          </p:nvSpPr>
          <p:spPr>
            <a:xfrm>
              <a:off x="6623749" y="3206226"/>
              <a:ext cx="14622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Offset = 4</a:t>
              </a:r>
            </a:p>
            <a:p>
              <a:r>
                <a:rPr lang="en-US" sz="2000" dirty="0" err="1"/>
                <a:t>Addr</a:t>
              </a:r>
              <a:r>
                <a:rPr lang="en-US" sz="2000" dirty="0"/>
                <a:t>(b) ← 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193847-2552-EC41-99F1-E90BEC72ACE7}"/>
              </a:ext>
            </a:extLst>
          </p:cNvPr>
          <p:cNvGrpSpPr/>
          <p:nvPr/>
        </p:nvGrpSpPr>
        <p:grpSpPr>
          <a:xfrm>
            <a:off x="4469160" y="4305290"/>
            <a:ext cx="3591201" cy="1063189"/>
            <a:chOff x="4469160" y="4305290"/>
            <a:chExt cx="3591201" cy="106318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4D998A3-889E-E84D-B815-5FC100A9B367}"/>
                </a:ext>
              </a:extLst>
            </p:cNvPr>
            <p:cNvGrpSpPr/>
            <p:nvPr/>
          </p:nvGrpSpPr>
          <p:grpSpPr>
            <a:xfrm>
              <a:off x="4469160" y="4305290"/>
              <a:ext cx="3591201" cy="707886"/>
              <a:chOff x="4469160" y="3229559"/>
              <a:chExt cx="3591201" cy="70788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AA94625-3CE3-E14D-83E4-4256CA8ABA95}"/>
                  </a:ext>
                </a:extLst>
              </p:cNvPr>
              <p:cNvSpPr/>
              <p:nvPr/>
            </p:nvSpPr>
            <p:spPr>
              <a:xfrm>
                <a:off x="4469160" y="3284984"/>
                <a:ext cx="2119064" cy="48568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E5ACD1-C51C-224C-A693-9FB792B84D86}"/>
                  </a:ext>
                </a:extLst>
              </p:cNvPr>
              <p:cNvSpPr txBox="1"/>
              <p:nvPr/>
            </p:nvSpPr>
            <p:spPr>
              <a:xfrm>
                <a:off x="6623749" y="3229559"/>
                <a:ext cx="14366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Offset = 8</a:t>
                </a:r>
              </a:p>
              <a:p>
                <a:r>
                  <a:rPr lang="en-US" sz="2000" dirty="0" err="1"/>
                  <a:t>Addr</a:t>
                </a:r>
                <a:r>
                  <a:rPr lang="en-US" sz="2000" dirty="0"/>
                  <a:t>(c) ← 8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B01190-D9F2-DC44-B1DC-96365943F1D6}"/>
                </a:ext>
              </a:extLst>
            </p:cNvPr>
            <p:cNvSpPr/>
            <p:nvPr/>
          </p:nvSpPr>
          <p:spPr>
            <a:xfrm>
              <a:off x="4469160" y="4879751"/>
              <a:ext cx="2119064" cy="4887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1D44A2-BBBF-6644-9DB2-B93100029673}"/>
              </a:ext>
            </a:extLst>
          </p:cNvPr>
          <p:cNvGrpSpPr/>
          <p:nvPr/>
        </p:nvGrpSpPr>
        <p:grpSpPr>
          <a:xfrm>
            <a:off x="4469160" y="5323068"/>
            <a:ext cx="3746692" cy="707886"/>
            <a:chOff x="4469160" y="3206226"/>
            <a:chExt cx="3746692" cy="70788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B48511-56DB-E140-B08A-C71D512130C8}"/>
                </a:ext>
              </a:extLst>
            </p:cNvPr>
            <p:cNvSpPr/>
            <p:nvPr/>
          </p:nvSpPr>
          <p:spPr>
            <a:xfrm>
              <a:off x="4469160" y="3284984"/>
              <a:ext cx="2119064" cy="5040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AF084D-BA0D-3B4D-A98C-EAD8BBBFE932}"/>
                </a:ext>
              </a:extLst>
            </p:cNvPr>
            <p:cNvSpPr txBox="1"/>
            <p:nvPr/>
          </p:nvSpPr>
          <p:spPr>
            <a:xfrm>
              <a:off x="6623749" y="3206226"/>
              <a:ext cx="15921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Offset = 16</a:t>
              </a:r>
            </a:p>
            <a:p>
              <a:r>
                <a:rPr lang="en-US" sz="2000" dirty="0" err="1"/>
                <a:t>Addr</a:t>
              </a:r>
              <a:r>
                <a:rPr lang="en-US" sz="2000" dirty="0"/>
                <a:t>(d) ← 16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071CF73-7958-3D40-B0C2-E8AB1A40A6AC}"/>
              </a:ext>
            </a:extLst>
          </p:cNvPr>
          <p:cNvSpPr txBox="1"/>
          <p:nvPr/>
        </p:nvSpPr>
        <p:spPr>
          <a:xfrm>
            <a:off x="6616536" y="6021288"/>
            <a:ext cx="132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Offset = 20</a:t>
            </a:r>
          </a:p>
        </p:txBody>
      </p:sp>
    </p:spTree>
    <p:extLst>
      <p:ext uri="{BB962C8B-B14F-4D97-AF65-F5344CB8AC3E}">
        <p14:creationId xmlns:p14="http://schemas.microsoft.com/office/powerpoint/2010/main" val="16551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AB9F-C8AC-F94E-814F-C66C1A12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036C-D90E-1444-BB5F-57769E095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544616"/>
          </a:xfrm>
        </p:spPr>
        <p:txBody>
          <a:bodyPr>
            <a:normAutofit/>
          </a:bodyPr>
          <a:lstStyle/>
          <a:p>
            <a:r>
              <a:rPr lang="en-US" dirty="0"/>
              <a:t>Compilation flow </a:t>
            </a:r>
            <a:r>
              <a:rPr lang="en-US" sz="2400" dirty="0"/>
              <a:t>[</a:t>
            </a:r>
            <a:r>
              <a:rPr lang="zh-CN" altLang="en-US" sz="2400" dirty="0"/>
              <a:t>编译流程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First, translate the source program to some form of intermediate representation (IR, </a:t>
            </a:r>
            <a:r>
              <a:rPr lang="zh-CN" altLang="en-US" dirty="0"/>
              <a:t>中间表示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Then convert from there into machine code</a:t>
            </a:r>
          </a:p>
          <a:p>
            <a:r>
              <a:rPr lang="en-US" dirty="0"/>
              <a:t>IR provides advantages</a:t>
            </a:r>
            <a:r>
              <a:rPr lang="zh-CN" altLang="en-US" dirty="0"/>
              <a:t> </a:t>
            </a:r>
            <a:r>
              <a:rPr lang="en-US" altLang="zh-CN" sz="2400" dirty="0"/>
              <a:t>[IR</a:t>
            </a:r>
            <a:r>
              <a:rPr lang="zh-CN" altLang="en-US" sz="2400" dirty="0"/>
              <a:t>的优势</a:t>
            </a:r>
            <a:r>
              <a:rPr lang="en-US" altLang="zh-CN" sz="2400" dirty="0"/>
              <a:t>]</a:t>
            </a:r>
            <a:endParaRPr lang="en-US" sz="2400" dirty="0"/>
          </a:p>
          <a:p>
            <a:pPr lvl="1"/>
            <a:r>
              <a:rPr lang="en-US" dirty="0"/>
              <a:t>Increased abstraction, cleaner separation, and retargeting,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F7205-20F9-7049-8CE4-FA6FF80B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3B47B-9033-2F40-A193-E9E74CE20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54" b="3766"/>
          <a:stretch/>
        </p:blipFill>
        <p:spPr>
          <a:xfrm>
            <a:off x="816139" y="3539271"/>
            <a:ext cx="7511721" cy="269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05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C679-6829-0F4C-B494-F95F5FA7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Storage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F6C06-3EBF-D849-9278-B9AB8051E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Allocation alignment</a:t>
            </a:r>
            <a:r>
              <a:rPr lang="en-US" altLang="zh-CN" sz="2400" dirty="0"/>
              <a:t>[</a:t>
            </a:r>
            <a:r>
              <a:rPr lang="zh-CN" altLang="en-US" sz="2400" dirty="0"/>
              <a:t>对齐</a:t>
            </a:r>
            <a:r>
              <a:rPr lang="en-US" altLang="zh-CN" sz="2400" dirty="0"/>
              <a:t>]</a:t>
            </a:r>
            <a:endParaRPr lang="en-US" sz="2400" dirty="0"/>
          </a:p>
          <a:p>
            <a:pPr lvl="1"/>
            <a:r>
              <a:rPr lang="en-US" dirty="0"/>
              <a:t>Enforce </a:t>
            </a:r>
            <a:r>
              <a:rPr lang="en-US" dirty="0" err="1">
                <a:solidFill>
                  <a:srgbClr val="0000FF"/>
                </a:solidFill>
              </a:rPr>
              <a:t>addr</a:t>
            </a:r>
            <a:r>
              <a:rPr lang="en-US" dirty="0">
                <a:solidFill>
                  <a:srgbClr val="0000FF"/>
                </a:solidFill>
              </a:rPr>
              <a:t>(x) </a:t>
            </a:r>
            <a:r>
              <a:rPr lang="en-US" altLang="zh-CN" dirty="0">
                <a:solidFill>
                  <a:srgbClr val="0000FF"/>
                </a:solidFill>
              </a:rPr>
              <a:t>%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x.type</a:t>
            </a:r>
            <a:r>
              <a:rPr lang="en-US" dirty="0">
                <a:solidFill>
                  <a:srgbClr val="0000FF"/>
                </a:solidFill>
              </a:rPr>
              <a:t>) == 0</a:t>
            </a:r>
          </a:p>
          <a:p>
            <a:pPr lvl="1"/>
            <a:r>
              <a:rPr lang="en-US" dirty="0"/>
              <a:t>Most machine architectures are designed such that computation is most efficient at </a:t>
            </a:r>
            <a:r>
              <a:rPr lang="en-US" u="sng" dirty="0" err="1"/>
              <a:t>sizeof</a:t>
            </a:r>
            <a:r>
              <a:rPr lang="en-US" u="sng" dirty="0"/>
              <a:t>(</a:t>
            </a:r>
            <a:r>
              <a:rPr lang="en-US" u="sng" dirty="0" err="1"/>
              <a:t>x.type</a:t>
            </a:r>
            <a:r>
              <a:rPr lang="en-US" u="sng" dirty="0"/>
              <a:t>)</a:t>
            </a:r>
            <a:r>
              <a:rPr lang="en-US" dirty="0"/>
              <a:t> boundaries</a:t>
            </a:r>
          </a:p>
          <a:p>
            <a:pPr lvl="2"/>
            <a:r>
              <a:rPr lang="en-US" dirty="0"/>
              <a:t>E.g. Most machines are designed to load integer values at integer word boundaries</a:t>
            </a:r>
          </a:p>
          <a:p>
            <a:pPr lvl="2"/>
            <a:r>
              <a:rPr lang="en-US" dirty="0"/>
              <a:t>If not on word boundary, need to load two words and shift &amp; concatenate → inefficient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D5FFD-5943-2442-8A6E-001480C5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C1FF1-F7A7-BB47-85F2-88033A17A774}"/>
              </a:ext>
            </a:extLst>
          </p:cNvPr>
          <p:cNvSpPr txBox="1"/>
          <p:nvPr/>
        </p:nvSpPr>
        <p:spPr>
          <a:xfrm>
            <a:off x="596713" y="4077072"/>
            <a:ext cx="3659976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void foo() {</a:t>
            </a:r>
          </a:p>
          <a:p>
            <a:r>
              <a:rPr lang="en-US" sz="2400" dirty="0"/>
              <a:t>   char a;          // </a:t>
            </a:r>
            <a:r>
              <a:rPr lang="en-US" sz="2400" dirty="0" err="1"/>
              <a:t>addr</a:t>
            </a:r>
            <a:r>
              <a:rPr lang="en-US" sz="2400" dirty="0"/>
              <a:t>(a) = 0</a:t>
            </a:r>
          </a:p>
          <a:p>
            <a:r>
              <a:rPr lang="en-US" sz="2400" dirty="0"/>
              <a:t>   int b;             // </a:t>
            </a:r>
            <a:r>
              <a:rPr lang="en-US" sz="2400" dirty="0" err="1"/>
              <a:t>addr</a:t>
            </a:r>
            <a:r>
              <a:rPr lang="en-US" sz="2400" dirty="0"/>
              <a:t>(b) = 1</a:t>
            </a:r>
          </a:p>
          <a:p>
            <a:r>
              <a:rPr lang="en-US" sz="2400" dirty="0"/>
              <a:t>   int c;             // </a:t>
            </a:r>
            <a:r>
              <a:rPr lang="en-US" sz="2400" dirty="0" err="1"/>
              <a:t>addr</a:t>
            </a:r>
            <a:r>
              <a:rPr lang="en-US" sz="2400" dirty="0"/>
              <a:t>(c) = 5</a:t>
            </a:r>
          </a:p>
          <a:p>
            <a:r>
              <a:rPr lang="en-US" sz="2400" dirty="0"/>
              <a:t>   long long d; // </a:t>
            </a:r>
            <a:r>
              <a:rPr lang="en-US" sz="2400" dirty="0" err="1"/>
              <a:t>addr</a:t>
            </a:r>
            <a:r>
              <a:rPr lang="en-US" sz="2400" dirty="0"/>
              <a:t>(d) = 9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5399B-9AAF-A640-B6B1-7592CCCB60DC}"/>
              </a:ext>
            </a:extLst>
          </p:cNvPr>
          <p:cNvSpPr txBox="1"/>
          <p:nvPr/>
        </p:nvSpPr>
        <p:spPr>
          <a:xfrm>
            <a:off x="5076056" y="4067919"/>
            <a:ext cx="375455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void foo() {</a:t>
            </a:r>
          </a:p>
          <a:p>
            <a:r>
              <a:rPr lang="en-US" sz="2400" dirty="0"/>
              <a:t>   char a;          // </a:t>
            </a:r>
            <a:r>
              <a:rPr lang="en-US" sz="2400" dirty="0" err="1"/>
              <a:t>addr</a:t>
            </a:r>
            <a:r>
              <a:rPr lang="en-US" sz="2400" dirty="0"/>
              <a:t>(a) = 0</a:t>
            </a:r>
          </a:p>
          <a:p>
            <a:r>
              <a:rPr lang="en-US" sz="2400" dirty="0"/>
              <a:t>   int b;             // </a:t>
            </a:r>
            <a:r>
              <a:rPr lang="en-US" sz="2400" dirty="0" err="1"/>
              <a:t>addr</a:t>
            </a:r>
            <a:r>
              <a:rPr lang="en-US" sz="2400" dirty="0"/>
              <a:t>(b) = 4</a:t>
            </a:r>
          </a:p>
          <a:p>
            <a:r>
              <a:rPr lang="en-US" sz="2400" dirty="0"/>
              <a:t>   int c;             // </a:t>
            </a:r>
            <a:r>
              <a:rPr lang="en-US" sz="2400" dirty="0" err="1"/>
              <a:t>addr</a:t>
            </a:r>
            <a:r>
              <a:rPr lang="en-US" sz="2400" dirty="0"/>
              <a:t>(c) = 8</a:t>
            </a:r>
          </a:p>
          <a:p>
            <a:r>
              <a:rPr lang="en-US" sz="2400" dirty="0"/>
              <a:t>   long long d; // </a:t>
            </a:r>
            <a:r>
              <a:rPr lang="en-US" sz="2400" dirty="0" err="1"/>
              <a:t>addr</a:t>
            </a:r>
            <a:r>
              <a:rPr lang="en-US" sz="2400" dirty="0"/>
              <a:t>(d) = 16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8429465-488A-8A4E-A8BA-0E76AE525320}"/>
              </a:ext>
            </a:extLst>
          </p:cNvPr>
          <p:cNvSpPr/>
          <p:nvPr/>
        </p:nvSpPr>
        <p:spPr>
          <a:xfrm>
            <a:off x="4487079" y="4979206"/>
            <a:ext cx="499049" cy="504056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2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A01C-454F-D14D-BD2C-694C2072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Storage Layout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1C714-D077-F54C-98BB-D857788A4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9"/>
            <a:ext cx="8784976" cy="1296144"/>
          </a:xfrm>
        </p:spPr>
        <p:txBody>
          <a:bodyPr/>
          <a:lstStyle/>
          <a:p>
            <a:r>
              <a:rPr lang="en-US" dirty="0"/>
              <a:t>Endianness[</a:t>
            </a:r>
            <a:r>
              <a:rPr lang="zh-CN" altLang="en-US" dirty="0"/>
              <a:t>字节序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Big endian: MSB (most significant byte) in lowest address</a:t>
            </a:r>
          </a:p>
          <a:p>
            <a:pPr lvl="1"/>
            <a:r>
              <a:rPr lang="en-US" dirty="0"/>
              <a:t>Little endian: LSB (least significant byte) in lowest address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3EB7C-DBC6-DF4A-B009-1F1A5D65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31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9F9C5D-2BF2-7C49-B6E8-20698FEFB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91466"/>
              </p:ext>
            </p:extLst>
          </p:nvPr>
        </p:nvGraphicFramePr>
        <p:xfrm>
          <a:off x="611560" y="3134072"/>
          <a:ext cx="86409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67973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0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5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7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6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61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165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016668-54B1-DC4F-BE96-417614433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05386"/>
              </p:ext>
            </p:extLst>
          </p:nvPr>
        </p:nvGraphicFramePr>
        <p:xfrm>
          <a:off x="1984090" y="3132335"/>
          <a:ext cx="233974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936">
                  <a:extLst>
                    <a:ext uri="{9D8B030D-6E8A-4147-A177-3AD203B41FA5}">
                      <a16:colId xmlns:a16="http://schemas.microsoft.com/office/drawing/2014/main" val="3961201947"/>
                    </a:ext>
                  </a:extLst>
                </a:gridCol>
                <a:gridCol w="584936">
                  <a:extLst>
                    <a:ext uri="{9D8B030D-6E8A-4147-A177-3AD203B41FA5}">
                      <a16:colId xmlns:a16="http://schemas.microsoft.com/office/drawing/2014/main" val="3418201282"/>
                    </a:ext>
                  </a:extLst>
                </a:gridCol>
                <a:gridCol w="584936">
                  <a:extLst>
                    <a:ext uri="{9D8B030D-6E8A-4147-A177-3AD203B41FA5}">
                      <a16:colId xmlns:a16="http://schemas.microsoft.com/office/drawing/2014/main" val="527920902"/>
                    </a:ext>
                  </a:extLst>
                </a:gridCol>
                <a:gridCol w="584936">
                  <a:extLst>
                    <a:ext uri="{9D8B030D-6E8A-4147-A177-3AD203B41FA5}">
                      <a16:colId xmlns:a16="http://schemas.microsoft.com/office/drawing/2014/main" val="253080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00992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3CCE88-D187-F047-AC69-F680AA0C0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53744"/>
              </p:ext>
            </p:extLst>
          </p:nvPr>
        </p:nvGraphicFramePr>
        <p:xfrm>
          <a:off x="-36512" y="3589535"/>
          <a:ext cx="64807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67973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5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a+1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7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a+2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6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a+3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6105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7A8B3D-2625-6641-88A7-A4E5FDF25D52}"/>
              </a:ext>
            </a:extLst>
          </p:cNvPr>
          <p:cNvSpPr txBox="1"/>
          <p:nvPr/>
        </p:nvSpPr>
        <p:spPr>
          <a:xfrm>
            <a:off x="434733" y="2502220"/>
            <a:ext cx="125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Memory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FA7717-0D42-3442-A639-D106857BEA84}"/>
              </a:ext>
            </a:extLst>
          </p:cNvPr>
          <p:cNvGrpSpPr/>
          <p:nvPr/>
        </p:nvGrpSpPr>
        <p:grpSpPr>
          <a:xfrm>
            <a:off x="1835696" y="2528866"/>
            <a:ext cx="2605942" cy="675143"/>
            <a:chOff x="1835696" y="2273901"/>
            <a:chExt cx="2605942" cy="67514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03CD4A-4667-7C45-9835-0CC99A348D22}"/>
                </a:ext>
              </a:extLst>
            </p:cNvPr>
            <p:cNvSpPr txBox="1"/>
            <p:nvPr/>
          </p:nvSpPr>
          <p:spPr>
            <a:xfrm>
              <a:off x="1835696" y="25509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31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4D7999-B6A4-A246-9252-550A9B0581B6}"/>
                </a:ext>
              </a:extLst>
            </p:cNvPr>
            <p:cNvSpPr txBox="1"/>
            <p:nvPr/>
          </p:nvSpPr>
          <p:spPr>
            <a:xfrm>
              <a:off x="4139952" y="25797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855068-A161-E242-A292-553DDBEB2230}"/>
                </a:ext>
              </a:extLst>
            </p:cNvPr>
            <p:cNvSpPr txBox="1"/>
            <p:nvPr/>
          </p:nvSpPr>
          <p:spPr>
            <a:xfrm>
              <a:off x="2627784" y="2273901"/>
              <a:ext cx="11919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Register</a:t>
              </a:r>
            </a:p>
          </p:txBody>
        </p:sp>
      </p:grp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5FD6702-33FC-C041-8529-B20D32A7CC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2695" y="3589531"/>
            <a:ext cx="864092" cy="235478"/>
          </a:xfrm>
          <a:prstGeom prst="bentConnector3">
            <a:avLst>
              <a:gd name="adj1" fmla="val 3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28DFF649-FEB2-EE49-850C-3ACD1FDA88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2696" y="3589530"/>
            <a:ext cx="1463121" cy="670497"/>
          </a:xfrm>
          <a:prstGeom prst="bentConnector3">
            <a:avLst>
              <a:gd name="adj1" fmla="val 31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B5671A48-B3E9-1246-9D7B-A186B640F8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2694" y="3589530"/>
            <a:ext cx="2039187" cy="1109392"/>
          </a:xfrm>
          <a:prstGeom prst="bentConnector3">
            <a:avLst>
              <a:gd name="adj1" fmla="val 9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7AE0E170-8B27-3547-A043-6F47B9FF6D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2693" y="3589530"/>
            <a:ext cx="2543246" cy="1601516"/>
          </a:xfrm>
          <a:prstGeom prst="bentConnector3">
            <a:avLst>
              <a:gd name="adj1" fmla="val 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772339C8-3CBA-C343-96CE-A17733C60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66355"/>
              </p:ext>
            </p:extLst>
          </p:nvPr>
        </p:nvGraphicFramePr>
        <p:xfrm>
          <a:off x="7535811" y="3132335"/>
          <a:ext cx="86409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67973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0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5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7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6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61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216548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1D685EE-1051-F34F-8796-8A661A126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62366"/>
              </p:ext>
            </p:extLst>
          </p:nvPr>
        </p:nvGraphicFramePr>
        <p:xfrm>
          <a:off x="8460432" y="3587798"/>
          <a:ext cx="64807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67973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5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a+1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7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a+2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6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a+3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610538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543951E6-F3FB-FD4C-A6A8-2181C152FE29}"/>
              </a:ext>
            </a:extLst>
          </p:cNvPr>
          <p:cNvSpPr txBox="1"/>
          <p:nvPr/>
        </p:nvSpPr>
        <p:spPr>
          <a:xfrm>
            <a:off x="7358984" y="2500483"/>
            <a:ext cx="125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Memory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653E011-E089-C34C-922F-5D7A491C9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93722"/>
              </p:ext>
            </p:extLst>
          </p:nvPr>
        </p:nvGraphicFramePr>
        <p:xfrm>
          <a:off x="4792402" y="3126753"/>
          <a:ext cx="233974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936">
                  <a:extLst>
                    <a:ext uri="{9D8B030D-6E8A-4147-A177-3AD203B41FA5}">
                      <a16:colId xmlns:a16="http://schemas.microsoft.com/office/drawing/2014/main" val="3961201947"/>
                    </a:ext>
                  </a:extLst>
                </a:gridCol>
                <a:gridCol w="584936">
                  <a:extLst>
                    <a:ext uri="{9D8B030D-6E8A-4147-A177-3AD203B41FA5}">
                      <a16:colId xmlns:a16="http://schemas.microsoft.com/office/drawing/2014/main" val="3418201282"/>
                    </a:ext>
                  </a:extLst>
                </a:gridCol>
                <a:gridCol w="584936">
                  <a:extLst>
                    <a:ext uri="{9D8B030D-6E8A-4147-A177-3AD203B41FA5}">
                      <a16:colId xmlns:a16="http://schemas.microsoft.com/office/drawing/2014/main" val="527920902"/>
                    </a:ext>
                  </a:extLst>
                </a:gridCol>
                <a:gridCol w="584936">
                  <a:extLst>
                    <a:ext uri="{9D8B030D-6E8A-4147-A177-3AD203B41FA5}">
                      <a16:colId xmlns:a16="http://schemas.microsoft.com/office/drawing/2014/main" val="253080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009922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662E2B30-6751-7F4C-B86A-5D8A92272A08}"/>
              </a:ext>
            </a:extLst>
          </p:cNvPr>
          <p:cNvGrpSpPr/>
          <p:nvPr/>
        </p:nvGrpSpPr>
        <p:grpSpPr>
          <a:xfrm>
            <a:off x="4644008" y="2523284"/>
            <a:ext cx="2605942" cy="675143"/>
            <a:chOff x="1835696" y="2273901"/>
            <a:chExt cx="2605942" cy="67514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1F4CD4-160C-0140-B561-CA0D3B296638}"/>
                </a:ext>
              </a:extLst>
            </p:cNvPr>
            <p:cNvSpPr txBox="1"/>
            <p:nvPr/>
          </p:nvSpPr>
          <p:spPr>
            <a:xfrm>
              <a:off x="1835696" y="25509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31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A011C4C-6032-774A-939F-B686DA1913E0}"/>
                </a:ext>
              </a:extLst>
            </p:cNvPr>
            <p:cNvSpPr txBox="1"/>
            <p:nvPr/>
          </p:nvSpPr>
          <p:spPr>
            <a:xfrm>
              <a:off x="4139952" y="25797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B1997F-4D3C-A941-A53E-084456F2D036}"/>
                </a:ext>
              </a:extLst>
            </p:cNvPr>
            <p:cNvSpPr txBox="1"/>
            <p:nvPr/>
          </p:nvSpPr>
          <p:spPr>
            <a:xfrm>
              <a:off x="2627784" y="2273901"/>
              <a:ext cx="11919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Register</a:t>
              </a:r>
            </a:p>
          </p:txBody>
        </p:sp>
      </p:grp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BC1BC7E7-1C68-1445-9B15-6FB472D3CEAF}"/>
              </a:ext>
            </a:extLst>
          </p:cNvPr>
          <p:cNvCxnSpPr>
            <a:cxnSpLocks/>
          </p:cNvCxnSpPr>
          <p:nvPr/>
        </p:nvCxnSpPr>
        <p:spPr>
          <a:xfrm>
            <a:off x="6827215" y="3564381"/>
            <a:ext cx="708596" cy="255047"/>
          </a:xfrm>
          <a:prstGeom prst="bentConnector3">
            <a:avLst>
              <a:gd name="adj1" fmla="val -24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CE407FF9-E872-1D40-8F0B-0294718C986B}"/>
              </a:ext>
            </a:extLst>
          </p:cNvPr>
          <p:cNvCxnSpPr>
            <a:cxnSpLocks/>
          </p:cNvCxnSpPr>
          <p:nvPr/>
        </p:nvCxnSpPr>
        <p:spPr>
          <a:xfrm>
            <a:off x="6271085" y="3574167"/>
            <a:ext cx="1264726" cy="712778"/>
          </a:xfrm>
          <a:prstGeom prst="bentConnector3">
            <a:avLst>
              <a:gd name="adj1" fmla="val -8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606DDF37-1B22-154D-B996-D58A50B86179}"/>
              </a:ext>
            </a:extLst>
          </p:cNvPr>
          <p:cNvCxnSpPr>
            <a:cxnSpLocks/>
          </p:cNvCxnSpPr>
          <p:nvPr/>
        </p:nvCxnSpPr>
        <p:spPr>
          <a:xfrm>
            <a:off x="5608460" y="3593739"/>
            <a:ext cx="1927351" cy="1140620"/>
          </a:xfrm>
          <a:prstGeom prst="bentConnector3">
            <a:avLst>
              <a:gd name="adj1" fmla="val 18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17210DC-2CCF-9D40-8DBA-125F6CB48C73}"/>
              </a:ext>
            </a:extLst>
          </p:cNvPr>
          <p:cNvCxnSpPr>
            <a:cxnSpLocks/>
          </p:cNvCxnSpPr>
          <p:nvPr/>
        </p:nvCxnSpPr>
        <p:spPr>
          <a:xfrm>
            <a:off x="5104402" y="3583953"/>
            <a:ext cx="2431409" cy="1607093"/>
          </a:xfrm>
          <a:prstGeom prst="bentConnector3">
            <a:avLst>
              <a:gd name="adj1" fmla="val 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A223A7D-A24E-3C49-A962-CE2CA243E674}"/>
              </a:ext>
            </a:extLst>
          </p:cNvPr>
          <p:cNvSpPr txBox="1"/>
          <p:nvPr/>
        </p:nvSpPr>
        <p:spPr>
          <a:xfrm>
            <a:off x="1658870" y="5911596"/>
            <a:ext cx="3004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Big-endian [</a:t>
            </a:r>
            <a:r>
              <a:rPr lang="zh-CN" altLang="en-US" sz="2400" dirty="0">
                <a:solidFill>
                  <a:srgbClr val="0000FF"/>
                </a:solidFill>
              </a:rPr>
              <a:t>大字节序</a:t>
            </a:r>
            <a:r>
              <a:rPr lang="en-US" sz="2400" dirty="0">
                <a:solidFill>
                  <a:srgbClr val="0000FF"/>
                </a:solidFill>
              </a:rPr>
              <a:t>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D732B3-81D5-5F42-9106-61236D4C381F}"/>
              </a:ext>
            </a:extLst>
          </p:cNvPr>
          <p:cNvSpPr txBox="1"/>
          <p:nvPr/>
        </p:nvSpPr>
        <p:spPr>
          <a:xfrm>
            <a:off x="5336618" y="5904351"/>
            <a:ext cx="325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Little-endian [</a:t>
            </a:r>
            <a:r>
              <a:rPr lang="zh-CN" altLang="en-US" sz="2400" dirty="0">
                <a:solidFill>
                  <a:srgbClr val="0000FF"/>
                </a:solidFill>
              </a:rPr>
              <a:t>小字节序</a:t>
            </a:r>
            <a:r>
              <a:rPr lang="en-US" sz="2400" dirty="0">
                <a:solidFill>
                  <a:srgbClr val="0000FF"/>
                </a:solidFill>
              </a:rPr>
              <a:t>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941CE7-1ECE-D749-9F84-57F9F8CAA5F8}"/>
              </a:ext>
            </a:extLst>
          </p:cNvPr>
          <p:cNvSpPr txBox="1"/>
          <p:nvPr/>
        </p:nvSpPr>
        <p:spPr>
          <a:xfrm>
            <a:off x="1946901" y="6360613"/>
            <a:ext cx="60592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https://www.geeksforgeeks.org/little-and-big-endian-mystery/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116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9F16-0915-C142-9C49-26217644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IRs for Different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E66E-26AC-5644-B262-E36B0D862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Modern compilers use different IRs at different stages</a:t>
            </a:r>
          </a:p>
          <a:p>
            <a:endParaRPr lang="en-US" dirty="0"/>
          </a:p>
          <a:p>
            <a:r>
              <a:rPr lang="en-US" b="1" dirty="0"/>
              <a:t>High-Level</a:t>
            </a:r>
            <a:r>
              <a:rPr lang="en-US" dirty="0"/>
              <a:t> IR: close to high-level language</a:t>
            </a:r>
          </a:p>
          <a:p>
            <a:pPr lvl="1"/>
            <a:r>
              <a:rPr lang="en-US" dirty="0"/>
              <a:t>Examples: Abstract Syntax Tree, Parse Tree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Language dependent</a:t>
            </a:r>
            <a:r>
              <a:rPr lang="en-US" dirty="0"/>
              <a:t> (a high-level IR for each language) ­ </a:t>
            </a:r>
          </a:p>
          <a:p>
            <a:pPr lvl="1"/>
            <a:r>
              <a:rPr lang="en-US" dirty="0"/>
              <a:t>Purpose: semantic analysis of program</a:t>
            </a:r>
          </a:p>
          <a:p>
            <a:r>
              <a:rPr lang="en-US" b="1" dirty="0"/>
              <a:t>Low-Level</a:t>
            </a:r>
            <a:r>
              <a:rPr lang="en-US" dirty="0"/>
              <a:t> IR: close to assembly</a:t>
            </a:r>
          </a:p>
          <a:p>
            <a:pPr lvl="1"/>
            <a:r>
              <a:rPr lang="en-US" dirty="0"/>
              <a:t>Examples: </a:t>
            </a:r>
            <a:r>
              <a:rPr lang="en-US" u="sng" dirty="0"/>
              <a:t>Three address code</a:t>
            </a:r>
            <a:r>
              <a:rPr lang="en-US" dirty="0"/>
              <a:t>[</a:t>
            </a:r>
            <a:r>
              <a:rPr lang="zh-CN" altLang="en-US" dirty="0"/>
              <a:t>三地址码</a:t>
            </a:r>
            <a:r>
              <a:rPr lang="en-US" dirty="0"/>
              <a:t>], </a:t>
            </a:r>
            <a:r>
              <a:rPr lang="en-US" u="sng" dirty="0"/>
              <a:t>Static Single Assignment</a:t>
            </a:r>
            <a:r>
              <a:rPr lang="en-US" dirty="0"/>
              <a:t>[</a:t>
            </a:r>
            <a:r>
              <a:rPr lang="zh-CN" altLang="en-US" dirty="0"/>
              <a:t>静态单赋值</a:t>
            </a:r>
            <a:r>
              <a:rPr lang="en-US" dirty="0"/>
              <a:t>]­</a:t>
            </a:r>
          </a:p>
          <a:p>
            <a:pPr lvl="1"/>
            <a:r>
              <a:rPr lang="en-US" dirty="0"/>
              <a:t>Essentially an instruction set[</a:t>
            </a:r>
            <a:r>
              <a:rPr lang="zh-CN" altLang="en-US" dirty="0"/>
              <a:t>指令集</a:t>
            </a:r>
            <a:r>
              <a:rPr lang="en-US" dirty="0"/>
              <a:t>] for an abstract machine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Language and machine independent</a:t>
            </a:r>
            <a:r>
              <a:rPr lang="en-US" dirty="0"/>
              <a:t> (one common IR) ­ </a:t>
            </a:r>
          </a:p>
          <a:p>
            <a:pPr lvl="1"/>
            <a:r>
              <a:rPr lang="en-US" dirty="0"/>
              <a:t>Purpose: compiler optimizations to make code efficient</a:t>
            </a:r>
          </a:p>
          <a:p>
            <a:pPr lvl="2"/>
            <a:r>
              <a:rPr lang="en-US" dirty="0"/>
              <a:t>All optimizations written in this IR is automatically applicable to all languages and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22E0A-E15A-FB45-89CF-BD01F091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1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9F16-0915-C142-9C49-26217644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IRs for Different Stages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E66E-26AC-5644-B262-E36B0D862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Machine-Level</a:t>
            </a:r>
            <a:r>
              <a:rPr lang="en-US" dirty="0"/>
              <a:t> IR</a:t>
            </a:r>
          </a:p>
          <a:p>
            <a:pPr lvl="1"/>
            <a:r>
              <a:rPr lang="en-US" dirty="0"/>
              <a:t>Examples: x86 IR, ARM IR, MIPS IR</a:t>
            </a:r>
          </a:p>
          <a:p>
            <a:pPr lvl="1"/>
            <a:r>
              <a:rPr lang="en-US" dirty="0"/>
              <a:t>Actual instructions for a concrete machine ISA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Machine dependent</a:t>
            </a:r>
            <a:r>
              <a:rPr lang="en-US" dirty="0"/>
              <a:t> (a machine-level IR for each ISA)</a:t>
            </a:r>
          </a:p>
          <a:p>
            <a:pPr lvl="1"/>
            <a:r>
              <a:rPr lang="en-US" dirty="0"/>
              <a:t>Purpose: code generation / CPU register allocation</a:t>
            </a:r>
          </a:p>
          <a:p>
            <a:pPr lvl="2"/>
            <a:r>
              <a:rPr lang="en-US" dirty="0"/>
              <a:t>(Optional) Machine-level optimizations (e.g. strength reduction: x / 2 → x » 1)</a:t>
            </a:r>
          </a:p>
          <a:p>
            <a:r>
              <a:rPr lang="en-US" dirty="0"/>
              <a:t>Possible to have one IR (AST) — some compilers do ­ </a:t>
            </a:r>
          </a:p>
          <a:p>
            <a:pPr lvl="1"/>
            <a:r>
              <a:rPr lang="en-US" dirty="0"/>
              <a:t>Generate machine code from AST after semantic analysis ­ </a:t>
            </a:r>
          </a:p>
          <a:p>
            <a:pPr lvl="1"/>
            <a:r>
              <a:rPr lang="en-US" dirty="0"/>
              <a:t>Makes sense if compilation time is the primary concern (e.g. JIT)</a:t>
            </a:r>
          </a:p>
          <a:p>
            <a:pPr lvl="2"/>
            <a:r>
              <a:rPr lang="en-US" dirty="0"/>
              <a:t>Skip the IR generation step</a:t>
            </a:r>
          </a:p>
          <a:p>
            <a:endParaRPr lang="en-US" dirty="0"/>
          </a:p>
          <a:p>
            <a:r>
              <a:rPr lang="en-US" dirty="0"/>
              <a:t>So why have multiple IRs?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22E0A-E15A-FB45-89CF-BD01F091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9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6650-9DD5-884B-81DA-B8E5E1F8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Multiple IRs?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0B33-8249-084C-8104-3365DF41E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/>
          </a:bodyPr>
          <a:lstStyle/>
          <a:p>
            <a:r>
              <a:rPr lang="en-US" dirty="0"/>
              <a:t>Why multiple IRs?</a:t>
            </a:r>
          </a:p>
          <a:p>
            <a:pPr lvl="1"/>
            <a:r>
              <a:rPr lang="en-US" dirty="0"/>
              <a:t>Better to have an appropriate IR for the task at hand</a:t>
            </a:r>
            <a:r>
              <a:rPr lang="zh-CN" altLang="en-US" dirty="0"/>
              <a:t> </a:t>
            </a:r>
            <a:r>
              <a:rPr lang="en-US" dirty="0"/>
              <a:t>[</a:t>
            </a:r>
            <a:r>
              <a:rPr lang="zh-CN" altLang="en-US" dirty="0"/>
              <a:t>针对性</a:t>
            </a:r>
            <a:r>
              <a:rPr lang="en-US" dirty="0"/>
              <a:t>]</a:t>
            </a:r>
          </a:p>
          <a:p>
            <a:pPr lvl="2"/>
            <a:r>
              <a:rPr lang="en-US" u="sng" dirty="0"/>
              <a:t>Semantic analysis</a:t>
            </a:r>
            <a:r>
              <a:rPr lang="en-US" dirty="0"/>
              <a:t> much easier with </a:t>
            </a:r>
            <a:r>
              <a:rPr lang="en-US" u="sng" dirty="0"/>
              <a:t>AST</a:t>
            </a:r>
          </a:p>
          <a:p>
            <a:pPr lvl="2"/>
            <a:r>
              <a:rPr lang="en-US" u="sng" dirty="0"/>
              <a:t>Compiler optimizations</a:t>
            </a:r>
            <a:r>
              <a:rPr lang="en-US" dirty="0"/>
              <a:t> much easier with </a:t>
            </a:r>
            <a:r>
              <a:rPr lang="en-US" u="sng" dirty="0"/>
              <a:t>low-level IR</a:t>
            </a:r>
          </a:p>
          <a:p>
            <a:pPr lvl="2"/>
            <a:r>
              <a:rPr lang="en-US" u="sng" dirty="0"/>
              <a:t>Register allocation</a:t>
            </a:r>
            <a:r>
              <a:rPr lang="en-US" dirty="0"/>
              <a:t> only possible with </a:t>
            </a:r>
            <a:r>
              <a:rPr lang="en-US" u="sng" dirty="0"/>
              <a:t>machine-level IR</a:t>
            </a:r>
          </a:p>
          <a:p>
            <a:pPr lvl="1"/>
            <a:r>
              <a:rPr lang="en-US" dirty="0"/>
              <a:t>Easier to add a new front-end (language) or back-end (ISA) [</a:t>
            </a:r>
            <a:r>
              <a:rPr lang="zh-CN" altLang="en-US" dirty="0"/>
              <a:t>易于扩展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Front-end: a new AST → low-level IR converter</a:t>
            </a:r>
          </a:p>
          <a:p>
            <a:pPr lvl="2"/>
            <a:r>
              <a:rPr lang="en-US" dirty="0"/>
              <a:t>Back-end: a new low-level IR → machine IR converter</a:t>
            </a:r>
          </a:p>
          <a:p>
            <a:pPr lvl="2"/>
            <a:r>
              <a:rPr lang="en-US" dirty="0"/>
              <a:t>Low-level IR acts as a bridge between multiple front-ends and back-ends, such that they can be reused</a:t>
            </a:r>
          </a:p>
          <a:p>
            <a:r>
              <a:rPr lang="en-US" dirty="0"/>
              <a:t>If one IR (AST), and adding a new front-end ... ­ </a:t>
            </a:r>
          </a:p>
          <a:p>
            <a:pPr lvl="1"/>
            <a:r>
              <a:rPr lang="en-US" dirty="0"/>
              <a:t>Reimplement all compiler optimizations for new AST</a:t>
            </a:r>
          </a:p>
          <a:p>
            <a:pPr lvl="1"/>
            <a:r>
              <a:rPr lang="en-US" dirty="0"/>
              <a:t>A new AST → machine code converter for each ISA</a:t>
            </a:r>
          </a:p>
          <a:p>
            <a:pPr lvl="1"/>
            <a:r>
              <a:rPr lang="en-US" dirty="0"/>
              <a:t>Same goes for adding a new back-end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D19D4-B871-1E4C-9D8F-25CEAA5E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79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5912-C9F1-FE4B-807B-1F9D2087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Three-Address Code</a:t>
            </a:r>
            <a:r>
              <a:rPr lang="en-US" sz="3200" dirty="0"/>
              <a:t>[</a:t>
            </a:r>
            <a:r>
              <a:rPr lang="zh-CN" altLang="en-US" sz="3200" dirty="0"/>
              <a:t>三地址码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6572-DD27-9847-8E45-1E75034F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High-level assembly where each operation has </a:t>
            </a:r>
            <a:r>
              <a:rPr lang="en-US" b="1" dirty="0"/>
              <a:t>at most three</a:t>
            </a:r>
            <a:r>
              <a:rPr lang="en-US" dirty="0"/>
              <a:t> operands. Generic form is </a:t>
            </a:r>
            <a:r>
              <a:rPr lang="en-US" dirty="0">
                <a:solidFill>
                  <a:srgbClr val="0000FF"/>
                </a:solidFill>
              </a:rPr>
              <a:t>X = Y op Z </a:t>
            </a:r>
            <a:r>
              <a:rPr lang="en-US" sz="2400" dirty="0"/>
              <a:t>[</a:t>
            </a:r>
            <a:r>
              <a:rPr lang="zh-CN" altLang="en-US" sz="2400" dirty="0"/>
              <a:t>最多</a:t>
            </a:r>
            <a:r>
              <a:rPr lang="en-US" altLang="zh-CN" sz="2400" dirty="0"/>
              <a:t>3</a:t>
            </a:r>
            <a:r>
              <a:rPr lang="zh-CN" altLang="en-US" sz="2400" dirty="0"/>
              <a:t>个操作数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where X, Y, Z can be </a:t>
            </a:r>
            <a:r>
              <a:rPr lang="en-US" u="sng" dirty="0"/>
              <a:t>variables</a:t>
            </a:r>
            <a:r>
              <a:rPr lang="en-US" dirty="0"/>
              <a:t>, </a:t>
            </a:r>
            <a:r>
              <a:rPr lang="en-US" u="sng" dirty="0"/>
              <a:t>constants</a:t>
            </a:r>
            <a:r>
              <a:rPr lang="en-US" dirty="0"/>
              <a:t>, or compiler-generated </a:t>
            </a:r>
            <a:r>
              <a:rPr lang="en-US" u="sng" dirty="0"/>
              <a:t>temporaries</a:t>
            </a:r>
            <a:r>
              <a:rPr lang="en-US" dirty="0"/>
              <a:t> holding intermediate values</a:t>
            </a:r>
          </a:p>
          <a:p>
            <a:r>
              <a:rPr lang="en-US" dirty="0"/>
              <a:t>Characteristics</a:t>
            </a:r>
            <a:r>
              <a:rPr lang="zh-CN" altLang="en-US" dirty="0"/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特性</a:t>
            </a:r>
            <a:r>
              <a:rPr lang="en-US" altLang="zh-CN" sz="2400" dirty="0"/>
              <a:t>]</a:t>
            </a:r>
            <a:endParaRPr lang="en-US" sz="2400" dirty="0"/>
          </a:p>
          <a:p>
            <a:pPr lvl="1"/>
            <a:r>
              <a:rPr lang="en-US" dirty="0"/>
              <a:t>Assembly code for an ’abstract machine’</a:t>
            </a:r>
          </a:p>
          <a:p>
            <a:pPr lvl="1"/>
            <a:r>
              <a:rPr lang="en-US" dirty="0"/>
              <a:t>Long expressions are converted to multiple instructions</a:t>
            </a:r>
          </a:p>
          <a:p>
            <a:pPr lvl="1"/>
            <a:r>
              <a:rPr lang="en-US" dirty="0"/>
              <a:t>Control flow statements are converted to jumps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控制流</a:t>
            </a:r>
            <a:r>
              <a:rPr lang="en-US" altLang="zh-CN" dirty="0"/>
              <a:t>-&gt;</a:t>
            </a:r>
            <a:r>
              <a:rPr lang="zh-CN" altLang="en-US" dirty="0"/>
              <a:t>跳转</a:t>
            </a:r>
            <a:r>
              <a:rPr lang="en-US" altLang="zh-CN" dirty="0"/>
              <a:t>]</a:t>
            </a:r>
            <a:endParaRPr lang="en-US" dirty="0"/>
          </a:p>
          <a:p>
            <a:pPr lvl="1"/>
            <a:r>
              <a:rPr lang="en-US" dirty="0"/>
              <a:t>Machine independent</a:t>
            </a:r>
          </a:p>
          <a:p>
            <a:pPr lvl="2"/>
            <a:r>
              <a:rPr lang="en-US" dirty="0"/>
              <a:t>Operations are generic (not tailored to specific machine)</a:t>
            </a:r>
          </a:p>
          <a:p>
            <a:pPr lvl="2"/>
            <a:r>
              <a:rPr lang="en-US" dirty="0"/>
              <a:t>Function calls represented as generic call nodes</a:t>
            </a:r>
          </a:p>
          <a:p>
            <a:pPr lvl="2"/>
            <a:r>
              <a:rPr lang="en-US" dirty="0"/>
              <a:t>Uses symbolic names rather than register names (actual locations of symbols are yet to be determined)</a:t>
            </a:r>
          </a:p>
          <a:p>
            <a:r>
              <a:rPr lang="en-US" dirty="0"/>
              <a:t>Design goal: for easier machine-independent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0BBEF-BDFC-674A-8921-1443C790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5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7753-EF08-464C-B7AF-B83BD04A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Three-Address 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210B-9D9E-484D-8BCB-DB057EE6C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544616"/>
          </a:xfrm>
        </p:spPr>
        <p:txBody>
          <a:bodyPr>
            <a:normAutofit/>
          </a:bodyPr>
          <a:lstStyle/>
          <a:p>
            <a:r>
              <a:rPr lang="en-US" dirty="0"/>
              <a:t>For example, </a:t>
            </a:r>
            <a:r>
              <a:rPr lang="en-US" dirty="0">
                <a:solidFill>
                  <a:srgbClr val="0000FF"/>
                </a:solidFill>
              </a:rPr>
              <a:t>x * y + x * y </a:t>
            </a:r>
            <a:r>
              <a:rPr lang="en-US" dirty="0"/>
              <a:t>is translated to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t1 = x * y</a:t>
            </a:r>
            <a:r>
              <a:rPr lang="en-US" dirty="0"/>
              <a:t> ; t1, t2, t3 are temporary variables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t2 = x * 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t3 = t1 + t2</a:t>
            </a:r>
          </a:p>
          <a:p>
            <a:pPr lvl="1"/>
            <a:r>
              <a:rPr lang="en-US" dirty="0"/>
              <a:t>Can be generated through a depth-first traversal of AST</a:t>
            </a:r>
          </a:p>
          <a:p>
            <a:pPr lvl="1"/>
            <a:r>
              <a:rPr lang="en-US" dirty="0"/>
              <a:t>Internal nodes in AST are translated to temporary variables</a:t>
            </a:r>
          </a:p>
          <a:p>
            <a:r>
              <a:rPr lang="en-US" dirty="0"/>
              <a:t>Notice: repetition of </a:t>
            </a:r>
            <a:r>
              <a:rPr lang="en-US" dirty="0">
                <a:solidFill>
                  <a:srgbClr val="0000FF"/>
                </a:solidFill>
              </a:rPr>
              <a:t>x * y </a:t>
            </a:r>
            <a:r>
              <a:rPr lang="en-US" sz="2400" dirty="0"/>
              <a:t>[</a:t>
            </a:r>
            <a:r>
              <a:rPr lang="zh-CN" altLang="en-US" sz="2400" dirty="0"/>
              <a:t>重复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Can be later eliminated through a compiler optimization called </a:t>
            </a:r>
            <a:r>
              <a:rPr lang="en-US" u="sng" dirty="0"/>
              <a:t>common subexpression elimination</a:t>
            </a:r>
            <a:r>
              <a:rPr lang="en-US" dirty="0"/>
              <a:t> (CSE):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通用子表达式消除</a:t>
            </a:r>
            <a:r>
              <a:rPr lang="en-US" altLang="zh-CN" dirty="0"/>
              <a:t>]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t1 = x * y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t3 = t1 + t1</a:t>
            </a:r>
          </a:p>
          <a:p>
            <a:pPr lvl="1"/>
            <a:r>
              <a:rPr lang="en-US" dirty="0"/>
              <a:t>Using 3-address code rather than AST makes it:</a:t>
            </a:r>
          </a:p>
          <a:p>
            <a:pPr lvl="2"/>
            <a:r>
              <a:rPr lang="en-US" dirty="0"/>
              <a:t>Easier to spot opportunities (just find matching RHSs)</a:t>
            </a:r>
          </a:p>
          <a:p>
            <a:pPr lvl="2"/>
            <a:r>
              <a:rPr lang="en-US" dirty="0"/>
              <a:t>Easier to manipulate IR (AST is much more cumbersome)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CECEF-8141-AF48-AB2E-308090BA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42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8A75-184D-E24C-A123-1FD19C0E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Three-Address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DDD9E-8946-DE40-8289-1832582C8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statement</a:t>
            </a:r>
            <a:r>
              <a:rPr lang="zh-CN" altLang="en-US" dirty="0"/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二元赋值</a:t>
            </a:r>
            <a:r>
              <a:rPr lang="en-US" altLang="zh-CN" sz="2400" dirty="0"/>
              <a:t>]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x = y op z</a:t>
            </a:r>
          </a:p>
          <a:p>
            <a:pPr marL="457200" lvl="1" indent="0">
              <a:buNone/>
            </a:pPr>
            <a:r>
              <a:rPr lang="en-US" dirty="0"/>
              <a:t>where op is an arithmetic or logical operation (binary operation)</a:t>
            </a:r>
          </a:p>
          <a:p>
            <a:r>
              <a:rPr lang="en-US" dirty="0"/>
              <a:t>Assignment statement</a:t>
            </a:r>
            <a:r>
              <a:rPr lang="zh-CN" altLang="en-US" dirty="0"/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一元赋值</a:t>
            </a:r>
            <a:r>
              <a:rPr lang="en-US" altLang="zh-CN" sz="2400" dirty="0"/>
              <a:t>]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x = op y</a:t>
            </a:r>
          </a:p>
          <a:p>
            <a:pPr marL="457200" lvl="1" indent="0">
              <a:buNone/>
            </a:pPr>
            <a:r>
              <a:rPr lang="en-US" dirty="0"/>
              <a:t>where op is an unary operation such as -, not, shift</a:t>
            </a:r>
          </a:p>
          <a:p>
            <a:r>
              <a:rPr lang="en-US" dirty="0"/>
              <a:t>Copy statement</a:t>
            </a:r>
            <a:r>
              <a:rPr lang="zh-CN" altLang="en-US" dirty="0"/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拷贝</a:t>
            </a:r>
            <a:r>
              <a:rPr lang="en-US" altLang="zh-CN" sz="2400" dirty="0"/>
              <a:t>]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x = y</a:t>
            </a:r>
          </a:p>
          <a:p>
            <a:r>
              <a:rPr lang="en-US" dirty="0"/>
              <a:t>Unconditional jump statement</a:t>
            </a:r>
            <a:r>
              <a:rPr lang="zh-CN" altLang="en-US" dirty="0"/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无条件跳转</a:t>
            </a:r>
            <a:r>
              <a:rPr lang="en-US" altLang="zh-CN" sz="2400" dirty="0"/>
              <a:t>]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err="1">
                <a:solidFill>
                  <a:srgbClr val="0000FF"/>
                </a:solidFill>
              </a:rPr>
              <a:t>goto</a:t>
            </a:r>
            <a:r>
              <a:rPr lang="en-US" dirty="0">
                <a:solidFill>
                  <a:srgbClr val="0000FF"/>
                </a:solidFill>
              </a:rPr>
              <a:t> L</a:t>
            </a:r>
          </a:p>
          <a:p>
            <a:pPr marL="457200" lvl="1" indent="0">
              <a:buNone/>
            </a:pPr>
            <a:r>
              <a:rPr lang="en-US" dirty="0"/>
              <a:t>where L is label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9759-6983-8847-BBCB-F49A12E1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4464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51930</TotalTime>
  <Words>3241</Words>
  <Application>Microsoft Macintosh PowerPoint</Application>
  <PresentationFormat>On-screen Show (4:3)</PresentationFormat>
  <Paragraphs>661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1_自定义设计方案</vt:lpstr>
      <vt:lpstr>Compilation Principle 编 译 原 理</vt:lpstr>
      <vt:lpstr>Compilation Phases[编译阶段]</vt:lpstr>
      <vt:lpstr>Modern Compilers</vt:lpstr>
      <vt:lpstr>Different IRs for Different Stages</vt:lpstr>
      <vt:lpstr>Different IRs for Different Stages (cont.)</vt:lpstr>
      <vt:lpstr>Why Multiple IRs?</vt:lpstr>
      <vt:lpstr>Three-Address Code[三地址码]</vt:lpstr>
      <vt:lpstr>Three-Address Code Example</vt:lpstr>
      <vt:lpstr>Three-Address Statements</vt:lpstr>
      <vt:lpstr>Three-Address Statements (cont.)</vt:lpstr>
      <vt:lpstr>Three-Address Statements (cont.)</vt:lpstr>
      <vt:lpstr>Example</vt:lpstr>
      <vt:lpstr>Implementation of TAC</vt:lpstr>
      <vt:lpstr>Using Triples[三元式]</vt:lpstr>
      <vt:lpstr>More About Triples</vt:lpstr>
      <vt:lpstr>Using Indirect Triples[间接三元式]</vt:lpstr>
      <vt:lpstr>Using Indirect Triples[间接三元式]</vt:lpstr>
      <vt:lpstr>Using Indirect Triples (cont.)</vt:lpstr>
      <vt:lpstr>After CSE Optimization</vt:lpstr>
      <vt:lpstr>Single Static Assignment[静态单赋值]­</vt:lpstr>
      <vt:lpstr>Benefits of SSA</vt:lpstr>
      <vt:lpstr>Benefits of SSA (cont.)</vt:lpstr>
      <vt:lpstr>SSA Orthogonal to IR Implementation</vt:lpstr>
      <vt:lpstr>Generating Code</vt:lpstr>
      <vt:lpstr>Syntax Directed Translation[语法制导翻译]</vt:lpstr>
      <vt:lpstr>Code Generation Overview[代码生成]</vt:lpstr>
      <vt:lpstr>Processing Variable Definitions</vt:lpstr>
      <vt:lpstr>Calculate Variable Location from Offset </vt:lpstr>
      <vt:lpstr>Storage Layout of Variables in a Function</vt:lpstr>
      <vt:lpstr>More about Storage Layout</vt:lpstr>
      <vt:lpstr>More about Storage Layout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zhang xw</cp:lastModifiedBy>
  <cp:revision>2655</cp:revision>
  <dcterms:created xsi:type="dcterms:W3CDTF">2016-04-18T09:33:21Z</dcterms:created>
  <dcterms:modified xsi:type="dcterms:W3CDTF">2021-07-01T14:25:29Z</dcterms:modified>
</cp:coreProperties>
</file>