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20"/>
  </p:notesMasterIdLst>
  <p:handoutMasterIdLst>
    <p:handoutMasterId r:id="rId21"/>
  </p:handoutMasterIdLst>
  <p:sldIdLst>
    <p:sldId id="718" r:id="rId2"/>
    <p:sldId id="643" r:id="rId3"/>
    <p:sldId id="744" r:id="rId4"/>
    <p:sldId id="855" r:id="rId5"/>
    <p:sldId id="871" r:id="rId6"/>
    <p:sldId id="861" r:id="rId7"/>
    <p:sldId id="862" r:id="rId8"/>
    <p:sldId id="863" r:id="rId9"/>
    <p:sldId id="872" r:id="rId10"/>
    <p:sldId id="873" r:id="rId11"/>
    <p:sldId id="874" r:id="rId12"/>
    <p:sldId id="865" r:id="rId13"/>
    <p:sldId id="875" r:id="rId14"/>
    <p:sldId id="876" r:id="rId15"/>
    <p:sldId id="877" r:id="rId16"/>
    <p:sldId id="882" r:id="rId17"/>
    <p:sldId id="866" r:id="rId18"/>
    <p:sldId id="880" r:id="rId1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18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3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54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7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5906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08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26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450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8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05" autoAdjust="0"/>
    <p:restoredTop sz="82523" autoAdjust="0"/>
  </p:normalViewPr>
  <p:slideViewPr>
    <p:cSldViewPr>
      <p:cViewPr varScale="1">
        <p:scale>
          <a:sx n="91" d="100"/>
          <a:sy n="91" d="100"/>
        </p:scale>
        <p:origin x="140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2021/7/1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2021/7/1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17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8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753368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512" y="3429422"/>
            <a:ext cx="8784976" cy="2447850"/>
          </a:xfrm>
        </p:spPr>
        <p:txBody>
          <a:bodyPr>
            <a:normAutofit/>
          </a:bodyPr>
          <a:lstStyle>
            <a:lvl1pPr marL="0" indent="0" algn="ctr">
              <a:buNone/>
              <a:defRPr sz="4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79512" y="3284984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49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alibri" panose="020F0502020204030204" pitchFamily="34" charset="0"/>
              <a:buChar char="−"/>
              <a:defRPr/>
            </a:lvl2pPr>
            <a:lvl3pPr marL="1143000" indent="-228600">
              <a:buSzPct val="50000"/>
              <a:buFont typeface="Wingdings" panose="05000000000000000000" pitchFamily="2" charset="2"/>
              <a:buChar char="p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98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512" y="980728"/>
            <a:ext cx="4316288" cy="519623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316288" cy="519623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6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59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40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980728"/>
            <a:ext cx="8784976" cy="5196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707904" y="637624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8AB8F-6C8F-46EE-8741-64B361E88E7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6395804"/>
            <a:ext cx="1224136" cy="41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/>
          </p:cNvPicPr>
          <p:nvPr userDrawn="1"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88424" y="6356350"/>
            <a:ext cx="576064" cy="44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02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9" r:id="rId3"/>
    <p:sldLayoutId id="2147483711" r:id="rId4"/>
    <p:sldLayoutId id="214748371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xianweiz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Compilation Principle</a:t>
            </a:r>
            <a:br>
              <a:rPr lang="en-US" altLang="zh-CN" dirty="0"/>
            </a:br>
            <a:r>
              <a:rPr lang="zh-CN" altLang="en-US" dirty="0"/>
              <a:t>编 译 原 理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79512" y="3429421"/>
            <a:ext cx="8784976" cy="316793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17</a:t>
            </a:r>
            <a:r>
              <a:rPr lang="zh-CN" altLang="en-US" dirty="0"/>
              <a:t>讲：中间代码</a:t>
            </a:r>
            <a:r>
              <a:rPr lang="en-US" altLang="zh-CN" dirty="0"/>
              <a:t>(2)</a:t>
            </a:r>
          </a:p>
          <a:p>
            <a:endParaRPr lang="en-US" altLang="zh-CN" sz="900" dirty="0"/>
          </a:p>
          <a:p>
            <a:r>
              <a:rPr lang="zh-CN" altLang="en-US" sz="3900" dirty="0"/>
              <a:t>张献伟</a:t>
            </a:r>
            <a:endParaRPr lang="en-US" altLang="zh-CN" sz="3900" dirty="0"/>
          </a:p>
          <a:p>
            <a:r>
              <a:rPr lang="en-US" altLang="zh-CN" sz="3900" dirty="0">
                <a:hlinkClick r:id="rId3"/>
              </a:rPr>
              <a:t>xianweiz.github.io</a:t>
            </a:r>
            <a:endParaRPr lang="en-US" altLang="zh-CN" sz="3900" dirty="0"/>
          </a:p>
          <a:p>
            <a:r>
              <a:rPr lang="en-US" altLang="zh-CN" sz="3900" dirty="0"/>
              <a:t>DCS290, 5/13/2021</a:t>
            </a:r>
          </a:p>
        </p:txBody>
      </p:sp>
      <p:pic>
        <p:nvPicPr>
          <p:cNvPr id="8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97808" y="241028"/>
            <a:ext cx="4546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5870" y="188640"/>
            <a:ext cx="2447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762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0CD2-6C6B-9F4C-9F9A-34A72497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Translation</a:t>
            </a:r>
            <a:r>
              <a:rPr lang="en-US" sz="3200" dirty="0"/>
              <a:t>[</a:t>
            </a:r>
            <a:r>
              <a:rPr lang="zh-CN" altLang="en-US" sz="3200" dirty="0"/>
              <a:t>增量翻译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DA818-FEA1-9440-B877-81BB43E32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196235"/>
          </a:xfrm>
        </p:spPr>
        <p:txBody>
          <a:bodyPr/>
          <a:lstStyle/>
          <a:p>
            <a:r>
              <a:rPr lang="en-US" dirty="0"/>
              <a:t>Generate only the new three-address instructions</a:t>
            </a:r>
          </a:p>
          <a:p>
            <a:pPr lvl="1"/>
            <a:r>
              <a:rPr lang="en-US" i="1" dirty="0"/>
              <a:t>gen() </a:t>
            </a:r>
            <a:r>
              <a:rPr lang="en-US" dirty="0"/>
              <a:t>not only constructs a three-address </a:t>
            </a:r>
            <a:r>
              <a:rPr lang="en-US" dirty="0" err="1"/>
              <a:t>inst</a:t>
            </a:r>
            <a:r>
              <a:rPr lang="en-US" dirty="0"/>
              <a:t>, it appends the </a:t>
            </a:r>
            <a:r>
              <a:rPr lang="en-US" dirty="0" err="1"/>
              <a:t>inst</a:t>
            </a:r>
            <a:r>
              <a:rPr lang="en-US" dirty="0"/>
              <a:t> to the sequence of </a:t>
            </a:r>
            <a:r>
              <a:rPr lang="en-US" dirty="0" err="1"/>
              <a:t>insts</a:t>
            </a:r>
            <a:r>
              <a:rPr lang="en-US" dirty="0"/>
              <a:t> generated so far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49ADC-A67A-E941-B588-36C46F86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66734-1C9A-8D45-A2C6-90C3D4A686D1}"/>
              </a:ext>
            </a:extLst>
          </p:cNvPr>
          <p:cNvSpPr txBox="1"/>
          <p:nvPr/>
        </p:nvSpPr>
        <p:spPr>
          <a:xfrm>
            <a:off x="1187624" y="2364462"/>
            <a:ext cx="6944402" cy="4493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/>
              <a:t>① </a:t>
            </a:r>
            <a:r>
              <a:rPr lang="en-US" sz="2200" i="1" dirty="0"/>
              <a:t>S</a:t>
            </a:r>
            <a:r>
              <a:rPr lang="en-US" sz="2200" dirty="0"/>
              <a:t> -&gt; id = </a:t>
            </a:r>
            <a:r>
              <a:rPr lang="en-US" sz="2200" i="1" dirty="0"/>
              <a:t>E</a:t>
            </a:r>
            <a:r>
              <a:rPr lang="en-US" sz="2200" dirty="0"/>
              <a:t>;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r>
              <a:rPr lang="en-US" sz="2200" i="1" dirty="0">
                <a:solidFill>
                  <a:srgbClr val="0000FF"/>
                </a:solidFill>
              </a:rPr>
              <a:t>p = lookup(</a:t>
            </a:r>
            <a:r>
              <a:rPr lang="en-US" sz="2200" dirty="0" err="1">
                <a:solidFill>
                  <a:srgbClr val="0000FF"/>
                </a:solidFill>
              </a:rPr>
              <a:t>id</a:t>
            </a:r>
            <a:r>
              <a:rPr lang="en-US" sz="2200" i="1" dirty="0" err="1">
                <a:solidFill>
                  <a:srgbClr val="0000FF"/>
                </a:solidFill>
              </a:rPr>
              <a:t>.lexeme</a:t>
            </a:r>
            <a:r>
              <a:rPr lang="en-US" sz="2200" i="1" dirty="0">
                <a:solidFill>
                  <a:srgbClr val="0000FF"/>
                </a:solidFill>
              </a:rPr>
              <a:t>); if !p then error;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                           </a:t>
            </a:r>
            <a:r>
              <a:rPr lang="en-US" sz="2200" i="1" dirty="0" err="1">
                <a:solidFill>
                  <a:srgbClr val="C00000"/>
                </a:solidFill>
              </a:rPr>
              <a:t>S.code</a:t>
            </a:r>
            <a:r>
              <a:rPr lang="en-US" sz="2200" i="1" dirty="0">
                <a:solidFill>
                  <a:srgbClr val="C00000"/>
                </a:solidFill>
              </a:rPr>
              <a:t> = </a:t>
            </a:r>
            <a:r>
              <a:rPr lang="en-US" sz="2200" i="1" dirty="0" err="1">
                <a:solidFill>
                  <a:srgbClr val="C00000"/>
                </a:solidFill>
              </a:rPr>
              <a:t>E.code</a:t>
            </a:r>
            <a:r>
              <a:rPr lang="en-US" sz="2200" i="1" dirty="0">
                <a:solidFill>
                  <a:srgbClr val="C00000"/>
                </a:solidFill>
              </a:rPr>
              <a:t> ||</a:t>
            </a:r>
          </a:p>
          <a:p>
            <a:r>
              <a:rPr lang="en-US" sz="2200" i="1" dirty="0">
                <a:solidFill>
                  <a:srgbClr val="C00000"/>
                </a:solidFill>
              </a:rPr>
              <a:t>	            gen( p ‘=‘ </a:t>
            </a:r>
            <a:r>
              <a:rPr lang="en-US" sz="2200" i="1" dirty="0" err="1">
                <a:solidFill>
                  <a:srgbClr val="C00000"/>
                </a:solidFill>
              </a:rPr>
              <a:t>E.addr</a:t>
            </a:r>
            <a:r>
              <a:rPr lang="en-US" sz="2200" i="1" dirty="0">
                <a:solidFill>
                  <a:srgbClr val="C00000"/>
                </a:solidFill>
              </a:rPr>
              <a:t> );</a:t>
            </a:r>
            <a:r>
              <a:rPr lang="en-US" sz="2200" i="1" dirty="0">
                <a:solidFill>
                  <a:srgbClr val="0000FF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  <a:endParaRPr lang="en-US" sz="2200" dirty="0"/>
          </a:p>
          <a:p>
            <a:r>
              <a:rPr lang="en-US" sz="2200" dirty="0"/>
              <a:t>② </a:t>
            </a:r>
            <a:r>
              <a:rPr lang="en-US" sz="2200" i="1" dirty="0"/>
              <a:t>E</a:t>
            </a:r>
            <a:r>
              <a:rPr lang="en-US" sz="2200" dirty="0"/>
              <a:t> -&gt; </a:t>
            </a:r>
            <a:r>
              <a:rPr lang="en-US" sz="2200" i="1" dirty="0"/>
              <a:t>E</a:t>
            </a:r>
            <a:r>
              <a:rPr lang="en-US" sz="2200" i="1" baseline="-25000" dirty="0"/>
              <a:t>1</a:t>
            </a:r>
            <a:r>
              <a:rPr lang="en-US" sz="2200" i="1" dirty="0"/>
              <a:t> </a:t>
            </a:r>
            <a:r>
              <a:rPr lang="en-US" sz="2200" dirty="0"/>
              <a:t>+</a:t>
            </a:r>
            <a:r>
              <a:rPr lang="en-US" sz="2200" i="1" dirty="0"/>
              <a:t> E</a:t>
            </a:r>
            <a:r>
              <a:rPr lang="en-US" sz="2200" i="1" baseline="-25000" dirty="0"/>
              <a:t>2</a:t>
            </a:r>
            <a:r>
              <a:rPr lang="en-US" sz="2200" dirty="0"/>
              <a:t>;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r>
              <a:rPr lang="en-US" sz="2200" i="1" dirty="0" err="1">
                <a:solidFill>
                  <a:srgbClr val="0000FF"/>
                </a:solidFill>
              </a:rPr>
              <a:t>E.addr</a:t>
            </a:r>
            <a:r>
              <a:rPr lang="en-US" sz="2200" i="1" dirty="0">
                <a:solidFill>
                  <a:srgbClr val="0000FF"/>
                </a:solidFill>
              </a:rPr>
              <a:t> = </a:t>
            </a:r>
            <a:r>
              <a:rPr lang="en-US" sz="2200" i="1" dirty="0" err="1">
                <a:solidFill>
                  <a:srgbClr val="0000FF"/>
                </a:solidFill>
              </a:rPr>
              <a:t>newtemp</a:t>
            </a:r>
            <a:r>
              <a:rPr lang="en-US" sz="2200" i="1" dirty="0">
                <a:solidFill>
                  <a:srgbClr val="0000FF"/>
                </a:solidFill>
              </a:rPr>
              <a:t>();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		 </a:t>
            </a:r>
            <a:r>
              <a:rPr lang="en-US" sz="2200" i="1" dirty="0" err="1">
                <a:solidFill>
                  <a:srgbClr val="C00000"/>
                </a:solidFill>
              </a:rPr>
              <a:t>E.code</a:t>
            </a:r>
            <a:r>
              <a:rPr lang="en-US" sz="2200" i="1" dirty="0">
                <a:solidFill>
                  <a:srgbClr val="C00000"/>
                </a:solidFill>
              </a:rPr>
              <a:t> = E</a:t>
            </a:r>
            <a:r>
              <a:rPr lang="en-US" sz="2200" i="1" baseline="-25000" dirty="0">
                <a:solidFill>
                  <a:srgbClr val="C00000"/>
                </a:solidFill>
              </a:rPr>
              <a:t>1</a:t>
            </a:r>
            <a:r>
              <a:rPr lang="en-US" sz="2200" i="1" dirty="0">
                <a:solidFill>
                  <a:srgbClr val="C00000"/>
                </a:solidFill>
              </a:rPr>
              <a:t>.code || E</a:t>
            </a:r>
            <a:r>
              <a:rPr lang="en-US" sz="2200" i="1" baseline="-25000" dirty="0">
                <a:solidFill>
                  <a:srgbClr val="C00000"/>
                </a:solidFill>
              </a:rPr>
              <a:t>2</a:t>
            </a:r>
            <a:r>
              <a:rPr lang="en-US" sz="2200" i="1" dirty="0">
                <a:solidFill>
                  <a:srgbClr val="C00000"/>
                </a:solidFill>
              </a:rPr>
              <a:t>.code ||</a:t>
            </a:r>
          </a:p>
          <a:p>
            <a:r>
              <a:rPr lang="en-US" sz="2200" i="1" dirty="0">
                <a:solidFill>
                  <a:srgbClr val="C00000"/>
                </a:solidFill>
              </a:rPr>
              <a:t>                              gen(</a:t>
            </a:r>
            <a:r>
              <a:rPr lang="en-US" sz="2200" i="1" dirty="0" err="1">
                <a:solidFill>
                  <a:srgbClr val="C00000"/>
                </a:solidFill>
              </a:rPr>
              <a:t>E.addr</a:t>
            </a:r>
            <a:r>
              <a:rPr lang="en-US" sz="2200" i="1" dirty="0">
                <a:solidFill>
                  <a:srgbClr val="C00000"/>
                </a:solidFill>
              </a:rPr>
              <a:t> ‘=‘ E</a:t>
            </a:r>
            <a:r>
              <a:rPr lang="en-US" sz="2200" i="1" baseline="-25000" dirty="0">
                <a:solidFill>
                  <a:srgbClr val="C00000"/>
                </a:solidFill>
              </a:rPr>
              <a:t>1</a:t>
            </a:r>
            <a:r>
              <a:rPr lang="en-US" sz="2200" i="1" dirty="0">
                <a:solidFill>
                  <a:srgbClr val="C00000"/>
                </a:solidFill>
              </a:rPr>
              <a:t>.addr ‘+’ E</a:t>
            </a:r>
            <a:r>
              <a:rPr lang="en-US" sz="2200" i="1" baseline="-25000" dirty="0">
                <a:solidFill>
                  <a:srgbClr val="C00000"/>
                </a:solidFill>
              </a:rPr>
              <a:t>2</a:t>
            </a:r>
            <a:r>
              <a:rPr lang="en-US" sz="2200" i="1" dirty="0">
                <a:solidFill>
                  <a:srgbClr val="C00000"/>
                </a:solidFill>
              </a:rPr>
              <a:t>.addr);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</a:p>
          <a:p>
            <a:r>
              <a:rPr lang="en-US" sz="2200" dirty="0"/>
              <a:t>③</a:t>
            </a:r>
            <a:r>
              <a:rPr lang="en-US" sz="2200" i="1" dirty="0"/>
              <a:t> E</a:t>
            </a:r>
            <a:r>
              <a:rPr lang="en-US" sz="2200" dirty="0"/>
              <a:t> -&gt; - E</a:t>
            </a:r>
            <a:r>
              <a:rPr lang="en-US" sz="2200" baseline="-25000" dirty="0"/>
              <a:t>1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r>
              <a:rPr lang="en-US" sz="2200" i="1" dirty="0" err="1">
                <a:solidFill>
                  <a:srgbClr val="0000FF"/>
                </a:solidFill>
              </a:rPr>
              <a:t>E.addr</a:t>
            </a:r>
            <a:r>
              <a:rPr lang="en-US" sz="2200" i="1" dirty="0">
                <a:solidFill>
                  <a:srgbClr val="0000FF"/>
                </a:solidFill>
              </a:rPr>
              <a:t> = </a:t>
            </a:r>
            <a:r>
              <a:rPr lang="en-US" sz="2200" i="1" dirty="0" err="1">
                <a:solidFill>
                  <a:srgbClr val="0000FF"/>
                </a:solidFill>
              </a:rPr>
              <a:t>newtemp</a:t>
            </a:r>
            <a:r>
              <a:rPr lang="en-US" sz="2200" i="1" dirty="0">
                <a:solidFill>
                  <a:srgbClr val="0000FF"/>
                </a:solidFill>
              </a:rPr>
              <a:t>();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  	         </a:t>
            </a:r>
            <a:r>
              <a:rPr lang="en-US" sz="2200" i="1" dirty="0" err="1">
                <a:solidFill>
                  <a:srgbClr val="C00000"/>
                </a:solidFill>
              </a:rPr>
              <a:t>E.code</a:t>
            </a:r>
            <a:r>
              <a:rPr lang="en-US" sz="2200" i="1" dirty="0">
                <a:solidFill>
                  <a:srgbClr val="C00000"/>
                </a:solidFill>
              </a:rPr>
              <a:t> = E</a:t>
            </a:r>
            <a:r>
              <a:rPr lang="en-US" sz="2200" i="1" baseline="-25000" dirty="0">
                <a:solidFill>
                  <a:srgbClr val="C00000"/>
                </a:solidFill>
              </a:rPr>
              <a:t>1</a:t>
            </a:r>
            <a:r>
              <a:rPr lang="en-US" sz="2200" i="1" dirty="0">
                <a:solidFill>
                  <a:srgbClr val="C00000"/>
                </a:solidFill>
              </a:rPr>
              <a:t>.code ||</a:t>
            </a:r>
          </a:p>
          <a:p>
            <a:r>
              <a:rPr lang="en-US" sz="2200" i="1" dirty="0">
                <a:solidFill>
                  <a:srgbClr val="C00000"/>
                </a:solidFill>
              </a:rPr>
              <a:t>                       gen(</a:t>
            </a:r>
            <a:r>
              <a:rPr lang="en-US" sz="2200" i="1" dirty="0" err="1">
                <a:solidFill>
                  <a:srgbClr val="C00000"/>
                </a:solidFill>
              </a:rPr>
              <a:t>E.addr</a:t>
            </a:r>
            <a:r>
              <a:rPr lang="en-US" sz="2200" i="1" dirty="0">
                <a:solidFill>
                  <a:srgbClr val="C00000"/>
                </a:solidFill>
              </a:rPr>
              <a:t> ‘=‘ ‘minus’ E</a:t>
            </a:r>
            <a:r>
              <a:rPr lang="en-US" sz="2200" i="1" baseline="-25000" dirty="0">
                <a:solidFill>
                  <a:srgbClr val="C00000"/>
                </a:solidFill>
              </a:rPr>
              <a:t>1</a:t>
            </a:r>
            <a:r>
              <a:rPr lang="en-US" sz="2200" i="1" dirty="0">
                <a:solidFill>
                  <a:srgbClr val="C00000"/>
                </a:solidFill>
              </a:rPr>
              <a:t>.addr);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  <a:endParaRPr lang="en-US" sz="2200" dirty="0"/>
          </a:p>
          <a:p>
            <a:r>
              <a:rPr lang="en-US" sz="2200" dirty="0"/>
              <a:t>④ </a:t>
            </a:r>
            <a:r>
              <a:rPr lang="en-US" sz="2200" i="1" dirty="0"/>
              <a:t>E </a:t>
            </a:r>
            <a:r>
              <a:rPr lang="en-US" sz="2200" dirty="0"/>
              <a:t>-&gt; </a:t>
            </a:r>
            <a:r>
              <a:rPr lang="en-US" sz="2200" i="1" dirty="0"/>
              <a:t>(E</a:t>
            </a:r>
            <a:r>
              <a:rPr lang="en-US" sz="2200" i="1" baseline="-25000" dirty="0"/>
              <a:t>1</a:t>
            </a:r>
            <a:r>
              <a:rPr lang="en-US" sz="2200" i="1" dirty="0"/>
              <a:t>)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r>
              <a:rPr lang="en-US" sz="2200" i="1" dirty="0" err="1">
                <a:solidFill>
                  <a:srgbClr val="0000FF"/>
                </a:solidFill>
              </a:rPr>
              <a:t>E.addr</a:t>
            </a:r>
            <a:r>
              <a:rPr lang="en-US" sz="2200" i="1" dirty="0">
                <a:solidFill>
                  <a:srgbClr val="0000FF"/>
                </a:solidFill>
              </a:rPr>
              <a:t> = E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.addr;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	         </a:t>
            </a:r>
            <a:r>
              <a:rPr lang="en-US" sz="2200" i="1" dirty="0" err="1">
                <a:solidFill>
                  <a:srgbClr val="C00000"/>
                </a:solidFill>
              </a:rPr>
              <a:t>E.code</a:t>
            </a:r>
            <a:r>
              <a:rPr lang="en-US" sz="2200" i="1" dirty="0">
                <a:solidFill>
                  <a:srgbClr val="C00000"/>
                </a:solidFill>
              </a:rPr>
              <a:t> = E</a:t>
            </a:r>
            <a:r>
              <a:rPr lang="en-US" sz="2200" i="1" baseline="-25000" dirty="0">
                <a:solidFill>
                  <a:srgbClr val="C00000"/>
                </a:solidFill>
              </a:rPr>
              <a:t>1</a:t>
            </a:r>
            <a:r>
              <a:rPr lang="en-US" sz="2200" i="1" dirty="0">
                <a:solidFill>
                  <a:srgbClr val="C00000"/>
                </a:solidFill>
              </a:rPr>
              <a:t>.code;</a:t>
            </a:r>
            <a:r>
              <a:rPr lang="en-US" sz="2200" i="1" dirty="0">
                <a:solidFill>
                  <a:srgbClr val="0000FF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</a:p>
          <a:p>
            <a:r>
              <a:rPr lang="en-US" sz="2200" dirty="0"/>
              <a:t>⑤</a:t>
            </a:r>
            <a:r>
              <a:rPr lang="en-US" sz="2200" i="1" dirty="0"/>
              <a:t> E</a:t>
            </a:r>
            <a:r>
              <a:rPr lang="en-US" sz="2200" dirty="0"/>
              <a:t> -&gt; id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r>
              <a:rPr lang="en-US" sz="2200" i="1" dirty="0" err="1">
                <a:solidFill>
                  <a:srgbClr val="0000FF"/>
                </a:solidFill>
              </a:rPr>
              <a:t>E.addr</a:t>
            </a:r>
            <a:r>
              <a:rPr lang="en-US" sz="2200" i="1" dirty="0">
                <a:solidFill>
                  <a:srgbClr val="0000FF"/>
                </a:solidFill>
              </a:rPr>
              <a:t> = lookup(</a:t>
            </a:r>
            <a:r>
              <a:rPr lang="en-US" sz="2200" dirty="0" err="1">
                <a:solidFill>
                  <a:srgbClr val="0000FF"/>
                </a:solidFill>
              </a:rPr>
              <a:t>id</a:t>
            </a:r>
            <a:r>
              <a:rPr lang="en-US" sz="2200" i="1" dirty="0" err="1">
                <a:solidFill>
                  <a:srgbClr val="0000FF"/>
                </a:solidFill>
              </a:rPr>
              <a:t>.lexeme</a:t>
            </a:r>
            <a:r>
              <a:rPr lang="en-US" sz="2200" i="1" dirty="0">
                <a:solidFill>
                  <a:srgbClr val="0000FF"/>
                </a:solidFill>
              </a:rPr>
              <a:t>); if !</a:t>
            </a:r>
            <a:r>
              <a:rPr lang="en-US" sz="2200" i="1" dirty="0" err="1">
                <a:solidFill>
                  <a:srgbClr val="0000FF"/>
                </a:solidFill>
              </a:rPr>
              <a:t>E.addr</a:t>
            </a:r>
            <a:r>
              <a:rPr lang="en-US" sz="2200" i="1" dirty="0">
                <a:solidFill>
                  <a:srgbClr val="0000FF"/>
                </a:solidFill>
              </a:rPr>
              <a:t> then error;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	      </a:t>
            </a:r>
            <a:r>
              <a:rPr lang="en-US" sz="2200" i="1" dirty="0" err="1">
                <a:solidFill>
                  <a:srgbClr val="C00000"/>
                </a:solidFill>
              </a:rPr>
              <a:t>E.code</a:t>
            </a:r>
            <a:r>
              <a:rPr lang="en-US" sz="2200" i="1" dirty="0">
                <a:solidFill>
                  <a:srgbClr val="C00000"/>
                </a:solidFill>
              </a:rPr>
              <a:t> = ’’;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77ECD8-CFF8-F949-8D6B-6AA7A4169BA0}"/>
              </a:ext>
            </a:extLst>
          </p:cNvPr>
          <p:cNvSpPr txBox="1"/>
          <p:nvPr/>
        </p:nvSpPr>
        <p:spPr>
          <a:xfrm>
            <a:off x="5686326" y="2852936"/>
            <a:ext cx="24457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Code attributes can be long strings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51A44E-29EB-5C4A-B3A0-39070DA4D647}"/>
              </a:ext>
            </a:extLst>
          </p:cNvPr>
          <p:cNvGrpSpPr/>
          <p:nvPr/>
        </p:nvGrpSpPr>
        <p:grpSpPr>
          <a:xfrm>
            <a:off x="1475656" y="2771636"/>
            <a:ext cx="5184576" cy="4028048"/>
            <a:chOff x="1475656" y="2771636"/>
            <a:chExt cx="5184576" cy="402804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149BDA8-7ADD-8340-AACC-6A1DA62BC27A}"/>
                </a:ext>
              </a:extLst>
            </p:cNvPr>
            <p:cNvGrpSpPr/>
            <p:nvPr/>
          </p:nvGrpSpPr>
          <p:grpSpPr>
            <a:xfrm>
              <a:off x="2339752" y="2771636"/>
              <a:ext cx="4320480" cy="3321660"/>
              <a:chOff x="2339752" y="2771636"/>
              <a:chExt cx="4320480" cy="332166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2793DC-E00A-E44A-B8FE-2CBDB920DFCE}"/>
                  </a:ext>
                </a:extLst>
              </p:cNvPr>
              <p:cNvSpPr txBox="1"/>
              <p:nvPr/>
            </p:nvSpPr>
            <p:spPr>
              <a:xfrm>
                <a:off x="2800310" y="2771636"/>
                <a:ext cx="2445700" cy="3385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0206D8-4C89-A842-9238-01093717C5A2}"/>
                  </a:ext>
                </a:extLst>
              </p:cNvPr>
              <p:cNvSpPr txBox="1"/>
              <p:nvPr/>
            </p:nvSpPr>
            <p:spPr>
              <a:xfrm>
                <a:off x="3059832" y="3775587"/>
                <a:ext cx="3600400" cy="3014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DD3220-71B2-0F4C-A080-31C5D3326A5C}"/>
                  </a:ext>
                </a:extLst>
              </p:cNvPr>
              <p:cNvSpPr txBox="1"/>
              <p:nvPr/>
            </p:nvSpPr>
            <p:spPr>
              <a:xfrm>
                <a:off x="2555776" y="4787087"/>
                <a:ext cx="3600400" cy="3014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85F031-A515-6043-BFFC-B2FB3D3BA848}"/>
                  </a:ext>
                </a:extLst>
              </p:cNvPr>
              <p:cNvSpPr txBox="1"/>
              <p:nvPr/>
            </p:nvSpPr>
            <p:spPr>
              <a:xfrm>
                <a:off x="2339752" y="5825977"/>
                <a:ext cx="2376264" cy="2673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00" dirty="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E94B6B-01AC-DD42-99C2-B55BF1F8FBDB}"/>
                </a:ext>
              </a:extLst>
            </p:cNvPr>
            <p:cNvSpPr txBox="1"/>
            <p:nvPr/>
          </p:nvSpPr>
          <p:spPr>
            <a:xfrm>
              <a:off x="1475656" y="6430352"/>
              <a:ext cx="2376264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968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C2D2-6B41-F84B-B9E6-BA650701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06107-7FBC-A84D-B9F5-9FAFACF23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solidFill>
                <a:srgbClr val="0000FF"/>
              </a:solidFill>
            </a:endParaRPr>
          </a:p>
          <a:p>
            <a:endParaRPr lang="en-US" i="1" dirty="0">
              <a:solidFill>
                <a:srgbClr val="0000FF"/>
              </a:solidFill>
            </a:endParaRPr>
          </a:p>
          <a:p>
            <a:endParaRPr lang="en-US" i="1" dirty="0">
              <a:solidFill>
                <a:srgbClr val="0000FF"/>
              </a:solidFill>
            </a:endParaRPr>
          </a:p>
          <a:p>
            <a:endParaRPr lang="en-US" i="1" dirty="0">
              <a:solidFill>
                <a:srgbClr val="0000FF"/>
              </a:solidFill>
            </a:endParaRPr>
          </a:p>
          <a:p>
            <a:r>
              <a:rPr lang="en-US" dirty="0"/>
              <a:t>Input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0000FF"/>
                </a:solidFill>
              </a:rPr>
              <a:t>x = (a + b) + c</a:t>
            </a:r>
          </a:p>
          <a:p>
            <a:endParaRPr lang="en-US" dirty="0"/>
          </a:p>
          <a:p>
            <a:r>
              <a:rPr lang="en-US" dirty="0"/>
              <a:t>Translated TAC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 = a + b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 = t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 + c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x = t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4B96A-53B6-2E41-84E0-82E8F342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11</a:t>
            </a:fld>
            <a:endParaRPr lang="zh-CN" alt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52C02AA-9975-B340-8C62-7848D8C231CB}"/>
              </a:ext>
            </a:extLst>
          </p:cNvPr>
          <p:cNvGrpSpPr/>
          <p:nvPr/>
        </p:nvGrpSpPr>
        <p:grpSpPr>
          <a:xfrm>
            <a:off x="4235200" y="908720"/>
            <a:ext cx="3700336" cy="544126"/>
            <a:chOff x="179512" y="2276736"/>
            <a:chExt cx="3700336" cy="54412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586B4A2-4E7F-2E49-96A8-96C2954B8FB1}"/>
                </a:ext>
              </a:extLst>
            </p:cNvPr>
            <p:cNvGrpSpPr/>
            <p:nvPr/>
          </p:nvGrpSpPr>
          <p:grpSpPr>
            <a:xfrm>
              <a:off x="179512" y="2276871"/>
              <a:ext cx="1291494" cy="543991"/>
              <a:chOff x="179512" y="2276871"/>
              <a:chExt cx="1291494" cy="54399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1857F9-B736-3944-A955-F44A701AEC91}"/>
                  </a:ext>
                </a:extLst>
              </p:cNvPr>
              <p:cNvSpPr txBox="1"/>
              <p:nvPr/>
            </p:nvSpPr>
            <p:spPr>
              <a:xfrm>
                <a:off x="179512" y="2276872"/>
                <a:ext cx="37863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id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059D2A-E857-9248-B646-73B545170798}"/>
                  </a:ext>
                </a:extLst>
              </p:cNvPr>
              <p:cNvSpPr txBox="1"/>
              <p:nvPr/>
            </p:nvSpPr>
            <p:spPr>
              <a:xfrm>
                <a:off x="561038" y="2276872"/>
                <a:ext cx="312906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=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B88466-E18D-464A-B533-DE2B7470E718}"/>
                  </a:ext>
                </a:extLst>
              </p:cNvPr>
              <p:cNvSpPr txBox="1"/>
              <p:nvPr/>
            </p:nvSpPr>
            <p:spPr>
              <a:xfrm>
                <a:off x="237130" y="2420752"/>
                <a:ext cx="2952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00FF"/>
                    </a:solidFill>
                  </a:rPr>
                  <a:t>x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BE8B397-A105-0346-B078-0312809FB06D}"/>
                  </a:ext>
                </a:extLst>
              </p:cNvPr>
              <p:cNvGrpSpPr/>
              <p:nvPr/>
            </p:nvGrpSpPr>
            <p:grpSpPr>
              <a:xfrm>
                <a:off x="1092376" y="2276871"/>
                <a:ext cx="378630" cy="543991"/>
                <a:chOff x="844360" y="2276871"/>
                <a:chExt cx="378630" cy="543991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F5D0805-8F6C-0843-803D-BADC4A07288F}"/>
                    </a:ext>
                  </a:extLst>
                </p:cNvPr>
                <p:cNvSpPr txBox="1"/>
                <p:nvPr/>
              </p:nvSpPr>
              <p:spPr>
                <a:xfrm>
                  <a:off x="844360" y="2276871"/>
                  <a:ext cx="378630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id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DB2AA27-D502-DF4B-8763-FDEEFA0A9289}"/>
                    </a:ext>
                  </a:extLst>
                </p:cNvPr>
                <p:cNvSpPr txBox="1"/>
                <p:nvPr/>
              </p:nvSpPr>
              <p:spPr>
                <a:xfrm>
                  <a:off x="913820" y="2420752"/>
                  <a:ext cx="30809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00FF"/>
                      </a:solidFill>
                    </a:rPr>
                    <a:t>a</a:t>
                  </a: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8A3EFD-10F7-D246-938E-8D71E5035D37}"/>
                  </a:ext>
                </a:extLst>
              </p:cNvPr>
              <p:cNvSpPr txBox="1"/>
              <p:nvPr/>
            </p:nvSpPr>
            <p:spPr>
              <a:xfrm>
                <a:off x="876352" y="2276872"/>
                <a:ext cx="263214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(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18D30D3-E777-5044-8486-5114C5EA4364}"/>
                </a:ext>
              </a:extLst>
            </p:cNvPr>
            <p:cNvGrpSpPr/>
            <p:nvPr/>
          </p:nvGrpSpPr>
          <p:grpSpPr>
            <a:xfrm>
              <a:off x="2289230" y="2276736"/>
              <a:ext cx="1590618" cy="400245"/>
              <a:chOff x="2289230" y="2276736"/>
              <a:chExt cx="1590618" cy="400245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1EB9CA5-0EE3-F943-B5BD-9AEE23C99BBD}"/>
                  </a:ext>
                </a:extLst>
              </p:cNvPr>
              <p:cNvGrpSpPr/>
              <p:nvPr/>
            </p:nvGrpSpPr>
            <p:grpSpPr>
              <a:xfrm>
                <a:off x="2289230" y="2276870"/>
                <a:ext cx="1271300" cy="400111"/>
                <a:chOff x="381630" y="2429271"/>
                <a:chExt cx="1271300" cy="400111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F0689CB-A026-3A4E-84FD-3B41861F6186}"/>
                    </a:ext>
                  </a:extLst>
                </p:cNvPr>
                <p:cNvSpPr txBox="1"/>
                <p:nvPr/>
              </p:nvSpPr>
              <p:spPr>
                <a:xfrm>
                  <a:off x="381630" y="2429272"/>
                  <a:ext cx="312906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+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E45001E-7B65-4445-8274-49CA92F1EAFA}"/>
                    </a:ext>
                  </a:extLst>
                </p:cNvPr>
                <p:cNvSpPr txBox="1"/>
                <p:nvPr/>
              </p:nvSpPr>
              <p:spPr>
                <a:xfrm>
                  <a:off x="713438" y="2429272"/>
                  <a:ext cx="319318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b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36DA934-1759-2C4A-A883-2CB6B1192CF8}"/>
                    </a:ext>
                  </a:extLst>
                </p:cNvPr>
                <p:cNvSpPr txBox="1"/>
                <p:nvPr/>
              </p:nvSpPr>
              <p:spPr>
                <a:xfrm>
                  <a:off x="1340024" y="2429271"/>
                  <a:ext cx="312906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+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92FBCC8-797F-B14E-B3DB-F51529D78428}"/>
                    </a:ext>
                  </a:extLst>
                </p:cNvPr>
                <p:cNvSpPr txBox="1"/>
                <p:nvPr/>
              </p:nvSpPr>
              <p:spPr>
                <a:xfrm>
                  <a:off x="1051992" y="2429272"/>
                  <a:ext cx="263214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)</a:t>
                  </a: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287CA4A-EABD-B44B-A1C4-EEA701719B71}"/>
                  </a:ext>
                </a:extLst>
              </p:cNvPr>
              <p:cNvSpPr txBox="1"/>
              <p:nvPr/>
            </p:nvSpPr>
            <p:spPr>
              <a:xfrm>
                <a:off x="3586178" y="2276736"/>
                <a:ext cx="29367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c</a:t>
                </a:r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498F37D-9E94-0F45-B3E0-7BAF08FF4E00}"/>
              </a:ext>
            </a:extLst>
          </p:cNvPr>
          <p:cNvGrpSpPr/>
          <p:nvPr/>
        </p:nvGrpSpPr>
        <p:grpSpPr>
          <a:xfrm>
            <a:off x="4235200" y="1916832"/>
            <a:ext cx="3700336" cy="544126"/>
            <a:chOff x="192614" y="4191471"/>
            <a:chExt cx="3700336" cy="54412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F92B7C1-4FE4-E947-9CD3-AAAAB1B8AB5D}"/>
                </a:ext>
              </a:extLst>
            </p:cNvPr>
            <p:cNvGrpSpPr/>
            <p:nvPr/>
          </p:nvGrpSpPr>
          <p:grpSpPr>
            <a:xfrm>
              <a:off x="2972694" y="4203282"/>
              <a:ext cx="920256" cy="400245"/>
              <a:chOff x="2972694" y="4203282"/>
              <a:chExt cx="920256" cy="400245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2DDDE53-C872-E14A-B67E-BEA8E0717578}"/>
                  </a:ext>
                </a:extLst>
              </p:cNvPr>
              <p:cNvSpPr txBox="1"/>
              <p:nvPr/>
            </p:nvSpPr>
            <p:spPr>
              <a:xfrm>
                <a:off x="3260726" y="4203416"/>
                <a:ext cx="312906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+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DCCBD1F-8A38-7148-9B04-0778D7AEC25B}"/>
                  </a:ext>
                </a:extLst>
              </p:cNvPr>
              <p:cNvSpPr txBox="1"/>
              <p:nvPr/>
            </p:nvSpPr>
            <p:spPr>
              <a:xfrm>
                <a:off x="2972694" y="4203417"/>
                <a:ext cx="263214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)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515E495-E1B9-8646-AFAC-3778BC8486E4}"/>
                  </a:ext>
                </a:extLst>
              </p:cNvPr>
              <p:cNvSpPr txBox="1"/>
              <p:nvPr/>
            </p:nvSpPr>
            <p:spPr>
              <a:xfrm>
                <a:off x="3599280" y="4203282"/>
                <a:ext cx="29367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c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2B5AB44-95EB-EF4B-9FE5-3BD08F38E1C7}"/>
                </a:ext>
              </a:extLst>
            </p:cNvPr>
            <p:cNvGrpSpPr/>
            <p:nvPr/>
          </p:nvGrpSpPr>
          <p:grpSpPr>
            <a:xfrm>
              <a:off x="192614" y="4191471"/>
              <a:ext cx="2089385" cy="544126"/>
              <a:chOff x="192614" y="4191471"/>
              <a:chExt cx="2089385" cy="544126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73A22257-1301-7D4B-886C-7F5FBB51D0F2}"/>
                  </a:ext>
                </a:extLst>
              </p:cNvPr>
              <p:cNvGrpSpPr/>
              <p:nvPr/>
            </p:nvGrpSpPr>
            <p:grpSpPr>
              <a:xfrm>
                <a:off x="192614" y="4191471"/>
                <a:ext cx="1331006" cy="544126"/>
                <a:chOff x="179512" y="2276871"/>
                <a:chExt cx="1331006" cy="544126"/>
              </a:xfrm>
            </p:grpSpPr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1CF5FB3-80B1-4041-95B8-167FA09E0180}"/>
                    </a:ext>
                  </a:extLst>
                </p:cNvPr>
                <p:cNvSpPr txBox="1"/>
                <p:nvPr/>
              </p:nvSpPr>
              <p:spPr>
                <a:xfrm>
                  <a:off x="179512" y="2276872"/>
                  <a:ext cx="378630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id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E301081-2272-2141-9363-E2996382E8C6}"/>
                    </a:ext>
                  </a:extLst>
                </p:cNvPr>
                <p:cNvSpPr txBox="1"/>
                <p:nvPr/>
              </p:nvSpPr>
              <p:spPr>
                <a:xfrm>
                  <a:off x="561038" y="2276872"/>
                  <a:ext cx="312906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=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93E202E-863E-E145-BA1F-BF8853DBABA1}"/>
                    </a:ext>
                  </a:extLst>
                </p:cNvPr>
                <p:cNvSpPr txBox="1"/>
                <p:nvPr/>
              </p:nvSpPr>
              <p:spPr>
                <a:xfrm>
                  <a:off x="241844" y="2420887"/>
                  <a:ext cx="2952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00FF"/>
                      </a:solidFill>
                    </a:rPr>
                    <a:t>x</a:t>
                  </a: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1B3EC45A-6D80-834C-9BF2-D6AC8665D13D}"/>
                    </a:ext>
                  </a:extLst>
                </p:cNvPr>
                <p:cNvGrpSpPr/>
                <p:nvPr/>
              </p:nvGrpSpPr>
              <p:grpSpPr>
                <a:xfrm>
                  <a:off x="1187624" y="2276871"/>
                  <a:ext cx="322894" cy="544126"/>
                  <a:chOff x="939608" y="2276871"/>
                  <a:chExt cx="322894" cy="544126"/>
                </a:xfrm>
              </p:grpSpPr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3AAE21C-5DE3-5F43-AA2D-F80EEC93EC46}"/>
                      </a:ext>
                    </a:extLst>
                  </p:cNvPr>
                  <p:cNvSpPr txBox="1"/>
                  <p:nvPr/>
                </p:nvSpPr>
                <p:spPr>
                  <a:xfrm>
                    <a:off x="939608" y="2276871"/>
                    <a:ext cx="309700" cy="40011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FF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E</a:t>
                    </a:r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72D3EFF2-833E-E544-AD96-2C880D095D57}"/>
                      </a:ext>
                    </a:extLst>
                  </p:cNvPr>
                  <p:cNvSpPr txBox="1"/>
                  <p:nvPr/>
                </p:nvSpPr>
                <p:spPr>
                  <a:xfrm>
                    <a:off x="954404" y="2420887"/>
                    <a:ext cx="3080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rgbClr val="0000FF"/>
                        </a:solidFill>
                      </a:rPr>
                      <a:t>a</a:t>
                    </a:r>
                  </a:p>
                </p:txBody>
              </p:sp>
            </p:grp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0351DAC-37A3-1245-AB62-EA27CD67C17C}"/>
                    </a:ext>
                  </a:extLst>
                </p:cNvPr>
                <p:cNvSpPr txBox="1"/>
                <p:nvPr/>
              </p:nvSpPr>
              <p:spPr>
                <a:xfrm>
                  <a:off x="899592" y="2276872"/>
                  <a:ext cx="263214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(</a:t>
                  </a:r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CDC0B9D-87B5-4B49-8868-06040A8BD7DB}"/>
                  </a:ext>
                </a:extLst>
              </p:cNvPr>
              <p:cNvSpPr txBox="1"/>
              <p:nvPr/>
            </p:nvSpPr>
            <p:spPr>
              <a:xfrm>
                <a:off x="1528888" y="4191471"/>
                <a:ext cx="312906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+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EEE31E1-E846-9747-8D94-08DB4D473324}"/>
                  </a:ext>
                </a:extLst>
              </p:cNvPr>
              <p:cNvSpPr txBox="1"/>
              <p:nvPr/>
            </p:nvSpPr>
            <p:spPr>
              <a:xfrm>
                <a:off x="1864897" y="4191471"/>
                <a:ext cx="417102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id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FD0B5DE-3B95-FC47-BE98-855DE2D6AF74}"/>
                  </a:ext>
                </a:extLst>
              </p:cNvPr>
              <p:cNvSpPr txBox="1"/>
              <p:nvPr/>
            </p:nvSpPr>
            <p:spPr>
              <a:xfrm>
                <a:off x="1953582" y="4335487"/>
                <a:ext cx="3193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00FF"/>
                    </a:solidFill>
                  </a:rPr>
                  <a:t>b</a:t>
                </a:r>
              </a:p>
            </p:txBody>
          </p:sp>
        </p:grp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462B6F33-FC3C-EC4C-B4D2-0E594C94D782}"/>
              </a:ext>
            </a:extLst>
          </p:cNvPr>
          <p:cNvSpPr txBox="1"/>
          <p:nvPr/>
        </p:nvSpPr>
        <p:spPr>
          <a:xfrm>
            <a:off x="7884368" y="2895327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r>
              <a:rPr lang="en-US" sz="2400" dirty="0">
                <a:solidFill>
                  <a:srgbClr val="0000FF"/>
                </a:solidFill>
              </a:rPr>
              <a:t> = a + b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F0B3B9A-EFCF-E641-B2C2-BEC18E50AE85}"/>
              </a:ext>
            </a:extLst>
          </p:cNvPr>
          <p:cNvGrpSpPr/>
          <p:nvPr/>
        </p:nvGrpSpPr>
        <p:grpSpPr>
          <a:xfrm>
            <a:off x="4211960" y="3429000"/>
            <a:ext cx="3700336" cy="544126"/>
            <a:chOff x="467544" y="5157192"/>
            <a:chExt cx="3700336" cy="544126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4D65FF99-09A4-7B49-A81D-9F33D1C1B17B}"/>
                </a:ext>
              </a:extLst>
            </p:cNvPr>
            <p:cNvGrpSpPr/>
            <p:nvPr/>
          </p:nvGrpSpPr>
          <p:grpSpPr>
            <a:xfrm>
              <a:off x="3535656" y="5176541"/>
              <a:ext cx="632224" cy="400244"/>
              <a:chOff x="3535656" y="5176541"/>
              <a:chExt cx="632224" cy="400244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04186BE-2613-3E46-839C-711EA41AA72F}"/>
                  </a:ext>
                </a:extLst>
              </p:cNvPr>
              <p:cNvSpPr txBox="1"/>
              <p:nvPr/>
            </p:nvSpPr>
            <p:spPr>
              <a:xfrm>
                <a:off x="3535656" y="5176675"/>
                <a:ext cx="312906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+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736EADA-954A-9344-9B3D-21F696BF829C}"/>
                  </a:ext>
                </a:extLst>
              </p:cNvPr>
              <p:cNvSpPr txBox="1"/>
              <p:nvPr/>
            </p:nvSpPr>
            <p:spPr>
              <a:xfrm>
                <a:off x="3874210" y="5176541"/>
                <a:ext cx="29367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c</a:t>
                </a: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93CC25B3-66BE-1F46-8E8D-807C743321E6}"/>
                </a:ext>
              </a:extLst>
            </p:cNvPr>
            <p:cNvGrpSpPr/>
            <p:nvPr/>
          </p:nvGrpSpPr>
          <p:grpSpPr>
            <a:xfrm>
              <a:off x="467544" y="5157192"/>
              <a:ext cx="1584176" cy="544126"/>
              <a:chOff x="467544" y="5157192"/>
              <a:chExt cx="1584176" cy="544126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BBF381A-0DAA-354B-8B7A-BF7C03295D11}"/>
                  </a:ext>
                </a:extLst>
              </p:cNvPr>
              <p:cNvSpPr txBox="1"/>
              <p:nvPr/>
            </p:nvSpPr>
            <p:spPr>
              <a:xfrm>
                <a:off x="1788506" y="5157192"/>
                <a:ext cx="263214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)</a:t>
                </a:r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2F121E1A-95C4-1048-A7DB-8DD165540588}"/>
                  </a:ext>
                </a:extLst>
              </p:cNvPr>
              <p:cNvGrpSpPr/>
              <p:nvPr/>
            </p:nvGrpSpPr>
            <p:grpSpPr>
              <a:xfrm>
                <a:off x="467544" y="5164730"/>
                <a:ext cx="1365902" cy="536588"/>
                <a:chOff x="179512" y="2276871"/>
                <a:chExt cx="1365902" cy="536588"/>
              </a:xfrm>
            </p:grpSpPr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0689232F-6E09-9B49-8478-44EF0848830D}"/>
                    </a:ext>
                  </a:extLst>
                </p:cNvPr>
                <p:cNvSpPr txBox="1"/>
                <p:nvPr/>
              </p:nvSpPr>
              <p:spPr>
                <a:xfrm>
                  <a:off x="179512" y="2276872"/>
                  <a:ext cx="378630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id</a:t>
                  </a: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9D6E8319-C2FC-0448-AE50-F3637FB9438E}"/>
                    </a:ext>
                  </a:extLst>
                </p:cNvPr>
                <p:cNvSpPr txBox="1"/>
                <p:nvPr/>
              </p:nvSpPr>
              <p:spPr>
                <a:xfrm>
                  <a:off x="561038" y="2276872"/>
                  <a:ext cx="312906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=</a:t>
                  </a: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9CE84CA4-3A44-B34F-B4BA-0B8FAC950EE9}"/>
                    </a:ext>
                  </a:extLst>
                </p:cNvPr>
                <p:cNvSpPr txBox="1"/>
                <p:nvPr/>
              </p:nvSpPr>
              <p:spPr>
                <a:xfrm>
                  <a:off x="241844" y="2413349"/>
                  <a:ext cx="2952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00FF"/>
                      </a:solidFill>
                    </a:rPr>
                    <a:t>x</a:t>
                  </a:r>
                </a:p>
              </p:txBody>
            </p: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85BD1116-A00C-EA44-A173-EB31381349A2}"/>
                    </a:ext>
                  </a:extLst>
                </p:cNvPr>
                <p:cNvGrpSpPr/>
                <p:nvPr/>
              </p:nvGrpSpPr>
              <p:grpSpPr>
                <a:xfrm>
                  <a:off x="1187624" y="2276871"/>
                  <a:ext cx="357790" cy="536588"/>
                  <a:chOff x="939608" y="2276871"/>
                  <a:chExt cx="357790" cy="536588"/>
                </a:xfrm>
              </p:grpSpPr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EDE6A0BA-DBAA-244F-A5D8-B5E23F28D2D6}"/>
                      </a:ext>
                    </a:extLst>
                  </p:cNvPr>
                  <p:cNvSpPr txBox="1"/>
                  <p:nvPr/>
                </p:nvSpPr>
                <p:spPr>
                  <a:xfrm>
                    <a:off x="939608" y="2276871"/>
                    <a:ext cx="309700" cy="40011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FF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E</a:t>
                    </a:r>
                  </a:p>
                </p:txBody>
              </p:sp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71778D9A-A621-AF45-A747-AA3A5D0CB6B7}"/>
                      </a:ext>
                    </a:extLst>
                  </p:cNvPr>
                  <p:cNvSpPr txBox="1"/>
                  <p:nvPr/>
                </p:nvSpPr>
                <p:spPr>
                  <a:xfrm>
                    <a:off x="939608" y="2413349"/>
                    <a:ext cx="35779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rgbClr val="0000FF"/>
                        </a:solidFill>
                      </a:rPr>
                      <a:t>t</a:t>
                    </a:r>
                    <a:r>
                      <a:rPr lang="en-US" sz="2000" baseline="-25000" dirty="0">
                        <a:solidFill>
                          <a:srgbClr val="0000FF"/>
                        </a:solidFill>
                      </a:rPr>
                      <a:t>1</a:t>
                    </a:r>
                  </a:p>
                </p:txBody>
              </p:sp>
            </p:grp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445C85A2-3A5B-784F-9E14-F77D74F73C00}"/>
                    </a:ext>
                  </a:extLst>
                </p:cNvPr>
                <p:cNvSpPr txBox="1"/>
                <p:nvPr/>
              </p:nvSpPr>
              <p:spPr>
                <a:xfrm>
                  <a:off x="899592" y="2276872"/>
                  <a:ext cx="263214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(</a:t>
                  </a:r>
                </a:p>
              </p:txBody>
            </p:sp>
          </p:grpSp>
        </p:grpSp>
      </p:grpSp>
      <p:pic>
        <p:nvPicPr>
          <p:cNvPr id="125" name="Picture 124">
            <a:extLst>
              <a:ext uri="{FF2B5EF4-FFF2-40B4-BE49-F238E27FC236}">
                <a16:creationId xmlns:a16="http://schemas.microsoft.com/office/drawing/2014/main" id="{44C58242-7334-6245-BF58-437080619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6" y="1071478"/>
            <a:ext cx="3960650" cy="1637442"/>
          </a:xfrm>
          <a:prstGeom prst="rect">
            <a:avLst/>
          </a:prstGeom>
        </p:spPr>
      </p:pic>
      <p:grpSp>
        <p:nvGrpSpPr>
          <p:cNvPr id="138" name="Group 137">
            <a:extLst>
              <a:ext uri="{FF2B5EF4-FFF2-40B4-BE49-F238E27FC236}">
                <a16:creationId xmlns:a16="http://schemas.microsoft.com/office/drawing/2014/main" id="{113E4178-12FD-D049-A621-5FA8B97F4C75}"/>
              </a:ext>
            </a:extLst>
          </p:cNvPr>
          <p:cNvGrpSpPr/>
          <p:nvPr/>
        </p:nvGrpSpPr>
        <p:grpSpPr>
          <a:xfrm>
            <a:off x="4211960" y="4509120"/>
            <a:ext cx="1755318" cy="544126"/>
            <a:chOff x="4139952" y="5560289"/>
            <a:chExt cx="1755318" cy="544126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1195984-65B5-FD4D-A20B-CCA8831AD4E7}"/>
                </a:ext>
              </a:extLst>
            </p:cNvPr>
            <p:cNvGrpSpPr/>
            <p:nvPr/>
          </p:nvGrpSpPr>
          <p:grpSpPr>
            <a:xfrm>
              <a:off x="5178086" y="5564075"/>
              <a:ext cx="717184" cy="400244"/>
              <a:chOff x="3535656" y="5176541"/>
              <a:chExt cx="717184" cy="400244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FA296A8-6A99-5C41-A769-9C7684EBAC2A}"/>
                  </a:ext>
                </a:extLst>
              </p:cNvPr>
              <p:cNvSpPr txBox="1"/>
              <p:nvPr/>
            </p:nvSpPr>
            <p:spPr>
              <a:xfrm>
                <a:off x="3535656" y="5176675"/>
                <a:ext cx="312906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+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24FF0EA-D890-3345-8593-AB377DFCBDE8}"/>
                  </a:ext>
                </a:extLst>
              </p:cNvPr>
              <p:cNvSpPr txBox="1"/>
              <p:nvPr/>
            </p:nvSpPr>
            <p:spPr>
              <a:xfrm>
                <a:off x="3874210" y="5176541"/>
                <a:ext cx="37863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id</a:t>
                </a: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2138478-A510-104A-ADCD-33D498B9F8A1}"/>
                </a:ext>
              </a:extLst>
            </p:cNvPr>
            <p:cNvGrpSpPr/>
            <p:nvPr/>
          </p:nvGrpSpPr>
          <p:grpSpPr>
            <a:xfrm>
              <a:off x="4139952" y="5560289"/>
              <a:ext cx="1152128" cy="544126"/>
              <a:chOff x="179512" y="2276871"/>
              <a:chExt cx="1152128" cy="544126"/>
            </a:xfrm>
          </p:grpSpPr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87B8486-A2E9-6B4F-B86D-80EC384F519C}"/>
                  </a:ext>
                </a:extLst>
              </p:cNvPr>
              <p:cNvSpPr txBox="1"/>
              <p:nvPr/>
            </p:nvSpPr>
            <p:spPr>
              <a:xfrm>
                <a:off x="179512" y="2276872"/>
                <a:ext cx="37863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id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B757A41-89BB-1244-9157-84CB50A3B18F}"/>
                  </a:ext>
                </a:extLst>
              </p:cNvPr>
              <p:cNvSpPr txBox="1"/>
              <p:nvPr/>
            </p:nvSpPr>
            <p:spPr>
              <a:xfrm>
                <a:off x="561038" y="2276872"/>
                <a:ext cx="312906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=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5595490-6729-F64B-82B2-9BB933A25EE4}"/>
                  </a:ext>
                </a:extLst>
              </p:cNvPr>
              <p:cNvSpPr txBox="1"/>
              <p:nvPr/>
            </p:nvSpPr>
            <p:spPr>
              <a:xfrm>
                <a:off x="241844" y="2420887"/>
                <a:ext cx="2952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00FF"/>
                    </a:solidFill>
                  </a:rPr>
                  <a:t>x</a:t>
                </a:r>
              </a:p>
            </p:txBody>
          </p: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507B10F-528F-F645-8C83-BFCEF0B665DD}"/>
                  </a:ext>
                </a:extLst>
              </p:cNvPr>
              <p:cNvGrpSpPr/>
              <p:nvPr/>
            </p:nvGrpSpPr>
            <p:grpSpPr>
              <a:xfrm>
                <a:off x="899592" y="2276871"/>
                <a:ext cx="432048" cy="544126"/>
                <a:chOff x="651576" y="2276871"/>
                <a:chExt cx="432048" cy="544126"/>
              </a:xfrm>
            </p:grpSpPr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00DB44F8-4CD6-0D47-A552-436CF488BEE3}"/>
                    </a:ext>
                  </a:extLst>
                </p:cNvPr>
                <p:cNvSpPr txBox="1"/>
                <p:nvPr/>
              </p:nvSpPr>
              <p:spPr>
                <a:xfrm>
                  <a:off x="651576" y="2276871"/>
                  <a:ext cx="309700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E</a:t>
                  </a:r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049834A3-CC40-EA49-9E9F-A561B8917752}"/>
                    </a:ext>
                  </a:extLst>
                </p:cNvPr>
                <p:cNvSpPr txBox="1"/>
                <p:nvPr/>
              </p:nvSpPr>
              <p:spPr>
                <a:xfrm>
                  <a:off x="725834" y="2420887"/>
                  <a:ext cx="35779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00FF"/>
                      </a:solidFill>
                    </a:rPr>
                    <a:t>t</a:t>
                  </a:r>
                  <a:r>
                    <a:rPr lang="en-US" sz="2000" baseline="-25000" dirty="0">
                      <a:solidFill>
                        <a:srgbClr val="0000FF"/>
                      </a:solidFill>
                    </a:rPr>
                    <a:t>1</a:t>
                  </a:r>
                </a:p>
              </p:txBody>
            </p:sp>
          </p:grp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D87F14B-FEE0-F94A-9DA1-627561B37DD4}"/>
                </a:ext>
              </a:extLst>
            </p:cNvPr>
            <p:cNvSpPr txBox="1"/>
            <p:nvPr/>
          </p:nvSpPr>
          <p:spPr>
            <a:xfrm>
              <a:off x="5577293" y="5704305"/>
              <a:ext cx="293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c</a:t>
              </a:r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C8F976FB-07E4-C54C-8E10-59F143ABD651}"/>
              </a:ext>
            </a:extLst>
          </p:cNvPr>
          <p:cNvSpPr txBox="1"/>
          <p:nvPr/>
        </p:nvSpPr>
        <p:spPr>
          <a:xfrm>
            <a:off x="7936577" y="5605789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rgbClr val="0000FF"/>
                </a:solidFill>
              </a:rPr>
              <a:t>= t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r>
              <a:rPr lang="en-US" sz="2400" dirty="0">
                <a:solidFill>
                  <a:srgbClr val="0000FF"/>
                </a:solidFill>
              </a:rPr>
              <a:t> + c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2E28EAA-777A-F846-B712-CCB95CC1424C}"/>
              </a:ext>
            </a:extLst>
          </p:cNvPr>
          <p:cNvSpPr txBox="1"/>
          <p:nvPr/>
        </p:nvSpPr>
        <p:spPr>
          <a:xfrm>
            <a:off x="7956376" y="6205374"/>
            <a:ext cx="8162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x = t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97B605E-8A80-DC46-8443-E38466FA03C2}"/>
              </a:ext>
            </a:extLst>
          </p:cNvPr>
          <p:cNvGrpSpPr/>
          <p:nvPr/>
        </p:nvGrpSpPr>
        <p:grpSpPr>
          <a:xfrm>
            <a:off x="3852440" y="1412776"/>
            <a:ext cx="4059856" cy="544126"/>
            <a:chOff x="3852440" y="1412776"/>
            <a:chExt cx="4059856" cy="54412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61983C4-305C-0D49-B6E8-17442062CA83}"/>
                </a:ext>
              </a:extLst>
            </p:cNvPr>
            <p:cNvGrpSpPr/>
            <p:nvPr/>
          </p:nvGrpSpPr>
          <p:grpSpPr>
            <a:xfrm>
              <a:off x="4211960" y="1412776"/>
              <a:ext cx="3700336" cy="544126"/>
              <a:chOff x="192614" y="3366769"/>
              <a:chExt cx="3700336" cy="544126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503C47B-AF58-8844-A285-9F176DA6F263}"/>
                  </a:ext>
                </a:extLst>
              </p:cNvPr>
              <p:cNvGrpSpPr/>
              <p:nvPr/>
            </p:nvGrpSpPr>
            <p:grpSpPr>
              <a:xfrm>
                <a:off x="192614" y="3366904"/>
                <a:ext cx="1245804" cy="543991"/>
                <a:chOff x="179512" y="2276871"/>
                <a:chExt cx="1245804" cy="543991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B89F8F2-0325-D142-B539-B5FE5EB26FF9}"/>
                    </a:ext>
                  </a:extLst>
                </p:cNvPr>
                <p:cNvSpPr txBox="1"/>
                <p:nvPr/>
              </p:nvSpPr>
              <p:spPr>
                <a:xfrm>
                  <a:off x="179512" y="2276872"/>
                  <a:ext cx="378630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id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FB21A86-FBB4-504D-848F-8197A8E83530}"/>
                    </a:ext>
                  </a:extLst>
                </p:cNvPr>
                <p:cNvSpPr txBox="1"/>
                <p:nvPr/>
              </p:nvSpPr>
              <p:spPr>
                <a:xfrm>
                  <a:off x="539552" y="2276872"/>
                  <a:ext cx="312906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=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981F35D-60FA-1745-97D7-F6D22C748DB6}"/>
                    </a:ext>
                  </a:extLst>
                </p:cNvPr>
                <p:cNvSpPr txBox="1"/>
                <p:nvPr/>
              </p:nvSpPr>
              <p:spPr>
                <a:xfrm>
                  <a:off x="241844" y="2420752"/>
                  <a:ext cx="2952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00FF"/>
                      </a:solidFill>
                    </a:rPr>
                    <a:t>x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F1BE3E22-DA9F-AE42-8D29-2C968FFBC65D}"/>
                    </a:ext>
                  </a:extLst>
                </p:cNvPr>
                <p:cNvGrpSpPr/>
                <p:nvPr/>
              </p:nvGrpSpPr>
              <p:grpSpPr>
                <a:xfrm>
                  <a:off x="1115616" y="2276871"/>
                  <a:ext cx="309700" cy="543991"/>
                  <a:chOff x="867600" y="2276871"/>
                  <a:chExt cx="309700" cy="543991"/>
                </a:xfrm>
              </p:grpSpPr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3C5ED553-200D-2F41-A3E7-0049591016A3}"/>
                      </a:ext>
                    </a:extLst>
                  </p:cNvPr>
                  <p:cNvSpPr txBox="1"/>
                  <p:nvPr/>
                </p:nvSpPr>
                <p:spPr>
                  <a:xfrm>
                    <a:off x="867600" y="2276871"/>
                    <a:ext cx="309700" cy="40011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FF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E</a:t>
                    </a:r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EA99C2B5-5AFB-994F-9E0C-F6BFC2C3B3BD}"/>
                      </a:ext>
                    </a:extLst>
                  </p:cNvPr>
                  <p:cNvSpPr txBox="1"/>
                  <p:nvPr/>
                </p:nvSpPr>
                <p:spPr>
                  <a:xfrm>
                    <a:off x="867600" y="2420752"/>
                    <a:ext cx="3080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rgbClr val="0000FF"/>
                        </a:solidFill>
                      </a:rPr>
                      <a:t>a</a:t>
                    </a:r>
                  </a:p>
                </p:txBody>
              </p:sp>
            </p:grp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60856B0-CAD3-004A-A9C3-45B69537ACEA}"/>
                    </a:ext>
                  </a:extLst>
                </p:cNvPr>
                <p:cNvSpPr txBox="1"/>
                <p:nvPr/>
              </p:nvSpPr>
              <p:spPr>
                <a:xfrm>
                  <a:off x="852402" y="2276872"/>
                  <a:ext cx="263214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(</a:t>
                  </a: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BE5D2CF9-4BB4-D34F-A47B-8A36325A8926}"/>
                  </a:ext>
                </a:extLst>
              </p:cNvPr>
              <p:cNvGrpSpPr/>
              <p:nvPr/>
            </p:nvGrpSpPr>
            <p:grpSpPr>
              <a:xfrm>
                <a:off x="2302332" y="3366769"/>
                <a:ext cx="1590618" cy="400245"/>
                <a:chOff x="2289230" y="2276736"/>
                <a:chExt cx="1590618" cy="400245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B9632C73-C61C-264E-981F-21D6B4A95A57}"/>
                    </a:ext>
                  </a:extLst>
                </p:cNvPr>
                <p:cNvGrpSpPr/>
                <p:nvPr/>
              </p:nvGrpSpPr>
              <p:grpSpPr>
                <a:xfrm>
                  <a:off x="2289230" y="2276870"/>
                  <a:ext cx="1271300" cy="400111"/>
                  <a:chOff x="381630" y="2429271"/>
                  <a:chExt cx="1271300" cy="400111"/>
                </a:xfrm>
              </p:grpSpPr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9825790D-B6F7-DA4C-93B3-3B643D3BCD2F}"/>
                      </a:ext>
                    </a:extLst>
                  </p:cNvPr>
                  <p:cNvSpPr txBox="1"/>
                  <p:nvPr/>
                </p:nvSpPr>
                <p:spPr>
                  <a:xfrm>
                    <a:off x="381630" y="2429272"/>
                    <a:ext cx="312906" cy="40011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FF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+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EE406BFB-D0CB-904A-A616-03BD392F3D3B}"/>
                      </a:ext>
                    </a:extLst>
                  </p:cNvPr>
                  <p:cNvSpPr txBox="1"/>
                  <p:nvPr/>
                </p:nvSpPr>
                <p:spPr>
                  <a:xfrm>
                    <a:off x="713438" y="2429272"/>
                    <a:ext cx="319318" cy="40011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FF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b</a:t>
                    </a: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D131FD39-D73C-A840-84A3-4FA644B911A8}"/>
                      </a:ext>
                    </a:extLst>
                  </p:cNvPr>
                  <p:cNvSpPr txBox="1"/>
                  <p:nvPr/>
                </p:nvSpPr>
                <p:spPr>
                  <a:xfrm>
                    <a:off x="1340024" y="2429271"/>
                    <a:ext cx="312906" cy="40011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FF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+</a:t>
                    </a: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C05C7985-BC2B-3944-9616-D445D46FD026}"/>
                      </a:ext>
                    </a:extLst>
                  </p:cNvPr>
                  <p:cNvSpPr txBox="1"/>
                  <p:nvPr/>
                </p:nvSpPr>
                <p:spPr>
                  <a:xfrm>
                    <a:off x="1051992" y="2429272"/>
                    <a:ext cx="263214" cy="40011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FF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)</a:t>
                    </a:r>
                  </a:p>
                </p:txBody>
              </p:sp>
            </p:grp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E4B9650-68A7-B54C-BE95-F5D102BDE717}"/>
                    </a:ext>
                  </a:extLst>
                </p:cNvPr>
                <p:cNvSpPr txBox="1"/>
                <p:nvPr/>
              </p:nvSpPr>
              <p:spPr>
                <a:xfrm>
                  <a:off x="3586178" y="2276736"/>
                  <a:ext cx="293670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c</a:t>
                  </a:r>
                </a:p>
              </p:txBody>
            </p: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846704-818C-2D4E-A238-82AFB7F8814F}"/>
                </a:ext>
              </a:extLst>
            </p:cNvPr>
            <p:cNvSpPr txBox="1"/>
            <p:nvPr/>
          </p:nvSpPr>
          <p:spPr>
            <a:xfrm>
              <a:off x="3852440" y="1445615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</a:t>
              </a:r>
              <a:r>
                <a:rPr lang="en-US" altLang="zh-CN" b="1" dirty="0"/>
                <a:t>5</a:t>
              </a:r>
              <a:endParaRPr lang="en-US" b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067EDE2-3D8B-FC41-9B49-1926B1B730E5}"/>
              </a:ext>
            </a:extLst>
          </p:cNvPr>
          <p:cNvGrpSpPr/>
          <p:nvPr/>
        </p:nvGrpSpPr>
        <p:grpSpPr>
          <a:xfrm>
            <a:off x="3862596" y="2420888"/>
            <a:ext cx="4072940" cy="544126"/>
            <a:chOff x="3862596" y="2420888"/>
            <a:chExt cx="4072940" cy="544126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D9B6520-AB6B-8B4F-B18C-2659D1FD06A4}"/>
                </a:ext>
              </a:extLst>
            </p:cNvPr>
            <p:cNvGrpSpPr/>
            <p:nvPr/>
          </p:nvGrpSpPr>
          <p:grpSpPr>
            <a:xfrm>
              <a:off x="4235200" y="2420888"/>
              <a:ext cx="3700336" cy="544126"/>
              <a:chOff x="204019" y="5013509"/>
              <a:chExt cx="3700336" cy="544126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AA94ECE-BD9E-8C4E-90AB-AA10B4677BAC}"/>
                  </a:ext>
                </a:extLst>
              </p:cNvPr>
              <p:cNvGrpSpPr/>
              <p:nvPr/>
            </p:nvGrpSpPr>
            <p:grpSpPr>
              <a:xfrm>
                <a:off x="2984099" y="5025320"/>
                <a:ext cx="920256" cy="400245"/>
                <a:chOff x="2972694" y="4203282"/>
                <a:chExt cx="920256" cy="400245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F355DB6-C760-1148-BF6B-3C2753360E03}"/>
                    </a:ext>
                  </a:extLst>
                </p:cNvPr>
                <p:cNvSpPr txBox="1"/>
                <p:nvPr/>
              </p:nvSpPr>
              <p:spPr>
                <a:xfrm>
                  <a:off x="3260726" y="4203416"/>
                  <a:ext cx="312906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+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C81F686-F3B5-D948-A244-11CC3A2F6BA7}"/>
                    </a:ext>
                  </a:extLst>
                </p:cNvPr>
                <p:cNvSpPr txBox="1"/>
                <p:nvPr/>
              </p:nvSpPr>
              <p:spPr>
                <a:xfrm>
                  <a:off x="2972694" y="4203417"/>
                  <a:ext cx="263214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)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01F8937-D56C-C747-8C33-38EDE3217546}"/>
                    </a:ext>
                  </a:extLst>
                </p:cNvPr>
                <p:cNvSpPr txBox="1"/>
                <p:nvPr/>
              </p:nvSpPr>
              <p:spPr>
                <a:xfrm>
                  <a:off x="3599280" y="4203282"/>
                  <a:ext cx="293670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c</a:t>
                  </a: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992556CA-63ED-4244-840A-4269ED058344}"/>
                  </a:ext>
                </a:extLst>
              </p:cNvPr>
              <p:cNvGrpSpPr/>
              <p:nvPr/>
            </p:nvGrpSpPr>
            <p:grpSpPr>
              <a:xfrm>
                <a:off x="204019" y="5013509"/>
                <a:ext cx="2089385" cy="544126"/>
                <a:chOff x="192614" y="4191471"/>
                <a:chExt cx="2089385" cy="544126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DB367A2B-E58F-AF41-9975-21F7A12E7FF0}"/>
                    </a:ext>
                  </a:extLst>
                </p:cNvPr>
                <p:cNvGrpSpPr/>
                <p:nvPr/>
              </p:nvGrpSpPr>
              <p:grpSpPr>
                <a:xfrm>
                  <a:off x="192614" y="4191471"/>
                  <a:ext cx="1331006" cy="544126"/>
                  <a:chOff x="179512" y="2276871"/>
                  <a:chExt cx="1331006" cy="544126"/>
                </a:xfrm>
              </p:grpSpPr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466DDC3-D6BC-074A-A204-AF5CFCD881C5}"/>
                      </a:ext>
                    </a:extLst>
                  </p:cNvPr>
                  <p:cNvSpPr txBox="1"/>
                  <p:nvPr/>
                </p:nvSpPr>
                <p:spPr>
                  <a:xfrm>
                    <a:off x="179512" y="2276872"/>
                    <a:ext cx="378630" cy="40011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FF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id</a:t>
                    </a:r>
                  </a:p>
                </p:txBody>
              </p: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975604FB-FADB-CE44-8FA9-920ADD6E5990}"/>
                      </a:ext>
                    </a:extLst>
                  </p:cNvPr>
                  <p:cNvSpPr txBox="1"/>
                  <p:nvPr/>
                </p:nvSpPr>
                <p:spPr>
                  <a:xfrm>
                    <a:off x="561038" y="2276872"/>
                    <a:ext cx="312906" cy="40011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FF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=</a:t>
                    </a:r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CEB1A8B4-C8FD-9446-BBF6-EB490EB00979}"/>
                      </a:ext>
                    </a:extLst>
                  </p:cNvPr>
                  <p:cNvSpPr txBox="1"/>
                  <p:nvPr/>
                </p:nvSpPr>
                <p:spPr>
                  <a:xfrm>
                    <a:off x="241844" y="2420887"/>
                    <a:ext cx="29527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rgbClr val="0000FF"/>
                        </a:solidFill>
                      </a:rPr>
                      <a:t>x</a:t>
                    </a:r>
                  </a:p>
                </p:txBody>
              </p:sp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A137778C-E6D2-3C49-916D-77CA710DAF3C}"/>
                      </a:ext>
                    </a:extLst>
                  </p:cNvPr>
                  <p:cNvGrpSpPr/>
                  <p:nvPr/>
                </p:nvGrpSpPr>
                <p:grpSpPr>
                  <a:xfrm>
                    <a:off x="1187624" y="2276871"/>
                    <a:ext cx="322894" cy="544126"/>
                    <a:chOff x="939608" y="2276871"/>
                    <a:chExt cx="322894" cy="544126"/>
                  </a:xfrm>
                </p:grpSpPr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347565BC-7E28-3646-A413-9B2F2A094A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9608" y="2276871"/>
                      <a:ext cx="309700" cy="40011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rgbClr val="FF0000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/>
                        <a:t>E</a:t>
                      </a:r>
                    </a:p>
                  </p:txBody>
                </p:sp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F11A4434-0CAF-0E47-8EEF-1F7E9D810C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4404" y="2420887"/>
                      <a:ext cx="30809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a</a:t>
                      </a:r>
                    </a:p>
                  </p:txBody>
                </p:sp>
              </p:grp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44148285-1B92-9847-B828-5BBC286042E1}"/>
                      </a:ext>
                    </a:extLst>
                  </p:cNvPr>
                  <p:cNvSpPr txBox="1"/>
                  <p:nvPr/>
                </p:nvSpPr>
                <p:spPr>
                  <a:xfrm>
                    <a:off x="899592" y="2276872"/>
                    <a:ext cx="263214" cy="40011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FF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(</a:t>
                    </a:r>
                  </a:p>
                </p:txBody>
              </p:sp>
            </p:grp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A669975-5538-9C4D-B8A3-3183888EEDE3}"/>
                    </a:ext>
                  </a:extLst>
                </p:cNvPr>
                <p:cNvSpPr txBox="1"/>
                <p:nvPr/>
              </p:nvSpPr>
              <p:spPr>
                <a:xfrm>
                  <a:off x="1528888" y="4191471"/>
                  <a:ext cx="312906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+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B2758AA-5A26-5049-9DAD-CBF21444E1F7}"/>
                    </a:ext>
                  </a:extLst>
                </p:cNvPr>
                <p:cNvSpPr txBox="1"/>
                <p:nvPr/>
              </p:nvSpPr>
              <p:spPr>
                <a:xfrm>
                  <a:off x="1864897" y="4191471"/>
                  <a:ext cx="417102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E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9159BB-3AE1-AB4C-945A-6D7363FCCC25}"/>
                    </a:ext>
                  </a:extLst>
                </p:cNvPr>
                <p:cNvSpPr txBox="1"/>
                <p:nvPr/>
              </p:nvSpPr>
              <p:spPr>
                <a:xfrm>
                  <a:off x="1953582" y="4335487"/>
                  <a:ext cx="31931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00FF"/>
                      </a:solidFill>
                    </a:rPr>
                    <a:t>b</a:t>
                  </a:r>
                </a:p>
              </p:txBody>
            </p:sp>
          </p:grp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5D21C270-A7CF-C245-91ED-D44270332E99}"/>
                </a:ext>
              </a:extLst>
            </p:cNvPr>
            <p:cNvSpPr txBox="1"/>
            <p:nvPr/>
          </p:nvSpPr>
          <p:spPr>
            <a:xfrm>
              <a:off x="3862596" y="2471387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</a:t>
              </a:r>
              <a:r>
                <a:rPr lang="en-US" altLang="zh-CN" b="1" dirty="0"/>
                <a:t>5</a:t>
              </a:r>
              <a:endParaRPr lang="en-US" b="1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17224C-8AC7-914D-A432-1349656CD545}"/>
              </a:ext>
            </a:extLst>
          </p:cNvPr>
          <p:cNvGrpSpPr/>
          <p:nvPr/>
        </p:nvGrpSpPr>
        <p:grpSpPr>
          <a:xfrm>
            <a:off x="3831088" y="2924944"/>
            <a:ext cx="4081208" cy="544126"/>
            <a:chOff x="3831088" y="2924944"/>
            <a:chExt cx="4081208" cy="54412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8A287A8-406C-414F-974C-E623ECC8E166}"/>
                </a:ext>
              </a:extLst>
            </p:cNvPr>
            <p:cNvGrpSpPr/>
            <p:nvPr/>
          </p:nvGrpSpPr>
          <p:grpSpPr>
            <a:xfrm>
              <a:off x="4211960" y="2924944"/>
              <a:ext cx="3700336" cy="544126"/>
              <a:chOff x="204019" y="5013509"/>
              <a:chExt cx="3700336" cy="544126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D4A0EC37-2FCB-AC4D-B927-28ED10DD9E24}"/>
                  </a:ext>
                </a:extLst>
              </p:cNvPr>
              <p:cNvGrpSpPr/>
              <p:nvPr/>
            </p:nvGrpSpPr>
            <p:grpSpPr>
              <a:xfrm>
                <a:off x="2984099" y="5025320"/>
                <a:ext cx="920256" cy="400245"/>
                <a:chOff x="2972694" y="4203282"/>
                <a:chExt cx="920256" cy="400245"/>
              </a:xfrm>
            </p:grpSpPr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F10C5B14-5B1A-2C4A-A014-306FE13A15C4}"/>
                    </a:ext>
                  </a:extLst>
                </p:cNvPr>
                <p:cNvSpPr txBox="1"/>
                <p:nvPr/>
              </p:nvSpPr>
              <p:spPr>
                <a:xfrm>
                  <a:off x="3260726" y="4203416"/>
                  <a:ext cx="312906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+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6A9FB432-F1CC-5746-8F52-CDBC86F1C85B}"/>
                    </a:ext>
                  </a:extLst>
                </p:cNvPr>
                <p:cNvSpPr txBox="1"/>
                <p:nvPr/>
              </p:nvSpPr>
              <p:spPr>
                <a:xfrm>
                  <a:off x="2972694" y="4203417"/>
                  <a:ext cx="263214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)</a:t>
                  </a: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F9FE775B-90D2-FC44-A413-06899BBAE033}"/>
                    </a:ext>
                  </a:extLst>
                </p:cNvPr>
                <p:cNvSpPr txBox="1"/>
                <p:nvPr/>
              </p:nvSpPr>
              <p:spPr>
                <a:xfrm>
                  <a:off x="3599280" y="4203282"/>
                  <a:ext cx="293670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c</a:t>
                  </a: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40D1D6A0-8A1A-2345-A02E-E09485C1B146}"/>
                  </a:ext>
                </a:extLst>
              </p:cNvPr>
              <p:cNvGrpSpPr/>
              <p:nvPr/>
            </p:nvGrpSpPr>
            <p:grpSpPr>
              <a:xfrm>
                <a:off x="204019" y="5013509"/>
                <a:ext cx="1365902" cy="544126"/>
                <a:chOff x="179512" y="2276871"/>
                <a:chExt cx="1365902" cy="544126"/>
              </a:xfrm>
            </p:grpSpPr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3A86FFD9-691F-A84A-94D1-538E059FB8E7}"/>
                    </a:ext>
                  </a:extLst>
                </p:cNvPr>
                <p:cNvSpPr txBox="1"/>
                <p:nvPr/>
              </p:nvSpPr>
              <p:spPr>
                <a:xfrm>
                  <a:off x="179512" y="2276872"/>
                  <a:ext cx="378630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id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3E7DA5F-8A8D-6B4A-B564-BD26025C3CD3}"/>
                    </a:ext>
                  </a:extLst>
                </p:cNvPr>
                <p:cNvSpPr txBox="1"/>
                <p:nvPr/>
              </p:nvSpPr>
              <p:spPr>
                <a:xfrm>
                  <a:off x="561038" y="2276872"/>
                  <a:ext cx="312906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=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FBA96B9-4839-FE4A-92CC-F87421BE482A}"/>
                    </a:ext>
                  </a:extLst>
                </p:cNvPr>
                <p:cNvSpPr txBox="1"/>
                <p:nvPr/>
              </p:nvSpPr>
              <p:spPr>
                <a:xfrm>
                  <a:off x="241844" y="2420887"/>
                  <a:ext cx="2952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00FF"/>
                      </a:solidFill>
                    </a:rPr>
                    <a:t>x</a:t>
                  </a:r>
                </a:p>
              </p:txBody>
            </p: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6C8ED02D-394B-0A4B-8C57-FB4FCEB038DF}"/>
                    </a:ext>
                  </a:extLst>
                </p:cNvPr>
                <p:cNvGrpSpPr/>
                <p:nvPr/>
              </p:nvGrpSpPr>
              <p:grpSpPr>
                <a:xfrm>
                  <a:off x="1187624" y="2276871"/>
                  <a:ext cx="357790" cy="544126"/>
                  <a:chOff x="939608" y="2276871"/>
                  <a:chExt cx="357790" cy="544126"/>
                </a:xfrm>
              </p:grpSpPr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638611DF-891E-0241-BE66-DFAEC83C28A9}"/>
                      </a:ext>
                    </a:extLst>
                  </p:cNvPr>
                  <p:cNvSpPr txBox="1"/>
                  <p:nvPr/>
                </p:nvSpPr>
                <p:spPr>
                  <a:xfrm>
                    <a:off x="939608" y="2276871"/>
                    <a:ext cx="309700" cy="40011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FF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E</a:t>
                    </a:r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C515F449-2329-9645-8B70-4BABA7A1545A}"/>
                      </a:ext>
                    </a:extLst>
                  </p:cNvPr>
                  <p:cNvSpPr txBox="1"/>
                  <p:nvPr/>
                </p:nvSpPr>
                <p:spPr>
                  <a:xfrm>
                    <a:off x="939608" y="2420887"/>
                    <a:ext cx="35779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rgbClr val="0000FF"/>
                        </a:solidFill>
                      </a:rPr>
                      <a:t>t</a:t>
                    </a:r>
                    <a:r>
                      <a:rPr lang="en-US" sz="2000" baseline="-25000" dirty="0">
                        <a:solidFill>
                          <a:srgbClr val="0000FF"/>
                        </a:solidFill>
                      </a:rPr>
                      <a:t>1</a:t>
                    </a:r>
                  </a:p>
                </p:txBody>
              </p:sp>
            </p:grp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841EEF1-EB4D-7145-856B-0D7A8EB1A795}"/>
                    </a:ext>
                  </a:extLst>
                </p:cNvPr>
                <p:cNvSpPr txBox="1"/>
                <p:nvPr/>
              </p:nvSpPr>
              <p:spPr>
                <a:xfrm>
                  <a:off x="899592" y="2276872"/>
                  <a:ext cx="263214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(</a:t>
                  </a:r>
                </a:p>
              </p:txBody>
            </p:sp>
          </p:grp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FD81252-1E30-9B48-A595-2059FBD4A59F}"/>
                </a:ext>
              </a:extLst>
            </p:cNvPr>
            <p:cNvSpPr txBox="1"/>
            <p:nvPr/>
          </p:nvSpPr>
          <p:spPr>
            <a:xfrm>
              <a:off x="3831088" y="2947010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</a:t>
              </a:r>
              <a:r>
                <a:rPr lang="en-US" altLang="zh-CN" b="1" dirty="0"/>
                <a:t>2</a:t>
              </a:r>
              <a:endParaRPr lang="en-US" b="1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92A7128-4B7A-AF43-BDA7-118338DB37BF}"/>
              </a:ext>
            </a:extLst>
          </p:cNvPr>
          <p:cNvGrpSpPr/>
          <p:nvPr/>
        </p:nvGrpSpPr>
        <p:grpSpPr>
          <a:xfrm>
            <a:off x="3851920" y="3964994"/>
            <a:ext cx="4060376" cy="544126"/>
            <a:chOff x="3851920" y="3964994"/>
            <a:chExt cx="4060376" cy="544126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1246D71-97AC-EB42-90EA-4AD01B8B70FF}"/>
                </a:ext>
              </a:extLst>
            </p:cNvPr>
            <p:cNvGrpSpPr/>
            <p:nvPr/>
          </p:nvGrpSpPr>
          <p:grpSpPr>
            <a:xfrm>
              <a:off x="4211960" y="3964994"/>
              <a:ext cx="3700336" cy="544126"/>
              <a:chOff x="467544" y="5164730"/>
              <a:chExt cx="3700336" cy="544126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5D415D62-AFBD-6C4C-BA00-6495CB9E4FA2}"/>
                  </a:ext>
                </a:extLst>
              </p:cNvPr>
              <p:cNvGrpSpPr/>
              <p:nvPr/>
            </p:nvGrpSpPr>
            <p:grpSpPr>
              <a:xfrm>
                <a:off x="3535656" y="5176541"/>
                <a:ext cx="632224" cy="400244"/>
                <a:chOff x="3535656" y="5176541"/>
                <a:chExt cx="632224" cy="400244"/>
              </a:xfrm>
            </p:grpSpPr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3CE23118-97EC-6741-AA44-726B5D4EB0BC}"/>
                    </a:ext>
                  </a:extLst>
                </p:cNvPr>
                <p:cNvSpPr txBox="1"/>
                <p:nvPr/>
              </p:nvSpPr>
              <p:spPr>
                <a:xfrm>
                  <a:off x="3535656" y="5176675"/>
                  <a:ext cx="312906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+</a:t>
                  </a: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26DB361D-3B2C-DA4B-BA66-5E74DC49EDB0}"/>
                    </a:ext>
                  </a:extLst>
                </p:cNvPr>
                <p:cNvSpPr txBox="1"/>
                <p:nvPr/>
              </p:nvSpPr>
              <p:spPr>
                <a:xfrm>
                  <a:off x="3874210" y="5176541"/>
                  <a:ext cx="293670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c</a:t>
                  </a: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D1C38733-5E83-2D4A-9246-5C8D85B21CB0}"/>
                  </a:ext>
                </a:extLst>
              </p:cNvPr>
              <p:cNvGrpSpPr/>
              <p:nvPr/>
            </p:nvGrpSpPr>
            <p:grpSpPr>
              <a:xfrm>
                <a:off x="467544" y="5164730"/>
                <a:ext cx="1152128" cy="544126"/>
                <a:chOff x="179512" y="2276871"/>
                <a:chExt cx="1152128" cy="544126"/>
              </a:xfrm>
            </p:grpSpPr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0C277662-2FF8-1349-B43C-9DE220D4DA7B}"/>
                    </a:ext>
                  </a:extLst>
                </p:cNvPr>
                <p:cNvSpPr txBox="1"/>
                <p:nvPr/>
              </p:nvSpPr>
              <p:spPr>
                <a:xfrm>
                  <a:off x="179512" y="2276872"/>
                  <a:ext cx="378630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id</a:t>
                  </a:r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EB0E6649-92FE-C74A-9991-F1FDCC437433}"/>
                    </a:ext>
                  </a:extLst>
                </p:cNvPr>
                <p:cNvSpPr txBox="1"/>
                <p:nvPr/>
              </p:nvSpPr>
              <p:spPr>
                <a:xfrm>
                  <a:off x="561038" y="2276872"/>
                  <a:ext cx="312906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=</a:t>
                  </a: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10531FAF-53FD-7848-BA44-703483815C4B}"/>
                    </a:ext>
                  </a:extLst>
                </p:cNvPr>
                <p:cNvSpPr txBox="1"/>
                <p:nvPr/>
              </p:nvSpPr>
              <p:spPr>
                <a:xfrm>
                  <a:off x="241844" y="2420887"/>
                  <a:ext cx="2952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00FF"/>
                      </a:solidFill>
                    </a:rPr>
                    <a:t>x</a:t>
                  </a:r>
                </a:p>
              </p:txBody>
            </p: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6A6CC1D9-4A7C-7A40-94F6-B9D70C9CAC7D}"/>
                    </a:ext>
                  </a:extLst>
                </p:cNvPr>
                <p:cNvGrpSpPr/>
                <p:nvPr/>
              </p:nvGrpSpPr>
              <p:grpSpPr>
                <a:xfrm>
                  <a:off x="899592" y="2276871"/>
                  <a:ext cx="432048" cy="544126"/>
                  <a:chOff x="651576" y="2276871"/>
                  <a:chExt cx="432048" cy="544126"/>
                </a:xfrm>
              </p:grpSpPr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CBD8B8EE-D1CE-CD4D-8CF4-CD73E97107A5}"/>
                      </a:ext>
                    </a:extLst>
                  </p:cNvPr>
                  <p:cNvSpPr txBox="1"/>
                  <p:nvPr/>
                </p:nvSpPr>
                <p:spPr>
                  <a:xfrm>
                    <a:off x="651576" y="2276871"/>
                    <a:ext cx="309700" cy="40011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FF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E</a:t>
                    </a:r>
                  </a:p>
                </p:txBody>
              </p:sp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9A1DAA3C-7811-9344-A681-64B7A6A38D11}"/>
                      </a:ext>
                    </a:extLst>
                  </p:cNvPr>
                  <p:cNvSpPr txBox="1"/>
                  <p:nvPr/>
                </p:nvSpPr>
                <p:spPr>
                  <a:xfrm>
                    <a:off x="725834" y="2420887"/>
                    <a:ext cx="35779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rgbClr val="0000FF"/>
                        </a:solidFill>
                      </a:rPr>
                      <a:t>t</a:t>
                    </a:r>
                    <a:r>
                      <a:rPr lang="en-US" sz="2000" baseline="-25000" dirty="0">
                        <a:solidFill>
                          <a:srgbClr val="0000FF"/>
                        </a:solidFill>
                      </a:rPr>
                      <a:t>1</a:t>
                    </a:r>
                  </a:p>
                </p:txBody>
              </p:sp>
            </p:grpSp>
          </p:grpSp>
        </p:grp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09CFF9C5-AF50-8343-9A4E-1E280ED6BAE3}"/>
                </a:ext>
              </a:extLst>
            </p:cNvPr>
            <p:cNvSpPr txBox="1"/>
            <p:nvPr/>
          </p:nvSpPr>
          <p:spPr>
            <a:xfrm>
              <a:off x="3851920" y="3995772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</a:t>
              </a:r>
              <a:r>
                <a:rPr lang="en-US" altLang="zh-CN" b="1" dirty="0"/>
                <a:t>4</a:t>
              </a:r>
              <a:endParaRPr lang="en-US" b="1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DD7485-4F1A-1C4B-9726-261D5E984B52}"/>
              </a:ext>
            </a:extLst>
          </p:cNvPr>
          <p:cNvGrpSpPr/>
          <p:nvPr/>
        </p:nvGrpSpPr>
        <p:grpSpPr>
          <a:xfrm>
            <a:off x="3851920" y="5045114"/>
            <a:ext cx="2100403" cy="544126"/>
            <a:chOff x="3851920" y="5045114"/>
            <a:chExt cx="2100403" cy="544126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1F2BF37E-6543-9A49-98AB-5885C0C4A5D6}"/>
                </a:ext>
              </a:extLst>
            </p:cNvPr>
            <p:cNvGrpSpPr/>
            <p:nvPr/>
          </p:nvGrpSpPr>
          <p:grpSpPr>
            <a:xfrm>
              <a:off x="4221312" y="5045114"/>
              <a:ext cx="1731011" cy="544126"/>
              <a:chOff x="4139952" y="5560289"/>
              <a:chExt cx="1731011" cy="544126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11D1D964-3E08-6B43-8349-CA0547C1E0F1}"/>
                  </a:ext>
                </a:extLst>
              </p:cNvPr>
              <p:cNvGrpSpPr/>
              <p:nvPr/>
            </p:nvGrpSpPr>
            <p:grpSpPr>
              <a:xfrm>
                <a:off x="5178086" y="5564075"/>
                <a:ext cx="648254" cy="400244"/>
                <a:chOff x="3535656" y="5176541"/>
                <a:chExt cx="648254" cy="400244"/>
              </a:xfrm>
            </p:grpSpPr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3C10B378-DC4C-DC41-AC20-963D81D07BA6}"/>
                    </a:ext>
                  </a:extLst>
                </p:cNvPr>
                <p:cNvSpPr txBox="1"/>
                <p:nvPr/>
              </p:nvSpPr>
              <p:spPr>
                <a:xfrm>
                  <a:off x="3535656" y="5176675"/>
                  <a:ext cx="312906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+</a:t>
                  </a: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7CE4CC8D-A5EB-9641-956E-1592059185F7}"/>
                    </a:ext>
                  </a:extLst>
                </p:cNvPr>
                <p:cNvSpPr txBox="1"/>
                <p:nvPr/>
              </p:nvSpPr>
              <p:spPr>
                <a:xfrm>
                  <a:off x="3874210" y="5176541"/>
                  <a:ext cx="309700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E</a:t>
                  </a:r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62BDE166-D41E-BD4A-84AE-3C8E2B15CD82}"/>
                  </a:ext>
                </a:extLst>
              </p:cNvPr>
              <p:cNvGrpSpPr/>
              <p:nvPr/>
            </p:nvGrpSpPr>
            <p:grpSpPr>
              <a:xfrm>
                <a:off x="4139952" y="5560289"/>
                <a:ext cx="1152128" cy="544126"/>
                <a:chOff x="179512" y="2276871"/>
                <a:chExt cx="1152128" cy="544126"/>
              </a:xfrm>
            </p:grpSpPr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08024C90-F9EA-D74F-A804-636EF2624C75}"/>
                    </a:ext>
                  </a:extLst>
                </p:cNvPr>
                <p:cNvSpPr txBox="1"/>
                <p:nvPr/>
              </p:nvSpPr>
              <p:spPr>
                <a:xfrm>
                  <a:off x="179512" y="2276872"/>
                  <a:ext cx="378630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id</a:t>
                  </a: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794E0764-A7D4-574C-A07B-7A3BA12348C9}"/>
                    </a:ext>
                  </a:extLst>
                </p:cNvPr>
                <p:cNvSpPr txBox="1"/>
                <p:nvPr/>
              </p:nvSpPr>
              <p:spPr>
                <a:xfrm>
                  <a:off x="561038" y="2276872"/>
                  <a:ext cx="312906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=</a:t>
                  </a:r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06F556D1-92C9-7247-BD6C-7CC5A0A5A52A}"/>
                    </a:ext>
                  </a:extLst>
                </p:cNvPr>
                <p:cNvSpPr txBox="1"/>
                <p:nvPr/>
              </p:nvSpPr>
              <p:spPr>
                <a:xfrm>
                  <a:off x="241844" y="2420887"/>
                  <a:ext cx="2952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00FF"/>
                      </a:solidFill>
                    </a:rPr>
                    <a:t>x</a:t>
                  </a:r>
                </a:p>
              </p:txBody>
            </p: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5335087E-DFD8-0149-B138-54CC6BCEC895}"/>
                    </a:ext>
                  </a:extLst>
                </p:cNvPr>
                <p:cNvGrpSpPr/>
                <p:nvPr/>
              </p:nvGrpSpPr>
              <p:grpSpPr>
                <a:xfrm>
                  <a:off x="899592" y="2276871"/>
                  <a:ext cx="432048" cy="544126"/>
                  <a:chOff x="651576" y="2276871"/>
                  <a:chExt cx="432048" cy="544126"/>
                </a:xfrm>
              </p:grpSpPr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B21286F5-7C62-A846-88C0-F4584EAB496C}"/>
                      </a:ext>
                    </a:extLst>
                  </p:cNvPr>
                  <p:cNvSpPr txBox="1"/>
                  <p:nvPr/>
                </p:nvSpPr>
                <p:spPr>
                  <a:xfrm>
                    <a:off x="651576" y="2276871"/>
                    <a:ext cx="309700" cy="40011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FF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E</a:t>
                    </a:r>
                  </a:p>
                </p:txBody>
              </p:sp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BEF9E1BE-1170-B14B-9220-67B4612B1518}"/>
                      </a:ext>
                    </a:extLst>
                  </p:cNvPr>
                  <p:cNvSpPr txBox="1"/>
                  <p:nvPr/>
                </p:nvSpPr>
                <p:spPr>
                  <a:xfrm>
                    <a:off x="725834" y="2420887"/>
                    <a:ext cx="35779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rgbClr val="0000FF"/>
                        </a:solidFill>
                      </a:rPr>
                      <a:t>t</a:t>
                    </a:r>
                    <a:r>
                      <a:rPr lang="en-US" sz="2000" baseline="-25000" dirty="0">
                        <a:solidFill>
                          <a:srgbClr val="0000FF"/>
                        </a:solidFill>
                      </a:rPr>
                      <a:t>1</a:t>
                    </a:r>
                  </a:p>
                </p:txBody>
              </p:sp>
            </p:grpSp>
          </p:grp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D6322C2-202A-654A-832B-0C4E3F89E8FE}"/>
                  </a:ext>
                </a:extLst>
              </p:cNvPr>
              <p:cNvSpPr txBox="1"/>
              <p:nvPr/>
            </p:nvSpPr>
            <p:spPr>
              <a:xfrm>
                <a:off x="5577293" y="5704305"/>
                <a:ext cx="2936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00FF"/>
                    </a:solidFill>
                  </a:rPr>
                  <a:t>c</a:t>
                </a:r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ED18ABC-A537-754F-A5D9-C669C29E712B}"/>
                </a:ext>
              </a:extLst>
            </p:cNvPr>
            <p:cNvSpPr txBox="1"/>
            <p:nvPr/>
          </p:nvSpPr>
          <p:spPr>
            <a:xfrm>
              <a:off x="3851920" y="5075892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</a:t>
              </a:r>
              <a:r>
                <a:rPr lang="en-US" altLang="zh-CN" b="1" dirty="0"/>
                <a:t>5</a:t>
              </a:r>
              <a:endParaRPr lang="en-US" b="1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95FA52C-C14C-FF4C-924B-B05BE5A02710}"/>
              </a:ext>
            </a:extLst>
          </p:cNvPr>
          <p:cNvGrpSpPr/>
          <p:nvPr/>
        </p:nvGrpSpPr>
        <p:grpSpPr>
          <a:xfrm>
            <a:off x="3851920" y="5589240"/>
            <a:ext cx="1512168" cy="544126"/>
            <a:chOff x="3851920" y="5589240"/>
            <a:chExt cx="1512168" cy="544126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CCBA9E34-AB73-9E4C-879E-640A0A3BE8E6}"/>
                </a:ext>
              </a:extLst>
            </p:cNvPr>
            <p:cNvGrpSpPr/>
            <p:nvPr/>
          </p:nvGrpSpPr>
          <p:grpSpPr>
            <a:xfrm>
              <a:off x="4211960" y="5589240"/>
              <a:ext cx="1152128" cy="544126"/>
              <a:chOff x="179512" y="2276871"/>
              <a:chExt cx="1152128" cy="544126"/>
            </a:xfrm>
          </p:grpSpPr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6CDC0A12-772E-1F42-A24D-C300E53EEA4F}"/>
                  </a:ext>
                </a:extLst>
              </p:cNvPr>
              <p:cNvSpPr txBox="1"/>
              <p:nvPr/>
            </p:nvSpPr>
            <p:spPr>
              <a:xfrm>
                <a:off x="179512" y="2276872"/>
                <a:ext cx="37863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id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36D89F04-E5AE-8C40-9A5A-F2D761FBDC31}"/>
                  </a:ext>
                </a:extLst>
              </p:cNvPr>
              <p:cNvSpPr txBox="1"/>
              <p:nvPr/>
            </p:nvSpPr>
            <p:spPr>
              <a:xfrm>
                <a:off x="561038" y="2276872"/>
                <a:ext cx="312906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=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356F509-25C8-B34F-A083-B7E6D2127BFF}"/>
                  </a:ext>
                </a:extLst>
              </p:cNvPr>
              <p:cNvSpPr txBox="1"/>
              <p:nvPr/>
            </p:nvSpPr>
            <p:spPr>
              <a:xfrm>
                <a:off x="241844" y="2420887"/>
                <a:ext cx="2952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00FF"/>
                    </a:solidFill>
                  </a:rPr>
                  <a:t>x</a:t>
                </a:r>
              </a:p>
            </p:txBody>
          </p: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AB1DFA37-3A88-0C4C-B885-A3CB60DF9A94}"/>
                  </a:ext>
                </a:extLst>
              </p:cNvPr>
              <p:cNvGrpSpPr/>
              <p:nvPr/>
            </p:nvGrpSpPr>
            <p:grpSpPr>
              <a:xfrm>
                <a:off x="899592" y="2276871"/>
                <a:ext cx="432048" cy="544126"/>
                <a:chOff x="651576" y="2276871"/>
                <a:chExt cx="432048" cy="544126"/>
              </a:xfrm>
            </p:grpSpPr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8009BB13-E65A-8545-8759-842EFF5177B8}"/>
                    </a:ext>
                  </a:extLst>
                </p:cNvPr>
                <p:cNvSpPr txBox="1"/>
                <p:nvPr/>
              </p:nvSpPr>
              <p:spPr>
                <a:xfrm>
                  <a:off x="651576" y="2276871"/>
                  <a:ext cx="309700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E</a:t>
                  </a:r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A395DACE-471E-0A42-AC6C-455C0E1001F4}"/>
                    </a:ext>
                  </a:extLst>
                </p:cNvPr>
                <p:cNvSpPr txBox="1"/>
                <p:nvPr/>
              </p:nvSpPr>
              <p:spPr>
                <a:xfrm>
                  <a:off x="725834" y="2420887"/>
                  <a:ext cx="35779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00FF"/>
                      </a:solidFill>
                    </a:rPr>
                    <a:t>t</a:t>
                  </a:r>
                  <a:r>
                    <a:rPr lang="en-US" sz="2000" baseline="-25000" dirty="0">
                      <a:solidFill>
                        <a:srgbClr val="0000FF"/>
                      </a:solidFill>
                    </a:rPr>
                    <a:t>2</a:t>
                  </a:r>
                </a:p>
              </p:txBody>
            </p:sp>
          </p:grp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A6939D84-9B31-F743-AA5F-B20B09ACB772}"/>
                </a:ext>
              </a:extLst>
            </p:cNvPr>
            <p:cNvSpPr txBox="1"/>
            <p:nvPr/>
          </p:nvSpPr>
          <p:spPr>
            <a:xfrm>
              <a:off x="3851920" y="565195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</a:t>
              </a:r>
              <a:r>
                <a:rPr lang="en-US" altLang="zh-CN" b="1" dirty="0"/>
                <a:t>2</a:t>
              </a:r>
              <a:endParaRPr lang="en-US" b="1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598063C-A797-9C4A-B229-7D895A389D3C}"/>
              </a:ext>
            </a:extLst>
          </p:cNvPr>
          <p:cNvGrpSpPr/>
          <p:nvPr/>
        </p:nvGrpSpPr>
        <p:grpSpPr>
          <a:xfrm>
            <a:off x="3851920" y="6165304"/>
            <a:ext cx="667408" cy="432048"/>
            <a:chOff x="3851920" y="6165304"/>
            <a:chExt cx="667408" cy="432048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B9E9205-99DB-8941-BB85-E7B859344B5A}"/>
                </a:ext>
              </a:extLst>
            </p:cNvPr>
            <p:cNvSpPr txBox="1"/>
            <p:nvPr/>
          </p:nvSpPr>
          <p:spPr>
            <a:xfrm>
              <a:off x="4216040" y="6165304"/>
              <a:ext cx="303288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D2BBD4D4-0B09-7544-A758-5FD7E494A7F2}"/>
                </a:ext>
              </a:extLst>
            </p:cNvPr>
            <p:cNvSpPr txBox="1"/>
            <p:nvPr/>
          </p:nvSpPr>
          <p:spPr>
            <a:xfrm>
              <a:off x="3851920" y="6228020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</a:t>
              </a:r>
              <a:r>
                <a:rPr lang="en-US" altLang="zh-CN" b="1" dirty="0"/>
                <a:t>1</a:t>
              </a:r>
              <a:endParaRPr lang="en-US" b="1" dirty="0"/>
            </a:p>
          </p:txBody>
        </p:sp>
      </p:grpSp>
      <p:sp>
        <p:nvSpPr>
          <p:cNvPr id="165" name="Right Arrow 164">
            <a:extLst>
              <a:ext uri="{FF2B5EF4-FFF2-40B4-BE49-F238E27FC236}">
                <a16:creationId xmlns:a16="http://schemas.microsoft.com/office/drawing/2014/main" id="{B771F487-F41F-9149-BD23-E07057971228}"/>
              </a:ext>
            </a:extLst>
          </p:cNvPr>
          <p:cNvSpPr/>
          <p:nvPr/>
        </p:nvSpPr>
        <p:spPr>
          <a:xfrm rot="5400000">
            <a:off x="1156373" y="3973445"/>
            <a:ext cx="499049" cy="504056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7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163" grpId="0"/>
      <p:bldP spid="180" grpId="0" animBg="1"/>
      <p:bldP spid="1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1F6D-1665-AC41-9045-EA9005F7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CodeGen</a:t>
            </a:r>
            <a:r>
              <a:rPr lang="en-US" dirty="0"/>
              <a:t>: Array Reference</a:t>
            </a:r>
            <a:r>
              <a:rPr lang="en-US" sz="3200" dirty="0"/>
              <a:t>[</a:t>
            </a:r>
            <a:r>
              <a:rPr lang="zh-CN" altLang="en-US" sz="3200" dirty="0"/>
              <a:t>数组引用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D647E-D5DF-3944-8AC3-A02BB548B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196235"/>
          </a:xfrm>
        </p:spPr>
        <p:txBody>
          <a:bodyPr>
            <a:normAutofit/>
          </a:bodyPr>
          <a:lstStyle/>
          <a:p>
            <a:r>
              <a:rPr lang="en-US" dirty="0"/>
              <a:t>Primary problem in generating code for array references is to </a:t>
            </a:r>
            <a:r>
              <a:rPr lang="en-US" i="1" u="sng" dirty="0"/>
              <a:t>determine the address of element</a:t>
            </a:r>
          </a:p>
          <a:p>
            <a:r>
              <a:rPr lang="en-US" dirty="0"/>
              <a:t>1D array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i="1" dirty="0">
                <a:solidFill>
                  <a:srgbClr val="0000FF"/>
                </a:solidFill>
              </a:rPr>
              <a:t>int A[N];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0000FF"/>
                </a:solidFill>
              </a:rPr>
              <a:t>	A[</a:t>
            </a:r>
            <a:r>
              <a:rPr lang="en-US" i="1" dirty="0" err="1">
                <a:solidFill>
                  <a:srgbClr val="0000FF"/>
                </a:solidFill>
              </a:rPr>
              <a:t>i</a:t>
            </a:r>
            <a:r>
              <a:rPr lang="en-US" i="1" dirty="0">
                <a:solidFill>
                  <a:srgbClr val="0000FF"/>
                </a:solidFill>
              </a:rPr>
              <a:t>] ++;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i="1" dirty="0"/>
              <a:t>Base</a:t>
            </a:r>
            <a:r>
              <a:rPr lang="en-US" dirty="0"/>
              <a:t>: address of the first element</a:t>
            </a:r>
          </a:p>
          <a:p>
            <a:pPr lvl="1"/>
            <a:r>
              <a:rPr lang="en-US" i="1" dirty="0"/>
              <a:t>Width</a:t>
            </a:r>
            <a:r>
              <a:rPr lang="en-US" dirty="0"/>
              <a:t>: width of each element</a:t>
            </a:r>
          </a:p>
          <a:p>
            <a:pPr lvl="2"/>
            <a:r>
              <a:rPr lang="en-US" i="1" dirty="0" err="1"/>
              <a:t>i</a:t>
            </a:r>
            <a:r>
              <a:rPr lang="en-US" sz="1600" i="1" dirty="0" err="1"/>
              <a:t>⨉</a:t>
            </a:r>
            <a:r>
              <a:rPr lang="en-US" i="1" dirty="0" err="1"/>
              <a:t>width</a:t>
            </a:r>
            <a:r>
              <a:rPr lang="en-US" dirty="0"/>
              <a:t> is the offset</a:t>
            </a:r>
          </a:p>
          <a:p>
            <a:r>
              <a:rPr lang="en-US" dirty="0"/>
              <a:t>Addressing an array element</a:t>
            </a:r>
          </a:p>
          <a:p>
            <a:pPr lvl="1"/>
            <a:r>
              <a:rPr lang="en-US" dirty="0" err="1"/>
              <a:t>addr</a:t>
            </a:r>
            <a:r>
              <a:rPr lang="en-US" dirty="0"/>
              <a:t>(A[</a:t>
            </a:r>
            <a:r>
              <a:rPr lang="en-US" dirty="0" err="1"/>
              <a:t>i</a:t>
            </a:r>
            <a:r>
              <a:rPr lang="en-US" dirty="0"/>
              <a:t>]) = base + </a:t>
            </a:r>
            <a:r>
              <a:rPr lang="en-US" dirty="0" err="1"/>
              <a:t>i</a:t>
            </a:r>
            <a:r>
              <a:rPr lang="en-US" sz="2000" dirty="0" err="1"/>
              <a:t>⨉</a:t>
            </a:r>
            <a:r>
              <a:rPr lang="en-US" dirty="0" err="1"/>
              <a:t>width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B9954-3B20-744D-AA2A-BB21F1B9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12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241B34-2D98-714A-8A7F-40A3879D4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599872"/>
              </p:ext>
            </p:extLst>
          </p:nvPr>
        </p:nvGraphicFramePr>
        <p:xfrm>
          <a:off x="1619672" y="3162106"/>
          <a:ext cx="41456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563">
                  <a:extLst>
                    <a:ext uri="{9D8B030D-6E8A-4147-A177-3AD203B41FA5}">
                      <a16:colId xmlns:a16="http://schemas.microsoft.com/office/drawing/2014/main" val="569375583"/>
                    </a:ext>
                  </a:extLst>
                </a:gridCol>
                <a:gridCol w="414563">
                  <a:extLst>
                    <a:ext uri="{9D8B030D-6E8A-4147-A177-3AD203B41FA5}">
                      <a16:colId xmlns:a16="http://schemas.microsoft.com/office/drawing/2014/main" val="3295938115"/>
                    </a:ext>
                  </a:extLst>
                </a:gridCol>
                <a:gridCol w="414563">
                  <a:extLst>
                    <a:ext uri="{9D8B030D-6E8A-4147-A177-3AD203B41FA5}">
                      <a16:colId xmlns:a16="http://schemas.microsoft.com/office/drawing/2014/main" val="1955987972"/>
                    </a:ext>
                  </a:extLst>
                </a:gridCol>
                <a:gridCol w="414563">
                  <a:extLst>
                    <a:ext uri="{9D8B030D-6E8A-4147-A177-3AD203B41FA5}">
                      <a16:colId xmlns:a16="http://schemas.microsoft.com/office/drawing/2014/main" val="3410480239"/>
                    </a:ext>
                  </a:extLst>
                </a:gridCol>
                <a:gridCol w="414563">
                  <a:extLst>
                    <a:ext uri="{9D8B030D-6E8A-4147-A177-3AD203B41FA5}">
                      <a16:colId xmlns:a16="http://schemas.microsoft.com/office/drawing/2014/main" val="4254094787"/>
                    </a:ext>
                  </a:extLst>
                </a:gridCol>
                <a:gridCol w="414563">
                  <a:extLst>
                    <a:ext uri="{9D8B030D-6E8A-4147-A177-3AD203B41FA5}">
                      <a16:colId xmlns:a16="http://schemas.microsoft.com/office/drawing/2014/main" val="3885467145"/>
                    </a:ext>
                  </a:extLst>
                </a:gridCol>
                <a:gridCol w="414563">
                  <a:extLst>
                    <a:ext uri="{9D8B030D-6E8A-4147-A177-3AD203B41FA5}">
                      <a16:colId xmlns:a16="http://schemas.microsoft.com/office/drawing/2014/main" val="419612217"/>
                    </a:ext>
                  </a:extLst>
                </a:gridCol>
                <a:gridCol w="414563">
                  <a:extLst>
                    <a:ext uri="{9D8B030D-6E8A-4147-A177-3AD203B41FA5}">
                      <a16:colId xmlns:a16="http://schemas.microsoft.com/office/drawing/2014/main" val="1214366731"/>
                    </a:ext>
                  </a:extLst>
                </a:gridCol>
                <a:gridCol w="414563">
                  <a:extLst>
                    <a:ext uri="{9D8B030D-6E8A-4147-A177-3AD203B41FA5}">
                      <a16:colId xmlns:a16="http://schemas.microsoft.com/office/drawing/2014/main" val="1904730866"/>
                    </a:ext>
                  </a:extLst>
                </a:gridCol>
                <a:gridCol w="414563">
                  <a:extLst>
                    <a:ext uri="{9D8B030D-6E8A-4147-A177-3AD203B41FA5}">
                      <a16:colId xmlns:a16="http://schemas.microsoft.com/office/drawing/2014/main" val="2051934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815938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18A46E49-5029-DF40-9608-1D372A1A9A23}"/>
              </a:ext>
            </a:extLst>
          </p:cNvPr>
          <p:cNvGrpSpPr/>
          <p:nvPr/>
        </p:nvGrpSpPr>
        <p:grpSpPr>
          <a:xfrm>
            <a:off x="1535564" y="3532946"/>
            <a:ext cx="4476839" cy="400110"/>
            <a:chOff x="1535564" y="2647712"/>
            <a:chExt cx="4476839" cy="4001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45A545-D447-6242-B1CD-D58C33CDA369}"/>
                </a:ext>
              </a:extLst>
            </p:cNvPr>
            <p:cNvSpPr txBox="1"/>
            <p:nvPr/>
          </p:nvSpPr>
          <p:spPr>
            <a:xfrm>
              <a:off x="1535564" y="2647712"/>
              <a:ext cx="1236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base=</a:t>
              </a:r>
              <a:r>
                <a:rPr lang="en-US" sz="2000" i="1" dirty="0"/>
                <a:t>A[0]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23F6DB-5853-A04B-8579-22D1D6561E91}"/>
                </a:ext>
              </a:extLst>
            </p:cNvPr>
            <p:cNvSpPr txBox="1"/>
            <p:nvPr/>
          </p:nvSpPr>
          <p:spPr>
            <a:xfrm>
              <a:off x="3635896" y="2647712"/>
              <a:ext cx="5501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A[</a:t>
              </a:r>
              <a:r>
                <a:rPr lang="en-US" sz="2000" i="1" dirty="0" err="1"/>
                <a:t>i</a:t>
              </a:r>
              <a:r>
                <a:rPr lang="en-US" sz="2000" i="1" dirty="0"/>
                <a:t>]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D5AA1E-6361-A14E-8B63-3334CAFC3A08}"/>
                </a:ext>
              </a:extLst>
            </p:cNvPr>
            <p:cNvSpPr txBox="1"/>
            <p:nvPr/>
          </p:nvSpPr>
          <p:spPr>
            <a:xfrm>
              <a:off x="5148064" y="2647712"/>
              <a:ext cx="8643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A[N-1]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336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3B06-055D-E145-AC8D-6EB0DED5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N-dimensional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8865E-4CF1-C641-8C3F-68C776DB1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196235"/>
          </a:xfrm>
        </p:spPr>
        <p:txBody>
          <a:bodyPr/>
          <a:lstStyle/>
          <a:p>
            <a:r>
              <a:rPr lang="en-US" dirty="0"/>
              <a:t>Laying out 2D array in 1D memory</a:t>
            </a:r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int A[N</a:t>
            </a:r>
            <a:r>
              <a:rPr lang="en-US" i="1" baseline="-25000" dirty="0">
                <a:solidFill>
                  <a:srgbClr val="0000FF"/>
                </a:solidFill>
              </a:rPr>
              <a:t>1</a:t>
            </a:r>
            <a:r>
              <a:rPr lang="en-US" i="1" dirty="0">
                <a:solidFill>
                  <a:srgbClr val="0000FF"/>
                </a:solidFill>
              </a:rPr>
              <a:t>][N</a:t>
            </a:r>
            <a:r>
              <a:rPr lang="en-US" i="1" baseline="-25000" dirty="0">
                <a:solidFill>
                  <a:srgbClr val="0000FF"/>
                </a:solidFill>
              </a:rPr>
              <a:t>2</a:t>
            </a:r>
            <a:r>
              <a:rPr lang="en-US" i="1" dirty="0">
                <a:solidFill>
                  <a:srgbClr val="0000FF"/>
                </a:solidFill>
              </a:rPr>
              <a:t>]; </a:t>
            </a:r>
            <a:r>
              <a:rPr lang="en-US" dirty="0">
                <a:solidFill>
                  <a:srgbClr val="0000FF"/>
                </a:solidFill>
              </a:rPr>
              <a:t>/* int A[0..N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][0..N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] */</a:t>
            </a:r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A[i</a:t>
            </a:r>
            <a:r>
              <a:rPr lang="en-US" i="1" baseline="-25000" dirty="0">
                <a:solidFill>
                  <a:srgbClr val="0000FF"/>
                </a:solidFill>
              </a:rPr>
              <a:t>1</a:t>
            </a:r>
            <a:r>
              <a:rPr lang="en-US" i="1" dirty="0">
                <a:solidFill>
                  <a:srgbClr val="0000FF"/>
                </a:solidFill>
              </a:rPr>
              <a:t>][i</a:t>
            </a:r>
            <a:r>
              <a:rPr lang="en-US" i="1" baseline="-25000" dirty="0">
                <a:solidFill>
                  <a:srgbClr val="0000FF"/>
                </a:solidFill>
              </a:rPr>
              <a:t>2</a:t>
            </a:r>
            <a:r>
              <a:rPr lang="en-US" i="1" dirty="0">
                <a:solidFill>
                  <a:srgbClr val="0000FF"/>
                </a:solidFill>
              </a:rPr>
              <a:t>] ++;</a:t>
            </a:r>
          </a:p>
          <a:p>
            <a:r>
              <a:rPr lang="en-US" dirty="0"/>
              <a:t>The organization can be </a:t>
            </a:r>
            <a:r>
              <a:rPr lang="en-US" u="sng" dirty="0"/>
              <a:t>row-major</a:t>
            </a:r>
            <a:r>
              <a:rPr lang="en-US" dirty="0"/>
              <a:t> or </a:t>
            </a:r>
            <a:r>
              <a:rPr lang="en-US" u="sng" dirty="0"/>
              <a:t>column-major</a:t>
            </a:r>
          </a:p>
          <a:p>
            <a:pPr lvl="1"/>
            <a:r>
              <a:rPr lang="en-US" dirty="0"/>
              <a:t>C language uses row major (i.e., stored row by row)</a:t>
            </a:r>
          </a:p>
          <a:p>
            <a:pPr lvl="1"/>
            <a:r>
              <a:rPr lang="en-US" dirty="0"/>
              <a:t>Row-major: </a:t>
            </a:r>
            <a:r>
              <a:rPr lang="en-US" dirty="0" err="1"/>
              <a:t>addr</a:t>
            </a:r>
            <a:r>
              <a:rPr lang="en-US" dirty="0"/>
              <a:t>(A[i</a:t>
            </a:r>
            <a:r>
              <a:rPr lang="en-US" baseline="-25000" dirty="0"/>
              <a:t>1</a:t>
            </a:r>
            <a:r>
              <a:rPr lang="en-US" dirty="0"/>
              <a:t> ,i</a:t>
            </a:r>
            <a:r>
              <a:rPr lang="en-US" baseline="-25000" dirty="0"/>
              <a:t>2</a:t>
            </a:r>
            <a:r>
              <a:rPr lang="en-US" dirty="0"/>
              <a:t>]) = base + (i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sz="2000" dirty="0"/>
              <a:t>⨉</a:t>
            </a:r>
            <a:r>
              <a:rPr lang="en-US" dirty="0"/>
              <a:t> N</a:t>
            </a:r>
            <a:r>
              <a:rPr lang="en-US" baseline="-25000" dirty="0"/>
              <a:t>2</a:t>
            </a:r>
            <a:r>
              <a:rPr lang="en-US" dirty="0"/>
              <a:t>*width + i</a:t>
            </a:r>
            <a:r>
              <a:rPr lang="en-US" baseline="-25000" dirty="0"/>
              <a:t>2 </a:t>
            </a:r>
            <a:r>
              <a:rPr lang="en-US" sz="2000" dirty="0"/>
              <a:t>⨉</a:t>
            </a:r>
            <a:r>
              <a:rPr lang="en-US" dirty="0"/>
              <a:t> width)</a:t>
            </a:r>
          </a:p>
          <a:p>
            <a:r>
              <a:rPr lang="en-US" i="1" dirty="0"/>
              <a:t>k</a:t>
            </a:r>
            <a:r>
              <a:rPr lang="en-US" dirty="0"/>
              <a:t>-dimensional array</a:t>
            </a:r>
          </a:p>
          <a:p>
            <a:pPr lvl="1"/>
            <a:r>
              <a:rPr lang="en-US" dirty="0" err="1"/>
              <a:t>addr</a:t>
            </a:r>
            <a:r>
              <a:rPr lang="en-US" dirty="0"/>
              <a:t>(A[i</a:t>
            </a:r>
            <a:r>
              <a:rPr lang="en-US" baseline="-25000" dirty="0"/>
              <a:t>1</a:t>
            </a:r>
            <a:r>
              <a:rPr lang="en-US" dirty="0"/>
              <a:t>][i</a:t>
            </a:r>
            <a:r>
              <a:rPr lang="en-US" baseline="-25000" dirty="0"/>
              <a:t>2</a:t>
            </a:r>
            <a:r>
              <a:rPr lang="en-US" dirty="0"/>
              <a:t>]…[</a:t>
            </a:r>
            <a:r>
              <a:rPr lang="en-US" dirty="0" err="1"/>
              <a:t>i</a:t>
            </a:r>
            <a:r>
              <a:rPr lang="en-US" baseline="-25000" dirty="0" err="1"/>
              <a:t>k</a:t>
            </a:r>
            <a:r>
              <a:rPr lang="en-US" dirty="0"/>
              <a:t>]) = base + i</a:t>
            </a:r>
            <a:r>
              <a:rPr lang="en-US" baseline="-25000" dirty="0"/>
              <a:t>1</a:t>
            </a:r>
            <a:r>
              <a:rPr lang="en-US" sz="2000" dirty="0"/>
              <a:t>⨉</a:t>
            </a:r>
            <a:r>
              <a:rPr lang="en-US" dirty="0"/>
              <a:t>w</a:t>
            </a:r>
            <a:r>
              <a:rPr lang="en-US" baseline="-25000" dirty="0"/>
              <a:t>1</a:t>
            </a:r>
            <a:r>
              <a:rPr lang="en-US" dirty="0"/>
              <a:t> + i</a:t>
            </a:r>
            <a:r>
              <a:rPr lang="en-US" baseline="-25000" dirty="0"/>
              <a:t>2</a:t>
            </a:r>
            <a:r>
              <a:rPr lang="en-US" sz="2000" dirty="0"/>
              <a:t>⨉</a:t>
            </a:r>
            <a:r>
              <a:rPr lang="en-US" dirty="0"/>
              <a:t>w</a:t>
            </a:r>
            <a:r>
              <a:rPr lang="en-US" baseline="-25000" dirty="0"/>
              <a:t>2</a:t>
            </a:r>
            <a:r>
              <a:rPr lang="en-US" dirty="0"/>
              <a:t> + … + </a:t>
            </a:r>
            <a:r>
              <a:rPr lang="en-US" dirty="0" err="1"/>
              <a:t>i</a:t>
            </a:r>
            <a:r>
              <a:rPr lang="en-US" baseline="-25000" dirty="0" err="1"/>
              <a:t>k</a:t>
            </a:r>
            <a:r>
              <a:rPr lang="en-US" sz="2000" dirty="0" err="1"/>
              <a:t>⨉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endParaRPr lang="en-US" baseline="-25000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3B1D1-8F29-D64B-80DB-86E1B1BB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13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88661C-D611-784B-94E4-56E9EDE3A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71035"/>
              </p:ext>
            </p:extLst>
          </p:nvPr>
        </p:nvGraphicFramePr>
        <p:xfrm>
          <a:off x="2602696" y="4567698"/>
          <a:ext cx="303768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3768">
                  <a:extLst>
                    <a:ext uri="{9D8B030D-6E8A-4147-A177-3AD203B41FA5}">
                      <a16:colId xmlns:a16="http://schemas.microsoft.com/office/drawing/2014/main" val="1712725275"/>
                    </a:ext>
                  </a:extLst>
                </a:gridCol>
                <a:gridCol w="303768">
                  <a:extLst>
                    <a:ext uri="{9D8B030D-6E8A-4147-A177-3AD203B41FA5}">
                      <a16:colId xmlns:a16="http://schemas.microsoft.com/office/drawing/2014/main" val="2338122790"/>
                    </a:ext>
                  </a:extLst>
                </a:gridCol>
                <a:gridCol w="303768">
                  <a:extLst>
                    <a:ext uri="{9D8B030D-6E8A-4147-A177-3AD203B41FA5}">
                      <a16:colId xmlns:a16="http://schemas.microsoft.com/office/drawing/2014/main" val="300996203"/>
                    </a:ext>
                  </a:extLst>
                </a:gridCol>
                <a:gridCol w="303768">
                  <a:extLst>
                    <a:ext uri="{9D8B030D-6E8A-4147-A177-3AD203B41FA5}">
                      <a16:colId xmlns:a16="http://schemas.microsoft.com/office/drawing/2014/main" val="2172944820"/>
                    </a:ext>
                  </a:extLst>
                </a:gridCol>
                <a:gridCol w="303768">
                  <a:extLst>
                    <a:ext uri="{9D8B030D-6E8A-4147-A177-3AD203B41FA5}">
                      <a16:colId xmlns:a16="http://schemas.microsoft.com/office/drawing/2014/main" val="50734373"/>
                    </a:ext>
                  </a:extLst>
                </a:gridCol>
                <a:gridCol w="303768">
                  <a:extLst>
                    <a:ext uri="{9D8B030D-6E8A-4147-A177-3AD203B41FA5}">
                      <a16:colId xmlns:a16="http://schemas.microsoft.com/office/drawing/2014/main" val="3710173348"/>
                    </a:ext>
                  </a:extLst>
                </a:gridCol>
                <a:gridCol w="303768">
                  <a:extLst>
                    <a:ext uri="{9D8B030D-6E8A-4147-A177-3AD203B41FA5}">
                      <a16:colId xmlns:a16="http://schemas.microsoft.com/office/drawing/2014/main" val="3588635763"/>
                    </a:ext>
                  </a:extLst>
                </a:gridCol>
                <a:gridCol w="303768">
                  <a:extLst>
                    <a:ext uri="{9D8B030D-6E8A-4147-A177-3AD203B41FA5}">
                      <a16:colId xmlns:a16="http://schemas.microsoft.com/office/drawing/2014/main" val="622617026"/>
                    </a:ext>
                  </a:extLst>
                </a:gridCol>
                <a:gridCol w="303768">
                  <a:extLst>
                    <a:ext uri="{9D8B030D-6E8A-4147-A177-3AD203B41FA5}">
                      <a16:colId xmlns:a16="http://schemas.microsoft.com/office/drawing/2014/main" val="3649794883"/>
                    </a:ext>
                  </a:extLst>
                </a:gridCol>
                <a:gridCol w="303768">
                  <a:extLst>
                    <a:ext uri="{9D8B030D-6E8A-4147-A177-3AD203B41FA5}">
                      <a16:colId xmlns:a16="http://schemas.microsoft.com/office/drawing/2014/main" val="2004511736"/>
                    </a:ext>
                  </a:extLst>
                </a:gridCol>
              </a:tblGrid>
              <a:tr h="2262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49258"/>
                  </a:ext>
                </a:extLst>
              </a:tr>
              <a:tr h="2262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80706"/>
                  </a:ext>
                </a:extLst>
              </a:tr>
              <a:tr h="2262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324262"/>
                  </a:ext>
                </a:extLst>
              </a:tr>
              <a:tr h="2262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416903"/>
                  </a:ext>
                </a:extLst>
              </a:tr>
              <a:tr h="2262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414642"/>
                  </a:ext>
                </a:extLst>
              </a:tr>
              <a:tr h="2262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942754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2CA69758-B0C0-0B40-9720-C564BB499429}"/>
              </a:ext>
            </a:extLst>
          </p:cNvPr>
          <p:cNvGrpSpPr/>
          <p:nvPr/>
        </p:nvGrpSpPr>
        <p:grpSpPr>
          <a:xfrm>
            <a:off x="2588828" y="4037002"/>
            <a:ext cx="3051540" cy="400110"/>
            <a:chOff x="3046384" y="2263270"/>
            <a:chExt cx="3051540" cy="40011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2EF4D64-200F-A94B-9A4A-D9A3378E636A}"/>
                </a:ext>
              </a:extLst>
            </p:cNvPr>
            <p:cNvCxnSpPr>
              <a:cxnSpLocks/>
            </p:cNvCxnSpPr>
            <p:nvPr/>
          </p:nvCxnSpPr>
          <p:spPr>
            <a:xfrm>
              <a:off x="3046384" y="2636912"/>
              <a:ext cx="305154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9A888C-1C0A-244F-83CC-8DCD0F377157}"/>
                </a:ext>
              </a:extLst>
            </p:cNvPr>
            <p:cNvSpPr txBox="1"/>
            <p:nvPr/>
          </p:nvSpPr>
          <p:spPr>
            <a:xfrm>
              <a:off x="4381484" y="2263270"/>
              <a:ext cx="436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N</a:t>
              </a:r>
              <a:r>
                <a:rPr lang="en-US" sz="2000" baseline="-250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061C74-223A-2E4F-9F40-E4A0F7B52D84}"/>
              </a:ext>
            </a:extLst>
          </p:cNvPr>
          <p:cNvGrpSpPr/>
          <p:nvPr/>
        </p:nvGrpSpPr>
        <p:grpSpPr>
          <a:xfrm>
            <a:off x="5779035" y="4554329"/>
            <a:ext cx="449149" cy="2207929"/>
            <a:chOff x="7092280" y="2780928"/>
            <a:chExt cx="449149" cy="220792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4FF3DED-ADC1-0A49-935E-88152DEE57E7}"/>
                </a:ext>
              </a:extLst>
            </p:cNvPr>
            <p:cNvCxnSpPr>
              <a:cxnSpLocks/>
            </p:cNvCxnSpPr>
            <p:nvPr/>
          </p:nvCxnSpPr>
          <p:spPr>
            <a:xfrm>
              <a:off x="7092280" y="2780928"/>
              <a:ext cx="0" cy="2207929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9B651C-E1CC-EA47-8C12-A436F28592C8}"/>
                </a:ext>
              </a:extLst>
            </p:cNvPr>
            <p:cNvSpPr txBox="1"/>
            <p:nvPr/>
          </p:nvSpPr>
          <p:spPr>
            <a:xfrm>
              <a:off x="7105091" y="3671823"/>
              <a:ext cx="436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N</a:t>
              </a:r>
              <a:r>
                <a:rPr lang="en-US" sz="2000" baseline="-250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A39C65-327A-7440-A95A-825162A151EA}"/>
              </a:ext>
            </a:extLst>
          </p:cNvPr>
          <p:cNvGrpSpPr/>
          <p:nvPr/>
        </p:nvGrpSpPr>
        <p:grpSpPr>
          <a:xfrm>
            <a:off x="2195736" y="4554329"/>
            <a:ext cx="330540" cy="1110649"/>
            <a:chOff x="2556422" y="2780928"/>
            <a:chExt cx="330540" cy="1110649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CFF0C48-A2F4-2A44-96E1-CFC3F291FF0D}"/>
                </a:ext>
              </a:extLst>
            </p:cNvPr>
            <p:cNvCxnSpPr>
              <a:cxnSpLocks/>
            </p:cNvCxnSpPr>
            <p:nvPr/>
          </p:nvCxnSpPr>
          <p:spPr>
            <a:xfrm>
              <a:off x="2843808" y="2780928"/>
              <a:ext cx="0" cy="1110649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2E1BA9F-3738-A940-9748-5CF8DDA2801B}"/>
                </a:ext>
              </a:extLst>
            </p:cNvPr>
            <p:cNvSpPr txBox="1"/>
            <p:nvPr/>
          </p:nvSpPr>
          <p:spPr>
            <a:xfrm>
              <a:off x="2556422" y="3113940"/>
              <a:ext cx="330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i</a:t>
              </a:r>
              <a:r>
                <a:rPr lang="en-US" sz="2000" baseline="-250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597D4A0-04C3-C643-B487-ADEDE55D281B}"/>
              </a:ext>
            </a:extLst>
          </p:cNvPr>
          <p:cNvGrpSpPr/>
          <p:nvPr/>
        </p:nvGrpSpPr>
        <p:grpSpPr>
          <a:xfrm>
            <a:off x="2588828" y="5710785"/>
            <a:ext cx="1866514" cy="400110"/>
            <a:chOff x="2987824" y="3969059"/>
            <a:chExt cx="1866514" cy="40011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47414B6-4F9A-1346-94D0-A6D2CBCEE810}"/>
                </a:ext>
              </a:extLst>
            </p:cNvPr>
            <p:cNvCxnSpPr>
              <a:cxnSpLocks/>
            </p:cNvCxnSpPr>
            <p:nvPr/>
          </p:nvCxnSpPr>
          <p:spPr>
            <a:xfrm>
              <a:off x="2987824" y="4077072"/>
              <a:ext cx="1866514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52BFC1-5163-C049-8E99-159CE6B80B8C}"/>
                </a:ext>
              </a:extLst>
            </p:cNvPr>
            <p:cNvSpPr txBox="1"/>
            <p:nvPr/>
          </p:nvSpPr>
          <p:spPr>
            <a:xfrm>
              <a:off x="3890876" y="3969059"/>
              <a:ext cx="330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i</a:t>
              </a:r>
              <a:r>
                <a:rPr lang="en-US" sz="2000" baseline="-250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9EE4CC1-80E1-7542-8894-22B71FF8A6E3}"/>
              </a:ext>
            </a:extLst>
          </p:cNvPr>
          <p:cNvSpPr txBox="1"/>
          <p:nvPr/>
        </p:nvSpPr>
        <p:spPr>
          <a:xfrm>
            <a:off x="5811166" y="6457890"/>
            <a:ext cx="1625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A[N</a:t>
            </a:r>
            <a:r>
              <a:rPr lang="en-US" sz="2000" baseline="-25000" dirty="0">
                <a:solidFill>
                  <a:srgbClr val="FF0000"/>
                </a:solidFill>
              </a:rPr>
              <a:t>1</a:t>
            </a:r>
            <a:r>
              <a:rPr lang="en-US" sz="2000" dirty="0">
                <a:solidFill>
                  <a:srgbClr val="FF0000"/>
                </a:solidFill>
              </a:rPr>
              <a:t>-1] [N</a:t>
            </a:r>
            <a:r>
              <a:rPr lang="en-US" sz="2000" baseline="-25000" dirty="0">
                <a:solidFill>
                  <a:srgbClr val="FF0000"/>
                </a:solidFill>
              </a:rPr>
              <a:t>2</a:t>
            </a:r>
            <a:r>
              <a:rPr lang="en-US" sz="2000" dirty="0">
                <a:solidFill>
                  <a:srgbClr val="FF0000"/>
                </a:solidFill>
              </a:rPr>
              <a:t>-1]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F6DD9F-BFC6-8C4D-8A15-D89E1575DD18}"/>
              </a:ext>
            </a:extLst>
          </p:cNvPr>
          <p:cNvSpPr txBox="1"/>
          <p:nvPr/>
        </p:nvSpPr>
        <p:spPr>
          <a:xfrm>
            <a:off x="1649077" y="4167588"/>
            <a:ext cx="907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A[0][0]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3925F70-0796-6A49-B5E1-0FD0B72196E1}"/>
              </a:ext>
            </a:extLst>
          </p:cNvPr>
          <p:cNvGrpSpPr/>
          <p:nvPr/>
        </p:nvGrpSpPr>
        <p:grpSpPr>
          <a:xfrm>
            <a:off x="2588828" y="4579575"/>
            <a:ext cx="3051540" cy="1081673"/>
            <a:chOff x="2065209" y="3975337"/>
            <a:chExt cx="3051540" cy="108167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51DEB76-50D3-F642-ABCD-2524E0457D3B}"/>
                </a:ext>
              </a:extLst>
            </p:cNvPr>
            <p:cNvSpPr/>
            <p:nvPr/>
          </p:nvSpPr>
          <p:spPr>
            <a:xfrm>
              <a:off x="2079077" y="3975337"/>
              <a:ext cx="3037672" cy="721940"/>
            </a:xfrm>
            <a:prstGeom prst="rect">
              <a:avLst/>
            </a:prstGeom>
            <a:solidFill>
              <a:srgbClr val="0000FF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1016868-A8DE-6545-803A-5CBD2F27224F}"/>
                </a:ext>
              </a:extLst>
            </p:cNvPr>
            <p:cNvSpPr/>
            <p:nvPr/>
          </p:nvSpPr>
          <p:spPr>
            <a:xfrm>
              <a:off x="2065209" y="4718166"/>
              <a:ext cx="1866514" cy="338844"/>
            </a:xfrm>
            <a:prstGeom prst="rect">
              <a:avLst/>
            </a:prstGeom>
            <a:solidFill>
              <a:srgbClr val="0000FF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11BBB5-CF90-7740-BD72-1ACA4B371FE8}"/>
              </a:ext>
            </a:extLst>
          </p:cNvPr>
          <p:cNvCxnSpPr/>
          <p:nvPr/>
        </p:nvCxnSpPr>
        <p:spPr>
          <a:xfrm>
            <a:off x="5883174" y="3284984"/>
            <a:ext cx="113709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039D5B-DA7D-1B45-BB41-A23146AD58E4}"/>
              </a:ext>
            </a:extLst>
          </p:cNvPr>
          <p:cNvCxnSpPr/>
          <p:nvPr/>
        </p:nvCxnSpPr>
        <p:spPr>
          <a:xfrm>
            <a:off x="7827390" y="3284984"/>
            <a:ext cx="73152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0AFF68E-B8E3-0C46-A59F-F1CB288D8AC0}"/>
              </a:ext>
            </a:extLst>
          </p:cNvPr>
          <p:cNvSpPr txBox="1"/>
          <p:nvPr/>
        </p:nvSpPr>
        <p:spPr>
          <a:xfrm>
            <a:off x="6228184" y="3198167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w</a:t>
            </a:r>
            <a:r>
              <a:rPr lang="en-US" sz="2400" baseline="-250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E1F48F-4399-E343-8DDF-7D8ED04E1EF1}"/>
              </a:ext>
            </a:extLst>
          </p:cNvPr>
          <p:cNvSpPr txBox="1"/>
          <p:nvPr/>
        </p:nvSpPr>
        <p:spPr>
          <a:xfrm>
            <a:off x="7998990" y="3198167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w</a:t>
            </a:r>
            <a:r>
              <a:rPr lang="en-US" sz="2400" baseline="-25000" dirty="0">
                <a:solidFill>
                  <a:srgbClr val="0070C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3387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B551-9740-3740-B6DB-B96E9A01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of Array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71EE1-0BFD-D946-96E4-DCDF17D32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Type(a) = array(10, int)</a:t>
            </a:r>
          </a:p>
          <a:p>
            <a:pPr lvl="1"/>
            <a:r>
              <a:rPr lang="en-US" dirty="0"/>
              <a:t>c = a[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Type(a) = array(3, array(5, int))</a:t>
            </a:r>
          </a:p>
          <a:p>
            <a:pPr lvl="1"/>
            <a:r>
              <a:rPr lang="en-US" dirty="0"/>
              <a:t>c = a[i</a:t>
            </a:r>
            <a:r>
              <a:rPr lang="en-US" baseline="-25000" dirty="0"/>
              <a:t>1</a:t>
            </a:r>
            <a:r>
              <a:rPr lang="en-US" dirty="0"/>
              <a:t>][i</a:t>
            </a:r>
            <a:r>
              <a:rPr lang="en-US" baseline="-25000" dirty="0"/>
              <a:t>2</a:t>
            </a:r>
            <a:r>
              <a:rPr lang="en-US" dirty="0"/>
              <a:t>];</a:t>
            </a:r>
          </a:p>
          <a:p>
            <a:pPr lvl="1"/>
            <a:endParaRPr lang="en-US" dirty="0"/>
          </a:p>
          <a:p>
            <a:r>
              <a:rPr lang="en-US" dirty="0"/>
              <a:t>Type(a) = array(3, array(5, array(8, int)))</a:t>
            </a:r>
          </a:p>
          <a:p>
            <a:pPr lvl="1"/>
            <a:r>
              <a:rPr lang="en-US" dirty="0"/>
              <a:t>c = a[i</a:t>
            </a:r>
            <a:r>
              <a:rPr lang="en-US" baseline="-25000" dirty="0"/>
              <a:t>1</a:t>
            </a:r>
            <a:r>
              <a:rPr lang="en-US" dirty="0"/>
              <a:t>][i</a:t>
            </a:r>
            <a:r>
              <a:rPr lang="en-US" baseline="-25000" dirty="0"/>
              <a:t>2</a:t>
            </a:r>
            <a:r>
              <a:rPr lang="en-US" dirty="0"/>
              <a:t>][i</a:t>
            </a:r>
            <a:r>
              <a:rPr lang="en-US" baseline="-25000" dirty="0"/>
              <a:t>3</a:t>
            </a:r>
            <a:r>
              <a:rPr lang="en-US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C62E4-9D9A-B34F-88E1-5F6EE572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AD576-8DDE-014B-8272-5CFEB2CDB35E}"/>
              </a:ext>
            </a:extLst>
          </p:cNvPr>
          <p:cNvSpPr txBox="1"/>
          <p:nvPr/>
        </p:nvSpPr>
        <p:spPr>
          <a:xfrm>
            <a:off x="3862321" y="1201065"/>
            <a:ext cx="290335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err="1"/>
              <a:t>addr</a:t>
            </a:r>
            <a:r>
              <a:rPr lang="en-US" sz="2400" dirty="0"/>
              <a:t>(a[</a:t>
            </a:r>
            <a:r>
              <a:rPr lang="en-US" sz="2400" dirty="0" err="1"/>
              <a:t>i</a:t>
            </a:r>
            <a:r>
              <a:rPr lang="en-US" sz="2400" dirty="0"/>
              <a:t>]) = base + </a:t>
            </a:r>
            <a:r>
              <a:rPr lang="en-US" sz="2400" dirty="0" err="1"/>
              <a:t>i</a:t>
            </a:r>
            <a:r>
              <a:rPr lang="en-US" sz="2400" dirty="0"/>
              <a:t>*4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8D8C42-BE1F-A44B-9B8F-AF813E516353}"/>
              </a:ext>
            </a:extLst>
          </p:cNvPr>
          <p:cNvSpPr txBox="1"/>
          <p:nvPr/>
        </p:nvSpPr>
        <p:spPr>
          <a:xfrm>
            <a:off x="7233814" y="933896"/>
            <a:ext cx="122661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1</a:t>
            </a:r>
            <a:r>
              <a:rPr lang="en-US" sz="2400" dirty="0"/>
              <a:t> = </a:t>
            </a:r>
            <a:r>
              <a:rPr lang="en-US" sz="2400" dirty="0" err="1"/>
              <a:t>i</a:t>
            </a:r>
            <a:r>
              <a:rPr lang="en-US" sz="2400" dirty="0"/>
              <a:t> * 4</a:t>
            </a:r>
          </a:p>
          <a:p>
            <a:r>
              <a:rPr lang="en-US" sz="2400" dirty="0"/>
              <a:t>t</a:t>
            </a:r>
            <a:r>
              <a:rPr lang="en-US" sz="2400" baseline="-25000" dirty="0"/>
              <a:t>2</a:t>
            </a:r>
            <a:r>
              <a:rPr lang="en-US" sz="2400" dirty="0"/>
              <a:t> = a[t</a:t>
            </a:r>
            <a:r>
              <a:rPr lang="en-US" sz="2400" baseline="-25000" dirty="0"/>
              <a:t>1</a:t>
            </a:r>
            <a:r>
              <a:rPr lang="en-US" sz="2400" dirty="0"/>
              <a:t>]</a:t>
            </a:r>
          </a:p>
          <a:p>
            <a:r>
              <a:rPr lang="en-US" sz="2400" dirty="0"/>
              <a:t>c = t</a:t>
            </a:r>
            <a:r>
              <a:rPr lang="en-US" sz="2400" baseline="-25000" dirty="0"/>
              <a:t>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7BCD76-7E03-E04B-A72C-514350C5F3EF}"/>
              </a:ext>
            </a:extLst>
          </p:cNvPr>
          <p:cNvGrpSpPr/>
          <p:nvPr/>
        </p:nvGrpSpPr>
        <p:grpSpPr>
          <a:xfrm>
            <a:off x="4427984" y="2401331"/>
            <a:ext cx="4406976" cy="2459626"/>
            <a:chOff x="4427984" y="2401331"/>
            <a:chExt cx="4406976" cy="245962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49850A-CCD4-AD47-B2CB-707FDF07D5EC}"/>
                </a:ext>
              </a:extLst>
            </p:cNvPr>
            <p:cNvSpPr txBox="1"/>
            <p:nvPr/>
          </p:nvSpPr>
          <p:spPr>
            <a:xfrm>
              <a:off x="4427984" y="2401331"/>
              <a:ext cx="4406976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addr</a:t>
              </a:r>
              <a:r>
                <a:rPr lang="en-US" sz="2400" dirty="0"/>
                <a:t>(a[i</a:t>
              </a:r>
              <a:r>
                <a:rPr lang="en-US" sz="2400" baseline="-25000" dirty="0"/>
                <a:t>1</a:t>
              </a:r>
              <a:r>
                <a:rPr lang="en-US" sz="2400" dirty="0"/>
                <a:t>][i</a:t>
              </a:r>
              <a:r>
                <a:rPr lang="en-US" sz="2400" baseline="-25000" dirty="0"/>
                <a:t>2</a:t>
              </a:r>
              <a:r>
                <a:rPr lang="en-US" sz="2400" dirty="0"/>
                <a:t>]) = base + i</a:t>
              </a:r>
              <a:r>
                <a:rPr lang="en-US" sz="2400" baseline="-25000" dirty="0"/>
                <a:t>1</a:t>
              </a:r>
              <a:r>
                <a:rPr lang="en-US" sz="2400" dirty="0"/>
                <a:t>*20 + i</a:t>
              </a:r>
              <a:r>
                <a:rPr lang="en-US" sz="2400" baseline="-25000" dirty="0"/>
                <a:t>2</a:t>
              </a:r>
              <a:r>
                <a:rPr lang="en-US" sz="2400" dirty="0"/>
                <a:t>*4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31F49A-FE4D-A14A-BB11-0D3A1B643B6D}"/>
                </a:ext>
              </a:extLst>
            </p:cNvPr>
            <p:cNvSpPr txBox="1"/>
            <p:nvPr/>
          </p:nvSpPr>
          <p:spPr>
            <a:xfrm>
              <a:off x="7156242" y="2921965"/>
              <a:ext cx="1491114" cy="19389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/>
                <a:t>1</a:t>
              </a:r>
              <a:r>
                <a:rPr lang="en-US" sz="2400" dirty="0"/>
                <a:t> = i</a:t>
              </a:r>
              <a:r>
                <a:rPr lang="en-US" sz="2400" baseline="-25000" dirty="0"/>
                <a:t>1</a:t>
              </a:r>
              <a:r>
                <a:rPr lang="en-US" sz="2400" dirty="0"/>
                <a:t> * 20</a:t>
              </a:r>
            </a:p>
            <a:p>
              <a:r>
                <a:rPr lang="en-US" sz="2400" dirty="0"/>
                <a:t>t</a:t>
              </a:r>
              <a:r>
                <a:rPr lang="en-US" sz="2400" baseline="-25000" dirty="0"/>
                <a:t>2</a:t>
              </a:r>
              <a:r>
                <a:rPr lang="en-US" sz="2400" dirty="0"/>
                <a:t> = i</a:t>
              </a:r>
              <a:r>
                <a:rPr lang="en-US" sz="2400" baseline="-25000" dirty="0"/>
                <a:t>2</a:t>
              </a:r>
              <a:r>
                <a:rPr lang="en-US" sz="2400" dirty="0"/>
                <a:t> * 4</a:t>
              </a:r>
            </a:p>
            <a:p>
              <a:r>
                <a:rPr lang="en-US" sz="2400" dirty="0"/>
                <a:t>t</a:t>
              </a:r>
              <a:r>
                <a:rPr lang="en-US" sz="2400" baseline="-25000" dirty="0"/>
                <a:t>3</a:t>
              </a:r>
              <a:r>
                <a:rPr lang="en-US" sz="2400" dirty="0"/>
                <a:t> = t</a:t>
              </a:r>
              <a:r>
                <a:rPr lang="en-US" sz="2400" baseline="-25000" dirty="0"/>
                <a:t>1</a:t>
              </a:r>
              <a:r>
                <a:rPr lang="en-US" sz="2400" dirty="0"/>
                <a:t> + t</a:t>
              </a:r>
              <a:r>
                <a:rPr lang="en-US" sz="2400" baseline="-25000" dirty="0"/>
                <a:t>2</a:t>
              </a:r>
            </a:p>
            <a:p>
              <a:r>
                <a:rPr lang="en-US" sz="2400" dirty="0"/>
                <a:t>t</a:t>
              </a:r>
              <a:r>
                <a:rPr lang="en-US" sz="2400" baseline="-25000" dirty="0"/>
                <a:t>4</a:t>
              </a:r>
              <a:r>
                <a:rPr lang="en-US" sz="2400" dirty="0"/>
                <a:t> = a[t</a:t>
              </a:r>
              <a:r>
                <a:rPr lang="en-US" sz="2400" baseline="-25000" dirty="0"/>
                <a:t>3</a:t>
              </a:r>
              <a:r>
                <a:rPr lang="en-US" sz="2400" dirty="0"/>
                <a:t>]</a:t>
              </a:r>
            </a:p>
            <a:p>
              <a:r>
                <a:rPr lang="en-US" sz="2400" dirty="0"/>
                <a:t>c = t</a:t>
              </a:r>
              <a:r>
                <a:rPr lang="en-US" sz="2400" baseline="-25000" dirty="0"/>
                <a:t>4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7FC8F36-2606-FA44-8FFA-E8FA399DE420}"/>
              </a:ext>
            </a:extLst>
          </p:cNvPr>
          <p:cNvSpPr txBox="1"/>
          <p:nvPr/>
        </p:nvSpPr>
        <p:spPr>
          <a:xfrm>
            <a:off x="323528" y="5298792"/>
            <a:ext cx="6017994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err="1"/>
              <a:t>addr</a:t>
            </a:r>
            <a:r>
              <a:rPr lang="en-US" sz="2400" dirty="0"/>
              <a:t>(a[i</a:t>
            </a:r>
            <a:r>
              <a:rPr lang="en-US" sz="2400" baseline="-25000" dirty="0"/>
              <a:t>1</a:t>
            </a:r>
            <a:r>
              <a:rPr lang="en-US" sz="2400" dirty="0"/>
              <a:t>][i</a:t>
            </a:r>
            <a:r>
              <a:rPr lang="en-US" sz="2400" baseline="-25000" dirty="0"/>
              <a:t>2</a:t>
            </a:r>
            <a:r>
              <a:rPr lang="en-US" sz="2400" dirty="0"/>
              <a:t>][i</a:t>
            </a:r>
            <a:r>
              <a:rPr lang="en-US" sz="2400" baseline="-25000" dirty="0"/>
              <a:t>3</a:t>
            </a:r>
            <a:r>
              <a:rPr lang="en-US" sz="2400" dirty="0"/>
              <a:t>]) = base + i</a:t>
            </a:r>
            <a:r>
              <a:rPr lang="en-US" sz="2400" baseline="-25000" dirty="0"/>
              <a:t>1</a:t>
            </a:r>
            <a:r>
              <a:rPr lang="en-US" sz="2400" dirty="0"/>
              <a:t>*w</a:t>
            </a:r>
            <a:r>
              <a:rPr lang="en-US" sz="2400" baseline="-25000" dirty="0"/>
              <a:t>1</a:t>
            </a:r>
            <a:r>
              <a:rPr lang="en-US" sz="2400" dirty="0"/>
              <a:t> + i</a:t>
            </a:r>
            <a:r>
              <a:rPr lang="en-US" sz="2400" baseline="-25000" dirty="0"/>
              <a:t>2</a:t>
            </a:r>
            <a:r>
              <a:rPr lang="en-US" sz="2400" dirty="0"/>
              <a:t>*w</a:t>
            </a:r>
            <a:r>
              <a:rPr lang="en-US" sz="2400" baseline="-25000" dirty="0"/>
              <a:t>2</a:t>
            </a:r>
            <a:r>
              <a:rPr lang="en-US" sz="2400" dirty="0"/>
              <a:t> + i</a:t>
            </a:r>
            <a:r>
              <a:rPr lang="en-US" sz="2400" baseline="-25000" dirty="0"/>
              <a:t>3</a:t>
            </a:r>
            <a:r>
              <a:rPr lang="en-US" sz="2400" dirty="0"/>
              <a:t>*w</a:t>
            </a:r>
            <a:r>
              <a:rPr lang="en-US" sz="2400" baseline="-25000" dirty="0"/>
              <a:t>3</a:t>
            </a:r>
          </a:p>
          <a:p>
            <a:r>
              <a:rPr lang="en-US" sz="2400" baseline="-25000" dirty="0"/>
              <a:t>		     </a:t>
            </a:r>
            <a:r>
              <a:rPr lang="en-US" sz="2400" dirty="0"/>
              <a:t>= base + i</a:t>
            </a:r>
            <a:r>
              <a:rPr lang="en-US" sz="2400" baseline="-25000" dirty="0"/>
              <a:t>1</a:t>
            </a:r>
            <a:r>
              <a:rPr lang="en-US" sz="2400" dirty="0"/>
              <a:t>*160 + i</a:t>
            </a:r>
            <a:r>
              <a:rPr lang="en-US" sz="2400" baseline="-25000" dirty="0"/>
              <a:t>2</a:t>
            </a:r>
            <a:r>
              <a:rPr lang="en-US" sz="2400" dirty="0"/>
              <a:t>*32 + i</a:t>
            </a:r>
            <a:r>
              <a:rPr lang="en-US" sz="2400" baseline="-25000" dirty="0"/>
              <a:t>3</a:t>
            </a:r>
            <a:r>
              <a:rPr lang="en-US" sz="2400" dirty="0"/>
              <a:t>*4</a:t>
            </a:r>
          </a:p>
        </p:txBody>
      </p:sp>
    </p:spTree>
    <p:extLst>
      <p:ext uri="{BB962C8B-B14F-4D97-AF65-F5344CB8AC3E}">
        <p14:creationId xmlns:p14="http://schemas.microsoft.com/office/powerpoint/2010/main" val="383274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AF2E2-1F50-6A4D-BC03-5513ECBBC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of Array References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B5BD8-511A-C943-8129-66A0D88DB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196235"/>
          </a:xfrm>
        </p:spPr>
        <p:txBody>
          <a:bodyPr/>
          <a:lstStyle/>
          <a:p>
            <a:r>
              <a:rPr lang="en-US" dirty="0"/>
              <a:t>A[i</a:t>
            </a:r>
            <a:r>
              <a:rPr lang="en-US" baseline="-25000" dirty="0"/>
              <a:t>1</a:t>
            </a:r>
            <a:r>
              <a:rPr lang="en-US" dirty="0"/>
              <a:t>][i</a:t>
            </a:r>
            <a:r>
              <a:rPr lang="en-US" baseline="-25000" dirty="0"/>
              <a:t>2</a:t>
            </a:r>
            <a:r>
              <a:rPr lang="en-US" dirty="0"/>
              <a:t>][i</a:t>
            </a:r>
            <a:r>
              <a:rPr lang="en-US" baseline="-25000" dirty="0"/>
              <a:t>3</a:t>
            </a:r>
            <a:r>
              <a:rPr lang="en-US" dirty="0"/>
              <a:t>], type(a) = array(3, array(5, array(8, int)))</a:t>
            </a:r>
          </a:p>
          <a:p>
            <a:pPr lvl="1"/>
            <a:r>
              <a:rPr lang="en-US" i="1" dirty="0" err="1">
                <a:solidFill>
                  <a:srgbClr val="0000FF"/>
                </a:solidFill>
              </a:rPr>
              <a:t>L.type</a:t>
            </a:r>
            <a:r>
              <a:rPr lang="en-US" dirty="0"/>
              <a:t>: the type of the subarray generated by </a:t>
            </a:r>
            <a:r>
              <a:rPr lang="en-US" i="1" dirty="0"/>
              <a:t>L</a:t>
            </a:r>
          </a:p>
          <a:p>
            <a:pPr lvl="1"/>
            <a:r>
              <a:rPr lang="en-US" i="1" dirty="0" err="1">
                <a:solidFill>
                  <a:srgbClr val="0000FF"/>
                </a:solidFill>
              </a:rPr>
              <a:t>L.addr</a:t>
            </a:r>
            <a:r>
              <a:rPr lang="en-US" dirty="0"/>
              <a:t>: a temporary that is used while computing the offset for the array reference by summing the terms </a:t>
            </a:r>
            <a:r>
              <a:rPr lang="en-US" dirty="0" err="1"/>
              <a:t>i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  <a:r>
              <a:rPr lang="en-US" sz="2000" dirty="0"/>
              <a:t>⨉ </a:t>
            </a:r>
            <a:r>
              <a:rPr lang="en-US" dirty="0" err="1"/>
              <a:t>w</a:t>
            </a:r>
            <a:r>
              <a:rPr lang="en-US" baseline="-25000" dirty="0" err="1"/>
              <a:t>j</a:t>
            </a:r>
            <a:endParaRPr lang="en-US" baseline="-25000" dirty="0"/>
          </a:p>
          <a:p>
            <a:pPr lvl="1"/>
            <a:r>
              <a:rPr lang="en-US" i="1" dirty="0" err="1">
                <a:solidFill>
                  <a:srgbClr val="0000FF"/>
                </a:solidFill>
              </a:rPr>
              <a:t>L.array</a:t>
            </a:r>
            <a:r>
              <a:rPr lang="en-US" dirty="0"/>
              <a:t>: a pointer to the symbol-table entry for the array name</a:t>
            </a:r>
          </a:p>
          <a:p>
            <a:pPr lvl="2"/>
            <a:r>
              <a:rPr lang="en-US" i="1" dirty="0" err="1"/>
              <a:t>L.array.base</a:t>
            </a:r>
            <a:r>
              <a:rPr lang="en-US" i="1" dirty="0"/>
              <a:t> </a:t>
            </a:r>
            <a:r>
              <a:rPr lang="en-US" dirty="0"/>
              <a:t>gives the array’s base address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E032D-D51E-9443-939D-9F8C2D40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EC2F7E-3166-3441-9259-DAB48BACB656}"/>
              </a:ext>
            </a:extLst>
          </p:cNvPr>
          <p:cNvSpPr txBox="1"/>
          <p:nvPr/>
        </p:nvSpPr>
        <p:spPr>
          <a:xfrm>
            <a:off x="35496" y="3717032"/>
            <a:ext cx="4116833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/>
              <a:t>① </a:t>
            </a:r>
            <a:r>
              <a:rPr lang="en-US" sz="2200" i="1" dirty="0"/>
              <a:t>S</a:t>
            </a:r>
            <a:r>
              <a:rPr lang="en-US" sz="2200" dirty="0"/>
              <a:t> -&gt; id = </a:t>
            </a:r>
            <a:r>
              <a:rPr lang="en-US" sz="2200" i="1" dirty="0"/>
              <a:t>E</a:t>
            </a:r>
            <a:r>
              <a:rPr lang="en-US" sz="2200" dirty="0"/>
              <a:t>; | </a:t>
            </a:r>
            <a:r>
              <a:rPr lang="en-US" sz="2200" i="1" dirty="0">
                <a:solidFill>
                  <a:srgbClr val="FF0000"/>
                </a:solidFill>
              </a:rPr>
              <a:t>L = E</a:t>
            </a:r>
            <a:r>
              <a:rPr lang="en-US" sz="2200" dirty="0">
                <a:solidFill>
                  <a:srgbClr val="FF0000"/>
                </a:solidFill>
              </a:rPr>
              <a:t>;</a:t>
            </a:r>
          </a:p>
          <a:p>
            <a:r>
              <a:rPr lang="en-US" sz="2200" dirty="0"/>
              <a:t>② </a:t>
            </a:r>
            <a:r>
              <a:rPr lang="en-US" sz="2200" i="1" dirty="0"/>
              <a:t>E</a:t>
            </a:r>
            <a:r>
              <a:rPr lang="en-US" sz="2200" dirty="0"/>
              <a:t> -&gt; </a:t>
            </a:r>
            <a:r>
              <a:rPr lang="en-US" sz="2200" i="1" dirty="0"/>
              <a:t>E</a:t>
            </a:r>
            <a:r>
              <a:rPr lang="en-US" sz="2200" i="1" baseline="-25000" dirty="0"/>
              <a:t>1</a:t>
            </a:r>
            <a:r>
              <a:rPr lang="en-US" sz="2200" i="1" dirty="0"/>
              <a:t> </a:t>
            </a:r>
            <a:r>
              <a:rPr lang="en-US" sz="2200" dirty="0"/>
              <a:t>+</a:t>
            </a:r>
            <a:r>
              <a:rPr lang="en-US" sz="2200" i="1" dirty="0"/>
              <a:t> E</a:t>
            </a:r>
            <a:r>
              <a:rPr lang="en-US" sz="2200" i="1" baseline="-25000" dirty="0"/>
              <a:t>2</a:t>
            </a:r>
            <a:r>
              <a:rPr lang="zh-CN" altLang="en-US" sz="2200" i="1" baseline="-25000" dirty="0"/>
              <a:t> </a:t>
            </a:r>
            <a:r>
              <a:rPr lang="en-US" altLang="zh-CN" sz="2200" dirty="0"/>
              <a:t>|</a:t>
            </a:r>
            <a:r>
              <a:rPr lang="en-US" sz="2200" dirty="0"/>
              <a:t> - </a:t>
            </a:r>
            <a:r>
              <a:rPr lang="en-US" sz="2200" i="1" dirty="0"/>
              <a:t>E</a:t>
            </a:r>
            <a:r>
              <a:rPr lang="en-US" sz="2200" i="1" baseline="-25000" dirty="0"/>
              <a:t>1</a:t>
            </a:r>
            <a:r>
              <a:rPr lang="zh-CN" altLang="en-US" sz="2200" baseline="-25000" dirty="0"/>
              <a:t> </a:t>
            </a:r>
            <a:r>
              <a:rPr lang="en-US" altLang="zh-CN" sz="2200" dirty="0"/>
              <a:t>|</a:t>
            </a:r>
            <a:r>
              <a:rPr lang="zh-CN" altLang="en-US" sz="2200" dirty="0"/>
              <a:t> </a:t>
            </a:r>
            <a:r>
              <a:rPr lang="en-US" sz="2200" i="1" dirty="0"/>
              <a:t>(E</a:t>
            </a:r>
            <a:r>
              <a:rPr lang="en-US" sz="2200" i="1" baseline="-25000" dirty="0"/>
              <a:t>1</a:t>
            </a:r>
            <a:r>
              <a:rPr lang="en-US" sz="2200" i="1" dirty="0"/>
              <a:t>)</a:t>
            </a:r>
            <a:r>
              <a:rPr lang="zh-CN" altLang="en-US" sz="2200" i="1" dirty="0"/>
              <a:t> </a:t>
            </a:r>
            <a:r>
              <a:rPr lang="en-US" altLang="zh-CN" sz="2200" dirty="0"/>
              <a:t>|</a:t>
            </a:r>
            <a:r>
              <a:rPr lang="zh-CN" altLang="en-US" sz="2200" dirty="0"/>
              <a:t> </a:t>
            </a:r>
            <a:r>
              <a:rPr lang="en-US" altLang="zh-CN" sz="2200" dirty="0"/>
              <a:t>id | </a:t>
            </a:r>
            <a:r>
              <a:rPr lang="en-US" altLang="zh-CN" sz="2200" i="1" dirty="0">
                <a:solidFill>
                  <a:srgbClr val="FF0000"/>
                </a:solidFill>
              </a:rPr>
              <a:t>L</a:t>
            </a:r>
            <a:endParaRPr lang="en-US" sz="2200" dirty="0">
              <a:solidFill>
                <a:srgbClr val="0000FF"/>
              </a:solidFill>
            </a:endParaRPr>
          </a:p>
          <a:p>
            <a:r>
              <a:rPr lang="en-US" sz="2200" dirty="0"/>
              <a:t>③</a:t>
            </a:r>
            <a:r>
              <a:rPr lang="en-US" sz="2200" i="1" dirty="0"/>
              <a:t> </a:t>
            </a:r>
            <a:r>
              <a:rPr lang="en-US" sz="2200" i="1" dirty="0">
                <a:solidFill>
                  <a:srgbClr val="FF0000"/>
                </a:solidFill>
              </a:rPr>
              <a:t>L</a:t>
            </a:r>
            <a:r>
              <a:rPr lang="en-US" sz="2200" dirty="0">
                <a:solidFill>
                  <a:srgbClr val="FF0000"/>
                </a:solidFill>
              </a:rPr>
              <a:t> -&gt; id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[</a:t>
            </a:r>
            <a:r>
              <a:rPr lang="en-US" sz="2200" i="1" dirty="0">
                <a:solidFill>
                  <a:srgbClr val="FF0000"/>
                </a:solidFill>
              </a:rPr>
              <a:t>E</a:t>
            </a:r>
            <a:r>
              <a:rPr lang="en-US" sz="2200" dirty="0">
                <a:solidFill>
                  <a:srgbClr val="FF0000"/>
                </a:solidFill>
              </a:rPr>
              <a:t>] | </a:t>
            </a:r>
            <a:r>
              <a:rPr lang="en-US" sz="2200" i="1" dirty="0">
                <a:solidFill>
                  <a:srgbClr val="FF0000"/>
                </a:solidFill>
              </a:rPr>
              <a:t>L</a:t>
            </a:r>
            <a:r>
              <a:rPr lang="en-US" sz="2200" i="1" baseline="-25000" dirty="0">
                <a:solidFill>
                  <a:srgbClr val="FF0000"/>
                </a:solidFill>
              </a:rPr>
              <a:t>1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[</a:t>
            </a:r>
            <a:r>
              <a:rPr lang="en-US" sz="2200" i="1" dirty="0">
                <a:solidFill>
                  <a:srgbClr val="FF0000"/>
                </a:solidFill>
              </a:rPr>
              <a:t>E</a:t>
            </a:r>
            <a:r>
              <a:rPr lang="en-US" sz="2200" dirty="0">
                <a:solidFill>
                  <a:srgbClr val="FF0000"/>
                </a:solidFill>
              </a:rPr>
              <a:t>]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base </a:t>
            </a:r>
            <a:r>
              <a:rPr lang="en-US" sz="2400" dirty="0">
                <a:solidFill>
                  <a:srgbClr val="0000FF"/>
                </a:solidFill>
              </a:rPr>
              <a:t>+</a:t>
            </a:r>
            <a:r>
              <a:rPr lang="en-US" sz="2400" i="1" dirty="0">
                <a:solidFill>
                  <a:srgbClr val="0000FF"/>
                </a:solidFill>
              </a:rPr>
              <a:t> i</a:t>
            </a:r>
            <a:r>
              <a:rPr lang="en-US" sz="2400" i="1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⨉</a:t>
            </a:r>
            <a:r>
              <a:rPr lang="en-US" sz="2400" i="1" dirty="0">
                <a:solidFill>
                  <a:srgbClr val="0000FF"/>
                </a:solidFill>
              </a:rPr>
              <a:t>w</a:t>
            </a:r>
            <a:r>
              <a:rPr lang="en-US" sz="2400" i="1" baseline="-25000" dirty="0">
                <a:solidFill>
                  <a:srgbClr val="0000FF"/>
                </a:solidFill>
              </a:rPr>
              <a:t>1</a:t>
            </a:r>
            <a:r>
              <a:rPr lang="en-US" sz="2400" i="1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+</a:t>
            </a:r>
            <a:r>
              <a:rPr lang="en-US" sz="2400" i="1" dirty="0">
                <a:solidFill>
                  <a:srgbClr val="0000FF"/>
                </a:solidFill>
              </a:rPr>
              <a:t> i</a:t>
            </a:r>
            <a:r>
              <a:rPr lang="en-US" sz="2400" i="1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⨉</a:t>
            </a:r>
            <a:r>
              <a:rPr lang="en-US" sz="2400" i="1" dirty="0">
                <a:solidFill>
                  <a:srgbClr val="0000FF"/>
                </a:solidFill>
              </a:rPr>
              <a:t>w</a:t>
            </a:r>
            <a:r>
              <a:rPr lang="en-US" sz="2400" i="1" baseline="-25000" dirty="0">
                <a:solidFill>
                  <a:srgbClr val="0000FF"/>
                </a:solidFill>
              </a:rPr>
              <a:t>2</a:t>
            </a:r>
            <a:r>
              <a:rPr lang="en-US" sz="2400" i="1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+ … + </a:t>
            </a:r>
            <a:r>
              <a:rPr lang="en-US" sz="2400" i="1" dirty="0" err="1">
                <a:solidFill>
                  <a:srgbClr val="0000FF"/>
                </a:solidFill>
              </a:rPr>
              <a:t>i</a:t>
            </a:r>
            <a:r>
              <a:rPr lang="en-US" sz="2400" i="1" baseline="-25000" dirty="0" err="1">
                <a:solidFill>
                  <a:srgbClr val="0000FF"/>
                </a:solidFill>
              </a:rPr>
              <a:t>k</a:t>
            </a:r>
            <a:r>
              <a:rPr lang="en-US" dirty="0" err="1">
                <a:solidFill>
                  <a:srgbClr val="0000FF"/>
                </a:solidFill>
              </a:rPr>
              <a:t>⨉</a:t>
            </a:r>
            <a:r>
              <a:rPr lang="en-US" sz="2400" i="1" dirty="0" err="1">
                <a:solidFill>
                  <a:srgbClr val="0000FF"/>
                </a:solidFill>
              </a:rPr>
              <a:t>w</a:t>
            </a:r>
            <a:r>
              <a:rPr lang="en-US" sz="2400" i="1" baseline="-25000" dirty="0" err="1">
                <a:solidFill>
                  <a:srgbClr val="0000FF"/>
                </a:solidFill>
              </a:rPr>
              <a:t>k</a:t>
            </a:r>
            <a:endParaRPr lang="en-US" sz="2200" i="1" dirty="0">
              <a:solidFill>
                <a:srgbClr val="0000FF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DAE4483-CC10-F745-BC66-DFA10CF4F24A}"/>
              </a:ext>
            </a:extLst>
          </p:cNvPr>
          <p:cNvGrpSpPr/>
          <p:nvPr/>
        </p:nvGrpSpPr>
        <p:grpSpPr>
          <a:xfrm>
            <a:off x="4071539" y="3356992"/>
            <a:ext cx="5036965" cy="3420816"/>
            <a:chOff x="3203848" y="1054671"/>
            <a:chExt cx="5036965" cy="342081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6710D04-FAC4-E74C-B3D6-DE4B42BD5EB0}"/>
                </a:ext>
              </a:extLst>
            </p:cNvPr>
            <p:cNvGrpSpPr/>
            <p:nvPr/>
          </p:nvGrpSpPr>
          <p:grpSpPr>
            <a:xfrm>
              <a:off x="4736604" y="1054671"/>
              <a:ext cx="3504209" cy="1120576"/>
              <a:chOff x="4736604" y="1054671"/>
              <a:chExt cx="3504209" cy="1120576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F8569F-3EC7-3740-91F4-36E0644FC676}"/>
                  </a:ext>
                </a:extLst>
              </p:cNvPr>
              <p:cNvSpPr txBox="1"/>
              <p:nvPr/>
            </p:nvSpPr>
            <p:spPr>
              <a:xfrm>
                <a:off x="4736604" y="1713582"/>
                <a:ext cx="3145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L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744EB39-9A3E-3A44-9682-ECEDD0F16292}"/>
                  </a:ext>
                </a:extLst>
              </p:cNvPr>
              <p:cNvSpPr txBox="1"/>
              <p:nvPr/>
            </p:nvSpPr>
            <p:spPr>
              <a:xfrm>
                <a:off x="7578452" y="1713582"/>
                <a:ext cx="662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[</a:t>
                </a:r>
                <a:r>
                  <a:rPr lang="en-US" sz="2400" i="1" dirty="0"/>
                  <a:t> E </a:t>
                </a:r>
                <a:r>
                  <a:rPr lang="en-US" sz="2400" dirty="0"/>
                  <a:t>]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0E7A2D1-4653-0B48-826C-4B96D74899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17587" y="1484784"/>
                <a:ext cx="1193608" cy="2557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8523815-D1D1-3D4C-A248-94923EF32C0F}"/>
                  </a:ext>
                </a:extLst>
              </p:cNvPr>
              <p:cNvCxnSpPr>
                <a:cxnSpLocks/>
                <a:endCxn id="18" idx="0"/>
              </p:cNvCxnSpPr>
              <p:nvPr/>
            </p:nvCxnSpPr>
            <p:spPr>
              <a:xfrm>
                <a:off x="6104304" y="1484784"/>
                <a:ext cx="1805329" cy="2287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7A5394C-3CAA-7F40-8407-F49AE6343D39}"/>
                  </a:ext>
                </a:extLst>
              </p:cNvPr>
              <p:cNvSpPr txBox="1"/>
              <p:nvPr/>
            </p:nvSpPr>
            <p:spPr>
              <a:xfrm>
                <a:off x="5972442" y="1054671"/>
                <a:ext cx="3145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L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1E31D54-1B1E-C247-B655-D38C6E8D6056}"/>
                </a:ext>
              </a:extLst>
            </p:cNvPr>
            <p:cNvGrpSpPr/>
            <p:nvPr/>
          </p:nvGrpSpPr>
          <p:grpSpPr>
            <a:xfrm>
              <a:off x="3502759" y="2090465"/>
              <a:ext cx="3504209" cy="690463"/>
              <a:chOff x="4736604" y="1484784"/>
              <a:chExt cx="3504209" cy="690463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6324956-49D8-6D4A-8F3D-9D0786E34FCF}"/>
                  </a:ext>
                </a:extLst>
              </p:cNvPr>
              <p:cNvSpPr txBox="1"/>
              <p:nvPr/>
            </p:nvSpPr>
            <p:spPr>
              <a:xfrm>
                <a:off x="4736604" y="1713582"/>
                <a:ext cx="3145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L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5BA4D6-B8CD-B84A-9A93-1B85C1B023F1}"/>
                  </a:ext>
                </a:extLst>
              </p:cNvPr>
              <p:cNvSpPr txBox="1"/>
              <p:nvPr/>
            </p:nvSpPr>
            <p:spPr>
              <a:xfrm>
                <a:off x="7578452" y="1713582"/>
                <a:ext cx="662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[</a:t>
                </a:r>
                <a:r>
                  <a:rPr lang="en-US" sz="2400" i="1" dirty="0"/>
                  <a:t> E </a:t>
                </a:r>
                <a:r>
                  <a:rPr lang="en-US" sz="2400" dirty="0"/>
                  <a:t>]</a:t>
                </a: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A0504D1-2BE4-BF46-9581-0526BF1F36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17587" y="1484784"/>
                <a:ext cx="1193608" cy="2557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B60D9ED-C6D4-B74B-A789-35B55755ECAC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>
                <a:off x="6104304" y="1484784"/>
                <a:ext cx="1805329" cy="2287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61AC249-1FDB-3F49-91B4-6172FEE0DD20}"/>
                </a:ext>
              </a:extLst>
            </p:cNvPr>
            <p:cNvGrpSpPr/>
            <p:nvPr/>
          </p:nvGrpSpPr>
          <p:grpSpPr>
            <a:xfrm>
              <a:off x="3203848" y="2716325"/>
              <a:ext cx="2553893" cy="1226023"/>
              <a:chOff x="5671538" y="1451307"/>
              <a:chExt cx="2553893" cy="1226023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6446F51-5717-2940-A2D8-2A1CACB1F1A8}"/>
                  </a:ext>
                </a:extLst>
              </p:cNvPr>
              <p:cNvSpPr txBox="1"/>
              <p:nvPr/>
            </p:nvSpPr>
            <p:spPr>
              <a:xfrm>
                <a:off x="5671538" y="1846333"/>
                <a:ext cx="52931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id</a:t>
                </a:r>
              </a:p>
              <a:p>
                <a:r>
                  <a:rPr lang="en-US" sz="2400" i="1" dirty="0"/>
                  <a:t>(a)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DB75529-EBCD-1948-97B9-97A47DC5AD6B}"/>
                  </a:ext>
                </a:extLst>
              </p:cNvPr>
              <p:cNvSpPr txBox="1"/>
              <p:nvPr/>
            </p:nvSpPr>
            <p:spPr>
              <a:xfrm>
                <a:off x="7563070" y="1803942"/>
                <a:ext cx="662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[</a:t>
                </a:r>
                <a:r>
                  <a:rPr lang="en-US" sz="2400" i="1" dirty="0"/>
                  <a:t> E </a:t>
                </a:r>
                <a:r>
                  <a:rPr lang="en-US" sz="2400" dirty="0"/>
                  <a:t>]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3EB3CD1-EC4F-9B40-93A8-586B42462C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1724" y="1451307"/>
                <a:ext cx="257450" cy="4596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6985A1A-2689-924E-B158-1400B5F81D69}"/>
                  </a:ext>
                </a:extLst>
              </p:cNvPr>
              <p:cNvCxnSpPr>
                <a:cxnSpLocks/>
                <a:endCxn id="31" idx="0"/>
              </p:cNvCxnSpPr>
              <p:nvPr/>
            </p:nvCxnSpPr>
            <p:spPr>
              <a:xfrm>
                <a:off x="6088922" y="1470025"/>
                <a:ext cx="1805329" cy="3339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8DC6A77-1972-664D-9088-D183EB6D8A05}"/>
                </a:ext>
              </a:extLst>
            </p:cNvPr>
            <p:cNvGrpSpPr/>
            <p:nvPr/>
          </p:nvGrpSpPr>
          <p:grpSpPr>
            <a:xfrm>
              <a:off x="7689243" y="2045072"/>
              <a:ext cx="545342" cy="1066279"/>
              <a:chOff x="7689243" y="2045072"/>
              <a:chExt cx="545342" cy="1066279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261934D-7818-0B42-8C1E-B8324C1DBD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0942" y="2045072"/>
                <a:ext cx="0" cy="301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56C66E6-B0F9-7442-8626-35094A7C2028}"/>
                  </a:ext>
                </a:extLst>
              </p:cNvPr>
              <p:cNvSpPr txBox="1"/>
              <p:nvPr/>
            </p:nvSpPr>
            <p:spPr>
              <a:xfrm>
                <a:off x="7689243" y="2280354"/>
                <a:ext cx="54534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id</a:t>
                </a:r>
              </a:p>
              <a:p>
                <a:r>
                  <a:rPr lang="en-US" sz="2400" i="1" dirty="0"/>
                  <a:t>(i</a:t>
                </a:r>
                <a:r>
                  <a:rPr lang="en-US" sz="2400" i="1" baseline="-25000" dirty="0"/>
                  <a:t>3</a:t>
                </a:r>
                <a:r>
                  <a:rPr lang="en-US" sz="2400" i="1" dirty="0"/>
                  <a:t>)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1009F2D-B49A-844E-AA2A-339B6C7C5228}"/>
                </a:ext>
              </a:extLst>
            </p:cNvPr>
            <p:cNvGrpSpPr/>
            <p:nvPr/>
          </p:nvGrpSpPr>
          <p:grpSpPr>
            <a:xfrm>
              <a:off x="6440016" y="2669237"/>
              <a:ext cx="545342" cy="1066279"/>
              <a:chOff x="7689243" y="2045072"/>
              <a:chExt cx="545342" cy="1066279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68E124D-8F35-F648-936C-3355E23608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0942" y="2045072"/>
                <a:ext cx="0" cy="301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8081C9D-72D0-D041-9E9A-7CB286D16D39}"/>
                  </a:ext>
                </a:extLst>
              </p:cNvPr>
              <p:cNvSpPr txBox="1"/>
              <p:nvPr/>
            </p:nvSpPr>
            <p:spPr>
              <a:xfrm>
                <a:off x="7689243" y="2280354"/>
                <a:ext cx="54534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id</a:t>
                </a:r>
              </a:p>
              <a:p>
                <a:r>
                  <a:rPr lang="en-US" sz="2400" i="1" dirty="0"/>
                  <a:t>(i</a:t>
                </a:r>
                <a:r>
                  <a:rPr lang="en-US" sz="2400" i="1" baseline="-25000" dirty="0"/>
                  <a:t>2</a:t>
                </a:r>
                <a:r>
                  <a:rPr lang="en-US" sz="2400" i="1" dirty="0"/>
                  <a:t>)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6303C09-A0F7-9047-A66D-FD4BA524F995}"/>
                </a:ext>
              </a:extLst>
            </p:cNvPr>
            <p:cNvGrpSpPr/>
            <p:nvPr/>
          </p:nvGrpSpPr>
          <p:grpSpPr>
            <a:xfrm>
              <a:off x="5190789" y="3409208"/>
              <a:ext cx="545342" cy="1066279"/>
              <a:chOff x="7689243" y="2045072"/>
              <a:chExt cx="545342" cy="1066279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EFD0FF4-C909-2940-AEC4-D3DA0FADA8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0942" y="2045072"/>
                <a:ext cx="0" cy="301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46B211F-C306-B74D-B947-FD28C9C3BB3F}"/>
                  </a:ext>
                </a:extLst>
              </p:cNvPr>
              <p:cNvSpPr txBox="1"/>
              <p:nvPr/>
            </p:nvSpPr>
            <p:spPr>
              <a:xfrm>
                <a:off x="7689243" y="2280354"/>
                <a:ext cx="54534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id</a:t>
                </a:r>
              </a:p>
              <a:p>
                <a:r>
                  <a:rPr lang="en-US" sz="2400" i="1" dirty="0"/>
                  <a:t>(i</a:t>
                </a:r>
                <a:r>
                  <a:rPr lang="en-US" sz="2400" i="1" baseline="-25000" dirty="0"/>
                  <a:t>1</a:t>
                </a:r>
                <a:r>
                  <a:rPr lang="en-US" sz="2400" i="1" dirty="0"/>
                  <a:t>)</a:t>
                </a: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0588A43-6749-0F4A-9C42-003827EB5383}"/>
              </a:ext>
            </a:extLst>
          </p:cNvPr>
          <p:cNvSpPr txBox="1"/>
          <p:nvPr/>
        </p:nvSpPr>
        <p:spPr>
          <a:xfrm>
            <a:off x="4615501" y="4497943"/>
            <a:ext cx="2792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array = a</a:t>
            </a:r>
          </a:p>
          <a:p>
            <a:r>
              <a:rPr lang="en-US" i="1" dirty="0">
                <a:solidFill>
                  <a:srgbClr val="0000FF"/>
                </a:solidFill>
              </a:rPr>
              <a:t>type = array(5, array(8, int))</a:t>
            </a:r>
          </a:p>
          <a:p>
            <a:r>
              <a:rPr lang="en-US" i="1" dirty="0">
                <a:solidFill>
                  <a:srgbClr val="0000FF"/>
                </a:solidFill>
              </a:rPr>
              <a:t>offset = </a:t>
            </a:r>
            <a:r>
              <a:rPr lang="en-US" dirty="0">
                <a:solidFill>
                  <a:srgbClr val="0000FF"/>
                </a:solidFill>
              </a:rPr>
              <a:t>i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sz="1400" dirty="0">
                <a:solidFill>
                  <a:srgbClr val="0000FF"/>
                </a:solidFill>
              </a:rPr>
              <a:t>⨉</a:t>
            </a:r>
            <a:r>
              <a:rPr lang="en-US" dirty="0">
                <a:solidFill>
                  <a:srgbClr val="0000FF"/>
                </a:solidFill>
              </a:rPr>
              <a:t>160</a:t>
            </a:r>
            <a:endParaRPr lang="en-US" i="1" dirty="0">
              <a:solidFill>
                <a:srgbClr val="0000FF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5473377-9A1D-B14B-B40F-EDE353CAFBFF}"/>
              </a:ext>
            </a:extLst>
          </p:cNvPr>
          <p:cNvCxnSpPr/>
          <p:nvPr/>
        </p:nvCxnSpPr>
        <p:spPr>
          <a:xfrm>
            <a:off x="4736030" y="1412776"/>
            <a:ext cx="2880360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35435D2-F31E-7C4E-B184-3EF0ECCF942A}"/>
              </a:ext>
            </a:extLst>
          </p:cNvPr>
          <p:cNvSpPr txBox="1"/>
          <p:nvPr/>
        </p:nvSpPr>
        <p:spPr>
          <a:xfrm>
            <a:off x="5909797" y="3873822"/>
            <a:ext cx="2345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array = a</a:t>
            </a:r>
          </a:p>
          <a:p>
            <a:r>
              <a:rPr lang="en-US" i="1" dirty="0">
                <a:solidFill>
                  <a:srgbClr val="0000FF"/>
                </a:solidFill>
              </a:rPr>
              <a:t>type = array(8, int)</a:t>
            </a:r>
          </a:p>
          <a:p>
            <a:r>
              <a:rPr lang="en-US" i="1" dirty="0">
                <a:solidFill>
                  <a:srgbClr val="0000FF"/>
                </a:solidFill>
              </a:rPr>
              <a:t>offset = </a:t>
            </a:r>
            <a:r>
              <a:rPr lang="en-US" dirty="0">
                <a:solidFill>
                  <a:srgbClr val="0000FF"/>
                </a:solidFill>
              </a:rPr>
              <a:t>i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sz="1400" dirty="0">
                <a:solidFill>
                  <a:srgbClr val="0000FF"/>
                </a:solidFill>
              </a:rPr>
              <a:t>⨉</a:t>
            </a:r>
            <a:r>
              <a:rPr lang="en-US" dirty="0">
                <a:solidFill>
                  <a:srgbClr val="0000FF"/>
                </a:solidFill>
              </a:rPr>
              <a:t>160 + i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sz="1400" dirty="0">
                <a:solidFill>
                  <a:srgbClr val="0000FF"/>
                </a:solidFill>
              </a:rPr>
              <a:t>⨉</a:t>
            </a:r>
            <a:r>
              <a:rPr lang="en-US" dirty="0">
                <a:solidFill>
                  <a:srgbClr val="0000FF"/>
                </a:solidFill>
              </a:rPr>
              <a:t>32 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9792980-8E37-5549-A4D6-5366D68D972F}"/>
              </a:ext>
            </a:extLst>
          </p:cNvPr>
          <p:cNvSpPr txBox="1"/>
          <p:nvPr/>
        </p:nvSpPr>
        <p:spPr>
          <a:xfrm>
            <a:off x="6220722" y="2966099"/>
            <a:ext cx="29563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array = a</a:t>
            </a:r>
          </a:p>
          <a:p>
            <a:r>
              <a:rPr lang="en-US" i="1" dirty="0">
                <a:solidFill>
                  <a:srgbClr val="0000FF"/>
                </a:solidFill>
              </a:rPr>
              <a:t>type = int</a:t>
            </a:r>
          </a:p>
          <a:p>
            <a:r>
              <a:rPr lang="en-US" i="1" dirty="0">
                <a:solidFill>
                  <a:srgbClr val="0000FF"/>
                </a:solidFill>
              </a:rPr>
              <a:t>offset = </a:t>
            </a:r>
            <a:r>
              <a:rPr lang="en-US" dirty="0">
                <a:solidFill>
                  <a:srgbClr val="0000FF"/>
                </a:solidFill>
              </a:rPr>
              <a:t>i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sz="1400" dirty="0">
                <a:solidFill>
                  <a:srgbClr val="0000FF"/>
                </a:solidFill>
              </a:rPr>
              <a:t>⨉</a:t>
            </a:r>
            <a:r>
              <a:rPr lang="en-US" dirty="0">
                <a:solidFill>
                  <a:srgbClr val="0000FF"/>
                </a:solidFill>
              </a:rPr>
              <a:t>160 + i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sz="1400" dirty="0">
                <a:solidFill>
                  <a:srgbClr val="0000FF"/>
                </a:solidFill>
              </a:rPr>
              <a:t>⨉</a:t>
            </a:r>
            <a:r>
              <a:rPr lang="en-US" dirty="0">
                <a:solidFill>
                  <a:srgbClr val="0000FF"/>
                </a:solidFill>
              </a:rPr>
              <a:t>32 + i</a:t>
            </a:r>
            <a:r>
              <a:rPr lang="en-US" baseline="-25000" dirty="0">
                <a:solidFill>
                  <a:srgbClr val="0000FF"/>
                </a:solidFill>
              </a:rPr>
              <a:t>3</a:t>
            </a:r>
            <a:r>
              <a:rPr lang="en-US" sz="1400" dirty="0">
                <a:solidFill>
                  <a:srgbClr val="0000FF"/>
                </a:solidFill>
              </a:rPr>
              <a:t>⨉</a:t>
            </a:r>
            <a:r>
              <a:rPr lang="en-US" dirty="0">
                <a:solidFill>
                  <a:srgbClr val="0000FF"/>
                </a:solidFill>
              </a:rPr>
              <a:t>4 </a:t>
            </a:r>
            <a:endParaRPr lang="en-US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55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2" grpId="0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AF2E2-1F50-6A4D-BC03-5513ECBBC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of Array References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B5BD8-511A-C943-8129-66A0D88DB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196235"/>
          </a:xfrm>
        </p:spPr>
        <p:txBody>
          <a:bodyPr/>
          <a:lstStyle/>
          <a:p>
            <a:r>
              <a:rPr lang="en-US" dirty="0"/>
              <a:t>A[i</a:t>
            </a:r>
            <a:r>
              <a:rPr lang="en-US" baseline="-25000" dirty="0"/>
              <a:t>1</a:t>
            </a:r>
            <a:r>
              <a:rPr lang="en-US" dirty="0"/>
              <a:t>][i</a:t>
            </a:r>
            <a:r>
              <a:rPr lang="en-US" baseline="-25000" dirty="0"/>
              <a:t>2</a:t>
            </a:r>
            <a:r>
              <a:rPr lang="en-US" dirty="0"/>
              <a:t>][i</a:t>
            </a:r>
            <a:r>
              <a:rPr lang="en-US" baseline="-25000" dirty="0"/>
              <a:t>3</a:t>
            </a:r>
            <a:r>
              <a:rPr lang="en-US" dirty="0"/>
              <a:t>], type(a) = array(3, array(5, array(8, int)))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E032D-D51E-9443-939D-9F8C2D40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EC2F7E-3166-3441-9259-DAB48BACB656}"/>
              </a:ext>
            </a:extLst>
          </p:cNvPr>
          <p:cNvSpPr txBox="1"/>
          <p:nvPr/>
        </p:nvSpPr>
        <p:spPr>
          <a:xfrm>
            <a:off x="291657" y="1557438"/>
            <a:ext cx="7418890" cy="4493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/>
              <a:t>① </a:t>
            </a:r>
            <a:r>
              <a:rPr lang="en-US" sz="2200" i="1" dirty="0"/>
              <a:t>S</a:t>
            </a:r>
            <a:r>
              <a:rPr lang="en-US" sz="2200" dirty="0"/>
              <a:t> -&gt; id = </a:t>
            </a:r>
            <a:r>
              <a:rPr lang="en-US" sz="2200" i="1" dirty="0"/>
              <a:t>E</a:t>
            </a:r>
            <a:r>
              <a:rPr lang="en-US" sz="2200" dirty="0"/>
              <a:t>; | </a:t>
            </a:r>
            <a:r>
              <a:rPr lang="en-US" sz="2200" i="1" dirty="0">
                <a:solidFill>
                  <a:srgbClr val="FF0000"/>
                </a:solidFill>
              </a:rPr>
              <a:t>L = E</a:t>
            </a:r>
            <a:r>
              <a:rPr lang="en-US" sz="2200" dirty="0">
                <a:solidFill>
                  <a:srgbClr val="FF0000"/>
                </a:solidFill>
              </a:rPr>
              <a:t>;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r>
              <a:rPr lang="en-US" sz="2200" i="1" dirty="0">
                <a:solidFill>
                  <a:srgbClr val="0000FF"/>
                </a:solidFill>
              </a:rPr>
              <a:t>gen(</a:t>
            </a:r>
            <a:r>
              <a:rPr lang="en-US" sz="2200" i="1" dirty="0" err="1">
                <a:solidFill>
                  <a:srgbClr val="0000FF"/>
                </a:solidFill>
              </a:rPr>
              <a:t>L.array.base</a:t>
            </a:r>
            <a:r>
              <a:rPr lang="en-US" sz="2200" i="1" dirty="0">
                <a:solidFill>
                  <a:srgbClr val="0000FF"/>
                </a:solidFill>
              </a:rPr>
              <a:t>’[‘</a:t>
            </a:r>
            <a:r>
              <a:rPr lang="en-US" sz="2200" i="1" dirty="0" err="1">
                <a:solidFill>
                  <a:srgbClr val="0000FF"/>
                </a:solidFill>
              </a:rPr>
              <a:t>L.addr</a:t>
            </a:r>
            <a:r>
              <a:rPr lang="en-US" sz="2200" i="1" dirty="0">
                <a:solidFill>
                  <a:srgbClr val="0000FF"/>
                </a:solidFill>
              </a:rPr>
              <a:t>’]’ ‘=‘ </a:t>
            </a:r>
            <a:r>
              <a:rPr lang="en-US" sz="2200" i="1" dirty="0" err="1">
                <a:solidFill>
                  <a:srgbClr val="0000FF"/>
                </a:solidFill>
              </a:rPr>
              <a:t>E.addr</a:t>
            </a:r>
            <a:r>
              <a:rPr lang="en-US" sz="2200" i="1" dirty="0">
                <a:solidFill>
                  <a:srgbClr val="0000FF"/>
                </a:solidFill>
              </a:rPr>
              <a:t>);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</a:p>
          <a:p>
            <a:r>
              <a:rPr lang="en-US" sz="2200" dirty="0"/>
              <a:t>② </a:t>
            </a:r>
            <a:r>
              <a:rPr lang="en-US" sz="2200" i="1" dirty="0"/>
              <a:t>E</a:t>
            </a:r>
            <a:r>
              <a:rPr lang="en-US" sz="2200" dirty="0"/>
              <a:t> -&gt; </a:t>
            </a:r>
            <a:r>
              <a:rPr lang="en-US" sz="2200" i="1" dirty="0"/>
              <a:t>E</a:t>
            </a:r>
            <a:r>
              <a:rPr lang="en-US" sz="2200" i="1" baseline="-25000" dirty="0"/>
              <a:t>1</a:t>
            </a:r>
            <a:r>
              <a:rPr lang="en-US" sz="2200" i="1" dirty="0"/>
              <a:t> </a:t>
            </a:r>
            <a:r>
              <a:rPr lang="en-US" sz="2200" dirty="0"/>
              <a:t>+</a:t>
            </a:r>
            <a:r>
              <a:rPr lang="en-US" sz="2200" i="1" dirty="0"/>
              <a:t> E</a:t>
            </a:r>
            <a:r>
              <a:rPr lang="en-US" sz="2200" i="1" baseline="-25000" dirty="0"/>
              <a:t>2</a:t>
            </a:r>
            <a:r>
              <a:rPr lang="zh-CN" altLang="en-US" sz="2200" i="1" baseline="-25000" dirty="0"/>
              <a:t> </a:t>
            </a:r>
            <a:r>
              <a:rPr lang="en-US" altLang="zh-CN" sz="2200" dirty="0"/>
              <a:t>|</a:t>
            </a:r>
            <a:r>
              <a:rPr lang="en-US" sz="2200" dirty="0"/>
              <a:t> - </a:t>
            </a:r>
            <a:r>
              <a:rPr lang="en-US" sz="2200" i="1" dirty="0"/>
              <a:t>E</a:t>
            </a:r>
            <a:r>
              <a:rPr lang="en-US" sz="2200" i="1" baseline="-25000" dirty="0"/>
              <a:t>1</a:t>
            </a:r>
            <a:r>
              <a:rPr lang="zh-CN" altLang="en-US" sz="2200" baseline="-25000" dirty="0"/>
              <a:t> </a:t>
            </a:r>
            <a:r>
              <a:rPr lang="en-US" altLang="zh-CN" sz="2200" dirty="0"/>
              <a:t>|</a:t>
            </a:r>
            <a:r>
              <a:rPr lang="zh-CN" altLang="en-US" sz="2200" dirty="0"/>
              <a:t> </a:t>
            </a:r>
            <a:r>
              <a:rPr lang="en-US" sz="2200" i="1" dirty="0"/>
              <a:t>(E</a:t>
            </a:r>
            <a:r>
              <a:rPr lang="en-US" sz="2200" i="1" baseline="-25000" dirty="0"/>
              <a:t>1</a:t>
            </a:r>
            <a:r>
              <a:rPr lang="en-US" sz="2200" i="1" dirty="0"/>
              <a:t>)</a:t>
            </a:r>
            <a:r>
              <a:rPr lang="zh-CN" altLang="en-US" sz="2200" i="1" dirty="0"/>
              <a:t> </a:t>
            </a:r>
            <a:r>
              <a:rPr lang="en-US" altLang="zh-CN" sz="2200" dirty="0"/>
              <a:t>|</a:t>
            </a:r>
            <a:r>
              <a:rPr lang="zh-CN" altLang="en-US" sz="2200" dirty="0"/>
              <a:t> </a:t>
            </a:r>
            <a:r>
              <a:rPr lang="en-US" altLang="zh-CN" sz="2200" dirty="0"/>
              <a:t>id | </a:t>
            </a:r>
            <a:r>
              <a:rPr lang="en-US" altLang="zh-CN" sz="2200" i="1" dirty="0">
                <a:solidFill>
                  <a:srgbClr val="FF0000"/>
                </a:solidFill>
              </a:rPr>
              <a:t>L</a:t>
            </a:r>
            <a:r>
              <a:rPr lang="en-US" altLang="zh-CN" sz="2200" dirty="0">
                <a:solidFill>
                  <a:srgbClr val="0000FF"/>
                </a:solidFill>
              </a:rPr>
              <a:t> { </a:t>
            </a:r>
            <a:r>
              <a:rPr lang="en-US" altLang="zh-CN" sz="2200" i="1" dirty="0" err="1">
                <a:solidFill>
                  <a:srgbClr val="0000FF"/>
                </a:solidFill>
              </a:rPr>
              <a:t>E.addr</a:t>
            </a:r>
            <a:r>
              <a:rPr lang="en-US" altLang="zh-CN" sz="2200" i="1" dirty="0">
                <a:solidFill>
                  <a:srgbClr val="0000FF"/>
                </a:solidFill>
              </a:rPr>
              <a:t> = </a:t>
            </a:r>
            <a:r>
              <a:rPr lang="en-US" altLang="zh-CN" sz="2200" i="1" dirty="0" err="1">
                <a:solidFill>
                  <a:srgbClr val="0000FF"/>
                </a:solidFill>
              </a:rPr>
              <a:t>newtemp</a:t>
            </a:r>
            <a:r>
              <a:rPr lang="en-US" altLang="zh-CN" sz="2200" i="1" dirty="0">
                <a:solidFill>
                  <a:srgbClr val="0000FF"/>
                </a:solidFill>
              </a:rPr>
              <a:t>();</a:t>
            </a:r>
          </a:p>
          <a:p>
            <a:r>
              <a:rPr lang="en-US" altLang="zh-CN" sz="2200" i="1" dirty="0">
                <a:solidFill>
                  <a:srgbClr val="0000FF"/>
                </a:solidFill>
              </a:rPr>
              <a:t>		gen(</a:t>
            </a:r>
            <a:r>
              <a:rPr lang="en-US" altLang="zh-CN" sz="2200" i="1" dirty="0" err="1">
                <a:solidFill>
                  <a:srgbClr val="0000FF"/>
                </a:solidFill>
              </a:rPr>
              <a:t>E.addr</a:t>
            </a:r>
            <a:r>
              <a:rPr lang="en-US" altLang="zh-CN" sz="2200" i="1" dirty="0">
                <a:solidFill>
                  <a:srgbClr val="0000FF"/>
                </a:solidFill>
              </a:rPr>
              <a:t> ’=‘ </a:t>
            </a:r>
            <a:r>
              <a:rPr lang="en-US" altLang="zh-CN" sz="2200" i="1" dirty="0" err="1">
                <a:solidFill>
                  <a:srgbClr val="0000FF"/>
                </a:solidFill>
              </a:rPr>
              <a:t>L.array.base</a:t>
            </a:r>
            <a:r>
              <a:rPr lang="en-US" altLang="zh-CN" sz="2200" i="1" dirty="0">
                <a:solidFill>
                  <a:srgbClr val="0000FF"/>
                </a:solidFill>
              </a:rPr>
              <a:t>’[‘</a:t>
            </a:r>
            <a:r>
              <a:rPr lang="en-US" altLang="zh-CN" sz="2200" i="1" dirty="0" err="1">
                <a:solidFill>
                  <a:srgbClr val="0000FF"/>
                </a:solidFill>
              </a:rPr>
              <a:t>L.addr</a:t>
            </a:r>
            <a:r>
              <a:rPr lang="en-US" altLang="zh-CN" sz="2200" i="1" dirty="0">
                <a:solidFill>
                  <a:srgbClr val="0000FF"/>
                </a:solidFill>
              </a:rPr>
              <a:t>’]’); </a:t>
            </a:r>
            <a:r>
              <a:rPr lang="en-US" altLang="zh-CN" sz="2200" dirty="0">
                <a:solidFill>
                  <a:srgbClr val="0000FF"/>
                </a:solidFill>
              </a:rPr>
              <a:t>}</a:t>
            </a:r>
            <a:endParaRPr lang="en-US" sz="2200" dirty="0">
              <a:solidFill>
                <a:srgbClr val="0000FF"/>
              </a:solidFill>
            </a:endParaRPr>
          </a:p>
          <a:p>
            <a:r>
              <a:rPr lang="en-US" sz="2200" dirty="0"/>
              <a:t>③</a:t>
            </a:r>
            <a:r>
              <a:rPr lang="en-US" sz="2200" i="1" dirty="0"/>
              <a:t> </a:t>
            </a:r>
            <a:r>
              <a:rPr lang="en-US" sz="2200" i="1" dirty="0">
                <a:solidFill>
                  <a:srgbClr val="FF0000"/>
                </a:solidFill>
              </a:rPr>
              <a:t>L</a:t>
            </a:r>
            <a:r>
              <a:rPr lang="en-US" sz="2200" dirty="0">
                <a:solidFill>
                  <a:srgbClr val="FF0000"/>
                </a:solidFill>
              </a:rPr>
              <a:t> -&gt; id [</a:t>
            </a:r>
            <a:r>
              <a:rPr lang="en-US" sz="2200" i="1" dirty="0">
                <a:solidFill>
                  <a:srgbClr val="FF0000"/>
                </a:solidFill>
              </a:rPr>
              <a:t>E</a:t>
            </a:r>
            <a:r>
              <a:rPr lang="en-US" sz="2200" dirty="0">
                <a:solidFill>
                  <a:srgbClr val="FF0000"/>
                </a:solidFill>
              </a:rPr>
              <a:t>]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i="1" dirty="0">
                <a:solidFill>
                  <a:srgbClr val="0000FF"/>
                </a:solidFill>
              </a:rPr>
              <a:t>{ </a:t>
            </a:r>
            <a:r>
              <a:rPr lang="en-US" sz="2200" i="1" dirty="0" err="1">
                <a:solidFill>
                  <a:srgbClr val="0000FF"/>
                </a:solidFill>
              </a:rPr>
              <a:t>L.array</a:t>
            </a:r>
            <a:r>
              <a:rPr lang="en-US" sz="2200" i="1" dirty="0">
                <a:solidFill>
                  <a:srgbClr val="0000FF"/>
                </a:solidFill>
              </a:rPr>
              <a:t> = lookup(</a:t>
            </a:r>
            <a:r>
              <a:rPr lang="en-US" sz="2200" i="1" dirty="0" err="1">
                <a:solidFill>
                  <a:srgbClr val="0000FF"/>
                </a:solidFill>
              </a:rPr>
              <a:t>id.lexeme</a:t>
            </a:r>
            <a:r>
              <a:rPr lang="en-US" sz="2200" i="1" dirty="0">
                <a:solidFill>
                  <a:srgbClr val="0000FF"/>
                </a:solidFill>
              </a:rPr>
              <a:t>); if !</a:t>
            </a:r>
            <a:r>
              <a:rPr lang="en-US" sz="2200" i="1" dirty="0" err="1">
                <a:solidFill>
                  <a:srgbClr val="0000FF"/>
                </a:solidFill>
              </a:rPr>
              <a:t>L.array</a:t>
            </a:r>
            <a:r>
              <a:rPr lang="en-US" sz="2200" i="1" dirty="0">
                <a:solidFill>
                  <a:srgbClr val="0000FF"/>
                </a:solidFill>
              </a:rPr>
              <a:t> then error; 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	           </a:t>
            </a:r>
            <a:r>
              <a:rPr lang="en-US" sz="2200" i="1" dirty="0" err="1">
                <a:solidFill>
                  <a:srgbClr val="0000FF"/>
                </a:solidFill>
              </a:rPr>
              <a:t>L.type</a:t>
            </a:r>
            <a:r>
              <a:rPr lang="en-US" sz="2200" i="1" dirty="0">
                <a:solidFill>
                  <a:srgbClr val="0000FF"/>
                </a:solidFill>
              </a:rPr>
              <a:t> = </a:t>
            </a:r>
            <a:r>
              <a:rPr lang="en-US" sz="2200" i="1" dirty="0" err="1">
                <a:solidFill>
                  <a:srgbClr val="0000FF"/>
                </a:solidFill>
              </a:rPr>
              <a:t>L.array.type.elem</a:t>
            </a:r>
            <a:r>
              <a:rPr lang="en-US" sz="2200" i="1" dirty="0">
                <a:solidFill>
                  <a:srgbClr val="0000FF"/>
                </a:solidFill>
              </a:rPr>
              <a:t>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	           </a:t>
            </a:r>
            <a:r>
              <a:rPr lang="en-US" sz="2200" i="1" dirty="0" err="1">
                <a:solidFill>
                  <a:srgbClr val="0000FF"/>
                </a:solidFill>
              </a:rPr>
              <a:t>L.offset</a:t>
            </a:r>
            <a:r>
              <a:rPr lang="en-US" sz="2200" i="1" dirty="0">
                <a:solidFill>
                  <a:srgbClr val="0000FF"/>
                </a:solidFill>
              </a:rPr>
              <a:t> = </a:t>
            </a:r>
            <a:r>
              <a:rPr lang="en-US" sz="2200" i="1" dirty="0" err="1">
                <a:solidFill>
                  <a:srgbClr val="0000FF"/>
                </a:solidFill>
              </a:rPr>
              <a:t>newtemp</a:t>
            </a:r>
            <a:r>
              <a:rPr lang="en-US" sz="2200" i="1" dirty="0">
                <a:solidFill>
                  <a:srgbClr val="0000FF"/>
                </a:solidFill>
              </a:rPr>
              <a:t>();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	           gen(</a:t>
            </a:r>
            <a:r>
              <a:rPr lang="en-US" sz="2200" i="1" dirty="0" err="1">
                <a:solidFill>
                  <a:srgbClr val="0000FF"/>
                </a:solidFill>
              </a:rPr>
              <a:t>L.addr</a:t>
            </a:r>
            <a:r>
              <a:rPr lang="en-US" sz="2200" i="1" dirty="0">
                <a:solidFill>
                  <a:srgbClr val="0000FF"/>
                </a:solidFill>
              </a:rPr>
              <a:t> ‘=‘ </a:t>
            </a:r>
            <a:r>
              <a:rPr lang="en-US" sz="2200" i="1" dirty="0" err="1">
                <a:solidFill>
                  <a:srgbClr val="0000FF"/>
                </a:solidFill>
              </a:rPr>
              <a:t>E.addr</a:t>
            </a:r>
            <a:r>
              <a:rPr lang="en-US" sz="2200" i="1" dirty="0">
                <a:solidFill>
                  <a:srgbClr val="0000FF"/>
                </a:solidFill>
              </a:rPr>
              <a:t> ‘*’ </a:t>
            </a:r>
            <a:r>
              <a:rPr lang="en-US" sz="2200" i="1" dirty="0" err="1">
                <a:solidFill>
                  <a:srgbClr val="0000FF"/>
                </a:solidFill>
              </a:rPr>
              <a:t>L.type.width</a:t>
            </a:r>
            <a:r>
              <a:rPr lang="en-US" sz="2200" i="1" dirty="0">
                <a:solidFill>
                  <a:srgbClr val="0000FF"/>
                </a:solidFill>
              </a:rPr>
              <a:t>); }</a:t>
            </a:r>
          </a:p>
          <a:p>
            <a:r>
              <a:rPr lang="en-US" sz="2200" dirty="0">
                <a:solidFill>
                  <a:srgbClr val="FF0000"/>
                </a:solidFill>
              </a:rPr>
              <a:t>     | </a:t>
            </a:r>
            <a:r>
              <a:rPr lang="en-US" sz="2200" i="1" dirty="0">
                <a:solidFill>
                  <a:srgbClr val="FF0000"/>
                </a:solidFill>
              </a:rPr>
              <a:t>L</a:t>
            </a:r>
            <a:r>
              <a:rPr lang="en-US" sz="2200" i="1" baseline="-25000" dirty="0">
                <a:solidFill>
                  <a:srgbClr val="FF0000"/>
                </a:solidFill>
              </a:rPr>
              <a:t>1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[</a:t>
            </a:r>
            <a:r>
              <a:rPr lang="en-US" sz="2200" i="1" dirty="0">
                <a:solidFill>
                  <a:srgbClr val="FF0000"/>
                </a:solidFill>
              </a:rPr>
              <a:t>E</a:t>
            </a:r>
            <a:r>
              <a:rPr lang="en-US" sz="2200" dirty="0">
                <a:solidFill>
                  <a:srgbClr val="FF0000"/>
                </a:solidFill>
              </a:rPr>
              <a:t>]</a:t>
            </a:r>
            <a:r>
              <a:rPr lang="en-US" sz="2200" i="1" dirty="0">
                <a:solidFill>
                  <a:srgbClr val="0000FF"/>
                </a:solidFill>
              </a:rPr>
              <a:t> { </a:t>
            </a:r>
            <a:r>
              <a:rPr lang="en-US" sz="2200" i="1" dirty="0" err="1">
                <a:solidFill>
                  <a:srgbClr val="0000FF"/>
                </a:solidFill>
              </a:rPr>
              <a:t>L.array</a:t>
            </a:r>
            <a:r>
              <a:rPr lang="en-US" sz="2200" i="1" dirty="0">
                <a:solidFill>
                  <a:srgbClr val="0000FF"/>
                </a:solidFill>
              </a:rPr>
              <a:t> = L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.array;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	      </a:t>
            </a:r>
            <a:r>
              <a:rPr lang="en-US" sz="2200" i="1" dirty="0" err="1">
                <a:solidFill>
                  <a:srgbClr val="0000FF"/>
                </a:solidFill>
              </a:rPr>
              <a:t>L.type</a:t>
            </a:r>
            <a:r>
              <a:rPr lang="en-US" sz="2200" i="1" dirty="0">
                <a:solidFill>
                  <a:srgbClr val="0000FF"/>
                </a:solidFill>
              </a:rPr>
              <a:t> = L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.type.elem;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	      t = </a:t>
            </a:r>
            <a:r>
              <a:rPr lang="en-US" sz="2200" i="1" dirty="0" err="1">
                <a:solidFill>
                  <a:srgbClr val="0000FF"/>
                </a:solidFill>
              </a:rPr>
              <a:t>newtemp</a:t>
            </a:r>
            <a:r>
              <a:rPr lang="en-US" sz="2200" i="1" dirty="0">
                <a:solidFill>
                  <a:srgbClr val="0000FF"/>
                </a:solidFill>
              </a:rPr>
              <a:t>();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	      gen(t ‘=‘ </a:t>
            </a:r>
            <a:r>
              <a:rPr lang="en-US" sz="2200" i="1" dirty="0" err="1">
                <a:solidFill>
                  <a:srgbClr val="0000FF"/>
                </a:solidFill>
              </a:rPr>
              <a:t>E.addr</a:t>
            </a:r>
            <a:r>
              <a:rPr lang="en-US" sz="2200" i="1" dirty="0">
                <a:solidFill>
                  <a:srgbClr val="0000FF"/>
                </a:solidFill>
              </a:rPr>
              <a:t> ‘*’ </a:t>
            </a:r>
            <a:r>
              <a:rPr lang="en-US" sz="2200" i="1" dirty="0" err="1">
                <a:solidFill>
                  <a:srgbClr val="0000FF"/>
                </a:solidFill>
              </a:rPr>
              <a:t>L.type.width</a:t>
            </a:r>
            <a:r>
              <a:rPr lang="en-US" sz="2200" i="1" dirty="0">
                <a:solidFill>
                  <a:srgbClr val="0000FF"/>
                </a:solidFill>
              </a:rPr>
              <a:t>);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	      </a:t>
            </a:r>
            <a:r>
              <a:rPr lang="en-US" sz="2200" i="1" dirty="0" err="1">
                <a:solidFill>
                  <a:srgbClr val="0000FF"/>
                </a:solidFill>
              </a:rPr>
              <a:t>L.addr</a:t>
            </a:r>
            <a:r>
              <a:rPr lang="en-US" sz="2200" i="1" dirty="0">
                <a:solidFill>
                  <a:srgbClr val="0000FF"/>
                </a:solidFill>
              </a:rPr>
              <a:t> = </a:t>
            </a:r>
            <a:r>
              <a:rPr lang="en-US" sz="2200" i="1" dirty="0" err="1">
                <a:solidFill>
                  <a:srgbClr val="0000FF"/>
                </a:solidFill>
              </a:rPr>
              <a:t>newtemp</a:t>
            </a:r>
            <a:r>
              <a:rPr lang="en-US" sz="2200" i="1" dirty="0">
                <a:solidFill>
                  <a:srgbClr val="0000FF"/>
                </a:solidFill>
              </a:rPr>
              <a:t>();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	      gen(</a:t>
            </a:r>
            <a:r>
              <a:rPr lang="en-US" sz="2200" i="1" dirty="0" err="1">
                <a:solidFill>
                  <a:srgbClr val="0000FF"/>
                </a:solidFill>
              </a:rPr>
              <a:t>L.addr</a:t>
            </a:r>
            <a:r>
              <a:rPr lang="en-US" sz="2200" i="1" dirty="0">
                <a:solidFill>
                  <a:srgbClr val="0000FF"/>
                </a:solidFill>
              </a:rPr>
              <a:t> ‘=‘ L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.addr ‘+’ t; }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B5A8686-7812-254A-9DDA-1288854E1CC4}"/>
              </a:ext>
            </a:extLst>
          </p:cNvPr>
          <p:cNvSpPr txBox="1"/>
          <p:nvPr/>
        </p:nvSpPr>
        <p:spPr>
          <a:xfrm>
            <a:off x="7727998" y="4874384"/>
            <a:ext cx="1380506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 dirty="0"/>
              <a:t>t</a:t>
            </a:r>
            <a:r>
              <a:rPr lang="en-US" sz="2000" i="1" baseline="-25000" dirty="0"/>
              <a:t>1</a:t>
            </a:r>
            <a:r>
              <a:rPr lang="en-US" sz="2000" i="1" dirty="0"/>
              <a:t> = i</a:t>
            </a:r>
            <a:r>
              <a:rPr lang="en-US" sz="2000" i="1" baseline="-25000" dirty="0"/>
              <a:t>1</a:t>
            </a:r>
            <a:r>
              <a:rPr lang="en-US" sz="2000" i="1" dirty="0"/>
              <a:t> * 160</a:t>
            </a:r>
          </a:p>
          <a:p>
            <a:r>
              <a:rPr lang="en-US" sz="2000" i="1" dirty="0"/>
              <a:t>t</a:t>
            </a:r>
            <a:r>
              <a:rPr lang="en-US" sz="2000" i="1" baseline="-25000" dirty="0"/>
              <a:t>2</a:t>
            </a:r>
            <a:r>
              <a:rPr lang="en-US" sz="2000" i="1" dirty="0"/>
              <a:t> = i</a:t>
            </a:r>
            <a:r>
              <a:rPr lang="en-US" sz="2000" i="1" baseline="-25000" dirty="0"/>
              <a:t>2</a:t>
            </a:r>
            <a:r>
              <a:rPr lang="en-US" sz="2000" i="1" dirty="0"/>
              <a:t> * 32</a:t>
            </a:r>
          </a:p>
          <a:p>
            <a:r>
              <a:rPr lang="en-US" sz="2000" i="1" dirty="0"/>
              <a:t>t</a:t>
            </a:r>
            <a:r>
              <a:rPr lang="en-US" sz="2000" i="1" baseline="-25000" dirty="0"/>
              <a:t>3</a:t>
            </a:r>
            <a:r>
              <a:rPr lang="en-US" sz="2000" i="1" dirty="0"/>
              <a:t> = t</a:t>
            </a:r>
            <a:r>
              <a:rPr lang="en-US" sz="2000" i="1" baseline="-25000" dirty="0"/>
              <a:t>1</a:t>
            </a:r>
            <a:r>
              <a:rPr lang="en-US" sz="2000" i="1" dirty="0"/>
              <a:t> + t</a:t>
            </a:r>
            <a:r>
              <a:rPr lang="en-US" sz="2000" i="1" baseline="-25000" dirty="0"/>
              <a:t>2</a:t>
            </a:r>
          </a:p>
          <a:p>
            <a:r>
              <a:rPr lang="en-US" sz="2000" i="1" dirty="0"/>
              <a:t>t</a:t>
            </a:r>
            <a:r>
              <a:rPr lang="en-US" sz="2000" i="1" baseline="-25000" dirty="0"/>
              <a:t>4</a:t>
            </a:r>
            <a:r>
              <a:rPr lang="en-US" sz="2000" i="1" dirty="0"/>
              <a:t> = i</a:t>
            </a:r>
            <a:r>
              <a:rPr lang="en-US" sz="2000" i="1" baseline="-25000" dirty="0"/>
              <a:t>3</a:t>
            </a:r>
            <a:r>
              <a:rPr lang="en-US" sz="2000" i="1" dirty="0"/>
              <a:t> * 4</a:t>
            </a:r>
          </a:p>
          <a:p>
            <a:r>
              <a:rPr lang="en-US" sz="2000" i="1" dirty="0"/>
              <a:t>t</a:t>
            </a:r>
            <a:r>
              <a:rPr lang="en-US" sz="2000" i="1" baseline="-25000" dirty="0"/>
              <a:t>5</a:t>
            </a:r>
            <a:r>
              <a:rPr lang="en-US" sz="2000" i="1" dirty="0"/>
              <a:t> = t</a:t>
            </a:r>
            <a:r>
              <a:rPr lang="en-US" sz="2000" i="1" baseline="-25000" dirty="0"/>
              <a:t>3</a:t>
            </a:r>
            <a:r>
              <a:rPr lang="en-US" sz="2000" i="1" dirty="0"/>
              <a:t> + t</a:t>
            </a:r>
            <a:r>
              <a:rPr lang="en-US" sz="2000" i="1" baseline="-25000" dirty="0"/>
              <a:t>4</a:t>
            </a:r>
            <a:endParaRPr lang="en-US" sz="2000" i="1" dirty="0"/>
          </a:p>
          <a:p>
            <a:r>
              <a:rPr lang="en-US" sz="2000" i="1" dirty="0"/>
              <a:t>c = a[t</a:t>
            </a:r>
            <a:r>
              <a:rPr lang="en-US" sz="2000" i="1" baseline="-25000" dirty="0"/>
              <a:t>5</a:t>
            </a:r>
            <a:r>
              <a:rPr lang="en-US" sz="2000" i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1668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1CDB-DAF0-7940-8797-71C96123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r>
              <a:rPr lang="en-US" dirty="0"/>
              <a:t>: Boolean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CC1A2-BBF5-7A4A-8BDD-A0223C8ED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395515"/>
          </a:xfrm>
        </p:spPr>
        <p:txBody>
          <a:bodyPr>
            <a:normAutofit/>
          </a:bodyPr>
          <a:lstStyle/>
          <a:p>
            <a:r>
              <a:rPr lang="en-US" dirty="0"/>
              <a:t>Boolean expression: </a:t>
            </a:r>
            <a:r>
              <a:rPr lang="en-US" dirty="0">
                <a:solidFill>
                  <a:srgbClr val="0000FF"/>
                </a:solidFill>
              </a:rPr>
              <a:t>a </a:t>
            </a:r>
            <a:r>
              <a:rPr lang="en-US" i="1" dirty="0">
                <a:solidFill>
                  <a:srgbClr val="0000FF"/>
                </a:solidFill>
              </a:rPr>
              <a:t>op</a:t>
            </a:r>
            <a:r>
              <a:rPr lang="en-US" dirty="0">
                <a:solidFill>
                  <a:srgbClr val="0000FF"/>
                </a:solidFill>
              </a:rPr>
              <a:t> b</a:t>
            </a:r>
          </a:p>
          <a:p>
            <a:pPr lvl="1"/>
            <a:r>
              <a:rPr lang="en-US" dirty="0"/>
              <a:t>where op can be &lt;, &lt;=, = !=, &gt; or &gt;=, &amp;&amp;, ||, …</a:t>
            </a:r>
          </a:p>
          <a:p>
            <a:r>
              <a:rPr lang="en-US" b="1" dirty="0"/>
              <a:t>Short-circuit</a:t>
            </a:r>
            <a:r>
              <a:rPr lang="en-US" dirty="0"/>
              <a:t> evaluation</a:t>
            </a:r>
            <a:r>
              <a:rPr lang="en-US" sz="2400" dirty="0"/>
              <a:t>[</a:t>
            </a:r>
            <a:r>
              <a:rPr lang="zh-CN" altLang="en-US" sz="2400" dirty="0"/>
              <a:t>短路计算</a:t>
            </a:r>
            <a:r>
              <a:rPr lang="en-US" sz="2400" dirty="0"/>
              <a:t>]</a:t>
            </a:r>
            <a:r>
              <a:rPr lang="en-US" dirty="0"/>
              <a:t>: to skip evaluation of the rest of a </a:t>
            </a:r>
            <a:r>
              <a:rPr lang="en-US" dirty="0" err="1"/>
              <a:t>boolean</a:t>
            </a:r>
            <a:r>
              <a:rPr lang="en-US" dirty="0"/>
              <a:t> expression once a </a:t>
            </a:r>
            <a:r>
              <a:rPr lang="en-US" dirty="0" err="1"/>
              <a:t>boolean</a:t>
            </a:r>
            <a:r>
              <a:rPr lang="en-US" dirty="0"/>
              <a:t> value is known</a:t>
            </a:r>
          </a:p>
          <a:p>
            <a:pPr lvl="1"/>
            <a:r>
              <a:rPr lang="en-US" dirty="0"/>
              <a:t>Given following C code: </a:t>
            </a:r>
            <a:r>
              <a:rPr lang="en-US" i="1" dirty="0">
                <a:solidFill>
                  <a:srgbClr val="0000FF"/>
                </a:solidFill>
              </a:rPr>
              <a:t>if (flag || foo()) { bar(); };</a:t>
            </a:r>
          </a:p>
          <a:p>
            <a:pPr lvl="2"/>
            <a:r>
              <a:rPr lang="en-US" dirty="0"/>
              <a:t>If </a:t>
            </a:r>
            <a:r>
              <a:rPr lang="en-US" i="1" dirty="0">
                <a:solidFill>
                  <a:srgbClr val="0000FF"/>
                </a:solidFill>
              </a:rPr>
              <a:t>flag</a:t>
            </a:r>
            <a:r>
              <a:rPr lang="en-US" dirty="0"/>
              <a:t> is true, </a:t>
            </a:r>
            <a:r>
              <a:rPr lang="en-US" i="1" dirty="0">
                <a:solidFill>
                  <a:srgbClr val="0000FF"/>
                </a:solidFill>
              </a:rPr>
              <a:t>foo()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never executes</a:t>
            </a:r>
          </a:p>
          <a:p>
            <a:pPr lvl="2"/>
            <a:r>
              <a:rPr lang="en-US" dirty="0"/>
              <a:t>Equivalent to: </a:t>
            </a:r>
            <a:r>
              <a:rPr lang="en-US" i="1" dirty="0">
                <a:solidFill>
                  <a:srgbClr val="0000FF"/>
                </a:solidFill>
              </a:rPr>
              <a:t>if (flag) { bar(); } else if (foo()) { bar(); };</a:t>
            </a:r>
          </a:p>
          <a:p>
            <a:pPr lvl="1"/>
            <a:r>
              <a:rPr lang="en-US" dirty="0"/>
              <a:t>Given following C code: </a:t>
            </a:r>
            <a:r>
              <a:rPr lang="en-US" i="1" dirty="0">
                <a:solidFill>
                  <a:srgbClr val="0000FF"/>
                </a:solidFill>
              </a:rPr>
              <a:t>if (flag &amp;&amp; foo()) { bar(); };</a:t>
            </a:r>
          </a:p>
          <a:p>
            <a:pPr lvl="2"/>
            <a:r>
              <a:rPr lang="en-US" dirty="0"/>
              <a:t>If </a:t>
            </a:r>
            <a:r>
              <a:rPr lang="en-US" i="1" dirty="0">
                <a:solidFill>
                  <a:srgbClr val="0000FF"/>
                </a:solidFill>
              </a:rPr>
              <a:t>flag</a:t>
            </a:r>
            <a:r>
              <a:rPr lang="en-US" dirty="0"/>
              <a:t> is false, </a:t>
            </a:r>
            <a:r>
              <a:rPr lang="en-US" i="1" dirty="0">
                <a:solidFill>
                  <a:srgbClr val="0000FF"/>
                </a:solidFill>
              </a:rPr>
              <a:t>foo() </a:t>
            </a:r>
            <a:r>
              <a:rPr lang="en-US" dirty="0"/>
              <a:t>never executes</a:t>
            </a:r>
          </a:p>
          <a:p>
            <a:pPr lvl="2"/>
            <a:r>
              <a:rPr lang="en-US" dirty="0"/>
              <a:t>Equivalent to: </a:t>
            </a:r>
            <a:r>
              <a:rPr lang="en-US" i="1" dirty="0">
                <a:solidFill>
                  <a:srgbClr val="0000FF"/>
                </a:solidFill>
              </a:rPr>
              <a:t>if (!flag) { } else if (foo()) { bar(); };</a:t>
            </a:r>
          </a:p>
          <a:p>
            <a:pPr lvl="1"/>
            <a:r>
              <a:rPr lang="en-US" dirty="0"/>
              <a:t>Used to alter control flow, or compute logical values</a:t>
            </a:r>
          </a:p>
          <a:p>
            <a:pPr lvl="2"/>
            <a:r>
              <a:rPr lang="en-US" dirty="0"/>
              <a:t>Examples: </a:t>
            </a:r>
            <a:r>
              <a:rPr lang="en-US" i="1" dirty="0"/>
              <a:t>if (x &lt; 5) x = 1</a:t>
            </a:r>
            <a:r>
              <a:rPr lang="en-US" dirty="0"/>
              <a:t>; </a:t>
            </a:r>
            <a:r>
              <a:rPr lang="en-US" i="1" dirty="0"/>
              <a:t>x = true</a:t>
            </a:r>
            <a:r>
              <a:rPr lang="en-US" dirty="0"/>
              <a:t>; </a:t>
            </a:r>
            <a:r>
              <a:rPr lang="en-US" i="1" dirty="0"/>
              <a:t>x = a &lt; b</a:t>
            </a:r>
          </a:p>
          <a:p>
            <a:pPr lvl="2"/>
            <a:r>
              <a:rPr lang="en-US" dirty="0"/>
              <a:t>For control flow, </a:t>
            </a:r>
            <a:r>
              <a:rPr lang="en-US" dirty="0" err="1"/>
              <a:t>boolean</a:t>
            </a:r>
            <a:r>
              <a:rPr lang="en-US" dirty="0"/>
              <a:t> operators translate to </a:t>
            </a:r>
            <a:r>
              <a:rPr lang="en-US" b="1" i="1" dirty="0"/>
              <a:t>jump</a:t>
            </a:r>
            <a:r>
              <a:rPr lang="en-US" dirty="0"/>
              <a:t> statements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F02E2-1AA0-F448-AF18-70AB9DF5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209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327B-D0CB-B944-9B8C-893A57D49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Boolean </a:t>
            </a:r>
            <a:r>
              <a:rPr lang="en-US" dirty="0" err="1"/>
              <a:t>Exprs</a:t>
            </a:r>
            <a:r>
              <a:rPr lang="en-US" dirty="0"/>
              <a:t> (w/o Short-Circuiting)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6680B-E114-8C42-BF8F-B3C64B58A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Computed just like any other arithmetic expression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Then, used in control-flow statements</a:t>
            </a:r>
          </a:p>
          <a:p>
            <a:pPr lvl="1"/>
            <a:r>
              <a:rPr lang="en-US" i="1" dirty="0" err="1">
                <a:solidFill>
                  <a:srgbClr val="0000FF"/>
                </a:solidFill>
              </a:rPr>
              <a:t>S.next</a:t>
            </a:r>
            <a:r>
              <a:rPr lang="en-US" dirty="0"/>
              <a:t>: label for code generated after </a:t>
            </a:r>
            <a:r>
              <a:rPr lang="en-US" i="1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51D19-13C4-064B-9A55-787033FD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45677F-66A8-D14E-AD31-E036EB9FB575}"/>
              </a:ext>
            </a:extLst>
          </p:cNvPr>
          <p:cNvSpPr txBox="1"/>
          <p:nvPr/>
        </p:nvSpPr>
        <p:spPr>
          <a:xfrm>
            <a:off x="732807" y="1997839"/>
            <a:ext cx="383919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E -&gt; (a &lt; b) or (c &lt; d and e &lt; 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4333E-4A9B-214D-A4A9-099042D84638}"/>
              </a:ext>
            </a:extLst>
          </p:cNvPr>
          <p:cNvSpPr txBox="1"/>
          <p:nvPr/>
        </p:nvSpPr>
        <p:spPr>
          <a:xfrm>
            <a:off x="5580112" y="1490008"/>
            <a:ext cx="1705916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1</a:t>
            </a:r>
            <a:r>
              <a:rPr lang="en-US" sz="2400" dirty="0"/>
              <a:t> = a &lt; b</a:t>
            </a:r>
          </a:p>
          <a:p>
            <a:r>
              <a:rPr lang="en-US" sz="2400" dirty="0"/>
              <a:t>t</a:t>
            </a:r>
            <a:r>
              <a:rPr lang="en-US" sz="2400" baseline="-25000" dirty="0"/>
              <a:t>2</a:t>
            </a:r>
            <a:r>
              <a:rPr lang="en-US" sz="2400" dirty="0"/>
              <a:t> = c &lt; d</a:t>
            </a:r>
          </a:p>
          <a:p>
            <a:r>
              <a:rPr lang="en-US" sz="2400" dirty="0"/>
              <a:t>t</a:t>
            </a:r>
            <a:r>
              <a:rPr lang="en-US" sz="2400" baseline="-25000" dirty="0"/>
              <a:t>3</a:t>
            </a:r>
            <a:r>
              <a:rPr lang="en-US" sz="2400" dirty="0"/>
              <a:t> = e &lt; f</a:t>
            </a:r>
          </a:p>
          <a:p>
            <a:r>
              <a:rPr lang="en-US" sz="2400" dirty="0"/>
              <a:t>t</a:t>
            </a:r>
            <a:r>
              <a:rPr lang="en-US" sz="2400" baseline="-25000" dirty="0"/>
              <a:t>4</a:t>
            </a:r>
            <a:r>
              <a:rPr lang="en-US" sz="2400" dirty="0"/>
              <a:t> = t</a:t>
            </a:r>
            <a:r>
              <a:rPr lang="en-US" sz="2400" baseline="-25000" dirty="0"/>
              <a:t>2</a:t>
            </a:r>
            <a:r>
              <a:rPr lang="en-US" sz="2400" dirty="0"/>
              <a:t> &amp;&amp; t</a:t>
            </a:r>
            <a:r>
              <a:rPr lang="en-US" sz="2400" baseline="-25000" dirty="0"/>
              <a:t>3</a:t>
            </a:r>
          </a:p>
          <a:p>
            <a:r>
              <a:rPr lang="en-US" sz="2400" dirty="0"/>
              <a:t>t</a:t>
            </a:r>
            <a:r>
              <a:rPr lang="en-US" sz="2400" baseline="-25000" dirty="0"/>
              <a:t>5</a:t>
            </a:r>
            <a:r>
              <a:rPr lang="en-US" sz="2400" dirty="0"/>
              <a:t> = t</a:t>
            </a:r>
            <a:r>
              <a:rPr lang="en-US" sz="2400" baseline="-25000" dirty="0"/>
              <a:t>1</a:t>
            </a:r>
            <a:r>
              <a:rPr lang="en-US" sz="2400" dirty="0"/>
              <a:t> || t</a:t>
            </a:r>
            <a:r>
              <a:rPr lang="en-US" sz="2400" baseline="-25000" dirty="0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CA459E-76C9-F443-9206-2F8A9586874B}"/>
              </a:ext>
            </a:extLst>
          </p:cNvPr>
          <p:cNvSpPr txBox="1"/>
          <p:nvPr/>
        </p:nvSpPr>
        <p:spPr>
          <a:xfrm>
            <a:off x="732807" y="4695527"/>
            <a:ext cx="145905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S -&gt; if E S1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99CB5D-3E13-5241-82A0-FBC31119702F}"/>
              </a:ext>
            </a:extLst>
          </p:cNvPr>
          <p:cNvSpPr txBox="1"/>
          <p:nvPr/>
        </p:nvSpPr>
        <p:spPr>
          <a:xfrm>
            <a:off x="5580112" y="4388911"/>
            <a:ext cx="2432782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if (!t</a:t>
            </a:r>
            <a:r>
              <a:rPr lang="en-US" sz="2400" baseline="-25000" dirty="0"/>
              <a:t>5</a:t>
            </a:r>
            <a:r>
              <a:rPr lang="en-US" sz="2400" dirty="0"/>
              <a:t>) </a:t>
            </a:r>
            <a:r>
              <a:rPr lang="en-US" sz="2400" dirty="0" err="1"/>
              <a:t>goto</a:t>
            </a:r>
            <a:r>
              <a:rPr lang="en-US" sz="2400" dirty="0"/>
              <a:t> </a:t>
            </a:r>
            <a:r>
              <a:rPr lang="en-US" sz="2400" i="1" dirty="0" err="1"/>
              <a:t>S.next</a:t>
            </a:r>
            <a:endParaRPr lang="en-US" sz="2400" i="1" dirty="0"/>
          </a:p>
          <a:p>
            <a:r>
              <a:rPr lang="en-US" sz="2400" dirty="0"/>
              <a:t>S</a:t>
            </a:r>
            <a:r>
              <a:rPr lang="en-US" sz="2400" baseline="-25000" dirty="0"/>
              <a:t>1</a:t>
            </a:r>
            <a:r>
              <a:rPr lang="en-US" sz="2400" dirty="0"/>
              <a:t>.code</a:t>
            </a:r>
          </a:p>
          <a:p>
            <a:r>
              <a:rPr lang="en-US" sz="2400" i="1" dirty="0" err="1"/>
              <a:t>S.next</a:t>
            </a:r>
            <a:r>
              <a:rPr lang="en-US" sz="2400" dirty="0"/>
              <a:t>: ...</a:t>
            </a:r>
          </a:p>
        </p:txBody>
      </p:sp>
    </p:spTree>
    <p:extLst>
      <p:ext uri="{BB962C8B-B14F-4D97-AF65-F5344CB8AC3E}">
        <p14:creationId xmlns:p14="http://schemas.microsoft.com/office/powerpoint/2010/main" val="425329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721C-6BF5-6E43-A430-F88A92E4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BCB5-F309-C34D-A62D-12E586BA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5446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What are the main tasks of compilation backend?</a:t>
            </a:r>
          </a:p>
          <a:p>
            <a:endParaRPr lang="en-US" dirty="0"/>
          </a:p>
          <a:p>
            <a:r>
              <a:rPr lang="en-US" dirty="0"/>
              <a:t>What is IR (specifically, the low-level IR)?</a:t>
            </a:r>
          </a:p>
          <a:p>
            <a:endParaRPr lang="en-US" dirty="0"/>
          </a:p>
          <a:p>
            <a:pPr marL="0" indent="0">
              <a:buNone/>
            </a:pPr>
            <a:endParaRPr lang="en-US" sz="1200" dirty="0"/>
          </a:p>
          <a:p>
            <a:r>
              <a:rPr lang="en-US" dirty="0"/>
              <a:t>Why do we use IR?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is three-address code (TAC)?</a:t>
            </a:r>
          </a:p>
          <a:p>
            <a:endParaRPr lang="en-US" dirty="0"/>
          </a:p>
          <a:p>
            <a:r>
              <a:rPr lang="en-US" dirty="0"/>
              <a:t>TAC of x + y * z + 5?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BB04F-0A6A-3B49-A501-4D8ECB32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A9453-7013-A645-BA28-F4970DC0E648}"/>
              </a:ext>
            </a:extLst>
          </p:cNvPr>
          <p:cNvSpPr txBox="1"/>
          <p:nvPr/>
        </p:nvSpPr>
        <p:spPr>
          <a:xfrm>
            <a:off x="374567" y="4677082"/>
            <a:ext cx="8130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A type of IR, with at most three operands. (High-level assembly)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E49AA9-539C-2A44-A046-80C81AF57F32}"/>
              </a:ext>
            </a:extLst>
          </p:cNvPr>
          <p:cNvSpPr txBox="1"/>
          <p:nvPr/>
        </p:nvSpPr>
        <p:spPr>
          <a:xfrm>
            <a:off x="374567" y="2314178"/>
            <a:ext cx="8781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Intermediate Representation. A machine- and language-independent</a:t>
            </a:r>
          </a:p>
          <a:p>
            <a:r>
              <a:rPr lang="en-US" sz="2400" dirty="0">
                <a:solidFill>
                  <a:srgbClr val="0000FF"/>
                </a:solidFill>
              </a:rPr>
              <a:t>version of the original source code.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E4A1F1-E62E-E54F-A0DC-88D09E098C4A}"/>
              </a:ext>
            </a:extLst>
          </p:cNvPr>
          <p:cNvSpPr txBox="1"/>
          <p:nvPr/>
        </p:nvSpPr>
        <p:spPr>
          <a:xfrm>
            <a:off x="399699" y="5743842"/>
            <a:ext cx="4020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r>
              <a:rPr lang="en-US" sz="2400" dirty="0">
                <a:solidFill>
                  <a:srgbClr val="0000FF"/>
                </a:solidFill>
              </a:rPr>
              <a:t> = y * z; t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rgbClr val="0000FF"/>
                </a:solidFill>
              </a:rPr>
              <a:t> = x + t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r>
              <a:rPr lang="en-US" sz="2400" dirty="0">
                <a:solidFill>
                  <a:srgbClr val="0000FF"/>
                </a:solidFill>
              </a:rPr>
              <a:t>; t</a:t>
            </a:r>
            <a:r>
              <a:rPr lang="en-US" sz="2400" baseline="-25000" dirty="0">
                <a:solidFill>
                  <a:srgbClr val="0000FF"/>
                </a:solidFill>
              </a:rPr>
              <a:t>3</a:t>
            </a:r>
            <a:r>
              <a:rPr lang="en-US" sz="2400" dirty="0">
                <a:solidFill>
                  <a:srgbClr val="0000FF"/>
                </a:solidFill>
              </a:rPr>
              <a:t> = t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rgbClr val="0000FF"/>
                </a:solidFill>
              </a:rPr>
              <a:t> + 5;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EE99FB-ED0A-1C45-B3F1-8D0C2930EE29}"/>
              </a:ext>
            </a:extLst>
          </p:cNvPr>
          <p:cNvSpPr txBox="1"/>
          <p:nvPr/>
        </p:nvSpPr>
        <p:spPr>
          <a:xfrm>
            <a:off x="407552" y="3634422"/>
            <a:ext cx="8780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Clean separation of front- and back-end; easy to optimize and extend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C2A955-1831-6841-B2B4-F02A25304401}"/>
              </a:ext>
            </a:extLst>
          </p:cNvPr>
          <p:cNvSpPr txBox="1"/>
          <p:nvPr/>
        </p:nvSpPr>
        <p:spPr>
          <a:xfrm>
            <a:off x="407552" y="1298885"/>
            <a:ext cx="8950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Intermediate code generation, optimizations, target 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404923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3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721C-6BF5-6E43-A430-F88A92E4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BCB5-F309-C34D-A62D-12E586BA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5446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Possible ways to implement TAC?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1000" dirty="0"/>
          </a:p>
          <a:p>
            <a:r>
              <a:rPr lang="en-US" dirty="0"/>
              <a:t>What is Single Static Assignment?</a:t>
            </a:r>
          </a:p>
          <a:p>
            <a:pPr marL="0" indent="0">
              <a:buNone/>
            </a:pPr>
            <a:endParaRPr lang="en-US" dirty="0"/>
          </a:p>
          <a:p>
            <a:endParaRPr lang="en-US" sz="800" dirty="0"/>
          </a:p>
          <a:p>
            <a:r>
              <a:rPr lang="en-US" dirty="0"/>
              <a:t>In code generation, how to layout variables in memory?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is address alignment?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BB04F-0A6A-3B49-A501-4D8ECB32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E49AA9-539C-2A44-A046-80C81AF57F32}"/>
              </a:ext>
            </a:extLst>
          </p:cNvPr>
          <p:cNvSpPr txBox="1"/>
          <p:nvPr/>
        </p:nvSpPr>
        <p:spPr>
          <a:xfrm>
            <a:off x="475969" y="4361323"/>
            <a:ext cx="7331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Calculate the location using base address and type width.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EE99FB-ED0A-1C45-B3F1-8D0C2930EE29}"/>
              </a:ext>
            </a:extLst>
          </p:cNvPr>
          <p:cNvSpPr txBox="1"/>
          <p:nvPr/>
        </p:nvSpPr>
        <p:spPr>
          <a:xfrm>
            <a:off x="475969" y="5360109"/>
            <a:ext cx="7874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Enforce </a:t>
            </a:r>
            <a:r>
              <a:rPr lang="en-US" sz="2400" dirty="0" err="1">
                <a:solidFill>
                  <a:srgbClr val="0000FF"/>
                </a:solidFill>
              </a:rPr>
              <a:t>addr</a:t>
            </a:r>
            <a:r>
              <a:rPr lang="en-US" sz="2400" dirty="0">
                <a:solidFill>
                  <a:srgbClr val="0000FF"/>
                </a:solidFill>
              </a:rPr>
              <a:t>(x) % </a:t>
            </a:r>
            <a:r>
              <a:rPr lang="en-US" sz="2400" dirty="0" err="1">
                <a:solidFill>
                  <a:srgbClr val="0000FF"/>
                </a:solidFill>
              </a:rPr>
              <a:t>sizeof</a:t>
            </a:r>
            <a:r>
              <a:rPr lang="en-US" sz="2400" dirty="0">
                <a:solidFill>
                  <a:srgbClr val="0000FF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x.type</a:t>
            </a:r>
            <a:r>
              <a:rPr lang="en-US" sz="2400" dirty="0">
                <a:solidFill>
                  <a:srgbClr val="0000FF"/>
                </a:solidFill>
              </a:rPr>
              <a:t>) == 0, to respect the hardware</a:t>
            </a:r>
          </a:p>
          <a:p>
            <a:r>
              <a:rPr lang="en-US" sz="2400" dirty="0">
                <a:solidFill>
                  <a:srgbClr val="0000FF"/>
                </a:solidFill>
              </a:rPr>
              <a:t>constraints to avoid unexpected performance degradation.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26015-E590-5C42-888B-26A094669FF9}"/>
              </a:ext>
            </a:extLst>
          </p:cNvPr>
          <p:cNvSpPr txBox="1"/>
          <p:nvPr/>
        </p:nvSpPr>
        <p:spPr>
          <a:xfrm>
            <a:off x="395536" y="3059866"/>
            <a:ext cx="7432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An IR that facilitates certain code optimization.</a:t>
            </a:r>
          </a:p>
          <a:p>
            <a:r>
              <a:rPr lang="en-US" sz="2400" dirty="0">
                <a:solidFill>
                  <a:srgbClr val="0000FF"/>
                </a:solidFill>
              </a:rPr>
              <a:t>Give variable different version name on every assignment.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30A11-47D4-0342-8357-1F36045558F9}"/>
              </a:ext>
            </a:extLst>
          </p:cNvPr>
          <p:cNvSpPr txBox="1"/>
          <p:nvPr/>
        </p:nvSpPr>
        <p:spPr>
          <a:xfrm>
            <a:off x="482183" y="1310729"/>
            <a:ext cx="4287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Quadruples: op arg1, arg2, result</a:t>
            </a:r>
          </a:p>
          <a:p>
            <a:r>
              <a:rPr lang="en-US" sz="2400" dirty="0">
                <a:solidFill>
                  <a:srgbClr val="0000FF"/>
                </a:solidFill>
              </a:rPr>
              <a:t>Triples: op arg1 arg2</a:t>
            </a:r>
          </a:p>
          <a:p>
            <a:r>
              <a:rPr lang="en-US" sz="2400" dirty="0">
                <a:solidFill>
                  <a:srgbClr val="0000FF"/>
                </a:solidFill>
              </a:rPr>
              <a:t>Indirect triples: op arg1 arg2</a:t>
            </a:r>
          </a:p>
        </p:txBody>
      </p:sp>
    </p:spTree>
    <p:extLst>
      <p:ext uri="{BB962C8B-B14F-4D97-AF65-F5344CB8AC3E}">
        <p14:creationId xmlns:p14="http://schemas.microsoft.com/office/powerpoint/2010/main" val="201269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2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53F66-D9ED-3445-8E9C-F7B06E32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Generation</a:t>
            </a:r>
            <a:r>
              <a:rPr lang="en-US" altLang="zh-CN" sz="3200" dirty="0"/>
              <a:t>[</a:t>
            </a:r>
            <a:r>
              <a:rPr lang="zh-CN" altLang="en-US" sz="3200" dirty="0"/>
              <a:t>代码生成</a:t>
            </a:r>
            <a:r>
              <a:rPr lang="en-US" altLang="zh-CN" sz="3200" dirty="0"/>
              <a:t>]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00EE3-5C91-A744-A520-7E561B384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616624"/>
          </a:xfrm>
        </p:spPr>
        <p:txBody>
          <a:bodyPr>
            <a:normAutofit/>
          </a:bodyPr>
          <a:lstStyle/>
          <a:p>
            <a:r>
              <a:rPr lang="en-US" dirty="0"/>
              <a:t>To generate three-address codes (TACs)</a:t>
            </a:r>
          </a:p>
          <a:p>
            <a:pPr lvl="1"/>
            <a:r>
              <a:rPr lang="en-US" dirty="0"/>
              <a:t>By now, we have</a:t>
            </a:r>
          </a:p>
          <a:p>
            <a:pPr lvl="2"/>
            <a:r>
              <a:rPr lang="en-US" dirty="0"/>
              <a:t>an AST, annotated with scope and type information</a:t>
            </a:r>
          </a:p>
          <a:p>
            <a:pPr lvl="1"/>
            <a:r>
              <a:rPr lang="en-US" dirty="0"/>
              <a:t>Do another round of tree traversal</a:t>
            </a:r>
          </a:p>
          <a:p>
            <a:pPr lvl="2"/>
            <a:r>
              <a:rPr lang="en-US" dirty="0"/>
              <a:t>Lay out variables in memory</a:t>
            </a:r>
          </a:p>
          <a:p>
            <a:pPr lvl="2"/>
            <a:r>
              <a:rPr lang="en-US" dirty="0"/>
              <a:t>Generate TAC for any subexpressions or </a:t>
            </a:r>
            <a:r>
              <a:rPr lang="en-US" dirty="0" err="1"/>
              <a:t>substatements</a:t>
            </a:r>
            <a:endParaRPr lang="en-US" dirty="0"/>
          </a:p>
          <a:p>
            <a:pPr lvl="2"/>
            <a:r>
              <a:rPr lang="en-US" dirty="0"/>
              <a:t>Using the result, generate TAC for the overall expression</a:t>
            </a:r>
          </a:p>
          <a:p>
            <a:r>
              <a:rPr lang="en-US" dirty="0"/>
              <a:t>We will use the syntax-directed formalisms to specify translation</a:t>
            </a:r>
          </a:p>
          <a:p>
            <a:pPr lvl="1"/>
            <a:r>
              <a:rPr lang="en-US" dirty="0"/>
              <a:t>Variable definitions [</a:t>
            </a:r>
            <a:r>
              <a:rPr lang="zh-CN" altLang="en-US" dirty="0"/>
              <a:t>变量定义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Assignment [</a:t>
            </a:r>
            <a:r>
              <a:rPr lang="zh-CN" altLang="en-US" dirty="0"/>
              <a:t>赋值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Array references [</a:t>
            </a:r>
            <a:r>
              <a:rPr lang="zh-CN" altLang="en-US" dirty="0"/>
              <a:t>数组引用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Boolean expressions [</a:t>
            </a:r>
            <a:r>
              <a:rPr lang="zh-CN" altLang="en-US" dirty="0"/>
              <a:t>布尔表达式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Control-flow statements [</a:t>
            </a:r>
            <a:r>
              <a:rPr lang="zh-CN" altLang="en-US" dirty="0"/>
              <a:t>控制流语句</a:t>
            </a:r>
            <a:r>
              <a:rPr lang="en-US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F3A68-B677-AB41-8369-5D750FBA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21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77F39-8755-CD4E-B35B-853EA4562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Expressions</a:t>
            </a:r>
            <a:r>
              <a:rPr lang="en-US" sz="3200" dirty="0"/>
              <a:t>[</a:t>
            </a:r>
            <a:r>
              <a:rPr lang="zh-CN" altLang="en-US" sz="3200" dirty="0"/>
              <a:t>类型表达式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D02BD-E051-FD4E-A39F-3F9D2B546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type expression</a:t>
            </a:r>
            <a:r>
              <a:rPr lang="en-US" dirty="0"/>
              <a:t> is either a basic type or is formed by applying an operator called a </a:t>
            </a:r>
            <a:r>
              <a:rPr lang="en-US" i="1" u="sng" dirty="0"/>
              <a:t>type constructor</a:t>
            </a:r>
            <a:r>
              <a:rPr lang="en-US" dirty="0"/>
              <a:t> </a:t>
            </a:r>
            <a:r>
              <a:rPr lang="en-US" sz="2400" dirty="0"/>
              <a:t>[</a:t>
            </a:r>
            <a:r>
              <a:rPr lang="zh-CN" altLang="en-US" sz="2400" dirty="0"/>
              <a:t>类型构造符</a:t>
            </a:r>
            <a:r>
              <a:rPr lang="en-US" sz="2400" dirty="0"/>
              <a:t>]</a:t>
            </a:r>
            <a:r>
              <a:rPr lang="en-US" dirty="0"/>
              <a:t> to a type expression</a:t>
            </a:r>
          </a:p>
          <a:p>
            <a:pPr lvl="1"/>
            <a:r>
              <a:rPr lang="en-US" dirty="0"/>
              <a:t>Basic type: </a:t>
            </a:r>
            <a:r>
              <a:rPr lang="en-US" i="1" dirty="0">
                <a:solidFill>
                  <a:srgbClr val="0000FF"/>
                </a:solidFill>
              </a:rPr>
              <a:t>integer</a:t>
            </a:r>
            <a:r>
              <a:rPr lang="en-US" dirty="0"/>
              <a:t>, </a:t>
            </a:r>
            <a:r>
              <a:rPr lang="en-US" i="1" dirty="0">
                <a:solidFill>
                  <a:srgbClr val="0000FF"/>
                </a:solidFill>
              </a:rPr>
              <a:t>float</a:t>
            </a:r>
            <a:r>
              <a:rPr lang="en-US" dirty="0"/>
              <a:t>, </a:t>
            </a:r>
            <a:r>
              <a:rPr lang="en-US" i="1" dirty="0">
                <a:solidFill>
                  <a:srgbClr val="0000FF"/>
                </a:solidFill>
              </a:rPr>
              <a:t>char</a:t>
            </a:r>
            <a:r>
              <a:rPr lang="en-US" dirty="0"/>
              <a:t>, </a:t>
            </a:r>
            <a:r>
              <a:rPr lang="en-US" i="1" dirty="0">
                <a:solidFill>
                  <a:srgbClr val="0000FF"/>
                </a:solidFill>
              </a:rPr>
              <a:t>Boolean</a:t>
            </a:r>
            <a:r>
              <a:rPr lang="en-US" dirty="0"/>
              <a:t>, </a:t>
            </a:r>
            <a:r>
              <a:rPr lang="en-US" i="1" dirty="0">
                <a:solidFill>
                  <a:srgbClr val="0000FF"/>
                </a:solidFill>
              </a:rPr>
              <a:t>void</a:t>
            </a:r>
          </a:p>
          <a:p>
            <a:pPr lvl="1"/>
            <a:r>
              <a:rPr lang="en-US" dirty="0"/>
              <a:t>Array: </a:t>
            </a:r>
            <a:r>
              <a:rPr lang="en-US" i="1" dirty="0">
                <a:solidFill>
                  <a:srgbClr val="0000FF"/>
                </a:solidFill>
              </a:rPr>
              <a:t>array(I, T)</a:t>
            </a:r>
            <a:r>
              <a:rPr lang="en-US" dirty="0"/>
              <a:t> is a type expression, if </a:t>
            </a:r>
            <a:r>
              <a:rPr lang="en-US" i="1" dirty="0"/>
              <a:t>T</a:t>
            </a:r>
            <a:r>
              <a:rPr lang="en-US" dirty="0"/>
              <a:t> is</a:t>
            </a:r>
          </a:p>
          <a:p>
            <a:pPr lvl="2"/>
            <a:r>
              <a:rPr lang="en-US" dirty="0"/>
              <a:t>int[3] &lt;--&gt; array(3, int)</a:t>
            </a:r>
          </a:p>
          <a:p>
            <a:pPr lvl="2"/>
            <a:r>
              <a:rPr lang="en-US" dirty="0"/>
              <a:t>int[2][3] &lt;--&gt; array(2, array(3, int))</a:t>
            </a:r>
          </a:p>
          <a:p>
            <a:pPr lvl="1"/>
            <a:r>
              <a:rPr lang="en-US" dirty="0"/>
              <a:t>Pointer: </a:t>
            </a:r>
            <a:r>
              <a:rPr lang="en-US" i="1" dirty="0">
                <a:solidFill>
                  <a:srgbClr val="0000FF"/>
                </a:solidFill>
              </a:rPr>
              <a:t>pointer(T)</a:t>
            </a:r>
            <a:r>
              <a:rPr lang="en-US" dirty="0"/>
              <a:t> is a type expression, if </a:t>
            </a:r>
            <a:r>
              <a:rPr lang="en-US" i="1" dirty="0"/>
              <a:t>T</a:t>
            </a:r>
            <a:r>
              <a:rPr lang="en-US" dirty="0"/>
              <a:t> is</a:t>
            </a:r>
          </a:p>
          <a:p>
            <a:pPr lvl="2"/>
            <a:r>
              <a:rPr lang="en-US" dirty="0"/>
              <a:t>int *</a:t>
            </a:r>
            <a:r>
              <a:rPr lang="en-US" dirty="0" err="1"/>
              <a:t>val</a:t>
            </a:r>
            <a:r>
              <a:rPr lang="en-US" dirty="0"/>
              <a:t> &lt;--&gt; pointer(int)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8DEAC-40B4-8E49-9A9B-F1A1F26CF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100C7-02D7-2745-8898-10DBBCEE96A7}"/>
              </a:ext>
            </a:extLst>
          </p:cNvPr>
          <p:cNvSpPr txBox="1"/>
          <p:nvPr/>
        </p:nvSpPr>
        <p:spPr>
          <a:xfrm>
            <a:off x="3763420" y="4509120"/>
            <a:ext cx="1989647" cy="1785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i="1" dirty="0"/>
              <a:t>P</a:t>
            </a:r>
            <a:r>
              <a:rPr lang="en-US" sz="2200" dirty="0"/>
              <a:t> -&gt; </a:t>
            </a:r>
            <a:r>
              <a:rPr lang="en-US" sz="2200" i="1" dirty="0"/>
              <a:t>D</a:t>
            </a:r>
          </a:p>
          <a:p>
            <a:r>
              <a:rPr lang="en-US" sz="2200" i="1" dirty="0"/>
              <a:t>D</a:t>
            </a:r>
            <a:r>
              <a:rPr lang="en-US" sz="2200" dirty="0"/>
              <a:t> -&gt; </a:t>
            </a:r>
            <a:r>
              <a:rPr lang="en-US" sz="2200" i="1" dirty="0"/>
              <a:t>T</a:t>
            </a:r>
            <a:r>
              <a:rPr lang="en-US" sz="2200" dirty="0"/>
              <a:t> id; </a:t>
            </a:r>
            <a:r>
              <a:rPr lang="en-US" sz="2200" i="1" dirty="0"/>
              <a:t>D</a:t>
            </a:r>
            <a:r>
              <a:rPr lang="en-US" sz="2200" i="1" baseline="-25000" dirty="0"/>
              <a:t>1 </a:t>
            </a:r>
            <a:r>
              <a:rPr lang="en-US" sz="2200" dirty="0"/>
              <a:t>| </a:t>
            </a:r>
            <a:r>
              <a:rPr lang="en-US" sz="2200" dirty="0" err="1"/>
              <a:t>ε</a:t>
            </a:r>
            <a:endParaRPr lang="en-US" sz="2200" dirty="0"/>
          </a:p>
          <a:p>
            <a:r>
              <a:rPr lang="en-US" sz="2200" i="1" dirty="0"/>
              <a:t>T </a:t>
            </a:r>
            <a:r>
              <a:rPr lang="en-US" sz="2200" dirty="0"/>
              <a:t>-&gt; </a:t>
            </a:r>
            <a:r>
              <a:rPr lang="en-US" sz="2200" i="1" dirty="0"/>
              <a:t>B C</a:t>
            </a:r>
            <a:r>
              <a:rPr lang="en-US" sz="2200" i="1" dirty="0">
                <a:solidFill>
                  <a:srgbClr val="0000FF"/>
                </a:solidFill>
              </a:rPr>
              <a:t> </a:t>
            </a:r>
            <a:r>
              <a:rPr lang="en-US" sz="2200" dirty="0"/>
              <a:t>|*</a:t>
            </a:r>
            <a:r>
              <a:rPr lang="en-US" sz="2200" i="1" dirty="0"/>
              <a:t>T</a:t>
            </a:r>
            <a:r>
              <a:rPr lang="en-US" sz="2200" i="1" baseline="-25000" dirty="0"/>
              <a:t>1</a:t>
            </a:r>
          </a:p>
          <a:p>
            <a:r>
              <a:rPr lang="en-US" sz="2200" i="1" dirty="0"/>
              <a:t>B</a:t>
            </a:r>
            <a:r>
              <a:rPr lang="en-US" sz="2200" dirty="0"/>
              <a:t> -&gt; int | real</a:t>
            </a:r>
            <a:endParaRPr lang="en-US" sz="2200" dirty="0">
              <a:solidFill>
                <a:srgbClr val="0000FF"/>
              </a:solidFill>
            </a:endParaRPr>
          </a:p>
          <a:p>
            <a:r>
              <a:rPr lang="en-US" sz="2200" i="1" dirty="0"/>
              <a:t>C</a:t>
            </a:r>
            <a:r>
              <a:rPr lang="en-US" sz="2200" dirty="0"/>
              <a:t> -&gt; [num]</a:t>
            </a:r>
            <a:r>
              <a:rPr lang="en-US" sz="2200" i="1" dirty="0"/>
              <a:t>C</a:t>
            </a:r>
            <a:r>
              <a:rPr lang="en-US" sz="2200" i="1" baseline="-25000" dirty="0"/>
              <a:t>1 </a:t>
            </a:r>
            <a:r>
              <a:rPr lang="en-US" sz="2200" dirty="0"/>
              <a:t>|</a:t>
            </a:r>
            <a:r>
              <a:rPr lang="en-US" sz="2200" i="1" dirty="0"/>
              <a:t> </a:t>
            </a:r>
            <a:r>
              <a:rPr lang="en-US" sz="2200" dirty="0" err="1"/>
              <a:t>ε</a:t>
            </a:r>
            <a:endParaRPr lang="en-US" sz="2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36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1A79-199A-834B-9996-7387DF79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r>
              <a:rPr lang="en-US" dirty="0"/>
              <a:t>: Variable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E9694-1704-F644-BD28-E5B4A75BD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9"/>
            <a:ext cx="8784976" cy="10801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Translating variable definitions</a:t>
            </a:r>
          </a:p>
          <a:p>
            <a:pPr lvl="1"/>
            <a:r>
              <a:rPr lang="en-US" i="1" dirty="0"/>
              <a:t>enter(name, type, offset)</a:t>
            </a:r>
          </a:p>
          <a:p>
            <a:pPr lvl="2"/>
            <a:r>
              <a:rPr lang="en-US" dirty="0"/>
              <a:t>Save the type and relative address in the symbol-table entry for the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60F08-5393-EA4C-A399-B6859312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4598F-CBE0-7849-93BD-BBB0732E9685}"/>
              </a:ext>
            </a:extLst>
          </p:cNvPr>
          <p:cNvSpPr txBox="1"/>
          <p:nvPr/>
        </p:nvSpPr>
        <p:spPr>
          <a:xfrm>
            <a:off x="192658" y="2154336"/>
            <a:ext cx="6005555" cy="4154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/>
              <a:t>① </a:t>
            </a:r>
            <a:r>
              <a:rPr lang="en-US" sz="2200" i="1" dirty="0"/>
              <a:t>P</a:t>
            </a:r>
            <a:r>
              <a:rPr lang="en-US" sz="2200" dirty="0"/>
              <a:t> -&gt;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r>
              <a:rPr lang="en-US" sz="2200" i="1" dirty="0">
                <a:solidFill>
                  <a:srgbClr val="0000FF"/>
                </a:solidFill>
              </a:rPr>
              <a:t>offset = 0 </a:t>
            </a:r>
            <a:r>
              <a:rPr lang="en-US" sz="2200" dirty="0">
                <a:solidFill>
                  <a:srgbClr val="0000FF"/>
                </a:solidFill>
              </a:rPr>
              <a:t>} </a:t>
            </a:r>
            <a:r>
              <a:rPr lang="en-US" sz="2200" i="1" dirty="0"/>
              <a:t>D</a:t>
            </a:r>
          </a:p>
          <a:p>
            <a:r>
              <a:rPr lang="en-US" sz="2200" dirty="0"/>
              <a:t>② </a:t>
            </a:r>
            <a:r>
              <a:rPr lang="en-US" sz="2200" i="1" dirty="0"/>
              <a:t>D</a:t>
            </a:r>
            <a:r>
              <a:rPr lang="en-US" sz="2200" dirty="0"/>
              <a:t> -&gt; </a:t>
            </a:r>
            <a:r>
              <a:rPr lang="en-US" sz="2200" i="1" dirty="0"/>
              <a:t>T</a:t>
            </a:r>
            <a:r>
              <a:rPr lang="en-US" sz="2200" dirty="0"/>
              <a:t> id;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r>
              <a:rPr lang="en-US" sz="2200" i="1" dirty="0">
                <a:solidFill>
                  <a:srgbClr val="0000FF"/>
                </a:solidFill>
              </a:rPr>
              <a:t>enter( </a:t>
            </a:r>
            <a:r>
              <a:rPr lang="en-US" sz="2200" i="1" dirty="0" err="1">
                <a:solidFill>
                  <a:srgbClr val="0000FF"/>
                </a:solidFill>
              </a:rPr>
              <a:t>id.lexeme</a:t>
            </a:r>
            <a:r>
              <a:rPr lang="en-US" sz="2200" i="1" dirty="0">
                <a:solidFill>
                  <a:srgbClr val="0000FF"/>
                </a:solidFill>
              </a:rPr>
              <a:t>, </a:t>
            </a:r>
            <a:r>
              <a:rPr lang="en-US" sz="2200" i="1" dirty="0" err="1">
                <a:solidFill>
                  <a:srgbClr val="0000FF"/>
                </a:solidFill>
              </a:rPr>
              <a:t>T.type</a:t>
            </a:r>
            <a:r>
              <a:rPr lang="en-US" sz="2200" i="1" dirty="0">
                <a:solidFill>
                  <a:srgbClr val="0000FF"/>
                </a:solidFill>
              </a:rPr>
              <a:t>, offset );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                         offset = offset + </a:t>
            </a:r>
            <a:r>
              <a:rPr lang="en-US" sz="2200" i="1" dirty="0" err="1">
                <a:solidFill>
                  <a:srgbClr val="0000FF"/>
                </a:solidFill>
              </a:rPr>
              <a:t>T.width</a:t>
            </a:r>
            <a:r>
              <a:rPr lang="en-US" sz="2200" i="1" dirty="0">
                <a:solidFill>
                  <a:srgbClr val="0000FF"/>
                </a:solidFill>
              </a:rPr>
              <a:t>; </a:t>
            </a:r>
            <a:r>
              <a:rPr lang="en-US" sz="2200" dirty="0">
                <a:solidFill>
                  <a:srgbClr val="0000FF"/>
                </a:solidFill>
              </a:rPr>
              <a:t>} </a:t>
            </a:r>
            <a:r>
              <a:rPr lang="en-US" sz="2200" i="1" dirty="0"/>
              <a:t>D</a:t>
            </a:r>
            <a:r>
              <a:rPr lang="en-US" sz="2200" i="1" baseline="-25000" dirty="0"/>
              <a:t>1</a:t>
            </a:r>
          </a:p>
          <a:p>
            <a:r>
              <a:rPr lang="en-US" sz="2200" dirty="0"/>
              <a:t>③</a:t>
            </a:r>
            <a:r>
              <a:rPr lang="en-US" sz="2200" i="1" dirty="0"/>
              <a:t> D</a:t>
            </a:r>
            <a:r>
              <a:rPr lang="en-US" sz="2200" dirty="0"/>
              <a:t> -&gt; </a:t>
            </a:r>
            <a:r>
              <a:rPr lang="en-US" sz="2200" dirty="0" err="1"/>
              <a:t>ε</a:t>
            </a:r>
            <a:endParaRPr lang="en-US" sz="2200" dirty="0"/>
          </a:p>
          <a:p>
            <a:r>
              <a:rPr lang="en-US" sz="2200" dirty="0"/>
              <a:t>④ </a:t>
            </a:r>
            <a:r>
              <a:rPr lang="en-US" sz="2200" i="1" dirty="0"/>
              <a:t>T </a:t>
            </a:r>
            <a:r>
              <a:rPr lang="en-US" sz="2200" dirty="0"/>
              <a:t>-&gt; </a:t>
            </a:r>
            <a:r>
              <a:rPr lang="en-US" sz="2200" i="1" dirty="0"/>
              <a:t>B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r>
              <a:rPr lang="en-US" sz="2200" i="1" dirty="0">
                <a:solidFill>
                  <a:srgbClr val="0000FF"/>
                </a:solidFill>
              </a:rPr>
              <a:t>t = </a:t>
            </a:r>
            <a:r>
              <a:rPr lang="en-US" sz="2200" i="1" dirty="0" err="1">
                <a:solidFill>
                  <a:srgbClr val="0000FF"/>
                </a:solidFill>
              </a:rPr>
              <a:t>B.type</a:t>
            </a:r>
            <a:r>
              <a:rPr lang="en-US" sz="2200" i="1" dirty="0">
                <a:solidFill>
                  <a:srgbClr val="0000FF"/>
                </a:solidFill>
              </a:rPr>
              <a:t>; w = </a:t>
            </a:r>
            <a:r>
              <a:rPr lang="en-US" sz="2200" i="1" dirty="0" err="1">
                <a:solidFill>
                  <a:srgbClr val="0000FF"/>
                </a:solidFill>
              </a:rPr>
              <a:t>B.width</a:t>
            </a:r>
            <a:r>
              <a:rPr lang="en-US" sz="2200" i="1" dirty="0">
                <a:solidFill>
                  <a:srgbClr val="0000FF"/>
                </a:solidFill>
              </a:rPr>
              <a:t>;</a:t>
            </a:r>
            <a:r>
              <a:rPr lang="en-US" sz="2200" dirty="0">
                <a:solidFill>
                  <a:srgbClr val="0000FF"/>
                </a:solidFill>
              </a:rPr>
              <a:t> }</a:t>
            </a:r>
          </a:p>
          <a:p>
            <a:r>
              <a:rPr lang="en-US" sz="2200" dirty="0"/>
              <a:t>             </a:t>
            </a:r>
            <a:r>
              <a:rPr lang="en-US" sz="2200" i="1" dirty="0"/>
              <a:t>C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r>
              <a:rPr lang="en-US" sz="2200" i="1" dirty="0" err="1">
                <a:solidFill>
                  <a:srgbClr val="0000FF"/>
                </a:solidFill>
              </a:rPr>
              <a:t>T.type</a:t>
            </a:r>
            <a:r>
              <a:rPr lang="en-US" sz="2200" i="1" dirty="0">
                <a:solidFill>
                  <a:srgbClr val="0000FF"/>
                </a:solidFill>
              </a:rPr>
              <a:t> = </a:t>
            </a:r>
            <a:r>
              <a:rPr lang="en-US" sz="2200" i="1" dirty="0" err="1">
                <a:solidFill>
                  <a:srgbClr val="0000FF"/>
                </a:solidFill>
              </a:rPr>
              <a:t>C.type</a:t>
            </a:r>
            <a:r>
              <a:rPr lang="en-US" sz="2200" i="1" dirty="0">
                <a:solidFill>
                  <a:srgbClr val="0000FF"/>
                </a:solidFill>
              </a:rPr>
              <a:t>; </a:t>
            </a:r>
            <a:r>
              <a:rPr lang="en-US" sz="2200" i="1" dirty="0" err="1">
                <a:solidFill>
                  <a:srgbClr val="0000FF"/>
                </a:solidFill>
              </a:rPr>
              <a:t>T.width</a:t>
            </a:r>
            <a:r>
              <a:rPr lang="en-US" sz="2200" i="1" dirty="0">
                <a:solidFill>
                  <a:srgbClr val="0000FF"/>
                </a:solidFill>
              </a:rPr>
              <a:t> = </a:t>
            </a:r>
            <a:r>
              <a:rPr lang="en-US" sz="2200" i="1" dirty="0" err="1">
                <a:solidFill>
                  <a:srgbClr val="0000FF"/>
                </a:solidFill>
              </a:rPr>
              <a:t>C.width</a:t>
            </a:r>
            <a:r>
              <a:rPr lang="en-US" sz="2200" i="1" dirty="0">
                <a:solidFill>
                  <a:srgbClr val="0000FF"/>
                </a:solidFill>
              </a:rPr>
              <a:t>;</a:t>
            </a:r>
            <a:r>
              <a:rPr lang="en-US" sz="2200" dirty="0">
                <a:solidFill>
                  <a:srgbClr val="0000FF"/>
                </a:solidFill>
              </a:rPr>
              <a:t> }</a:t>
            </a:r>
          </a:p>
          <a:p>
            <a:r>
              <a:rPr lang="en-US" sz="2200" dirty="0"/>
              <a:t>⑤</a:t>
            </a:r>
            <a:r>
              <a:rPr lang="en-US" sz="2200" i="1" dirty="0"/>
              <a:t> T</a:t>
            </a:r>
            <a:r>
              <a:rPr lang="en-US" sz="2200" dirty="0"/>
              <a:t> -&gt; *</a:t>
            </a:r>
            <a:r>
              <a:rPr lang="en-US" sz="2200" i="1" dirty="0"/>
              <a:t>T</a:t>
            </a:r>
            <a:r>
              <a:rPr lang="en-US" sz="2200" i="1" baseline="-25000" dirty="0"/>
              <a:t>1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r>
              <a:rPr lang="en-US" sz="2200" i="1" dirty="0" err="1">
                <a:solidFill>
                  <a:srgbClr val="0000FF"/>
                </a:solidFill>
              </a:rPr>
              <a:t>T.type</a:t>
            </a:r>
            <a:r>
              <a:rPr lang="en-US" sz="2200" i="1" dirty="0">
                <a:solidFill>
                  <a:srgbClr val="0000FF"/>
                </a:solidFill>
              </a:rPr>
              <a:t> = pointer( T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.type); </a:t>
            </a:r>
            <a:r>
              <a:rPr lang="en-US" sz="2200" i="1" dirty="0" err="1">
                <a:solidFill>
                  <a:srgbClr val="0000FF"/>
                </a:solidFill>
              </a:rPr>
              <a:t>T.width</a:t>
            </a:r>
            <a:r>
              <a:rPr lang="en-US" sz="2200" i="1" dirty="0">
                <a:solidFill>
                  <a:srgbClr val="0000FF"/>
                </a:solidFill>
              </a:rPr>
              <a:t> = 4;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</a:p>
          <a:p>
            <a:r>
              <a:rPr lang="en-US" sz="2200" dirty="0"/>
              <a:t>⑥</a:t>
            </a:r>
            <a:r>
              <a:rPr lang="en-US" sz="2200" i="1" dirty="0"/>
              <a:t> B</a:t>
            </a:r>
            <a:r>
              <a:rPr lang="en-US" sz="2200" dirty="0"/>
              <a:t> -&gt; int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r>
              <a:rPr lang="en-US" sz="2200" i="1" dirty="0" err="1">
                <a:solidFill>
                  <a:srgbClr val="0000FF"/>
                </a:solidFill>
              </a:rPr>
              <a:t>B.type</a:t>
            </a:r>
            <a:r>
              <a:rPr lang="en-US" sz="2200" i="1" dirty="0">
                <a:solidFill>
                  <a:srgbClr val="0000FF"/>
                </a:solidFill>
              </a:rPr>
              <a:t> = int; </a:t>
            </a:r>
            <a:r>
              <a:rPr lang="en-US" sz="2200" i="1" dirty="0" err="1">
                <a:solidFill>
                  <a:srgbClr val="0000FF"/>
                </a:solidFill>
              </a:rPr>
              <a:t>B.width</a:t>
            </a:r>
            <a:r>
              <a:rPr lang="en-US" sz="2200" i="1" dirty="0">
                <a:solidFill>
                  <a:srgbClr val="0000FF"/>
                </a:solidFill>
              </a:rPr>
              <a:t> = 4;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</a:p>
          <a:p>
            <a:r>
              <a:rPr lang="en-US" sz="2200" dirty="0"/>
              <a:t>⑦</a:t>
            </a:r>
            <a:r>
              <a:rPr lang="en-US" sz="2200" i="1" dirty="0"/>
              <a:t> B</a:t>
            </a:r>
            <a:r>
              <a:rPr lang="en-US" sz="2200" dirty="0"/>
              <a:t> -&gt; real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r>
              <a:rPr lang="en-US" sz="2200" i="1" dirty="0" err="1">
                <a:solidFill>
                  <a:srgbClr val="0000FF"/>
                </a:solidFill>
              </a:rPr>
              <a:t>B.type</a:t>
            </a:r>
            <a:r>
              <a:rPr lang="en-US" sz="2200" i="1" dirty="0">
                <a:solidFill>
                  <a:srgbClr val="0000FF"/>
                </a:solidFill>
              </a:rPr>
              <a:t> = real; </a:t>
            </a:r>
            <a:r>
              <a:rPr lang="en-US" sz="2200" i="1" dirty="0" err="1">
                <a:solidFill>
                  <a:srgbClr val="0000FF"/>
                </a:solidFill>
              </a:rPr>
              <a:t>B.width</a:t>
            </a:r>
            <a:r>
              <a:rPr lang="en-US" sz="2200" i="1" dirty="0">
                <a:solidFill>
                  <a:srgbClr val="0000FF"/>
                </a:solidFill>
              </a:rPr>
              <a:t> = 8;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</a:p>
          <a:p>
            <a:r>
              <a:rPr lang="en-US" sz="2200" dirty="0"/>
              <a:t>⑧</a:t>
            </a:r>
            <a:r>
              <a:rPr lang="en-US" sz="2200" i="1" dirty="0"/>
              <a:t> C</a:t>
            </a:r>
            <a:r>
              <a:rPr lang="en-US" sz="2200" dirty="0"/>
              <a:t> -&gt; </a:t>
            </a:r>
            <a:r>
              <a:rPr lang="en-US" sz="2200" dirty="0" err="1"/>
              <a:t>ε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r>
              <a:rPr lang="en-US" sz="2200" i="1" dirty="0" err="1">
                <a:solidFill>
                  <a:srgbClr val="0000FF"/>
                </a:solidFill>
              </a:rPr>
              <a:t>C.type</a:t>
            </a:r>
            <a:r>
              <a:rPr lang="en-US" sz="2200" i="1" dirty="0">
                <a:solidFill>
                  <a:srgbClr val="0000FF"/>
                </a:solidFill>
              </a:rPr>
              <a:t> = t; </a:t>
            </a:r>
            <a:r>
              <a:rPr lang="en-US" sz="2200" i="1" dirty="0" err="1">
                <a:solidFill>
                  <a:srgbClr val="0000FF"/>
                </a:solidFill>
              </a:rPr>
              <a:t>C.width</a:t>
            </a:r>
            <a:r>
              <a:rPr lang="en-US" sz="2200" i="1" dirty="0">
                <a:solidFill>
                  <a:srgbClr val="0000FF"/>
                </a:solidFill>
              </a:rPr>
              <a:t> = w;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</a:p>
          <a:p>
            <a:r>
              <a:rPr lang="en-US" sz="2200" dirty="0"/>
              <a:t>⑨</a:t>
            </a:r>
            <a:r>
              <a:rPr lang="en-US" sz="2200" i="1" dirty="0"/>
              <a:t> C</a:t>
            </a:r>
            <a:r>
              <a:rPr lang="en-US" sz="2200" dirty="0"/>
              <a:t> -&gt; [num]</a:t>
            </a:r>
            <a:r>
              <a:rPr lang="en-US" sz="2200" i="1" dirty="0"/>
              <a:t>C</a:t>
            </a:r>
            <a:r>
              <a:rPr lang="en-US" sz="2200" i="1" baseline="-25000" dirty="0"/>
              <a:t>1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r>
              <a:rPr lang="en-US" sz="2200" i="1" dirty="0" err="1">
                <a:solidFill>
                  <a:srgbClr val="0000FF"/>
                </a:solidFill>
              </a:rPr>
              <a:t>C.type</a:t>
            </a:r>
            <a:r>
              <a:rPr lang="en-US" sz="2200" i="1" dirty="0">
                <a:solidFill>
                  <a:srgbClr val="0000FF"/>
                </a:solidFill>
              </a:rPr>
              <a:t> = array( </a:t>
            </a:r>
            <a:r>
              <a:rPr lang="en-US" sz="2200" i="1" dirty="0" err="1">
                <a:solidFill>
                  <a:srgbClr val="0000FF"/>
                </a:solidFill>
              </a:rPr>
              <a:t>num.val</a:t>
            </a:r>
            <a:r>
              <a:rPr lang="en-US" sz="2200" i="1" dirty="0">
                <a:solidFill>
                  <a:srgbClr val="0000FF"/>
                </a:solidFill>
              </a:rPr>
              <a:t>, C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.type);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                               </a:t>
            </a:r>
            <a:r>
              <a:rPr lang="en-US" sz="2200" i="1" dirty="0" err="1">
                <a:solidFill>
                  <a:srgbClr val="0000FF"/>
                </a:solidFill>
              </a:rPr>
              <a:t>C.width</a:t>
            </a:r>
            <a:r>
              <a:rPr lang="en-US" sz="2200" i="1" dirty="0">
                <a:solidFill>
                  <a:srgbClr val="0000FF"/>
                </a:solidFill>
              </a:rPr>
              <a:t> = </a:t>
            </a:r>
            <a:r>
              <a:rPr lang="en-US" sz="2200" i="1" dirty="0" err="1">
                <a:solidFill>
                  <a:srgbClr val="0000FF"/>
                </a:solidFill>
              </a:rPr>
              <a:t>num.val</a:t>
            </a:r>
            <a:r>
              <a:rPr lang="en-US" sz="2200" i="1" dirty="0">
                <a:solidFill>
                  <a:srgbClr val="0000FF"/>
                </a:solidFill>
              </a:rPr>
              <a:t> * C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.width;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0FA827-1118-F24D-85AF-89923A29B80A}"/>
              </a:ext>
            </a:extLst>
          </p:cNvPr>
          <p:cNvSpPr txBox="1">
            <a:spLocks/>
          </p:cNvSpPr>
          <p:nvPr/>
        </p:nvSpPr>
        <p:spPr>
          <a:xfrm>
            <a:off x="6216518" y="2137941"/>
            <a:ext cx="2927482" cy="43153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50000"/>
              <a:buFont typeface="Wingdings" panose="05000000000000000000" pitchFamily="2" charset="2"/>
              <a:buChar char="p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/>
              <a:t>Examples:</a:t>
            </a:r>
          </a:p>
          <a:p>
            <a:pPr lvl="1" fontAlgn="auto">
              <a:spcAft>
                <a:spcPts val="0"/>
              </a:spcAft>
            </a:pPr>
            <a:r>
              <a:rPr lang="en-US" sz="2000" i="1" dirty="0"/>
              <a:t>real x; int </a:t>
            </a:r>
            <a:r>
              <a:rPr lang="en-US" sz="2000" i="1" dirty="0" err="1"/>
              <a:t>i</a:t>
            </a:r>
            <a:r>
              <a:rPr lang="en-US" sz="2000" i="1" dirty="0"/>
              <a:t>;</a:t>
            </a:r>
          </a:p>
          <a:p>
            <a:pPr lvl="1" fontAlgn="auto">
              <a:spcAft>
                <a:spcPts val="0"/>
              </a:spcAft>
            </a:pPr>
            <a:r>
              <a:rPr lang="en-US" sz="2000" i="1" dirty="0"/>
              <a:t>int[2][3];</a:t>
            </a:r>
            <a:endParaRPr lang="en-US" sz="900" i="1" dirty="0"/>
          </a:p>
          <a:p>
            <a:pPr fontAlgn="auto">
              <a:spcAft>
                <a:spcPts val="0"/>
              </a:spcAft>
            </a:pPr>
            <a:r>
              <a:rPr lang="en-US" sz="2400" i="1" dirty="0"/>
              <a:t>type</a:t>
            </a:r>
            <a:r>
              <a:rPr lang="en-US" sz="2400" dirty="0"/>
              <a:t>, </a:t>
            </a:r>
            <a:r>
              <a:rPr lang="en-US" sz="2400" i="1" dirty="0"/>
              <a:t>width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Syn attributes</a:t>
            </a:r>
          </a:p>
          <a:p>
            <a:pPr fontAlgn="auto">
              <a:spcAft>
                <a:spcPts val="0"/>
              </a:spcAft>
            </a:pPr>
            <a:r>
              <a:rPr lang="en-US" sz="2400" i="1" dirty="0"/>
              <a:t>t</a:t>
            </a:r>
            <a:r>
              <a:rPr lang="en-US" sz="2400" dirty="0"/>
              <a:t>, </a:t>
            </a:r>
            <a:r>
              <a:rPr lang="en-US" sz="2400" i="1" dirty="0"/>
              <a:t>w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Vars to pass type and width from B node to the node for </a:t>
            </a:r>
            <a:r>
              <a:rPr lang="en-US" sz="2000" i="1" dirty="0"/>
              <a:t>C</a:t>
            </a:r>
            <a:r>
              <a:rPr lang="en-US" sz="2000" dirty="0"/>
              <a:t> -&gt; </a:t>
            </a:r>
            <a:r>
              <a:rPr lang="en-US" sz="2000" dirty="0" err="1"/>
              <a:t>ε</a:t>
            </a:r>
            <a:endParaRPr lang="en-US" sz="2000" dirty="0"/>
          </a:p>
          <a:p>
            <a:pPr fontAlgn="auto">
              <a:spcAft>
                <a:spcPts val="0"/>
              </a:spcAft>
            </a:pPr>
            <a:r>
              <a:rPr lang="en-US" sz="2400" i="1" dirty="0"/>
              <a:t>offset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The next relative address</a:t>
            </a:r>
          </a:p>
        </p:txBody>
      </p:sp>
    </p:spTree>
    <p:extLst>
      <p:ext uri="{BB962C8B-B14F-4D97-AF65-F5344CB8AC3E}">
        <p14:creationId xmlns:p14="http://schemas.microsoft.com/office/powerpoint/2010/main" val="183549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2B736-E908-1644-91DA-35A3408AD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CAB98-5391-BA45-96C7-6841347CC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5040560" cy="5196235"/>
          </a:xfrm>
        </p:spPr>
        <p:txBody>
          <a:bodyPr/>
          <a:lstStyle/>
          <a:p>
            <a:r>
              <a:rPr lang="en-US" dirty="0"/>
              <a:t>Input: </a:t>
            </a:r>
            <a:r>
              <a:rPr lang="en-US" dirty="0">
                <a:solidFill>
                  <a:srgbClr val="0000FF"/>
                </a:solidFill>
              </a:rPr>
              <a:t>real x; int 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D95E8-4DA3-1540-A36A-374DFF4D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7</a:t>
            </a:fld>
            <a:endParaRPr lang="zh-CN" alt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9DCC00-9CA0-2A4E-A172-B990276828B8}"/>
              </a:ext>
            </a:extLst>
          </p:cNvPr>
          <p:cNvCxnSpPr>
            <a:cxnSpLocks/>
          </p:cNvCxnSpPr>
          <p:nvPr/>
        </p:nvCxnSpPr>
        <p:spPr>
          <a:xfrm flipV="1">
            <a:off x="1691680" y="1378435"/>
            <a:ext cx="0" cy="2503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1117117-95CF-9C43-AA2B-CC26C9467340}"/>
              </a:ext>
            </a:extLst>
          </p:cNvPr>
          <p:cNvGrpSpPr/>
          <p:nvPr/>
        </p:nvGrpSpPr>
        <p:grpSpPr>
          <a:xfrm>
            <a:off x="2944416" y="2395046"/>
            <a:ext cx="1123528" cy="1109737"/>
            <a:chOff x="6400800" y="764704"/>
            <a:chExt cx="1123528" cy="11097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69E886-181D-6540-A10C-672269CDA4CA}"/>
                </a:ext>
              </a:extLst>
            </p:cNvPr>
            <p:cNvSpPr txBox="1"/>
            <p:nvPr/>
          </p:nvSpPr>
          <p:spPr>
            <a:xfrm>
              <a:off x="7180964" y="764704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56DBE93-5BC9-2E4D-915A-C7ECF3665C6C}"/>
                </a:ext>
              </a:extLst>
            </p:cNvPr>
            <p:cNvGrpSpPr/>
            <p:nvPr/>
          </p:nvGrpSpPr>
          <p:grpSpPr>
            <a:xfrm>
              <a:off x="6400800" y="1412776"/>
              <a:ext cx="1118654" cy="461665"/>
              <a:chOff x="6400800" y="1412776"/>
              <a:chExt cx="1118654" cy="46166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AA68D9-AF85-3B4D-8B86-2AFB5A86B9A0}"/>
                  </a:ext>
                </a:extLst>
              </p:cNvPr>
              <p:cNvSpPr txBox="1"/>
              <p:nvPr/>
            </p:nvSpPr>
            <p:spPr>
              <a:xfrm>
                <a:off x="6400800" y="1412776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{a}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6BC1DB-AA2A-5441-BED2-0DE751D3A2A6}"/>
                  </a:ext>
                </a:extLst>
              </p:cNvPr>
              <p:cNvSpPr txBox="1"/>
              <p:nvPr/>
            </p:nvSpPr>
            <p:spPr>
              <a:xfrm>
                <a:off x="7145634" y="1412776"/>
                <a:ext cx="37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B877C2-2C33-8F44-80EC-EFAA4BEBD4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6755" y="1138535"/>
              <a:ext cx="657676" cy="274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6E2FFCC-2727-F94F-BE75-3DA178F6A2B0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7311111" y="1136171"/>
              <a:ext cx="21433" cy="2766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B6A67AD-8406-C247-9774-9AD93C65CF12}"/>
              </a:ext>
            </a:extLst>
          </p:cNvPr>
          <p:cNvSpPr txBox="1"/>
          <p:nvPr/>
        </p:nvSpPr>
        <p:spPr>
          <a:xfrm>
            <a:off x="54172" y="5374957"/>
            <a:ext cx="106144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offset = 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4DE2EED-844B-8249-A815-DDE8E15BC95B}"/>
              </a:ext>
            </a:extLst>
          </p:cNvPr>
          <p:cNvGrpSpPr/>
          <p:nvPr/>
        </p:nvGrpSpPr>
        <p:grpSpPr>
          <a:xfrm>
            <a:off x="2508460" y="3504783"/>
            <a:ext cx="3215668" cy="690463"/>
            <a:chOff x="5964844" y="1874441"/>
            <a:chExt cx="3215668" cy="69046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2AD7768-944E-7243-8FE5-A3882B89150C}"/>
                </a:ext>
              </a:extLst>
            </p:cNvPr>
            <p:cNvGrpSpPr/>
            <p:nvPr/>
          </p:nvGrpSpPr>
          <p:grpSpPr>
            <a:xfrm>
              <a:off x="5964844" y="2101271"/>
              <a:ext cx="3215668" cy="463633"/>
              <a:chOff x="5964844" y="2101271"/>
              <a:chExt cx="3215668" cy="463633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DD7A97-C282-8849-9D4D-873D0368E7A3}"/>
                  </a:ext>
                </a:extLst>
              </p:cNvPr>
              <p:cNvSpPr txBox="1"/>
              <p:nvPr/>
            </p:nvSpPr>
            <p:spPr>
              <a:xfrm>
                <a:off x="5964844" y="2103239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506407-32E0-B94C-8DF6-72A3AC0DE983}"/>
                  </a:ext>
                </a:extLst>
              </p:cNvPr>
              <p:cNvSpPr txBox="1"/>
              <p:nvPr/>
            </p:nvSpPr>
            <p:spPr>
              <a:xfrm>
                <a:off x="6819194" y="2103239"/>
                <a:ext cx="4171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id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C69B31-631E-A74E-AF90-ACB32B6F7E46}"/>
                  </a:ext>
                </a:extLst>
              </p:cNvPr>
              <p:cNvSpPr txBox="1"/>
              <p:nvPr/>
            </p:nvSpPr>
            <p:spPr>
              <a:xfrm>
                <a:off x="7202175" y="2101271"/>
                <a:ext cx="2664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;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D90B9A-A132-334B-9A28-ACDDE26A9B07}"/>
                  </a:ext>
                </a:extLst>
              </p:cNvPr>
              <p:cNvSpPr txBox="1"/>
              <p:nvPr/>
            </p:nvSpPr>
            <p:spPr>
              <a:xfrm>
                <a:off x="7740352" y="210323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{a}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63FD826-3BEC-A542-9C24-5D022114069A}"/>
                  </a:ext>
                </a:extLst>
              </p:cNvPr>
              <p:cNvSpPr txBox="1"/>
              <p:nvPr/>
            </p:nvSpPr>
            <p:spPr>
              <a:xfrm>
                <a:off x="8806692" y="2103239"/>
                <a:ext cx="37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FE321ED-BC16-454A-97AC-0A574E40A365}"/>
                </a:ext>
              </a:extLst>
            </p:cNvPr>
            <p:cNvGrpSpPr/>
            <p:nvPr/>
          </p:nvGrpSpPr>
          <p:grpSpPr>
            <a:xfrm>
              <a:off x="6132518" y="1874441"/>
              <a:ext cx="2861084" cy="228798"/>
              <a:chOff x="6132518" y="1874441"/>
              <a:chExt cx="2861084" cy="228798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0C84C89-0876-F044-B67F-B2D57F720AD2}"/>
                  </a:ext>
                </a:extLst>
              </p:cNvPr>
              <p:cNvCxnSpPr>
                <a:cxnSpLocks/>
                <a:endCxn id="16" idx="0"/>
              </p:cNvCxnSpPr>
              <p:nvPr/>
            </p:nvCxnSpPr>
            <p:spPr>
              <a:xfrm flipH="1">
                <a:off x="6132518" y="1874441"/>
                <a:ext cx="1206916" cy="2287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5F80A3FE-8E32-6643-BD53-A9BE298464A6}"/>
                  </a:ext>
                </a:extLst>
              </p:cNvPr>
              <p:cNvCxnSpPr>
                <a:cxnSpLocks/>
                <a:stCxn id="8" idx="2"/>
                <a:endCxn id="20" idx="0"/>
              </p:cNvCxnSpPr>
              <p:nvPr/>
            </p:nvCxnSpPr>
            <p:spPr>
              <a:xfrm>
                <a:off x="7332544" y="1874441"/>
                <a:ext cx="1661058" cy="2287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4407FF8C-842D-0F40-ABC4-9719C5984CF1}"/>
                  </a:ext>
                </a:extLst>
              </p:cNvPr>
              <p:cNvCxnSpPr>
                <a:cxnSpLocks/>
                <a:stCxn id="8" idx="2"/>
                <a:endCxn id="17" idx="0"/>
              </p:cNvCxnSpPr>
              <p:nvPr/>
            </p:nvCxnSpPr>
            <p:spPr>
              <a:xfrm flipH="1">
                <a:off x="7027745" y="1874441"/>
                <a:ext cx="304799" cy="2287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5372778-8A80-A340-8E48-334E089A3D4A}"/>
                  </a:ext>
                </a:extLst>
              </p:cNvPr>
              <p:cNvCxnSpPr>
                <a:cxnSpLocks/>
                <a:stCxn id="8" idx="2"/>
                <a:endCxn id="19" idx="0"/>
              </p:cNvCxnSpPr>
              <p:nvPr/>
            </p:nvCxnSpPr>
            <p:spPr>
              <a:xfrm>
                <a:off x="7332544" y="1874441"/>
                <a:ext cx="670060" cy="2287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4D9BD2B-5E3E-3341-AFF3-B3FD25D2EC4F}"/>
                  </a:ext>
                </a:extLst>
              </p:cNvPr>
              <p:cNvCxnSpPr>
                <a:cxnSpLocks/>
                <a:stCxn id="8" idx="2"/>
                <a:endCxn id="18" idx="0"/>
              </p:cNvCxnSpPr>
              <p:nvPr/>
            </p:nvCxnSpPr>
            <p:spPr>
              <a:xfrm>
                <a:off x="7332544" y="1874441"/>
                <a:ext cx="2841" cy="2268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39B87C1-0E0C-F44E-B74E-EFF12878C04A}"/>
              </a:ext>
            </a:extLst>
          </p:cNvPr>
          <p:cNvGrpSpPr/>
          <p:nvPr/>
        </p:nvGrpSpPr>
        <p:grpSpPr>
          <a:xfrm>
            <a:off x="1443810" y="4099009"/>
            <a:ext cx="3056182" cy="816317"/>
            <a:chOff x="4900194" y="2468667"/>
            <a:chExt cx="3056182" cy="81631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9C0D58C-2433-9C40-92F9-6C9C81219948}"/>
                </a:ext>
              </a:extLst>
            </p:cNvPr>
            <p:cNvGrpSpPr/>
            <p:nvPr/>
          </p:nvGrpSpPr>
          <p:grpSpPr>
            <a:xfrm>
              <a:off x="4900194" y="2823319"/>
              <a:ext cx="3056182" cy="461665"/>
              <a:chOff x="5667676" y="2103239"/>
              <a:chExt cx="3056182" cy="461665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9BD37AF-8F15-104E-ACAB-3C54309115D4}"/>
                  </a:ext>
                </a:extLst>
              </p:cNvPr>
              <p:cNvSpPr txBox="1"/>
              <p:nvPr/>
            </p:nvSpPr>
            <p:spPr>
              <a:xfrm>
                <a:off x="5667676" y="2103239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8EDBCA1-9DB2-1349-A8F2-84388D10AFD7}"/>
                  </a:ext>
                </a:extLst>
              </p:cNvPr>
              <p:cNvSpPr txBox="1"/>
              <p:nvPr/>
            </p:nvSpPr>
            <p:spPr>
              <a:xfrm>
                <a:off x="6635626" y="210323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{a}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8396B4-1DFA-154F-B19A-2D8A6B89EB48}"/>
                  </a:ext>
                </a:extLst>
              </p:cNvPr>
              <p:cNvSpPr txBox="1"/>
              <p:nvPr/>
            </p:nvSpPr>
            <p:spPr>
              <a:xfrm>
                <a:off x="7185900" y="2103239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53C922-3208-A14B-B6C3-45D6BE4BA509}"/>
                  </a:ext>
                </a:extLst>
              </p:cNvPr>
              <p:cNvSpPr txBox="1"/>
              <p:nvPr/>
            </p:nvSpPr>
            <p:spPr>
              <a:xfrm>
                <a:off x="8199355" y="210323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{a}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1068DEA3-B576-7243-B9D7-24DAFEAF24FD}"/>
                </a:ext>
              </a:extLst>
            </p:cNvPr>
            <p:cNvGrpSpPr/>
            <p:nvPr/>
          </p:nvGrpSpPr>
          <p:grpSpPr>
            <a:xfrm>
              <a:off x="5077057" y="2468667"/>
              <a:ext cx="2617068" cy="384269"/>
              <a:chOff x="5075883" y="2439050"/>
              <a:chExt cx="2617068" cy="384269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C15B8FF-B22B-0D45-9156-695AF5234977}"/>
                  </a:ext>
                </a:extLst>
              </p:cNvPr>
              <p:cNvCxnSpPr>
                <a:cxnSpLocks/>
                <a:endCxn id="24" idx="0"/>
              </p:cNvCxnSpPr>
              <p:nvPr/>
            </p:nvCxnSpPr>
            <p:spPr>
              <a:xfrm flipH="1">
                <a:off x="5075883" y="2439050"/>
                <a:ext cx="1070778" cy="3842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702C9AB-3EEE-4849-91B9-9DF631B21F47}"/>
                  </a:ext>
                </a:extLst>
              </p:cNvPr>
              <p:cNvCxnSpPr>
                <a:cxnSpLocks/>
                <a:endCxn id="27" idx="0"/>
              </p:cNvCxnSpPr>
              <p:nvPr/>
            </p:nvCxnSpPr>
            <p:spPr>
              <a:xfrm>
                <a:off x="6146661" y="2450505"/>
                <a:ext cx="1546290" cy="3431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4A215A90-6530-2A48-95C8-B0139AA0A4C6}"/>
                  </a:ext>
                </a:extLst>
              </p:cNvPr>
              <p:cNvCxnSpPr>
                <a:cxnSpLocks/>
                <a:endCxn id="26" idx="0"/>
              </p:cNvCxnSpPr>
              <p:nvPr/>
            </p:nvCxnSpPr>
            <p:spPr>
              <a:xfrm>
                <a:off x="6139860" y="2439050"/>
                <a:ext cx="452644" cy="3842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8089269-B7DC-964E-A766-93D7897FD1D1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 flipH="1">
                <a:off x="6129222" y="2439050"/>
                <a:ext cx="17439" cy="3546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4078A8F-1C32-6843-9F15-A6DFC33A4FC6}"/>
              </a:ext>
            </a:extLst>
          </p:cNvPr>
          <p:cNvGrpSpPr/>
          <p:nvPr/>
        </p:nvGrpSpPr>
        <p:grpSpPr>
          <a:xfrm>
            <a:off x="1097775" y="4825815"/>
            <a:ext cx="1195536" cy="737583"/>
            <a:chOff x="4554159" y="3195473"/>
            <a:chExt cx="1195536" cy="73758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CFF37A4-C883-2045-AFCA-B47455BD8E4F}"/>
                </a:ext>
              </a:extLst>
            </p:cNvPr>
            <p:cNvGrpSpPr/>
            <p:nvPr/>
          </p:nvGrpSpPr>
          <p:grpSpPr>
            <a:xfrm>
              <a:off x="4554159" y="3471391"/>
              <a:ext cx="1195536" cy="461665"/>
              <a:chOff x="6400800" y="1412776"/>
              <a:chExt cx="1195536" cy="461665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8C0ECE-53EC-4E40-90ED-7411D1221F4C}"/>
                  </a:ext>
                </a:extLst>
              </p:cNvPr>
              <p:cNvSpPr txBox="1"/>
              <p:nvPr/>
            </p:nvSpPr>
            <p:spPr>
              <a:xfrm>
                <a:off x="6400800" y="1412776"/>
                <a:ext cx="6599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real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A17E831-C7F7-F448-88E0-B513DACE3F94}"/>
                  </a:ext>
                </a:extLst>
              </p:cNvPr>
              <p:cNvSpPr txBox="1"/>
              <p:nvPr/>
            </p:nvSpPr>
            <p:spPr>
              <a:xfrm>
                <a:off x="7071833" y="1412776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{a}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5DB0D87-A2A0-0148-A0F4-77C85F196AF6}"/>
                </a:ext>
              </a:extLst>
            </p:cNvPr>
            <p:cNvGrpSpPr/>
            <p:nvPr/>
          </p:nvGrpSpPr>
          <p:grpSpPr>
            <a:xfrm>
              <a:off x="4852985" y="3195473"/>
              <a:ext cx="618918" cy="377544"/>
              <a:chOff x="4852985" y="3195473"/>
              <a:chExt cx="618918" cy="377544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E2CBBEF-5DB2-FB43-96D2-67BA9C9492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52985" y="3207588"/>
                <a:ext cx="218269" cy="36542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71661F0-E3D1-AC4F-A463-D54714009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5883" y="3195473"/>
                <a:ext cx="396020" cy="3775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59B35F9-B8BD-DB41-996C-E2D145B377AC}"/>
              </a:ext>
            </a:extLst>
          </p:cNvPr>
          <p:cNvCxnSpPr>
            <a:cxnSpLocks/>
          </p:cNvCxnSpPr>
          <p:nvPr/>
        </p:nvCxnSpPr>
        <p:spPr>
          <a:xfrm flipV="1">
            <a:off x="2123728" y="1378435"/>
            <a:ext cx="0" cy="2503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D53240B-CC6A-974D-8927-ADDD87C38985}"/>
              </a:ext>
            </a:extLst>
          </p:cNvPr>
          <p:cNvSpPr txBox="1"/>
          <p:nvPr/>
        </p:nvSpPr>
        <p:spPr>
          <a:xfrm>
            <a:off x="1625831" y="4441484"/>
            <a:ext cx="959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type = real</a:t>
            </a:r>
          </a:p>
          <a:p>
            <a:r>
              <a:rPr lang="en-US" sz="1400" dirty="0">
                <a:solidFill>
                  <a:srgbClr val="7030A0"/>
                </a:solidFill>
              </a:rPr>
              <a:t>width = 8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6E7B616-648B-0245-B1B2-833A19BFB55D}"/>
              </a:ext>
            </a:extLst>
          </p:cNvPr>
          <p:cNvSpPr txBox="1"/>
          <p:nvPr/>
        </p:nvSpPr>
        <p:spPr>
          <a:xfrm>
            <a:off x="54172" y="5807005"/>
            <a:ext cx="106144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t = real</a:t>
            </a:r>
          </a:p>
          <a:p>
            <a:r>
              <a:rPr lang="en-US" i="1" dirty="0"/>
              <a:t>w = 8</a:t>
            </a:r>
          </a:p>
        </p:txBody>
      </p: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51FB55EA-C83C-424D-8846-FD77F5DD4C97}"/>
              </a:ext>
            </a:extLst>
          </p:cNvPr>
          <p:cNvCxnSpPr>
            <a:cxnSpLocks/>
            <a:stCxn id="96" idx="1"/>
          </p:cNvCxnSpPr>
          <p:nvPr/>
        </p:nvCxnSpPr>
        <p:spPr>
          <a:xfrm rot="10800000" flipV="1">
            <a:off x="1109465" y="4703094"/>
            <a:ext cx="516367" cy="1390202"/>
          </a:xfrm>
          <a:prstGeom prst="curvedConnector2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69B174E-847D-8341-912F-2C401953F279}"/>
              </a:ext>
            </a:extLst>
          </p:cNvPr>
          <p:cNvGrpSpPr/>
          <p:nvPr/>
        </p:nvGrpSpPr>
        <p:grpSpPr>
          <a:xfrm>
            <a:off x="2735704" y="4830011"/>
            <a:ext cx="1091923" cy="737583"/>
            <a:chOff x="4657772" y="3195473"/>
            <a:chExt cx="1091923" cy="737583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A69D6E0D-4BEA-5A43-9EA6-B5FAEB78B318}"/>
                </a:ext>
              </a:extLst>
            </p:cNvPr>
            <p:cNvGrpSpPr/>
            <p:nvPr/>
          </p:nvGrpSpPr>
          <p:grpSpPr>
            <a:xfrm>
              <a:off x="4657772" y="3471391"/>
              <a:ext cx="1091923" cy="461665"/>
              <a:chOff x="6504413" y="1412776"/>
              <a:chExt cx="1091923" cy="461665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93E792C-DECC-7345-9FF6-F23A5419803A}"/>
                  </a:ext>
                </a:extLst>
              </p:cNvPr>
              <p:cNvSpPr txBox="1"/>
              <p:nvPr/>
            </p:nvSpPr>
            <p:spPr>
              <a:xfrm>
                <a:off x="6504413" y="1412776"/>
                <a:ext cx="324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ε</a:t>
                </a:r>
                <a:endParaRPr lang="en-US" sz="2400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8789A90-B925-F04B-B28B-F6D962DEB16D}"/>
                  </a:ext>
                </a:extLst>
              </p:cNvPr>
              <p:cNvSpPr txBox="1"/>
              <p:nvPr/>
            </p:nvSpPr>
            <p:spPr>
              <a:xfrm>
                <a:off x="7071833" y="1412776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{a}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DFD33F8-AB68-0C4B-8F88-BE22B557FA85}"/>
                </a:ext>
              </a:extLst>
            </p:cNvPr>
            <p:cNvGrpSpPr/>
            <p:nvPr/>
          </p:nvGrpSpPr>
          <p:grpSpPr>
            <a:xfrm>
              <a:off x="4852985" y="3195473"/>
              <a:ext cx="618918" cy="377544"/>
              <a:chOff x="4852985" y="3195473"/>
              <a:chExt cx="618918" cy="377544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387E3BD9-B99F-1F4B-BCF3-757138B0E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52985" y="3207588"/>
                <a:ext cx="218269" cy="36542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47D84B17-18C7-944F-9641-C333F29EA4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5883" y="3195473"/>
                <a:ext cx="396020" cy="3775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13CEA12-8AC1-5440-B659-ADF41784FBB9}"/>
              </a:ext>
            </a:extLst>
          </p:cNvPr>
          <p:cNvGrpSpPr/>
          <p:nvPr/>
        </p:nvGrpSpPr>
        <p:grpSpPr>
          <a:xfrm>
            <a:off x="1115616" y="4489882"/>
            <a:ext cx="3034505" cy="1640289"/>
            <a:chOff x="8532076" y="2859540"/>
            <a:chExt cx="3034505" cy="1640289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07276C2-0C89-B447-B16F-C5BFA29BD544}"/>
                </a:ext>
              </a:extLst>
            </p:cNvPr>
            <p:cNvSpPr txBox="1"/>
            <p:nvPr/>
          </p:nvSpPr>
          <p:spPr>
            <a:xfrm>
              <a:off x="10606831" y="2859540"/>
              <a:ext cx="9597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type = real</a:t>
              </a:r>
            </a:p>
            <a:p>
              <a:r>
                <a:rPr lang="en-US" sz="1400" dirty="0">
                  <a:solidFill>
                    <a:srgbClr val="7030A0"/>
                  </a:solidFill>
                </a:rPr>
                <a:t>width = 8</a:t>
              </a:r>
            </a:p>
          </p:txBody>
        </p:sp>
        <p:cxnSp>
          <p:nvCxnSpPr>
            <p:cNvPr id="127" name="Curved Connector 126">
              <a:extLst>
                <a:ext uri="{FF2B5EF4-FFF2-40B4-BE49-F238E27FC236}">
                  <a16:creationId xmlns:a16="http://schemas.microsoft.com/office/drawing/2014/main" id="{84FA9227-9CB0-B645-A856-D2A981108205}"/>
                </a:ext>
              </a:extLst>
            </p:cNvPr>
            <p:cNvCxnSpPr>
              <a:cxnSpLocks/>
              <a:stCxn id="104" idx="3"/>
              <a:endCxn id="125" idx="2"/>
            </p:cNvCxnSpPr>
            <p:nvPr/>
          </p:nvCxnSpPr>
          <p:spPr>
            <a:xfrm flipV="1">
              <a:off x="8532076" y="3382760"/>
              <a:ext cx="2554630" cy="1117069"/>
            </a:xfrm>
            <a:prstGeom prst="curvedConnector2">
              <a:avLst/>
            </a:prstGeom>
            <a:ln w="2222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EAEE3E-3343-534D-A353-F7803F9F4BB8}"/>
              </a:ext>
            </a:extLst>
          </p:cNvPr>
          <p:cNvGrpSpPr/>
          <p:nvPr/>
        </p:nvGrpSpPr>
        <p:grpSpPr>
          <a:xfrm>
            <a:off x="2651601" y="3669713"/>
            <a:ext cx="959750" cy="885573"/>
            <a:chOff x="6107985" y="2039371"/>
            <a:chExt cx="959750" cy="885573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EAB573B-C4CC-174A-8504-C288B7883A66}"/>
                </a:ext>
              </a:extLst>
            </p:cNvPr>
            <p:cNvSpPr txBox="1"/>
            <p:nvPr/>
          </p:nvSpPr>
          <p:spPr>
            <a:xfrm>
              <a:off x="6107985" y="2039371"/>
              <a:ext cx="9597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type = real</a:t>
              </a:r>
            </a:p>
            <a:p>
              <a:r>
                <a:rPr lang="en-US" sz="1400" dirty="0">
                  <a:solidFill>
                    <a:srgbClr val="7030A0"/>
                  </a:solidFill>
                </a:rPr>
                <a:t>width = 8</a:t>
              </a:r>
            </a:p>
          </p:txBody>
        </p:sp>
        <p:cxnSp>
          <p:nvCxnSpPr>
            <p:cNvPr id="132" name="Curved Connector 131">
              <a:extLst>
                <a:ext uri="{FF2B5EF4-FFF2-40B4-BE49-F238E27FC236}">
                  <a16:creationId xmlns:a16="http://schemas.microsoft.com/office/drawing/2014/main" id="{1ED6C2F2-03A1-404B-AF4B-80A20C8F3C8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561411" y="2495067"/>
              <a:ext cx="458861" cy="429877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FA70630-84EC-874E-B0F1-78F67A5A3130}"/>
              </a:ext>
            </a:extLst>
          </p:cNvPr>
          <p:cNvCxnSpPr>
            <a:cxnSpLocks/>
          </p:cNvCxnSpPr>
          <p:nvPr/>
        </p:nvCxnSpPr>
        <p:spPr>
          <a:xfrm flipV="1">
            <a:off x="2291201" y="1378435"/>
            <a:ext cx="0" cy="2503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DCD7AAC-281A-144C-A28E-AA3E750569A6}"/>
              </a:ext>
            </a:extLst>
          </p:cNvPr>
          <p:cNvCxnSpPr>
            <a:cxnSpLocks/>
          </p:cNvCxnSpPr>
          <p:nvPr/>
        </p:nvCxnSpPr>
        <p:spPr>
          <a:xfrm flipV="1">
            <a:off x="2627784" y="1378435"/>
            <a:ext cx="0" cy="2503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E51E4029-0C7C-4949-81F0-8F613DEF7796}"/>
              </a:ext>
            </a:extLst>
          </p:cNvPr>
          <p:cNvSpPr txBox="1"/>
          <p:nvPr/>
        </p:nvSpPr>
        <p:spPr>
          <a:xfrm>
            <a:off x="4426910" y="3134010"/>
            <a:ext cx="161460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enter(x, real, 0)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D72F324-E2F0-E24F-8A87-36195FFC3E84}"/>
              </a:ext>
            </a:extLst>
          </p:cNvPr>
          <p:cNvGrpSpPr/>
          <p:nvPr/>
        </p:nvGrpSpPr>
        <p:grpSpPr>
          <a:xfrm>
            <a:off x="4893699" y="4104316"/>
            <a:ext cx="2558621" cy="810049"/>
            <a:chOff x="6691369" y="1868293"/>
            <a:chExt cx="2558621" cy="810049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51591469-223D-3B49-9FC2-159790F86F26}"/>
                </a:ext>
              </a:extLst>
            </p:cNvPr>
            <p:cNvGrpSpPr/>
            <p:nvPr/>
          </p:nvGrpSpPr>
          <p:grpSpPr>
            <a:xfrm>
              <a:off x="6691369" y="2158503"/>
              <a:ext cx="2558621" cy="519839"/>
              <a:chOff x="6691369" y="2158503"/>
              <a:chExt cx="2558621" cy="519839"/>
            </a:xfrm>
          </p:grpSpPr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FCF6F8E0-D99B-674A-87CB-5300FF6690B3}"/>
                  </a:ext>
                </a:extLst>
              </p:cNvPr>
              <p:cNvSpPr txBox="1"/>
              <p:nvPr/>
            </p:nvSpPr>
            <p:spPr>
              <a:xfrm>
                <a:off x="6691369" y="2205659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7E5BF91-3E68-814C-814C-52AFBCAC5693}"/>
                  </a:ext>
                </a:extLst>
              </p:cNvPr>
              <p:cNvSpPr txBox="1"/>
              <p:nvPr/>
            </p:nvSpPr>
            <p:spPr>
              <a:xfrm>
                <a:off x="7692674" y="2216677"/>
                <a:ext cx="4171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id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7C8ECB3D-ADD7-F649-93D0-8E6B317D6FAD}"/>
                  </a:ext>
                </a:extLst>
              </p:cNvPr>
              <p:cNvSpPr txBox="1"/>
              <p:nvPr/>
            </p:nvSpPr>
            <p:spPr>
              <a:xfrm>
                <a:off x="8097862" y="2158503"/>
                <a:ext cx="2664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;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45AEB9F-C56B-784B-A653-9E4A57A53234}"/>
                  </a:ext>
                </a:extLst>
              </p:cNvPr>
              <p:cNvSpPr txBox="1"/>
              <p:nvPr/>
            </p:nvSpPr>
            <p:spPr>
              <a:xfrm>
                <a:off x="8365447" y="218275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{a}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D02BA82F-048F-9A49-8759-B87215F70FE8}"/>
                  </a:ext>
                </a:extLst>
              </p:cNvPr>
              <p:cNvSpPr txBox="1"/>
              <p:nvPr/>
            </p:nvSpPr>
            <p:spPr>
              <a:xfrm>
                <a:off x="8876170" y="2207969"/>
                <a:ext cx="37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8D9FCD1E-8157-1849-9CA4-1168FCE82446}"/>
                </a:ext>
              </a:extLst>
            </p:cNvPr>
            <p:cNvGrpSpPr/>
            <p:nvPr/>
          </p:nvGrpSpPr>
          <p:grpSpPr>
            <a:xfrm>
              <a:off x="6859043" y="1868293"/>
              <a:ext cx="2204037" cy="348384"/>
              <a:chOff x="6859043" y="1868293"/>
              <a:chExt cx="2204037" cy="348384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6B6E0C98-09BA-014E-B857-0BA112FC978E}"/>
                  </a:ext>
                </a:extLst>
              </p:cNvPr>
              <p:cNvCxnSpPr>
                <a:cxnSpLocks/>
                <a:endCxn id="162" idx="0"/>
              </p:cNvCxnSpPr>
              <p:nvPr/>
            </p:nvCxnSpPr>
            <p:spPr>
              <a:xfrm flipH="1">
                <a:off x="6859043" y="1870603"/>
                <a:ext cx="483000" cy="3350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58C6FE20-953D-4C45-A7F6-8621696615F1}"/>
                  </a:ext>
                </a:extLst>
              </p:cNvPr>
              <p:cNvCxnSpPr>
                <a:cxnSpLocks/>
                <a:endCxn id="166" idx="0"/>
              </p:cNvCxnSpPr>
              <p:nvPr/>
            </p:nvCxnSpPr>
            <p:spPr>
              <a:xfrm>
                <a:off x="7341553" y="1871800"/>
                <a:ext cx="1721527" cy="3361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0F91AC74-DB53-274B-AB43-F450480FB907}"/>
                  </a:ext>
                </a:extLst>
              </p:cNvPr>
              <p:cNvCxnSpPr>
                <a:cxnSpLocks/>
                <a:endCxn id="163" idx="0"/>
              </p:cNvCxnSpPr>
              <p:nvPr/>
            </p:nvCxnSpPr>
            <p:spPr>
              <a:xfrm>
                <a:off x="7342897" y="1868293"/>
                <a:ext cx="558328" cy="3483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BD879E3F-3C4A-7943-A4B4-69939F307A4B}"/>
                  </a:ext>
                </a:extLst>
              </p:cNvPr>
              <p:cNvCxnSpPr>
                <a:cxnSpLocks/>
                <a:endCxn id="165" idx="0"/>
              </p:cNvCxnSpPr>
              <p:nvPr/>
            </p:nvCxnSpPr>
            <p:spPr>
              <a:xfrm>
                <a:off x="7352942" y="1871372"/>
                <a:ext cx="1274757" cy="3113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E98530EE-6BC9-0743-83BA-DF200BF2BE0F}"/>
                  </a:ext>
                </a:extLst>
              </p:cNvPr>
              <p:cNvCxnSpPr>
                <a:cxnSpLocks/>
                <a:endCxn id="164" idx="0"/>
              </p:cNvCxnSpPr>
              <p:nvPr/>
            </p:nvCxnSpPr>
            <p:spPr>
              <a:xfrm>
                <a:off x="7346692" y="1876498"/>
                <a:ext cx="884380" cy="2820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41D12EE2-5887-FE47-B5DE-28381B30A626}"/>
              </a:ext>
            </a:extLst>
          </p:cNvPr>
          <p:cNvGrpSpPr/>
          <p:nvPr/>
        </p:nvGrpSpPr>
        <p:grpSpPr>
          <a:xfrm>
            <a:off x="3802147" y="4797152"/>
            <a:ext cx="3056182" cy="816317"/>
            <a:chOff x="4900194" y="2468667"/>
            <a:chExt cx="3056182" cy="816317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F1CA2DC5-68E2-0F45-9D2F-5327811E9483}"/>
                </a:ext>
              </a:extLst>
            </p:cNvPr>
            <p:cNvGrpSpPr/>
            <p:nvPr/>
          </p:nvGrpSpPr>
          <p:grpSpPr>
            <a:xfrm>
              <a:off x="4900194" y="2823319"/>
              <a:ext cx="3056182" cy="461665"/>
              <a:chOff x="5667676" y="2103239"/>
              <a:chExt cx="3056182" cy="461665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06A39330-B748-D74A-869C-A4950CEE404D}"/>
                  </a:ext>
                </a:extLst>
              </p:cNvPr>
              <p:cNvSpPr txBox="1"/>
              <p:nvPr/>
            </p:nvSpPr>
            <p:spPr>
              <a:xfrm>
                <a:off x="5667676" y="2103239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ADE53405-3B07-A94A-B885-E5787B3565A2}"/>
                  </a:ext>
                </a:extLst>
              </p:cNvPr>
              <p:cNvSpPr txBox="1"/>
              <p:nvPr/>
            </p:nvSpPr>
            <p:spPr>
              <a:xfrm>
                <a:off x="6635626" y="210323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{a}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6DA1D101-5951-0441-BFF3-F3F913D89B23}"/>
                  </a:ext>
                </a:extLst>
              </p:cNvPr>
              <p:cNvSpPr txBox="1"/>
              <p:nvPr/>
            </p:nvSpPr>
            <p:spPr>
              <a:xfrm>
                <a:off x="7185900" y="2103239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E773DC01-51DE-9E49-8C0C-F9B18C5A1B2A}"/>
                  </a:ext>
                </a:extLst>
              </p:cNvPr>
              <p:cNvSpPr txBox="1"/>
              <p:nvPr/>
            </p:nvSpPr>
            <p:spPr>
              <a:xfrm>
                <a:off x="8199355" y="210323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{a}</a:t>
                </a:r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0AD15120-5BF5-AE4E-9575-3DE4032BE6FB}"/>
                </a:ext>
              </a:extLst>
            </p:cNvPr>
            <p:cNvGrpSpPr/>
            <p:nvPr/>
          </p:nvGrpSpPr>
          <p:grpSpPr>
            <a:xfrm>
              <a:off x="5077057" y="2468667"/>
              <a:ext cx="2617068" cy="384269"/>
              <a:chOff x="5075883" y="2439050"/>
              <a:chExt cx="2617068" cy="384269"/>
            </a:xfrm>
          </p:grpSpPr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FC4F09A8-5C99-FE41-9097-A092BB73C5ED}"/>
                  </a:ext>
                </a:extLst>
              </p:cNvPr>
              <p:cNvCxnSpPr>
                <a:cxnSpLocks/>
                <a:endCxn id="187" idx="0"/>
              </p:cNvCxnSpPr>
              <p:nvPr/>
            </p:nvCxnSpPr>
            <p:spPr>
              <a:xfrm flipH="1">
                <a:off x="5075883" y="2439050"/>
                <a:ext cx="1070778" cy="3842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17B77190-E8AB-E847-9AD2-8D3777B8AB95}"/>
                  </a:ext>
                </a:extLst>
              </p:cNvPr>
              <p:cNvCxnSpPr>
                <a:cxnSpLocks/>
                <a:endCxn id="190" idx="0"/>
              </p:cNvCxnSpPr>
              <p:nvPr/>
            </p:nvCxnSpPr>
            <p:spPr>
              <a:xfrm>
                <a:off x="6146661" y="2450505"/>
                <a:ext cx="1546290" cy="3431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C2FAFDFB-9E36-9C40-8555-97E88FD24BFC}"/>
                  </a:ext>
                </a:extLst>
              </p:cNvPr>
              <p:cNvCxnSpPr>
                <a:cxnSpLocks/>
                <a:endCxn id="189" idx="0"/>
              </p:cNvCxnSpPr>
              <p:nvPr/>
            </p:nvCxnSpPr>
            <p:spPr>
              <a:xfrm>
                <a:off x="6139860" y="2439050"/>
                <a:ext cx="452644" cy="3842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0BF49783-F1CF-984A-BED0-56CC384B2D8F}"/>
                  </a:ext>
                </a:extLst>
              </p:cNvPr>
              <p:cNvCxnSpPr>
                <a:cxnSpLocks/>
                <a:endCxn id="188" idx="0"/>
              </p:cNvCxnSpPr>
              <p:nvPr/>
            </p:nvCxnSpPr>
            <p:spPr>
              <a:xfrm flipH="1">
                <a:off x="6129222" y="2439050"/>
                <a:ext cx="17439" cy="3546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2B7DD088-9964-E846-9726-35E9F3403121}"/>
              </a:ext>
            </a:extLst>
          </p:cNvPr>
          <p:cNvGrpSpPr/>
          <p:nvPr/>
        </p:nvGrpSpPr>
        <p:grpSpPr>
          <a:xfrm>
            <a:off x="3440069" y="5521237"/>
            <a:ext cx="1195536" cy="737583"/>
            <a:chOff x="4554159" y="3195473"/>
            <a:chExt cx="1195536" cy="737583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AAF20AF3-2D47-8F41-9B5E-B5FC4C8DFCE2}"/>
                </a:ext>
              </a:extLst>
            </p:cNvPr>
            <p:cNvGrpSpPr/>
            <p:nvPr/>
          </p:nvGrpSpPr>
          <p:grpSpPr>
            <a:xfrm>
              <a:off x="4554159" y="3471391"/>
              <a:ext cx="1195536" cy="461665"/>
              <a:chOff x="6400800" y="1412776"/>
              <a:chExt cx="1195536" cy="461665"/>
            </a:xfrm>
          </p:grpSpPr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4B0A57A7-B1A2-1246-9A26-45890656049A}"/>
                  </a:ext>
                </a:extLst>
              </p:cNvPr>
              <p:cNvSpPr txBox="1"/>
              <p:nvPr/>
            </p:nvSpPr>
            <p:spPr>
              <a:xfrm>
                <a:off x="6400800" y="1412776"/>
                <a:ext cx="5168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int</a:t>
                </a: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CDC69C20-4707-704C-BA2E-6FCD2AE7A079}"/>
                  </a:ext>
                </a:extLst>
              </p:cNvPr>
              <p:cNvSpPr txBox="1"/>
              <p:nvPr/>
            </p:nvSpPr>
            <p:spPr>
              <a:xfrm>
                <a:off x="7071833" y="1412776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{a}</a:t>
                </a:r>
              </a:p>
            </p:txBody>
          </p: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D943981F-4965-A143-BF6B-1F7F03C20DDB}"/>
                </a:ext>
              </a:extLst>
            </p:cNvPr>
            <p:cNvGrpSpPr/>
            <p:nvPr/>
          </p:nvGrpSpPr>
          <p:grpSpPr>
            <a:xfrm>
              <a:off x="4852985" y="3195473"/>
              <a:ext cx="618918" cy="377544"/>
              <a:chOff x="4852985" y="3195473"/>
              <a:chExt cx="618918" cy="377544"/>
            </a:xfrm>
          </p:grpSpPr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7730E9AF-8149-CC48-A8C7-FC01646A2E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52985" y="3207588"/>
                <a:ext cx="218269" cy="36542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390E71F0-5965-6E4D-BD0E-F6C286CB34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5883" y="3195473"/>
                <a:ext cx="396020" cy="3775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6BAA527-D705-154D-8ACC-A0DD2A78F0A5}"/>
              </a:ext>
            </a:extLst>
          </p:cNvPr>
          <p:cNvCxnSpPr>
            <a:cxnSpLocks/>
          </p:cNvCxnSpPr>
          <p:nvPr/>
        </p:nvCxnSpPr>
        <p:spPr>
          <a:xfrm flipV="1">
            <a:off x="2910972" y="1378435"/>
            <a:ext cx="0" cy="2503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1A8F6C19-7EEA-6848-B75A-4193D8F2A41E}"/>
              </a:ext>
            </a:extLst>
          </p:cNvPr>
          <p:cNvSpPr txBox="1"/>
          <p:nvPr/>
        </p:nvSpPr>
        <p:spPr>
          <a:xfrm>
            <a:off x="3998508" y="5105929"/>
            <a:ext cx="877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type = int</a:t>
            </a:r>
          </a:p>
          <a:p>
            <a:r>
              <a:rPr lang="en-US" sz="1400" dirty="0">
                <a:solidFill>
                  <a:srgbClr val="7030A0"/>
                </a:solidFill>
              </a:rPr>
              <a:t>width = 4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952F9174-9218-1743-871B-156CC5063EF6}"/>
              </a:ext>
            </a:extLst>
          </p:cNvPr>
          <p:cNvGrpSpPr/>
          <p:nvPr/>
        </p:nvGrpSpPr>
        <p:grpSpPr>
          <a:xfrm>
            <a:off x="37865" y="5629150"/>
            <a:ext cx="4399193" cy="847583"/>
            <a:chOff x="37865" y="5629150"/>
            <a:chExt cx="4399193" cy="847583"/>
          </a:xfrm>
        </p:grpSpPr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5AFED58E-3A3D-1149-A94A-678990982D5A}"/>
                </a:ext>
              </a:extLst>
            </p:cNvPr>
            <p:cNvSpPr txBox="1"/>
            <p:nvPr/>
          </p:nvSpPr>
          <p:spPr>
            <a:xfrm>
              <a:off x="37865" y="5830402"/>
              <a:ext cx="1061444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t = int</a:t>
              </a:r>
            </a:p>
            <a:p>
              <a:r>
                <a:rPr lang="en-US" i="1" dirty="0"/>
                <a:t>w = 4</a:t>
              </a:r>
            </a:p>
          </p:txBody>
        </p:sp>
        <p:cxnSp>
          <p:nvCxnSpPr>
            <p:cNvPr id="207" name="Curved Connector 206">
              <a:extLst>
                <a:ext uri="{FF2B5EF4-FFF2-40B4-BE49-F238E27FC236}">
                  <a16:creationId xmlns:a16="http://schemas.microsoft.com/office/drawing/2014/main" id="{EBFDBCC1-B6E4-294F-AE43-09F3ECD7102E}"/>
                </a:ext>
              </a:extLst>
            </p:cNvPr>
            <p:cNvCxnSpPr>
              <a:cxnSpLocks/>
              <a:stCxn id="205" idx="2"/>
            </p:cNvCxnSpPr>
            <p:nvPr/>
          </p:nvCxnSpPr>
          <p:spPr>
            <a:xfrm rot="5400000">
              <a:off x="2408727" y="4339234"/>
              <a:ext cx="738416" cy="3318247"/>
            </a:xfrm>
            <a:prstGeom prst="curvedConnector2">
              <a:avLst/>
            </a:prstGeom>
            <a:ln w="22225">
              <a:solidFill>
                <a:schemeClr val="tx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D0AD4D4E-CF23-974C-B080-688261EC7453}"/>
              </a:ext>
            </a:extLst>
          </p:cNvPr>
          <p:cNvGrpSpPr/>
          <p:nvPr/>
        </p:nvGrpSpPr>
        <p:grpSpPr>
          <a:xfrm>
            <a:off x="5069910" y="5506456"/>
            <a:ext cx="1091923" cy="737583"/>
            <a:chOff x="4657772" y="3195473"/>
            <a:chExt cx="1091923" cy="737583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BE2F8523-E4B7-714F-92C8-0C9FDD905C08}"/>
                </a:ext>
              </a:extLst>
            </p:cNvPr>
            <p:cNvGrpSpPr/>
            <p:nvPr/>
          </p:nvGrpSpPr>
          <p:grpSpPr>
            <a:xfrm>
              <a:off x="4657772" y="3471391"/>
              <a:ext cx="1091923" cy="461665"/>
              <a:chOff x="6504413" y="1412776"/>
              <a:chExt cx="1091923" cy="461665"/>
            </a:xfrm>
          </p:grpSpPr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116613BC-A042-2B4C-A266-BB9A69063024}"/>
                  </a:ext>
                </a:extLst>
              </p:cNvPr>
              <p:cNvSpPr txBox="1"/>
              <p:nvPr/>
            </p:nvSpPr>
            <p:spPr>
              <a:xfrm>
                <a:off x="6504413" y="1412776"/>
                <a:ext cx="324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ε</a:t>
                </a:r>
                <a:endParaRPr lang="en-US" sz="2400" dirty="0"/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3DF97B36-D625-484E-859D-9E50EE11BFE2}"/>
                  </a:ext>
                </a:extLst>
              </p:cNvPr>
              <p:cNvSpPr txBox="1"/>
              <p:nvPr/>
            </p:nvSpPr>
            <p:spPr>
              <a:xfrm>
                <a:off x="7071833" y="1412776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{a}</a:t>
                </a:r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6893093D-95B6-C341-AEFC-1190DF96C634}"/>
                </a:ext>
              </a:extLst>
            </p:cNvPr>
            <p:cNvGrpSpPr/>
            <p:nvPr/>
          </p:nvGrpSpPr>
          <p:grpSpPr>
            <a:xfrm>
              <a:off x="4852985" y="3195473"/>
              <a:ext cx="618918" cy="377544"/>
              <a:chOff x="4852985" y="3195473"/>
              <a:chExt cx="618918" cy="377544"/>
            </a:xfrm>
          </p:grpSpPr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768F126C-6063-7E4C-814A-74BB9F3590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52985" y="3207588"/>
                <a:ext cx="218269" cy="36542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139D6A8E-B488-7144-8223-44AB86A7A2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5883" y="3195473"/>
                <a:ext cx="396020" cy="3775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762FCD8B-F785-5E43-8733-709852941F67}"/>
              </a:ext>
            </a:extLst>
          </p:cNvPr>
          <p:cNvGrpSpPr/>
          <p:nvPr/>
        </p:nvGrpSpPr>
        <p:grpSpPr>
          <a:xfrm>
            <a:off x="1131923" y="5139358"/>
            <a:ext cx="5312833" cy="1344878"/>
            <a:chOff x="1131923" y="5139358"/>
            <a:chExt cx="5312833" cy="1344878"/>
          </a:xfrm>
        </p:grpSpPr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87662D36-419D-1B4B-8F5B-8A8D71D109C4}"/>
                </a:ext>
              </a:extLst>
            </p:cNvPr>
            <p:cNvSpPr txBox="1"/>
            <p:nvPr/>
          </p:nvSpPr>
          <p:spPr>
            <a:xfrm>
              <a:off x="5567656" y="5139358"/>
              <a:ext cx="8771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type = int</a:t>
              </a:r>
            </a:p>
            <a:p>
              <a:r>
                <a:rPr lang="en-US" sz="1400" dirty="0">
                  <a:solidFill>
                    <a:srgbClr val="7030A0"/>
                  </a:solidFill>
                </a:rPr>
                <a:t>width = 4</a:t>
              </a:r>
            </a:p>
          </p:txBody>
        </p:sp>
        <p:cxnSp>
          <p:nvCxnSpPr>
            <p:cNvPr id="223" name="Curved Connector 222">
              <a:extLst>
                <a:ext uri="{FF2B5EF4-FFF2-40B4-BE49-F238E27FC236}">
                  <a16:creationId xmlns:a16="http://schemas.microsoft.com/office/drawing/2014/main" id="{B7993AEE-5489-134C-808F-6CEFCCEB3113}"/>
                </a:ext>
              </a:extLst>
            </p:cNvPr>
            <p:cNvCxnSpPr>
              <a:cxnSpLocks/>
              <a:endCxn id="222" idx="2"/>
            </p:cNvCxnSpPr>
            <p:nvPr/>
          </p:nvCxnSpPr>
          <p:spPr>
            <a:xfrm flipV="1">
              <a:off x="1131923" y="5662578"/>
              <a:ext cx="4874283" cy="821658"/>
            </a:xfrm>
            <a:prstGeom prst="curvedConnector2">
              <a:avLst/>
            </a:prstGeom>
            <a:ln w="22225">
              <a:solidFill>
                <a:schemeClr val="tx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87087A19-F4E6-ED4F-BB91-E4828D541485}"/>
              </a:ext>
            </a:extLst>
          </p:cNvPr>
          <p:cNvGrpSpPr/>
          <p:nvPr/>
        </p:nvGrpSpPr>
        <p:grpSpPr>
          <a:xfrm>
            <a:off x="5123130" y="4380648"/>
            <a:ext cx="912287" cy="885573"/>
            <a:chOff x="6107985" y="2039371"/>
            <a:chExt cx="912287" cy="885573"/>
          </a:xfrm>
        </p:grpSpPr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FEAF3F25-0A2D-AD46-9D62-968378BE477D}"/>
                </a:ext>
              </a:extLst>
            </p:cNvPr>
            <p:cNvSpPr txBox="1"/>
            <p:nvPr/>
          </p:nvSpPr>
          <p:spPr>
            <a:xfrm>
              <a:off x="6107985" y="2039371"/>
              <a:ext cx="8771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type = int</a:t>
              </a:r>
            </a:p>
            <a:p>
              <a:r>
                <a:rPr lang="en-US" sz="1400" dirty="0">
                  <a:solidFill>
                    <a:srgbClr val="7030A0"/>
                  </a:solidFill>
                </a:rPr>
                <a:t>width = 4</a:t>
              </a:r>
            </a:p>
          </p:txBody>
        </p:sp>
        <p:cxnSp>
          <p:nvCxnSpPr>
            <p:cNvPr id="230" name="Curved Connector 229">
              <a:extLst>
                <a:ext uri="{FF2B5EF4-FFF2-40B4-BE49-F238E27FC236}">
                  <a16:creationId xmlns:a16="http://schemas.microsoft.com/office/drawing/2014/main" id="{95241157-FF60-FF4B-A10F-A0A51E2C42D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561411" y="2495067"/>
              <a:ext cx="458861" cy="429877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C2286DCE-908C-E84D-A15F-CB42D87BD4F5}"/>
              </a:ext>
            </a:extLst>
          </p:cNvPr>
          <p:cNvCxnSpPr>
            <a:cxnSpLocks/>
          </p:cNvCxnSpPr>
          <p:nvPr/>
        </p:nvCxnSpPr>
        <p:spPr>
          <a:xfrm flipV="1">
            <a:off x="2987824" y="1378435"/>
            <a:ext cx="0" cy="2503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EDC3D504-EDD0-FB46-8D92-4B6B1ACF0DF6}"/>
              </a:ext>
            </a:extLst>
          </p:cNvPr>
          <p:cNvCxnSpPr>
            <a:cxnSpLocks/>
          </p:cNvCxnSpPr>
          <p:nvPr/>
        </p:nvCxnSpPr>
        <p:spPr>
          <a:xfrm flipV="1">
            <a:off x="3137294" y="1378435"/>
            <a:ext cx="0" cy="2503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9D970ECE-1786-934B-A16E-55AE2539961E}"/>
              </a:ext>
            </a:extLst>
          </p:cNvPr>
          <p:cNvSpPr txBox="1"/>
          <p:nvPr/>
        </p:nvSpPr>
        <p:spPr>
          <a:xfrm>
            <a:off x="6271195" y="3896713"/>
            <a:ext cx="145366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enter(</a:t>
            </a:r>
            <a:r>
              <a:rPr lang="en-US" i="1" dirty="0" err="1"/>
              <a:t>i</a:t>
            </a:r>
            <a:r>
              <a:rPr lang="en-US" i="1" dirty="0"/>
              <a:t>, int, 8)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1E72034-FA0B-474B-9A89-C93692DD1E7D}"/>
              </a:ext>
            </a:extLst>
          </p:cNvPr>
          <p:cNvSpPr txBox="1"/>
          <p:nvPr/>
        </p:nvSpPr>
        <p:spPr>
          <a:xfrm>
            <a:off x="52738" y="5376373"/>
            <a:ext cx="105836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offset = 8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6F66AEDB-02A7-E047-A145-7BBF274F7A80}"/>
              </a:ext>
            </a:extLst>
          </p:cNvPr>
          <p:cNvSpPr txBox="1"/>
          <p:nvPr/>
        </p:nvSpPr>
        <p:spPr>
          <a:xfrm>
            <a:off x="12238" y="5382636"/>
            <a:ext cx="111505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offset =12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EDDEB0-CD1A-A244-91D5-EE3C9AC0F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277" y="-9732"/>
            <a:ext cx="4422502" cy="31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9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96" grpId="0"/>
      <p:bldP spid="104" grpId="0" animBg="1"/>
      <p:bldP spid="144" grpId="0" animBg="1"/>
      <p:bldP spid="205" grpId="0"/>
      <p:bldP spid="233" grpId="0" animBg="1"/>
      <p:bldP spid="235" grpId="0" animBg="1"/>
      <p:bldP spid="2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0CD2-6C6B-9F4C-9F9A-34A72497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r>
              <a:rPr lang="en-US" dirty="0"/>
              <a:t>: Assignment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DA818-FEA1-9440-B877-81BB43E3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Translate into </a:t>
            </a:r>
            <a:r>
              <a:rPr lang="en-US" i="1" u="sng" dirty="0"/>
              <a:t>three-address code</a:t>
            </a:r>
            <a:r>
              <a:rPr lang="en-US" sz="2400" dirty="0"/>
              <a:t> [</a:t>
            </a:r>
            <a:r>
              <a:rPr lang="zh-CN" altLang="en-US" sz="2400" dirty="0"/>
              <a:t>赋值语句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An expression with more than one operator will be translated into instructions with at most one operator per instruction</a:t>
            </a:r>
          </a:p>
          <a:p>
            <a:r>
              <a:rPr lang="en-US" dirty="0"/>
              <a:t>Helper functions in translation</a:t>
            </a:r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lookup (id)</a:t>
            </a:r>
            <a:r>
              <a:rPr lang="en-US" dirty="0"/>
              <a:t>: search </a:t>
            </a:r>
            <a:r>
              <a:rPr lang="en-US" i="1" dirty="0"/>
              <a:t>id</a:t>
            </a:r>
            <a:r>
              <a:rPr lang="en-US" dirty="0"/>
              <a:t> in symbol table, return null if none</a:t>
            </a:r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emit()/gen()</a:t>
            </a:r>
            <a:r>
              <a:rPr lang="en-US" dirty="0"/>
              <a:t>: generate three-address IR</a:t>
            </a:r>
          </a:p>
          <a:p>
            <a:pPr lvl="1"/>
            <a:r>
              <a:rPr lang="en-US" i="1" dirty="0" err="1">
                <a:solidFill>
                  <a:srgbClr val="0000FF"/>
                </a:solidFill>
              </a:rPr>
              <a:t>newtemp</a:t>
            </a:r>
            <a:r>
              <a:rPr lang="en-US" i="1" dirty="0">
                <a:solidFill>
                  <a:srgbClr val="0000FF"/>
                </a:solidFill>
              </a:rPr>
              <a:t>()</a:t>
            </a:r>
            <a:r>
              <a:rPr lang="en-US" dirty="0"/>
              <a:t>: get a new temporary location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49ADC-A67A-E941-B588-36C46F86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970A2-A609-C141-B1C5-D04129478399}"/>
              </a:ext>
            </a:extLst>
          </p:cNvPr>
          <p:cNvSpPr txBox="1"/>
          <p:nvPr/>
        </p:nvSpPr>
        <p:spPr>
          <a:xfrm>
            <a:off x="1043608" y="4391859"/>
            <a:ext cx="1834156" cy="1785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/>
              <a:t>① </a:t>
            </a:r>
            <a:r>
              <a:rPr lang="en-US" sz="2200" i="1" dirty="0"/>
              <a:t>S</a:t>
            </a:r>
            <a:r>
              <a:rPr lang="en-US" sz="2200" dirty="0"/>
              <a:t> -&gt; id = </a:t>
            </a:r>
            <a:r>
              <a:rPr lang="en-US" sz="2200" i="1" dirty="0"/>
              <a:t>E</a:t>
            </a:r>
            <a:r>
              <a:rPr lang="en-US" sz="2200" dirty="0"/>
              <a:t>;</a:t>
            </a:r>
          </a:p>
          <a:p>
            <a:r>
              <a:rPr lang="en-US" sz="2200" dirty="0"/>
              <a:t>② </a:t>
            </a:r>
            <a:r>
              <a:rPr lang="en-US" sz="2200" i="1" dirty="0"/>
              <a:t>E</a:t>
            </a:r>
            <a:r>
              <a:rPr lang="en-US" sz="2200" dirty="0"/>
              <a:t> -&gt; </a:t>
            </a:r>
            <a:r>
              <a:rPr lang="en-US" sz="2200" i="1" dirty="0"/>
              <a:t>E</a:t>
            </a:r>
            <a:r>
              <a:rPr lang="en-US" sz="2200" i="1" baseline="-25000" dirty="0"/>
              <a:t>1</a:t>
            </a:r>
            <a:r>
              <a:rPr lang="en-US" sz="2200" i="1" dirty="0"/>
              <a:t> </a:t>
            </a:r>
            <a:r>
              <a:rPr lang="en-US" sz="2200" dirty="0"/>
              <a:t>+</a:t>
            </a:r>
            <a:r>
              <a:rPr lang="en-US" sz="2200" i="1" dirty="0"/>
              <a:t> E</a:t>
            </a:r>
            <a:r>
              <a:rPr lang="en-US" sz="2200" i="1" baseline="-25000" dirty="0"/>
              <a:t>2</a:t>
            </a:r>
            <a:r>
              <a:rPr lang="en-US" sz="2200" dirty="0"/>
              <a:t>;</a:t>
            </a:r>
            <a:endParaRPr lang="en-US" sz="2200" dirty="0">
              <a:solidFill>
                <a:srgbClr val="0000FF"/>
              </a:solidFill>
            </a:endParaRPr>
          </a:p>
          <a:p>
            <a:r>
              <a:rPr lang="en-US" sz="2200" dirty="0"/>
              <a:t>③</a:t>
            </a:r>
            <a:r>
              <a:rPr lang="en-US" sz="2200" i="1" dirty="0"/>
              <a:t> E</a:t>
            </a:r>
            <a:r>
              <a:rPr lang="en-US" sz="2200" dirty="0"/>
              <a:t> -&gt; - E</a:t>
            </a:r>
            <a:r>
              <a:rPr lang="en-US" sz="2200" baseline="-25000" dirty="0"/>
              <a:t>1</a:t>
            </a:r>
            <a:r>
              <a:rPr lang="en-US" sz="2200" dirty="0"/>
              <a:t> </a:t>
            </a:r>
          </a:p>
          <a:p>
            <a:r>
              <a:rPr lang="en-US" sz="2200" dirty="0"/>
              <a:t>④ </a:t>
            </a:r>
            <a:r>
              <a:rPr lang="en-US" sz="2200" i="1" dirty="0"/>
              <a:t>E </a:t>
            </a:r>
            <a:r>
              <a:rPr lang="en-US" sz="2200" dirty="0"/>
              <a:t>-&gt; </a:t>
            </a:r>
            <a:r>
              <a:rPr lang="en-US" sz="2200" i="1" dirty="0"/>
              <a:t>(E</a:t>
            </a:r>
            <a:r>
              <a:rPr lang="en-US" sz="2200" i="1" baseline="-25000" dirty="0"/>
              <a:t>1</a:t>
            </a:r>
            <a:r>
              <a:rPr lang="en-US" sz="2200" i="1" dirty="0"/>
              <a:t>)</a:t>
            </a:r>
            <a:r>
              <a:rPr lang="en-US" sz="2200" dirty="0"/>
              <a:t> </a:t>
            </a:r>
          </a:p>
          <a:p>
            <a:r>
              <a:rPr lang="en-US" sz="2200" dirty="0"/>
              <a:t>⑤</a:t>
            </a:r>
            <a:r>
              <a:rPr lang="en-US" sz="2200" i="1" dirty="0"/>
              <a:t> E</a:t>
            </a:r>
            <a:r>
              <a:rPr lang="en-US" sz="2200" dirty="0"/>
              <a:t> -&gt; id</a:t>
            </a:r>
            <a:endParaRPr lang="en-US" sz="2200" dirty="0">
              <a:solidFill>
                <a:srgbClr val="0000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316A1-5BBF-3642-AD14-B90B08F1C6D7}"/>
              </a:ext>
            </a:extLst>
          </p:cNvPr>
          <p:cNvSpPr txBox="1"/>
          <p:nvPr/>
        </p:nvSpPr>
        <p:spPr>
          <a:xfrm>
            <a:off x="4851363" y="4053304"/>
            <a:ext cx="2829749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/>
              <a:t>Assignment statement:</a:t>
            </a:r>
          </a:p>
          <a:p>
            <a:r>
              <a:rPr lang="en-US" sz="2200" dirty="0">
                <a:solidFill>
                  <a:srgbClr val="0000FF"/>
                </a:solidFill>
              </a:rPr>
              <a:t>a = b + (-c)</a:t>
            </a:r>
          </a:p>
          <a:p>
            <a:endParaRPr lang="en-US" sz="2200" dirty="0">
              <a:solidFill>
                <a:srgbClr val="0000FF"/>
              </a:solidFill>
            </a:endParaRPr>
          </a:p>
          <a:p>
            <a:r>
              <a:rPr lang="en-US" sz="2200" dirty="0"/>
              <a:t>Three-address code:</a:t>
            </a:r>
          </a:p>
          <a:p>
            <a:r>
              <a:rPr lang="en-US" sz="2200" dirty="0">
                <a:solidFill>
                  <a:srgbClr val="0000FF"/>
                </a:solidFill>
              </a:rPr>
              <a:t>t</a:t>
            </a:r>
            <a:r>
              <a:rPr lang="en-US" sz="2200" baseline="-25000" dirty="0">
                <a:solidFill>
                  <a:srgbClr val="0000FF"/>
                </a:solidFill>
              </a:rPr>
              <a:t>1</a:t>
            </a:r>
            <a:r>
              <a:rPr lang="en-US" sz="2200" dirty="0">
                <a:solidFill>
                  <a:srgbClr val="0000FF"/>
                </a:solidFill>
              </a:rPr>
              <a:t> = minus c</a:t>
            </a:r>
          </a:p>
          <a:p>
            <a:r>
              <a:rPr lang="en-US" sz="2200" dirty="0">
                <a:solidFill>
                  <a:srgbClr val="0000FF"/>
                </a:solidFill>
              </a:rPr>
              <a:t>t</a:t>
            </a:r>
            <a:r>
              <a:rPr lang="en-US" sz="2200" baseline="-25000" dirty="0">
                <a:solidFill>
                  <a:srgbClr val="0000FF"/>
                </a:solidFill>
              </a:rPr>
              <a:t>2</a:t>
            </a:r>
            <a:r>
              <a:rPr lang="en-US" sz="2200" dirty="0">
                <a:solidFill>
                  <a:srgbClr val="0000FF"/>
                </a:solidFill>
              </a:rPr>
              <a:t> = b + t</a:t>
            </a:r>
            <a:r>
              <a:rPr lang="en-US" sz="2200" baseline="-25000" dirty="0">
                <a:solidFill>
                  <a:srgbClr val="0000FF"/>
                </a:solidFill>
              </a:rPr>
              <a:t>1</a:t>
            </a:r>
          </a:p>
          <a:p>
            <a:r>
              <a:rPr lang="en-US" sz="2200" dirty="0">
                <a:solidFill>
                  <a:srgbClr val="0000FF"/>
                </a:solidFill>
              </a:rPr>
              <a:t>a = t</a:t>
            </a:r>
            <a:r>
              <a:rPr lang="en-US" sz="2200" baseline="-25000" dirty="0">
                <a:solidFill>
                  <a:srgbClr val="0000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7548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0CD2-6C6B-9F4C-9F9A-34A72497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SDT Translation of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DA818-FEA1-9440-B877-81BB43E32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196235"/>
          </a:xfrm>
        </p:spPr>
        <p:txBody>
          <a:bodyPr/>
          <a:lstStyle/>
          <a:p>
            <a:r>
              <a:rPr lang="en-US" dirty="0"/>
              <a:t>Attributes </a:t>
            </a:r>
            <a:r>
              <a:rPr lang="en-US" b="1" i="1" dirty="0"/>
              <a:t>code</a:t>
            </a:r>
            <a:r>
              <a:rPr lang="en-US" dirty="0"/>
              <a:t> and </a:t>
            </a:r>
            <a:r>
              <a:rPr lang="en-US" b="1" i="1" dirty="0" err="1"/>
              <a:t>addr</a:t>
            </a:r>
            <a:endParaRPr lang="en-US" b="1" i="1" dirty="0"/>
          </a:p>
          <a:p>
            <a:pPr lvl="1"/>
            <a:r>
              <a:rPr lang="en-US" i="1" dirty="0" err="1">
                <a:solidFill>
                  <a:srgbClr val="0000FF"/>
                </a:solidFill>
              </a:rPr>
              <a:t>S.code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and </a:t>
            </a:r>
            <a:r>
              <a:rPr lang="en-US" i="1" dirty="0" err="1">
                <a:solidFill>
                  <a:srgbClr val="0000FF"/>
                </a:solidFill>
              </a:rPr>
              <a:t>E.code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dirty="0"/>
              <a:t>denote the TAC for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E</a:t>
            </a:r>
            <a:r>
              <a:rPr lang="en-US" dirty="0"/>
              <a:t>, respectively</a:t>
            </a:r>
          </a:p>
          <a:p>
            <a:pPr lvl="1"/>
            <a:r>
              <a:rPr lang="en-US" i="1" dirty="0" err="1">
                <a:solidFill>
                  <a:srgbClr val="0000FF"/>
                </a:solidFill>
              </a:rPr>
              <a:t>E.addr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dirty="0"/>
              <a:t>denotes the address that will hold the value of </a:t>
            </a:r>
            <a:r>
              <a:rPr lang="en-US" i="1" dirty="0"/>
              <a:t>E</a:t>
            </a:r>
            <a:r>
              <a:rPr lang="en-US" dirty="0"/>
              <a:t> (can be a name, constant, or a compiler-generated temporary)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49ADC-A67A-E941-B588-36C46F86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66734-1C9A-8D45-A2C6-90C3D4A686D1}"/>
              </a:ext>
            </a:extLst>
          </p:cNvPr>
          <p:cNvSpPr txBox="1"/>
          <p:nvPr/>
        </p:nvSpPr>
        <p:spPr>
          <a:xfrm>
            <a:off x="1187624" y="2364462"/>
            <a:ext cx="6944402" cy="4493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/>
              <a:t>① </a:t>
            </a:r>
            <a:r>
              <a:rPr lang="en-US" sz="2200" i="1" dirty="0"/>
              <a:t>S</a:t>
            </a:r>
            <a:r>
              <a:rPr lang="en-US" sz="2200" dirty="0"/>
              <a:t> -&gt; id = </a:t>
            </a:r>
            <a:r>
              <a:rPr lang="en-US" sz="2200" i="1" dirty="0"/>
              <a:t>E</a:t>
            </a:r>
            <a:r>
              <a:rPr lang="en-US" sz="2200" dirty="0"/>
              <a:t>;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r>
              <a:rPr lang="en-US" sz="2200" i="1" dirty="0">
                <a:solidFill>
                  <a:srgbClr val="0000FF"/>
                </a:solidFill>
              </a:rPr>
              <a:t>p = lookup(</a:t>
            </a:r>
            <a:r>
              <a:rPr lang="en-US" sz="2200" dirty="0" err="1">
                <a:solidFill>
                  <a:srgbClr val="0000FF"/>
                </a:solidFill>
              </a:rPr>
              <a:t>id</a:t>
            </a:r>
            <a:r>
              <a:rPr lang="en-US" sz="2200" i="1" dirty="0" err="1">
                <a:solidFill>
                  <a:srgbClr val="0000FF"/>
                </a:solidFill>
              </a:rPr>
              <a:t>.lexeme</a:t>
            </a:r>
            <a:r>
              <a:rPr lang="en-US" sz="2200" i="1" dirty="0">
                <a:solidFill>
                  <a:srgbClr val="0000FF"/>
                </a:solidFill>
              </a:rPr>
              <a:t>); if !p then error;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                           </a:t>
            </a:r>
            <a:r>
              <a:rPr lang="en-US" sz="2200" i="1" dirty="0" err="1">
                <a:solidFill>
                  <a:srgbClr val="0000FF"/>
                </a:solidFill>
              </a:rPr>
              <a:t>S.code</a:t>
            </a:r>
            <a:r>
              <a:rPr lang="en-US" sz="2200" i="1" dirty="0">
                <a:solidFill>
                  <a:srgbClr val="0000FF"/>
                </a:solidFill>
              </a:rPr>
              <a:t> = </a:t>
            </a:r>
            <a:r>
              <a:rPr lang="en-US" sz="2200" i="1" dirty="0" err="1">
                <a:solidFill>
                  <a:srgbClr val="0000FF"/>
                </a:solidFill>
              </a:rPr>
              <a:t>E.code</a:t>
            </a:r>
            <a:r>
              <a:rPr lang="en-US" sz="2200" i="1" dirty="0">
                <a:solidFill>
                  <a:srgbClr val="0000FF"/>
                </a:solidFill>
              </a:rPr>
              <a:t> ||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	            gen( p ‘=‘ </a:t>
            </a:r>
            <a:r>
              <a:rPr lang="en-US" sz="2200" i="1" dirty="0" err="1">
                <a:solidFill>
                  <a:srgbClr val="0000FF"/>
                </a:solidFill>
              </a:rPr>
              <a:t>E.addr</a:t>
            </a:r>
            <a:r>
              <a:rPr lang="en-US" sz="2200" i="1" dirty="0">
                <a:solidFill>
                  <a:srgbClr val="0000FF"/>
                </a:solidFill>
              </a:rPr>
              <a:t> );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  <a:endParaRPr lang="en-US" sz="2200" dirty="0"/>
          </a:p>
          <a:p>
            <a:r>
              <a:rPr lang="en-US" sz="2200" dirty="0"/>
              <a:t>② </a:t>
            </a:r>
            <a:r>
              <a:rPr lang="en-US" sz="2200" i="1" dirty="0"/>
              <a:t>E</a:t>
            </a:r>
            <a:r>
              <a:rPr lang="en-US" sz="2200" dirty="0"/>
              <a:t> -&gt; </a:t>
            </a:r>
            <a:r>
              <a:rPr lang="en-US" sz="2200" i="1" dirty="0"/>
              <a:t>E</a:t>
            </a:r>
            <a:r>
              <a:rPr lang="en-US" sz="2200" i="1" baseline="-25000" dirty="0"/>
              <a:t>1</a:t>
            </a:r>
            <a:r>
              <a:rPr lang="en-US" sz="2200" i="1" dirty="0"/>
              <a:t> </a:t>
            </a:r>
            <a:r>
              <a:rPr lang="en-US" sz="2200" dirty="0"/>
              <a:t>+</a:t>
            </a:r>
            <a:r>
              <a:rPr lang="en-US" sz="2200" i="1" dirty="0"/>
              <a:t> E</a:t>
            </a:r>
            <a:r>
              <a:rPr lang="en-US" sz="2200" i="1" baseline="-25000" dirty="0"/>
              <a:t>2</a:t>
            </a:r>
            <a:r>
              <a:rPr lang="en-US" sz="2200" dirty="0"/>
              <a:t>;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r>
              <a:rPr lang="en-US" sz="2200" i="1" dirty="0" err="1">
                <a:solidFill>
                  <a:srgbClr val="0000FF"/>
                </a:solidFill>
              </a:rPr>
              <a:t>E.addr</a:t>
            </a:r>
            <a:r>
              <a:rPr lang="en-US" sz="2200" i="1" dirty="0">
                <a:solidFill>
                  <a:srgbClr val="0000FF"/>
                </a:solidFill>
              </a:rPr>
              <a:t> = </a:t>
            </a:r>
            <a:r>
              <a:rPr lang="en-US" sz="2200" i="1" dirty="0" err="1">
                <a:solidFill>
                  <a:srgbClr val="0000FF"/>
                </a:solidFill>
              </a:rPr>
              <a:t>newtemp</a:t>
            </a:r>
            <a:r>
              <a:rPr lang="en-US" sz="2200" i="1" dirty="0">
                <a:solidFill>
                  <a:srgbClr val="0000FF"/>
                </a:solidFill>
              </a:rPr>
              <a:t>();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		 </a:t>
            </a:r>
            <a:r>
              <a:rPr lang="en-US" sz="2200" i="1" dirty="0" err="1">
                <a:solidFill>
                  <a:srgbClr val="0000FF"/>
                </a:solidFill>
              </a:rPr>
              <a:t>E.code</a:t>
            </a:r>
            <a:r>
              <a:rPr lang="en-US" sz="2200" i="1" dirty="0">
                <a:solidFill>
                  <a:srgbClr val="0000FF"/>
                </a:solidFill>
              </a:rPr>
              <a:t> = E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.code || E</a:t>
            </a:r>
            <a:r>
              <a:rPr lang="en-US" sz="2200" i="1" baseline="-25000" dirty="0">
                <a:solidFill>
                  <a:srgbClr val="0000FF"/>
                </a:solidFill>
              </a:rPr>
              <a:t>2</a:t>
            </a:r>
            <a:r>
              <a:rPr lang="en-US" sz="2200" i="1" dirty="0">
                <a:solidFill>
                  <a:srgbClr val="0000FF"/>
                </a:solidFill>
              </a:rPr>
              <a:t>.code ||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                              gen(</a:t>
            </a:r>
            <a:r>
              <a:rPr lang="en-US" sz="2200" i="1" dirty="0" err="1">
                <a:solidFill>
                  <a:srgbClr val="0000FF"/>
                </a:solidFill>
              </a:rPr>
              <a:t>E.addr</a:t>
            </a:r>
            <a:r>
              <a:rPr lang="en-US" sz="2200" i="1" dirty="0">
                <a:solidFill>
                  <a:srgbClr val="0000FF"/>
                </a:solidFill>
              </a:rPr>
              <a:t> ‘=‘ E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.addr ‘+’ E</a:t>
            </a:r>
            <a:r>
              <a:rPr lang="en-US" sz="2200" i="1" baseline="-25000" dirty="0">
                <a:solidFill>
                  <a:srgbClr val="0000FF"/>
                </a:solidFill>
              </a:rPr>
              <a:t>2</a:t>
            </a:r>
            <a:r>
              <a:rPr lang="en-US" sz="2200" i="1" dirty="0">
                <a:solidFill>
                  <a:srgbClr val="0000FF"/>
                </a:solidFill>
              </a:rPr>
              <a:t>.addr);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</a:p>
          <a:p>
            <a:r>
              <a:rPr lang="en-US" sz="2200" dirty="0"/>
              <a:t>③</a:t>
            </a:r>
            <a:r>
              <a:rPr lang="en-US" sz="2200" i="1" dirty="0"/>
              <a:t> E</a:t>
            </a:r>
            <a:r>
              <a:rPr lang="en-US" sz="2200" dirty="0"/>
              <a:t> -&gt; - E</a:t>
            </a:r>
            <a:r>
              <a:rPr lang="en-US" sz="2200" baseline="-25000" dirty="0"/>
              <a:t>1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r>
              <a:rPr lang="en-US" sz="2200" i="1" dirty="0" err="1">
                <a:solidFill>
                  <a:srgbClr val="0000FF"/>
                </a:solidFill>
              </a:rPr>
              <a:t>E.addr</a:t>
            </a:r>
            <a:r>
              <a:rPr lang="en-US" sz="2200" i="1" dirty="0">
                <a:solidFill>
                  <a:srgbClr val="0000FF"/>
                </a:solidFill>
              </a:rPr>
              <a:t> = </a:t>
            </a:r>
            <a:r>
              <a:rPr lang="en-US" sz="2200" i="1" dirty="0" err="1">
                <a:solidFill>
                  <a:srgbClr val="0000FF"/>
                </a:solidFill>
              </a:rPr>
              <a:t>newtemp</a:t>
            </a:r>
            <a:r>
              <a:rPr lang="en-US" sz="2200" i="1" dirty="0">
                <a:solidFill>
                  <a:srgbClr val="0000FF"/>
                </a:solidFill>
              </a:rPr>
              <a:t>();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  	         </a:t>
            </a:r>
            <a:r>
              <a:rPr lang="en-US" sz="2200" i="1" dirty="0" err="1">
                <a:solidFill>
                  <a:srgbClr val="0000FF"/>
                </a:solidFill>
              </a:rPr>
              <a:t>E.code</a:t>
            </a:r>
            <a:r>
              <a:rPr lang="en-US" sz="2200" i="1" dirty="0">
                <a:solidFill>
                  <a:srgbClr val="0000FF"/>
                </a:solidFill>
              </a:rPr>
              <a:t> = E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.code ||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                       gen(</a:t>
            </a:r>
            <a:r>
              <a:rPr lang="en-US" sz="2200" i="1" dirty="0" err="1">
                <a:solidFill>
                  <a:srgbClr val="0000FF"/>
                </a:solidFill>
              </a:rPr>
              <a:t>E.addr</a:t>
            </a:r>
            <a:r>
              <a:rPr lang="en-US" sz="2200" i="1" dirty="0">
                <a:solidFill>
                  <a:srgbClr val="0000FF"/>
                </a:solidFill>
              </a:rPr>
              <a:t> ‘=‘ ‘minus’ E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.addr);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  <a:endParaRPr lang="en-US" sz="2200" dirty="0"/>
          </a:p>
          <a:p>
            <a:r>
              <a:rPr lang="en-US" sz="2200" dirty="0"/>
              <a:t>④ </a:t>
            </a:r>
            <a:r>
              <a:rPr lang="en-US" sz="2200" i="1" dirty="0"/>
              <a:t>E </a:t>
            </a:r>
            <a:r>
              <a:rPr lang="en-US" sz="2200" dirty="0"/>
              <a:t>-&gt; </a:t>
            </a:r>
            <a:r>
              <a:rPr lang="en-US" sz="2200" i="1" dirty="0"/>
              <a:t>(E</a:t>
            </a:r>
            <a:r>
              <a:rPr lang="en-US" sz="2200" i="1" baseline="-25000" dirty="0"/>
              <a:t>1</a:t>
            </a:r>
            <a:r>
              <a:rPr lang="en-US" sz="2200" i="1" dirty="0"/>
              <a:t>)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r>
              <a:rPr lang="en-US" sz="2200" i="1" dirty="0" err="1">
                <a:solidFill>
                  <a:srgbClr val="0000FF"/>
                </a:solidFill>
              </a:rPr>
              <a:t>E.addr</a:t>
            </a:r>
            <a:r>
              <a:rPr lang="en-US" sz="2200" i="1" dirty="0">
                <a:solidFill>
                  <a:srgbClr val="0000FF"/>
                </a:solidFill>
              </a:rPr>
              <a:t> = E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.addr;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	         </a:t>
            </a:r>
            <a:r>
              <a:rPr lang="en-US" sz="2200" i="1" dirty="0" err="1">
                <a:solidFill>
                  <a:srgbClr val="0000FF"/>
                </a:solidFill>
              </a:rPr>
              <a:t>E.code</a:t>
            </a:r>
            <a:r>
              <a:rPr lang="en-US" sz="2200" i="1" dirty="0">
                <a:solidFill>
                  <a:srgbClr val="0000FF"/>
                </a:solidFill>
              </a:rPr>
              <a:t> = E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.code;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</a:p>
          <a:p>
            <a:r>
              <a:rPr lang="en-US" sz="2200" dirty="0"/>
              <a:t>⑤</a:t>
            </a:r>
            <a:r>
              <a:rPr lang="en-US" sz="2200" i="1" dirty="0"/>
              <a:t> E</a:t>
            </a:r>
            <a:r>
              <a:rPr lang="en-US" sz="2200" dirty="0"/>
              <a:t> -&gt; id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r>
              <a:rPr lang="en-US" sz="2200" i="1" dirty="0" err="1">
                <a:solidFill>
                  <a:srgbClr val="0000FF"/>
                </a:solidFill>
              </a:rPr>
              <a:t>E.addr</a:t>
            </a:r>
            <a:r>
              <a:rPr lang="en-US" sz="2200" i="1" dirty="0">
                <a:solidFill>
                  <a:srgbClr val="0000FF"/>
                </a:solidFill>
              </a:rPr>
              <a:t> = lookup(</a:t>
            </a:r>
            <a:r>
              <a:rPr lang="en-US" sz="2200" dirty="0" err="1">
                <a:solidFill>
                  <a:srgbClr val="0000FF"/>
                </a:solidFill>
              </a:rPr>
              <a:t>id</a:t>
            </a:r>
            <a:r>
              <a:rPr lang="en-US" sz="2200" i="1" dirty="0" err="1">
                <a:solidFill>
                  <a:srgbClr val="0000FF"/>
                </a:solidFill>
              </a:rPr>
              <a:t>.lexeme</a:t>
            </a:r>
            <a:r>
              <a:rPr lang="en-US" sz="2200" i="1" dirty="0">
                <a:solidFill>
                  <a:srgbClr val="0000FF"/>
                </a:solidFill>
              </a:rPr>
              <a:t>); if !</a:t>
            </a:r>
            <a:r>
              <a:rPr lang="en-US" sz="2200" i="1" dirty="0" err="1">
                <a:solidFill>
                  <a:srgbClr val="0000FF"/>
                </a:solidFill>
              </a:rPr>
              <a:t>E.addr</a:t>
            </a:r>
            <a:r>
              <a:rPr lang="en-US" sz="2200" i="1" dirty="0">
                <a:solidFill>
                  <a:srgbClr val="0000FF"/>
                </a:solidFill>
              </a:rPr>
              <a:t> then error;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	      </a:t>
            </a:r>
            <a:r>
              <a:rPr lang="en-US" sz="2200" i="1" dirty="0" err="1">
                <a:solidFill>
                  <a:srgbClr val="0000FF"/>
                </a:solidFill>
              </a:rPr>
              <a:t>E.code</a:t>
            </a:r>
            <a:r>
              <a:rPr lang="en-US" sz="2200" i="1" dirty="0">
                <a:solidFill>
                  <a:srgbClr val="0000FF"/>
                </a:solidFill>
              </a:rPr>
              <a:t> = ’’;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4361684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55772</TotalTime>
  <Words>2773</Words>
  <Application>Microsoft Macintosh PowerPoint</Application>
  <PresentationFormat>On-screen Show (4:3)</PresentationFormat>
  <Paragraphs>470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1_自定义设计方案</vt:lpstr>
      <vt:lpstr>Compilation Principle 编 译 原 理</vt:lpstr>
      <vt:lpstr>Review Questions (1)</vt:lpstr>
      <vt:lpstr>Review Questions (2)</vt:lpstr>
      <vt:lpstr>Code Generation[代码生成]</vt:lpstr>
      <vt:lpstr>Type Expressions[类型表达式]</vt:lpstr>
      <vt:lpstr>CodeGen: Variable Definitions</vt:lpstr>
      <vt:lpstr>Example</vt:lpstr>
      <vt:lpstr>CodeGen: Assignment Statement</vt:lpstr>
      <vt:lpstr>SDT Translation of Assignment</vt:lpstr>
      <vt:lpstr>Incremental Translation[增量翻译]</vt:lpstr>
      <vt:lpstr>Example</vt:lpstr>
      <vt:lpstr>CodeGen: Array Reference[数组引用]</vt:lpstr>
      <vt:lpstr>N-dimensional Array</vt:lpstr>
      <vt:lpstr>Translation of Array References</vt:lpstr>
      <vt:lpstr>Translation of Array References (cont.)</vt:lpstr>
      <vt:lpstr>Translation of Array References (cont.)</vt:lpstr>
      <vt:lpstr>CodeGen: Boolean Expressions</vt:lpstr>
      <vt:lpstr>Boolean Exprs (w/o Short-Circuiting)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zhang xw</cp:lastModifiedBy>
  <cp:revision>2830</cp:revision>
  <dcterms:created xsi:type="dcterms:W3CDTF">2016-04-18T09:33:21Z</dcterms:created>
  <dcterms:modified xsi:type="dcterms:W3CDTF">2021-07-01T14:26:16Z</dcterms:modified>
</cp:coreProperties>
</file>