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718" r:id="rId2"/>
    <p:sldId id="643" r:id="rId3"/>
    <p:sldId id="866" r:id="rId4"/>
    <p:sldId id="880" r:id="rId5"/>
    <p:sldId id="881" r:id="rId6"/>
    <p:sldId id="878" r:id="rId7"/>
    <p:sldId id="867" r:id="rId8"/>
    <p:sldId id="883" r:id="rId9"/>
    <p:sldId id="884" r:id="rId10"/>
    <p:sldId id="887" r:id="rId11"/>
    <p:sldId id="886" r:id="rId12"/>
    <p:sldId id="888" r:id="rId13"/>
    <p:sldId id="889" r:id="rId14"/>
    <p:sldId id="890" r:id="rId15"/>
    <p:sldId id="892" r:id="rId16"/>
    <p:sldId id="891" r:id="rId17"/>
    <p:sldId id="893" r:id="rId18"/>
    <p:sldId id="894" r:id="rId19"/>
    <p:sldId id="896" r:id="rId20"/>
    <p:sldId id="905" r:id="rId21"/>
    <p:sldId id="895" r:id="rId22"/>
    <p:sldId id="897" r:id="rId23"/>
    <p:sldId id="898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05" autoAdjust="0"/>
    <p:restoredTop sz="82523" autoAdjust="0"/>
  </p:normalViewPr>
  <p:slideViewPr>
    <p:cSldViewPr>
      <p:cViewPr varScale="1">
        <p:scale>
          <a:sx n="92" d="100"/>
          <a:sy n="92" d="100"/>
        </p:scale>
        <p:origin x="13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讲：中间代码</a:t>
            </a:r>
            <a:r>
              <a:rPr lang="en-US" altLang="zh-CN" dirty="0"/>
              <a:t>(3)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5/20/2021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6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EE7C-7859-A64F-B8F9-40F30C60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Labels</a:t>
            </a:r>
            <a:r>
              <a:rPr lang="en-US" altLang="zh-CN" sz="3200" dirty="0"/>
              <a:t>[</a:t>
            </a:r>
            <a:r>
              <a:rPr lang="zh-CN" altLang="en-US" sz="3200" dirty="0"/>
              <a:t>跳转标签</a:t>
            </a:r>
            <a:r>
              <a:rPr lang="en-US" altLang="zh-CN" sz="3200" dirty="0"/>
              <a:t>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37F1-DF7C-A64F-994B-0561D5CC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of generating code for Boolean and flow-control: matching a jump </a:t>
            </a:r>
            <a:r>
              <a:rPr lang="en-US" dirty="0" err="1"/>
              <a:t>inst</a:t>
            </a:r>
            <a:r>
              <a:rPr lang="en-US" dirty="0"/>
              <a:t> with the target of jump</a:t>
            </a:r>
          </a:p>
          <a:p>
            <a:pPr lvl="1"/>
            <a:r>
              <a:rPr lang="en-US" dirty="0"/>
              <a:t>Forward jump: a jump to an instruction below you</a:t>
            </a:r>
          </a:p>
          <a:p>
            <a:pPr lvl="1"/>
            <a:r>
              <a:rPr lang="en-US" dirty="0"/>
              <a:t>Label for jump target has not yet been generated</a:t>
            </a:r>
          </a:p>
          <a:p>
            <a:pPr lvl="1"/>
            <a:r>
              <a:rPr lang="en-US" dirty="0"/>
              <a:t>The labels are not </a:t>
            </a:r>
            <a:r>
              <a:rPr lang="en-US" i="1" dirty="0"/>
              <a:t>L-attributed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98E8C-3AE1-A24B-A214-034121B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9EE7B-692D-6949-8096-B30D50A905B3}"/>
              </a:ext>
            </a:extLst>
          </p:cNvPr>
          <p:cNvSpPr txBox="1"/>
          <p:nvPr/>
        </p:nvSpPr>
        <p:spPr>
          <a:xfrm>
            <a:off x="467544" y="3487067"/>
            <a:ext cx="7244740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i="1" dirty="0"/>
              <a:t>B</a:t>
            </a:r>
            <a:r>
              <a:rPr lang="en-US" sz="2200" dirty="0"/>
              <a:t> -&gt;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.true = </a:t>
            </a:r>
            <a:r>
              <a:rPr lang="en-US" sz="2200" i="1" dirty="0" err="1">
                <a:solidFill>
                  <a:srgbClr val="FF0000"/>
                </a:solidFill>
              </a:rPr>
              <a:t>newlabel</a:t>
            </a:r>
            <a:r>
              <a:rPr lang="en-US" sz="2200" i="1" dirty="0">
                <a:solidFill>
                  <a:srgbClr val="FF0000"/>
                </a:solidFill>
              </a:rPr>
              <a:t>()</a:t>
            </a:r>
            <a:r>
              <a:rPr lang="en-US" sz="2200" i="1" dirty="0">
                <a:solidFill>
                  <a:srgbClr val="0000FF"/>
                </a:solidFill>
              </a:rPr>
              <a:t>; 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.false =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</a:p>
          <a:p>
            <a:r>
              <a:rPr lang="en-US" sz="2200" i="1" dirty="0"/>
              <a:t>       </a:t>
            </a:r>
            <a:r>
              <a:rPr lang="en-US" sz="2200" dirty="0"/>
              <a:t> &amp;&amp;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FF0000"/>
                </a:solidFill>
              </a:rPr>
              <a:t>label(B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>
                <a:solidFill>
                  <a:srgbClr val="FF0000"/>
                </a:solidFill>
              </a:rPr>
              <a:t>.true)</a:t>
            </a:r>
            <a:r>
              <a:rPr lang="en-US" sz="2200" i="1" dirty="0">
                <a:solidFill>
                  <a:srgbClr val="0000FF"/>
                </a:solidFill>
              </a:rPr>
              <a:t>;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.true =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;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.false =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 </a:t>
            </a:r>
            <a:r>
              <a:rPr lang="en-US" sz="2200" i="1" dirty="0"/>
              <a:t>B</a:t>
            </a:r>
            <a:r>
              <a:rPr lang="en-US" sz="2200" i="1" baseline="-25000" dirty="0"/>
              <a:t>2</a:t>
            </a:r>
            <a:endParaRPr lang="en-US" sz="2200" i="1" dirty="0"/>
          </a:p>
          <a:p>
            <a:endParaRPr lang="en-US" sz="2200" i="1" dirty="0"/>
          </a:p>
          <a:p>
            <a:r>
              <a:rPr lang="en-US" sz="2200" i="1" dirty="0"/>
              <a:t>S</a:t>
            </a:r>
            <a:r>
              <a:rPr lang="en-US" sz="2200" dirty="0"/>
              <a:t> -&gt; </a:t>
            </a:r>
            <a:r>
              <a:rPr lang="en-US" sz="2200" i="1" dirty="0"/>
              <a:t>if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FF0000"/>
                </a:solidFill>
              </a:rPr>
              <a:t>newlabel</a:t>
            </a:r>
            <a:r>
              <a:rPr lang="en-US" sz="2200" i="1" dirty="0">
                <a:solidFill>
                  <a:srgbClr val="FF0000"/>
                </a:solidFill>
              </a:rPr>
              <a:t>()</a:t>
            </a:r>
            <a:r>
              <a:rPr lang="en-US" sz="2200" i="1" dirty="0">
                <a:solidFill>
                  <a:srgbClr val="0000FF"/>
                </a:solidFill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      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label(</a:t>
            </a:r>
            <a:r>
              <a:rPr lang="en-US" sz="2200" i="1" dirty="0" err="1">
                <a:solidFill>
                  <a:srgbClr val="FF0000"/>
                </a:solidFill>
              </a:rPr>
              <a:t>B.true</a:t>
            </a:r>
            <a:r>
              <a:rPr lang="en-US" sz="2200" i="1" dirty="0">
                <a:solidFill>
                  <a:srgbClr val="FF0000"/>
                </a:solidFill>
              </a:rPr>
              <a:t>)</a:t>
            </a:r>
            <a:r>
              <a:rPr lang="en-US" sz="2200" i="1" dirty="0">
                <a:solidFill>
                  <a:srgbClr val="0000FF"/>
                </a:solidFill>
              </a:rPr>
              <a:t>; S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.next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i="1" dirty="0"/>
              <a:t>       S</a:t>
            </a:r>
            <a:r>
              <a:rPr lang="en-US" sz="2200" i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230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EE7C-7859-A64F-B8F9-40F30C60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Non-L-Attribute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37F1-DF7C-A64F-994B-0561D5CC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Idea: generate code using </a:t>
            </a:r>
            <a:r>
              <a:rPr lang="en-US" u="sng" dirty="0"/>
              <a:t>dummy labels first</a:t>
            </a:r>
            <a:r>
              <a:rPr lang="en-US" dirty="0"/>
              <a:t> then patch them with </a:t>
            </a:r>
            <a:r>
              <a:rPr lang="en-US" u="sng" dirty="0"/>
              <a:t>addresses later</a:t>
            </a:r>
            <a:r>
              <a:rPr lang="en-US" dirty="0"/>
              <a:t> after labels are generated</a:t>
            </a:r>
          </a:p>
          <a:p>
            <a:endParaRPr lang="en-US" sz="1000" dirty="0"/>
          </a:p>
          <a:p>
            <a:r>
              <a:rPr lang="en-US" b="1" dirty="0"/>
              <a:t>Two-pass</a:t>
            </a:r>
            <a:r>
              <a:rPr lang="en-US" dirty="0"/>
              <a:t> approach: requires two scans of code</a:t>
            </a:r>
          </a:p>
          <a:p>
            <a:pPr lvl="1"/>
            <a:r>
              <a:rPr lang="en-US" dirty="0"/>
              <a:t>Pass 1:</a:t>
            </a:r>
          </a:p>
          <a:p>
            <a:pPr lvl="2"/>
            <a:r>
              <a:rPr lang="en-US" dirty="0"/>
              <a:t>Generate code creating dummy labels for forward jumps. (Insert label into a </a:t>
            </a:r>
            <a:r>
              <a:rPr lang="en-US" dirty="0" err="1"/>
              <a:t>hashtable</a:t>
            </a:r>
            <a:r>
              <a:rPr lang="en-US" dirty="0"/>
              <a:t> when created)</a:t>
            </a:r>
          </a:p>
          <a:p>
            <a:pPr lvl="2"/>
            <a:r>
              <a:rPr lang="en-US" dirty="0"/>
              <a:t>When label emitted, record address in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Pass 2:</a:t>
            </a:r>
          </a:p>
          <a:p>
            <a:pPr lvl="2"/>
            <a:r>
              <a:rPr lang="en-US" dirty="0"/>
              <a:t>Replace dummy labels with target addresses (Use previously built </a:t>
            </a:r>
            <a:r>
              <a:rPr lang="en-US" dirty="0" err="1"/>
              <a:t>hashtable</a:t>
            </a:r>
            <a:r>
              <a:rPr lang="en-US" dirty="0"/>
              <a:t> for mapping)</a:t>
            </a:r>
          </a:p>
          <a:p>
            <a:r>
              <a:rPr lang="en-US" b="1" dirty="0"/>
              <a:t>One-pass</a:t>
            </a:r>
            <a:r>
              <a:rPr lang="en-US" dirty="0"/>
              <a:t> approach</a:t>
            </a:r>
          </a:p>
          <a:p>
            <a:pPr lvl="1"/>
            <a:r>
              <a:rPr lang="en-US" dirty="0"/>
              <a:t>Generate holes when forward jumping to a un-generated label ­ </a:t>
            </a:r>
          </a:p>
          <a:p>
            <a:pPr lvl="1"/>
            <a:r>
              <a:rPr lang="en-US" dirty="0"/>
              <a:t>Maintain a list of holes for that label</a:t>
            </a:r>
          </a:p>
          <a:p>
            <a:pPr lvl="1"/>
            <a:r>
              <a:rPr lang="en-US" dirty="0"/>
              <a:t>Fill in holes with addresses when label generated later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98E8C-3AE1-A24B-A214-034121B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9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EFA7-4FFC-A047-AC6D-490AF173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Two-Pass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DE0D-C5BD-6242-AA80-89E79414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newlabel</a:t>
            </a:r>
            <a:r>
              <a:rPr lang="en-US" b="1" dirty="0"/>
              <a:t>()</a:t>
            </a:r>
            <a:r>
              <a:rPr lang="en-US" dirty="0"/>
              <a:t>: generates a new dummy label</a:t>
            </a:r>
          </a:p>
          <a:p>
            <a:pPr lvl="1"/>
            <a:r>
              <a:rPr lang="en-US" dirty="0"/>
              <a:t>Label inserted into </a:t>
            </a:r>
            <a:r>
              <a:rPr lang="en-US" dirty="0" err="1"/>
              <a:t>hashtable</a:t>
            </a:r>
            <a:r>
              <a:rPr lang="en-US" dirty="0"/>
              <a:t>, initially with no address</a:t>
            </a:r>
          </a:p>
          <a:p>
            <a:r>
              <a:rPr lang="en-US" dirty="0"/>
              <a:t>Pass 1: generate code with non-address-mapped labels ­ </a:t>
            </a:r>
          </a:p>
          <a:p>
            <a:pPr lvl="1"/>
            <a:r>
              <a:rPr lang="en-US" dirty="0"/>
              <a:t>For </a:t>
            </a:r>
            <a:r>
              <a:rPr lang="en-US" i="1" dirty="0">
                <a:solidFill>
                  <a:srgbClr val="0000FF"/>
                </a:solidFill>
              </a:rPr>
              <a:t>S -&gt; if (B) S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Dummy labels: </a:t>
            </a:r>
            <a:r>
              <a:rPr lang="en-US" i="1" dirty="0" err="1">
                <a:solidFill>
                  <a:srgbClr val="0000FF"/>
                </a:solidFill>
              </a:rPr>
              <a:t>B.true</a:t>
            </a:r>
            <a:r>
              <a:rPr lang="en-US" i="1" dirty="0">
                <a:solidFill>
                  <a:srgbClr val="0000FF"/>
                </a:solidFill>
              </a:rPr>
              <a:t>=</a:t>
            </a:r>
            <a:r>
              <a:rPr lang="en-US" i="1" dirty="0" err="1">
                <a:solidFill>
                  <a:srgbClr val="0000FF"/>
                </a:solidFill>
              </a:rPr>
              <a:t>newlabel</a:t>
            </a:r>
            <a:r>
              <a:rPr lang="en-US" i="1" dirty="0">
                <a:solidFill>
                  <a:srgbClr val="0000FF"/>
                </a:solidFill>
              </a:rPr>
              <a:t>(); </a:t>
            </a:r>
            <a:r>
              <a:rPr lang="en-US" i="1" dirty="0" err="1">
                <a:solidFill>
                  <a:srgbClr val="0000FF"/>
                </a:solidFill>
              </a:rPr>
              <a:t>B.false</a:t>
            </a:r>
            <a:r>
              <a:rPr lang="en-US" i="1" dirty="0">
                <a:solidFill>
                  <a:srgbClr val="0000FF"/>
                </a:solidFill>
              </a:rPr>
              <a:t>=</a:t>
            </a:r>
            <a:r>
              <a:rPr lang="en-US" i="1" dirty="0" err="1">
                <a:solidFill>
                  <a:srgbClr val="0000FF"/>
                </a:solidFill>
              </a:rPr>
              <a:t>S.next</a:t>
            </a:r>
            <a:r>
              <a:rPr lang="en-US" i="1" dirty="0">
                <a:solidFill>
                  <a:srgbClr val="0000FF"/>
                </a:solidFill>
              </a:rPr>
              <a:t>;</a:t>
            </a:r>
          </a:p>
          <a:p>
            <a:pPr lvl="2"/>
            <a:r>
              <a:rPr lang="en-US" dirty="0"/>
              <a:t>Generate </a:t>
            </a:r>
            <a:r>
              <a:rPr lang="en-US" i="1" dirty="0" err="1">
                <a:solidFill>
                  <a:srgbClr val="0000FF"/>
                </a:solidFill>
              </a:rPr>
              <a:t>B.code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using dummy labels </a:t>
            </a:r>
            <a:r>
              <a:rPr lang="en-US" i="1" dirty="0" err="1">
                <a:solidFill>
                  <a:srgbClr val="0000FF"/>
                </a:solidFill>
              </a:rPr>
              <a:t>B.true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00FF"/>
                </a:solidFill>
              </a:rPr>
              <a:t>B.false</a:t>
            </a:r>
            <a:endParaRPr lang="en-US" i="1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Generate label </a:t>
            </a:r>
            <a:r>
              <a:rPr lang="en-US" i="1" dirty="0" err="1">
                <a:solidFill>
                  <a:srgbClr val="0000FF"/>
                </a:solidFill>
              </a:rPr>
              <a:t>B.true</a:t>
            </a:r>
            <a:r>
              <a:rPr lang="en-US" dirty="0"/>
              <a:t>: in the process mapping it to an address</a:t>
            </a:r>
          </a:p>
          <a:p>
            <a:pPr lvl="2"/>
            <a:r>
              <a:rPr lang="en-US" dirty="0"/>
              <a:t>Generate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.code </a:t>
            </a:r>
            <a:r>
              <a:rPr lang="en-US" dirty="0"/>
              <a:t>using dummy label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.next</a:t>
            </a:r>
          </a:p>
          <a:p>
            <a:r>
              <a:rPr lang="en-US" dirty="0"/>
              <a:t>Pass 2: Replace labels with addresses using </a:t>
            </a:r>
            <a:r>
              <a:rPr lang="en-US" dirty="0" err="1"/>
              <a:t>hashtable</a:t>
            </a:r>
            <a:r>
              <a:rPr lang="en-US" dirty="0"/>
              <a:t> ­ </a:t>
            </a:r>
          </a:p>
          <a:p>
            <a:pPr lvl="1"/>
            <a:r>
              <a:rPr lang="en-US" dirty="0"/>
              <a:t>Any forward jumps to dummy labels </a:t>
            </a:r>
            <a:r>
              <a:rPr lang="en-US" i="1" dirty="0" err="1">
                <a:solidFill>
                  <a:srgbClr val="0000FF"/>
                </a:solidFill>
              </a:rPr>
              <a:t>B.true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00FF"/>
                </a:solidFill>
              </a:rPr>
              <a:t>B.false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are replaced with jump target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42BF2-D485-9746-AB2E-8734E5E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F81EC-5DF9-154E-A5EA-CECC948C322D}"/>
              </a:ext>
            </a:extLst>
          </p:cNvPr>
          <p:cNvSpPr txBox="1"/>
          <p:nvPr/>
        </p:nvSpPr>
        <p:spPr>
          <a:xfrm>
            <a:off x="1619672" y="5366826"/>
            <a:ext cx="4820615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dirty="0"/>
              <a:t> -&gt; </a:t>
            </a:r>
            <a:r>
              <a:rPr lang="en-US" sz="2200" i="1" dirty="0"/>
              <a:t>if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newlabel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      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label(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); S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.next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i="1" dirty="0"/>
              <a:t>       S</a:t>
            </a:r>
            <a:r>
              <a:rPr lang="en-US" sz="2200" i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897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4796-FF5C-FC4B-BDCF-8842CA7C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One-Pass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6AB2-4C3B-2E48-97C0-2DB08705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L-attributed</a:t>
            </a:r>
            <a:r>
              <a:rPr lang="en-US" dirty="0"/>
              <a:t>, grammar can be processed in one pass</a:t>
            </a:r>
          </a:p>
          <a:p>
            <a:r>
              <a:rPr lang="en-US" dirty="0"/>
              <a:t>However, </a:t>
            </a:r>
            <a:r>
              <a:rPr lang="en-US" u="sng" dirty="0"/>
              <a:t>forward jumps</a:t>
            </a:r>
            <a:r>
              <a:rPr lang="en-US" dirty="0"/>
              <a:t> introduce </a:t>
            </a:r>
            <a:r>
              <a:rPr lang="en-US" i="1" dirty="0"/>
              <a:t>non-L-attributes</a:t>
            </a:r>
          </a:p>
          <a:p>
            <a:pPr lvl="1"/>
            <a:r>
              <a:rPr lang="en-US" dirty="0"/>
              <a:t>E.g.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.false = E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i="1" dirty="0">
                <a:solidFill>
                  <a:srgbClr val="0000FF"/>
                </a:solidFill>
              </a:rPr>
              <a:t>.label</a:t>
            </a:r>
            <a:r>
              <a:rPr lang="en-US" dirty="0"/>
              <a:t> in </a:t>
            </a:r>
            <a:r>
              <a:rPr lang="en-US" i="1" dirty="0">
                <a:solidFill>
                  <a:srgbClr val="0000FF"/>
                </a:solidFill>
              </a:rPr>
              <a:t>E → E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 || E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</a:p>
          <a:p>
            <a:pPr lvl="1"/>
            <a:r>
              <a:rPr lang="en-US" dirty="0"/>
              <a:t>We need to know address of </a:t>
            </a:r>
            <a:r>
              <a:rPr lang="en-US" i="1" dirty="0"/>
              <a:t>E</a:t>
            </a:r>
            <a:r>
              <a:rPr lang="en-US" i="1" baseline="-25000" dirty="0"/>
              <a:t>2</a:t>
            </a:r>
            <a:r>
              <a:rPr lang="en-US" i="1" dirty="0"/>
              <a:t>.label</a:t>
            </a:r>
            <a:r>
              <a:rPr lang="en-US" dirty="0"/>
              <a:t> to insert jumps in </a:t>
            </a:r>
            <a:r>
              <a:rPr lang="en-US" i="1" dirty="0"/>
              <a:t>E</a:t>
            </a:r>
            <a:r>
              <a:rPr lang="en-US" i="1" baseline="-25000" dirty="0"/>
              <a:t>1</a:t>
            </a:r>
          </a:p>
          <a:p>
            <a:pPr lvl="1"/>
            <a:r>
              <a:rPr lang="en-US" dirty="0"/>
              <a:t>Is there a general solution to this problem?</a:t>
            </a:r>
          </a:p>
          <a:p>
            <a:r>
              <a:rPr lang="en-US" dirty="0"/>
              <a:t>Solution: </a:t>
            </a:r>
            <a:r>
              <a:rPr lang="en-US" b="1" dirty="0"/>
              <a:t>Backpatching</a:t>
            </a:r>
            <a:r>
              <a:rPr lang="en-US" dirty="0"/>
              <a:t> </a:t>
            </a:r>
            <a:r>
              <a:rPr lang="en-US" sz="2400" dirty="0"/>
              <a:t>[</a:t>
            </a:r>
            <a:r>
              <a:rPr lang="zh-CN" altLang="en-US" sz="2400" dirty="0"/>
              <a:t>回填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Leave holes in IR in place of forward jump addresses</a:t>
            </a:r>
          </a:p>
          <a:p>
            <a:pPr lvl="1"/>
            <a:r>
              <a:rPr lang="en-US" dirty="0"/>
              <a:t>Record indices of jump instructions in a hole list</a:t>
            </a:r>
          </a:p>
          <a:p>
            <a:pPr lvl="1"/>
            <a:r>
              <a:rPr lang="en-US" dirty="0"/>
              <a:t>When target address of label for jump is eventually known, backpatch holes using the hole list for that particular label</a:t>
            </a:r>
          </a:p>
          <a:p>
            <a:r>
              <a:rPr lang="en-US" dirty="0"/>
              <a:t>Can be used to handle any </a:t>
            </a:r>
            <a:r>
              <a:rPr lang="en-US" i="1" dirty="0"/>
              <a:t>non-L-attribute</a:t>
            </a:r>
            <a:r>
              <a:rPr lang="en-US" dirty="0"/>
              <a:t> in a grammar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E9044-BF9F-DC41-9B2E-4EC85027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2D9F-2C93-9C49-8B20-05D9E5F4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Backpatching</a:t>
            </a:r>
            <a:r>
              <a:rPr lang="en-US" sz="3200" dirty="0"/>
              <a:t>[</a:t>
            </a:r>
            <a:r>
              <a:rPr lang="zh-CN" altLang="en-US" sz="3200" dirty="0"/>
              <a:t>回填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85EE-465A-9C48-A284-12D4C13D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Synthesized attributes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综合属性</a:t>
            </a:r>
            <a:r>
              <a:rPr lang="en-US" altLang="zh-CN" sz="2400" dirty="0"/>
              <a:t>]. </a:t>
            </a:r>
            <a:r>
              <a:rPr lang="en-US" i="1" dirty="0">
                <a:solidFill>
                  <a:srgbClr val="0000FF"/>
                </a:solidFill>
              </a:rPr>
              <a:t>S -&gt; if (B) S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endParaRPr lang="en-US" dirty="0"/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B.truelist</a:t>
            </a:r>
            <a:r>
              <a:rPr lang="en-US" dirty="0"/>
              <a:t>: a list of jump or conditional jump </a:t>
            </a:r>
            <a:r>
              <a:rPr lang="en-US" dirty="0" err="1"/>
              <a:t>insts</a:t>
            </a:r>
            <a:r>
              <a:rPr lang="en-US" dirty="0"/>
              <a:t> into which we must insert the label to which control goes if </a:t>
            </a:r>
            <a:r>
              <a:rPr lang="en-US" i="1" dirty="0"/>
              <a:t>B</a:t>
            </a:r>
            <a:r>
              <a:rPr lang="en-US" dirty="0"/>
              <a:t> is true [B</a:t>
            </a:r>
            <a:r>
              <a:rPr lang="zh-CN" altLang="en-US" dirty="0"/>
              <a:t>为真时控制流应该转向的指令的标号</a:t>
            </a:r>
            <a:r>
              <a:rPr lang="en-US" dirty="0"/>
              <a:t>]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B.falselist</a:t>
            </a:r>
            <a:r>
              <a:rPr lang="en-US" dirty="0"/>
              <a:t>: a list of </a:t>
            </a:r>
            <a:r>
              <a:rPr lang="en-US" dirty="0" err="1"/>
              <a:t>insts</a:t>
            </a:r>
            <a:r>
              <a:rPr lang="en-US" dirty="0"/>
              <a:t> that eventually get the label to which control goes when </a:t>
            </a:r>
            <a:r>
              <a:rPr lang="en-US" i="1" dirty="0"/>
              <a:t>B</a:t>
            </a:r>
            <a:r>
              <a:rPr lang="en-US" dirty="0"/>
              <a:t> is false</a:t>
            </a:r>
            <a:r>
              <a:rPr lang="zh-CN" altLang="en-US" dirty="0"/>
              <a:t> </a:t>
            </a:r>
            <a:r>
              <a:rPr lang="en-US" dirty="0"/>
              <a:t>[B</a:t>
            </a:r>
            <a:r>
              <a:rPr lang="zh-CN" altLang="en-US" dirty="0"/>
              <a:t>为假时控制流应该转向的指令的标号</a:t>
            </a:r>
            <a:r>
              <a:rPr lang="en-US" dirty="0"/>
              <a:t>]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S.nextlist</a:t>
            </a:r>
            <a:r>
              <a:rPr lang="en-US" dirty="0"/>
              <a:t>: a list of jumps to the </a:t>
            </a:r>
            <a:r>
              <a:rPr lang="en-US" dirty="0" err="1"/>
              <a:t>inst</a:t>
            </a:r>
            <a:r>
              <a:rPr lang="en-US" dirty="0"/>
              <a:t> immediately following the code for </a:t>
            </a:r>
            <a:r>
              <a:rPr lang="en-US" i="1" dirty="0"/>
              <a:t>S</a:t>
            </a:r>
            <a:r>
              <a:rPr lang="zh-CN" altLang="en-US" i="1" dirty="0"/>
              <a:t> </a:t>
            </a:r>
            <a:r>
              <a:rPr lang="en-US" dirty="0"/>
              <a:t>[</a:t>
            </a:r>
            <a:r>
              <a:rPr lang="zh-CN" altLang="en-US" dirty="0"/>
              <a:t>紧跟在</a:t>
            </a:r>
            <a:r>
              <a:rPr lang="en-US" altLang="zh-CN" dirty="0"/>
              <a:t>S</a:t>
            </a:r>
            <a:r>
              <a:rPr lang="zh-CN" altLang="en-US" dirty="0"/>
              <a:t>代码之后的指令的标号</a:t>
            </a:r>
            <a:r>
              <a:rPr lang="en-US" dirty="0"/>
              <a:t>]</a:t>
            </a:r>
          </a:p>
          <a:p>
            <a:r>
              <a:rPr lang="en-US" dirty="0"/>
              <a:t>Functions to implement backpatching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makelist</a:t>
            </a:r>
            <a:r>
              <a:rPr lang="en-US" i="1" dirty="0">
                <a:solidFill>
                  <a:srgbClr val="0000FF"/>
                </a:solidFill>
              </a:rPr>
              <a:t>(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i="1" dirty="0">
                <a:solidFill>
                  <a:srgbClr val="0000FF"/>
                </a:solidFill>
              </a:rPr>
              <a:t>)</a:t>
            </a:r>
            <a:r>
              <a:rPr lang="en-US" dirty="0"/>
              <a:t>: creates a new list out of statement index </a:t>
            </a:r>
            <a:r>
              <a:rPr lang="en-US" i="1" dirty="0"/>
              <a:t>i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merge(p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, p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i="1" dirty="0">
                <a:solidFill>
                  <a:srgbClr val="0000FF"/>
                </a:solidFill>
              </a:rPr>
              <a:t>)</a:t>
            </a:r>
            <a:r>
              <a:rPr lang="en-US" dirty="0"/>
              <a:t>: returns merged list of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backpatch(p,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i="1" dirty="0">
                <a:solidFill>
                  <a:srgbClr val="0000FF"/>
                </a:solidFill>
              </a:rPr>
              <a:t>)</a:t>
            </a:r>
            <a:r>
              <a:rPr lang="en-US" dirty="0"/>
              <a:t>: fill holes in list </a:t>
            </a:r>
            <a:r>
              <a:rPr lang="en-US" i="1" dirty="0"/>
              <a:t>p</a:t>
            </a:r>
            <a:r>
              <a:rPr lang="en-US" dirty="0"/>
              <a:t> with statement index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E611-F527-BC41-A0AC-924609FD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08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150-2090-2D44-A4FB-10AA9337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Backpatching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42D9-78B0-3B4F-88BF-2241C051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B</a:t>
            </a:r>
            <a:r>
              <a:rPr lang="en-US" dirty="0"/>
              <a:t> -&gt;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||</a:t>
            </a:r>
            <a:r>
              <a:rPr lang="en-US" i="1" dirty="0"/>
              <a:t> M B</a:t>
            </a:r>
            <a:r>
              <a:rPr lang="en-US" i="1" baseline="-25000" dirty="0"/>
              <a:t>2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is true, then </a:t>
            </a:r>
            <a:r>
              <a:rPr lang="en-US" i="1" dirty="0"/>
              <a:t>B</a:t>
            </a:r>
            <a:r>
              <a:rPr lang="en-US" dirty="0"/>
              <a:t> is also true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is false, we must next test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r>
              <a:rPr lang="en-US" dirty="0"/>
              <a:t>, so the target for jump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i="1" dirty="0"/>
              <a:t>.falselist </a:t>
            </a:r>
            <a:r>
              <a:rPr lang="en-US" dirty="0"/>
              <a:t>must be the beginning of the code of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11F8-D8AA-2547-A550-A645568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D7024-5318-7C43-86B9-F654ABC52258}"/>
              </a:ext>
            </a:extLst>
          </p:cNvPr>
          <p:cNvSpPr txBox="1"/>
          <p:nvPr/>
        </p:nvSpPr>
        <p:spPr>
          <a:xfrm>
            <a:off x="1244555" y="2636912"/>
            <a:ext cx="7532255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B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 </a:t>
            </a:r>
            <a:r>
              <a:rPr lang="en-US" sz="2200" i="1" dirty="0" err="1"/>
              <a:t>relop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 err="1">
                <a:solidFill>
                  <a:srgbClr val="0000FF"/>
                </a:solidFill>
              </a:rPr>
              <a:t>B.truelist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makelist</a:t>
            </a:r>
            <a:r>
              <a:rPr lang="en-US" sz="2200" i="1" dirty="0">
                <a:solidFill>
                  <a:srgbClr val="0000FF"/>
                </a:solidFill>
              </a:rPr>
              <a:t>(</a:t>
            </a:r>
            <a:r>
              <a:rPr lang="en-US" sz="2200" i="1" dirty="0" err="1">
                <a:solidFill>
                  <a:srgbClr val="0000FF"/>
                </a:solidFill>
              </a:rPr>
              <a:t>nextinst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 	</a:t>
            </a:r>
            <a:r>
              <a:rPr lang="zh-CN" altLang="en-US" sz="2200" i="1" dirty="0">
                <a:solidFill>
                  <a:srgbClr val="0000FF"/>
                </a:solidFill>
              </a:rPr>
              <a:t>      </a:t>
            </a:r>
            <a:r>
              <a:rPr lang="en-US" sz="2200" i="1" dirty="0" err="1">
                <a:solidFill>
                  <a:srgbClr val="0000FF"/>
                </a:solidFill>
              </a:rPr>
              <a:t>B.falselist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makelist</a:t>
            </a:r>
            <a:r>
              <a:rPr lang="en-US" sz="2200" i="1" dirty="0">
                <a:solidFill>
                  <a:srgbClr val="0000FF"/>
                </a:solidFill>
              </a:rPr>
              <a:t>(nextinst+1);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  	</a:t>
            </a:r>
            <a:r>
              <a:rPr lang="zh-CN" altLang="en-US" sz="2200" i="1" dirty="0">
                <a:solidFill>
                  <a:srgbClr val="0000FF"/>
                </a:solidFill>
              </a:rPr>
              <a:t>      </a:t>
            </a:r>
            <a:r>
              <a:rPr lang="en-US" sz="2200" i="1" dirty="0">
                <a:solidFill>
                  <a:srgbClr val="0000FF"/>
                </a:solidFill>
              </a:rPr>
              <a:t>gen(‘if’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 </a:t>
            </a:r>
            <a:r>
              <a:rPr lang="en-US" sz="2200" i="1" dirty="0" err="1">
                <a:solidFill>
                  <a:srgbClr val="0000FF"/>
                </a:solidFill>
              </a:rPr>
              <a:t>relop</a:t>
            </a:r>
            <a:r>
              <a:rPr lang="en-US" sz="2200" i="1" dirty="0">
                <a:solidFill>
                  <a:srgbClr val="0000FF"/>
                </a:solidFill>
              </a:rPr>
              <a:t> E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.addr 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 _’);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  	</a:t>
            </a:r>
            <a:r>
              <a:rPr lang="zh-CN" altLang="en-US" sz="2200" i="1" dirty="0">
                <a:solidFill>
                  <a:srgbClr val="0000FF"/>
                </a:solidFill>
              </a:rPr>
              <a:t>      </a:t>
            </a:r>
            <a:r>
              <a:rPr lang="en-US" sz="2200" i="1" dirty="0">
                <a:solidFill>
                  <a:srgbClr val="0000FF"/>
                </a:solidFill>
              </a:rPr>
              <a:t>gen(‘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 _’);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B</a:t>
            </a:r>
            <a:r>
              <a:rPr lang="en-US" sz="2200" dirty="0"/>
              <a:t> -&gt; </a:t>
            </a:r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  <a:r>
              <a:rPr lang="en-US" sz="2200" dirty="0"/>
              <a:t> ||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M</a:t>
            </a:r>
            <a:r>
              <a:rPr lang="en-US" sz="2200" i="1" dirty="0"/>
              <a:t> B</a:t>
            </a:r>
            <a:r>
              <a:rPr lang="en-US" sz="2200" i="1" baseline="-25000" dirty="0"/>
              <a:t>2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backpatch(B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.falselist, </a:t>
            </a:r>
            <a:r>
              <a:rPr lang="en-US" sz="2200" i="1" dirty="0" err="1">
                <a:solidFill>
                  <a:srgbClr val="0000FF"/>
                </a:solidFill>
              </a:rPr>
              <a:t>M.inst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 err="1">
                <a:solidFill>
                  <a:srgbClr val="0000FF"/>
                </a:solidFill>
              </a:rPr>
              <a:t>B.truelist</a:t>
            </a:r>
            <a:r>
              <a:rPr lang="en-US" sz="2200" i="1" dirty="0">
                <a:solidFill>
                  <a:srgbClr val="0000FF"/>
                </a:solidFill>
              </a:rPr>
              <a:t> = merge(B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.truelist,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.truelist);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 err="1">
                <a:solidFill>
                  <a:srgbClr val="0000FF"/>
                </a:solidFill>
              </a:rPr>
              <a:t>B.falselist</a:t>
            </a:r>
            <a:r>
              <a:rPr lang="en-US" sz="2200" i="1" dirty="0">
                <a:solidFill>
                  <a:srgbClr val="0000FF"/>
                </a:solidFill>
              </a:rPr>
              <a:t> =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.falselist;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③ </a:t>
            </a:r>
            <a:r>
              <a:rPr lang="en-US" sz="2200" i="1" dirty="0"/>
              <a:t>B</a:t>
            </a:r>
            <a:r>
              <a:rPr lang="en-US" sz="2200" dirty="0"/>
              <a:t> -&gt; </a:t>
            </a:r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/>
              <a:t>&amp;&amp;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M</a:t>
            </a:r>
            <a:r>
              <a:rPr lang="en-US" sz="2200" i="1" dirty="0"/>
              <a:t> B</a:t>
            </a:r>
            <a:r>
              <a:rPr lang="en-US" sz="2200" i="1" baseline="-25000" dirty="0"/>
              <a:t>2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backpatch(B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.truelist, </a:t>
            </a:r>
            <a:r>
              <a:rPr lang="en-US" sz="2200" i="1" dirty="0" err="1">
                <a:solidFill>
                  <a:srgbClr val="0000FF"/>
                </a:solidFill>
              </a:rPr>
              <a:t>M.inst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  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 err="1">
                <a:solidFill>
                  <a:srgbClr val="0000FF"/>
                </a:solidFill>
              </a:rPr>
              <a:t>B.truelist</a:t>
            </a:r>
            <a:r>
              <a:rPr lang="en-US" sz="2200" i="1" dirty="0">
                <a:solidFill>
                  <a:srgbClr val="0000FF"/>
                </a:solidFill>
              </a:rPr>
              <a:t> =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.truelist; 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  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 err="1">
                <a:solidFill>
                  <a:srgbClr val="0000FF"/>
                </a:solidFill>
              </a:rPr>
              <a:t>B.falselist</a:t>
            </a:r>
            <a:r>
              <a:rPr lang="en-US" sz="2200" i="1" dirty="0">
                <a:solidFill>
                  <a:srgbClr val="0000FF"/>
                </a:solidFill>
              </a:rPr>
              <a:t> = merge(B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.falselist,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.falselist);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④ </a:t>
            </a:r>
            <a:r>
              <a:rPr lang="en-US" sz="2200" i="1" dirty="0"/>
              <a:t>M</a:t>
            </a:r>
            <a:r>
              <a:rPr lang="en-US" sz="2200" dirty="0"/>
              <a:t> -&gt; </a:t>
            </a:r>
            <a:r>
              <a:rPr lang="en-US" sz="2200" i="1" dirty="0" err="1"/>
              <a:t>ε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 err="1">
                <a:solidFill>
                  <a:srgbClr val="0000FF"/>
                </a:solidFill>
              </a:rPr>
              <a:t>M.inst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nextinst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53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83D-F9C4-214B-A772-CA0F6DF2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695F-4131-554F-9BE0-CDA7F532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BDE962-8BD2-4541-B452-B81531E298BA}"/>
              </a:ext>
            </a:extLst>
          </p:cNvPr>
          <p:cNvGrpSpPr/>
          <p:nvPr/>
        </p:nvGrpSpPr>
        <p:grpSpPr>
          <a:xfrm>
            <a:off x="395536" y="6020771"/>
            <a:ext cx="1872208" cy="483119"/>
            <a:chOff x="6475345" y="2205659"/>
            <a:chExt cx="1872208" cy="483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3508A9-2650-1948-9DCA-49072A736C6C}"/>
                </a:ext>
              </a:extLst>
            </p:cNvPr>
            <p:cNvSpPr txBox="1"/>
            <p:nvPr/>
          </p:nvSpPr>
          <p:spPr>
            <a:xfrm>
              <a:off x="6475345" y="2205659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6D27E3-5186-E84B-80E3-2754512DDC55}"/>
                </a:ext>
              </a:extLst>
            </p:cNvPr>
            <p:cNvSpPr txBox="1"/>
            <p:nvPr/>
          </p:nvSpPr>
          <p:spPr>
            <a:xfrm>
              <a:off x="7216911" y="22166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&lt;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0F2EB4-ABF7-314B-AEB7-4FE000570B68}"/>
                </a:ext>
              </a:extLst>
            </p:cNvPr>
            <p:cNvSpPr txBox="1"/>
            <p:nvPr/>
          </p:nvSpPr>
          <p:spPr>
            <a:xfrm>
              <a:off x="8000983" y="2227113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CA973B-0965-3243-92BB-377BE100E010}"/>
              </a:ext>
            </a:extLst>
          </p:cNvPr>
          <p:cNvGrpSpPr/>
          <p:nvPr/>
        </p:nvGrpSpPr>
        <p:grpSpPr>
          <a:xfrm>
            <a:off x="3347864" y="6020771"/>
            <a:ext cx="1872208" cy="483119"/>
            <a:chOff x="547936" y="5546553"/>
            <a:chExt cx="1872208" cy="4831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584718-5C2C-0941-B71F-1941FD9D7EDA}"/>
                </a:ext>
              </a:extLst>
            </p:cNvPr>
            <p:cNvSpPr txBox="1"/>
            <p:nvPr/>
          </p:nvSpPr>
          <p:spPr>
            <a:xfrm>
              <a:off x="547936" y="5546553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DA36D0-0B9B-FB43-B639-0963480CA387}"/>
                </a:ext>
              </a:extLst>
            </p:cNvPr>
            <p:cNvSpPr txBox="1"/>
            <p:nvPr/>
          </p:nvSpPr>
          <p:spPr>
            <a:xfrm>
              <a:off x="1289502" y="55575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460795-D2A0-8D4C-A008-938E56CF1752}"/>
                </a:ext>
              </a:extLst>
            </p:cNvPr>
            <p:cNvSpPr txBox="1"/>
            <p:nvPr/>
          </p:nvSpPr>
          <p:spPr>
            <a:xfrm>
              <a:off x="2073574" y="5568007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A0D507-B037-2D49-8F13-4C56F3410C95}"/>
              </a:ext>
            </a:extLst>
          </p:cNvPr>
          <p:cNvGrpSpPr/>
          <p:nvPr/>
        </p:nvGrpSpPr>
        <p:grpSpPr>
          <a:xfrm>
            <a:off x="6456216" y="6042225"/>
            <a:ext cx="1804882" cy="483119"/>
            <a:chOff x="547936" y="5546553"/>
            <a:chExt cx="1804882" cy="48311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417141-9BC5-0C41-8895-2DAC7AED54A9}"/>
                </a:ext>
              </a:extLst>
            </p:cNvPr>
            <p:cNvSpPr txBox="1"/>
            <p:nvPr/>
          </p:nvSpPr>
          <p:spPr>
            <a:xfrm>
              <a:off x="547936" y="554655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57A9BB-8750-364C-83F6-C689FE0850FB}"/>
                </a:ext>
              </a:extLst>
            </p:cNvPr>
            <p:cNvSpPr txBox="1"/>
            <p:nvPr/>
          </p:nvSpPr>
          <p:spPr>
            <a:xfrm>
              <a:off x="1289502" y="55575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&lt;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BE7E7A-B3CF-0A44-930F-C452230D5940}"/>
                </a:ext>
              </a:extLst>
            </p:cNvPr>
            <p:cNvSpPr txBox="1"/>
            <p:nvPr/>
          </p:nvSpPr>
          <p:spPr>
            <a:xfrm>
              <a:off x="2073574" y="5568007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122FA-30ED-EC4B-A4D7-77DCB14334E6}"/>
              </a:ext>
            </a:extLst>
          </p:cNvPr>
          <p:cNvGrpSpPr/>
          <p:nvPr/>
        </p:nvGrpSpPr>
        <p:grpSpPr>
          <a:xfrm>
            <a:off x="600661" y="5259997"/>
            <a:ext cx="1406493" cy="771792"/>
            <a:chOff x="600661" y="4633379"/>
            <a:chExt cx="1406493" cy="7717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1BFBC6-9DB3-4942-89AC-CF64BE45FD32}"/>
                </a:ext>
              </a:extLst>
            </p:cNvPr>
            <p:cNvGrpSpPr/>
            <p:nvPr/>
          </p:nvGrpSpPr>
          <p:grpSpPr>
            <a:xfrm>
              <a:off x="600661" y="5056787"/>
              <a:ext cx="1406493" cy="348384"/>
              <a:chOff x="6680470" y="1868293"/>
              <a:chExt cx="1406493" cy="34838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998EA4C-EE8E-1C40-92AE-D3A58A5AF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80470" y="1870603"/>
                <a:ext cx="661574" cy="312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FC5E53F-F271-0344-931C-0E403976C8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897" y="1868293"/>
                <a:ext cx="5396" cy="348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A1788DF-B28E-AB47-944E-29779BAE1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6692" y="1876498"/>
                <a:ext cx="740271" cy="29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A17F7E-B4DC-D449-9371-A30B7314263D}"/>
                </a:ext>
              </a:extLst>
            </p:cNvPr>
            <p:cNvSpPr txBox="1"/>
            <p:nvPr/>
          </p:nvSpPr>
          <p:spPr>
            <a:xfrm>
              <a:off x="1115616" y="4633379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A39EF72-3DD1-DA4B-9DB4-A98F9B566EA9}"/>
              </a:ext>
            </a:extLst>
          </p:cNvPr>
          <p:cNvSpPr txBox="1"/>
          <p:nvPr/>
        </p:nvSpPr>
        <p:spPr>
          <a:xfrm>
            <a:off x="2483768" y="5999834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||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20CBAB-27DC-6E4F-8761-1B7C9867CB5E}"/>
              </a:ext>
            </a:extLst>
          </p:cNvPr>
          <p:cNvSpPr txBox="1"/>
          <p:nvPr/>
        </p:nvSpPr>
        <p:spPr>
          <a:xfrm>
            <a:off x="5580112" y="6002268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&amp;&amp;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03A43-C05C-B048-A357-F53606AB54C0}"/>
              </a:ext>
            </a:extLst>
          </p:cNvPr>
          <p:cNvSpPr txBox="1"/>
          <p:nvPr/>
        </p:nvSpPr>
        <p:spPr>
          <a:xfrm>
            <a:off x="1409707" y="5144882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= {100}</a:t>
            </a:r>
          </a:p>
          <a:p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dirty="0">
                <a:solidFill>
                  <a:srgbClr val="0000FF"/>
                </a:solidFill>
              </a:rPr>
              <a:t> = {101}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E0D988-393C-594A-91D5-926F12633D73}"/>
              </a:ext>
            </a:extLst>
          </p:cNvPr>
          <p:cNvSpPr txBox="1"/>
          <p:nvPr/>
        </p:nvSpPr>
        <p:spPr>
          <a:xfrm>
            <a:off x="5765304" y="1037876"/>
            <a:ext cx="2576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100: if a &lt; b: </a:t>
            </a:r>
            <a:r>
              <a:rPr lang="en-US" sz="2400" dirty="0" err="1"/>
              <a:t>goto</a:t>
            </a:r>
            <a:r>
              <a:rPr lang="en-US" sz="2400" dirty="0"/>
              <a:t> _</a:t>
            </a:r>
          </a:p>
          <a:p>
            <a:r>
              <a:rPr lang="en-US" sz="2400" dirty="0"/>
              <a:t>101: </a:t>
            </a:r>
            <a:r>
              <a:rPr lang="en-US" sz="2400" dirty="0" err="1"/>
              <a:t>goto</a:t>
            </a:r>
            <a:r>
              <a:rPr lang="en-US" sz="2400" dirty="0"/>
              <a:t> _</a:t>
            </a:r>
          </a:p>
          <a:p>
            <a:r>
              <a:rPr lang="en-US" sz="2400" dirty="0"/>
              <a:t>102: if c &lt; d: </a:t>
            </a:r>
            <a:r>
              <a:rPr lang="en-US" sz="2400" dirty="0" err="1"/>
              <a:t>goto</a:t>
            </a:r>
            <a:r>
              <a:rPr lang="en-US" sz="2400" dirty="0"/>
              <a:t> _</a:t>
            </a:r>
          </a:p>
          <a:p>
            <a:r>
              <a:rPr lang="en-US" sz="2400" dirty="0"/>
              <a:t>103: </a:t>
            </a:r>
            <a:r>
              <a:rPr lang="en-US" sz="2400" dirty="0" err="1"/>
              <a:t>goto</a:t>
            </a:r>
            <a:r>
              <a:rPr lang="en-US" sz="2400" dirty="0"/>
              <a:t> _</a:t>
            </a:r>
          </a:p>
          <a:p>
            <a:r>
              <a:rPr lang="en-US" sz="2400" dirty="0"/>
              <a:t>104: if e &lt; f: </a:t>
            </a:r>
            <a:r>
              <a:rPr lang="en-US" sz="2400" dirty="0" err="1"/>
              <a:t>goto</a:t>
            </a:r>
            <a:r>
              <a:rPr lang="en-US" sz="2400" dirty="0"/>
              <a:t> _</a:t>
            </a:r>
          </a:p>
          <a:p>
            <a:r>
              <a:rPr lang="en-US" sz="2400" dirty="0"/>
              <a:t>105: </a:t>
            </a:r>
            <a:r>
              <a:rPr lang="en-US" sz="2400" dirty="0" err="1"/>
              <a:t>goto</a:t>
            </a:r>
            <a:r>
              <a:rPr lang="en-US" sz="2400" dirty="0"/>
              <a:t> _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92E528-D78B-AA46-8D28-FE2CE7FC23E5}"/>
              </a:ext>
            </a:extLst>
          </p:cNvPr>
          <p:cNvGrpSpPr/>
          <p:nvPr/>
        </p:nvGrpSpPr>
        <p:grpSpPr>
          <a:xfrm>
            <a:off x="2915816" y="5246786"/>
            <a:ext cx="447558" cy="771792"/>
            <a:chOff x="1246530" y="4785779"/>
            <a:chExt cx="447558" cy="77179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5679CF-6634-2D45-87A5-317565E00B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8" y="5209187"/>
              <a:ext cx="5396" cy="348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EA17B4-FBF8-A041-AD98-2E4F2202CACB}"/>
                </a:ext>
              </a:extLst>
            </p:cNvPr>
            <p:cNvSpPr txBox="1"/>
            <p:nvPr/>
          </p:nvSpPr>
          <p:spPr>
            <a:xfrm>
              <a:off x="1246530" y="4785779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M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E0BBE0B-B070-2B40-B9B4-25F6ABA0D1C0}"/>
              </a:ext>
            </a:extLst>
          </p:cNvPr>
          <p:cNvSpPr txBox="1"/>
          <p:nvPr/>
        </p:nvSpPr>
        <p:spPr>
          <a:xfrm>
            <a:off x="3185845" y="527975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102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BBE628-4EDF-B847-809B-836A4546B0B6}"/>
              </a:ext>
            </a:extLst>
          </p:cNvPr>
          <p:cNvGrpSpPr/>
          <p:nvPr/>
        </p:nvGrpSpPr>
        <p:grpSpPr>
          <a:xfrm>
            <a:off x="3554633" y="5279754"/>
            <a:ext cx="1406493" cy="771792"/>
            <a:chOff x="600661" y="4633379"/>
            <a:chExt cx="1406493" cy="77179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5602C30-2E1F-0241-89AB-551A71C17A65}"/>
                </a:ext>
              </a:extLst>
            </p:cNvPr>
            <p:cNvGrpSpPr/>
            <p:nvPr/>
          </p:nvGrpSpPr>
          <p:grpSpPr>
            <a:xfrm>
              <a:off x="600661" y="5056787"/>
              <a:ext cx="1406493" cy="348384"/>
              <a:chOff x="6680470" y="1868293"/>
              <a:chExt cx="1406493" cy="34838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3A9D4C3-E94E-5E46-99CB-51D51727B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80470" y="1870603"/>
                <a:ext cx="661574" cy="312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FDB8C2F-338A-5E41-8704-FB98AFD2D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897" y="1868293"/>
                <a:ext cx="5396" cy="348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2E32220-6FEF-A74C-9718-DB6F090A9E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6692" y="1876498"/>
                <a:ext cx="740271" cy="29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7E5F4C-85EB-BB4C-A637-65BA01A4BE23}"/>
                </a:ext>
              </a:extLst>
            </p:cNvPr>
            <p:cNvSpPr txBox="1"/>
            <p:nvPr/>
          </p:nvSpPr>
          <p:spPr>
            <a:xfrm>
              <a:off x="1115616" y="4633379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B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681CA9F-08F3-B64B-BB54-3F9EE1802889}"/>
              </a:ext>
            </a:extLst>
          </p:cNvPr>
          <p:cNvSpPr txBox="1"/>
          <p:nvPr/>
        </p:nvSpPr>
        <p:spPr>
          <a:xfrm>
            <a:off x="4363679" y="5164639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= {102}</a:t>
            </a:r>
          </a:p>
          <a:p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dirty="0">
                <a:solidFill>
                  <a:srgbClr val="0000FF"/>
                </a:solidFill>
              </a:rPr>
              <a:t> = {103}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B54839-83CC-8547-AC09-3516F0611269}"/>
              </a:ext>
            </a:extLst>
          </p:cNvPr>
          <p:cNvGrpSpPr/>
          <p:nvPr/>
        </p:nvGrpSpPr>
        <p:grpSpPr>
          <a:xfrm>
            <a:off x="6166130" y="5268392"/>
            <a:ext cx="1079866" cy="771792"/>
            <a:chOff x="6166130" y="5268392"/>
            <a:chExt cx="1079866" cy="77179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ACF3DD-D729-C74B-A82D-879284B6E93F}"/>
                </a:ext>
              </a:extLst>
            </p:cNvPr>
            <p:cNvGrpSpPr/>
            <p:nvPr/>
          </p:nvGrpSpPr>
          <p:grpSpPr>
            <a:xfrm>
              <a:off x="6166130" y="5268392"/>
              <a:ext cx="447558" cy="771792"/>
              <a:chOff x="1246530" y="4785779"/>
              <a:chExt cx="447558" cy="771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DCCD55C-480B-784D-8FFC-FD7F66378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5488" y="5209187"/>
                <a:ext cx="5396" cy="348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4490C56-79EB-2642-8351-D4E1807E7CE9}"/>
                  </a:ext>
                </a:extLst>
              </p:cNvPr>
              <p:cNvSpPr txBox="1"/>
              <p:nvPr/>
            </p:nvSpPr>
            <p:spPr>
              <a:xfrm>
                <a:off x="1246530" y="4785779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M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C3C220-0841-3B49-ABF6-6B44151CDA30}"/>
                </a:ext>
              </a:extLst>
            </p:cNvPr>
            <p:cNvSpPr txBox="1"/>
            <p:nvPr/>
          </p:nvSpPr>
          <p:spPr>
            <a:xfrm>
              <a:off x="6436159" y="530136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0000FF"/>
                  </a:solidFill>
                </a:rPr>
                <a:t>i</a:t>
              </a:r>
              <a:r>
                <a:rPr lang="en-US" dirty="0">
                  <a:solidFill>
                    <a:srgbClr val="0000FF"/>
                  </a:solidFill>
                </a:rPr>
                <a:t> = 104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3F8231-7D01-8140-8EC6-5FFAF7454556}"/>
              </a:ext>
            </a:extLst>
          </p:cNvPr>
          <p:cNvGrpSpPr/>
          <p:nvPr/>
        </p:nvGrpSpPr>
        <p:grpSpPr>
          <a:xfrm>
            <a:off x="6667970" y="5284298"/>
            <a:ext cx="1406493" cy="771792"/>
            <a:chOff x="600661" y="4633379"/>
            <a:chExt cx="1406493" cy="77179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6496F5-EAF5-ED44-B122-96100F9205A1}"/>
                </a:ext>
              </a:extLst>
            </p:cNvPr>
            <p:cNvGrpSpPr/>
            <p:nvPr/>
          </p:nvGrpSpPr>
          <p:grpSpPr>
            <a:xfrm>
              <a:off x="600661" y="5056787"/>
              <a:ext cx="1406493" cy="348384"/>
              <a:chOff x="6680470" y="1868293"/>
              <a:chExt cx="1406493" cy="34838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FCC1F17-A827-A845-9A9A-AFDB29630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80470" y="1870603"/>
                <a:ext cx="661574" cy="312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B5E2931-832B-5747-94AC-E309CE4476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897" y="1868293"/>
                <a:ext cx="5396" cy="348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099D00-2FC7-2745-99C8-AA5ACE91E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6692" y="1876498"/>
                <a:ext cx="740271" cy="290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473820-7EA5-3B4A-91F8-3CE6B0FE5797}"/>
                </a:ext>
              </a:extLst>
            </p:cNvPr>
            <p:cNvSpPr txBox="1"/>
            <p:nvPr/>
          </p:nvSpPr>
          <p:spPr>
            <a:xfrm>
              <a:off x="1115616" y="4633379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B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6DB0C42-5BE8-9B46-9FD4-550E429D71BB}"/>
              </a:ext>
            </a:extLst>
          </p:cNvPr>
          <p:cNvSpPr txBox="1"/>
          <p:nvPr/>
        </p:nvSpPr>
        <p:spPr>
          <a:xfrm>
            <a:off x="7477016" y="516918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= {104}</a:t>
            </a:r>
          </a:p>
          <a:p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dirty="0">
                <a:solidFill>
                  <a:srgbClr val="0000FF"/>
                </a:solidFill>
              </a:rPr>
              <a:t> = {105}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932C5CC-D48B-3748-B88F-FE774622A837}"/>
              </a:ext>
            </a:extLst>
          </p:cNvPr>
          <p:cNvGrpSpPr/>
          <p:nvPr/>
        </p:nvGrpSpPr>
        <p:grpSpPr>
          <a:xfrm>
            <a:off x="4260379" y="4102400"/>
            <a:ext cx="3098235" cy="1852586"/>
            <a:chOff x="4260379" y="3475782"/>
            <a:chExt cx="3098235" cy="185258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2F7D40D-7E62-D246-BDF6-1C987CB863D9}"/>
                </a:ext>
              </a:extLst>
            </p:cNvPr>
            <p:cNvGrpSpPr/>
            <p:nvPr/>
          </p:nvGrpSpPr>
          <p:grpSpPr>
            <a:xfrm>
              <a:off x="4260379" y="3475782"/>
              <a:ext cx="2172202" cy="1852586"/>
              <a:chOff x="771510" y="4633379"/>
              <a:chExt cx="2172202" cy="185258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19C793E-13F8-874E-A5AF-1A31334A7627}"/>
                  </a:ext>
                </a:extLst>
              </p:cNvPr>
              <p:cNvGrpSpPr/>
              <p:nvPr/>
            </p:nvGrpSpPr>
            <p:grpSpPr>
              <a:xfrm>
                <a:off x="771510" y="5056787"/>
                <a:ext cx="2172202" cy="1429178"/>
                <a:chOff x="6851319" y="1868293"/>
                <a:chExt cx="2172202" cy="142917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0E855F-D1C7-AB46-9D4E-1AA2C4D3B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1319" y="1875167"/>
                  <a:ext cx="505828" cy="75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10D10D14-E3CD-B946-B44C-402AEEA3C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2897" y="1868293"/>
                  <a:ext cx="1130481" cy="14291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38587AD-0D2C-F943-823E-D8946A409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9364" y="1913387"/>
                  <a:ext cx="1634157" cy="7343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6D6DE3-7132-174B-AAC3-1855A47C970C}"/>
                  </a:ext>
                </a:extLst>
              </p:cNvPr>
              <p:cNvSpPr txBox="1"/>
              <p:nvPr/>
            </p:nvSpPr>
            <p:spPr>
              <a:xfrm>
                <a:off x="1115616" y="4633379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B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46852EA-E86E-3C4D-BD90-545F9FDC1380}"/>
                </a:ext>
              </a:extLst>
            </p:cNvPr>
            <p:cNvCxnSpPr>
              <a:cxnSpLocks/>
              <a:stCxn id="59" idx="2"/>
              <a:endCxn id="52" idx="0"/>
            </p:cNvCxnSpPr>
            <p:nvPr/>
          </p:nvCxnSpPr>
          <p:spPr>
            <a:xfrm>
              <a:off x="4780174" y="3937447"/>
              <a:ext cx="2578440" cy="74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1D1774B-B6D1-6A47-B169-D46F6AE68A33}"/>
              </a:ext>
            </a:extLst>
          </p:cNvPr>
          <p:cNvSpPr txBox="1"/>
          <p:nvPr/>
        </p:nvSpPr>
        <p:spPr>
          <a:xfrm>
            <a:off x="7919445" y="18448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AC2ED2-95C5-D54D-99C8-23A044891459}"/>
              </a:ext>
            </a:extLst>
          </p:cNvPr>
          <p:cNvSpPr txBox="1"/>
          <p:nvPr/>
        </p:nvSpPr>
        <p:spPr>
          <a:xfrm>
            <a:off x="4938794" y="397227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= {104}</a:t>
            </a:r>
          </a:p>
          <a:p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dirty="0">
                <a:solidFill>
                  <a:srgbClr val="0000FF"/>
                </a:solidFill>
              </a:rPr>
              <a:t> = {103, 105}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E8CD8F-349E-054B-84A1-DF4373B2431B}"/>
              </a:ext>
            </a:extLst>
          </p:cNvPr>
          <p:cNvGrpSpPr/>
          <p:nvPr/>
        </p:nvGrpSpPr>
        <p:grpSpPr>
          <a:xfrm>
            <a:off x="1320841" y="3263530"/>
            <a:ext cx="3459333" cy="2806240"/>
            <a:chOff x="4384701" y="3475782"/>
            <a:chExt cx="3459333" cy="28062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A24ACBF-31CE-A94A-B3E5-9D44F6844C23}"/>
                </a:ext>
              </a:extLst>
            </p:cNvPr>
            <p:cNvGrpSpPr/>
            <p:nvPr/>
          </p:nvGrpSpPr>
          <p:grpSpPr>
            <a:xfrm>
              <a:off x="4384701" y="3475782"/>
              <a:ext cx="1848613" cy="2806240"/>
              <a:chOff x="895832" y="4633379"/>
              <a:chExt cx="1848613" cy="280624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0618DA6-6E7B-2041-A955-C4A3A4F9ACB2}"/>
                  </a:ext>
                </a:extLst>
              </p:cNvPr>
              <p:cNvGrpSpPr/>
              <p:nvPr/>
            </p:nvGrpSpPr>
            <p:grpSpPr>
              <a:xfrm>
                <a:off x="895832" y="5095044"/>
                <a:ext cx="1848613" cy="2344575"/>
                <a:chOff x="6975641" y="1906550"/>
                <a:chExt cx="1848613" cy="234457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5612505-C980-2E44-81C2-0E883D2EB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75641" y="1906550"/>
                  <a:ext cx="395940" cy="15707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8795E41-C520-994D-8F79-FC2E200FD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6491" y="1938229"/>
                  <a:ext cx="1029068" cy="23128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CAD09C5-2CAD-3946-B0D8-5D0678E32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76551" y="1914755"/>
                  <a:ext cx="1447703" cy="1551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2FED56D-1FD0-F545-A7A7-A81DB7CA8F25}"/>
                  </a:ext>
                </a:extLst>
              </p:cNvPr>
              <p:cNvSpPr txBox="1"/>
              <p:nvPr/>
            </p:nvSpPr>
            <p:spPr>
              <a:xfrm>
                <a:off x="1115616" y="4633379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B</a:t>
                </a: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38851C-BF4B-144E-A8B4-E68AD4950F61}"/>
                </a:ext>
              </a:extLst>
            </p:cNvPr>
            <p:cNvCxnSpPr>
              <a:cxnSpLocks/>
              <a:stCxn id="76" idx="2"/>
              <a:endCxn id="59" idx="0"/>
            </p:cNvCxnSpPr>
            <p:nvPr/>
          </p:nvCxnSpPr>
          <p:spPr>
            <a:xfrm>
              <a:off x="4780174" y="3937447"/>
              <a:ext cx="3063860" cy="406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57874C8-45DC-6241-A7CA-92C112F0CA08}"/>
              </a:ext>
            </a:extLst>
          </p:cNvPr>
          <p:cNvSpPr txBox="1"/>
          <p:nvPr/>
        </p:nvSpPr>
        <p:spPr>
          <a:xfrm>
            <a:off x="6998579" y="14754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102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5F8E2E-FFA4-F445-B515-93C54D847997}"/>
              </a:ext>
            </a:extLst>
          </p:cNvPr>
          <p:cNvSpPr txBox="1"/>
          <p:nvPr/>
        </p:nvSpPr>
        <p:spPr>
          <a:xfrm>
            <a:off x="1914458" y="3140968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= {100, 104}</a:t>
            </a:r>
          </a:p>
          <a:p>
            <a:r>
              <a:rPr lang="en-US" i="1" dirty="0">
                <a:solidFill>
                  <a:srgbClr val="0000FF"/>
                </a:solidFill>
              </a:rPr>
              <a:t>f</a:t>
            </a:r>
            <a:r>
              <a:rPr lang="en-US" dirty="0">
                <a:solidFill>
                  <a:srgbClr val="0000FF"/>
                </a:solidFill>
              </a:rPr>
              <a:t> = {103, 105}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BED4B-BF25-FE43-8E37-041F59F8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3" y="803095"/>
            <a:ext cx="4740350" cy="24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45" grpId="0"/>
      <p:bldP spid="56" grpId="0"/>
      <p:bldP spid="70" grpId="0"/>
      <p:bldP spid="71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150-2090-2D44-A4FB-10AA9337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Backpatching of Control-Flow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42D9-78B0-3B4F-88BF-2241C051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S.nextlist</a:t>
            </a:r>
            <a:r>
              <a:rPr lang="en-US" dirty="0"/>
              <a:t>: a list of all jumps to the </a:t>
            </a:r>
            <a:r>
              <a:rPr lang="en-US" dirty="0" err="1"/>
              <a:t>inst</a:t>
            </a:r>
            <a:r>
              <a:rPr lang="en-US" dirty="0"/>
              <a:t> following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911F8-D8AA-2547-A550-A645568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D7024-5318-7C43-86B9-F654ABC52258}"/>
              </a:ext>
            </a:extLst>
          </p:cNvPr>
          <p:cNvSpPr txBox="1"/>
          <p:nvPr/>
        </p:nvSpPr>
        <p:spPr>
          <a:xfrm>
            <a:off x="817870" y="1556792"/>
            <a:ext cx="8174097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</a:t>
            </a:r>
            <a:r>
              <a:rPr lang="en-US" sz="2200" i="1" dirty="0"/>
              <a:t>if (B) </a:t>
            </a:r>
            <a:r>
              <a:rPr lang="en-US" sz="2200" i="1" dirty="0">
                <a:solidFill>
                  <a:srgbClr val="FF0000"/>
                </a:solidFill>
              </a:rPr>
              <a:t>M</a:t>
            </a:r>
            <a:r>
              <a:rPr lang="en-US" sz="2200" i="1" dirty="0"/>
              <a:t> S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backpatch(</a:t>
            </a:r>
            <a:r>
              <a:rPr lang="en-US" sz="2200" i="1" dirty="0" err="1">
                <a:solidFill>
                  <a:srgbClr val="0000FF"/>
                </a:solidFill>
              </a:rPr>
              <a:t>B.truelist</a:t>
            </a:r>
            <a:r>
              <a:rPr lang="en-US" sz="2200" i="1" dirty="0">
                <a:solidFill>
                  <a:srgbClr val="0000FF"/>
                </a:solidFill>
              </a:rPr>
              <a:t>, </a:t>
            </a:r>
            <a:r>
              <a:rPr lang="en-US" sz="2200" i="1" dirty="0" err="1">
                <a:solidFill>
                  <a:srgbClr val="0000FF"/>
                </a:solidFill>
              </a:rPr>
              <a:t>M.inst</a:t>
            </a:r>
            <a:r>
              <a:rPr lang="en-US" sz="2200" i="1" dirty="0">
                <a:solidFill>
                  <a:srgbClr val="0000FF"/>
                </a:solidFill>
              </a:rPr>
              <a:t>)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      	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 err="1">
                <a:solidFill>
                  <a:srgbClr val="0000FF"/>
                </a:solidFill>
              </a:rPr>
              <a:t>S.nextlist</a:t>
            </a:r>
            <a:r>
              <a:rPr lang="en-US" sz="2200" i="1" dirty="0">
                <a:solidFill>
                  <a:srgbClr val="0000FF"/>
                </a:solidFill>
              </a:rPr>
              <a:t> = merge(</a:t>
            </a:r>
            <a:r>
              <a:rPr lang="en-US" sz="2200" i="1" dirty="0" err="1">
                <a:solidFill>
                  <a:srgbClr val="0000FF"/>
                </a:solidFill>
              </a:rPr>
              <a:t>B.falselist</a:t>
            </a:r>
            <a:r>
              <a:rPr lang="en-US" sz="2200" i="1" dirty="0">
                <a:solidFill>
                  <a:srgbClr val="0000FF"/>
                </a:solidFill>
              </a:rPr>
              <a:t>, S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.nextlist); }</a:t>
            </a:r>
          </a:p>
          <a:p>
            <a:r>
              <a:rPr lang="en-US" sz="2200" dirty="0"/>
              <a:t>② </a:t>
            </a:r>
            <a:r>
              <a:rPr lang="en-US" sz="2200" i="1" dirty="0"/>
              <a:t>S</a:t>
            </a:r>
            <a:r>
              <a:rPr lang="en-US" sz="2200" dirty="0"/>
              <a:t> -&gt; </a:t>
            </a:r>
            <a:r>
              <a:rPr lang="en-US" sz="2200" i="1" dirty="0"/>
              <a:t>if (B) </a:t>
            </a:r>
            <a:r>
              <a:rPr lang="en-US" sz="2200" i="1" dirty="0">
                <a:solidFill>
                  <a:srgbClr val="FF0000"/>
                </a:solidFill>
              </a:rPr>
              <a:t>M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/>
              <a:t> S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N</a:t>
            </a:r>
            <a:r>
              <a:rPr lang="en-US" sz="2200" i="1" dirty="0"/>
              <a:t> else </a:t>
            </a:r>
            <a:r>
              <a:rPr lang="en-US" sz="2200" i="1" dirty="0">
                <a:solidFill>
                  <a:srgbClr val="FF0000"/>
                </a:solidFill>
              </a:rPr>
              <a:t>M</a:t>
            </a:r>
            <a:r>
              <a:rPr lang="en-US" sz="2200" i="1" baseline="-25000" dirty="0">
                <a:solidFill>
                  <a:srgbClr val="FF0000"/>
                </a:solidFill>
              </a:rPr>
              <a:t>2</a:t>
            </a:r>
            <a:r>
              <a:rPr lang="en-US" sz="2200" i="1" dirty="0"/>
              <a:t> S</a:t>
            </a:r>
            <a:r>
              <a:rPr lang="en-US" sz="2200" i="1" baseline="-25000" dirty="0"/>
              <a:t>2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backpatch(</a:t>
            </a:r>
            <a:r>
              <a:rPr lang="en-US" sz="2200" i="1" dirty="0" err="1">
                <a:solidFill>
                  <a:srgbClr val="0000FF"/>
                </a:solidFill>
              </a:rPr>
              <a:t>B.truelist</a:t>
            </a:r>
            <a:r>
              <a:rPr lang="en-US" sz="2200" i="1" dirty="0">
                <a:solidFill>
                  <a:srgbClr val="0000FF"/>
                </a:solidFill>
              </a:rPr>
              <a:t>, M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.inst);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	         </a:t>
            </a:r>
            <a:r>
              <a:rPr lang="zh-CN" altLang="en-US" sz="2200" i="1" dirty="0">
                <a:solidFill>
                  <a:srgbClr val="0000FF"/>
                </a:solidFill>
              </a:rPr>
              <a:t>      </a:t>
            </a:r>
            <a:r>
              <a:rPr lang="en-US" sz="2200" i="1" dirty="0">
                <a:solidFill>
                  <a:srgbClr val="0000FF"/>
                </a:solidFill>
              </a:rPr>
              <a:t>backpatch(</a:t>
            </a:r>
            <a:r>
              <a:rPr lang="en-US" sz="2200" i="1" dirty="0" err="1">
                <a:solidFill>
                  <a:srgbClr val="0000FF"/>
                </a:solidFill>
              </a:rPr>
              <a:t>B.falselist</a:t>
            </a:r>
            <a:r>
              <a:rPr lang="en-US" sz="2200" i="1" dirty="0">
                <a:solidFill>
                  <a:srgbClr val="0000FF"/>
                </a:solidFill>
              </a:rPr>
              <a:t>, M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.inst);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	         </a:t>
            </a:r>
            <a:r>
              <a:rPr lang="zh-CN" altLang="en-US" sz="2200" i="1" dirty="0">
                <a:solidFill>
                  <a:srgbClr val="0000FF"/>
                </a:solidFill>
              </a:rPr>
              <a:t>      </a:t>
            </a:r>
            <a:r>
              <a:rPr lang="en-US" sz="2200" i="1" dirty="0">
                <a:solidFill>
                  <a:srgbClr val="0000FF"/>
                </a:solidFill>
              </a:rPr>
              <a:t>temp = merge(S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.nextlist, </a:t>
            </a:r>
            <a:r>
              <a:rPr lang="en-US" sz="2200" i="1" dirty="0" err="1">
                <a:solidFill>
                  <a:srgbClr val="0000FF"/>
                </a:solidFill>
              </a:rPr>
              <a:t>N.nextlist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	         </a:t>
            </a:r>
            <a:r>
              <a:rPr lang="zh-CN" altLang="en-US" sz="2200" i="1" dirty="0">
                <a:solidFill>
                  <a:srgbClr val="0000FF"/>
                </a:solidFill>
              </a:rPr>
              <a:t>      </a:t>
            </a:r>
            <a:r>
              <a:rPr lang="en-US" sz="2200" i="1" dirty="0" err="1">
                <a:solidFill>
                  <a:srgbClr val="0000FF"/>
                </a:solidFill>
              </a:rPr>
              <a:t>S.nextlist</a:t>
            </a:r>
            <a:r>
              <a:rPr lang="en-US" sz="2200" i="1" dirty="0">
                <a:solidFill>
                  <a:srgbClr val="0000FF"/>
                </a:solidFill>
              </a:rPr>
              <a:t> = merge(temp, S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.nextlist);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③ </a:t>
            </a:r>
            <a:r>
              <a:rPr lang="en-US" sz="2200" i="1" dirty="0"/>
              <a:t>S</a:t>
            </a:r>
            <a:r>
              <a:rPr lang="en-US" sz="2200" dirty="0"/>
              <a:t> -&gt; </a:t>
            </a:r>
            <a:r>
              <a:rPr lang="en-US" sz="2200" i="1" dirty="0"/>
              <a:t>while </a:t>
            </a:r>
            <a:r>
              <a:rPr lang="en-US" sz="2200" i="1" dirty="0">
                <a:solidFill>
                  <a:srgbClr val="FF0000"/>
                </a:solidFill>
              </a:rPr>
              <a:t>M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/>
              <a:t> (B) </a:t>
            </a:r>
            <a:r>
              <a:rPr lang="en-US" sz="2200" i="1" dirty="0">
                <a:solidFill>
                  <a:srgbClr val="FF0000"/>
                </a:solidFill>
              </a:rPr>
              <a:t>M</a:t>
            </a:r>
            <a:r>
              <a:rPr lang="en-US" sz="2200" i="1" baseline="-25000" dirty="0">
                <a:solidFill>
                  <a:srgbClr val="FF0000"/>
                </a:solidFill>
              </a:rPr>
              <a:t>2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backpatch(S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.nextlist, M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.inst);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 	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>
                <a:solidFill>
                  <a:srgbClr val="0000FF"/>
                </a:solidFill>
              </a:rPr>
              <a:t>backpatch(</a:t>
            </a:r>
            <a:r>
              <a:rPr lang="en-US" sz="2200" i="1" dirty="0" err="1">
                <a:solidFill>
                  <a:srgbClr val="0000FF"/>
                </a:solidFill>
              </a:rPr>
              <a:t>B.truelist</a:t>
            </a:r>
            <a:r>
              <a:rPr lang="en-US" sz="2200" i="1" dirty="0">
                <a:solidFill>
                  <a:srgbClr val="0000FF"/>
                </a:solidFill>
              </a:rPr>
              <a:t>, M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.inst);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	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 err="1">
                <a:solidFill>
                  <a:srgbClr val="0000FF"/>
                </a:solidFill>
              </a:rPr>
              <a:t>S.nextlist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B.falselist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		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>
                <a:solidFill>
                  <a:srgbClr val="0000FF"/>
                </a:solidFill>
              </a:rPr>
              <a:t>gen(‘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’ M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.inst);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④ </a:t>
            </a:r>
            <a:r>
              <a:rPr lang="en-US" sz="2200" i="1" dirty="0"/>
              <a:t>M</a:t>
            </a:r>
            <a:r>
              <a:rPr lang="en-US" sz="2200" dirty="0"/>
              <a:t> -&gt; </a:t>
            </a:r>
            <a:r>
              <a:rPr lang="en-US" sz="2200" i="1" dirty="0" err="1"/>
              <a:t>ε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 err="1">
                <a:solidFill>
                  <a:srgbClr val="0000FF"/>
                </a:solidFill>
              </a:rPr>
              <a:t>M.inst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nextinst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⑤ </a:t>
            </a:r>
            <a:r>
              <a:rPr lang="en-US" sz="2200" i="1" dirty="0"/>
              <a:t>N</a:t>
            </a:r>
            <a:r>
              <a:rPr lang="en-US" sz="2200" dirty="0"/>
              <a:t> -&gt; </a:t>
            </a:r>
            <a:r>
              <a:rPr lang="en-US" sz="2200" i="1" dirty="0" err="1"/>
              <a:t>ε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 err="1">
                <a:solidFill>
                  <a:srgbClr val="0000FF"/>
                </a:solidFill>
              </a:rPr>
              <a:t>N.nextlist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makelist</a:t>
            </a:r>
            <a:r>
              <a:rPr lang="en-US" sz="2200" i="1" dirty="0">
                <a:solidFill>
                  <a:srgbClr val="0000FF"/>
                </a:solidFill>
              </a:rPr>
              <a:t>(</a:t>
            </a:r>
            <a:r>
              <a:rPr lang="en-US" sz="2200" i="1" dirty="0" err="1">
                <a:solidFill>
                  <a:srgbClr val="0000FF"/>
                </a:solidFill>
              </a:rPr>
              <a:t>nextinst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</a:t>
            </a:r>
            <a:r>
              <a:rPr lang="zh-CN" altLang="en-US" sz="2200" i="1" dirty="0">
                <a:solidFill>
                  <a:srgbClr val="0000FF"/>
                </a:solidFill>
              </a:rPr>
              <a:t>     </a:t>
            </a:r>
            <a:r>
              <a:rPr lang="en-US" sz="2200" i="1" dirty="0">
                <a:solidFill>
                  <a:srgbClr val="0000FF"/>
                </a:solidFill>
              </a:rPr>
              <a:t>gen(‘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 _’);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64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D558-D2B5-2B44-847F-E3DB47F6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F27-58B1-2448-8A81-FABBB7D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generation: generate TAC instructions using syntax directed translation</a:t>
            </a:r>
          </a:p>
          <a:p>
            <a:pPr lvl="1"/>
            <a:r>
              <a:rPr lang="en-US" dirty="0"/>
              <a:t>Variable definitions [</a:t>
            </a:r>
            <a:r>
              <a:rPr lang="zh-CN" altLang="en-US" dirty="0"/>
              <a:t>变量定义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Expressions and statements</a:t>
            </a:r>
          </a:p>
          <a:p>
            <a:pPr lvl="2"/>
            <a:r>
              <a:rPr lang="en-US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赋值</a:t>
            </a:r>
            <a:r>
              <a:rPr lang="en-US" altLang="zh-CN" dirty="0"/>
              <a:t>]</a:t>
            </a:r>
            <a:endParaRPr lang="en-US" dirty="0"/>
          </a:p>
          <a:p>
            <a:pPr lvl="2"/>
            <a:r>
              <a:rPr lang="en-US" dirty="0"/>
              <a:t>Array references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数组引用</a:t>
            </a:r>
            <a:r>
              <a:rPr lang="en-US" altLang="zh-CN" dirty="0"/>
              <a:t>]</a:t>
            </a:r>
            <a:endParaRPr lang="en-US" dirty="0"/>
          </a:p>
          <a:p>
            <a:pPr lvl="2"/>
            <a:r>
              <a:rPr lang="en-US" dirty="0"/>
              <a:t>Boolean expressions [</a:t>
            </a:r>
            <a:r>
              <a:rPr lang="zh-CN" altLang="en-US" dirty="0"/>
              <a:t>布尔表达式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Control-flow [</a:t>
            </a:r>
            <a:r>
              <a:rPr lang="zh-CN" altLang="en-US" dirty="0"/>
              <a:t>控制流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Translations not</a:t>
            </a:r>
            <a:r>
              <a:rPr lang="zh-CN" altLang="en-US" dirty="0"/>
              <a:t> </a:t>
            </a:r>
            <a:r>
              <a:rPr lang="en-US" dirty="0"/>
              <a:t>covered</a:t>
            </a:r>
          </a:p>
          <a:p>
            <a:pPr lvl="1"/>
            <a:r>
              <a:rPr lang="en-US" dirty="0"/>
              <a:t>Switch statements</a:t>
            </a:r>
            <a:r>
              <a:rPr lang="zh-CN" altLang="en-US" dirty="0"/>
              <a:t> </a:t>
            </a:r>
            <a:r>
              <a:rPr lang="en-US" altLang="zh-CN" dirty="0"/>
              <a:t>[switch</a:t>
            </a:r>
            <a:r>
              <a:rPr lang="zh-CN" altLang="en-US" dirty="0"/>
              <a:t>语句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Procedure calls [</a:t>
            </a:r>
            <a:r>
              <a:rPr lang="zh-CN" altLang="en-US" dirty="0"/>
              <a:t>过程调用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5121-E1C6-924B-94BF-891A5E5B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4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讲：运行时环境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5/20/2021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78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What is offset, and how do we use it?</a:t>
            </a:r>
          </a:p>
          <a:p>
            <a:endParaRPr lang="en-US" dirty="0"/>
          </a:p>
          <a:p>
            <a:r>
              <a:rPr lang="en-US" dirty="0"/>
              <a:t>What is (IR) code generation?</a:t>
            </a:r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Attributes </a:t>
            </a:r>
            <a:r>
              <a:rPr lang="en-US" i="1" dirty="0"/>
              <a:t>code</a:t>
            </a:r>
            <a:r>
              <a:rPr lang="en-US" dirty="0"/>
              <a:t> and </a:t>
            </a:r>
            <a:r>
              <a:rPr lang="en-US" i="1" dirty="0" err="1"/>
              <a:t>addr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incremental translation </a:t>
            </a:r>
            <a:r>
              <a:rPr lang="en-US" sz="2400" dirty="0"/>
              <a:t>(</a:t>
            </a:r>
            <a:r>
              <a:rPr lang="en-US" sz="2400" dirty="0" err="1"/>
              <a:t>增量翻译</a:t>
            </a:r>
            <a:r>
              <a:rPr lang="en-US" sz="2400" dirty="0"/>
              <a:t>)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Type(a) = array(4, array(8, array(5, int))), </a:t>
            </a:r>
            <a:r>
              <a:rPr lang="en-US" dirty="0" err="1"/>
              <a:t>addr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][j][k]?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374567" y="4677082"/>
            <a:ext cx="806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Generate only the new TAC instructions, skipping over the copy.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374567" y="2314178"/>
            <a:ext cx="6420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variable definitions, lay out memory.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For statements, translate into three-address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A1F1-E62E-E54F-A0DC-88D09E098C4A}"/>
              </a:ext>
            </a:extLst>
          </p:cNvPr>
          <p:cNvSpPr txBox="1"/>
          <p:nvPr/>
        </p:nvSpPr>
        <p:spPr>
          <a:xfrm>
            <a:off x="399699" y="5743842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addr</a:t>
            </a:r>
            <a:r>
              <a:rPr lang="en-US" sz="2400" dirty="0">
                <a:solidFill>
                  <a:srgbClr val="0000FF"/>
                </a:solidFill>
              </a:rPr>
              <a:t>(a[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][j][k]) = base +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*160 + j*20 + k*4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E99FB-ED0A-1C45-B3F1-8D0C2930EE29}"/>
              </a:ext>
            </a:extLst>
          </p:cNvPr>
          <p:cNvSpPr txBox="1"/>
          <p:nvPr/>
        </p:nvSpPr>
        <p:spPr>
          <a:xfrm>
            <a:off x="407552" y="3634422"/>
            <a:ext cx="649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Code: the TAC; </a:t>
            </a:r>
            <a:r>
              <a:rPr lang="en-US" sz="2400" dirty="0" err="1">
                <a:solidFill>
                  <a:srgbClr val="0000FF"/>
                </a:solidFill>
              </a:rPr>
              <a:t>addr</a:t>
            </a:r>
            <a:r>
              <a:rPr lang="en-US" sz="2400" dirty="0">
                <a:solidFill>
                  <a:srgbClr val="0000FF"/>
                </a:solidFill>
              </a:rPr>
              <a:t>: the address holding the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2A955-1831-6841-B2B4-F02A25304401}"/>
              </a:ext>
            </a:extLst>
          </p:cNvPr>
          <p:cNvSpPr txBox="1"/>
          <p:nvPr/>
        </p:nvSpPr>
        <p:spPr>
          <a:xfrm>
            <a:off x="407552" y="1298885"/>
            <a:ext cx="887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Offset is the relative address. Increment it after processing a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C5B97-0E8C-F240-B061-48C4111B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57" y="3029327"/>
            <a:ext cx="3738103" cy="8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962F-1BDC-634E-8C39-B8B1532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Environment</a:t>
            </a:r>
            <a:r>
              <a:rPr lang="en-US" sz="3200" dirty="0"/>
              <a:t>[</a:t>
            </a:r>
            <a:r>
              <a:rPr lang="zh-CN" altLang="en-US" sz="3200" dirty="0"/>
              <a:t>运行时环境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37CE-9FD8-054E-ADEA-3960E315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contain high-level structures</a:t>
            </a:r>
          </a:p>
          <a:p>
            <a:pPr lvl="1"/>
            <a:r>
              <a:rPr lang="en-US" dirty="0"/>
              <a:t>Functions, objects, exceptions, loops, …</a:t>
            </a:r>
          </a:p>
          <a:p>
            <a:r>
              <a:rPr lang="en-US" dirty="0"/>
              <a:t>The physical computer only operates in terms of several primitive operations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Data movement</a:t>
            </a:r>
          </a:p>
          <a:p>
            <a:pPr lvl="1"/>
            <a:r>
              <a:rPr lang="en-US" dirty="0"/>
              <a:t>Control jumps</a:t>
            </a:r>
          </a:p>
          <a:p>
            <a:r>
              <a:rPr lang="en-US" dirty="0"/>
              <a:t>We need to represent these high-level structures using the low-level structures of the machine</a:t>
            </a:r>
          </a:p>
          <a:p>
            <a:pPr lvl="1"/>
            <a:r>
              <a:rPr lang="en-US" dirty="0"/>
              <a:t>A set of data structures maintained at runtime to implement these high-level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E469A-B044-9548-9675-80CD1D1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4B25-5115-4040-AEB5-2FE4BF9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Environment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C0F3-4D96-5546-895A-A53F1667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Runtime Environment</a:t>
            </a:r>
            <a:r>
              <a:rPr lang="en-US" dirty="0"/>
              <a:t>: the ’environment’ in which the program executes in at runtime </a:t>
            </a:r>
            <a:r>
              <a:rPr lang="en-US" sz="2400" dirty="0"/>
              <a:t>­[</a:t>
            </a:r>
            <a:r>
              <a:rPr lang="zh-CN" altLang="en-US" sz="2400" dirty="0"/>
              <a:t>运行时环境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Includes HW: CPU, main memory, ...</a:t>
            </a:r>
          </a:p>
          <a:p>
            <a:pPr lvl="1"/>
            <a:r>
              <a:rPr lang="en-US" dirty="0"/>
              <a:t>Includes OS: environment variables, ...</a:t>
            </a:r>
          </a:p>
          <a:p>
            <a:pPr lvl="1"/>
            <a:r>
              <a:rPr lang="en-US" dirty="0"/>
              <a:t>Includes Runtime Libraries: C Runtime Library (</a:t>
            </a:r>
            <a:r>
              <a:rPr lang="en-US" dirty="0" err="1"/>
              <a:t>libc</a:t>
            </a:r>
            <a:r>
              <a:rPr lang="en-US" dirty="0"/>
              <a:t>), ...</a:t>
            </a:r>
          </a:p>
          <a:p>
            <a:r>
              <a:rPr lang="en-US" dirty="0"/>
              <a:t>When a program is invoked </a:t>
            </a:r>
            <a:r>
              <a:rPr lang="en-US" sz="2400" dirty="0"/>
              <a:t>[</a:t>
            </a:r>
            <a:r>
              <a:rPr lang="zh-CN" altLang="en-US" sz="2400" dirty="0"/>
              <a:t>程序被调用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The OS allocates memory for the program</a:t>
            </a:r>
          </a:p>
          <a:p>
            <a:pPr lvl="1"/>
            <a:r>
              <a:rPr lang="en-US" dirty="0"/>
              <a:t>Program code and data is loaded into memory</a:t>
            </a:r>
          </a:p>
          <a:p>
            <a:pPr lvl="1"/>
            <a:r>
              <a:rPr lang="en-US" dirty="0"/>
              <a:t>Program initializes runtime environment</a:t>
            </a:r>
          </a:p>
          <a:p>
            <a:pPr lvl="1"/>
            <a:r>
              <a:rPr lang="en-US" dirty="0"/>
              <a:t>Program jumps to entry point ’main()’ </a:t>
            </a:r>
          </a:p>
          <a:p>
            <a:r>
              <a:rPr lang="en-US" dirty="0"/>
              <a:t>All program binaries include two parts</a:t>
            </a:r>
          </a:p>
          <a:p>
            <a:pPr lvl="1"/>
            <a:r>
              <a:rPr lang="en-US" dirty="0"/>
              <a:t>Code implementing semantics of program</a:t>
            </a:r>
          </a:p>
          <a:p>
            <a:pPr lvl="1"/>
            <a:r>
              <a:rPr lang="en-US" dirty="0"/>
              <a:t>Runtime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12582-1147-AE44-B41A-4CA34921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66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41FF-AB6B-3B40-B5B3-5EB64C3B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Code</a:t>
            </a:r>
            <a:r>
              <a:rPr lang="en-US" altLang="zh-CN" sz="3200" dirty="0"/>
              <a:t>[</a:t>
            </a:r>
            <a:r>
              <a:rPr lang="zh-CN" altLang="en-US" sz="3200" dirty="0"/>
              <a:t>运行时代码</a:t>
            </a:r>
            <a:r>
              <a:rPr lang="en-US" altLang="zh-CN" sz="3200" dirty="0"/>
              <a:t>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CE9D-79AA-044A-A251-2F9895BA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Runtime code</a:t>
            </a:r>
            <a:r>
              <a:rPr lang="en-US" dirty="0"/>
              <a:t>: any code not implementing semantics ­ </a:t>
            </a:r>
          </a:p>
          <a:p>
            <a:pPr lvl="1"/>
            <a:r>
              <a:rPr lang="en-US" dirty="0"/>
              <a:t>Code to manage runtime environment</a:t>
            </a:r>
          </a:p>
          <a:p>
            <a:pPr lvl="2"/>
            <a:r>
              <a:rPr lang="en-US" dirty="0"/>
              <a:t>Manage memory storage (e.g. heap/stack)</a:t>
            </a:r>
          </a:p>
          <a:p>
            <a:pPr lvl="2"/>
            <a:r>
              <a:rPr lang="en-US" dirty="0"/>
              <a:t>Manage CPU register storage</a:t>
            </a:r>
          </a:p>
          <a:p>
            <a:pPr lvl="2"/>
            <a:r>
              <a:rPr lang="en-US" dirty="0"/>
              <a:t>Manage multiple CPUs (for languages with threading) ­</a:t>
            </a:r>
          </a:p>
          <a:p>
            <a:pPr lvl="1"/>
            <a:r>
              <a:rPr lang="en-US" dirty="0"/>
              <a:t>Code to implement language execution model</a:t>
            </a:r>
          </a:p>
          <a:p>
            <a:pPr lvl="2"/>
            <a:r>
              <a:rPr lang="en-US" dirty="0"/>
              <a:t>Code to pass function arguments according to model</a:t>
            </a:r>
          </a:p>
          <a:p>
            <a:pPr lvl="2"/>
            <a:r>
              <a:rPr lang="en-US" dirty="0"/>
              <a:t>Code to do dynamic type checking (if applicable)</a:t>
            </a:r>
          </a:p>
          <a:p>
            <a:pPr lvl="2"/>
            <a:r>
              <a:rPr lang="en-US" dirty="0"/>
              <a:t>Code to ensure security (if applicable) ­</a:t>
            </a:r>
          </a:p>
          <a:p>
            <a:pPr lvl="1"/>
            <a:r>
              <a:rPr lang="en-US" dirty="0"/>
              <a:t>May even include compiler itself! (just-in-time compiler) </a:t>
            </a:r>
          </a:p>
          <a:p>
            <a:r>
              <a:rPr lang="en-US" dirty="0"/>
              <a:t>Some runtime codes are pre-fabricated libraries</a:t>
            </a:r>
          </a:p>
          <a:p>
            <a:pPr lvl="1"/>
            <a:r>
              <a:rPr lang="en-US" dirty="0"/>
              <a:t>E.g. heap data management, threading library ...</a:t>
            </a:r>
          </a:p>
          <a:p>
            <a:r>
              <a:rPr lang="en-US" dirty="0"/>
              <a:t>Some generated by compiler, interleaved in program code ­ </a:t>
            </a:r>
          </a:p>
          <a:p>
            <a:pPr lvl="1"/>
            <a:r>
              <a:rPr lang="en-US" dirty="0"/>
              <a:t>E.g. stack data management, register management, argument passing, type checking,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E4092-632B-6C49-BD50-C0AE3EE2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3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189B-E103-874D-9D25-DECAB66C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Runtime Code for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717B-E537-8341-870E-DD8EFE76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types of data that need to be stored in memory</a:t>
            </a:r>
          </a:p>
          <a:p>
            <a:pPr lvl="1"/>
            <a:r>
              <a:rPr lang="en-US" sz="2000" dirty="0"/>
              <a:t>①</a:t>
            </a:r>
            <a:r>
              <a:rPr lang="en-US" dirty="0"/>
              <a:t>Data with </a:t>
            </a:r>
            <a:r>
              <a:rPr lang="en-US" b="1" dirty="0"/>
              <a:t>static</a:t>
            </a:r>
            <a:r>
              <a:rPr lang="en-US" dirty="0"/>
              <a:t> lifetimes (duration of program)</a:t>
            </a:r>
          </a:p>
          <a:p>
            <a:pPr lvl="2"/>
            <a:r>
              <a:rPr lang="en-US" dirty="0"/>
              <a:t>E.g. global variables, static local variables, program code</a:t>
            </a:r>
          </a:p>
          <a:p>
            <a:pPr lvl="1"/>
            <a:r>
              <a:rPr lang="en-US" sz="2000" dirty="0"/>
              <a:t>②</a:t>
            </a:r>
            <a:r>
              <a:rPr lang="en-US" dirty="0"/>
              <a:t>Data with </a:t>
            </a:r>
            <a:r>
              <a:rPr lang="en-US" b="1" dirty="0"/>
              <a:t>scoped</a:t>
            </a:r>
            <a:r>
              <a:rPr lang="en-US" dirty="0"/>
              <a:t> lifetimes (within given scope)</a:t>
            </a:r>
          </a:p>
          <a:p>
            <a:pPr lvl="2"/>
            <a:r>
              <a:rPr lang="en-US" dirty="0"/>
              <a:t>E.g. local variables, function parameters</a:t>
            </a:r>
          </a:p>
          <a:p>
            <a:pPr lvl="1"/>
            <a:r>
              <a:rPr lang="en-US" sz="2000" dirty="0"/>
              <a:t>③</a:t>
            </a:r>
            <a:r>
              <a:rPr lang="en-US" dirty="0"/>
              <a:t>Data with </a:t>
            </a:r>
            <a:r>
              <a:rPr lang="en-US" b="1" dirty="0"/>
              <a:t>arbitrary</a:t>
            </a:r>
            <a:r>
              <a:rPr lang="en-US" dirty="0"/>
              <a:t> lifetimes (on-demand </a:t>
            </a:r>
            <a:r>
              <a:rPr lang="en-US" dirty="0" err="1"/>
              <a:t>alloc</a:t>
            </a:r>
            <a:r>
              <a:rPr lang="en-US" dirty="0"/>
              <a:t>/free)</a:t>
            </a:r>
          </a:p>
          <a:p>
            <a:pPr lvl="2"/>
            <a:r>
              <a:rPr lang="en-US" dirty="0"/>
              <a:t>E.g. malloc()/free(), new/delete</a:t>
            </a:r>
          </a:p>
          <a:p>
            <a:r>
              <a:rPr lang="en-US" sz="2200" dirty="0"/>
              <a:t>①</a:t>
            </a:r>
            <a:r>
              <a:rPr lang="en-US" dirty="0"/>
              <a:t> and </a:t>
            </a:r>
            <a:r>
              <a:rPr lang="en-US" sz="2200" dirty="0"/>
              <a:t>②</a:t>
            </a:r>
            <a:r>
              <a:rPr lang="en-US" dirty="0"/>
              <a:t> are called </a:t>
            </a:r>
            <a:r>
              <a:rPr lang="en-US" b="1" dirty="0"/>
              <a:t>named memory</a:t>
            </a:r>
          </a:p>
          <a:p>
            <a:pPr lvl="1"/>
            <a:r>
              <a:rPr lang="en-US" dirty="0"/>
              <a:t>Has either variable or function name associated with data</a:t>
            </a:r>
          </a:p>
          <a:p>
            <a:pPr lvl="1"/>
            <a:r>
              <a:rPr lang="en-US" dirty="0"/>
              <a:t>For code gen, compiler must know address for each name </a:t>
            </a:r>
          </a:p>
          <a:p>
            <a:pPr lvl="2"/>
            <a:r>
              <a:rPr lang="en-US" dirty="0"/>
              <a:t>Compiler must lay out named memory at compile time</a:t>
            </a:r>
          </a:p>
          <a:p>
            <a:pPr lvl="2"/>
            <a:r>
              <a:rPr lang="en-US" dirty="0"/>
              <a:t>Compiler must also generate memory management code</a:t>
            </a:r>
          </a:p>
          <a:p>
            <a:r>
              <a:rPr lang="en-US" sz="2200" dirty="0"/>
              <a:t>③</a:t>
            </a:r>
            <a:r>
              <a:rPr lang="en-US" dirty="0"/>
              <a:t> is called </a:t>
            </a:r>
            <a:r>
              <a:rPr lang="en-US" b="1" dirty="0"/>
              <a:t>unnamed memory</a:t>
            </a:r>
          </a:p>
          <a:p>
            <a:pPr lvl="1"/>
            <a:r>
              <a:rPr lang="en-US" dirty="0"/>
              <a:t>Pointers may point to data, but data itself is anonymous</a:t>
            </a:r>
          </a:p>
          <a:p>
            <a:pPr lvl="1"/>
            <a:r>
              <a:rPr lang="en-US" dirty="0"/>
              <a:t>Can be managed by runtime library, not involving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E2E3D-A083-BC4E-9357-0433F788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1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CDB-DAF0-7940-8797-71C96123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CodeGen</a:t>
            </a:r>
            <a:r>
              <a:rPr lang="en-US" dirty="0"/>
              <a:t>: Boolean Expressions</a:t>
            </a:r>
            <a:r>
              <a:rPr lang="en-US" sz="3600" dirty="0"/>
              <a:t>[</a:t>
            </a:r>
            <a:r>
              <a:rPr lang="zh-CN" altLang="en-US" sz="3600" dirty="0"/>
              <a:t>布尔表达式</a:t>
            </a:r>
            <a:r>
              <a:rPr lang="en-US" sz="36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C1A2-BBF5-7A4A-8BDD-A0223C8E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Boolean expression: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i="1" dirty="0">
                <a:solidFill>
                  <a:srgbClr val="0000FF"/>
                </a:solidFill>
              </a:rPr>
              <a:t>op</a:t>
            </a:r>
            <a:r>
              <a:rPr lang="en-US" dirty="0">
                <a:solidFill>
                  <a:srgbClr val="0000FF"/>
                </a:solidFill>
              </a:rPr>
              <a:t> b</a:t>
            </a:r>
          </a:p>
          <a:p>
            <a:pPr lvl="1"/>
            <a:r>
              <a:rPr lang="en-US" dirty="0"/>
              <a:t>where op can be &lt;, &lt;=, = !=, &gt; or &gt;=, &amp;&amp;, ||, …</a:t>
            </a:r>
          </a:p>
          <a:p>
            <a:r>
              <a:rPr lang="en-US" b="1" dirty="0"/>
              <a:t>Short-circuit</a:t>
            </a:r>
            <a:r>
              <a:rPr lang="en-US" dirty="0"/>
              <a:t> evaluation</a:t>
            </a:r>
            <a:r>
              <a:rPr lang="en-US" sz="2400" dirty="0"/>
              <a:t>[</a:t>
            </a:r>
            <a:r>
              <a:rPr lang="zh-CN" altLang="en-US" sz="2400" dirty="0"/>
              <a:t>短路计算</a:t>
            </a:r>
            <a:r>
              <a:rPr lang="en-US" sz="2400" dirty="0"/>
              <a:t>]</a:t>
            </a:r>
            <a:r>
              <a:rPr lang="en-US" dirty="0"/>
              <a:t>: to skip evaluation of the rest of a </a:t>
            </a:r>
            <a:r>
              <a:rPr lang="en-US" dirty="0" err="1"/>
              <a:t>boolean</a:t>
            </a:r>
            <a:r>
              <a:rPr lang="en-US" dirty="0"/>
              <a:t> expression once a </a:t>
            </a:r>
            <a:r>
              <a:rPr lang="en-US" dirty="0" err="1"/>
              <a:t>boolean</a:t>
            </a:r>
            <a:r>
              <a:rPr lang="en-US" dirty="0"/>
              <a:t> value is known</a:t>
            </a:r>
          </a:p>
          <a:p>
            <a:pPr lvl="1"/>
            <a:r>
              <a:rPr lang="en-US" dirty="0"/>
              <a:t>Given following C code: </a:t>
            </a:r>
            <a:r>
              <a:rPr lang="en-US" i="1" dirty="0">
                <a:solidFill>
                  <a:srgbClr val="0000FF"/>
                </a:solidFill>
              </a:rPr>
              <a:t>if (flag || foo()) { bar(); };</a:t>
            </a:r>
          </a:p>
          <a:p>
            <a:pPr lvl="2"/>
            <a:r>
              <a:rPr lang="en-US" dirty="0"/>
              <a:t>If </a:t>
            </a:r>
            <a:r>
              <a:rPr lang="en-US" i="1" dirty="0">
                <a:solidFill>
                  <a:srgbClr val="0000FF"/>
                </a:solidFill>
              </a:rPr>
              <a:t>flag</a:t>
            </a:r>
            <a:r>
              <a:rPr lang="en-US" dirty="0"/>
              <a:t> is true, </a:t>
            </a:r>
            <a:r>
              <a:rPr lang="en-US" i="1" dirty="0">
                <a:solidFill>
                  <a:srgbClr val="0000FF"/>
                </a:solidFill>
              </a:rPr>
              <a:t>foo()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never executes</a:t>
            </a:r>
          </a:p>
          <a:p>
            <a:pPr lvl="2"/>
            <a:r>
              <a:rPr lang="en-US" dirty="0"/>
              <a:t>Equivalent to: </a:t>
            </a:r>
            <a:r>
              <a:rPr lang="en-US" i="1" dirty="0">
                <a:solidFill>
                  <a:srgbClr val="0000FF"/>
                </a:solidFill>
              </a:rPr>
              <a:t>if (flag) { bar(); } else if (foo()) { bar(); };</a:t>
            </a:r>
          </a:p>
          <a:p>
            <a:pPr lvl="1"/>
            <a:r>
              <a:rPr lang="en-US" dirty="0"/>
              <a:t>Given following C code: </a:t>
            </a:r>
            <a:r>
              <a:rPr lang="en-US" i="1" dirty="0">
                <a:solidFill>
                  <a:srgbClr val="0000FF"/>
                </a:solidFill>
              </a:rPr>
              <a:t>if (flag &amp;&amp; foo()) { bar(); };</a:t>
            </a:r>
          </a:p>
          <a:p>
            <a:pPr lvl="2"/>
            <a:r>
              <a:rPr lang="en-US" dirty="0"/>
              <a:t>If </a:t>
            </a:r>
            <a:r>
              <a:rPr lang="en-US" i="1" dirty="0">
                <a:solidFill>
                  <a:srgbClr val="0000FF"/>
                </a:solidFill>
              </a:rPr>
              <a:t>flag</a:t>
            </a:r>
            <a:r>
              <a:rPr lang="en-US" dirty="0"/>
              <a:t> is false, </a:t>
            </a:r>
            <a:r>
              <a:rPr lang="en-US" i="1" dirty="0">
                <a:solidFill>
                  <a:srgbClr val="0000FF"/>
                </a:solidFill>
              </a:rPr>
              <a:t>foo() </a:t>
            </a:r>
            <a:r>
              <a:rPr lang="en-US" dirty="0"/>
              <a:t>never executes</a:t>
            </a:r>
          </a:p>
          <a:p>
            <a:pPr lvl="2"/>
            <a:r>
              <a:rPr lang="en-US" dirty="0"/>
              <a:t>Equivalent to: </a:t>
            </a:r>
            <a:r>
              <a:rPr lang="en-US" i="1" dirty="0">
                <a:solidFill>
                  <a:srgbClr val="0000FF"/>
                </a:solidFill>
              </a:rPr>
              <a:t>if (!flag) { } else if (foo()) { bar(); };</a:t>
            </a:r>
          </a:p>
          <a:p>
            <a:pPr lvl="1"/>
            <a:r>
              <a:rPr lang="en-US" dirty="0"/>
              <a:t>Used to alter control flow, or compute logical values</a:t>
            </a:r>
          </a:p>
          <a:p>
            <a:pPr lvl="2"/>
            <a:r>
              <a:rPr lang="en-US" dirty="0"/>
              <a:t>Examples: </a:t>
            </a:r>
            <a:r>
              <a:rPr lang="en-US" i="1" dirty="0"/>
              <a:t>if (x &lt; 5) x = 1</a:t>
            </a:r>
            <a:r>
              <a:rPr lang="en-US" dirty="0"/>
              <a:t>; </a:t>
            </a:r>
            <a:r>
              <a:rPr lang="en-US" i="1" dirty="0"/>
              <a:t>x = true</a:t>
            </a:r>
            <a:r>
              <a:rPr lang="en-US" dirty="0"/>
              <a:t>; </a:t>
            </a:r>
            <a:r>
              <a:rPr lang="en-US" i="1" dirty="0"/>
              <a:t>x = a &lt; b</a:t>
            </a:r>
          </a:p>
          <a:p>
            <a:pPr lvl="2"/>
            <a:r>
              <a:rPr lang="en-US" dirty="0"/>
              <a:t>For control flow, </a:t>
            </a:r>
            <a:r>
              <a:rPr lang="en-US" dirty="0" err="1"/>
              <a:t>boolean</a:t>
            </a:r>
            <a:r>
              <a:rPr lang="en-US" dirty="0"/>
              <a:t> operators translate to </a:t>
            </a:r>
            <a:r>
              <a:rPr lang="en-US" b="1" i="1" dirty="0"/>
              <a:t>jump</a:t>
            </a:r>
            <a:r>
              <a:rPr lang="en-US" dirty="0"/>
              <a:t>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F02E2-1AA0-F448-AF18-70AB9DF5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20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327B-D0CB-B944-9B8C-893A57D4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dirty="0" err="1"/>
              <a:t>Exprs</a:t>
            </a:r>
            <a:r>
              <a:rPr lang="en-US" dirty="0"/>
              <a:t> (w/o Short-Circuiting)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680B-E114-8C42-BF8F-B3C64B58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just like any other arithmetic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used in control-flow statements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S.next</a:t>
            </a:r>
            <a:r>
              <a:rPr lang="en-US" dirty="0"/>
              <a:t>: label for code generated after </a:t>
            </a:r>
            <a:r>
              <a:rPr lang="en-US" i="1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1D19-13C4-064B-9A55-787033FD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5677F-66A8-D14E-AD31-E036EB9FB575}"/>
              </a:ext>
            </a:extLst>
          </p:cNvPr>
          <p:cNvSpPr txBox="1"/>
          <p:nvPr/>
        </p:nvSpPr>
        <p:spPr>
          <a:xfrm>
            <a:off x="732807" y="1997839"/>
            <a:ext cx="38391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 -&gt; (a &lt; b) or (c &lt; d and e &lt; 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4333E-4A9B-214D-A4A9-099042D84638}"/>
              </a:ext>
            </a:extLst>
          </p:cNvPr>
          <p:cNvSpPr txBox="1"/>
          <p:nvPr/>
        </p:nvSpPr>
        <p:spPr>
          <a:xfrm>
            <a:off x="5580112" y="1490008"/>
            <a:ext cx="170591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= a &lt; b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= c &lt; d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3</a:t>
            </a:r>
            <a:r>
              <a:rPr lang="en-US" sz="2400" dirty="0"/>
              <a:t> = e &lt; f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4</a:t>
            </a:r>
            <a:r>
              <a:rPr lang="en-US" sz="2400" dirty="0"/>
              <a:t> = t</a:t>
            </a:r>
            <a:r>
              <a:rPr lang="en-US" sz="2400" baseline="-25000" dirty="0"/>
              <a:t>2</a:t>
            </a:r>
            <a:r>
              <a:rPr lang="en-US" sz="2400" dirty="0"/>
              <a:t> &amp;&amp; t</a:t>
            </a:r>
            <a:r>
              <a:rPr lang="en-US" sz="2400" baseline="-25000" dirty="0"/>
              <a:t>3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5</a:t>
            </a:r>
            <a:r>
              <a:rPr lang="en-US" sz="2400" dirty="0"/>
              <a:t> = t</a:t>
            </a:r>
            <a:r>
              <a:rPr lang="en-US" sz="2400" baseline="-25000" dirty="0"/>
              <a:t>1</a:t>
            </a:r>
            <a:r>
              <a:rPr lang="en-US" sz="2400" dirty="0"/>
              <a:t> || t</a:t>
            </a:r>
            <a:r>
              <a:rPr lang="en-US" sz="2400" baseline="-250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A459E-76C9-F443-9206-2F8A9586874B}"/>
              </a:ext>
            </a:extLst>
          </p:cNvPr>
          <p:cNvSpPr txBox="1"/>
          <p:nvPr/>
        </p:nvSpPr>
        <p:spPr>
          <a:xfrm>
            <a:off x="732807" y="4695527"/>
            <a:ext cx="145905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 -&gt; if E S</a:t>
            </a:r>
            <a:r>
              <a:rPr lang="en-US" sz="2400" i="1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9CB5D-3E13-5241-82A0-FBC31119702F}"/>
              </a:ext>
            </a:extLst>
          </p:cNvPr>
          <p:cNvSpPr txBox="1"/>
          <p:nvPr/>
        </p:nvSpPr>
        <p:spPr>
          <a:xfrm>
            <a:off x="5580112" y="4388911"/>
            <a:ext cx="236866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if (!t</a:t>
            </a:r>
            <a:r>
              <a:rPr lang="en-US" sz="2400" baseline="-25000" dirty="0"/>
              <a:t>5</a:t>
            </a:r>
            <a:r>
              <a:rPr lang="en-US" sz="2400" dirty="0"/>
              <a:t>)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i="1" dirty="0" err="1"/>
              <a:t>S.next</a:t>
            </a:r>
            <a:endParaRPr lang="en-US" sz="2400" i="1" dirty="0"/>
          </a:p>
          <a:p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.code</a:t>
            </a:r>
          </a:p>
          <a:p>
            <a:r>
              <a:rPr lang="en-US" sz="2400" i="1" dirty="0" err="1"/>
              <a:t>S.next</a:t>
            </a:r>
            <a:r>
              <a:rPr lang="en-US" sz="2400" dirty="0"/>
              <a:t>: ...</a:t>
            </a:r>
          </a:p>
        </p:txBody>
      </p:sp>
    </p:spTree>
    <p:extLst>
      <p:ext uri="{BB962C8B-B14F-4D97-AF65-F5344CB8AC3E}">
        <p14:creationId xmlns:p14="http://schemas.microsoft.com/office/powerpoint/2010/main" val="42532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327B-D0CB-B944-9B8C-893A57D4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dirty="0" err="1"/>
              <a:t>Exprs</a:t>
            </a:r>
            <a:r>
              <a:rPr lang="en-US" dirty="0"/>
              <a:t> (w/ Short-Circuiting)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680B-E114-8C42-BF8F-B3C64B58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via a series of jumps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利用跳转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Each relational op converted to two </a:t>
            </a:r>
            <a:r>
              <a:rPr lang="en-US" dirty="0" err="1"/>
              <a:t>gotos</a:t>
            </a:r>
            <a:r>
              <a:rPr lang="en-US" dirty="0"/>
              <a:t> (</a:t>
            </a:r>
            <a:r>
              <a:rPr lang="en-US" i="1" dirty="0"/>
              <a:t>true</a:t>
            </a:r>
            <a:r>
              <a:rPr lang="en-US" dirty="0"/>
              <a:t> and </a:t>
            </a:r>
            <a:r>
              <a:rPr lang="en-US" i="1" dirty="0"/>
              <a:t>false</a:t>
            </a:r>
            <a:r>
              <a:rPr lang="en-US" dirty="0"/>
              <a:t>) ­ </a:t>
            </a:r>
          </a:p>
          <a:p>
            <a:pPr lvl="1"/>
            <a:r>
              <a:rPr lang="en-US" dirty="0"/>
              <a:t>Remaining evaluation skipped when result known in middle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E.true</a:t>
            </a:r>
            <a:r>
              <a:rPr lang="en-US" dirty="0"/>
              <a:t>: label for code to execute when </a:t>
            </a:r>
            <a:r>
              <a:rPr lang="en-US" i="1" dirty="0"/>
              <a:t>E</a:t>
            </a:r>
            <a:r>
              <a:rPr lang="en-US" dirty="0"/>
              <a:t> is </a:t>
            </a:r>
            <a:r>
              <a:rPr lang="en-US" i="1" dirty="0"/>
              <a:t>’true’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E.false</a:t>
            </a:r>
            <a:r>
              <a:rPr lang="en-US" dirty="0"/>
              <a:t>: label for code to execute when </a:t>
            </a:r>
            <a:r>
              <a:rPr lang="en-US" i="1" dirty="0"/>
              <a:t>E</a:t>
            </a:r>
            <a:r>
              <a:rPr lang="en-US" dirty="0"/>
              <a:t> is </a:t>
            </a:r>
            <a:r>
              <a:rPr lang="en-US" i="1" dirty="0"/>
              <a:t>’false’</a:t>
            </a:r>
          </a:p>
          <a:p>
            <a:pPr lvl="1"/>
            <a:r>
              <a:rPr lang="en-US" dirty="0"/>
              <a:t>E.g. if above is condition for a </a:t>
            </a:r>
            <a:r>
              <a:rPr lang="en-US" i="1" dirty="0"/>
              <a:t>while</a:t>
            </a:r>
            <a:r>
              <a:rPr lang="en-US" dirty="0"/>
              <a:t> loop</a:t>
            </a:r>
          </a:p>
          <a:p>
            <a:pPr lvl="2"/>
            <a:r>
              <a:rPr lang="en-US" i="1" dirty="0" err="1"/>
              <a:t>E.true</a:t>
            </a:r>
            <a:r>
              <a:rPr lang="en-US" i="1" dirty="0"/>
              <a:t> </a:t>
            </a:r>
            <a:r>
              <a:rPr lang="en-US" dirty="0"/>
              <a:t>would be label at beginning of loop body</a:t>
            </a:r>
          </a:p>
          <a:p>
            <a:pPr lvl="2"/>
            <a:r>
              <a:rPr lang="en-US" i="1" dirty="0" err="1"/>
              <a:t>E.false</a:t>
            </a:r>
            <a:r>
              <a:rPr lang="en-US" i="1" dirty="0"/>
              <a:t> </a:t>
            </a:r>
            <a:r>
              <a:rPr lang="en-US" dirty="0"/>
              <a:t>would be label for code after the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1D19-13C4-064B-9A55-787033FD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8C6BD-0445-8444-854D-F6CE8F2C3A12}"/>
              </a:ext>
            </a:extLst>
          </p:cNvPr>
          <p:cNvSpPr txBox="1"/>
          <p:nvPr/>
        </p:nvSpPr>
        <p:spPr>
          <a:xfrm>
            <a:off x="884770" y="5321552"/>
            <a:ext cx="383919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 -&gt; (a &lt; b) or (c &lt; d and e &lt; 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4CC6E-F125-5C44-9E99-6B06200B8CAA}"/>
              </a:ext>
            </a:extLst>
          </p:cNvPr>
          <p:cNvSpPr txBox="1"/>
          <p:nvPr/>
        </p:nvSpPr>
        <p:spPr>
          <a:xfrm>
            <a:off x="5822922" y="4577060"/>
            <a:ext cx="306955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      if (a &lt; b)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i="1" dirty="0" err="1"/>
              <a:t>E.true</a:t>
            </a:r>
            <a:endParaRPr lang="en-US" sz="2400" i="1" dirty="0"/>
          </a:p>
          <a:p>
            <a:r>
              <a:rPr lang="en-US" sz="2400" dirty="0"/>
              <a:t>      </a:t>
            </a:r>
            <a:r>
              <a:rPr lang="en-US" sz="2400" dirty="0" err="1"/>
              <a:t>goto</a:t>
            </a:r>
            <a:r>
              <a:rPr lang="en-US" sz="2400" dirty="0"/>
              <a:t> L</a:t>
            </a:r>
            <a:r>
              <a:rPr lang="en-US" sz="2400" baseline="-25000" dirty="0"/>
              <a:t>1</a:t>
            </a:r>
          </a:p>
          <a:p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: if (c &lt; d) </a:t>
            </a:r>
            <a:r>
              <a:rPr lang="en-US" sz="2400" dirty="0" err="1"/>
              <a:t>goto</a:t>
            </a:r>
            <a:r>
              <a:rPr lang="en-US" sz="2400" dirty="0"/>
              <a:t> L</a:t>
            </a:r>
            <a:r>
              <a:rPr lang="en-US" sz="2400" baseline="-25000" dirty="0"/>
              <a:t>2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i="1" dirty="0" err="1"/>
              <a:t>E.false</a:t>
            </a:r>
            <a:endParaRPr lang="en-US" sz="2400" i="1" dirty="0"/>
          </a:p>
          <a:p>
            <a:r>
              <a:rPr lang="en-US" sz="2400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: if (e &lt; f)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i="1" dirty="0" err="1"/>
              <a:t>E.true</a:t>
            </a:r>
            <a:endParaRPr lang="en-US" sz="2400" i="1" dirty="0"/>
          </a:p>
          <a:p>
            <a:r>
              <a:rPr lang="en-US" sz="2400" dirty="0"/>
              <a:t>     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i="1" dirty="0" err="1"/>
              <a:t>E.false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217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C450-2429-4740-9DC5-5F24BBE9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 Translation of Booleans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1B3AB-8771-CD42-AA4C-A06F9C60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627A6-1CEB-224B-8658-A18A37905576}"/>
              </a:ext>
            </a:extLst>
          </p:cNvPr>
          <p:cNvSpPr txBox="1"/>
          <p:nvPr/>
        </p:nvSpPr>
        <p:spPr>
          <a:xfrm>
            <a:off x="827584" y="3140968"/>
            <a:ext cx="7321684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B</a:t>
            </a:r>
            <a:r>
              <a:rPr lang="en-US" sz="2200" dirty="0"/>
              <a:t> -&gt;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.true =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; 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.false = </a:t>
            </a:r>
            <a:r>
              <a:rPr lang="en-US" sz="2200" i="1" dirty="0" err="1">
                <a:solidFill>
                  <a:srgbClr val="0000FF"/>
                </a:solidFill>
              </a:rPr>
              <a:t>newlabel</a:t>
            </a:r>
            <a:r>
              <a:rPr lang="en-US" sz="2200" i="1" dirty="0">
                <a:solidFill>
                  <a:srgbClr val="0000FF"/>
                </a:solidFill>
              </a:rPr>
              <a:t>();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</a:p>
          <a:p>
            <a:r>
              <a:rPr lang="en-US" sz="2200" i="1" dirty="0"/>
              <a:t>        </a:t>
            </a:r>
            <a:r>
              <a:rPr lang="en-US" sz="2200" dirty="0"/>
              <a:t>||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label(B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.false);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.true =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;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.false =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/>
              <a:t>B</a:t>
            </a:r>
            <a:r>
              <a:rPr lang="en-US" sz="2200" i="1" baseline="-25000" dirty="0"/>
              <a:t>2</a:t>
            </a:r>
            <a:endParaRPr lang="en-US" sz="2200" i="1" dirty="0"/>
          </a:p>
          <a:p>
            <a:r>
              <a:rPr lang="en-US" sz="2200" dirty="0"/>
              <a:t>② </a:t>
            </a:r>
            <a:r>
              <a:rPr lang="en-US" sz="2200" i="1" dirty="0"/>
              <a:t>B</a:t>
            </a:r>
            <a:r>
              <a:rPr lang="en-US" sz="2200" dirty="0"/>
              <a:t> -&gt;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.true = </a:t>
            </a:r>
            <a:r>
              <a:rPr lang="en-US" sz="2200" i="1" dirty="0" err="1">
                <a:solidFill>
                  <a:srgbClr val="0000FF"/>
                </a:solidFill>
              </a:rPr>
              <a:t>newlabel</a:t>
            </a:r>
            <a:r>
              <a:rPr lang="en-US" sz="2200" i="1" dirty="0">
                <a:solidFill>
                  <a:srgbClr val="0000FF"/>
                </a:solidFill>
              </a:rPr>
              <a:t>(); 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.false =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/>
              <a:t>B</a:t>
            </a:r>
            <a:r>
              <a:rPr lang="en-US" sz="2200" i="1" baseline="-25000" dirty="0"/>
              <a:t>1</a:t>
            </a:r>
          </a:p>
          <a:p>
            <a:r>
              <a:rPr lang="en-US" sz="2200" i="1" dirty="0"/>
              <a:t>       </a:t>
            </a:r>
            <a:r>
              <a:rPr lang="en-US" sz="2200" dirty="0"/>
              <a:t> &amp;&amp;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label(B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.true);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.true =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; B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.false =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/>
              <a:t>B</a:t>
            </a:r>
            <a:r>
              <a:rPr lang="en-US" sz="2200" i="1" baseline="-25000" dirty="0"/>
              <a:t>2</a:t>
            </a:r>
            <a:endParaRPr lang="en-US" sz="2200" i="1" dirty="0"/>
          </a:p>
          <a:p>
            <a:r>
              <a:rPr lang="en-US" sz="2200" dirty="0"/>
              <a:t>③ </a:t>
            </a:r>
            <a:r>
              <a:rPr lang="en-US" sz="2200" i="1" dirty="0"/>
              <a:t>B</a:t>
            </a:r>
            <a:r>
              <a:rPr lang="en-US" sz="2200" dirty="0"/>
              <a:t> -&gt; </a:t>
            </a:r>
            <a:r>
              <a:rPr lang="en-US" sz="2200" i="1" dirty="0"/>
              <a:t>E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i="1" dirty="0" err="1"/>
              <a:t>relop</a:t>
            </a:r>
            <a:r>
              <a:rPr lang="en-US" sz="2200" i="1" dirty="0"/>
              <a:t> E</a:t>
            </a:r>
            <a:r>
              <a:rPr lang="en-US" sz="2200" i="1" baseline="-25000" dirty="0"/>
              <a:t>2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gen(‘if’ E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.addr </a:t>
            </a:r>
            <a:r>
              <a:rPr lang="en-US" sz="2200" i="1" dirty="0" err="1">
                <a:solidFill>
                  <a:srgbClr val="0000FF"/>
                </a:solidFill>
              </a:rPr>
              <a:t>relop</a:t>
            </a:r>
            <a:r>
              <a:rPr lang="en-US" sz="2200" i="1" dirty="0">
                <a:solidFill>
                  <a:srgbClr val="0000FF"/>
                </a:solidFill>
              </a:rPr>
              <a:t> E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.addr 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’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		  </a:t>
            </a:r>
            <a:r>
              <a:rPr lang="zh-CN" altLang="en-US" sz="2200" i="1" dirty="0">
                <a:solidFill>
                  <a:srgbClr val="0000FF"/>
                </a:solidFill>
              </a:rPr>
              <a:t>    </a:t>
            </a:r>
            <a:r>
              <a:rPr lang="en-US" sz="2200" i="1" dirty="0">
                <a:solidFill>
                  <a:srgbClr val="0000FF"/>
                </a:solidFill>
              </a:rPr>
              <a:t>gen(‘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’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i="1" dirty="0"/>
          </a:p>
          <a:p>
            <a:r>
              <a:rPr lang="en-US" sz="2200" dirty="0"/>
              <a:t>④ </a:t>
            </a:r>
            <a:r>
              <a:rPr lang="en-US" sz="2200" i="1" dirty="0"/>
              <a:t>B</a:t>
            </a:r>
            <a:r>
              <a:rPr lang="en-US" sz="2200" dirty="0"/>
              <a:t> -&gt; !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.true =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; B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.false =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B</a:t>
            </a:r>
            <a:r>
              <a:rPr lang="en-US" sz="2200" baseline="-25000" dirty="0"/>
              <a:t>1</a:t>
            </a:r>
            <a:endParaRPr lang="en-US" sz="2200" i="1" dirty="0"/>
          </a:p>
          <a:p>
            <a:r>
              <a:rPr lang="en-US" sz="2200" dirty="0"/>
              <a:t>⑤ </a:t>
            </a:r>
            <a:r>
              <a:rPr lang="en-US" sz="2200" i="1" dirty="0"/>
              <a:t>B</a:t>
            </a:r>
            <a:r>
              <a:rPr lang="en-US" sz="2200" dirty="0"/>
              <a:t> -&gt; true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gen(‘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’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endParaRPr lang="en-US" sz="2200" i="1" dirty="0"/>
          </a:p>
          <a:p>
            <a:r>
              <a:rPr lang="en-US" sz="2200" dirty="0"/>
              <a:t>⑥ </a:t>
            </a:r>
            <a:r>
              <a:rPr lang="en-US" sz="2200" i="1" dirty="0"/>
              <a:t>B</a:t>
            </a:r>
            <a:r>
              <a:rPr lang="en-US" sz="2200" dirty="0"/>
              <a:t> -&gt; false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gen(‘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’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3C2A5A-4288-F344-A4B4-00B374D3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216024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</a:t>
            </a:r>
            <a:r>
              <a:rPr lang="en-US" dirty="0"/>
              <a:t> -&gt; </a:t>
            </a:r>
            <a:r>
              <a:rPr lang="en-US" i="1" dirty="0"/>
              <a:t>B</a:t>
            </a:r>
            <a:r>
              <a:rPr lang="en-US" i="1" baseline="-25000" dirty="0"/>
              <a:t>1 </a:t>
            </a:r>
            <a:r>
              <a:rPr lang="en-US" dirty="0"/>
              <a:t>||</a:t>
            </a:r>
            <a:r>
              <a:rPr lang="en-US" i="1" baseline="-25000" dirty="0"/>
              <a:t>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endParaRPr lang="en-US" dirty="0"/>
          </a:p>
          <a:p>
            <a:pPr lvl="1"/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i="1" dirty="0"/>
              <a:t>.true </a:t>
            </a:r>
            <a:r>
              <a:rPr lang="en-US" dirty="0"/>
              <a:t>is same as </a:t>
            </a:r>
            <a:r>
              <a:rPr lang="en-US" i="1" dirty="0" err="1"/>
              <a:t>B.true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r>
              <a:rPr lang="en-US" dirty="0"/>
              <a:t> must be evaluated if 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dirty="0"/>
              <a:t> is false</a:t>
            </a:r>
          </a:p>
          <a:p>
            <a:pPr lvl="1"/>
            <a:r>
              <a:rPr lang="en-US" dirty="0"/>
              <a:t>The true and false exits of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r>
              <a:rPr lang="en-US" dirty="0"/>
              <a:t> are the same as </a:t>
            </a:r>
            <a:r>
              <a:rPr lang="en-US" i="1" dirty="0"/>
              <a:t>B</a:t>
            </a:r>
          </a:p>
          <a:p>
            <a:r>
              <a:rPr lang="en-US" i="1" dirty="0"/>
              <a:t>B</a:t>
            </a:r>
            <a:r>
              <a:rPr lang="en-US" dirty="0"/>
              <a:t> -&gt; </a:t>
            </a:r>
            <a:r>
              <a:rPr lang="en-US" i="1" dirty="0"/>
              <a:t>E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i="1" dirty="0" err="1"/>
              <a:t>relop</a:t>
            </a:r>
            <a:r>
              <a:rPr lang="en-US" i="1" dirty="0"/>
              <a:t> E</a:t>
            </a:r>
            <a:r>
              <a:rPr lang="en-US" i="1" baseline="-25000" dirty="0"/>
              <a:t>2</a:t>
            </a:r>
            <a:endParaRPr lang="en-US" dirty="0"/>
          </a:p>
          <a:p>
            <a:pPr lvl="1"/>
            <a:r>
              <a:rPr lang="en-US" dirty="0"/>
              <a:t>Translated directly into a comparison TAC </a:t>
            </a:r>
            <a:r>
              <a:rPr lang="en-US" dirty="0" err="1"/>
              <a:t>inst</a:t>
            </a:r>
            <a:r>
              <a:rPr lang="en-US" dirty="0"/>
              <a:t> with jumps</a:t>
            </a:r>
          </a:p>
        </p:txBody>
      </p:sp>
    </p:spTree>
    <p:extLst>
      <p:ext uri="{BB962C8B-B14F-4D97-AF65-F5344CB8AC3E}">
        <p14:creationId xmlns:p14="http://schemas.microsoft.com/office/powerpoint/2010/main" val="17261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626-72A3-E948-8BF3-CAE6DE3F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CodeGen</a:t>
            </a:r>
            <a:r>
              <a:rPr lang="en-US" dirty="0"/>
              <a:t>: Control Statement</a:t>
            </a:r>
            <a:r>
              <a:rPr lang="en-US" altLang="zh-CN" sz="3200" dirty="0"/>
              <a:t>[</a:t>
            </a:r>
            <a:r>
              <a:rPr lang="zh-CN" altLang="en-US" sz="3200" dirty="0"/>
              <a:t>控制语句</a:t>
            </a:r>
            <a:r>
              <a:rPr lang="en-US" altLang="zh-CN" sz="3200" dirty="0"/>
              <a:t>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889-8E52-0943-90CE-CB970167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5143440" cy="519623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Inherited attributes </a:t>
            </a:r>
            <a:r>
              <a:rPr lang="en-US" sz="2400" dirty="0"/>
              <a:t>[</a:t>
            </a:r>
            <a:r>
              <a:rPr lang="zh-CN" altLang="en-US" sz="2400" dirty="0"/>
              <a:t>继承属性</a:t>
            </a:r>
            <a:r>
              <a:rPr lang="en-US" sz="2400" dirty="0"/>
              <a:t>]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B.true</a:t>
            </a:r>
            <a:r>
              <a:rPr lang="en-US" dirty="0"/>
              <a:t>: the label to which control flows if </a:t>
            </a:r>
            <a:r>
              <a:rPr lang="en-US" i="1" dirty="0"/>
              <a:t>B</a:t>
            </a:r>
            <a:r>
              <a:rPr lang="en-US" dirty="0"/>
              <a:t> is true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B.false</a:t>
            </a:r>
            <a:r>
              <a:rPr lang="en-US" dirty="0"/>
              <a:t>: the label to which control flows if </a:t>
            </a:r>
            <a:r>
              <a:rPr lang="en-US" i="1" dirty="0"/>
              <a:t>B</a:t>
            </a:r>
            <a:r>
              <a:rPr lang="en-US" dirty="0"/>
              <a:t> is false</a:t>
            </a:r>
          </a:p>
          <a:p>
            <a:pPr lvl="1"/>
            <a:r>
              <a:rPr lang="en-US" i="1" dirty="0" err="1">
                <a:solidFill>
                  <a:srgbClr val="0000FF"/>
                </a:solidFill>
              </a:rPr>
              <a:t>S.next</a:t>
            </a:r>
            <a:r>
              <a:rPr lang="en-US" dirty="0"/>
              <a:t>: a label for the instruction immediately after the code of </a:t>
            </a:r>
            <a:r>
              <a:rPr lang="en-US" i="1" dirty="0"/>
              <a:t>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B0C2-3305-8B4B-826E-7EFB5430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BF1E2-F7FB-E947-8A43-8AFBEFAF62B0}"/>
              </a:ext>
            </a:extLst>
          </p:cNvPr>
          <p:cNvSpPr txBox="1"/>
          <p:nvPr/>
        </p:nvSpPr>
        <p:spPr>
          <a:xfrm>
            <a:off x="722683" y="1065220"/>
            <a:ext cx="2811988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if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endParaRPr lang="en-US" sz="2200" i="1" baseline="-25000" dirty="0">
              <a:solidFill>
                <a:srgbClr val="FF0000"/>
              </a:solidFill>
            </a:endParaRPr>
          </a:p>
          <a:p>
            <a:r>
              <a:rPr lang="en-US" sz="2200" dirty="0"/>
              <a:t>② </a:t>
            </a:r>
            <a:r>
              <a:rPr lang="en-US" sz="2200" i="1" dirty="0"/>
              <a:t>S</a:t>
            </a:r>
            <a:r>
              <a:rPr lang="en-US" sz="2200" dirty="0"/>
              <a:t> -&gt; if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r>
              <a:rPr lang="en-US" sz="2200" dirty="0"/>
              <a:t> else </a:t>
            </a:r>
            <a:r>
              <a:rPr lang="en-US" sz="2200" i="1" dirty="0"/>
              <a:t>S</a:t>
            </a:r>
            <a:r>
              <a:rPr lang="en-US" sz="2200" i="1" baseline="-25000" dirty="0"/>
              <a:t>2</a:t>
            </a:r>
          </a:p>
          <a:p>
            <a:r>
              <a:rPr lang="en-US" sz="2200" dirty="0"/>
              <a:t>③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/>
              <a:t>S</a:t>
            </a:r>
            <a:r>
              <a:rPr lang="en-US" sz="2200" dirty="0"/>
              <a:t> -&gt; while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endParaRPr lang="en-US" sz="2200" i="1" baseline="-25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17214-FBC6-2140-83D8-57E94DAC3C8E}"/>
              </a:ext>
            </a:extLst>
          </p:cNvPr>
          <p:cNvSpPr/>
          <p:nvPr/>
        </p:nvSpPr>
        <p:spPr>
          <a:xfrm>
            <a:off x="6732240" y="1484784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/>
                </a:solidFill>
              </a:rPr>
              <a:t>B.code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6BBF7-1DCD-5540-8FA3-06353533856A}"/>
              </a:ext>
            </a:extLst>
          </p:cNvPr>
          <p:cNvSpPr/>
          <p:nvPr/>
        </p:nvSpPr>
        <p:spPr>
          <a:xfrm>
            <a:off x="6732240" y="2132856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.code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9B095-F05A-CE40-9760-E62311B2EF72}"/>
              </a:ext>
            </a:extLst>
          </p:cNvPr>
          <p:cNvSpPr/>
          <p:nvPr/>
        </p:nvSpPr>
        <p:spPr>
          <a:xfrm>
            <a:off x="6732240" y="3526285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.code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647F7-B188-C04B-8D16-01F91C2D296F}"/>
              </a:ext>
            </a:extLst>
          </p:cNvPr>
          <p:cNvSpPr txBox="1"/>
          <p:nvPr/>
        </p:nvSpPr>
        <p:spPr>
          <a:xfrm>
            <a:off x="7205424" y="10951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87806-293E-6045-A08B-8294EB75A87C}"/>
              </a:ext>
            </a:extLst>
          </p:cNvPr>
          <p:cNvSpPr txBox="1"/>
          <p:nvPr/>
        </p:nvSpPr>
        <p:spPr>
          <a:xfrm>
            <a:off x="7092280" y="314096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else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3C1B40-8983-CE46-A358-9FEA076206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2240" y="1556792"/>
            <a:ext cx="12700" cy="648072"/>
          </a:xfrm>
          <a:prstGeom prst="bentConnector3">
            <a:avLst>
              <a:gd name="adj1" fmla="val 54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123F4FB-2DAF-8D4C-8A1C-1DFF41CDA997}"/>
              </a:ext>
            </a:extLst>
          </p:cNvPr>
          <p:cNvCxnSpPr>
            <a:cxnSpLocks/>
          </p:cNvCxnSpPr>
          <p:nvPr/>
        </p:nvCxnSpPr>
        <p:spPr>
          <a:xfrm flipH="1">
            <a:off x="6732240" y="1537344"/>
            <a:ext cx="1296144" cy="2041501"/>
          </a:xfrm>
          <a:prstGeom prst="bentConnector5">
            <a:avLst>
              <a:gd name="adj1" fmla="val -13086"/>
              <a:gd name="adj2" fmla="val 81064"/>
              <a:gd name="adj3" fmla="val 11763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B7FFEE-3AB3-654A-A8FD-2B0E89BA526D}"/>
              </a:ext>
            </a:extLst>
          </p:cNvPr>
          <p:cNvSpPr txBox="1"/>
          <p:nvPr/>
        </p:nvSpPr>
        <p:spPr>
          <a:xfrm>
            <a:off x="8166380" y="1419163"/>
            <a:ext cx="87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B.false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61DAC-7190-B542-8538-F4D84A69A7DC}"/>
              </a:ext>
            </a:extLst>
          </p:cNvPr>
          <p:cNvSpPr txBox="1"/>
          <p:nvPr/>
        </p:nvSpPr>
        <p:spPr>
          <a:xfrm>
            <a:off x="6012160" y="1484784"/>
            <a:ext cx="81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B.true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440229-0C05-984E-9051-CD59BB991954}"/>
              </a:ext>
            </a:extLst>
          </p:cNvPr>
          <p:cNvGrpSpPr/>
          <p:nvPr/>
        </p:nvGrpSpPr>
        <p:grpSpPr>
          <a:xfrm>
            <a:off x="5940152" y="2520768"/>
            <a:ext cx="1328767" cy="1916344"/>
            <a:chOff x="5940152" y="2520768"/>
            <a:chExt cx="1328767" cy="19163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8617B99-99C5-C04D-B5C5-3AD9EE079D45}"/>
                </a:ext>
              </a:extLst>
            </p:cNvPr>
            <p:cNvGrpSpPr/>
            <p:nvPr/>
          </p:nvGrpSpPr>
          <p:grpSpPr>
            <a:xfrm>
              <a:off x="5940152" y="2520768"/>
              <a:ext cx="896720" cy="1916344"/>
              <a:chOff x="5940152" y="2520768"/>
              <a:chExt cx="896720" cy="1916344"/>
            </a:xfrm>
          </p:grpSpPr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C5CAE25D-1909-5945-9479-0990BC816F8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012160" y="2600908"/>
                <a:ext cx="720080" cy="1836204"/>
              </a:xfrm>
              <a:prstGeom prst="bentConnector2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C509CC-6D39-6D4F-97BB-834714E21ED5}"/>
                  </a:ext>
                </a:extLst>
              </p:cNvPr>
              <p:cNvSpPr txBox="1"/>
              <p:nvPr/>
            </p:nvSpPr>
            <p:spPr>
              <a:xfrm>
                <a:off x="5940152" y="2520768"/>
                <a:ext cx="89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00FF"/>
                    </a:solidFill>
                  </a:rPr>
                  <a:t>S</a:t>
                </a:r>
                <a:r>
                  <a:rPr lang="en-US" sz="2000" i="1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sz="2000" i="1" dirty="0">
                    <a:solidFill>
                      <a:srgbClr val="0000FF"/>
                    </a:solidFill>
                  </a:rPr>
                  <a:t>.next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2FB379-2D07-FB4B-98CB-368E330FE33F}"/>
                </a:ext>
              </a:extLst>
            </p:cNvPr>
            <p:cNvGrpSpPr/>
            <p:nvPr/>
          </p:nvGrpSpPr>
          <p:grpSpPr>
            <a:xfrm>
              <a:off x="6372199" y="3938418"/>
              <a:ext cx="896720" cy="498694"/>
              <a:chOff x="6372199" y="3938418"/>
              <a:chExt cx="896720" cy="498694"/>
            </a:xfrm>
          </p:grpSpPr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D060019B-213C-9B4E-BE13-61B996FF10B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432707" y="3994336"/>
                <a:ext cx="288032" cy="442776"/>
              </a:xfrm>
              <a:prstGeom prst="bentConnector2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74D7EA-9E6D-6848-9702-9C54FFDA28C0}"/>
                  </a:ext>
                </a:extLst>
              </p:cNvPr>
              <p:cNvSpPr txBox="1"/>
              <p:nvPr/>
            </p:nvSpPr>
            <p:spPr>
              <a:xfrm>
                <a:off x="6372199" y="3938418"/>
                <a:ext cx="89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00FF"/>
                    </a:solidFill>
                  </a:rPr>
                  <a:t>S</a:t>
                </a:r>
                <a:r>
                  <a:rPr lang="en-US" sz="2000" i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sz="2000" i="1" dirty="0">
                    <a:solidFill>
                      <a:srgbClr val="0000FF"/>
                    </a:solidFill>
                  </a:rPr>
                  <a:t>.next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623AD9-E221-2641-B57C-49876CA4A8C4}"/>
              </a:ext>
            </a:extLst>
          </p:cNvPr>
          <p:cNvGrpSpPr/>
          <p:nvPr/>
        </p:nvGrpSpPr>
        <p:grpSpPr>
          <a:xfrm>
            <a:off x="5994090" y="2708920"/>
            <a:ext cx="2034294" cy="2087765"/>
            <a:chOff x="5994090" y="2708920"/>
            <a:chExt cx="2034294" cy="20877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164499-48A2-1846-A60D-478DC6A664F4}"/>
                </a:ext>
              </a:extLst>
            </p:cNvPr>
            <p:cNvSpPr/>
            <p:nvPr/>
          </p:nvSpPr>
          <p:spPr>
            <a:xfrm>
              <a:off x="6732240" y="2708920"/>
              <a:ext cx="1296144" cy="360040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rgbClr val="0000FF"/>
                  </a:solidFill>
                </a:rPr>
                <a:t>goto</a:t>
              </a:r>
              <a:r>
                <a:rPr lang="en-US" i="1" dirty="0">
                  <a:solidFill>
                    <a:srgbClr val="0000FF"/>
                  </a:solidFill>
                </a:rPr>
                <a:t> </a:t>
              </a:r>
              <a:r>
                <a:rPr lang="en-US" i="1" dirty="0" err="1">
                  <a:solidFill>
                    <a:srgbClr val="0000FF"/>
                  </a:solidFill>
                </a:rPr>
                <a:t>S.next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A36EB1-144A-2E4C-B45B-B0F36A7537AB}"/>
                </a:ext>
              </a:extLst>
            </p:cNvPr>
            <p:cNvCxnSpPr/>
            <p:nvPr/>
          </p:nvCxnSpPr>
          <p:spPr>
            <a:xfrm>
              <a:off x="6012160" y="4437112"/>
              <a:ext cx="104924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191B15-64D0-9243-AA1B-9991A4D6832F}"/>
                </a:ext>
              </a:extLst>
            </p:cNvPr>
            <p:cNvSpPr txBox="1"/>
            <p:nvPr/>
          </p:nvSpPr>
          <p:spPr>
            <a:xfrm>
              <a:off x="5994090" y="4396575"/>
              <a:ext cx="81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00FF"/>
                  </a:solidFill>
                </a:rPr>
                <a:t>S.next</a:t>
              </a:r>
              <a:endParaRPr lang="en-US" sz="2000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572D737-6F9E-B74C-9A31-6597B1CF8F55}"/>
              </a:ext>
            </a:extLst>
          </p:cNvPr>
          <p:cNvSpPr/>
          <p:nvPr/>
        </p:nvSpPr>
        <p:spPr>
          <a:xfrm>
            <a:off x="5580112" y="980728"/>
            <a:ext cx="3461892" cy="3815957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4CA0CE-7873-E64F-AD55-259491AFB38D}"/>
              </a:ext>
            </a:extLst>
          </p:cNvPr>
          <p:cNvSpPr txBox="1"/>
          <p:nvPr/>
        </p:nvSpPr>
        <p:spPr>
          <a:xfrm>
            <a:off x="5552101" y="933569"/>
            <a:ext cx="99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FF0000"/>
                </a:solidFill>
              </a:rPr>
              <a:t>S.code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06046-D402-8948-B265-985B56E67B34}"/>
              </a:ext>
            </a:extLst>
          </p:cNvPr>
          <p:cNvSpPr/>
          <p:nvPr/>
        </p:nvSpPr>
        <p:spPr>
          <a:xfrm>
            <a:off x="1115616" y="1465907"/>
            <a:ext cx="2370659" cy="33449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626-72A3-E948-8BF3-CAE6DE3F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889-8E52-0943-90CE-CB970167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4879652" cy="519623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B0C2-3305-8B4B-826E-7EFB5430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BF1E2-F7FB-E947-8A43-8AFBEFAF62B0}"/>
              </a:ext>
            </a:extLst>
          </p:cNvPr>
          <p:cNvSpPr txBox="1"/>
          <p:nvPr/>
        </p:nvSpPr>
        <p:spPr>
          <a:xfrm>
            <a:off x="722683" y="1065220"/>
            <a:ext cx="2811988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if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endParaRPr lang="en-US" sz="2200" i="1" baseline="-25000" dirty="0">
              <a:solidFill>
                <a:srgbClr val="FF0000"/>
              </a:solidFill>
            </a:endParaRPr>
          </a:p>
          <a:p>
            <a:r>
              <a:rPr lang="en-US" sz="2200" dirty="0"/>
              <a:t>② </a:t>
            </a:r>
            <a:r>
              <a:rPr lang="en-US" sz="2200" i="1" dirty="0"/>
              <a:t>S</a:t>
            </a:r>
            <a:r>
              <a:rPr lang="en-US" sz="2200" dirty="0"/>
              <a:t> -&gt; if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r>
              <a:rPr lang="en-US" sz="2200" dirty="0"/>
              <a:t> else </a:t>
            </a:r>
            <a:r>
              <a:rPr lang="en-US" sz="2200" i="1" dirty="0"/>
              <a:t>S</a:t>
            </a:r>
            <a:r>
              <a:rPr lang="en-US" sz="2200" i="1" baseline="-25000" dirty="0"/>
              <a:t>2</a:t>
            </a:r>
          </a:p>
          <a:p>
            <a:r>
              <a:rPr lang="en-US" sz="2200" dirty="0"/>
              <a:t>③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/>
              <a:t>S</a:t>
            </a:r>
            <a:r>
              <a:rPr lang="en-US" sz="2200" dirty="0"/>
              <a:t> -&gt; while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endParaRPr lang="en-US" sz="2200" i="1" baseline="-25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17214-FBC6-2140-83D8-57E94DAC3C8E}"/>
              </a:ext>
            </a:extLst>
          </p:cNvPr>
          <p:cNvSpPr/>
          <p:nvPr/>
        </p:nvSpPr>
        <p:spPr>
          <a:xfrm>
            <a:off x="6732240" y="1484784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/>
                </a:solidFill>
              </a:rPr>
              <a:t>B.code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6BBF7-1DCD-5540-8FA3-06353533856A}"/>
              </a:ext>
            </a:extLst>
          </p:cNvPr>
          <p:cNvSpPr/>
          <p:nvPr/>
        </p:nvSpPr>
        <p:spPr>
          <a:xfrm>
            <a:off x="6732240" y="2132856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.code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64499-48A2-1846-A60D-478DC6A664F4}"/>
              </a:ext>
            </a:extLst>
          </p:cNvPr>
          <p:cNvSpPr/>
          <p:nvPr/>
        </p:nvSpPr>
        <p:spPr>
          <a:xfrm>
            <a:off x="6732240" y="2708920"/>
            <a:ext cx="1296144" cy="360040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0000FF"/>
                </a:solidFill>
              </a:rPr>
              <a:t>goto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S.next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9B095-F05A-CE40-9760-E62311B2EF72}"/>
              </a:ext>
            </a:extLst>
          </p:cNvPr>
          <p:cNvSpPr/>
          <p:nvPr/>
        </p:nvSpPr>
        <p:spPr>
          <a:xfrm>
            <a:off x="6732240" y="3526285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.code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647F7-B188-C04B-8D16-01F91C2D296F}"/>
              </a:ext>
            </a:extLst>
          </p:cNvPr>
          <p:cNvSpPr txBox="1"/>
          <p:nvPr/>
        </p:nvSpPr>
        <p:spPr>
          <a:xfrm>
            <a:off x="7205424" y="10951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87806-293E-6045-A08B-8294EB75A87C}"/>
              </a:ext>
            </a:extLst>
          </p:cNvPr>
          <p:cNvSpPr txBox="1"/>
          <p:nvPr/>
        </p:nvSpPr>
        <p:spPr>
          <a:xfrm>
            <a:off x="7092280" y="314096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else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3C1B40-8983-CE46-A358-9FEA076206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2240" y="1556792"/>
            <a:ext cx="12700" cy="648072"/>
          </a:xfrm>
          <a:prstGeom prst="bentConnector3">
            <a:avLst>
              <a:gd name="adj1" fmla="val 54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123F4FB-2DAF-8D4C-8A1C-1DFF41CDA997}"/>
              </a:ext>
            </a:extLst>
          </p:cNvPr>
          <p:cNvCxnSpPr>
            <a:cxnSpLocks/>
          </p:cNvCxnSpPr>
          <p:nvPr/>
        </p:nvCxnSpPr>
        <p:spPr>
          <a:xfrm flipH="1">
            <a:off x="6732240" y="1537344"/>
            <a:ext cx="1296144" cy="2041501"/>
          </a:xfrm>
          <a:prstGeom prst="bentConnector5">
            <a:avLst>
              <a:gd name="adj1" fmla="val -13086"/>
              <a:gd name="adj2" fmla="val 81064"/>
              <a:gd name="adj3" fmla="val 11763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A36EB1-144A-2E4C-B45B-B0F36A7537AB}"/>
              </a:ext>
            </a:extLst>
          </p:cNvPr>
          <p:cNvCxnSpPr/>
          <p:nvPr/>
        </p:nvCxnSpPr>
        <p:spPr>
          <a:xfrm>
            <a:off x="6012160" y="4437112"/>
            <a:ext cx="104924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5CAE25D-1909-5945-9479-0990BC816F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12160" y="2600908"/>
            <a:ext cx="720080" cy="183620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060019B-213C-9B4E-BE13-61B996FF10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32707" y="3994336"/>
            <a:ext cx="288032" cy="442776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B7FFEE-3AB3-654A-A8FD-2B0E89BA526D}"/>
              </a:ext>
            </a:extLst>
          </p:cNvPr>
          <p:cNvSpPr txBox="1"/>
          <p:nvPr/>
        </p:nvSpPr>
        <p:spPr>
          <a:xfrm>
            <a:off x="8166380" y="1419163"/>
            <a:ext cx="87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B.false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61DAC-7190-B542-8538-F4D84A69A7DC}"/>
              </a:ext>
            </a:extLst>
          </p:cNvPr>
          <p:cNvSpPr txBox="1"/>
          <p:nvPr/>
        </p:nvSpPr>
        <p:spPr>
          <a:xfrm>
            <a:off x="6012160" y="1484784"/>
            <a:ext cx="81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B.true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509CC-6D39-6D4F-97BB-834714E21ED5}"/>
              </a:ext>
            </a:extLst>
          </p:cNvPr>
          <p:cNvSpPr txBox="1"/>
          <p:nvPr/>
        </p:nvSpPr>
        <p:spPr>
          <a:xfrm>
            <a:off x="5940152" y="2520768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S</a:t>
            </a:r>
            <a:r>
              <a:rPr lang="en-US" sz="2000" i="1" baseline="-25000" dirty="0">
                <a:solidFill>
                  <a:srgbClr val="0000FF"/>
                </a:solidFill>
              </a:rPr>
              <a:t>1</a:t>
            </a:r>
            <a:r>
              <a:rPr lang="en-US" sz="2000" i="1" dirty="0">
                <a:solidFill>
                  <a:srgbClr val="0000FF"/>
                </a:solidFill>
              </a:rPr>
              <a:t>.next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74D7EA-9E6D-6848-9702-9C54FFDA28C0}"/>
              </a:ext>
            </a:extLst>
          </p:cNvPr>
          <p:cNvSpPr txBox="1"/>
          <p:nvPr/>
        </p:nvSpPr>
        <p:spPr>
          <a:xfrm>
            <a:off x="6372199" y="3938418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S</a:t>
            </a:r>
            <a:r>
              <a:rPr lang="en-US" sz="2000" i="1" baseline="-25000" dirty="0">
                <a:solidFill>
                  <a:srgbClr val="0000FF"/>
                </a:solidFill>
              </a:rPr>
              <a:t>2</a:t>
            </a:r>
            <a:r>
              <a:rPr lang="en-US" sz="2000" i="1" dirty="0">
                <a:solidFill>
                  <a:srgbClr val="0000FF"/>
                </a:solidFill>
              </a:rPr>
              <a:t>.next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191B15-64D0-9243-AA1B-9991A4D6832F}"/>
              </a:ext>
            </a:extLst>
          </p:cNvPr>
          <p:cNvSpPr txBox="1"/>
          <p:nvPr/>
        </p:nvSpPr>
        <p:spPr>
          <a:xfrm>
            <a:off x="5994090" y="4396575"/>
            <a:ext cx="81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S.next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72D737-6F9E-B74C-9A31-6597B1CF8F55}"/>
              </a:ext>
            </a:extLst>
          </p:cNvPr>
          <p:cNvSpPr/>
          <p:nvPr/>
        </p:nvSpPr>
        <p:spPr>
          <a:xfrm>
            <a:off x="5580112" y="980728"/>
            <a:ext cx="3461892" cy="3815957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4CA0CE-7873-E64F-AD55-259491AFB38D}"/>
              </a:ext>
            </a:extLst>
          </p:cNvPr>
          <p:cNvSpPr txBox="1"/>
          <p:nvPr/>
        </p:nvSpPr>
        <p:spPr>
          <a:xfrm>
            <a:off x="5552101" y="933569"/>
            <a:ext cx="99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FF0000"/>
                </a:solidFill>
              </a:rPr>
              <a:t>S.code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C155C5-8197-484A-8D63-394E43419CDD}"/>
              </a:ext>
            </a:extLst>
          </p:cNvPr>
          <p:cNvSpPr txBox="1"/>
          <p:nvPr/>
        </p:nvSpPr>
        <p:spPr>
          <a:xfrm>
            <a:off x="155590" y="2348880"/>
            <a:ext cx="529613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dirty="0"/>
              <a:t> -&gt; </a:t>
            </a:r>
            <a:r>
              <a:rPr lang="en-US" sz="2200" i="1" dirty="0"/>
              <a:t>if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newlabel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newlabel</a:t>
            </a:r>
            <a:r>
              <a:rPr lang="en-US" sz="2200" i="1" dirty="0">
                <a:solidFill>
                  <a:srgbClr val="0000FF"/>
                </a:solidFill>
              </a:rPr>
              <a:t>();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      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label(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); S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.next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i="1" dirty="0"/>
              <a:t>       S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gen(‘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’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       else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>
                <a:solidFill>
                  <a:srgbClr val="0000FF"/>
                </a:solidFill>
              </a:rPr>
              <a:t>label(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); S</a:t>
            </a:r>
            <a:r>
              <a:rPr lang="en-US" sz="2200" i="1" baseline="-25000" dirty="0">
                <a:solidFill>
                  <a:srgbClr val="0000FF"/>
                </a:solidFill>
              </a:rPr>
              <a:t>2</a:t>
            </a:r>
            <a:r>
              <a:rPr lang="en-US" sz="2200" i="1" dirty="0">
                <a:solidFill>
                  <a:srgbClr val="0000FF"/>
                </a:solidFill>
              </a:rPr>
              <a:t>.next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  <a:r>
              <a:rPr lang="en-US" sz="2200" i="1" dirty="0">
                <a:solidFill>
                  <a:srgbClr val="0000FF"/>
                </a:solidFill>
              </a:rPr>
              <a:t> </a:t>
            </a:r>
            <a:r>
              <a:rPr lang="en-US" sz="2200" i="1" dirty="0"/>
              <a:t>S</a:t>
            </a:r>
            <a:r>
              <a:rPr lang="en-US" sz="2200" i="1" baseline="-25000" dirty="0"/>
              <a:t>2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888662-984E-EC44-BB04-9D32456C4CA2}"/>
              </a:ext>
            </a:extLst>
          </p:cNvPr>
          <p:cNvSpPr txBox="1">
            <a:spLocks/>
          </p:cNvSpPr>
          <p:nvPr/>
        </p:nvSpPr>
        <p:spPr>
          <a:xfrm>
            <a:off x="126662" y="4495159"/>
            <a:ext cx="6936460" cy="166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Helper functions</a:t>
            </a:r>
          </a:p>
          <a:p>
            <a:pPr lvl="1" fontAlgn="auto">
              <a:spcAft>
                <a:spcPts val="0"/>
              </a:spcAft>
            </a:pPr>
            <a:r>
              <a:rPr lang="en-US" i="1" dirty="0" err="1"/>
              <a:t>newlabel</a:t>
            </a:r>
            <a:r>
              <a:rPr lang="en-US" i="1" dirty="0"/>
              <a:t>()</a:t>
            </a:r>
            <a:r>
              <a:rPr lang="en-US" dirty="0"/>
              <a:t>: creates a new label</a:t>
            </a:r>
          </a:p>
          <a:p>
            <a:pPr lvl="1" fontAlgn="auto">
              <a:spcAft>
                <a:spcPts val="0"/>
              </a:spcAft>
            </a:pPr>
            <a:r>
              <a:rPr lang="en-US" i="1" dirty="0"/>
              <a:t>label(L)</a:t>
            </a:r>
            <a:r>
              <a:rPr lang="en-US" dirty="0"/>
              <a:t>: attaches label </a:t>
            </a:r>
            <a:r>
              <a:rPr lang="en-US" i="1" dirty="0"/>
              <a:t>L </a:t>
            </a:r>
            <a:r>
              <a:rPr lang="en-US" dirty="0"/>
              <a:t>to the next three-address </a:t>
            </a:r>
            <a:r>
              <a:rPr lang="en-US" dirty="0" err="1"/>
              <a:t>inst</a:t>
            </a:r>
            <a:r>
              <a:rPr lang="en-US" dirty="0"/>
              <a:t> to be generated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2E42AD-5F59-C440-92E5-234212AE2344}"/>
              </a:ext>
            </a:extLst>
          </p:cNvPr>
          <p:cNvSpPr/>
          <p:nvPr/>
        </p:nvSpPr>
        <p:spPr>
          <a:xfrm>
            <a:off x="1115616" y="1465907"/>
            <a:ext cx="2370659" cy="33449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5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572D737-6F9E-B74C-9A31-6597B1CF8F55}"/>
              </a:ext>
            </a:extLst>
          </p:cNvPr>
          <p:cNvSpPr/>
          <p:nvPr/>
        </p:nvSpPr>
        <p:spPr>
          <a:xfrm>
            <a:off x="5580112" y="3717032"/>
            <a:ext cx="3461892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3A626-72A3-E948-8BF3-CAE6DE3F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Controls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889-8E52-0943-90CE-CB970167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4879652" cy="519623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B0C2-3305-8B4B-826E-7EFB5430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BF1E2-F7FB-E947-8A43-8AFBEFAF62B0}"/>
              </a:ext>
            </a:extLst>
          </p:cNvPr>
          <p:cNvSpPr txBox="1"/>
          <p:nvPr/>
        </p:nvSpPr>
        <p:spPr>
          <a:xfrm>
            <a:off x="722683" y="1065220"/>
            <a:ext cx="2811988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① </a:t>
            </a:r>
            <a:r>
              <a:rPr lang="en-US" sz="2200" i="1" dirty="0"/>
              <a:t>S</a:t>
            </a:r>
            <a:r>
              <a:rPr lang="en-US" sz="2200" dirty="0"/>
              <a:t> -&gt; if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endParaRPr lang="en-US" sz="2200" i="1" baseline="-25000" dirty="0">
              <a:solidFill>
                <a:srgbClr val="FF0000"/>
              </a:solidFill>
            </a:endParaRPr>
          </a:p>
          <a:p>
            <a:r>
              <a:rPr lang="en-US" sz="2200" dirty="0"/>
              <a:t>② </a:t>
            </a:r>
            <a:r>
              <a:rPr lang="en-US" sz="2200" i="1" dirty="0"/>
              <a:t>S</a:t>
            </a:r>
            <a:r>
              <a:rPr lang="en-US" sz="2200" dirty="0"/>
              <a:t> -&gt; if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r>
              <a:rPr lang="en-US" sz="2200" dirty="0"/>
              <a:t> else </a:t>
            </a:r>
            <a:r>
              <a:rPr lang="en-US" sz="2200" i="1" dirty="0"/>
              <a:t>S</a:t>
            </a:r>
            <a:r>
              <a:rPr lang="en-US" sz="2200" i="1" baseline="-25000" dirty="0"/>
              <a:t>2</a:t>
            </a:r>
          </a:p>
          <a:p>
            <a:r>
              <a:rPr lang="en-US" sz="2200" dirty="0"/>
              <a:t>③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/>
              <a:t>S</a:t>
            </a:r>
            <a:r>
              <a:rPr lang="en-US" sz="2200" dirty="0"/>
              <a:t> -&gt; while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i="1" dirty="0"/>
              <a:t>S</a:t>
            </a:r>
            <a:r>
              <a:rPr lang="en-US" sz="2200" i="1" baseline="-25000" dirty="0"/>
              <a:t>1</a:t>
            </a:r>
            <a:endParaRPr lang="en-US" sz="2200" i="1" baseline="-25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17214-FBC6-2140-83D8-57E94DAC3C8E}"/>
              </a:ext>
            </a:extLst>
          </p:cNvPr>
          <p:cNvSpPr/>
          <p:nvPr/>
        </p:nvSpPr>
        <p:spPr>
          <a:xfrm>
            <a:off x="6732240" y="4196239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/>
                </a:solidFill>
              </a:rPr>
              <a:t>B.code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6BBF7-1DCD-5540-8FA3-06353533856A}"/>
              </a:ext>
            </a:extLst>
          </p:cNvPr>
          <p:cNvSpPr/>
          <p:nvPr/>
        </p:nvSpPr>
        <p:spPr>
          <a:xfrm>
            <a:off x="6732240" y="4844311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.code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64499-48A2-1846-A60D-478DC6A664F4}"/>
              </a:ext>
            </a:extLst>
          </p:cNvPr>
          <p:cNvSpPr/>
          <p:nvPr/>
        </p:nvSpPr>
        <p:spPr>
          <a:xfrm>
            <a:off x="6732240" y="5420375"/>
            <a:ext cx="1296144" cy="360040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647F7-B188-C04B-8D16-01F91C2D296F}"/>
              </a:ext>
            </a:extLst>
          </p:cNvPr>
          <p:cNvSpPr txBox="1"/>
          <p:nvPr/>
        </p:nvSpPr>
        <p:spPr>
          <a:xfrm>
            <a:off x="7020272" y="380658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while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3C1B40-8983-CE46-A358-9FEA076206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2240" y="4268247"/>
            <a:ext cx="12700" cy="648072"/>
          </a:xfrm>
          <a:prstGeom prst="bentConnector3">
            <a:avLst>
              <a:gd name="adj1" fmla="val 54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123F4FB-2DAF-8D4C-8A1C-1DFF41CDA997}"/>
              </a:ext>
            </a:extLst>
          </p:cNvPr>
          <p:cNvCxnSpPr>
            <a:cxnSpLocks/>
          </p:cNvCxnSpPr>
          <p:nvPr/>
        </p:nvCxnSpPr>
        <p:spPr>
          <a:xfrm flipH="1">
            <a:off x="6465700" y="4268247"/>
            <a:ext cx="1562684" cy="1949217"/>
          </a:xfrm>
          <a:prstGeom prst="bentConnector4">
            <a:avLst>
              <a:gd name="adj1" fmla="val -14629"/>
              <a:gd name="adj2" fmla="val 8446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A36EB1-144A-2E4C-B45B-B0F36A7537AB}"/>
              </a:ext>
            </a:extLst>
          </p:cNvPr>
          <p:cNvCxnSpPr/>
          <p:nvPr/>
        </p:nvCxnSpPr>
        <p:spPr>
          <a:xfrm>
            <a:off x="6012160" y="6284938"/>
            <a:ext cx="104924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5CAE25D-1909-5945-9479-0990BC816F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56621" y="4336743"/>
            <a:ext cx="1070250" cy="880989"/>
          </a:xfrm>
          <a:prstGeom prst="bentConnector3">
            <a:avLst>
              <a:gd name="adj1" fmla="val -98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B7FFEE-3AB3-654A-A8FD-2B0E89BA526D}"/>
              </a:ext>
            </a:extLst>
          </p:cNvPr>
          <p:cNvSpPr txBox="1"/>
          <p:nvPr/>
        </p:nvSpPr>
        <p:spPr>
          <a:xfrm>
            <a:off x="8166380" y="4130618"/>
            <a:ext cx="87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B.false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61DAC-7190-B542-8538-F4D84A69A7DC}"/>
              </a:ext>
            </a:extLst>
          </p:cNvPr>
          <p:cNvSpPr txBox="1"/>
          <p:nvPr/>
        </p:nvSpPr>
        <p:spPr>
          <a:xfrm>
            <a:off x="6012160" y="4196239"/>
            <a:ext cx="81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B.true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509CC-6D39-6D4F-97BB-834714E21ED5}"/>
              </a:ext>
            </a:extLst>
          </p:cNvPr>
          <p:cNvSpPr txBox="1"/>
          <p:nvPr/>
        </p:nvSpPr>
        <p:spPr>
          <a:xfrm>
            <a:off x="5868144" y="5232223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S</a:t>
            </a:r>
            <a:r>
              <a:rPr lang="en-US" sz="2000" i="1" baseline="-25000" dirty="0">
                <a:solidFill>
                  <a:srgbClr val="0000FF"/>
                </a:solidFill>
              </a:rPr>
              <a:t>1</a:t>
            </a:r>
            <a:r>
              <a:rPr lang="en-US" sz="2000" i="1" dirty="0">
                <a:solidFill>
                  <a:srgbClr val="0000FF"/>
                </a:solidFill>
              </a:rPr>
              <a:t>.next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191B15-64D0-9243-AA1B-9991A4D6832F}"/>
              </a:ext>
            </a:extLst>
          </p:cNvPr>
          <p:cNvSpPr txBox="1"/>
          <p:nvPr/>
        </p:nvSpPr>
        <p:spPr>
          <a:xfrm>
            <a:off x="5994090" y="6244401"/>
            <a:ext cx="81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S.next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4CA0CE-7873-E64F-AD55-259491AFB38D}"/>
              </a:ext>
            </a:extLst>
          </p:cNvPr>
          <p:cNvSpPr txBox="1"/>
          <p:nvPr/>
        </p:nvSpPr>
        <p:spPr>
          <a:xfrm>
            <a:off x="5552101" y="3645024"/>
            <a:ext cx="99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FF0000"/>
                </a:solidFill>
              </a:rPr>
              <a:t>S.code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C155C5-8197-484A-8D63-394E43419CDD}"/>
              </a:ext>
            </a:extLst>
          </p:cNvPr>
          <p:cNvSpPr txBox="1"/>
          <p:nvPr/>
        </p:nvSpPr>
        <p:spPr>
          <a:xfrm>
            <a:off x="155590" y="4185662"/>
            <a:ext cx="4961808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dirty="0"/>
              <a:t> -&gt; </a:t>
            </a:r>
            <a:r>
              <a:rPr lang="en-US" sz="2200" i="1" dirty="0"/>
              <a:t>while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S.begin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newlabel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 label(</a:t>
            </a:r>
            <a:r>
              <a:rPr lang="en-US" sz="2200" i="1" dirty="0" err="1">
                <a:solidFill>
                  <a:srgbClr val="0000FF"/>
                </a:solidFill>
              </a:rPr>
              <a:t>S.begin</a:t>
            </a:r>
            <a:r>
              <a:rPr lang="en-US" sz="2200" i="1" dirty="0">
                <a:solidFill>
                  <a:srgbClr val="0000FF"/>
                </a:solidFill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      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newlabel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	    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      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label(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); S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.next = </a:t>
            </a:r>
            <a:r>
              <a:rPr lang="en-US" sz="2200" i="1" dirty="0" err="1">
                <a:solidFill>
                  <a:srgbClr val="0000FF"/>
                </a:solidFill>
              </a:rPr>
              <a:t>S.begin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i="1" dirty="0"/>
              <a:t>       S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gen(‘</a:t>
            </a:r>
            <a:r>
              <a:rPr lang="en-US" sz="2200" i="1" dirty="0" err="1">
                <a:solidFill>
                  <a:srgbClr val="0000FF"/>
                </a:solidFill>
              </a:rPr>
              <a:t>goto</a:t>
            </a:r>
            <a:r>
              <a:rPr lang="en-US" sz="2200" i="1" dirty="0">
                <a:solidFill>
                  <a:srgbClr val="0000FF"/>
                </a:solidFill>
              </a:rPr>
              <a:t>’ </a:t>
            </a:r>
            <a:r>
              <a:rPr lang="en-US" sz="2200" i="1" dirty="0" err="1">
                <a:solidFill>
                  <a:srgbClr val="0000FF"/>
                </a:solidFill>
              </a:rPr>
              <a:t>S.begin</a:t>
            </a:r>
            <a:r>
              <a:rPr lang="en-US" sz="2200" i="1" dirty="0">
                <a:solidFill>
                  <a:srgbClr val="0000FF"/>
                </a:solidFill>
              </a:rPr>
              <a:t>);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DBF3FD-6986-BC4A-B0D6-32193B9CE2C6}"/>
              </a:ext>
            </a:extLst>
          </p:cNvPr>
          <p:cNvCxnSpPr/>
          <p:nvPr/>
        </p:nvCxnSpPr>
        <p:spPr>
          <a:xfrm>
            <a:off x="5682992" y="4213751"/>
            <a:ext cx="1049248" cy="0"/>
          </a:xfrm>
          <a:prstGeom prst="line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EFBA6F-6F2A-4642-A7CE-E3EE091B46EC}"/>
              </a:ext>
            </a:extLst>
          </p:cNvPr>
          <p:cNvSpPr txBox="1"/>
          <p:nvPr/>
        </p:nvSpPr>
        <p:spPr>
          <a:xfrm>
            <a:off x="5868144" y="388033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S.begin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EE6B8-993B-F24F-8A8B-27E06DE40FEB}"/>
              </a:ext>
            </a:extLst>
          </p:cNvPr>
          <p:cNvSpPr txBox="1"/>
          <p:nvPr/>
        </p:nvSpPr>
        <p:spPr>
          <a:xfrm>
            <a:off x="6642738" y="5352138"/>
            <a:ext cx="147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goto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i="1" dirty="0" err="1">
                <a:solidFill>
                  <a:srgbClr val="0000FF"/>
                </a:solidFill>
              </a:rPr>
              <a:t>S.begin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D3E7D7-B2D1-5D4E-829A-CE6BF358F10E}"/>
              </a:ext>
            </a:extLst>
          </p:cNvPr>
          <p:cNvSpPr/>
          <p:nvPr/>
        </p:nvSpPr>
        <p:spPr>
          <a:xfrm>
            <a:off x="6732240" y="1387927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chemeClr val="tx1"/>
                </a:solidFill>
              </a:rPr>
              <a:t>B.code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B203C2-FA20-F74B-A371-A5721FF9E556}"/>
              </a:ext>
            </a:extLst>
          </p:cNvPr>
          <p:cNvSpPr/>
          <p:nvPr/>
        </p:nvSpPr>
        <p:spPr>
          <a:xfrm>
            <a:off x="6732240" y="2035999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.code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15551F-BAEA-1B4E-AD28-DC49A348EECE}"/>
              </a:ext>
            </a:extLst>
          </p:cNvPr>
          <p:cNvSpPr txBox="1"/>
          <p:nvPr/>
        </p:nvSpPr>
        <p:spPr>
          <a:xfrm>
            <a:off x="7205424" y="99827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if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943C234-3162-D34E-A2B4-B238FC3A06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2240" y="1459935"/>
            <a:ext cx="12700" cy="648072"/>
          </a:xfrm>
          <a:prstGeom prst="bentConnector3">
            <a:avLst>
              <a:gd name="adj1" fmla="val 54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64EB90B-6B5B-2F45-A906-69884A413EBC}"/>
              </a:ext>
            </a:extLst>
          </p:cNvPr>
          <p:cNvCxnSpPr>
            <a:cxnSpLocks/>
          </p:cNvCxnSpPr>
          <p:nvPr/>
        </p:nvCxnSpPr>
        <p:spPr>
          <a:xfrm flipH="1">
            <a:off x="6760252" y="1459935"/>
            <a:ext cx="1268132" cy="1830107"/>
          </a:xfrm>
          <a:prstGeom prst="bentConnector4">
            <a:avLst>
              <a:gd name="adj1" fmla="val -18027"/>
              <a:gd name="adj2" fmla="val 7622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DD32F1-807E-944F-9594-B92384EF0E17}"/>
              </a:ext>
            </a:extLst>
          </p:cNvPr>
          <p:cNvCxnSpPr/>
          <p:nvPr/>
        </p:nvCxnSpPr>
        <p:spPr>
          <a:xfrm>
            <a:off x="6012160" y="3332610"/>
            <a:ext cx="104924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42DDF8E-BE99-A84C-91CE-F174F7F0F774}"/>
              </a:ext>
            </a:extLst>
          </p:cNvPr>
          <p:cNvCxnSpPr>
            <a:cxnSpLocks/>
          </p:cNvCxnSpPr>
          <p:nvPr/>
        </p:nvCxnSpPr>
        <p:spPr>
          <a:xfrm rot="5400000">
            <a:off x="5997080" y="2554881"/>
            <a:ext cx="785991" cy="684330"/>
          </a:xfrm>
          <a:prstGeom prst="bentConnector3">
            <a:avLst>
              <a:gd name="adj1" fmla="val -254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3A4B798-C7E4-104F-86A8-8609C45CFACD}"/>
              </a:ext>
            </a:extLst>
          </p:cNvPr>
          <p:cNvSpPr txBox="1"/>
          <p:nvPr/>
        </p:nvSpPr>
        <p:spPr>
          <a:xfrm>
            <a:off x="8166380" y="1322306"/>
            <a:ext cx="87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B.false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1367C0-2D1E-7E49-A8CE-702309C2AB38}"/>
              </a:ext>
            </a:extLst>
          </p:cNvPr>
          <p:cNvSpPr txBox="1"/>
          <p:nvPr/>
        </p:nvSpPr>
        <p:spPr>
          <a:xfrm>
            <a:off x="6012160" y="1387927"/>
            <a:ext cx="81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B.true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8092A7-4EB7-A141-85AF-5A4D027D37D3}"/>
              </a:ext>
            </a:extLst>
          </p:cNvPr>
          <p:cNvSpPr txBox="1"/>
          <p:nvPr/>
        </p:nvSpPr>
        <p:spPr>
          <a:xfrm>
            <a:off x="5979536" y="2423911"/>
            <a:ext cx="89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</a:rPr>
              <a:t>S</a:t>
            </a:r>
            <a:r>
              <a:rPr lang="en-US" sz="2000" i="1" baseline="-25000" dirty="0">
                <a:solidFill>
                  <a:srgbClr val="0000FF"/>
                </a:solidFill>
              </a:rPr>
              <a:t>1</a:t>
            </a:r>
            <a:r>
              <a:rPr lang="en-US" sz="2000" i="1" dirty="0">
                <a:solidFill>
                  <a:srgbClr val="0000FF"/>
                </a:solidFill>
              </a:rPr>
              <a:t>.next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3E6139-4665-3F44-9DEF-7A159839F283}"/>
              </a:ext>
            </a:extLst>
          </p:cNvPr>
          <p:cNvSpPr txBox="1"/>
          <p:nvPr/>
        </p:nvSpPr>
        <p:spPr>
          <a:xfrm>
            <a:off x="5994090" y="3260135"/>
            <a:ext cx="81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FF"/>
                </a:solidFill>
              </a:rPr>
              <a:t>S.next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B38C63-D744-B441-B5F8-9F15D1178A37}"/>
              </a:ext>
            </a:extLst>
          </p:cNvPr>
          <p:cNvSpPr/>
          <p:nvPr/>
        </p:nvSpPr>
        <p:spPr>
          <a:xfrm>
            <a:off x="5580112" y="883872"/>
            <a:ext cx="3461892" cy="27139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54A6DD-664E-7442-940D-C98D0C251E93}"/>
              </a:ext>
            </a:extLst>
          </p:cNvPr>
          <p:cNvSpPr txBox="1"/>
          <p:nvPr/>
        </p:nvSpPr>
        <p:spPr>
          <a:xfrm>
            <a:off x="5552101" y="836712"/>
            <a:ext cx="99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FF0000"/>
                </a:solidFill>
              </a:rPr>
              <a:t>S.code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DA2757-945A-974F-BBA6-953B39ACBD27}"/>
              </a:ext>
            </a:extLst>
          </p:cNvPr>
          <p:cNvSpPr txBox="1"/>
          <p:nvPr/>
        </p:nvSpPr>
        <p:spPr>
          <a:xfrm>
            <a:off x="155590" y="2348880"/>
            <a:ext cx="4820615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dirty="0"/>
              <a:t> -&gt; </a:t>
            </a:r>
            <a:r>
              <a:rPr lang="en-US" sz="2200" i="1" dirty="0"/>
              <a:t>if </a:t>
            </a:r>
            <a:r>
              <a:rPr lang="en-US" sz="2200" dirty="0">
                <a:solidFill>
                  <a:srgbClr val="0000FF"/>
                </a:solidFill>
              </a:rPr>
              <a:t>{ 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newlabel</a:t>
            </a:r>
            <a:r>
              <a:rPr lang="en-US" sz="2200" i="1" dirty="0">
                <a:solidFill>
                  <a:srgbClr val="0000FF"/>
                </a:solidFill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             </a:t>
            </a:r>
            <a:r>
              <a:rPr lang="en-US" sz="2200" i="1" dirty="0" err="1">
                <a:solidFill>
                  <a:srgbClr val="0000FF"/>
                </a:solidFill>
              </a:rPr>
              <a:t>B.false</a:t>
            </a:r>
            <a:r>
              <a:rPr lang="en-US" sz="2200" i="1" dirty="0">
                <a:solidFill>
                  <a:srgbClr val="0000FF"/>
                </a:solidFill>
              </a:rPr>
              <a:t>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dirty="0"/>
              <a:t>       ( </a:t>
            </a:r>
            <a:r>
              <a:rPr lang="en-US" sz="2200" i="1" dirty="0"/>
              <a:t>B</a:t>
            </a:r>
            <a:r>
              <a:rPr lang="en-US" sz="2200" dirty="0"/>
              <a:t> ) </a:t>
            </a:r>
            <a:r>
              <a:rPr lang="en-US" sz="2200" dirty="0">
                <a:solidFill>
                  <a:srgbClr val="0000FF"/>
                </a:solidFill>
              </a:rPr>
              <a:t>{</a:t>
            </a:r>
            <a:r>
              <a:rPr lang="en-US" sz="2200" i="1" dirty="0">
                <a:solidFill>
                  <a:srgbClr val="0000FF"/>
                </a:solidFill>
              </a:rPr>
              <a:t> label(</a:t>
            </a:r>
            <a:r>
              <a:rPr lang="en-US" sz="2200" i="1" dirty="0" err="1">
                <a:solidFill>
                  <a:srgbClr val="0000FF"/>
                </a:solidFill>
              </a:rPr>
              <a:t>B.true</a:t>
            </a:r>
            <a:r>
              <a:rPr lang="en-US" sz="2200" i="1" dirty="0">
                <a:solidFill>
                  <a:srgbClr val="0000FF"/>
                </a:solidFill>
              </a:rPr>
              <a:t>); S</a:t>
            </a:r>
            <a:r>
              <a:rPr lang="en-US" sz="2200" i="1" baseline="-25000" dirty="0">
                <a:solidFill>
                  <a:srgbClr val="0000FF"/>
                </a:solidFill>
              </a:rPr>
              <a:t>1</a:t>
            </a:r>
            <a:r>
              <a:rPr lang="en-US" sz="2200" i="1" dirty="0">
                <a:solidFill>
                  <a:srgbClr val="0000FF"/>
                </a:solidFill>
              </a:rPr>
              <a:t>.next = </a:t>
            </a:r>
            <a:r>
              <a:rPr lang="en-US" sz="2200" i="1" dirty="0" err="1">
                <a:solidFill>
                  <a:srgbClr val="0000FF"/>
                </a:solidFill>
              </a:rPr>
              <a:t>S.next</a:t>
            </a:r>
            <a:r>
              <a:rPr lang="en-US" sz="2200" i="1" dirty="0">
                <a:solidFill>
                  <a:srgbClr val="0000FF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r>
              <a:rPr lang="en-US" sz="2200" i="1" dirty="0"/>
              <a:t>       S</a:t>
            </a:r>
            <a:r>
              <a:rPr lang="en-US" sz="2200" i="1" baseline="-250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427B8A-C7D8-7544-A838-5C7CCD327C52}"/>
              </a:ext>
            </a:extLst>
          </p:cNvPr>
          <p:cNvSpPr/>
          <p:nvPr/>
        </p:nvSpPr>
        <p:spPr>
          <a:xfrm>
            <a:off x="1115616" y="1124744"/>
            <a:ext cx="2370659" cy="33449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BE2AB5-F54B-B242-8AFF-ABEB5688E599}"/>
              </a:ext>
            </a:extLst>
          </p:cNvPr>
          <p:cNvSpPr/>
          <p:nvPr/>
        </p:nvSpPr>
        <p:spPr>
          <a:xfrm>
            <a:off x="1115616" y="1798366"/>
            <a:ext cx="2370659" cy="33449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667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57155</TotalTime>
  <Words>3084</Words>
  <Application>Microsoft Macintosh PowerPoint</Application>
  <PresentationFormat>On-screen Show (4:3)</PresentationFormat>
  <Paragraphs>388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</vt:lpstr>
      <vt:lpstr>CodeGen: Boolean Expressions[布尔表达式]</vt:lpstr>
      <vt:lpstr>Boolean Exprs (w/o Short-Circuiting)</vt:lpstr>
      <vt:lpstr>Boolean Exprs (w/ Short-Circuiting)</vt:lpstr>
      <vt:lpstr>SDT Translation of Booleans</vt:lpstr>
      <vt:lpstr>CodeGen: Control Statement[控制语句]</vt:lpstr>
      <vt:lpstr>Translation of Controls</vt:lpstr>
      <vt:lpstr>Translation of Controls (cont.)</vt:lpstr>
      <vt:lpstr>Jumping Labels[跳转标签]</vt:lpstr>
      <vt:lpstr>Handle Non-L-Attribute Labels</vt:lpstr>
      <vt:lpstr>Two-Pass Code Generation</vt:lpstr>
      <vt:lpstr>One-Pass Code Generation</vt:lpstr>
      <vt:lpstr>Backpatching[回填]</vt:lpstr>
      <vt:lpstr>Backpatching (cont.)</vt:lpstr>
      <vt:lpstr>Example</vt:lpstr>
      <vt:lpstr>Backpatching of Control-Flow</vt:lpstr>
      <vt:lpstr>Summary</vt:lpstr>
      <vt:lpstr>Compilation Principle 编 译 原 理</vt:lpstr>
      <vt:lpstr>Run-Time Environment[运行时环境]</vt:lpstr>
      <vt:lpstr>Run-Time Environment (cont.)</vt:lpstr>
      <vt:lpstr>Runtime Code[运行时代码]</vt:lpstr>
      <vt:lpstr>Runtime Code for Memory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2863</cp:revision>
  <dcterms:created xsi:type="dcterms:W3CDTF">2016-04-18T09:33:21Z</dcterms:created>
  <dcterms:modified xsi:type="dcterms:W3CDTF">2021-07-01T14:26:59Z</dcterms:modified>
</cp:coreProperties>
</file>