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0"/>
  </p:notesMasterIdLst>
  <p:handoutMasterIdLst>
    <p:handoutMasterId r:id="rId31"/>
  </p:handoutMasterIdLst>
  <p:sldIdLst>
    <p:sldId id="519" r:id="rId2"/>
    <p:sldId id="643" r:id="rId3"/>
    <p:sldId id="642" r:id="rId4"/>
    <p:sldId id="644" r:id="rId5"/>
    <p:sldId id="645" r:id="rId6"/>
    <p:sldId id="646" r:id="rId7"/>
    <p:sldId id="623" r:id="rId8"/>
    <p:sldId id="638" r:id="rId9"/>
    <p:sldId id="624" r:id="rId10"/>
    <p:sldId id="676" r:id="rId11"/>
    <p:sldId id="647" r:id="rId12"/>
    <p:sldId id="648" r:id="rId13"/>
    <p:sldId id="627" r:id="rId14"/>
    <p:sldId id="666" r:id="rId15"/>
    <p:sldId id="649" r:id="rId16"/>
    <p:sldId id="650" r:id="rId17"/>
    <p:sldId id="651" r:id="rId18"/>
    <p:sldId id="652" r:id="rId19"/>
    <p:sldId id="653" r:id="rId20"/>
    <p:sldId id="657" r:id="rId21"/>
    <p:sldId id="655" r:id="rId22"/>
    <p:sldId id="654" r:id="rId23"/>
    <p:sldId id="656" r:id="rId24"/>
    <p:sldId id="658" r:id="rId25"/>
    <p:sldId id="659" r:id="rId26"/>
    <p:sldId id="678" r:id="rId27"/>
    <p:sldId id="679" r:id="rId28"/>
    <p:sldId id="660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488" autoAdjust="0"/>
  </p:normalViewPr>
  <p:slideViewPr>
    <p:cSldViewPr>
      <p:cViewPr varScale="1">
        <p:scale>
          <a:sx n="82" d="100"/>
          <a:sy n="82" d="100"/>
        </p:scale>
        <p:origin x="176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讲：语法分析</a:t>
            </a:r>
            <a:r>
              <a:rPr lang="en-US" altLang="zh-CN" dirty="0"/>
              <a:t>(2)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3/16/2021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Ambiguity?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Step I: </a:t>
            </a:r>
            <a:r>
              <a:rPr lang="en-US" b="1" dirty="0"/>
              <a:t>Specify precedence</a:t>
            </a:r>
            <a:r>
              <a:rPr lang="en-US" sz="2400" dirty="0"/>
              <a:t>[</a:t>
            </a:r>
            <a:r>
              <a:rPr lang="zh-CN" altLang="en-US" sz="2400" dirty="0"/>
              <a:t>指定优先级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Build precedence into grammar by recursion on a different non-terminal for each precedence level. Insight:</a:t>
            </a:r>
          </a:p>
          <a:p>
            <a:pPr lvl="2"/>
            <a:r>
              <a:rPr lang="en-US" dirty="0"/>
              <a:t>Lower precedence — tend to be higher in tree (close to root)</a:t>
            </a:r>
          </a:p>
          <a:p>
            <a:pPr lvl="2"/>
            <a:r>
              <a:rPr lang="en-US" dirty="0"/>
              <a:t>Higher precedence — tend to be lower in tree (far from root) ­</a:t>
            </a:r>
          </a:p>
          <a:p>
            <a:pPr lvl="1"/>
            <a:r>
              <a:rPr lang="en-US" dirty="0"/>
              <a:t>Place lower precedence non-terminals higher up in the tree</a:t>
            </a:r>
          </a:p>
          <a:p>
            <a:endParaRPr lang="en-US" dirty="0"/>
          </a:p>
          <a:p>
            <a:r>
              <a:rPr lang="en-US" dirty="0"/>
              <a:t>Rewrite</a:t>
            </a:r>
            <a:r>
              <a:rPr lang="en-US" dirty="0">
                <a:solidFill>
                  <a:srgbClr val="0000FF"/>
                </a:solidFill>
              </a:rPr>
              <a:t> E→E*E | E+E | (E) | id </a:t>
            </a:r>
            <a:r>
              <a:rPr lang="en-US" dirty="0"/>
              <a:t>to: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E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E + E | T</a:t>
            </a:r>
            <a:r>
              <a:rPr lang="en-US" dirty="0">
                <a:sym typeface="Wingdings" pitchFamily="2" charset="2"/>
              </a:rPr>
              <a:t>	//lowest precedence +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  T * T | F</a:t>
            </a:r>
            <a:r>
              <a:rPr lang="en-US" dirty="0">
                <a:sym typeface="Wingdings" pitchFamily="2" charset="2"/>
              </a:rPr>
              <a:t>	//middle precedence *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  (E) | id</a:t>
            </a:r>
            <a:r>
              <a:rPr lang="en-US" dirty="0">
                <a:sym typeface="Wingdings" pitchFamily="2" charset="2"/>
              </a:rPr>
              <a:t>	//highest precedence 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Ambiguity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II: </a:t>
            </a:r>
            <a:r>
              <a:rPr lang="en-US" b="1" dirty="0"/>
              <a:t>Specify associativity</a:t>
            </a:r>
            <a:r>
              <a:rPr lang="en-US" altLang="zh-CN" sz="2400" dirty="0"/>
              <a:t>[</a:t>
            </a:r>
            <a:r>
              <a:rPr lang="zh-CN" altLang="en-US" sz="2400" dirty="0"/>
              <a:t>指定结合性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Allow recursion only on either left or right non-terminal</a:t>
            </a:r>
          </a:p>
          <a:p>
            <a:pPr lvl="2"/>
            <a:r>
              <a:rPr lang="en-US" dirty="0"/>
              <a:t>Left associative — recursion on left non-terminal</a:t>
            </a:r>
          </a:p>
          <a:p>
            <a:pPr lvl="2"/>
            <a:r>
              <a:rPr lang="en-US" dirty="0"/>
              <a:t>Right associative — recursion on right non-terminal</a:t>
            </a:r>
          </a:p>
          <a:p>
            <a:r>
              <a:rPr lang="en-US" dirty="0"/>
              <a:t>Even after step 1, ambiguous due to associativity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 → E + E </a:t>
            </a:r>
            <a:r>
              <a:rPr lang="en-US" dirty="0"/>
              <a:t>.... ; allows both left/right associativity</a:t>
            </a:r>
          </a:p>
          <a:p>
            <a:r>
              <a:rPr lang="en-US" dirty="0"/>
              <a:t>Rewrite: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E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E + E | T</a:t>
            </a:r>
            <a:r>
              <a:rPr lang="en-US" dirty="0">
                <a:sym typeface="Wingdings" pitchFamily="2" charset="2"/>
              </a:rPr>
              <a:t>	//lowest precedence +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  T * T | F</a:t>
            </a:r>
            <a:r>
              <a:rPr lang="en-US" dirty="0">
                <a:sym typeface="Wingdings" pitchFamily="2" charset="2"/>
              </a:rPr>
              <a:t>	//middle precedence *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  (E) | id</a:t>
            </a:r>
            <a:r>
              <a:rPr lang="en-US" dirty="0">
                <a:sym typeface="Wingdings" pitchFamily="2" charset="2"/>
              </a:rPr>
              <a:t>	//highest precedence ()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to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E  E + T | T</a:t>
            </a:r>
            <a:r>
              <a:rPr lang="en-US" dirty="0">
                <a:sym typeface="Wingdings" pitchFamily="2" charset="2"/>
              </a:rPr>
              <a:t>	// + is left-associative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  T * F | F</a:t>
            </a:r>
            <a:r>
              <a:rPr lang="en-US" dirty="0">
                <a:sym typeface="Wingdings" pitchFamily="2" charset="2"/>
              </a:rPr>
              <a:t>	// * is left-associative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  (E) | 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A4D-2823-E14C-ADA5-6949D1D6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A717-EC89-0348-9C7F-3A608103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493065" cy="576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Grammar </a:t>
            </a:r>
            <a:r>
              <a:rPr lang="en-US" dirty="0">
                <a:solidFill>
                  <a:srgbClr val="0000FF"/>
                </a:solidFill>
              </a:rPr>
              <a:t>E→E*E | E+E | (E) | id </a:t>
            </a:r>
            <a:r>
              <a:rPr lang="en-US" dirty="0"/>
              <a:t>was ambiguous</a:t>
            </a:r>
          </a:p>
          <a:p>
            <a:pPr lvl="1"/>
            <a:r>
              <a:rPr lang="en-US" dirty="0"/>
              <a:t>Rewrite to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E  E + T |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   T  T * F | F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   F  (E) | id</a:t>
            </a: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id + id * id </a:t>
            </a:r>
            <a:r>
              <a:rPr lang="en-US" dirty="0">
                <a:sym typeface="Wingdings" pitchFamily="2" charset="2"/>
              </a:rPr>
              <a:t>has only one parse tree now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E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+ T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T</a:t>
            </a:r>
            <a:r>
              <a:rPr lang="en-US" altLang="zh-CN" dirty="0">
                <a:sym typeface="Wingdings" panose="05000000000000000000" pitchFamily="2" charset="2"/>
              </a:rPr>
              <a:t> + T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F</a:t>
            </a:r>
            <a:r>
              <a:rPr lang="en-US" altLang="zh-CN" dirty="0">
                <a:sym typeface="Wingdings" panose="05000000000000000000" pitchFamily="2" charset="2"/>
              </a:rPr>
              <a:t> + T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T</a:t>
            </a:r>
            <a:r>
              <a:rPr lang="en-US" altLang="zh-CN" dirty="0">
                <a:sym typeface="Wingdings" panose="05000000000000000000" pitchFamily="2" charset="2"/>
              </a:rPr>
              <a:t> * F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F</a:t>
            </a:r>
            <a:r>
              <a:rPr lang="en-US" altLang="zh-CN" dirty="0">
                <a:sym typeface="Wingdings" panose="05000000000000000000" pitchFamily="2" charset="2"/>
              </a:rPr>
              <a:t> * F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F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id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BC37-A8F3-D145-8331-B993E46B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4FC31-F258-6C40-8F82-070FB31EA000}"/>
              </a:ext>
            </a:extLst>
          </p:cNvPr>
          <p:cNvSpPr txBox="1"/>
          <p:nvPr/>
        </p:nvSpPr>
        <p:spPr>
          <a:xfrm>
            <a:off x="7004327" y="14127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15ABE0-1CB2-7349-B554-83AA7896DD51}"/>
              </a:ext>
            </a:extLst>
          </p:cNvPr>
          <p:cNvGrpSpPr/>
          <p:nvPr/>
        </p:nvGrpSpPr>
        <p:grpSpPr>
          <a:xfrm>
            <a:off x="6249989" y="1838943"/>
            <a:ext cx="1919524" cy="1029345"/>
            <a:chOff x="6207416" y="2263315"/>
            <a:chExt cx="1919524" cy="102934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EDC24B-EA01-D148-8DF4-684656434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A1F9B4-6243-A046-943E-CD05E0ED6E1C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D159AB-6142-5D47-B91C-7CCF0037F4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D6E6B5-CCF5-6C42-B21D-86835CF7F3BF}"/>
                </a:ext>
              </a:extLst>
            </p:cNvPr>
            <p:cNvSpPr txBox="1"/>
            <p:nvPr/>
          </p:nvSpPr>
          <p:spPr>
            <a:xfrm>
              <a:off x="7791592" y="282331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CE3E2F-1CDA-6C41-93B4-1CD78443A16A}"/>
                </a:ext>
              </a:extLst>
            </p:cNvPr>
            <p:cNvSpPr txBox="1"/>
            <p:nvPr/>
          </p:nvSpPr>
          <p:spPr>
            <a:xfrm>
              <a:off x="6999817" y="283099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8EB6D6-FD6A-9548-A628-D6E1034BA010}"/>
                </a:ext>
              </a:extLst>
            </p:cNvPr>
            <p:cNvSpPr txBox="1"/>
            <p:nvPr/>
          </p:nvSpPr>
          <p:spPr>
            <a:xfrm>
              <a:off x="6207416" y="280905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745E92-3D8A-D84F-8F53-4B01CEAC1A62}"/>
              </a:ext>
            </a:extLst>
          </p:cNvPr>
          <p:cNvGrpSpPr/>
          <p:nvPr/>
        </p:nvGrpSpPr>
        <p:grpSpPr>
          <a:xfrm>
            <a:off x="6991150" y="3791972"/>
            <a:ext cx="325730" cy="993847"/>
            <a:chOff x="6962982" y="4216344"/>
            <a:chExt cx="325730" cy="99384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3D38-4C95-084B-BEF6-492A6815A21B}"/>
                </a:ext>
              </a:extLst>
            </p:cNvPr>
            <p:cNvCxnSpPr>
              <a:cxnSpLocks/>
            </p:cNvCxnSpPr>
            <p:nvPr/>
          </p:nvCxnSpPr>
          <p:spPr>
            <a:xfrm>
              <a:off x="7179006" y="421634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E4A560-B3E7-4045-8E23-EB5889950E67}"/>
                </a:ext>
              </a:extLst>
            </p:cNvPr>
            <p:cNvSpPr txBox="1"/>
            <p:nvPr/>
          </p:nvSpPr>
          <p:spPr>
            <a:xfrm>
              <a:off x="6962982" y="47485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FA044C-7129-024E-B9D2-8C7549DA33C5}"/>
              </a:ext>
            </a:extLst>
          </p:cNvPr>
          <p:cNvGrpSpPr/>
          <p:nvPr/>
        </p:nvGrpSpPr>
        <p:grpSpPr>
          <a:xfrm>
            <a:off x="8547386" y="3791972"/>
            <a:ext cx="325730" cy="993847"/>
            <a:chOff x="8519218" y="4216344"/>
            <a:chExt cx="325730" cy="99384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0F2064-FB70-A44B-9AB0-4B8BBA3201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42" y="421634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B538C2-105E-7843-8669-BD75CD8D80D5}"/>
                </a:ext>
              </a:extLst>
            </p:cNvPr>
            <p:cNvSpPr txBox="1"/>
            <p:nvPr/>
          </p:nvSpPr>
          <p:spPr>
            <a:xfrm>
              <a:off x="8519218" y="47485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5FB50C-1492-0645-BF5C-8DFC4CD0FC88}"/>
              </a:ext>
            </a:extLst>
          </p:cNvPr>
          <p:cNvGrpSpPr/>
          <p:nvPr/>
        </p:nvGrpSpPr>
        <p:grpSpPr>
          <a:xfrm>
            <a:off x="7063158" y="2860612"/>
            <a:ext cx="1891584" cy="1037729"/>
            <a:chOff x="7034990" y="3284984"/>
            <a:chExt cx="1891584" cy="103772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FFE580-0C9D-BD44-A99D-8822FCA7BB82}"/>
                </a:ext>
              </a:extLst>
            </p:cNvPr>
            <p:cNvGrpSpPr/>
            <p:nvPr/>
          </p:nvGrpSpPr>
          <p:grpSpPr>
            <a:xfrm>
              <a:off x="7179007" y="3284984"/>
              <a:ext cx="1560518" cy="629858"/>
              <a:chOff x="707226" y="1903275"/>
              <a:chExt cx="1560518" cy="6298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91EED3A-5A77-A64B-AD72-37833E649D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26" y="191683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C25CC90-E2B6-8246-BCDB-A9BA2F26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6606" y="190327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8CD55F8-5491-7A4D-B81C-16827F513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69" y="193877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9300F7-7023-A24E-AC14-A721635A60FA}"/>
                </a:ext>
              </a:extLst>
            </p:cNvPr>
            <p:cNvSpPr txBox="1"/>
            <p:nvPr/>
          </p:nvSpPr>
          <p:spPr>
            <a:xfrm>
              <a:off x="7034990" y="379452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EF8EAC-0F32-B249-8C44-FBAEE8403C6D}"/>
                </a:ext>
              </a:extLst>
            </p:cNvPr>
            <p:cNvSpPr txBox="1"/>
            <p:nvPr/>
          </p:nvSpPr>
          <p:spPr>
            <a:xfrm>
              <a:off x="8591226" y="379452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E3CA2-C2A6-8F4F-8A14-3883A43CCEC2}"/>
                </a:ext>
              </a:extLst>
            </p:cNvPr>
            <p:cNvSpPr txBox="1"/>
            <p:nvPr/>
          </p:nvSpPr>
          <p:spPr>
            <a:xfrm>
              <a:off x="7805182" y="386104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4216FB-A0F7-DD41-920F-32182358A255}"/>
              </a:ext>
            </a:extLst>
          </p:cNvPr>
          <p:cNvGrpSpPr/>
          <p:nvPr/>
        </p:nvGrpSpPr>
        <p:grpSpPr>
          <a:xfrm>
            <a:off x="6981404" y="4683852"/>
            <a:ext cx="417102" cy="993847"/>
            <a:chOff x="6135408" y="3230874"/>
            <a:chExt cx="417102" cy="993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0284A4-40FC-DC47-B96B-6FA36DAB0BF8}"/>
                </a:ext>
              </a:extLst>
            </p:cNvPr>
            <p:cNvCxnSpPr>
              <a:cxnSpLocks/>
            </p:cNvCxnSpPr>
            <p:nvPr/>
          </p:nvCxnSpPr>
          <p:spPr>
            <a:xfrm>
              <a:off x="6351432" y="323087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E69A61-C594-8247-834A-4DAB741D38B3}"/>
                </a:ext>
              </a:extLst>
            </p:cNvPr>
            <p:cNvSpPr txBox="1"/>
            <p:nvPr/>
          </p:nvSpPr>
          <p:spPr>
            <a:xfrm>
              <a:off x="6135408" y="376305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82BCA0-32EA-404F-AFF7-97956BA6D382}"/>
              </a:ext>
            </a:extLst>
          </p:cNvPr>
          <p:cNvGrpSpPr/>
          <p:nvPr/>
        </p:nvGrpSpPr>
        <p:grpSpPr>
          <a:xfrm>
            <a:off x="8501700" y="4752955"/>
            <a:ext cx="417102" cy="993847"/>
            <a:chOff x="6135408" y="3230874"/>
            <a:chExt cx="417102" cy="99384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A05A6C-44C6-AF40-A21F-6EBF6321EABC}"/>
                </a:ext>
              </a:extLst>
            </p:cNvPr>
            <p:cNvCxnSpPr>
              <a:cxnSpLocks/>
            </p:cNvCxnSpPr>
            <p:nvPr/>
          </p:nvCxnSpPr>
          <p:spPr>
            <a:xfrm>
              <a:off x="6351432" y="323087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7F494-E538-8346-9D9A-7EB72E5429DC}"/>
                </a:ext>
              </a:extLst>
            </p:cNvPr>
            <p:cNvSpPr txBox="1"/>
            <p:nvPr/>
          </p:nvSpPr>
          <p:spPr>
            <a:xfrm>
              <a:off x="6135408" y="376305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AC47432-37C1-7D41-A40C-CFEF8731EC42}"/>
              </a:ext>
            </a:extLst>
          </p:cNvPr>
          <p:cNvGrpSpPr/>
          <p:nvPr/>
        </p:nvGrpSpPr>
        <p:grpSpPr>
          <a:xfrm>
            <a:off x="6182406" y="2785089"/>
            <a:ext cx="335348" cy="993847"/>
            <a:chOff x="6962982" y="4216344"/>
            <a:chExt cx="335348" cy="99384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093F81-A444-6B40-8583-9C7C87BD7ABD}"/>
                </a:ext>
              </a:extLst>
            </p:cNvPr>
            <p:cNvCxnSpPr>
              <a:cxnSpLocks/>
            </p:cNvCxnSpPr>
            <p:nvPr/>
          </p:nvCxnSpPr>
          <p:spPr>
            <a:xfrm>
              <a:off x="7179006" y="421634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D183AF6-E4D1-0948-B928-161AA44B5432}"/>
                </a:ext>
              </a:extLst>
            </p:cNvPr>
            <p:cNvSpPr txBox="1"/>
            <p:nvPr/>
          </p:nvSpPr>
          <p:spPr>
            <a:xfrm>
              <a:off x="6962982" y="4748526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C4D518-2385-3D40-AB06-F751D0CC9EDC}"/>
              </a:ext>
            </a:extLst>
          </p:cNvPr>
          <p:cNvGrpSpPr/>
          <p:nvPr/>
        </p:nvGrpSpPr>
        <p:grpSpPr>
          <a:xfrm>
            <a:off x="6172660" y="3676969"/>
            <a:ext cx="325730" cy="993847"/>
            <a:chOff x="6135408" y="3230874"/>
            <a:chExt cx="325730" cy="99384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34CBA1-4577-1F43-98D1-BE5871350DC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432" y="323087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701E93-CAD1-B94F-B794-B9A981135191}"/>
                </a:ext>
              </a:extLst>
            </p:cNvPr>
            <p:cNvSpPr txBox="1"/>
            <p:nvPr/>
          </p:nvSpPr>
          <p:spPr>
            <a:xfrm>
              <a:off x="6135408" y="3763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8903D87-355F-494B-9519-C1860E40911D}"/>
              </a:ext>
            </a:extLst>
          </p:cNvPr>
          <p:cNvGrpSpPr/>
          <p:nvPr/>
        </p:nvGrpSpPr>
        <p:grpSpPr>
          <a:xfrm>
            <a:off x="6182976" y="4627145"/>
            <a:ext cx="417102" cy="993847"/>
            <a:chOff x="6135408" y="3230874"/>
            <a:chExt cx="417102" cy="99384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4D8965-02E5-4B45-8FE7-DC75D99337F3}"/>
                </a:ext>
              </a:extLst>
            </p:cNvPr>
            <p:cNvCxnSpPr>
              <a:cxnSpLocks/>
            </p:cNvCxnSpPr>
            <p:nvPr/>
          </p:nvCxnSpPr>
          <p:spPr>
            <a:xfrm>
              <a:off x="6351432" y="323087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E22D27-F707-2B45-9CBA-375C7DF746DC}"/>
                </a:ext>
              </a:extLst>
            </p:cNvPr>
            <p:cNvSpPr txBox="1"/>
            <p:nvPr/>
          </p:nvSpPr>
          <p:spPr>
            <a:xfrm>
              <a:off x="6135408" y="376305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2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AE5-2D44-184A-B0D4-54B00884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</a:t>
            </a:r>
            <a:r>
              <a:rPr lang="en-US" dirty="0">
                <a:sym typeface="Wingdings" pitchFamily="2" charset="2"/>
              </a:rPr>
              <a:t>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7E6-7AD7-C848-B912-5B51B434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What exactly is </a:t>
            </a:r>
            <a:r>
              <a:rPr lang="en-US" b="1" dirty="0"/>
              <a:t>parsing</a:t>
            </a:r>
            <a:r>
              <a:rPr lang="en-US" dirty="0"/>
              <a:t>, or syntax analysis?</a:t>
            </a:r>
          </a:p>
          <a:p>
            <a:pPr lvl="1"/>
            <a:r>
              <a:rPr lang="en-US" dirty="0"/>
              <a:t>To process an input string for a given grammar,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compose the derivation</a:t>
            </a:r>
            <a:r>
              <a:rPr lang="en-US" dirty="0"/>
              <a:t> if the string is in the language</a:t>
            </a:r>
          </a:p>
          <a:p>
            <a:pPr lvl="1"/>
            <a:r>
              <a:rPr lang="en-US" dirty="0"/>
              <a:t>Two subtasks</a:t>
            </a:r>
          </a:p>
          <a:p>
            <a:pPr lvl="2"/>
            <a:r>
              <a:rPr lang="en-US" dirty="0"/>
              <a:t>determine if string can be derived from grammar or not</a:t>
            </a:r>
          </a:p>
          <a:p>
            <a:pPr lvl="2"/>
            <a:r>
              <a:rPr lang="en-US" dirty="0"/>
              <a:t>build a representation of derivation and pass to next phase</a:t>
            </a:r>
          </a:p>
          <a:p>
            <a:r>
              <a:rPr lang="en-US" dirty="0"/>
              <a:t>What is the best representation of the derivation?</a:t>
            </a:r>
          </a:p>
          <a:p>
            <a:pPr lvl="1"/>
            <a:r>
              <a:rPr lang="en-US" dirty="0"/>
              <a:t>Can be a parse tree ­or an abstract syntax tree</a:t>
            </a:r>
          </a:p>
          <a:p>
            <a:r>
              <a:rPr lang="en-US" dirty="0"/>
              <a:t>An abstract syntax tree is</a:t>
            </a:r>
            <a:r>
              <a:rPr lang="en-US" sz="2400" dirty="0"/>
              <a:t>[</a:t>
            </a:r>
            <a:r>
              <a:rPr lang="zh-CN" altLang="en-US" sz="2400" dirty="0"/>
              <a:t>抽象语法树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Abbreviated representation of a parse tree</a:t>
            </a:r>
          </a:p>
          <a:p>
            <a:pPr lvl="1"/>
            <a:r>
              <a:rPr lang="en-US" dirty="0"/>
              <a:t>Drops some details without compromising meaning</a:t>
            </a:r>
          </a:p>
          <a:p>
            <a:pPr lvl="2"/>
            <a:r>
              <a:rPr lang="en-US" dirty="0"/>
              <a:t>some terminal symbols that no longer contribute to semantics are dropped (e.g. parentheses)</a:t>
            </a:r>
          </a:p>
          <a:p>
            <a:pPr lvl="2"/>
            <a:r>
              <a:rPr lang="en-US" dirty="0"/>
              <a:t>internal nodes may contain terminal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0B18-F0D2-EC4F-980A-B8012BF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FC3F-E064-8C4E-B472-6EC494A0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45145-AF35-C540-BE05-A28358A1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C7B54-CD1A-DE41-A846-6E5A9C1F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73724"/>
            <a:ext cx="6192688" cy="47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5B26-9BDB-A24F-A2FA-E171B0E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0D6E-EF8A-9A41-82D0-170FE535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specify program structure using CFG</a:t>
            </a:r>
          </a:p>
          <a:p>
            <a:pPr lvl="1"/>
            <a:r>
              <a:rPr lang="en-US" dirty="0"/>
              <a:t>Most programming languages are not context free</a:t>
            </a:r>
          </a:p>
          <a:p>
            <a:pPr lvl="1"/>
            <a:r>
              <a:rPr lang="en-US" dirty="0"/>
              <a:t>Context sensitive analysis can easily be separated out to semantic analysis phase</a:t>
            </a:r>
          </a:p>
          <a:p>
            <a:endParaRPr lang="en-US" dirty="0"/>
          </a:p>
          <a:p>
            <a:r>
              <a:rPr lang="en-US" dirty="0"/>
              <a:t>A parser uses CFG to</a:t>
            </a:r>
          </a:p>
          <a:p>
            <a:pPr lvl="1"/>
            <a:r>
              <a:rPr lang="en-US" dirty="0"/>
              <a:t>... answer if an input str ∈ L(G)</a:t>
            </a:r>
          </a:p>
          <a:p>
            <a:pPr lvl="1"/>
            <a:r>
              <a:rPr lang="en-US" dirty="0"/>
              <a:t>... and build a parse tree</a:t>
            </a:r>
          </a:p>
          <a:p>
            <a:pPr lvl="1"/>
            <a:r>
              <a:rPr lang="en-US" dirty="0"/>
              <a:t>... or build an AST instead</a:t>
            </a:r>
          </a:p>
          <a:p>
            <a:pPr lvl="1"/>
            <a:r>
              <a:rPr lang="en-US" dirty="0"/>
              <a:t>... and pass it to the rest of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0775-0DAE-0F40-9FE7-3256BBC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</a:t>
            </a:r>
            <a:r>
              <a:rPr lang="en-US" sz="3200" dirty="0"/>
              <a:t>[</a:t>
            </a:r>
            <a:r>
              <a:rPr lang="zh-CN" altLang="en-US" sz="3200" dirty="0"/>
              <a:t>分析器类型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/>
          <a:lstStyle/>
          <a:p>
            <a:r>
              <a:rPr lang="en-US" dirty="0"/>
              <a:t>Most compilers use either </a:t>
            </a:r>
            <a:r>
              <a:rPr lang="en-US" b="1" dirty="0"/>
              <a:t>top-down</a:t>
            </a:r>
            <a:r>
              <a:rPr lang="en-US" dirty="0"/>
              <a:t> or </a:t>
            </a:r>
            <a:r>
              <a:rPr lang="en-US" b="1" dirty="0"/>
              <a:t>bottom-up</a:t>
            </a:r>
            <a:r>
              <a:rPr lang="en-US" dirty="0"/>
              <a:t> parsers</a:t>
            </a:r>
          </a:p>
          <a:p>
            <a:endParaRPr lang="en-US" dirty="0"/>
          </a:p>
          <a:p>
            <a:r>
              <a:rPr lang="en-US" dirty="0"/>
              <a:t>Top-down parsing</a:t>
            </a:r>
            <a:r>
              <a:rPr lang="en-US" sz="2400" dirty="0"/>
              <a:t>[</a:t>
            </a:r>
            <a:r>
              <a:rPr lang="zh-CN" altLang="en-US" sz="2400" dirty="0"/>
              <a:t>自顶向下分析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from root and expands into leaves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expand start symbol to input string</a:t>
            </a:r>
          </a:p>
          <a:p>
            <a:pPr lvl="2"/>
            <a:r>
              <a:rPr lang="en-US" dirty="0"/>
              <a:t>Finds leftmost derivation[</a:t>
            </a:r>
            <a:r>
              <a:rPr lang="zh-CN" altLang="en-US" dirty="0"/>
              <a:t>最左推导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 each step</a:t>
            </a:r>
          </a:p>
          <a:p>
            <a:pPr lvl="2"/>
            <a:r>
              <a:rPr lang="en-US" dirty="0"/>
              <a:t>Which non-terminal to replace?</a:t>
            </a:r>
          </a:p>
          <a:p>
            <a:pPr lvl="2"/>
            <a:r>
              <a:rPr lang="en-US" dirty="0"/>
              <a:t>Which production of the non-terminal to use?</a:t>
            </a:r>
          </a:p>
          <a:p>
            <a:pPr lvl="1"/>
            <a:r>
              <a:rPr lang="en-US" dirty="0"/>
              <a:t>Parser code structure closely mimics grammar</a:t>
            </a:r>
          </a:p>
          <a:p>
            <a:pPr lvl="2"/>
            <a:r>
              <a:rPr lang="en-US" dirty="0"/>
              <a:t>Amenable to implementation by hand</a:t>
            </a:r>
          </a:p>
          <a:p>
            <a:pPr lvl="2"/>
            <a:r>
              <a:rPr lang="en-US" dirty="0"/>
              <a:t>Automated tools exist to convert to code (e.g. ANTLR)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6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parsing</a:t>
            </a:r>
            <a:r>
              <a:rPr lang="en-US" sz="2400" dirty="0"/>
              <a:t>[</a:t>
            </a:r>
            <a:r>
              <a:rPr lang="zh-CN" altLang="en-US" sz="2400" dirty="0"/>
              <a:t>自顶向下分析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from root and expands into leaves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Bottom-up parser</a:t>
            </a:r>
            <a:r>
              <a:rPr lang="en-US" sz="2400" dirty="0"/>
              <a:t>[</a:t>
            </a:r>
            <a:r>
              <a:rPr lang="zh-CN" altLang="en-US" sz="2400" dirty="0"/>
              <a:t>自底向上分析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at leaves and builds up to root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reduce the input string to the start symbol</a:t>
            </a:r>
          </a:p>
          <a:p>
            <a:pPr lvl="2"/>
            <a:r>
              <a:rPr lang="en-US" dirty="0"/>
              <a:t>Finds reverse order of the rightmost derivation[</a:t>
            </a:r>
            <a:r>
              <a:rPr lang="zh-CN" altLang="en-US" dirty="0"/>
              <a:t>最右推导的逆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/>
              <a:t>最左归约</a:t>
            </a:r>
            <a:r>
              <a:rPr lang="en-US" altLang="zh-CN" dirty="0"/>
              <a:t>, </a:t>
            </a:r>
            <a:r>
              <a:rPr lang="zh-CN" altLang="en-US" dirty="0"/>
              <a:t>也称为</a:t>
            </a:r>
            <a:r>
              <a:rPr lang="zh-CN" altLang="en-US" b="1" dirty="0"/>
              <a:t>规范归约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Parser code structure nothing like grammar</a:t>
            </a:r>
          </a:p>
          <a:p>
            <a:pPr lvl="2"/>
            <a:r>
              <a:rPr lang="en-US" dirty="0"/>
              <a:t>Very difficult to implement by hand</a:t>
            </a:r>
          </a:p>
          <a:p>
            <a:pPr lvl="2"/>
            <a:r>
              <a:rPr lang="en-US" dirty="0"/>
              <a:t>Automated tools exist to convert to code (e.g. </a:t>
            </a:r>
            <a:r>
              <a:rPr lang="en-US" dirty="0" err="1"/>
              <a:t>Yacc</a:t>
            </a:r>
            <a:r>
              <a:rPr lang="en-US" dirty="0"/>
              <a:t>, Bison)</a:t>
            </a:r>
          </a:p>
          <a:p>
            <a:pPr lvl="2"/>
            <a:r>
              <a:rPr lang="en-US" dirty="0"/>
              <a:t>LL ⊂ LR (Bottom-up works for a larger class of grammars)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This language has only one sentence: L(G) = {</a:t>
            </a:r>
            <a:r>
              <a:rPr lang="en-US" dirty="0" err="1"/>
              <a:t>acbd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Top-down (Leftmost Derivation)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 ⇒ AB</a:t>
            </a:r>
            <a:r>
              <a:rPr lang="en-US" dirty="0">
                <a:solidFill>
                  <a:srgbClr val="FF0000"/>
                </a:solidFill>
              </a:rPr>
              <a:t> (1)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>
                <a:solidFill>
                  <a:srgbClr val="FF0000"/>
                </a:solidFill>
              </a:rPr>
              <a:t> (4)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54AAE51-7ABB-F94B-ABF1-07D573F5833F}"/>
              </a:ext>
            </a:extLst>
          </p:cNvPr>
          <p:cNvSpPr txBox="1"/>
          <p:nvPr/>
        </p:nvSpPr>
        <p:spPr>
          <a:xfrm>
            <a:off x="2953311" y="5018746"/>
            <a:ext cx="32573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4B519-691A-E242-96FD-510CC21F83A9}"/>
              </a:ext>
            </a:extLst>
          </p:cNvPr>
          <p:cNvGrpSpPr/>
          <p:nvPr/>
        </p:nvGrpSpPr>
        <p:grpSpPr>
          <a:xfrm>
            <a:off x="2432492" y="6270025"/>
            <a:ext cx="314510" cy="615359"/>
            <a:chOff x="2432492" y="6270025"/>
            <a:chExt cx="314510" cy="61535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E1C84-907F-3C40-BE77-0D150AAD0067}"/>
                </a:ext>
              </a:extLst>
            </p:cNvPr>
            <p:cNvSpPr txBox="1"/>
            <p:nvPr/>
          </p:nvSpPr>
          <p:spPr>
            <a:xfrm>
              <a:off x="2432492" y="6423719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0764B-B806-4949-9F7C-7F042EFC813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77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D336D5-522C-0141-9DB2-4155A426719F}"/>
              </a:ext>
            </a:extLst>
          </p:cNvPr>
          <p:cNvGrpSpPr/>
          <p:nvPr/>
        </p:nvGrpSpPr>
        <p:grpSpPr>
          <a:xfrm>
            <a:off x="3654804" y="6270025"/>
            <a:ext cx="346570" cy="644976"/>
            <a:chOff x="3654804" y="6270025"/>
            <a:chExt cx="346570" cy="64497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DD3E6E-DCEB-7749-B859-63BCC7D1F657}"/>
                </a:ext>
              </a:extLst>
            </p:cNvPr>
            <p:cNvSpPr txBox="1"/>
            <p:nvPr/>
          </p:nvSpPr>
          <p:spPr>
            <a:xfrm>
              <a:off x="3654804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E9BF0F-B96A-8944-9D79-447532C8D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0365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57A934-1A60-9145-918B-0D010237B01D}"/>
              </a:ext>
            </a:extLst>
          </p:cNvPr>
          <p:cNvGrpSpPr/>
          <p:nvPr/>
        </p:nvGrpSpPr>
        <p:grpSpPr>
          <a:xfrm>
            <a:off x="1820967" y="5802037"/>
            <a:ext cx="934461" cy="1083347"/>
            <a:chOff x="1820967" y="5802037"/>
            <a:chExt cx="934461" cy="10833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EF1FA9-79C2-6E4E-BDB7-E74E9FB88C5B}"/>
                </a:ext>
              </a:extLst>
            </p:cNvPr>
            <p:cNvSpPr txBox="1"/>
            <p:nvPr/>
          </p:nvSpPr>
          <p:spPr>
            <a:xfrm>
              <a:off x="1820967" y="6423719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28C8A1-8323-F445-AD45-798F7860ACD6}"/>
                </a:ext>
              </a:extLst>
            </p:cNvPr>
            <p:cNvSpPr txBox="1"/>
            <p:nvPr/>
          </p:nvSpPr>
          <p:spPr>
            <a:xfrm>
              <a:off x="2407256" y="587727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6850E9-725F-D84A-86DF-95360B50F8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0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1A6022-A9D1-BD49-B054-F13CB8F7A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018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CC1399-4AF3-D045-8C05-70C81C0FD5E1}"/>
              </a:ext>
            </a:extLst>
          </p:cNvPr>
          <p:cNvGrpSpPr/>
          <p:nvPr/>
        </p:nvGrpSpPr>
        <p:grpSpPr>
          <a:xfrm>
            <a:off x="3043648" y="5802037"/>
            <a:ext cx="959740" cy="1112964"/>
            <a:chOff x="3043648" y="5802037"/>
            <a:chExt cx="959740" cy="11129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F9B775-9459-E046-B8D5-53DE16FB01C2}"/>
                </a:ext>
              </a:extLst>
            </p:cNvPr>
            <p:cNvSpPr txBox="1"/>
            <p:nvPr/>
          </p:nvSpPr>
          <p:spPr>
            <a:xfrm>
              <a:off x="3043648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23EC0-A676-8D4B-AF57-35FBE3510F0E}"/>
                </a:ext>
              </a:extLst>
            </p:cNvPr>
            <p:cNvSpPr txBox="1"/>
            <p:nvPr/>
          </p:nvSpPr>
          <p:spPr>
            <a:xfrm>
              <a:off x="362956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A80B19-CCB7-ED47-937F-A2EE0CC1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0478E5-D8CB-2F4F-8FF5-055CAC1F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707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C24C19-8C75-204A-9831-318E1C1DE4D8}"/>
              </a:ext>
            </a:extLst>
          </p:cNvPr>
          <p:cNvGrpSpPr/>
          <p:nvPr/>
        </p:nvGrpSpPr>
        <p:grpSpPr>
          <a:xfrm>
            <a:off x="2055914" y="5348684"/>
            <a:ext cx="1910568" cy="585920"/>
            <a:chOff x="2055914" y="5348684"/>
            <a:chExt cx="1910568" cy="585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5388A9-AABC-4143-A7C0-64FCF768829C}"/>
                </a:ext>
              </a:extLst>
            </p:cNvPr>
            <p:cNvSpPr txBox="1"/>
            <p:nvPr/>
          </p:nvSpPr>
          <p:spPr>
            <a:xfrm>
              <a:off x="205591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B02677-B598-0E45-9518-60C79E2940D6}"/>
                </a:ext>
              </a:extLst>
            </p:cNvPr>
            <p:cNvSpPr txBox="1"/>
            <p:nvPr/>
          </p:nvSpPr>
          <p:spPr>
            <a:xfrm>
              <a:off x="360388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B4F23-429A-474F-AD4A-522C836A1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4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4F09B3-E721-F748-B020-CF6FAFA18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49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918-7079-014D-9E0A-7168DF2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</a:t>
            </a:r>
            <a:r>
              <a:rPr lang="en-US" sz="3200" dirty="0"/>
              <a:t>[</a:t>
            </a:r>
            <a:r>
              <a:rPr lang="zh-CN" altLang="en-US" sz="3200" dirty="0"/>
              <a:t>自顶向下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B646-B1E4-2248-B0F2-2C9A49C2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Recursive descent parser </a:t>
            </a:r>
            <a:r>
              <a:rPr lang="en-US" dirty="0"/>
              <a:t>(RDP, </a:t>
            </a:r>
            <a:r>
              <a:rPr lang="zh-CN" altLang="en-US" sz="2400" dirty="0"/>
              <a:t>递归下降分析</a:t>
            </a:r>
            <a:r>
              <a:rPr lang="en-US" dirty="0"/>
              <a:t>) with backtracking</a:t>
            </a:r>
            <a:r>
              <a:rPr lang="en-US" sz="2400" dirty="0"/>
              <a:t>[</a:t>
            </a:r>
            <a:r>
              <a:rPr lang="zh-CN" altLang="en-US" sz="2400" dirty="0"/>
              <a:t>回溯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Implemented using recursive calls to functions that implement the expansion of each non-terminal</a:t>
            </a:r>
          </a:p>
          <a:p>
            <a:pPr lvl="1"/>
            <a:r>
              <a:rPr lang="en-US" dirty="0"/>
              <a:t>Goes through all possible expansions by trial-and-error until match with input; backtracks when mismatch detected</a:t>
            </a:r>
          </a:p>
          <a:p>
            <a:pPr lvl="1"/>
            <a:r>
              <a:rPr lang="en-US" dirty="0"/>
              <a:t>Simple to implement, but may take exponential time</a:t>
            </a:r>
          </a:p>
          <a:p>
            <a:endParaRPr lang="en-US" dirty="0"/>
          </a:p>
          <a:p>
            <a:r>
              <a:rPr lang="en-US" b="1" dirty="0"/>
              <a:t>Predictive parser</a:t>
            </a:r>
            <a:r>
              <a:rPr lang="en-US" sz="2400" dirty="0"/>
              <a:t>[</a:t>
            </a:r>
            <a:r>
              <a:rPr lang="zh-CN" altLang="en-US" sz="2400" dirty="0"/>
              <a:t>预测分析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Recursive descent parser with prediction (no backtracking) ­ </a:t>
            </a:r>
          </a:p>
          <a:p>
            <a:pPr lvl="1"/>
            <a:r>
              <a:rPr lang="en-US" dirty="0"/>
              <a:t>Predict next rule by looking ahead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number of symbols ­ </a:t>
            </a:r>
          </a:p>
          <a:p>
            <a:pPr lvl="1"/>
            <a:r>
              <a:rPr lang="en-US" dirty="0"/>
              <a:t>Restrictions on the grammar to avoid backtracking</a:t>
            </a:r>
          </a:p>
          <a:p>
            <a:pPr lvl="2"/>
            <a:r>
              <a:rPr lang="en-US" dirty="0"/>
              <a:t>Only works for a class of grammars called </a:t>
            </a:r>
            <a:r>
              <a:rPr lang="en-US" dirty="0">
                <a:solidFill>
                  <a:srgbClr val="0000FF"/>
                </a:solidFill>
              </a:rPr>
              <a:t>LL(k)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6E10-D70F-7C4C-A55E-C621211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Why don’t we keep using RE in syntax parsing?</a:t>
            </a:r>
          </a:p>
          <a:p>
            <a:endParaRPr lang="en-US" dirty="0"/>
          </a:p>
          <a:p>
            <a:r>
              <a:rPr lang="en-US" dirty="0"/>
              <a:t>Formal definition of Grammar?</a:t>
            </a:r>
          </a:p>
          <a:p>
            <a:endParaRPr lang="en-US" dirty="0"/>
          </a:p>
          <a:p>
            <a:r>
              <a:rPr lang="en-US" dirty="0"/>
              <a:t>What is CFG?</a:t>
            </a:r>
          </a:p>
          <a:p>
            <a:endParaRPr lang="en-US" dirty="0"/>
          </a:p>
          <a:p>
            <a:r>
              <a:rPr lang="en-US" dirty="0"/>
              <a:t>Language classification based on grammar rules?</a:t>
            </a:r>
          </a:p>
          <a:p>
            <a:endParaRPr lang="en-US" dirty="0"/>
          </a:p>
          <a:p>
            <a:r>
              <a:rPr lang="en-US" dirty="0"/>
              <a:t>What is derivation? What is parse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9ED8B-362E-E844-A6DA-AEF36C2A6490}"/>
              </a:ext>
            </a:extLst>
          </p:cNvPr>
          <p:cNvSpPr txBox="1"/>
          <p:nvPr/>
        </p:nvSpPr>
        <p:spPr>
          <a:xfrm>
            <a:off x="395536" y="1412776"/>
            <a:ext cx="797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 is not powerful enough, it cannot express nested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0713" y="2395115"/>
            <a:ext cx="900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(T, N, s, 𝜎): T – terminals; N – non-terminals, s – start, 𝜎 – productions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420713" y="3429421"/>
            <a:ext cx="29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Context free grammar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761F7-C7C9-F046-B9E3-7253823B1686}"/>
              </a:ext>
            </a:extLst>
          </p:cNvPr>
          <p:cNvSpPr txBox="1"/>
          <p:nvPr/>
        </p:nvSpPr>
        <p:spPr>
          <a:xfrm>
            <a:off x="420713" y="4422908"/>
            <a:ext cx="818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 unrestricted, 1 - context sensitive, 2 - context free, 3 - regular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20713" y="5457214"/>
            <a:ext cx="726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Derivation is the sequence of applying production rules.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Parse tree is a graphical representation of the derivation.</a:t>
            </a:r>
          </a:p>
        </p:txBody>
      </p:sp>
    </p:spTree>
    <p:extLst>
      <p:ext uri="{BB962C8B-B14F-4D97-AF65-F5344CB8AC3E}">
        <p14:creationId xmlns:p14="http://schemas.microsoft.com/office/powerpoint/2010/main" val="33346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4757-FBDC-514E-A301-F23D7972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RDP with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475E-593B-954B-96A4-985F8769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r>
              <a:rPr lang="en-US" dirty="0"/>
              <a:t>: for a non-terminal in the derivation, productions are tried in some order until</a:t>
            </a:r>
          </a:p>
          <a:p>
            <a:pPr lvl="1"/>
            <a:r>
              <a:rPr lang="en-US" dirty="0"/>
              <a:t>A production is found that generates a portion of the input, or ­ </a:t>
            </a:r>
          </a:p>
          <a:p>
            <a:pPr lvl="1"/>
            <a:r>
              <a:rPr lang="en-US" dirty="0"/>
              <a:t>No production is found that generates a portion of the input, in which case backtrack to previous non-terminal</a:t>
            </a:r>
          </a:p>
          <a:p>
            <a:endParaRPr lang="en-US" dirty="0"/>
          </a:p>
          <a:p>
            <a:r>
              <a:rPr lang="en-US" dirty="0"/>
              <a:t>Terminals of the derivation are compared against input ­ </a:t>
            </a:r>
          </a:p>
          <a:p>
            <a:pPr lvl="1"/>
            <a:r>
              <a:rPr lang="en-US" dirty="0"/>
              <a:t>Match: advance input, continue parsing</a:t>
            </a:r>
          </a:p>
          <a:p>
            <a:pPr lvl="1"/>
            <a:r>
              <a:rPr lang="en-US" dirty="0"/>
              <a:t>Mismatch: backtrack, or fail</a:t>
            </a:r>
          </a:p>
          <a:p>
            <a:endParaRPr lang="en-US" dirty="0"/>
          </a:p>
          <a:p>
            <a:r>
              <a:rPr lang="en-US" dirty="0"/>
              <a:t>Parsing fails if no derivation generates the entire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CC74-B9AA-584E-83FF-1AC1849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Begin with a tree consisting of a single node labeled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/>
              <a:t>The input pointer pointing to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has only one production, so we use it to expand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and obtain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4A7A4-9409-5C4D-B8B7-D24D6DDF450C}"/>
              </a:ext>
            </a:extLst>
          </p:cNvPr>
          <p:cNvGrpSpPr/>
          <p:nvPr/>
        </p:nvGrpSpPr>
        <p:grpSpPr>
          <a:xfrm>
            <a:off x="755576" y="4581128"/>
            <a:ext cx="1930746" cy="1393334"/>
            <a:chOff x="755576" y="4581128"/>
            <a:chExt cx="1930746" cy="1393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6FC198-EBB6-D24E-8633-A1761EC32111}"/>
                </a:ext>
              </a:extLst>
            </p:cNvPr>
            <p:cNvGrpSpPr/>
            <p:nvPr/>
          </p:nvGrpSpPr>
          <p:grpSpPr>
            <a:xfrm>
              <a:off x="75557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4519D8-BC27-AA40-B885-89A5591B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431B4E0-15D9-0140-9FA1-AD8679F93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618E32-A5F4-2343-8ED7-16F87C985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18DC4-97ED-6245-AB41-096DCD59890D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9308C7-948E-3442-ACD8-C61069BC9D37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C37FE-D567-3445-8D3B-1893EDD7FB13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EE6B1-B2F8-4E49-B671-FB739A8431C6}"/>
                </a:ext>
              </a:extLst>
            </p:cNvPr>
            <p:cNvSpPr txBox="1"/>
            <p:nvPr/>
          </p:nvSpPr>
          <p:spPr>
            <a:xfrm>
              <a:off x="152416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7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The leftmost leaf, labeled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matches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2"/>
            <a:r>
              <a:rPr lang="en-US" dirty="0"/>
              <a:t>So we advance the input pointer to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(i.e., the 2</a:t>
            </a:r>
            <a:r>
              <a:rPr lang="en-US" baseline="30000" dirty="0"/>
              <a:t>nd</a:t>
            </a:r>
            <a:r>
              <a:rPr lang="en-US" dirty="0"/>
              <a:t>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/>
              <a:t>) and consider the next leaf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</a:p>
          <a:p>
            <a:pPr lvl="1"/>
            <a:r>
              <a:rPr lang="en-US" dirty="0"/>
              <a:t>Next, expand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using </a:t>
            </a:r>
            <a:r>
              <a:rPr lang="en-US" i="1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 ab</a:t>
            </a:r>
          </a:p>
          <a:p>
            <a:pPr lvl="2"/>
            <a:r>
              <a:rPr lang="en-US" dirty="0">
                <a:sym typeface="Wingdings" pitchFamily="2" charset="2"/>
              </a:rPr>
              <a:t>Have a match for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input symbol,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so advance the input pointer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the 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input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2842-F777-9347-AABC-BCCC19997B38}"/>
              </a:ext>
            </a:extLst>
          </p:cNvPr>
          <p:cNvGrpSpPr/>
          <p:nvPr/>
        </p:nvGrpSpPr>
        <p:grpSpPr>
          <a:xfrm>
            <a:off x="2929286" y="4581128"/>
            <a:ext cx="1930746" cy="1998208"/>
            <a:chOff x="2929286" y="4581128"/>
            <a:chExt cx="1930746" cy="19982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7A84DB-596A-6C4E-8EC4-45C7DF67E7E2}"/>
                </a:ext>
              </a:extLst>
            </p:cNvPr>
            <p:cNvGrpSpPr/>
            <p:nvPr/>
          </p:nvGrpSpPr>
          <p:grpSpPr>
            <a:xfrm>
              <a:off x="292928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B1F578-BDD8-9542-8A30-034EED11A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6F71E3B-9F35-554F-A2A9-73A07D91F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820C84-52DD-DC44-B9C9-AC6D568B0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00398-367E-7C47-8DA3-2954F054DC73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EB4C04-1A53-2A40-93B4-6E9A3E0B5C85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87641-DCE9-3349-BD71-CEC7A15A1EA2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FAC38-6492-0B47-A21F-FE59E40087D2}"/>
                </a:ext>
              </a:extLst>
            </p:cNvPr>
            <p:cNvSpPr txBox="1"/>
            <p:nvPr/>
          </p:nvSpPr>
          <p:spPr>
            <a:xfrm>
              <a:off x="369787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8BF20E-01FB-E644-8089-FCDB8DA2A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971" y="5910872"/>
              <a:ext cx="146493" cy="343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0079E8-8AD0-554A-A184-4D9D00928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74966" y="5909963"/>
              <a:ext cx="109321" cy="343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DBF6BA-DC27-644D-B59B-85804C80D8BD}"/>
                </a:ext>
              </a:extLst>
            </p:cNvPr>
            <p:cNvSpPr txBox="1"/>
            <p:nvPr/>
          </p:nvSpPr>
          <p:spPr>
            <a:xfrm>
              <a:off x="3478872" y="6093296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CE768-1236-254D-AA58-F4B0F4EAF472}"/>
                </a:ext>
              </a:extLst>
            </p:cNvPr>
            <p:cNvSpPr txBox="1"/>
            <p:nvPr/>
          </p:nvSpPr>
          <p:spPr>
            <a:xfrm>
              <a:off x="3930679" y="611767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9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does not match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report failure and go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</a:p>
          <a:p>
            <a:pPr lvl="2"/>
            <a:r>
              <a:rPr lang="en-US" dirty="0">
                <a:sym typeface="Wingdings" pitchFamily="2" charset="2"/>
              </a:rPr>
              <a:t>See whether there is another alternative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that has not been tried</a:t>
            </a:r>
          </a:p>
          <a:p>
            <a:pPr lvl="2"/>
            <a:r>
              <a:rPr lang="en-US" dirty="0">
                <a:sym typeface="Wingdings" pitchFamily="2" charset="2"/>
              </a:rPr>
              <a:t>In going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we must reset the input pointer as well</a:t>
            </a:r>
          </a:p>
          <a:p>
            <a:pPr lvl="1"/>
            <a:r>
              <a:rPr lang="en-US" dirty="0">
                <a:sym typeface="Wingdings" pitchFamily="2" charset="2"/>
              </a:rPr>
              <a:t>Leaf a matches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symbol of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and leaf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matches the 3rd</a:t>
            </a:r>
          </a:p>
          <a:p>
            <a:pPr lvl="1"/>
            <a:r>
              <a:rPr lang="en-US" dirty="0">
                <a:sym typeface="Wingdings" pitchFamily="2" charset="2"/>
              </a:rPr>
              <a:t>We have produced a parse tree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we halt and announce successful completion of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7A84DB-596A-6C4E-8EC4-45C7DF67E7E2}"/>
              </a:ext>
            </a:extLst>
          </p:cNvPr>
          <p:cNvGrpSpPr/>
          <p:nvPr/>
        </p:nvGrpSpPr>
        <p:grpSpPr>
          <a:xfrm>
            <a:off x="2929286" y="4945117"/>
            <a:ext cx="1930746" cy="1029345"/>
            <a:chOff x="6207416" y="2263315"/>
            <a:chExt cx="1930746" cy="10293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B1F578-BDD8-9542-8A30-034EED11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F71E3B-9F35-554F-A2A9-73A07D91F2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820C84-52DD-DC44-B9C9-AC6D568B013D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900398-367E-7C47-8DA3-2954F054DC73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B4C04-1A53-2A40-93B4-6E9A3E0B5C85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87641-DCE9-3349-BD71-CEC7A15A1EA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EFAC38-6492-0B47-A21F-FE59E40087D2}"/>
              </a:ext>
            </a:extLst>
          </p:cNvPr>
          <p:cNvSpPr txBox="1"/>
          <p:nvPr/>
        </p:nvSpPr>
        <p:spPr>
          <a:xfrm>
            <a:off x="369787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8BF20E-01FB-E644-8089-FCDB8DA2A8DB}"/>
              </a:ext>
            </a:extLst>
          </p:cNvPr>
          <p:cNvCxnSpPr>
            <a:cxnSpLocks/>
          </p:cNvCxnSpPr>
          <p:nvPr/>
        </p:nvCxnSpPr>
        <p:spPr>
          <a:xfrm flipH="1">
            <a:off x="3672971" y="5910872"/>
            <a:ext cx="146493" cy="343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079E8-8AD0-554A-A184-4D9D00928A5D}"/>
              </a:ext>
            </a:extLst>
          </p:cNvPr>
          <p:cNvCxnSpPr>
            <a:cxnSpLocks/>
          </p:cNvCxnSpPr>
          <p:nvPr/>
        </p:nvCxnSpPr>
        <p:spPr>
          <a:xfrm>
            <a:off x="3974966" y="5909963"/>
            <a:ext cx="109321" cy="34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BF6BA-DC27-644D-B59B-85804C80D8BD}"/>
              </a:ext>
            </a:extLst>
          </p:cNvPr>
          <p:cNvSpPr txBox="1"/>
          <p:nvPr/>
        </p:nvSpPr>
        <p:spPr>
          <a:xfrm>
            <a:off x="3478872" y="609329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CE768-1236-254D-AA58-F4B0F4EAF472}"/>
              </a:ext>
            </a:extLst>
          </p:cNvPr>
          <p:cNvSpPr txBox="1"/>
          <p:nvPr/>
        </p:nvSpPr>
        <p:spPr>
          <a:xfrm>
            <a:off x="3930679" y="6117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AECB6B-DBED-D84C-B897-9C5823089EC4}"/>
              </a:ext>
            </a:extLst>
          </p:cNvPr>
          <p:cNvGrpSpPr/>
          <p:nvPr/>
        </p:nvGrpSpPr>
        <p:grpSpPr>
          <a:xfrm>
            <a:off x="5682820" y="4527136"/>
            <a:ext cx="1930746" cy="2070216"/>
            <a:chOff x="5682820" y="4527136"/>
            <a:chExt cx="1930746" cy="20702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7013D2-95A2-0846-9CEF-78B820D25467}"/>
                </a:ext>
              </a:extLst>
            </p:cNvPr>
            <p:cNvGrpSpPr/>
            <p:nvPr/>
          </p:nvGrpSpPr>
          <p:grpSpPr>
            <a:xfrm>
              <a:off x="5682820" y="4891125"/>
              <a:ext cx="1930746" cy="1029345"/>
              <a:chOff x="6207416" y="2263315"/>
              <a:chExt cx="1930746" cy="102934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CD02AD1-6438-7046-A521-F1138B31E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B57368-5C4F-C04B-ACC6-0B723055B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63DE4CC-4FFF-6A4E-A6D3-430DCF780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2960BD-E60F-724E-9D06-8A5A910FDEE1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2652B-E5FA-924C-AEE2-8B06307B7803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CF2696-9831-6740-81E3-2FA6EA3885E0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383E9D-4E28-9641-8D45-E04DC83CA3E8}"/>
                </a:ext>
              </a:extLst>
            </p:cNvPr>
            <p:cNvSpPr txBox="1"/>
            <p:nvPr/>
          </p:nvSpPr>
          <p:spPr>
            <a:xfrm>
              <a:off x="6451412" y="4527136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481F77-296C-B145-A5B1-73C1ECF81032}"/>
                </a:ext>
              </a:extLst>
            </p:cNvPr>
            <p:cNvSpPr txBox="1"/>
            <p:nvPr/>
          </p:nvSpPr>
          <p:spPr>
            <a:xfrm>
              <a:off x="6516216" y="613568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EC194B-9AAD-DB42-BB4D-E1F191FDEED1}"/>
                </a:ext>
              </a:extLst>
            </p:cNvPr>
            <p:cNvCxnSpPr>
              <a:cxnSpLocks/>
            </p:cNvCxnSpPr>
            <p:nvPr/>
          </p:nvCxnSpPr>
          <p:spPr>
            <a:xfrm>
              <a:off x="6661480" y="587978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98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Problem</a:t>
            </a:r>
            <a:r>
              <a:rPr lang="en-US" sz="3200" dirty="0"/>
              <a:t>[</a:t>
            </a:r>
            <a:r>
              <a:rPr lang="zh-CN" altLang="en-US" sz="3200" dirty="0"/>
              <a:t>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descent </a:t>
            </a:r>
            <a:r>
              <a:rPr lang="en-US" dirty="0">
                <a:solidFill>
                  <a:srgbClr val="FF0000"/>
                </a:solidFill>
              </a:rPr>
              <a:t>doesn’t work with left recursion</a:t>
            </a:r>
          </a:p>
          <a:p>
            <a:pPr lvl="1"/>
            <a:r>
              <a:rPr lang="en-US" dirty="0"/>
              <a:t>Right recursion is OK</a:t>
            </a:r>
          </a:p>
          <a:p>
            <a:r>
              <a:rPr lang="en-US" dirty="0"/>
              <a:t>Why is left recursion</a:t>
            </a:r>
            <a:r>
              <a:rPr lang="en-US" sz="2400" dirty="0"/>
              <a:t>[</a:t>
            </a:r>
            <a:r>
              <a:rPr lang="zh-CN" altLang="en-US" sz="2400" dirty="0"/>
              <a:t>左递归</a:t>
            </a:r>
            <a:r>
              <a:rPr lang="en-US" sz="2400" dirty="0"/>
              <a:t>]</a:t>
            </a:r>
            <a:r>
              <a:rPr lang="en-US" dirty="0"/>
              <a:t> a problem? ­</a:t>
            </a:r>
          </a:p>
          <a:p>
            <a:pPr lvl="1"/>
            <a:r>
              <a:rPr lang="en-US" dirty="0"/>
              <a:t>For left recursive grammar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A→Ab|c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/>
              <a:t>We may repeatedly choose to apply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⇒ A b ⇒ A b b ... </a:t>
            </a:r>
            <a:r>
              <a:rPr lang="en-US" dirty="0"/>
              <a:t>­</a:t>
            </a:r>
          </a:p>
          <a:p>
            <a:pPr lvl="1"/>
            <a:r>
              <a:rPr lang="en-US" dirty="0"/>
              <a:t>Sentence can grow indefinitely w/o consuming input</a:t>
            </a:r>
          </a:p>
          <a:p>
            <a:pPr lvl="1"/>
            <a:r>
              <a:rPr lang="en-US" dirty="0"/>
              <a:t>How do you know when to stop recursion and choose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Rewrite the grammar so that it is right recursive</a:t>
            </a:r>
            <a:r>
              <a:rPr lang="en-US" sz="2400" dirty="0"/>
              <a:t>[</a:t>
            </a:r>
            <a:r>
              <a:rPr lang="zh-CN" altLang="en-US" sz="2400" dirty="0"/>
              <a:t>改为右递归</a:t>
            </a:r>
            <a:r>
              <a:rPr lang="en-US" sz="2400" dirty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Which expresses the same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left recursive if</a:t>
            </a:r>
          </a:p>
          <a:p>
            <a:pPr lvl="1"/>
            <a:r>
              <a:rPr lang="en-US" dirty="0"/>
              <a:t>It has a nonterminal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such that there is a derivation </a:t>
            </a:r>
            <a:r>
              <a:rPr lang="en-US" dirty="0">
                <a:solidFill>
                  <a:srgbClr val="0000FF"/>
                </a:solidFill>
              </a:rPr>
              <a:t>A ⇒+ A⍺ </a:t>
            </a:r>
            <a:r>
              <a:rPr lang="en-US" dirty="0"/>
              <a:t>for some string </a:t>
            </a:r>
            <a:r>
              <a:rPr lang="en-US" i="1" dirty="0">
                <a:solidFill>
                  <a:srgbClr val="0000FF"/>
                </a:solidFill>
              </a:rPr>
              <a:t>⍺</a:t>
            </a:r>
          </a:p>
          <a:p>
            <a:r>
              <a:rPr lang="en-US" dirty="0"/>
              <a:t>Recursion types </a:t>
            </a:r>
            <a:r>
              <a:rPr lang="en-US" sz="2400" dirty="0"/>
              <a:t>[</a:t>
            </a:r>
            <a:r>
              <a:rPr lang="zh-CN" altLang="en-US" sz="2400" dirty="0"/>
              <a:t>直接和间接左递归</a:t>
            </a:r>
            <a:r>
              <a:rPr lang="en-US" sz="2400" dirty="0"/>
              <a:t>]</a:t>
            </a:r>
          </a:p>
          <a:p>
            <a:pPr lvl="1"/>
            <a:r>
              <a:rPr lang="en-US" b="1" dirty="0"/>
              <a:t>Immediate left recursion</a:t>
            </a:r>
            <a:r>
              <a:rPr lang="en-US" dirty="0"/>
              <a:t>, where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A⍺ </a:t>
            </a:r>
          </a:p>
          <a:p>
            <a:pPr lvl="1"/>
            <a:r>
              <a:rPr lang="en-US" dirty="0"/>
              <a:t>Non-immediate: left recursion involving derivation of 2+ steps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A</a:t>
            </a:r>
            <a:r>
              <a:rPr lang="en-US" dirty="0">
                <a:solidFill>
                  <a:srgbClr val="0000FF"/>
                </a:solidFill>
              </a:rPr>
              <a:t>a |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Sd |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ε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⇒ Aa ⇒ </a:t>
            </a:r>
            <a:r>
              <a:rPr lang="en-US" dirty="0" err="1">
                <a:solidFill>
                  <a:srgbClr val="0000FF"/>
                </a:solidFill>
              </a:rPr>
              <a:t>Sda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Algorithm to systematically eliminates left recursion from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Left Recursion</a:t>
            </a:r>
            <a:r>
              <a:rPr lang="en-US" sz="3200" dirty="0"/>
              <a:t>[</a:t>
            </a:r>
            <a:r>
              <a:rPr lang="zh-CN" altLang="en-US" sz="3200" dirty="0"/>
              <a:t>消除左递归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Grammar: </a:t>
            </a:r>
            <a:r>
              <a:rPr lang="en-US" altLang="zh-CN" dirty="0"/>
              <a:t>A </a:t>
            </a:r>
            <a:r>
              <a:rPr lang="en-US" altLang="zh-CN" dirty="0">
                <a:sym typeface="Wingdings" pitchFamily="2" charset="2"/>
              </a:rPr>
              <a:t> A⍺ | β (⍺≠β, β doesn’t start with A)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⇒ A⍺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A⍺…⍺⍺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β⍺…⍺⍺</a:t>
            </a:r>
          </a:p>
          <a:p>
            <a:pPr marL="457200" lvl="1" indent="0">
              <a:buNone/>
            </a:pPr>
            <a:r>
              <a:rPr lang="en-US" b="1" dirty="0"/>
              <a:t>r= β⍺*</a:t>
            </a:r>
          </a:p>
          <a:p>
            <a:r>
              <a:rPr lang="en-US" dirty="0"/>
              <a:t>Rewrite to: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r>
              <a:rPr lang="en-US" dirty="0">
                <a:sym typeface="Wingdings" pitchFamily="2" charset="2"/>
              </a:rPr>
              <a:t>		//begins with </a:t>
            </a:r>
            <a:r>
              <a:rPr lang="en-US" dirty="0"/>
              <a:t>β (A’ is a new non-terminal)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/>
              <a:t>//A’ is to produce a sequence of 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⍺⍺A’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⍺…⍺A’ ⇒ ⍺…⍺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Left Recursion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4032448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Grammar: 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A 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 A⍺ | β 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itchFamily="2" charset="2"/>
              </a:rPr>
              <a:t>to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</a:t>
            </a:r>
            <a:endParaRPr lang="en-US" altLang="zh-CN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  E + T | T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  T * F | F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  (E) |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BB1B76-F2F9-9147-AC44-A4798682AEE7}"/>
              </a:ext>
            </a:extLst>
          </p:cNvPr>
          <p:cNvGrpSpPr/>
          <p:nvPr/>
        </p:nvGrpSpPr>
        <p:grpSpPr>
          <a:xfrm>
            <a:off x="1424216" y="3272359"/>
            <a:ext cx="411480" cy="461665"/>
            <a:chOff x="1424216" y="3272359"/>
            <a:chExt cx="411480" cy="46166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37019-CAD0-DC46-84A7-5244AC1558E9}"/>
                </a:ext>
              </a:extLst>
            </p:cNvPr>
            <p:cNvCxnSpPr/>
            <p:nvPr/>
          </p:nvCxnSpPr>
          <p:spPr>
            <a:xfrm>
              <a:off x="1424216" y="3284984"/>
              <a:ext cx="41148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95EF7-2C9A-8A46-9850-D3EE3342643C}"/>
                </a:ext>
              </a:extLst>
            </p:cNvPr>
            <p:cNvSpPr txBox="1"/>
            <p:nvPr/>
          </p:nvSpPr>
          <p:spPr>
            <a:xfrm>
              <a:off x="1449458" y="327235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⍺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185E-62F3-F74D-B4A2-C997C5184BCA}"/>
              </a:ext>
            </a:extLst>
          </p:cNvPr>
          <p:cNvGrpSpPr/>
          <p:nvPr/>
        </p:nvGrpSpPr>
        <p:grpSpPr>
          <a:xfrm>
            <a:off x="2152398" y="3284984"/>
            <a:ext cx="360996" cy="468052"/>
            <a:chOff x="2152398" y="3284984"/>
            <a:chExt cx="360996" cy="46805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4728C8-FBAE-C540-91F6-FD5C6E6BFEB1}"/>
                </a:ext>
              </a:extLst>
            </p:cNvPr>
            <p:cNvCxnSpPr/>
            <p:nvPr/>
          </p:nvCxnSpPr>
          <p:spPr>
            <a:xfrm>
              <a:off x="2195736" y="3284984"/>
              <a:ext cx="27432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78EFA-3DE8-754A-B3CC-219298ED614B}"/>
                </a:ext>
              </a:extLst>
            </p:cNvPr>
            <p:cNvSpPr txBox="1"/>
            <p:nvPr/>
          </p:nvSpPr>
          <p:spPr>
            <a:xfrm>
              <a:off x="2152398" y="329137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β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60470E-AF20-C942-AD2B-95C644CC3F0A}"/>
              </a:ext>
            </a:extLst>
          </p:cNvPr>
          <p:cNvGrpSpPr/>
          <p:nvPr/>
        </p:nvGrpSpPr>
        <p:grpSpPr>
          <a:xfrm>
            <a:off x="1495821" y="4661706"/>
            <a:ext cx="963828" cy="482712"/>
            <a:chOff x="1495821" y="4661706"/>
            <a:chExt cx="963828" cy="4827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675F68-3805-3048-A4C7-1D390FF19CC1}"/>
                </a:ext>
              </a:extLst>
            </p:cNvPr>
            <p:cNvGrpSpPr/>
            <p:nvPr/>
          </p:nvGrpSpPr>
          <p:grpSpPr>
            <a:xfrm>
              <a:off x="1495821" y="4661706"/>
              <a:ext cx="411480" cy="461665"/>
              <a:chOff x="1424216" y="3272359"/>
              <a:chExt cx="411480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2767875-80E5-0943-B848-87B7FB9F0D4F}"/>
                  </a:ext>
                </a:extLst>
              </p:cNvPr>
              <p:cNvCxnSpPr/>
              <p:nvPr/>
            </p:nvCxnSpPr>
            <p:spPr>
              <a:xfrm>
                <a:off x="1424216" y="3284984"/>
                <a:ext cx="41148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AB929-DCB1-8C49-94D4-51B869807FF7}"/>
                  </a:ext>
                </a:extLst>
              </p:cNvPr>
              <p:cNvSpPr txBox="1"/>
              <p:nvPr/>
            </p:nvSpPr>
            <p:spPr>
              <a:xfrm>
                <a:off x="1449458" y="3272359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⍺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F36F66-F014-2844-819B-AC4ACEE4848B}"/>
                </a:ext>
              </a:extLst>
            </p:cNvPr>
            <p:cNvGrpSpPr/>
            <p:nvPr/>
          </p:nvGrpSpPr>
          <p:grpSpPr>
            <a:xfrm>
              <a:off x="2098653" y="4676366"/>
              <a:ext cx="360996" cy="468052"/>
              <a:chOff x="2152398" y="3284984"/>
              <a:chExt cx="360996" cy="46805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107FE3-C5D8-9840-9EFA-1C48C1A0C4B5}"/>
                  </a:ext>
                </a:extLst>
              </p:cNvPr>
              <p:cNvCxnSpPr/>
              <p:nvPr/>
            </p:nvCxnSpPr>
            <p:spPr>
              <a:xfrm>
                <a:off x="2195736" y="3284984"/>
                <a:ext cx="27432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539D9-253E-7840-B75F-C73F4C62CC51}"/>
                  </a:ext>
                </a:extLst>
              </p:cNvPr>
              <p:cNvSpPr txBox="1"/>
              <p:nvPr/>
            </p:nvSpPr>
            <p:spPr>
              <a:xfrm>
                <a:off x="2152398" y="329137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β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8F42BE-EE31-A94F-B477-C65539B2A456}"/>
              </a:ext>
            </a:extLst>
          </p:cNvPr>
          <p:cNvGrpSpPr/>
          <p:nvPr/>
        </p:nvGrpSpPr>
        <p:grpSpPr>
          <a:xfrm>
            <a:off x="2987637" y="2751311"/>
            <a:ext cx="3856440" cy="1080120"/>
            <a:chOff x="2987637" y="2751311"/>
            <a:chExt cx="3856440" cy="108012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D66FEA2-9B4A-C246-A5FF-E0259CB6D510}"/>
                </a:ext>
              </a:extLst>
            </p:cNvPr>
            <p:cNvSpPr txBox="1">
              <a:spLocks/>
            </p:cNvSpPr>
            <p:nvPr/>
          </p:nvSpPr>
          <p:spPr>
            <a:xfrm>
              <a:off x="4179781" y="2751311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  TE’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E’  +TE’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45DD2DA-6522-F748-8984-00689680D934}"/>
                </a:ext>
              </a:extLst>
            </p:cNvPr>
            <p:cNvSpPr/>
            <p:nvPr/>
          </p:nvSpPr>
          <p:spPr>
            <a:xfrm>
              <a:off x="2987637" y="3041659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DD6037-3DD0-8245-8227-2C09BF0BB1BA}"/>
              </a:ext>
            </a:extLst>
          </p:cNvPr>
          <p:cNvGrpSpPr/>
          <p:nvPr/>
        </p:nvGrpSpPr>
        <p:grpSpPr>
          <a:xfrm>
            <a:off x="2987637" y="4142693"/>
            <a:ext cx="3913861" cy="1080120"/>
            <a:chOff x="2987637" y="4142693"/>
            <a:chExt cx="3913861" cy="1080120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01AAB62E-94E6-4341-B64A-0BF46DEEF4E2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4142693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  FT’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T’  *FT’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8B54B1C-F40E-A74B-8986-C7480888877B}"/>
                </a:ext>
              </a:extLst>
            </p:cNvPr>
            <p:cNvSpPr/>
            <p:nvPr/>
          </p:nvSpPr>
          <p:spPr>
            <a:xfrm>
              <a:off x="2987637" y="4380977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6BA9AD-DBB7-1143-B6E4-B4B53D9FCD85}"/>
              </a:ext>
            </a:extLst>
          </p:cNvPr>
          <p:cNvGrpSpPr/>
          <p:nvPr/>
        </p:nvGrpSpPr>
        <p:grpSpPr>
          <a:xfrm>
            <a:off x="2987637" y="5587222"/>
            <a:ext cx="3913861" cy="745849"/>
            <a:chOff x="2987637" y="5587222"/>
            <a:chExt cx="3913861" cy="745849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2CBFD-F673-FD47-A661-6555B90C5A00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5634919"/>
              <a:ext cx="2664296" cy="698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F  (E) | id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1D60B25-5FDA-C147-A960-D9E23BABDAEC}"/>
                </a:ext>
              </a:extLst>
            </p:cNvPr>
            <p:cNvSpPr/>
            <p:nvPr/>
          </p:nvSpPr>
          <p:spPr>
            <a:xfrm>
              <a:off x="2987637" y="5587222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3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C14-C689-CE4E-BAAF-6DFEF1E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Recursive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3FF2-EF48-AC4D-91FD-D65FE75E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Recursive descent </a:t>
            </a:r>
            <a:r>
              <a:rPr lang="en-US" dirty="0"/>
              <a:t>is a simple and general parsing strategy </a:t>
            </a:r>
          </a:p>
          <a:p>
            <a:pPr lvl="1"/>
            <a:r>
              <a:rPr lang="en-US" dirty="0"/>
              <a:t>Left-recursion must be eliminated first</a:t>
            </a:r>
          </a:p>
          <a:p>
            <a:pPr lvl="2"/>
            <a:r>
              <a:rPr lang="en-US" dirty="0"/>
              <a:t>Can be eliminated automatically using some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L(</a:t>
            </a:r>
            <a:r>
              <a:rPr lang="en-US" err="1">
                <a:solidFill>
                  <a:srgbClr val="0000FF"/>
                </a:solidFill>
              </a:rPr>
              <a:t>Recursive</a:t>
            </a:r>
            <a:r>
              <a:rPr lang="en-US">
                <a:solidFill>
                  <a:srgbClr val="0000FF"/>
                </a:solidFill>
              </a:rPr>
              <a:t>_descent</a:t>
            </a:r>
            <a:r>
              <a:rPr lang="en-US" dirty="0">
                <a:solidFill>
                  <a:srgbClr val="0000FF"/>
                </a:solidFill>
              </a:rPr>
              <a:t>) ≡ L(CFG) ≡ CFL</a:t>
            </a:r>
          </a:p>
          <a:p>
            <a:endParaRPr lang="en-US" dirty="0"/>
          </a:p>
          <a:p>
            <a:r>
              <a:rPr lang="en-US" dirty="0"/>
              <a:t>However it is not popular because of </a:t>
            </a:r>
            <a:r>
              <a:rPr lang="en-US" b="1" dirty="0"/>
              <a:t>backtracking</a:t>
            </a:r>
            <a:r>
              <a:rPr lang="en-US" dirty="0"/>
              <a:t> ­</a:t>
            </a:r>
          </a:p>
          <a:p>
            <a:pPr lvl="1"/>
            <a:r>
              <a:rPr lang="en-US" dirty="0"/>
              <a:t>Backtracking requires re-parsing the same string</a:t>
            </a:r>
          </a:p>
          <a:p>
            <a:pPr lvl="1"/>
            <a:r>
              <a:rPr lang="en-US" dirty="0"/>
              <a:t>Which is inefficient (can take exponential time)</a:t>
            </a:r>
          </a:p>
          <a:p>
            <a:pPr lvl="1"/>
            <a:r>
              <a:rPr lang="en-US" dirty="0"/>
              <a:t>Also undoing semantic actions may be difficult</a:t>
            </a:r>
          </a:p>
          <a:p>
            <a:pPr lvl="2"/>
            <a:r>
              <a:rPr lang="en-US" dirty="0"/>
              <a:t>E.g. removing already added nodes in parse tree</a:t>
            </a:r>
          </a:p>
          <a:p>
            <a:endParaRPr lang="en-US" dirty="0"/>
          </a:p>
          <a:p>
            <a:r>
              <a:rPr lang="en-US" dirty="0"/>
              <a:t>Real world parsers do no (or minimal) backtracking ...</a:t>
            </a:r>
          </a:p>
          <a:p>
            <a:pPr lvl="1"/>
            <a:r>
              <a:rPr lang="en-US" dirty="0"/>
              <a:t>At the cost of restricting the class of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C7A9-6D7E-174C-8930-911DC65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9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leftmost derivation?</a:t>
            </a:r>
          </a:p>
          <a:p>
            <a:endParaRPr lang="en-US" dirty="0"/>
          </a:p>
          <a:p>
            <a:r>
              <a:rPr lang="en-US" dirty="0"/>
              <a:t>Grammar G: E→E*E | E+E | (E) |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>
                <a:solidFill>
                  <a:srgbClr val="0000FF"/>
                </a:solidFill>
              </a:rPr>
              <a:t>id + E * E</a:t>
            </a:r>
            <a:r>
              <a:rPr lang="en-US" dirty="0"/>
              <a:t> an sentence of grammar G?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u="sng" dirty="0"/>
              <a:t>id + id * id </a:t>
            </a:r>
            <a:r>
              <a:rPr lang="en-US" dirty="0"/>
              <a:t>an sentence of grammar 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490DD-2C0F-DB4E-8343-37A72D1D8475}"/>
              </a:ext>
            </a:extLst>
          </p:cNvPr>
          <p:cNvSpPr txBox="1"/>
          <p:nvPr/>
        </p:nvSpPr>
        <p:spPr>
          <a:xfrm>
            <a:off x="395536" y="1412776"/>
            <a:ext cx="826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Always replace the leftmost non-terminal in each derivation step.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7263C5-60F8-114B-A6DE-90CC2D71C130}"/>
              </a:ext>
            </a:extLst>
          </p:cNvPr>
          <p:cNvSpPr txBox="1"/>
          <p:nvPr/>
        </p:nvSpPr>
        <p:spPr>
          <a:xfrm>
            <a:off x="418431" y="2485345"/>
            <a:ext cx="38635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400" b="1" i="1" dirty="0">
                <a:solidFill>
                  <a:srgbClr val="0000FF"/>
                </a:solidFill>
              </a:rPr>
              <a:t>T</a:t>
            </a:r>
            <a:r>
              <a:rPr lang="en-US" altLang="zh-CN" sz="2400" dirty="0">
                <a:solidFill>
                  <a:srgbClr val="0000FF"/>
                </a:solidFill>
              </a:rPr>
              <a:t> = {*, +, (, ), id}</a:t>
            </a:r>
          </a:p>
          <a:p>
            <a:pPr lvl="1"/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 = {E}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rgbClr val="0000FF"/>
                </a:solidFill>
              </a:rPr>
              <a:t> = E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𝜎</a:t>
            </a:r>
            <a:r>
              <a:rPr lang="en-US" altLang="zh-CN" sz="2400" dirty="0">
                <a:solidFill>
                  <a:srgbClr val="0000FF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E→E*E | E+E | (E) | id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670D4-DAF9-954A-B833-18E95C6F8114}"/>
              </a:ext>
            </a:extLst>
          </p:cNvPr>
          <p:cNvSpPr txBox="1"/>
          <p:nvPr/>
        </p:nvSpPr>
        <p:spPr>
          <a:xfrm>
            <a:off x="440580" y="4499280"/>
            <a:ext cx="8071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 It is a sentential form (</a:t>
            </a:r>
            <a:r>
              <a:rPr lang="en-US" sz="2400" dirty="0" err="1">
                <a:solidFill>
                  <a:srgbClr val="0000FF"/>
                </a:solidFill>
              </a:rPr>
              <a:t>句型</a:t>
            </a:r>
            <a:r>
              <a:rPr lang="en-US" sz="2400" dirty="0">
                <a:solidFill>
                  <a:srgbClr val="0000FF"/>
                </a:solidFill>
              </a:rPr>
              <a:t>), as E is non-terminal symbol.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B78CB-D069-C14C-8BD9-24ECE77BA766}"/>
              </a:ext>
            </a:extLst>
          </p:cNvPr>
          <p:cNvSpPr txBox="1"/>
          <p:nvPr/>
        </p:nvSpPr>
        <p:spPr>
          <a:xfrm>
            <a:off x="440580" y="5470303"/>
            <a:ext cx="627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YES. It can be derived using the production rules.</a:t>
            </a:r>
          </a:p>
        </p:txBody>
      </p:sp>
    </p:spTree>
    <p:extLst>
      <p:ext uri="{BB962C8B-B14F-4D97-AF65-F5344CB8AC3E}">
        <p14:creationId xmlns:p14="http://schemas.microsoft.com/office/powerpoint/2010/main" val="5975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Grammar: </a:t>
            </a:r>
            <a:r>
              <a:rPr lang="en-US" dirty="0">
                <a:solidFill>
                  <a:srgbClr val="0000FF"/>
                </a:solidFill>
              </a:rPr>
              <a:t>E→E*E | E+E | (E) | id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altLang="zh-CN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endParaRPr lang="en-US" altLang="zh-CN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r>
              <a:rPr lang="en-US" altLang="zh-CN" dirty="0">
                <a:sym typeface="Wingdings" panose="05000000000000000000" pitchFamily="2" charset="2"/>
              </a:rPr>
              <a:t>Leftmost derivation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+ E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id +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* 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FFE69-E4C9-E64C-905E-D02E4563A45F}"/>
              </a:ext>
            </a:extLst>
          </p:cNvPr>
          <p:cNvSpPr txBox="1"/>
          <p:nvPr/>
        </p:nvSpPr>
        <p:spPr>
          <a:xfrm>
            <a:off x="6025337" y="194766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3588B-270B-1842-B166-C1FB6F172A72}"/>
              </a:ext>
            </a:extLst>
          </p:cNvPr>
          <p:cNvGrpSpPr/>
          <p:nvPr/>
        </p:nvGrpSpPr>
        <p:grpSpPr>
          <a:xfrm>
            <a:off x="5270999" y="2373831"/>
            <a:ext cx="1919524" cy="1029345"/>
            <a:chOff x="6207416" y="2263315"/>
            <a:chExt cx="1919524" cy="10293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A1DD2B-2414-4948-A590-E0F90BD32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3846E8-CF9C-2E41-BF4D-6766E47E0334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6117B0-9867-7B45-AFE8-B86F51384182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B420CA-39E0-A04B-B0B9-BA76D3921223}"/>
                </a:ext>
              </a:extLst>
            </p:cNvPr>
            <p:cNvSpPr txBox="1"/>
            <p:nvPr/>
          </p:nvSpPr>
          <p:spPr>
            <a:xfrm>
              <a:off x="7791592" y="282331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F8988-5592-C14A-949A-DEAD75D948C6}"/>
                </a:ext>
              </a:extLst>
            </p:cNvPr>
            <p:cNvSpPr txBox="1"/>
            <p:nvPr/>
          </p:nvSpPr>
          <p:spPr>
            <a:xfrm>
              <a:off x="6999817" y="283099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714B48-A71C-5044-82E8-185EF242219E}"/>
                </a:ext>
              </a:extLst>
            </p:cNvPr>
            <p:cNvSpPr txBox="1"/>
            <p:nvPr/>
          </p:nvSpPr>
          <p:spPr>
            <a:xfrm>
              <a:off x="6207416" y="280905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1B8054-853B-C64D-93B3-16B114E07BC3}"/>
              </a:ext>
            </a:extLst>
          </p:cNvPr>
          <p:cNvGrpSpPr/>
          <p:nvPr/>
        </p:nvGrpSpPr>
        <p:grpSpPr>
          <a:xfrm>
            <a:off x="5184586" y="3341390"/>
            <a:ext cx="417102" cy="993847"/>
            <a:chOff x="6135408" y="3230874"/>
            <a:chExt cx="417102" cy="9938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88F484-E52B-0345-AAB8-EBDD88F1C4B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432" y="323087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E4C3CC-4CEE-254D-972C-10CDAD579D2F}"/>
                </a:ext>
              </a:extLst>
            </p:cNvPr>
            <p:cNvSpPr txBox="1"/>
            <p:nvPr/>
          </p:nvSpPr>
          <p:spPr>
            <a:xfrm>
              <a:off x="6135408" y="376305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41CF3D-20C4-1946-A0ED-15C783E33F00}"/>
              </a:ext>
            </a:extLst>
          </p:cNvPr>
          <p:cNvGrpSpPr/>
          <p:nvPr/>
        </p:nvGrpSpPr>
        <p:grpSpPr>
          <a:xfrm>
            <a:off x="6012160" y="4326860"/>
            <a:ext cx="417102" cy="993847"/>
            <a:chOff x="6962982" y="4216344"/>
            <a:chExt cx="417102" cy="9938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801B6D-4D4A-BC44-B21A-53E894C0847B}"/>
                </a:ext>
              </a:extLst>
            </p:cNvPr>
            <p:cNvCxnSpPr>
              <a:cxnSpLocks/>
            </p:cNvCxnSpPr>
            <p:nvPr/>
          </p:nvCxnSpPr>
          <p:spPr>
            <a:xfrm>
              <a:off x="7179006" y="421634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52E139-FF8A-0D48-BD0A-1FB838D56DDA}"/>
                </a:ext>
              </a:extLst>
            </p:cNvPr>
            <p:cNvSpPr txBox="1"/>
            <p:nvPr/>
          </p:nvSpPr>
          <p:spPr>
            <a:xfrm>
              <a:off x="6962982" y="474852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06785F-7946-A14E-B062-D10A4F60F908}"/>
              </a:ext>
            </a:extLst>
          </p:cNvPr>
          <p:cNvGrpSpPr/>
          <p:nvPr/>
        </p:nvGrpSpPr>
        <p:grpSpPr>
          <a:xfrm>
            <a:off x="7568396" y="4326860"/>
            <a:ext cx="417102" cy="993847"/>
            <a:chOff x="8519218" y="4216344"/>
            <a:chExt cx="417102" cy="99384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BA3209-AF20-8E40-986F-9FDF8F7FD5C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42" y="4216344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52FDBB-2883-2C4D-853C-6B1A4A92FC95}"/>
                </a:ext>
              </a:extLst>
            </p:cNvPr>
            <p:cNvSpPr txBox="1"/>
            <p:nvPr/>
          </p:nvSpPr>
          <p:spPr>
            <a:xfrm>
              <a:off x="8519218" y="474852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A04E91-BC4D-C64E-8BCE-69F35E9F42B3}"/>
              </a:ext>
            </a:extLst>
          </p:cNvPr>
          <p:cNvGrpSpPr/>
          <p:nvPr/>
        </p:nvGrpSpPr>
        <p:grpSpPr>
          <a:xfrm>
            <a:off x="6084168" y="3395500"/>
            <a:ext cx="1891584" cy="1037729"/>
            <a:chOff x="7034990" y="3284984"/>
            <a:chExt cx="1891584" cy="10377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0FECF0-C65A-C443-B3BF-D7A49716C85C}"/>
                </a:ext>
              </a:extLst>
            </p:cNvPr>
            <p:cNvGrpSpPr/>
            <p:nvPr/>
          </p:nvGrpSpPr>
          <p:grpSpPr>
            <a:xfrm>
              <a:off x="7179007" y="3284984"/>
              <a:ext cx="1560518" cy="629858"/>
              <a:chOff x="707226" y="1903275"/>
              <a:chExt cx="1560518" cy="62985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0E17E5-13A6-D54F-8590-65F886BE1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26" y="191683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37171F8-1965-1442-A9D6-476B2A177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6606" y="190327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116F1D7-68AD-9D4F-BAEB-970CF2067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69" y="193877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36D9F4-B3CC-9649-B216-6CAD30EEE1D3}"/>
                </a:ext>
              </a:extLst>
            </p:cNvPr>
            <p:cNvSpPr txBox="1"/>
            <p:nvPr/>
          </p:nvSpPr>
          <p:spPr>
            <a:xfrm>
              <a:off x="7034990" y="379452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44F046-13D9-9D4E-A588-68E4B4AFFBE5}"/>
                </a:ext>
              </a:extLst>
            </p:cNvPr>
            <p:cNvSpPr txBox="1"/>
            <p:nvPr/>
          </p:nvSpPr>
          <p:spPr>
            <a:xfrm>
              <a:off x="8591226" y="379452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FCFCDC-9081-D845-A627-8B6E66B84351}"/>
                </a:ext>
              </a:extLst>
            </p:cNvPr>
            <p:cNvSpPr txBox="1"/>
            <p:nvPr/>
          </p:nvSpPr>
          <p:spPr>
            <a:xfrm>
              <a:off x="7805182" y="386104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928D0C-48F4-B942-A4EC-FA5BF8A6501B}"/>
              </a:ext>
            </a:extLst>
          </p:cNvPr>
          <p:cNvSpPr txBox="1"/>
          <p:nvPr/>
        </p:nvSpPr>
        <p:spPr>
          <a:xfrm>
            <a:off x="611560" y="29195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92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dirty="0">
                <a:solidFill>
                  <a:srgbClr val="0000FF"/>
                </a:solidFill>
              </a:rPr>
              <a:t>E→E*E | E+E | (E) | id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altLang="zh-CN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endParaRPr lang="en-US" altLang="zh-CN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r>
              <a:rPr lang="en-US" altLang="zh-CN" dirty="0">
                <a:sym typeface="Wingdings" panose="05000000000000000000" pitchFamily="2" charset="2"/>
              </a:rPr>
              <a:t>Leftmost derivation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* E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⇒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+ E * 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* 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altLang="zh-CN" dirty="0">
                <a:sym typeface="Wingdings" panose="05000000000000000000" pitchFamily="2" charset="2"/>
              </a:rPr>
              <a:t>⇒ id + id * 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28D0C-48F4-B942-A4EC-FA5BF8A6501B}"/>
              </a:ext>
            </a:extLst>
          </p:cNvPr>
          <p:cNvSpPr txBox="1"/>
          <p:nvPr/>
        </p:nvSpPr>
        <p:spPr>
          <a:xfrm>
            <a:off x="611560" y="291638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C6BB5D-F426-7C49-91CF-8B297BA1BEF2}"/>
              </a:ext>
            </a:extLst>
          </p:cNvPr>
          <p:cNvGrpSpPr/>
          <p:nvPr/>
        </p:nvGrpSpPr>
        <p:grpSpPr>
          <a:xfrm>
            <a:off x="4575408" y="4362807"/>
            <a:ext cx="417102" cy="993847"/>
            <a:chOff x="4575408" y="4362807"/>
            <a:chExt cx="417102" cy="99384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72944C-39D6-084A-A788-6D090B44DD1E}"/>
                </a:ext>
              </a:extLst>
            </p:cNvPr>
            <p:cNvCxnSpPr>
              <a:cxnSpLocks/>
            </p:cNvCxnSpPr>
            <p:nvPr/>
          </p:nvCxnSpPr>
          <p:spPr>
            <a:xfrm>
              <a:off x="4791432" y="4362807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5B036B-AE2A-B641-89BD-50841A6E7582}"/>
                </a:ext>
              </a:extLst>
            </p:cNvPr>
            <p:cNvSpPr txBox="1"/>
            <p:nvPr/>
          </p:nvSpPr>
          <p:spPr>
            <a:xfrm>
              <a:off x="4575408" y="4894989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C0A0C2-4177-5B4F-854A-E98DE776627F}"/>
              </a:ext>
            </a:extLst>
          </p:cNvPr>
          <p:cNvGrpSpPr/>
          <p:nvPr/>
        </p:nvGrpSpPr>
        <p:grpSpPr>
          <a:xfrm>
            <a:off x="6131644" y="4362807"/>
            <a:ext cx="417102" cy="993847"/>
            <a:chOff x="6131644" y="4362807"/>
            <a:chExt cx="417102" cy="99384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E6BBA5-68AC-2C4F-8198-C545B8D2EA0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68" y="4362807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08EB9F-4DA9-1F48-810F-4AF4ADEEE55D}"/>
                </a:ext>
              </a:extLst>
            </p:cNvPr>
            <p:cNvSpPr txBox="1"/>
            <p:nvPr/>
          </p:nvSpPr>
          <p:spPr>
            <a:xfrm>
              <a:off x="6131644" y="4894989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37710F-9F8C-FE49-BC13-A81F1E91E1B0}"/>
              </a:ext>
            </a:extLst>
          </p:cNvPr>
          <p:cNvGrpSpPr/>
          <p:nvPr/>
        </p:nvGrpSpPr>
        <p:grpSpPr>
          <a:xfrm>
            <a:off x="4647416" y="3431447"/>
            <a:ext cx="1891584" cy="1037729"/>
            <a:chOff x="4647416" y="3431447"/>
            <a:chExt cx="1891584" cy="103772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476706-B4F4-C848-A48E-9A02114022F9}"/>
                </a:ext>
              </a:extLst>
            </p:cNvPr>
            <p:cNvGrpSpPr/>
            <p:nvPr/>
          </p:nvGrpSpPr>
          <p:grpSpPr>
            <a:xfrm>
              <a:off x="4791433" y="3431447"/>
              <a:ext cx="1560518" cy="629858"/>
              <a:chOff x="707226" y="1903275"/>
              <a:chExt cx="1560518" cy="62985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97893F-0FF6-BE4C-87A3-FE542FABA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26" y="191683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0D2899-CC4A-F34B-84F2-71C894F8C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6606" y="190327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846C3BF-11C1-564E-B2BC-DB95125FA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69" y="193877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0F3731-C8DE-FD4A-B2E8-6CC2707AA108}"/>
                </a:ext>
              </a:extLst>
            </p:cNvPr>
            <p:cNvSpPr txBox="1"/>
            <p:nvPr/>
          </p:nvSpPr>
          <p:spPr>
            <a:xfrm>
              <a:off x="4647416" y="394098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5C676C-308E-5647-816B-689766DCA426}"/>
                </a:ext>
              </a:extLst>
            </p:cNvPr>
            <p:cNvSpPr txBox="1"/>
            <p:nvPr/>
          </p:nvSpPr>
          <p:spPr>
            <a:xfrm>
              <a:off x="6203652" y="394098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72D44D-9E30-EA46-8D26-9E0727DC718E}"/>
                </a:ext>
              </a:extLst>
            </p:cNvPr>
            <p:cNvSpPr txBox="1"/>
            <p:nvPr/>
          </p:nvSpPr>
          <p:spPr>
            <a:xfrm>
              <a:off x="5417608" y="40075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06124FE-83FF-EA4D-8788-781FD7D12CB2}"/>
              </a:ext>
            </a:extLst>
          </p:cNvPr>
          <p:cNvSpPr txBox="1"/>
          <p:nvPr/>
        </p:nvSpPr>
        <p:spPr>
          <a:xfrm>
            <a:off x="6297729" y="19530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C6DAB2-10F1-0F4D-ADE9-4ADDE7BD6C25}"/>
              </a:ext>
            </a:extLst>
          </p:cNvPr>
          <p:cNvGrpSpPr/>
          <p:nvPr/>
        </p:nvGrpSpPr>
        <p:grpSpPr>
          <a:xfrm>
            <a:off x="5404018" y="2432948"/>
            <a:ext cx="2035039" cy="1092964"/>
            <a:chOff x="5404018" y="2432948"/>
            <a:chExt cx="2035039" cy="10929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EB59BB-020F-7442-B5C0-7CA2D0AF06DC}"/>
                </a:ext>
              </a:extLst>
            </p:cNvPr>
            <p:cNvSpPr txBox="1"/>
            <p:nvPr/>
          </p:nvSpPr>
          <p:spPr>
            <a:xfrm>
              <a:off x="5404018" y="296978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240715-20A0-0440-8086-44B8F5BDB846}"/>
                </a:ext>
              </a:extLst>
            </p:cNvPr>
            <p:cNvGrpSpPr/>
            <p:nvPr/>
          </p:nvGrpSpPr>
          <p:grpSpPr>
            <a:xfrm>
              <a:off x="5685144" y="2432948"/>
              <a:ext cx="1560518" cy="629858"/>
              <a:chOff x="707226" y="1903275"/>
              <a:chExt cx="1560518" cy="62985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E56615-34AA-8B41-B7C2-134A53093C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26" y="191683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1B5637A-8E28-9F45-A5B6-51F355606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6606" y="190327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10107BD-B1A0-A646-8A61-853B89E6A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69" y="193877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D669A7-A8EF-0E4A-AB3D-740A347568CE}"/>
                </a:ext>
              </a:extLst>
            </p:cNvPr>
            <p:cNvSpPr txBox="1"/>
            <p:nvPr/>
          </p:nvSpPr>
          <p:spPr>
            <a:xfrm>
              <a:off x="6313398" y="306424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B0D013-88D2-9D43-A27F-FFE92C683A8E}"/>
                </a:ext>
              </a:extLst>
            </p:cNvPr>
            <p:cNvSpPr txBox="1"/>
            <p:nvPr/>
          </p:nvSpPr>
          <p:spPr>
            <a:xfrm>
              <a:off x="7103709" y="296822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9BC0C2-33EA-DC41-9E86-B15FC510E313}"/>
              </a:ext>
            </a:extLst>
          </p:cNvPr>
          <p:cNvGrpSpPr/>
          <p:nvPr/>
        </p:nvGrpSpPr>
        <p:grpSpPr>
          <a:xfrm>
            <a:off x="7031701" y="3390049"/>
            <a:ext cx="417102" cy="993847"/>
            <a:chOff x="7031701" y="3390049"/>
            <a:chExt cx="417102" cy="99384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41F84C-EB15-4E4B-9953-19D22923F707}"/>
                </a:ext>
              </a:extLst>
            </p:cNvPr>
            <p:cNvCxnSpPr>
              <a:cxnSpLocks/>
            </p:cNvCxnSpPr>
            <p:nvPr/>
          </p:nvCxnSpPr>
          <p:spPr>
            <a:xfrm>
              <a:off x="7247725" y="3390049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BF0590-C333-A14F-A34A-E6EA1B58B2B1}"/>
                </a:ext>
              </a:extLst>
            </p:cNvPr>
            <p:cNvSpPr txBox="1"/>
            <p:nvPr/>
          </p:nvSpPr>
          <p:spPr>
            <a:xfrm>
              <a:off x="7031701" y="3922231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3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A4D-2823-E14C-ADA5-6949D1D6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A717-EC89-0348-9C7F-3A608103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471886" cy="5196235"/>
          </a:xfrm>
        </p:spPr>
        <p:txBody>
          <a:bodyPr>
            <a:normAutofit/>
          </a:bodyPr>
          <a:lstStyle/>
          <a:p>
            <a:r>
              <a:rPr lang="en-US" dirty="0"/>
              <a:t>Two distinct leftmost derivations for the sentence </a:t>
            </a:r>
            <a:r>
              <a:rPr lang="en-US" dirty="0">
                <a:solidFill>
                  <a:srgbClr val="0000FF"/>
                </a:solidFill>
              </a:rPr>
              <a:t>id + id * id</a:t>
            </a:r>
          </a:p>
          <a:p>
            <a:pPr lvl="1"/>
            <a:r>
              <a:rPr lang="en-US" dirty="0"/>
              <a:t>Above: id + (id * id)</a:t>
            </a:r>
          </a:p>
          <a:p>
            <a:pPr lvl="1"/>
            <a:r>
              <a:rPr lang="en-US" dirty="0"/>
              <a:t>Below: (id + id) * id</a:t>
            </a:r>
          </a:p>
          <a:p>
            <a:endParaRPr lang="en-US" dirty="0"/>
          </a:p>
          <a:p>
            <a:r>
              <a:rPr lang="en-US" dirty="0"/>
              <a:t>How to evaluate a + b * c ?</a:t>
            </a:r>
          </a:p>
          <a:p>
            <a:pPr lvl="1"/>
            <a:r>
              <a:rPr lang="en-US" dirty="0"/>
              <a:t>a + (b * c) ?</a:t>
            </a:r>
          </a:p>
          <a:p>
            <a:pPr lvl="1"/>
            <a:r>
              <a:rPr lang="en-US" dirty="0"/>
              <a:t>(a + b) * c ?</a:t>
            </a:r>
          </a:p>
          <a:p>
            <a:endParaRPr lang="en-US" dirty="0"/>
          </a:p>
          <a:p>
            <a:r>
              <a:rPr lang="en-US" dirty="0"/>
              <a:t>Grammar </a:t>
            </a:r>
            <a:r>
              <a:rPr lang="en-US" dirty="0">
                <a:solidFill>
                  <a:srgbClr val="0000FF"/>
                </a:solidFill>
              </a:rPr>
              <a:t>E→E*E | E+E | (E) | id </a:t>
            </a:r>
            <a:r>
              <a:rPr lang="en-US" dirty="0"/>
              <a:t>is ambiguous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BC37-A8F3-D145-8331-B993E46B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502FEA-BA1F-EA43-AC2D-4E864AEE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908720"/>
            <a:ext cx="2358991" cy="2810713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D009AF7-BC19-A142-99B4-1E412291A1E6}"/>
              </a:ext>
            </a:extLst>
          </p:cNvPr>
          <p:cNvGrpSpPr/>
          <p:nvPr/>
        </p:nvGrpSpPr>
        <p:grpSpPr>
          <a:xfrm>
            <a:off x="6228184" y="3704655"/>
            <a:ext cx="2068315" cy="2268019"/>
            <a:chOff x="4575408" y="1953069"/>
            <a:chExt cx="2873395" cy="34035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761EB4-72CB-1849-AC1C-EA86921B60BC}"/>
                </a:ext>
              </a:extLst>
            </p:cNvPr>
            <p:cNvGrpSpPr/>
            <p:nvPr/>
          </p:nvGrpSpPr>
          <p:grpSpPr>
            <a:xfrm>
              <a:off x="4575408" y="4362807"/>
              <a:ext cx="417102" cy="993847"/>
              <a:chOff x="4575408" y="4362807"/>
              <a:chExt cx="417102" cy="99384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9B7FEE-ACD8-124E-917B-5E87E4D3C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432" y="4362807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9EF5EC-B617-AE40-BD06-5763AC098B9C}"/>
                  </a:ext>
                </a:extLst>
              </p:cNvPr>
              <p:cNvSpPr txBox="1"/>
              <p:nvPr/>
            </p:nvSpPr>
            <p:spPr>
              <a:xfrm>
                <a:off x="4575408" y="489498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A677063-31D3-9F4E-BC85-E6C488DD8EF2}"/>
                </a:ext>
              </a:extLst>
            </p:cNvPr>
            <p:cNvGrpSpPr/>
            <p:nvPr/>
          </p:nvGrpSpPr>
          <p:grpSpPr>
            <a:xfrm>
              <a:off x="6131644" y="4362807"/>
              <a:ext cx="417102" cy="993847"/>
              <a:chOff x="6131644" y="4362807"/>
              <a:chExt cx="417102" cy="99384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BB09B97-AF18-0540-883D-00F012E81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7668" y="4362807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2028DF-853D-CC46-BDD9-D6F4B9C30026}"/>
                  </a:ext>
                </a:extLst>
              </p:cNvPr>
              <p:cNvSpPr txBox="1"/>
              <p:nvPr/>
            </p:nvSpPr>
            <p:spPr>
              <a:xfrm>
                <a:off x="6131644" y="489498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99119E6-349F-9C42-930F-425227B4C93C}"/>
                </a:ext>
              </a:extLst>
            </p:cNvPr>
            <p:cNvGrpSpPr/>
            <p:nvPr/>
          </p:nvGrpSpPr>
          <p:grpSpPr>
            <a:xfrm>
              <a:off x="4647416" y="3431447"/>
              <a:ext cx="1891584" cy="1037729"/>
              <a:chOff x="4647416" y="3431447"/>
              <a:chExt cx="1891584" cy="103772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7FF3C03-22F4-5043-839F-D204809CC84B}"/>
                  </a:ext>
                </a:extLst>
              </p:cNvPr>
              <p:cNvGrpSpPr/>
              <p:nvPr/>
            </p:nvGrpSpPr>
            <p:grpSpPr>
              <a:xfrm>
                <a:off x="4791433" y="3431447"/>
                <a:ext cx="1560518" cy="629858"/>
                <a:chOff x="707226" y="1903275"/>
                <a:chExt cx="1560518" cy="629858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809D17C-54D1-5E4E-BB34-392C9C1D7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7226" y="1916832"/>
                  <a:ext cx="624728" cy="5321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75F71F8-DA37-B34C-B995-D9DA61DBB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606" y="1903275"/>
                  <a:ext cx="611138" cy="567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B52C7CE-8D71-E94F-9508-050E580CB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69" y="1938773"/>
                  <a:ext cx="0" cy="594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564533D-78FA-4245-943A-9E06F876B130}"/>
                  </a:ext>
                </a:extLst>
              </p:cNvPr>
              <p:cNvSpPr txBox="1"/>
              <p:nvPr/>
            </p:nvSpPr>
            <p:spPr>
              <a:xfrm>
                <a:off x="4647416" y="394098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4A3744-A69C-3140-9142-E2C2A41627EB}"/>
                  </a:ext>
                </a:extLst>
              </p:cNvPr>
              <p:cNvSpPr txBox="1"/>
              <p:nvPr/>
            </p:nvSpPr>
            <p:spPr>
              <a:xfrm>
                <a:off x="6203652" y="394098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43810B2-240F-834F-B64B-351D30063163}"/>
                  </a:ext>
                </a:extLst>
              </p:cNvPr>
              <p:cNvSpPr txBox="1"/>
              <p:nvPr/>
            </p:nvSpPr>
            <p:spPr>
              <a:xfrm>
                <a:off x="5417608" y="400751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+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DBBBB55-9311-D74F-A82D-31BF234ABC92}"/>
                </a:ext>
              </a:extLst>
            </p:cNvPr>
            <p:cNvSpPr txBox="1"/>
            <p:nvPr/>
          </p:nvSpPr>
          <p:spPr>
            <a:xfrm>
              <a:off x="6297729" y="195306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CE4823-EE9E-AD4E-B03A-F8C094B225C3}"/>
                </a:ext>
              </a:extLst>
            </p:cNvPr>
            <p:cNvGrpSpPr/>
            <p:nvPr/>
          </p:nvGrpSpPr>
          <p:grpSpPr>
            <a:xfrm>
              <a:off x="5404018" y="2432948"/>
              <a:ext cx="2035039" cy="1092964"/>
              <a:chOff x="5404018" y="2432948"/>
              <a:chExt cx="2035039" cy="109296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561675-F600-A441-9D0B-CC6A573EC362}"/>
                  </a:ext>
                </a:extLst>
              </p:cNvPr>
              <p:cNvSpPr txBox="1"/>
              <p:nvPr/>
            </p:nvSpPr>
            <p:spPr>
              <a:xfrm>
                <a:off x="5404018" y="296978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0CE162B-F111-0E47-BFA1-9B15CA7FF6F1}"/>
                  </a:ext>
                </a:extLst>
              </p:cNvPr>
              <p:cNvGrpSpPr/>
              <p:nvPr/>
            </p:nvGrpSpPr>
            <p:grpSpPr>
              <a:xfrm>
                <a:off x="5685144" y="2432948"/>
                <a:ext cx="1560518" cy="629858"/>
                <a:chOff x="707226" y="1903275"/>
                <a:chExt cx="1560518" cy="629858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8867E8-8EE3-E944-B204-4B32961C5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7226" y="1916832"/>
                  <a:ext cx="624728" cy="5321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85B9F9-B3C6-C744-AE7B-443DD9AA3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606" y="1903275"/>
                  <a:ext cx="611138" cy="567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C95D5E8-D4B4-3644-8A0C-7175DC852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69" y="1938773"/>
                  <a:ext cx="0" cy="594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25A78E-51E1-7946-A6C1-6EF8E1C500B1}"/>
                  </a:ext>
                </a:extLst>
              </p:cNvPr>
              <p:cNvSpPr txBox="1"/>
              <p:nvPr/>
            </p:nvSpPr>
            <p:spPr>
              <a:xfrm>
                <a:off x="6313398" y="306424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13F373-0931-3B45-AB5E-1B87BB8816E4}"/>
                  </a:ext>
                </a:extLst>
              </p:cNvPr>
              <p:cNvSpPr txBox="1"/>
              <p:nvPr/>
            </p:nvSpPr>
            <p:spPr>
              <a:xfrm>
                <a:off x="7103709" y="296822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65CD31-FB68-7F42-8EA3-92EEF3ED83B6}"/>
                </a:ext>
              </a:extLst>
            </p:cNvPr>
            <p:cNvGrpSpPr/>
            <p:nvPr/>
          </p:nvGrpSpPr>
          <p:grpSpPr>
            <a:xfrm>
              <a:off x="7031701" y="3390049"/>
              <a:ext cx="417102" cy="993847"/>
              <a:chOff x="7031701" y="3390049"/>
              <a:chExt cx="417102" cy="99384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2D67390-0299-434E-A5FE-5D356E6A7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7725" y="3390049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4F400A-F27F-5742-AFB4-BC63A1AF663B}"/>
                  </a:ext>
                </a:extLst>
              </p:cNvPr>
              <p:cNvSpPr txBox="1"/>
              <p:nvPr/>
            </p:nvSpPr>
            <p:spPr>
              <a:xfrm>
                <a:off x="7031701" y="3922231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0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r>
              <a:rPr lang="en-US" sz="3200" dirty="0"/>
              <a:t>[</a:t>
            </a:r>
            <a:r>
              <a:rPr lang="zh-CN" altLang="en-US" sz="3200" dirty="0"/>
              <a:t>二义性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grammar G is </a:t>
            </a:r>
            <a:r>
              <a:rPr lang="en-US" dirty="0">
                <a:solidFill>
                  <a:srgbClr val="0000FF"/>
                </a:solidFill>
              </a:rPr>
              <a:t>ambiguous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It produces </a:t>
            </a:r>
            <a:r>
              <a:rPr lang="en-US" dirty="0">
                <a:solidFill>
                  <a:srgbClr val="0000FF"/>
                </a:solidFill>
              </a:rPr>
              <a:t>more than one parse tree</a:t>
            </a:r>
            <a:r>
              <a:rPr lang="en-US" dirty="0"/>
              <a:t> some sentence</a:t>
            </a:r>
          </a:p>
          <a:p>
            <a:pPr lvl="1"/>
            <a:r>
              <a:rPr lang="en-US" dirty="0"/>
              <a:t>i.e., there exist a string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  <a:r>
              <a:rPr lang="en-US" dirty="0"/>
              <a:t> ∈ L(G) such that</a:t>
            </a:r>
          </a:p>
          <a:p>
            <a:pPr lvl="1"/>
            <a:r>
              <a:rPr lang="en-US" dirty="0"/>
              <a:t>more than one parse tree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leftmost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rightmost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r>
              <a:rPr lang="en-US" dirty="0"/>
              <a:t>Unambiguous grammars are preferred for most parsers</a:t>
            </a:r>
          </a:p>
          <a:p>
            <a:pPr lvl="1"/>
            <a:r>
              <a:rPr lang="en-US" dirty="0"/>
              <a:t>If not, we cannot uniquely determine which parse tree to select for a sentence</a:t>
            </a:r>
          </a:p>
          <a:p>
            <a:pPr lvl="1"/>
            <a:r>
              <a:rPr lang="en-US" dirty="0"/>
              <a:t>In minor cases, it is convenient to use carefully chosen ambiguous grammars, together with disambiguating rules that “throw away” undesirable parse trees, leaving only one tree for each sentence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Ambiguity is the property of the grammar, not the language</a:t>
            </a:r>
          </a:p>
          <a:p>
            <a:pPr lvl="1"/>
            <a:r>
              <a:rPr lang="en-US" dirty="0"/>
              <a:t>Just because G is ambiguous, does not mean L(G) is inherently ambiguous</a:t>
            </a:r>
          </a:p>
          <a:p>
            <a:pPr lvl="1"/>
            <a:r>
              <a:rPr lang="en-US" dirty="0"/>
              <a:t>A G′ can exist where G′ is unambiguous and L(G′) ≡ L(G)</a:t>
            </a:r>
          </a:p>
          <a:p>
            <a:endParaRPr lang="en-US" dirty="0"/>
          </a:p>
          <a:p>
            <a:r>
              <a:rPr lang="en-US" dirty="0"/>
              <a:t>Impossible to convert ambiguous to unambiguous grammar automatically</a:t>
            </a:r>
          </a:p>
          <a:p>
            <a:pPr lvl="1"/>
            <a:r>
              <a:rPr lang="en-US" dirty="0"/>
              <a:t>It is (often) possible to rewrite grammar to remove ambiguity</a:t>
            </a:r>
          </a:p>
          <a:p>
            <a:pPr lvl="1"/>
            <a:r>
              <a:rPr lang="en-US" dirty="0"/>
              <a:t>Or, use ambiguous grammar, along with disambiguating rules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Two characteristics of operators that determine the evaluation order of sub-expressions w/o brackets</a:t>
            </a:r>
          </a:p>
          <a:p>
            <a:r>
              <a:rPr lang="en-US" dirty="0"/>
              <a:t>Operator </a:t>
            </a:r>
            <a:r>
              <a:rPr lang="en-US" b="1" dirty="0"/>
              <a:t>precedence</a:t>
            </a:r>
            <a:r>
              <a:rPr lang="en-US" sz="2400" dirty="0"/>
              <a:t>[</a:t>
            </a:r>
            <a:r>
              <a:rPr lang="zh-CN" altLang="en-US" sz="2400" dirty="0"/>
              <a:t>优先级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Determines which operator is performed first in an expression with more than one operators with different precedence.</a:t>
            </a:r>
          </a:p>
          <a:p>
            <a:pPr lvl="1"/>
            <a:r>
              <a:rPr lang="en-US" dirty="0"/>
              <a:t>10 + 20 * 30</a:t>
            </a:r>
          </a:p>
          <a:p>
            <a:r>
              <a:rPr lang="en-US" dirty="0"/>
              <a:t>Operator </a:t>
            </a:r>
            <a:r>
              <a:rPr lang="en-US" b="1" dirty="0"/>
              <a:t>associativity</a:t>
            </a:r>
            <a:r>
              <a:rPr lang="en-US" sz="2400" dirty="0"/>
              <a:t>[</a:t>
            </a:r>
            <a:r>
              <a:rPr lang="zh-CN" altLang="en-US" sz="2400" dirty="0"/>
              <a:t>结合性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Is used when two operators of same precedence appear in an expression. Associativity can be either Left to Right or Right to Left.</a:t>
            </a:r>
          </a:p>
          <a:p>
            <a:pPr lvl="1"/>
            <a:r>
              <a:rPr lang="en-US" dirty="0"/>
              <a:t>100 / 10 * 10 -&gt; 	</a:t>
            </a:r>
            <a:r>
              <a:rPr lang="en-US" dirty="0">
                <a:sym typeface="Wingdings" pitchFamily="2" charset="2"/>
              </a:rPr>
              <a:t>(100 / 10) * 10	   //left associativity</a:t>
            </a:r>
          </a:p>
          <a:p>
            <a:pPr lvl="1"/>
            <a:r>
              <a:rPr lang="en-US" dirty="0"/>
              <a:t>a = b = 1  -&gt;  a = (b = 1)       	   //right associativity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702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25510</TotalTime>
  <Words>2670</Words>
  <Application>Microsoft Macintosh PowerPoint</Application>
  <PresentationFormat>On-screen Show (4:3)</PresentationFormat>
  <Paragraphs>442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Derivation Example</vt:lpstr>
      <vt:lpstr>Derivation Example (cont.)</vt:lpstr>
      <vt:lpstr>Derivation Example (cont.)</vt:lpstr>
      <vt:lpstr>Ambiguity[二义性]</vt:lpstr>
      <vt:lpstr>Ambiguity (cont.)</vt:lpstr>
      <vt:lpstr>Precedence and Associativity</vt:lpstr>
      <vt:lpstr>How to Remove Ambiguity?</vt:lpstr>
      <vt:lpstr>How to Remove Ambiguity (cont.)</vt:lpstr>
      <vt:lpstr>The Example</vt:lpstr>
      <vt:lpstr>Grammar  Parser</vt:lpstr>
      <vt:lpstr>Example: Abstract Syntax Tree</vt:lpstr>
      <vt:lpstr>Summary</vt:lpstr>
      <vt:lpstr>Parser Types[分析器类型]</vt:lpstr>
      <vt:lpstr>Parser Types (cont.)</vt:lpstr>
      <vt:lpstr>Example</vt:lpstr>
      <vt:lpstr>Top-down Parsers[自顶向下]</vt:lpstr>
      <vt:lpstr>RDP with Backtracking</vt:lpstr>
      <vt:lpstr>Recursive Decent Example</vt:lpstr>
      <vt:lpstr>Recursive Decent Example (cont.)</vt:lpstr>
      <vt:lpstr>Recursive Decent Example (cont.)</vt:lpstr>
      <vt:lpstr>Left Recursion Problem[左递归]</vt:lpstr>
      <vt:lpstr>Left Recursion</vt:lpstr>
      <vt:lpstr>Remove Left Recursion[消除左递归]</vt:lpstr>
      <vt:lpstr>Remove Left Recursion (cont.)</vt:lpstr>
      <vt:lpstr>Summary of Recursive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1670</cp:revision>
  <dcterms:created xsi:type="dcterms:W3CDTF">2016-04-18T09:33:21Z</dcterms:created>
  <dcterms:modified xsi:type="dcterms:W3CDTF">2021-07-01T14:14:43Z</dcterms:modified>
</cp:coreProperties>
</file>