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48"/>
  </p:notesMasterIdLst>
  <p:handoutMasterIdLst>
    <p:handoutMasterId r:id="rId49"/>
  </p:handoutMasterIdLst>
  <p:sldIdLst>
    <p:sldId id="519" r:id="rId2"/>
    <p:sldId id="646" r:id="rId3"/>
    <p:sldId id="715" r:id="rId4"/>
    <p:sldId id="652" r:id="rId5"/>
    <p:sldId id="716" r:id="rId6"/>
    <p:sldId id="660" r:id="rId7"/>
    <p:sldId id="661" r:id="rId8"/>
    <p:sldId id="662" r:id="rId9"/>
    <p:sldId id="663" r:id="rId10"/>
    <p:sldId id="664" r:id="rId11"/>
    <p:sldId id="667" r:id="rId12"/>
    <p:sldId id="668" r:id="rId13"/>
    <p:sldId id="669" r:id="rId14"/>
    <p:sldId id="689" r:id="rId15"/>
    <p:sldId id="671" r:id="rId16"/>
    <p:sldId id="672" r:id="rId17"/>
    <p:sldId id="673" r:id="rId18"/>
    <p:sldId id="690" r:id="rId19"/>
    <p:sldId id="691" r:id="rId20"/>
    <p:sldId id="692" r:id="rId21"/>
    <p:sldId id="693" r:id="rId22"/>
    <p:sldId id="694" r:id="rId23"/>
    <p:sldId id="695" r:id="rId24"/>
    <p:sldId id="696" r:id="rId25"/>
    <p:sldId id="697" r:id="rId26"/>
    <p:sldId id="698" r:id="rId27"/>
    <p:sldId id="699" r:id="rId28"/>
    <p:sldId id="675" r:id="rId29"/>
    <p:sldId id="643" r:id="rId30"/>
    <p:sldId id="717" r:id="rId31"/>
    <p:sldId id="700" r:id="rId32"/>
    <p:sldId id="704" r:id="rId33"/>
    <p:sldId id="718" r:id="rId34"/>
    <p:sldId id="702" r:id="rId35"/>
    <p:sldId id="705" r:id="rId36"/>
    <p:sldId id="703" r:id="rId37"/>
    <p:sldId id="707" r:id="rId38"/>
    <p:sldId id="709" r:id="rId39"/>
    <p:sldId id="701" r:id="rId40"/>
    <p:sldId id="708" r:id="rId41"/>
    <p:sldId id="719" r:id="rId42"/>
    <p:sldId id="710" r:id="rId43"/>
    <p:sldId id="713" r:id="rId44"/>
    <p:sldId id="711" r:id="rId45"/>
    <p:sldId id="714" r:id="rId46"/>
    <p:sldId id="712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2523" autoAdjust="0"/>
  </p:normalViewPr>
  <p:slideViewPr>
    <p:cSldViewPr>
      <p:cViewPr varScale="1">
        <p:scale>
          <a:sx n="91" d="100"/>
          <a:sy n="91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讲：语法分析</a:t>
            </a:r>
            <a:r>
              <a:rPr lang="en-US" altLang="zh-CN" dirty="0"/>
              <a:t>(3)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3/18/2021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21EA-D7A8-DE4E-86E4-E0F54CE7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 / Grammar /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7896-69E1-6B4F-96C7-69DB2AC7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LL(k)</a:t>
            </a:r>
            <a:r>
              <a:rPr lang="en-US" dirty="0"/>
              <a:t> </a:t>
            </a:r>
            <a:r>
              <a:rPr lang="en-US" b="1" dirty="0"/>
              <a:t>Parser</a:t>
            </a:r>
          </a:p>
          <a:p>
            <a:pPr lvl="1"/>
            <a:r>
              <a:rPr lang="en-US" dirty="0"/>
              <a:t>A predictive parser that uses </a:t>
            </a:r>
            <a:r>
              <a:rPr lang="en-US" i="1" dirty="0"/>
              <a:t>k</a:t>
            </a:r>
            <a:r>
              <a:rPr lang="en-US" dirty="0"/>
              <a:t> lookahead tokens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/>
              <a:t>: scans the input from 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eft to right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/>
              <a:t>: produces a 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eftmost derivation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k</a:t>
            </a:r>
            <a:r>
              <a:rPr lang="en-US" dirty="0"/>
              <a:t>: using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/>
              <a:t> input symbols of lookahead at each step to decide</a:t>
            </a:r>
          </a:p>
          <a:p>
            <a:r>
              <a:rPr lang="en-US" b="1" dirty="0"/>
              <a:t>LL(k) Grammar</a:t>
            </a:r>
          </a:p>
          <a:p>
            <a:pPr lvl="1"/>
            <a:r>
              <a:rPr lang="en-US" dirty="0"/>
              <a:t>A grammar that can be parsed using an LL(k) parser</a:t>
            </a:r>
          </a:p>
          <a:p>
            <a:pPr lvl="1"/>
            <a:r>
              <a:rPr lang="en-US" dirty="0"/>
              <a:t>LL(k) ⊂ CFG</a:t>
            </a:r>
          </a:p>
          <a:p>
            <a:pPr lvl="2"/>
            <a:r>
              <a:rPr lang="en-US" dirty="0"/>
              <a:t>Some CFGs are not LL(k): common prefix or left-recursion</a:t>
            </a:r>
          </a:p>
          <a:p>
            <a:r>
              <a:rPr lang="en-US" b="1" dirty="0"/>
              <a:t>LL(k) Language</a:t>
            </a:r>
          </a:p>
          <a:p>
            <a:pPr lvl="1"/>
            <a:r>
              <a:rPr lang="en-US" dirty="0"/>
              <a:t>A language that can be expressed as an LL(k) grammar</a:t>
            </a:r>
          </a:p>
          <a:p>
            <a:r>
              <a:rPr lang="en-US" dirty="0"/>
              <a:t>Many languages are LL(k) ... in fact many are LL(1)!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8D426-80E5-2E4E-92F1-C83A65B9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F7D-753C-6345-B871-74C1BA9B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44F-1912-EA4E-A60D-A99945A6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a recursive or non-recursive fashion</a:t>
            </a:r>
          </a:p>
          <a:p>
            <a:pPr lvl="1"/>
            <a:r>
              <a:rPr lang="en-US" dirty="0"/>
              <a:t>Recursive: recursive descent (recursive function calls) ­</a:t>
            </a:r>
          </a:p>
          <a:p>
            <a:pPr lvl="1"/>
            <a:r>
              <a:rPr lang="en-US" dirty="0"/>
              <a:t>Non-recursive: explicit stack to keep track of recursion </a:t>
            </a:r>
          </a:p>
          <a:p>
            <a:r>
              <a:rPr lang="en-US" dirty="0"/>
              <a:t>Recursive LL(1) parser for: </a:t>
            </a:r>
            <a:r>
              <a:rPr lang="en-US" dirty="0">
                <a:solidFill>
                  <a:srgbClr val="0000FF"/>
                </a:solidFill>
              </a:rPr>
              <a:t>A→B | C, </a:t>
            </a:r>
            <a:r>
              <a:rPr lang="en-US" dirty="0" err="1">
                <a:solidFill>
                  <a:srgbClr val="0000FF"/>
                </a:solidFill>
              </a:rPr>
              <a:t>B→b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Parser consists of small functions, one for each non-terminal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D426-CD02-924D-8926-2EEE5C3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FFE6-3B26-BE49-845B-749C50FE05E3}"/>
              </a:ext>
            </a:extLst>
          </p:cNvPr>
          <p:cNvSpPr txBox="1"/>
          <p:nvPr/>
        </p:nvSpPr>
        <p:spPr>
          <a:xfrm>
            <a:off x="1475656" y="3222197"/>
            <a:ext cx="485485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int A() {</a:t>
            </a:r>
          </a:p>
          <a:p>
            <a:r>
              <a:rPr lang="en-US" sz="2000" dirty="0"/>
              <a:t>    int token = </a:t>
            </a:r>
            <a:r>
              <a:rPr lang="en-US" sz="2000" dirty="0" err="1"/>
              <a:t>peekNext</a:t>
            </a:r>
            <a:r>
              <a:rPr lang="en-US" sz="2000" dirty="0"/>
              <a:t>(); // lookahead token</a:t>
            </a:r>
          </a:p>
          <a:p>
            <a:r>
              <a:rPr lang="en-US" sz="2000" dirty="0"/>
              <a:t>    switch(token) {</a:t>
            </a:r>
          </a:p>
          <a:p>
            <a:r>
              <a:rPr lang="en-US" sz="2000" dirty="0"/>
              <a:t>        case ’b’: // ’B’ starts with ’b’</a:t>
            </a:r>
          </a:p>
          <a:p>
            <a:r>
              <a:rPr lang="en-US" sz="2000" dirty="0"/>
              <a:t>        	return B();</a:t>
            </a:r>
          </a:p>
          <a:p>
            <a:r>
              <a:rPr lang="en-US" sz="2000" dirty="0"/>
              <a:t>        case ’c’: // ’C’ starts with ’c’</a:t>
            </a:r>
          </a:p>
          <a:p>
            <a:r>
              <a:rPr lang="en-US" sz="2000" dirty="0"/>
              <a:t>	return C();</a:t>
            </a:r>
          </a:p>
          <a:p>
            <a:r>
              <a:rPr lang="en-US" sz="2000" dirty="0"/>
              <a:t>        default: // Reject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1025" name="Picture 1" descr="page103image7928">
            <a:extLst>
              <a:ext uri="{FF2B5EF4-FFF2-40B4-BE49-F238E27FC236}">
                <a16:creationId xmlns:a16="http://schemas.microsoft.com/office/drawing/2014/main" id="{6B54EA74-9291-C94B-A5C4-9243A0D3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03image7928">
            <a:extLst>
              <a:ext uri="{FF2B5EF4-FFF2-40B4-BE49-F238E27FC236}">
                <a16:creationId xmlns:a16="http://schemas.microsoft.com/office/drawing/2014/main" id="{E1BB5D1E-62CD-3D44-BC0E-61581901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03image7928">
            <a:extLst>
              <a:ext uri="{FF2B5EF4-FFF2-40B4-BE49-F238E27FC236}">
                <a16:creationId xmlns:a16="http://schemas.microsoft.com/office/drawing/2014/main" id="{288877C5-EBC4-0A40-B144-E0B11AA68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2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F7D-753C-6345-B871-74C1BA9B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44F-1912-EA4E-A60D-A99945A6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LL(1) parser for: </a:t>
            </a:r>
            <a:r>
              <a:rPr lang="en-US" dirty="0">
                <a:solidFill>
                  <a:srgbClr val="0000FF"/>
                </a:solidFill>
              </a:rPr>
              <a:t>A→B | C, </a:t>
            </a:r>
            <a:r>
              <a:rPr lang="en-US" dirty="0" err="1">
                <a:solidFill>
                  <a:srgbClr val="0000FF"/>
                </a:solidFill>
              </a:rPr>
              <a:t>B→b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way to express above code more concisely?</a:t>
            </a:r>
          </a:p>
          <a:p>
            <a:pPr lvl="1"/>
            <a:r>
              <a:rPr lang="en-US" dirty="0"/>
              <a:t>Non-recursive LL(k) parsers use a </a:t>
            </a:r>
            <a:r>
              <a:rPr lang="en-US" b="1" dirty="0"/>
              <a:t>state transition table</a:t>
            </a:r>
            <a:r>
              <a:rPr lang="en-US" dirty="0"/>
              <a:t> (Just like finite automata)</a:t>
            </a:r>
          </a:p>
          <a:p>
            <a:pPr lvl="1"/>
            <a:r>
              <a:rPr lang="en-US" dirty="0"/>
              <a:t>Easier to automatically generate a non-recursive parser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D426-CD02-924D-8926-2EEE5C3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FFE6-3B26-BE49-845B-749C50FE05E3}"/>
              </a:ext>
            </a:extLst>
          </p:cNvPr>
          <p:cNvSpPr txBox="1"/>
          <p:nvPr/>
        </p:nvSpPr>
        <p:spPr>
          <a:xfrm>
            <a:off x="1295400" y="1403374"/>
            <a:ext cx="485485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int A() {</a:t>
            </a:r>
          </a:p>
          <a:p>
            <a:r>
              <a:rPr lang="en-US" sz="2000" dirty="0"/>
              <a:t>    int token = </a:t>
            </a:r>
            <a:r>
              <a:rPr lang="en-US" sz="2000" dirty="0" err="1"/>
              <a:t>peekNext</a:t>
            </a:r>
            <a:r>
              <a:rPr lang="en-US" sz="2000" dirty="0"/>
              <a:t>(); // lookahead token</a:t>
            </a:r>
          </a:p>
          <a:p>
            <a:r>
              <a:rPr lang="en-US" sz="2000" dirty="0"/>
              <a:t>    switch(token) {</a:t>
            </a:r>
          </a:p>
          <a:p>
            <a:r>
              <a:rPr lang="en-US" sz="2000" dirty="0"/>
              <a:t>        case ’b’: // ’B’ starts with ’b’</a:t>
            </a:r>
          </a:p>
          <a:p>
            <a:r>
              <a:rPr lang="en-US" sz="2000" dirty="0"/>
              <a:t>        	return B();</a:t>
            </a:r>
          </a:p>
          <a:p>
            <a:r>
              <a:rPr lang="en-US" sz="2000" dirty="0"/>
              <a:t>        case ’c’: // ’C’ starts with ’c’</a:t>
            </a:r>
          </a:p>
          <a:p>
            <a:r>
              <a:rPr lang="en-US" sz="2000" dirty="0"/>
              <a:t>	return C();</a:t>
            </a:r>
          </a:p>
          <a:p>
            <a:r>
              <a:rPr lang="en-US" sz="2000" dirty="0"/>
              <a:t>        default: // Reject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1025" name="Picture 1" descr="page103image7928">
            <a:extLst>
              <a:ext uri="{FF2B5EF4-FFF2-40B4-BE49-F238E27FC236}">
                <a16:creationId xmlns:a16="http://schemas.microsoft.com/office/drawing/2014/main" id="{6B54EA74-9291-C94B-A5C4-9243A0D3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 descr="page103image7928">
            <a:extLst>
              <a:ext uri="{FF2B5EF4-FFF2-40B4-BE49-F238E27FC236}">
                <a16:creationId xmlns:a16="http://schemas.microsoft.com/office/drawing/2014/main" id="{713A4B98-E56A-3640-9F4C-8A60024A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 descr="page103image7928">
            <a:extLst>
              <a:ext uri="{FF2B5EF4-FFF2-40B4-BE49-F238E27FC236}">
                <a16:creationId xmlns:a16="http://schemas.microsoft.com/office/drawing/2014/main" id="{D6C1BFDB-D2D8-EB4F-B07E-9A4BC256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4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A835-D686-F24D-9E59-0B8D314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LL(1)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367-7561-8C46-B48A-C4DFF60A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Table-driven parser: amenable to automatic code generation (just like </a:t>
            </a:r>
            <a:r>
              <a:rPr lang="en-US" dirty="0" err="1"/>
              <a:t>lexers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Input buffer</a:t>
            </a:r>
            <a:r>
              <a:rPr lang="en-US" dirty="0"/>
              <a:t>: contains the string to be parsed, followed by $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 holds unmatched portion of derivation string</a:t>
            </a:r>
          </a:p>
          <a:p>
            <a:pPr lvl="1"/>
            <a:r>
              <a:rPr lang="en-US" b="1" dirty="0"/>
              <a:t>Parse table</a:t>
            </a:r>
            <a:r>
              <a:rPr lang="en-US" dirty="0"/>
              <a:t> M[A, b]: an entry containing rule “A</a:t>
            </a:r>
            <a:r>
              <a:rPr lang="en-US" dirty="0">
                <a:sym typeface="Wingdings" pitchFamily="2" charset="2"/>
              </a:rPr>
              <a:t>…” or error</a:t>
            </a:r>
          </a:p>
          <a:p>
            <a:pPr lvl="1"/>
            <a:r>
              <a:rPr lang="en-US" b="1" dirty="0">
                <a:sym typeface="Wingdings" pitchFamily="2" charset="2"/>
              </a:rPr>
              <a:t>Parser driver </a:t>
            </a:r>
            <a:r>
              <a:rPr lang="en-US" dirty="0">
                <a:sym typeface="Wingdings" pitchFamily="2" charset="2"/>
              </a:rPr>
              <a:t>(a.k.a., predictive parsing program): next action based on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(stack top, current token)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1E139-A58C-394B-B2F0-C267CCC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F1A42-D435-E44E-9D71-C51A9D72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72" y="3735237"/>
            <a:ext cx="4197052" cy="31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3AA5-F592-964C-9ACB-C0817E9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 Table: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C55-C83F-9044-8AD1-1858105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with 2D parse table</a:t>
            </a:r>
          </a:p>
          <a:p>
            <a:pPr lvl="1"/>
            <a:r>
              <a:rPr lang="en-US" b="1" dirty="0"/>
              <a:t>First column </a:t>
            </a:r>
            <a:r>
              <a:rPr lang="en-US" dirty="0"/>
              <a:t>lists all non-terminals in the grammar</a:t>
            </a:r>
          </a:p>
          <a:p>
            <a:pPr lvl="1"/>
            <a:r>
              <a:rPr lang="en-US" b="1" dirty="0"/>
              <a:t>First row</a:t>
            </a:r>
            <a:r>
              <a:rPr lang="en-US" dirty="0"/>
              <a:t> lists all possible terminals in the grammar and $</a:t>
            </a:r>
          </a:p>
          <a:p>
            <a:pPr lvl="1"/>
            <a:r>
              <a:rPr lang="en-US" dirty="0"/>
              <a:t>A table entry contains one production</a:t>
            </a:r>
          </a:p>
          <a:p>
            <a:pPr lvl="2"/>
            <a:r>
              <a:rPr lang="en-US" dirty="0"/>
              <a:t>One action for each (non-terminal, input) combination</a:t>
            </a:r>
          </a:p>
          <a:p>
            <a:pPr lvl="2"/>
            <a:r>
              <a:rPr lang="en-US" dirty="0"/>
              <a:t>It “predicts” the correct action based on one lookahead</a:t>
            </a:r>
          </a:p>
          <a:p>
            <a:pPr lvl="2"/>
            <a:r>
              <a:rPr lang="en-US" dirty="0"/>
              <a:t>No backtracking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AE81-2DA7-7643-A11B-3C74A9C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80456A-5F1F-A84E-939F-690037CA2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60486"/>
              </p:ext>
            </p:extLst>
          </p:nvPr>
        </p:nvGraphicFramePr>
        <p:xfrm>
          <a:off x="899592" y="1059899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7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608-4D29-ED48-BA5A-A56CD6E4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7FC3-30A1-1540-88D4-97F47DA2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state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 tape: input tokens followed by ’$’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 start symbol followed by ’$’ at bottom</a:t>
            </a:r>
          </a:p>
          <a:p>
            <a:r>
              <a:rPr lang="en-US" dirty="0"/>
              <a:t>General idea: repeat one of two actions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Expand</a:t>
            </a:r>
            <a:r>
              <a:rPr lang="en-US" dirty="0"/>
              <a:t> symbol at top of stack by applying a production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Match</a:t>
            </a:r>
            <a:r>
              <a:rPr lang="en-US" dirty="0"/>
              <a:t> terminal symbol at top of stack with input token</a:t>
            </a:r>
          </a:p>
          <a:p>
            <a:r>
              <a:rPr lang="en-US" dirty="0"/>
              <a:t>Step-by-step parsing based on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X,a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X: symbol at the top of the stack</a:t>
            </a:r>
          </a:p>
          <a:p>
            <a:pPr lvl="1"/>
            <a:r>
              <a:rPr lang="en-US" dirty="0"/>
              <a:t>a: current input token</a:t>
            </a:r>
          </a:p>
          <a:p>
            <a:pPr lvl="2"/>
            <a:r>
              <a:rPr lang="en-US" dirty="0"/>
              <a:t>If X ∈ T, then</a:t>
            </a:r>
          </a:p>
          <a:p>
            <a:pPr lvl="3"/>
            <a:r>
              <a:rPr lang="en-US" dirty="0"/>
              <a:t>If X == a == $, parser halts with “success”</a:t>
            </a:r>
          </a:p>
          <a:p>
            <a:pPr lvl="3"/>
            <a:r>
              <a:rPr lang="en-US" dirty="0"/>
              <a:t>If X == a != $, successful match, pop X from stack and advance input head</a:t>
            </a:r>
          </a:p>
          <a:p>
            <a:pPr lvl="3"/>
            <a:r>
              <a:rPr lang="en-US" dirty="0"/>
              <a:t>If X != a, parser halts and input is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  <a:p>
            <a:pPr lvl="2"/>
            <a:r>
              <a:rPr lang="en-US" dirty="0"/>
              <a:t>if X ∈ N, then</a:t>
            </a:r>
          </a:p>
          <a:p>
            <a:pPr lvl="3"/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== ‘X→RHS”, pop X and push RHS to stack</a:t>
            </a:r>
          </a:p>
          <a:p>
            <a:pPr lvl="3"/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== empty, parser halts and input is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2993-F1BA-6F44-962B-61D9168D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9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F64-EA9D-594C-B352-39B845CA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RHS in Reverse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0BC-6C76-5E48-A268-29F0D040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(X, a)</a:t>
            </a:r>
          </a:p>
          <a:p>
            <a:pPr lvl="1"/>
            <a:r>
              <a:rPr lang="en-US" dirty="0"/>
              <a:t>X: symbol at the top of the stack</a:t>
            </a:r>
          </a:p>
          <a:p>
            <a:pPr lvl="1"/>
            <a:r>
              <a:rPr lang="en-US" dirty="0"/>
              <a:t>a: current input token</a:t>
            </a:r>
          </a:p>
          <a:p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 “</a:t>
            </a:r>
            <a:r>
              <a:rPr lang="en-US" dirty="0">
                <a:solidFill>
                  <a:srgbClr val="0000FF"/>
                </a:solidFill>
              </a:rPr>
              <a:t>X → </a:t>
            </a:r>
            <a:r>
              <a:rPr lang="en-US" dirty="0" err="1">
                <a:solidFill>
                  <a:srgbClr val="0000FF"/>
                </a:solidFill>
              </a:rPr>
              <a:t>BcD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Performs the leftmost derivation: </a:t>
            </a:r>
            <a:r>
              <a:rPr lang="el-GR" dirty="0"/>
              <a:t>α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</a:t>
            </a:r>
            <a:r>
              <a:rPr lang="el-GR" dirty="0"/>
              <a:t>β ⇒ α </a:t>
            </a:r>
            <a:r>
              <a:rPr lang="en-US" dirty="0" err="1">
                <a:solidFill>
                  <a:srgbClr val="0000FF"/>
                </a:solidFill>
              </a:rPr>
              <a:t>BcD</a:t>
            </a:r>
            <a:r>
              <a:rPr lang="en-US" dirty="0"/>
              <a:t> </a:t>
            </a:r>
            <a:r>
              <a:rPr lang="el-GR" dirty="0"/>
              <a:t>β</a:t>
            </a:r>
            <a:endParaRPr lang="en-US" dirty="0"/>
          </a:p>
          <a:p>
            <a:pPr lvl="1"/>
            <a:r>
              <a:rPr lang="el-GR" dirty="0"/>
              <a:t>α: </a:t>
            </a:r>
            <a:r>
              <a:rPr lang="en-US" dirty="0"/>
              <a:t>string that has already been matched with input</a:t>
            </a:r>
          </a:p>
          <a:p>
            <a:pPr lvl="1"/>
            <a:r>
              <a:rPr lang="el-GR" dirty="0"/>
              <a:t>β: </a:t>
            </a:r>
            <a:r>
              <a:rPr lang="en-US" dirty="0"/>
              <a:t>string yet to be matched, corresponding to the ...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4717-2567-D649-9211-78C240FE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6493D-B145-D84F-83C1-B4F3F9BE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08" y="2708920"/>
            <a:ext cx="2664296" cy="21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407F-96CE-474A-97EF-6A36C0FA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LL(1) Parsing to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8FBA-723A-564D-9A70-17C7A0B5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E → T+E|T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 → int*T | int | (E)</a:t>
            </a:r>
          </a:p>
          <a:p>
            <a:pPr lvl="1"/>
            <a:r>
              <a:rPr lang="en-US" dirty="0"/>
              <a:t>No left recursion</a:t>
            </a:r>
          </a:p>
          <a:p>
            <a:pPr lvl="1"/>
            <a:r>
              <a:rPr lang="en-US" dirty="0"/>
              <a:t>But require left factoring</a:t>
            </a:r>
          </a:p>
          <a:p>
            <a:r>
              <a:rPr lang="en-US" dirty="0"/>
              <a:t>After rewriting grammar, we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E’→ +E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 → </a:t>
            </a:r>
            <a:r>
              <a:rPr lang="en-US" dirty="0" err="1">
                <a:solidFill>
                  <a:srgbClr val="0000FF"/>
                </a:solidFill>
              </a:rPr>
              <a:t>intT</a:t>
            </a:r>
            <a:r>
              <a:rPr lang="en-US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T’→ *T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1CC2-EBDC-1F4E-9CAF-365F7B4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34994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63618"/>
              </p:ext>
            </p:extLst>
          </p:nvPr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19856"/>
              </p:ext>
            </p:extLst>
          </p:nvPr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2"/>
            <a:ext cx="1838920" cy="545229"/>
          </a:xfrm>
          <a:prstGeom prst="curvedConnector3">
            <a:avLst>
              <a:gd name="adj1" fmla="val 43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22E4-8372-4F45-B44A-1884650FE79F}"/>
              </a:ext>
            </a:extLst>
          </p:cNvPr>
          <p:cNvSpPr/>
          <p:nvPr/>
        </p:nvSpPr>
        <p:spPr>
          <a:xfrm>
            <a:off x="2491998" y="4437112"/>
            <a:ext cx="1215906" cy="368904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7FF75-17F9-F04F-A8CD-32BE8CF9B2C1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24E011-3FEB-CF4B-8448-C418108E42B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93521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3"/>
            <a:ext cx="1861941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22E4-8372-4F45-B44A-1884650FE79F}"/>
              </a:ext>
            </a:extLst>
          </p:cNvPr>
          <p:cNvSpPr/>
          <p:nvPr/>
        </p:nvSpPr>
        <p:spPr>
          <a:xfrm>
            <a:off x="2491997" y="5250477"/>
            <a:ext cx="1216152" cy="384048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836FE-8B72-3245-B953-8309DA8D1E43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6B125A-E4FD-AE42-8FC7-10862FF628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A4D-2823-E14C-ADA5-6949D1D6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A717-EC89-0348-9C7F-3A608103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5471886" cy="5616624"/>
          </a:xfrm>
        </p:spPr>
        <p:txBody>
          <a:bodyPr>
            <a:normAutofit/>
          </a:bodyPr>
          <a:lstStyle/>
          <a:p>
            <a:r>
              <a:rPr lang="en-US" dirty="0"/>
              <a:t>Grammar </a:t>
            </a:r>
            <a:r>
              <a:rPr lang="en-US" dirty="0">
                <a:solidFill>
                  <a:srgbClr val="0000FF"/>
                </a:solidFill>
              </a:rPr>
              <a:t>E→E*E | E+E | (E) | id</a:t>
            </a:r>
          </a:p>
          <a:p>
            <a:pPr lvl="1"/>
            <a:r>
              <a:rPr lang="en-US" dirty="0"/>
              <a:t>Ambiguous.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 dirty="0"/>
              <a:t>Two distinct leftmost derivations for the sentence </a:t>
            </a:r>
            <a:r>
              <a:rPr lang="en-US" dirty="0">
                <a:solidFill>
                  <a:srgbClr val="0000FF"/>
                </a:solidFill>
              </a:rPr>
              <a:t>id + id * id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Are the two trees have the same meaning?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Above: id + (id * id)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Below: (id + id) * id</a:t>
            </a:r>
          </a:p>
          <a:p>
            <a:pPr lvl="1"/>
            <a:endParaRPr lang="en-US" dirty="0"/>
          </a:p>
          <a:p>
            <a:r>
              <a:rPr lang="en-US" dirty="0"/>
              <a:t>The deepest sub-tree is traversed first, thus higher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6BC37-A8F3-D145-8331-B993E46B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502FEA-BA1F-EA43-AC2D-4E864AEE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908720"/>
            <a:ext cx="2358991" cy="2810713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D009AF7-BC19-A142-99B4-1E412291A1E6}"/>
              </a:ext>
            </a:extLst>
          </p:cNvPr>
          <p:cNvGrpSpPr/>
          <p:nvPr/>
        </p:nvGrpSpPr>
        <p:grpSpPr>
          <a:xfrm>
            <a:off x="6228184" y="3704655"/>
            <a:ext cx="2068315" cy="2268019"/>
            <a:chOff x="4575408" y="1953069"/>
            <a:chExt cx="2873395" cy="340358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761EB4-72CB-1849-AC1C-EA86921B60BC}"/>
                </a:ext>
              </a:extLst>
            </p:cNvPr>
            <p:cNvGrpSpPr/>
            <p:nvPr/>
          </p:nvGrpSpPr>
          <p:grpSpPr>
            <a:xfrm>
              <a:off x="4575408" y="4362807"/>
              <a:ext cx="417102" cy="993847"/>
              <a:chOff x="4575408" y="4362807"/>
              <a:chExt cx="417102" cy="99384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9B7FEE-ACD8-124E-917B-5E87E4D3C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432" y="4362807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9EF5EC-B617-AE40-BD06-5763AC098B9C}"/>
                  </a:ext>
                </a:extLst>
              </p:cNvPr>
              <p:cNvSpPr txBox="1"/>
              <p:nvPr/>
            </p:nvSpPr>
            <p:spPr>
              <a:xfrm>
                <a:off x="4575408" y="4894989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A677063-31D3-9F4E-BC85-E6C488DD8EF2}"/>
                </a:ext>
              </a:extLst>
            </p:cNvPr>
            <p:cNvGrpSpPr/>
            <p:nvPr/>
          </p:nvGrpSpPr>
          <p:grpSpPr>
            <a:xfrm>
              <a:off x="6131644" y="4362807"/>
              <a:ext cx="417102" cy="993847"/>
              <a:chOff x="6131644" y="4362807"/>
              <a:chExt cx="417102" cy="99384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BB09B97-AF18-0540-883D-00F012E81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7668" y="4362807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2028DF-853D-CC46-BDD9-D6F4B9C30026}"/>
                  </a:ext>
                </a:extLst>
              </p:cNvPr>
              <p:cNvSpPr txBox="1"/>
              <p:nvPr/>
            </p:nvSpPr>
            <p:spPr>
              <a:xfrm>
                <a:off x="6131644" y="4894989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99119E6-349F-9C42-930F-425227B4C93C}"/>
                </a:ext>
              </a:extLst>
            </p:cNvPr>
            <p:cNvGrpSpPr/>
            <p:nvPr/>
          </p:nvGrpSpPr>
          <p:grpSpPr>
            <a:xfrm>
              <a:off x="4647416" y="3431447"/>
              <a:ext cx="1891584" cy="1037729"/>
              <a:chOff x="4647416" y="3431447"/>
              <a:chExt cx="1891584" cy="103772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7FF3C03-22F4-5043-839F-D204809CC84B}"/>
                  </a:ext>
                </a:extLst>
              </p:cNvPr>
              <p:cNvGrpSpPr/>
              <p:nvPr/>
            </p:nvGrpSpPr>
            <p:grpSpPr>
              <a:xfrm>
                <a:off x="4791433" y="3431447"/>
                <a:ext cx="1560518" cy="629858"/>
                <a:chOff x="707226" y="1903275"/>
                <a:chExt cx="1560518" cy="629858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809D17C-54D1-5E4E-BB34-392C9C1D7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7226" y="1916832"/>
                  <a:ext cx="624728" cy="5321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75F71F8-DA37-B34C-B995-D9DA61DBB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6606" y="1903275"/>
                  <a:ext cx="611138" cy="567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B52C7CE-8D71-E94F-9508-050E580CB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69" y="1938773"/>
                  <a:ext cx="0" cy="594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564533D-78FA-4245-943A-9E06F876B130}"/>
                  </a:ext>
                </a:extLst>
              </p:cNvPr>
              <p:cNvSpPr txBox="1"/>
              <p:nvPr/>
            </p:nvSpPr>
            <p:spPr>
              <a:xfrm>
                <a:off x="4647416" y="3940987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64A3744-A69C-3140-9142-E2C2A41627EB}"/>
                  </a:ext>
                </a:extLst>
              </p:cNvPr>
              <p:cNvSpPr txBox="1"/>
              <p:nvPr/>
            </p:nvSpPr>
            <p:spPr>
              <a:xfrm>
                <a:off x="6203652" y="3940987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43810B2-240F-834F-B64B-351D30063163}"/>
                  </a:ext>
                </a:extLst>
              </p:cNvPr>
              <p:cNvSpPr txBox="1"/>
              <p:nvPr/>
            </p:nvSpPr>
            <p:spPr>
              <a:xfrm>
                <a:off x="5417608" y="400751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+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DBBBB55-9311-D74F-A82D-31BF234ABC92}"/>
                </a:ext>
              </a:extLst>
            </p:cNvPr>
            <p:cNvSpPr txBox="1"/>
            <p:nvPr/>
          </p:nvSpPr>
          <p:spPr>
            <a:xfrm>
              <a:off x="6297729" y="195306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2CE4823-EE9E-AD4E-B03A-F8C094B225C3}"/>
                </a:ext>
              </a:extLst>
            </p:cNvPr>
            <p:cNvGrpSpPr/>
            <p:nvPr/>
          </p:nvGrpSpPr>
          <p:grpSpPr>
            <a:xfrm>
              <a:off x="5404018" y="2432948"/>
              <a:ext cx="2035039" cy="1092964"/>
              <a:chOff x="5404018" y="2432948"/>
              <a:chExt cx="2035039" cy="109296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561675-F600-A441-9D0B-CC6A573EC362}"/>
                  </a:ext>
                </a:extLst>
              </p:cNvPr>
              <p:cNvSpPr txBox="1"/>
              <p:nvPr/>
            </p:nvSpPr>
            <p:spPr>
              <a:xfrm>
                <a:off x="5404018" y="296978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0CE162B-F111-0E47-BFA1-9B15CA7FF6F1}"/>
                  </a:ext>
                </a:extLst>
              </p:cNvPr>
              <p:cNvGrpSpPr/>
              <p:nvPr/>
            </p:nvGrpSpPr>
            <p:grpSpPr>
              <a:xfrm>
                <a:off x="5685144" y="2432948"/>
                <a:ext cx="1560518" cy="629858"/>
                <a:chOff x="707226" y="1903275"/>
                <a:chExt cx="1560518" cy="629858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8867E8-8EE3-E944-B204-4B32961C5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7226" y="1916832"/>
                  <a:ext cx="624728" cy="5321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985B9F9-B3C6-C744-AE7B-443DD9AA3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6606" y="1903275"/>
                  <a:ext cx="611138" cy="567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C95D5E8-D4B4-3644-8A0C-7175DC852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69" y="1938773"/>
                  <a:ext cx="0" cy="594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25A78E-51E1-7946-A6C1-6EF8E1C500B1}"/>
                  </a:ext>
                </a:extLst>
              </p:cNvPr>
              <p:cNvSpPr txBox="1"/>
              <p:nvPr/>
            </p:nvSpPr>
            <p:spPr>
              <a:xfrm>
                <a:off x="6313398" y="3064247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13F373-0931-3B45-AB5E-1B87BB8816E4}"/>
                  </a:ext>
                </a:extLst>
              </p:cNvPr>
              <p:cNvSpPr txBox="1"/>
              <p:nvPr/>
            </p:nvSpPr>
            <p:spPr>
              <a:xfrm>
                <a:off x="7103709" y="2968229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B65CD31-FB68-7F42-8EA3-92EEF3ED83B6}"/>
                </a:ext>
              </a:extLst>
            </p:cNvPr>
            <p:cNvGrpSpPr/>
            <p:nvPr/>
          </p:nvGrpSpPr>
          <p:grpSpPr>
            <a:xfrm>
              <a:off x="7031701" y="3390049"/>
              <a:ext cx="417102" cy="993847"/>
              <a:chOff x="7031701" y="3390049"/>
              <a:chExt cx="417102" cy="99384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2D67390-0299-434E-A5FE-5D356E6A7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7725" y="3390049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94F400A-F27F-5742-AFB4-BC63A1AF663B}"/>
                  </a:ext>
                </a:extLst>
              </p:cNvPr>
              <p:cNvSpPr txBox="1"/>
              <p:nvPr/>
            </p:nvSpPr>
            <p:spPr>
              <a:xfrm>
                <a:off x="7031701" y="3922231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201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4907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6566F-F1D8-8145-A102-4AC2603EEE6C}"/>
              </a:ext>
            </a:extLst>
          </p:cNvPr>
          <p:cNvSpPr txBox="1"/>
          <p:nvPr/>
        </p:nvSpPr>
        <p:spPr>
          <a:xfrm>
            <a:off x="454792" y="2787471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A3C5B-3284-624D-9228-AB613187DBC7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7D6A5E3-2C8C-FD4C-81BD-0087388CBB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41797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822138" y="2247090"/>
            <a:ext cx="431690" cy="2039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50" y="3110133"/>
            <a:ext cx="1861939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20128B-898D-F54F-A82B-415FC5A86EB4}"/>
              </a:ext>
            </a:extLst>
          </p:cNvPr>
          <p:cNvSpPr/>
          <p:nvPr/>
        </p:nvSpPr>
        <p:spPr>
          <a:xfrm>
            <a:off x="3737974" y="5693034"/>
            <a:ext cx="1008112" cy="398908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68D50-4BB7-7441-A160-6E8D492E23DE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C6220C0-3D20-FA42-8905-44935E200F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32081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822138" y="2247090"/>
            <a:ext cx="431690" cy="2039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23FD-A926-C04F-8021-1314250ACFD4}"/>
              </a:ext>
            </a:extLst>
          </p:cNvPr>
          <p:cNvSpPr txBox="1"/>
          <p:nvPr/>
        </p:nvSpPr>
        <p:spPr>
          <a:xfrm>
            <a:off x="536201" y="28174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859B68-BBF3-AE40-81D7-E6DB19B4926C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34B6035-B061-D342-AA43-80708B6B7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1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76405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4276603" y="1837017"/>
            <a:ext cx="387299" cy="10684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3"/>
            <a:ext cx="1861940" cy="2383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08C012-AC3C-7A40-BDE1-67859FB690E8}"/>
              </a:ext>
            </a:extLst>
          </p:cNvPr>
          <p:cNvSpPr/>
          <p:nvPr/>
        </p:nvSpPr>
        <p:spPr>
          <a:xfrm>
            <a:off x="2483768" y="5259992"/>
            <a:ext cx="1224136" cy="401256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94777-D225-DC4F-B757-56F8FCE4A2CA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0894F3A-611E-E04D-892D-F03132E57E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8153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4276603" y="1837017"/>
            <a:ext cx="387299" cy="10684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A0C87-6B2A-8347-BC80-0008A5A1C5DE}"/>
              </a:ext>
            </a:extLst>
          </p:cNvPr>
          <p:cNvSpPr txBox="1"/>
          <p:nvPr/>
        </p:nvSpPr>
        <p:spPr>
          <a:xfrm>
            <a:off x="455889" y="277385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A3F8D-807A-3145-A773-F845300A46A6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3E5DE59-8157-5D43-8A40-8A8593F8D9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2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44733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64608" y="3110133"/>
            <a:ext cx="1875381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5D942D-2F76-8A40-AC7E-B1642E298FCF}"/>
              </a:ext>
            </a:extLst>
          </p:cNvPr>
          <p:cNvSpPr/>
          <p:nvPr/>
        </p:nvSpPr>
        <p:spPr>
          <a:xfrm>
            <a:off x="7820027" y="5661248"/>
            <a:ext cx="1008112" cy="41421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D93B6-5883-A640-B997-6BA2F7B85C13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AE76D07-3C58-8B4B-8DAD-BB0276598B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57247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2"/>
            <a:ext cx="1861941" cy="5452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75D942D-2F76-8A40-AC7E-B1642E298FCF}"/>
              </a:ext>
            </a:extLst>
          </p:cNvPr>
          <p:cNvSpPr/>
          <p:nvPr/>
        </p:nvSpPr>
        <p:spPr>
          <a:xfrm>
            <a:off x="7792871" y="4842989"/>
            <a:ext cx="1008112" cy="41421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451A5-D47A-D04B-8C9D-64B7AA9D2AAC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C2C43FF-D16D-F24B-A1AE-9E3BCECD8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24925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3"/>
            <a:ext cx="1838920" cy="8981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35A485-525A-BE40-8DD0-69ED0139E351}"/>
              </a:ext>
            </a:extLst>
          </p:cNvPr>
          <p:cNvSpPr txBox="1"/>
          <p:nvPr/>
        </p:nvSpPr>
        <p:spPr>
          <a:xfrm>
            <a:off x="6050582" y="2564904"/>
            <a:ext cx="1795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ACCEPT!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F1A4CB-FA8D-6943-BA94-6E8A0C2B40ED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151ED99-9936-8D4F-9460-6501791626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D1B9-F326-3043-8AEA-653BA15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F163-F2BD-484F-A89E-1758B6A8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Contents of stack correspond to remaining input</a:t>
            </a:r>
          </a:p>
          <a:p>
            <a:r>
              <a:rPr lang="en-US" dirty="0"/>
              <a:t>Actions correspond to productions in leftmost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154CE-3424-774E-91B2-DC1BB55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68A759-9828-1147-9C48-491A250F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88072"/>
              </p:ext>
            </p:extLst>
          </p:nvPr>
        </p:nvGraphicFramePr>
        <p:xfrm>
          <a:off x="467544" y="846798"/>
          <a:ext cx="5040561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63106367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46913614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576072166"/>
                    </a:ext>
                  </a:extLst>
                </a:gridCol>
              </a:tblGrid>
              <a:tr h="20495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238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sz="2000" dirty="0"/>
                        <a:t> TE’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80745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int 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9560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93213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*T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14673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59557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int T’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55585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81362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l-GR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7204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l-GR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7184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Halt and 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53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537714-16A1-8E4B-8138-FCC4C9F52406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 | 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 *T | 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1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is Recursive Descent?</a:t>
            </a:r>
          </a:p>
          <a:p>
            <a:endParaRPr lang="en-US" dirty="0"/>
          </a:p>
          <a:p>
            <a:r>
              <a:rPr lang="en-US" dirty="0"/>
              <a:t>Why do we prefer to use Predictive Parser?</a:t>
            </a:r>
          </a:p>
          <a:p>
            <a:endParaRPr lang="en-US" dirty="0"/>
          </a:p>
          <a:p>
            <a:r>
              <a:rPr lang="en-US" dirty="0"/>
              <a:t>How to predict the next production to use?</a:t>
            </a:r>
          </a:p>
          <a:p>
            <a:endParaRPr lang="en-US" dirty="0"/>
          </a:p>
          <a:p>
            <a:r>
              <a:rPr lang="en-US" dirty="0"/>
              <a:t>What are the grammar requirements of predictive parse?</a:t>
            </a:r>
          </a:p>
          <a:p>
            <a:endParaRPr lang="en-US" dirty="0"/>
          </a:p>
          <a:p>
            <a:r>
              <a:rPr lang="en-US" dirty="0"/>
              <a:t>What does LL(k)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9ED8B-362E-E844-A6DA-AEF36C2A6490}"/>
              </a:ext>
            </a:extLst>
          </p:cNvPr>
          <p:cNvSpPr txBox="1"/>
          <p:nvPr/>
        </p:nvSpPr>
        <p:spPr>
          <a:xfrm>
            <a:off x="395536" y="1311151"/>
            <a:ext cx="880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Parsing by trying and backtracking to produce the leftmost derivation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20713" y="2348880"/>
            <a:ext cx="521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Requires no backtracking, more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E880-759A-CA43-B7AB-5A68414772C7}"/>
              </a:ext>
            </a:extLst>
          </p:cNvPr>
          <p:cNvSpPr txBox="1"/>
          <p:nvPr/>
        </p:nvSpPr>
        <p:spPr>
          <a:xfrm>
            <a:off x="420713" y="3356992"/>
            <a:ext cx="722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Next input symbol, current nonterminal being processed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761F7-C7C9-F046-B9E3-7253823B1686}"/>
              </a:ext>
            </a:extLst>
          </p:cNvPr>
          <p:cNvSpPr txBox="1"/>
          <p:nvPr/>
        </p:nvSpPr>
        <p:spPr>
          <a:xfrm>
            <a:off x="420713" y="4365104"/>
            <a:ext cx="587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common prefix, no left recursion [</a:t>
            </a:r>
            <a:r>
              <a:rPr lang="en-US" sz="2400" dirty="0" err="1">
                <a:solidFill>
                  <a:srgbClr val="0000FF"/>
                </a:solidFill>
              </a:rPr>
              <a:t>唯一性</a:t>
            </a:r>
            <a:r>
              <a:rPr lang="en-US" sz="2400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420713" y="5301208"/>
            <a:ext cx="486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L: scans the input from left to right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L: produces a leftmost derivation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K: using k input symbols of lookahead</a:t>
            </a:r>
          </a:p>
        </p:txBody>
      </p:sp>
    </p:spTree>
    <p:extLst>
      <p:ext uri="{BB962C8B-B14F-4D97-AF65-F5344CB8AC3E}">
        <p14:creationId xmlns:p14="http://schemas.microsoft.com/office/powerpoint/2010/main" val="118232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F40-3524-744A-BCC5-BCF25B6F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Ambiguity Removal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90227-135D-FC46-B412-2EC6C9B7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3B506-758A-224E-9B51-57D70F5D22A5}"/>
              </a:ext>
            </a:extLst>
          </p:cNvPr>
          <p:cNvSpPr txBox="1"/>
          <p:nvPr/>
        </p:nvSpPr>
        <p:spPr>
          <a:xfrm>
            <a:off x="35496" y="4014358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E→E*E | E+E | (E) | id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BFFD6D-3FB6-BA4F-AEA1-62748C6F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844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remove the ambiguity?</a:t>
            </a:r>
          </a:p>
          <a:p>
            <a:r>
              <a:rPr lang="en-US" dirty="0"/>
              <a:t>Specify precedence</a:t>
            </a:r>
          </a:p>
          <a:p>
            <a:pPr lvl="1"/>
            <a:r>
              <a:rPr lang="en-US" sz="2000" dirty="0"/>
              <a:t>The higher level of the production, the lower priority of operator</a:t>
            </a:r>
          </a:p>
          <a:p>
            <a:pPr lvl="1"/>
            <a:r>
              <a:rPr lang="en-US" sz="2000" dirty="0"/>
              <a:t>The lower level of the production, the higher priority of operator</a:t>
            </a:r>
          </a:p>
          <a:p>
            <a:r>
              <a:rPr lang="en-US" dirty="0"/>
              <a:t>Specify associativity</a:t>
            </a:r>
          </a:p>
          <a:p>
            <a:pPr lvl="1"/>
            <a:r>
              <a:rPr lang="en-US" sz="2000" dirty="0"/>
              <a:t>If the operator is left associative, induce left recursion in its production</a:t>
            </a:r>
          </a:p>
          <a:p>
            <a:pPr lvl="1"/>
            <a:r>
              <a:rPr lang="en-US" sz="2000" dirty="0"/>
              <a:t>If the operator is right associative, induce right recursion in its production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6C7A8-1696-B547-9D5F-885B759D6874}"/>
              </a:ext>
            </a:extLst>
          </p:cNvPr>
          <p:cNvSpPr txBox="1"/>
          <p:nvPr/>
        </p:nvSpPr>
        <p:spPr>
          <a:xfrm>
            <a:off x="2987824" y="4851159"/>
            <a:ext cx="21828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still possible to get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id + (id + id)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(id + id) + id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what if ‘-’ (minus)?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7176F-FE70-D243-9D7A-81A54AA9EE71}"/>
              </a:ext>
            </a:extLst>
          </p:cNvPr>
          <p:cNvSpPr txBox="1"/>
          <p:nvPr/>
        </p:nvSpPr>
        <p:spPr>
          <a:xfrm>
            <a:off x="5292080" y="4863787"/>
            <a:ext cx="4027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Now, can only have more ‘+’ on left</a:t>
            </a:r>
          </a:p>
          <a:p>
            <a:r>
              <a:rPr lang="en-US" sz="2000" dirty="0"/>
              <a:t>E: sum of one or more terms (T)</a:t>
            </a:r>
          </a:p>
          <a:p>
            <a:r>
              <a:rPr lang="en-US" sz="2000" dirty="0"/>
              <a:t>T: product of one or more factors (F)</a:t>
            </a:r>
          </a:p>
          <a:p>
            <a:r>
              <a:rPr lang="en-US" sz="2000" dirty="0"/>
              <a:t>F: an identifier or a ‘()’ed expr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F6C2D4-B6AF-2346-B167-11E4C13F9B80}"/>
              </a:ext>
            </a:extLst>
          </p:cNvPr>
          <p:cNvGrpSpPr/>
          <p:nvPr/>
        </p:nvGrpSpPr>
        <p:grpSpPr>
          <a:xfrm>
            <a:off x="2906507" y="3645025"/>
            <a:ext cx="2421344" cy="1200329"/>
            <a:chOff x="2906507" y="3645025"/>
            <a:chExt cx="2421344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27C5-A89A-8243-944D-336ED3CB5ED2}"/>
                </a:ext>
              </a:extLst>
            </p:cNvPr>
            <p:cNvSpPr txBox="1"/>
            <p:nvPr/>
          </p:nvSpPr>
          <p:spPr>
            <a:xfrm>
              <a:off x="3347864" y="3645025"/>
              <a:ext cx="19799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"/>
              <a:r>
                <a:rPr lang="en-US" sz="2400" dirty="0">
                  <a:solidFill>
                    <a:srgbClr val="0000FF"/>
                  </a:solidFill>
                </a:rPr>
                <a:t>E 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 E + E | T</a:t>
              </a:r>
              <a:r>
                <a:rPr lang="en-US" sz="2400" dirty="0">
                  <a:sym typeface="Wingdings" pitchFamily="2" charset="2"/>
                </a:rPr>
                <a:t> </a:t>
              </a:r>
            </a:p>
            <a:p>
              <a:pPr marL="18"/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T  T * T | F</a:t>
              </a:r>
              <a:endParaRPr lang="en-US" sz="2400" dirty="0">
                <a:sym typeface="Wingdings" pitchFamily="2" charset="2"/>
              </a:endParaRPr>
            </a:p>
            <a:p>
              <a:pPr marL="18"/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F  (E) | id</a:t>
              </a:r>
              <a:endParaRPr lang="en-US" sz="2400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C9E6FD0-3339-BB4F-AF85-B6B4560674D5}"/>
                </a:ext>
              </a:extLst>
            </p:cNvPr>
            <p:cNvSpPr/>
            <p:nvPr/>
          </p:nvSpPr>
          <p:spPr>
            <a:xfrm>
              <a:off x="2906507" y="3991391"/>
              <a:ext cx="468052" cy="484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6FDC75-59C7-9B4D-88F1-4120E68A0A46}"/>
              </a:ext>
            </a:extLst>
          </p:cNvPr>
          <p:cNvGrpSpPr/>
          <p:nvPr/>
        </p:nvGrpSpPr>
        <p:grpSpPr>
          <a:xfrm>
            <a:off x="5453865" y="3645024"/>
            <a:ext cx="2590948" cy="1200329"/>
            <a:chOff x="5453865" y="3645024"/>
            <a:chExt cx="2590948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EA540-20BF-5643-9881-3B64CC5E5F4D}"/>
                </a:ext>
              </a:extLst>
            </p:cNvPr>
            <p:cNvSpPr txBox="1"/>
            <p:nvPr/>
          </p:nvSpPr>
          <p:spPr>
            <a:xfrm>
              <a:off x="6247526" y="3645024"/>
              <a:ext cx="17972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"/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E  E + T | T</a:t>
              </a:r>
              <a:endParaRPr lang="en-US" sz="2400" dirty="0">
                <a:sym typeface="Wingdings" pitchFamily="2" charset="2"/>
              </a:endParaRPr>
            </a:p>
            <a:p>
              <a:pPr marL="18"/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T  T * F | F</a:t>
              </a:r>
              <a:endParaRPr lang="en-US" sz="2400" dirty="0">
                <a:sym typeface="Wingdings" pitchFamily="2" charset="2"/>
              </a:endParaRPr>
            </a:p>
            <a:p>
              <a:pPr marL="18"/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F  (E) | id</a:t>
              </a:r>
              <a:endParaRPr lang="en-US" sz="2400" dirty="0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484A1979-19B0-6D46-9317-872DC916B8C5}"/>
                </a:ext>
              </a:extLst>
            </p:cNvPr>
            <p:cNvSpPr/>
            <p:nvPr/>
          </p:nvSpPr>
          <p:spPr>
            <a:xfrm>
              <a:off x="5453865" y="4002872"/>
              <a:ext cx="468052" cy="484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687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is the initial state of the parser?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idea of the table-driven parse?</a:t>
            </a:r>
          </a:p>
          <a:p>
            <a:endParaRPr lang="en-US" dirty="0"/>
          </a:p>
          <a:p>
            <a:r>
              <a:rPr lang="en-US" dirty="0"/>
              <a:t>How do we expand?</a:t>
            </a:r>
          </a:p>
          <a:p>
            <a:endParaRPr lang="en-US" dirty="0"/>
          </a:p>
          <a:p>
            <a:r>
              <a:rPr lang="en-US" dirty="0"/>
              <a:t>What are stored in the parsing table?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9ED8B-362E-E844-A6DA-AEF36C2A6490}"/>
              </a:ext>
            </a:extLst>
          </p:cNvPr>
          <p:cNvSpPr txBox="1"/>
          <p:nvPr/>
        </p:nvSpPr>
        <p:spPr>
          <a:xfrm>
            <a:off x="395536" y="1311151"/>
            <a:ext cx="430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Input: input tokens followed by $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Stack: start symbol followed by $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20713" y="2823319"/>
            <a:ext cx="564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Expand on non-terminal, match on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E880-759A-CA43-B7AB-5A68414772C7}"/>
              </a:ext>
            </a:extLst>
          </p:cNvPr>
          <p:cNvSpPr txBox="1"/>
          <p:nvPr/>
        </p:nvSpPr>
        <p:spPr>
          <a:xfrm>
            <a:off x="420713" y="3831431"/>
            <a:ext cx="666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M[X, a] = “X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00FF"/>
                </a:solidFill>
              </a:rPr>
              <a:t> RHS”, pop X and push RHS to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761F7-C7C9-F046-B9E3-7253823B1686}"/>
              </a:ext>
            </a:extLst>
          </p:cNvPr>
          <p:cNvSpPr txBox="1"/>
          <p:nvPr/>
        </p:nvSpPr>
        <p:spPr>
          <a:xfrm>
            <a:off x="420713" y="4797152"/>
            <a:ext cx="840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Actions the parser should take based on input token and stack top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B208A-F601-4A43-A1DD-F197711A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637" y="836712"/>
            <a:ext cx="3011069" cy="2259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A46290-4525-1548-98F4-8F4FA94E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74" y="5189926"/>
            <a:ext cx="4302012" cy="13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Construct Parsing Table</a:t>
            </a:r>
            <a:r>
              <a:rPr lang="en-US" sz="3200" dirty="0"/>
              <a:t>[</a:t>
            </a:r>
            <a:r>
              <a:rPr lang="zh-CN" altLang="en-US" sz="3200" dirty="0"/>
              <a:t>构建解析表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AB7-56E5-C54F-BCA4-0A134832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parsing table stores the actions the parser should take based on the </a:t>
            </a:r>
            <a:r>
              <a:rPr lang="en-US" u="sng" dirty="0"/>
              <a:t>input token</a:t>
            </a:r>
            <a:r>
              <a:rPr lang="en-US" dirty="0"/>
              <a:t> and the </a:t>
            </a:r>
            <a:r>
              <a:rPr lang="en-US" u="sng" dirty="0"/>
              <a:t>stack top</a:t>
            </a:r>
          </a:p>
          <a:p>
            <a:r>
              <a:rPr lang="en-US" dirty="0"/>
              <a:t>The parsing table can be constructed using two sets</a:t>
            </a:r>
          </a:p>
          <a:p>
            <a:pPr lvl="1"/>
            <a:r>
              <a:rPr lang="en-US" b="1" dirty="0"/>
              <a:t>FIRST(A</a:t>
            </a:r>
            <a:r>
              <a:rPr lang="el-GR" b="1" dirty="0"/>
              <a:t>)</a:t>
            </a:r>
            <a:r>
              <a:rPr lang="el-GR" dirty="0"/>
              <a:t>: </a:t>
            </a:r>
            <a:r>
              <a:rPr lang="en-US" dirty="0"/>
              <a:t>set of terminals that begin strings derived from A</a:t>
            </a:r>
            <a:r>
              <a:rPr lang="el-GR" dirty="0"/>
              <a:t> </a:t>
            </a:r>
            <a:endParaRPr lang="en-US" dirty="0"/>
          </a:p>
          <a:p>
            <a:pPr lvl="2"/>
            <a:r>
              <a:rPr lang="en-US" dirty="0"/>
              <a:t>E.g., c ∈ FIRST(A)</a:t>
            </a:r>
          </a:p>
          <a:p>
            <a:pPr lvl="2"/>
            <a:r>
              <a:rPr lang="en-US" dirty="0"/>
              <a:t>If A </a:t>
            </a:r>
            <a:r>
              <a:rPr lang="el-GR" dirty="0"/>
              <a:t>⇒</a:t>
            </a:r>
            <a:r>
              <a:rPr lang="en-US" dirty="0"/>
              <a:t>*</a:t>
            </a:r>
            <a:r>
              <a:rPr lang="el-GR" dirty="0"/>
              <a:t> </a:t>
            </a:r>
            <a:r>
              <a:rPr lang="en-US" dirty="0" err="1"/>
              <a:t>ε</a:t>
            </a:r>
            <a:r>
              <a:rPr lang="en-US" dirty="0"/>
              <a:t>, then 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/>
              <a:t> is also in FIRST(A)</a:t>
            </a:r>
          </a:p>
          <a:p>
            <a:pPr lvl="1"/>
            <a:r>
              <a:rPr lang="en-US" b="1" dirty="0"/>
              <a:t>FOLLOW(A</a:t>
            </a:r>
            <a:r>
              <a:rPr lang="el-GR" b="1" dirty="0"/>
              <a:t>)</a:t>
            </a:r>
            <a:r>
              <a:rPr lang="el-GR" dirty="0"/>
              <a:t>: </a:t>
            </a:r>
            <a:r>
              <a:rPr lang="en-US" dirty="0"/>
              <a:t>set of terminals that can appear following A</a:t>
            </a:r>
          </a:p>
          <a:p>
            <a:pPr lvl="2"/>
            <a:r>
              <a:rPr lang="en-US" dirty="0"/>
              <a:t>E.g., a ∈ FOLLOW(A)</a:t>
            </a:r>
          </a:p>
          <a:p>
            <a:pPr lvl="2"/>
            <a:r>
              <a:rPr lang="en-US" dirty="0"/>
              <a:t>If A is rightmost of a sentential form, then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 is also in FOLLOW(A)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D48DE-E4DE-CD4D-8D3B-DCCF9622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441293"/>
            <a:ext cx="3528392" cy="24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AB7-56E5-C54F-BCA4-0A134832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do we need FIRST and FOLLOW in parsing?</a:t>
            </a:r>
          </a:p>
          <a:p>
            <a:r>
              <a:rPr lang="en-US" dirty="0"/>
              <a:t>FIRST</a:t>
            </a:r>
            <a:r>
              <a:rPr lang="en-US" sz="2400" dirty="0"/>
              <a:t>[</a:t>
            </a:r>
            <a:r>
              <a:rPr lang="zh-CN" altLang="en-US" sz="2400" dirty="0"/>
              <a:t>开始集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FIRST(⍺): set of terminals that start strings derived from ⍺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⍺|β</a:t>
            </a:r>
            <a:r>
              <a:rPr lang="en-US" dirty="0">
                <a:sym typeface="Wingdings" pitchFamily="2" charset="2"/>
              </a:rPr>
              <a:t>, where FIRST(⍺) and FIRST(β) are disjoint sets</a:t>
            </a:r>
          </a:p>
          <a:p>
            <a:pPr lvl="1"/>
            <a:r>
              <a:rPr lang="en-US" dirty="0">
                <a:sym typeface="Wingdings" pitchFamily="2" charset="2"/>
              </a:rPr>
              <a:t>We can then choose by looking at the next input symbol </a:t>
            </a:r>
            <a:r>
              <a:rPr lang="en-US" i="1" dirty="0">
                <a:sym typeface="Wingdings" pitchFamily="2" charset="2"/>
              </a:rPr>
              <a:t>a</a:t>
            </a:r>
          </a:p>
          <a:p>
            <a:pPr lvl="2"/>
            <a:r>
              <a:rPr lang="en-US" dirty="0">
                <a:sym typeface="Wingdings" pitchFamily="2" charset="2"/>
              </a:rPr>
              <a:t>since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can be in at most FIRST(⍺) or FIRST(β), not both </a:t>
            </a:r>
          </a:p>
          <a:p>
            <a:r>
              <a:rPr lang="en-US" dirty="0">
                <a:sym typeface="Wingdings" pitchFamily="2" charset="2"/>
              </a:rPr>
              <a:t>FOLLOW</a:t>
            </a:r>
            <a:r>
              <a:rPr lang="en-US" sz="2400" dirty="0">
                <a:sym typeface="Wingdings" pitchFamily="2" charset="2"/>
              </a:rPr>
              <a:t>[</a:t>
            </a:r>
            <a:r>
              <a:rPr lang="zh-CN" altLang="en-US" sz="2400" dirty="0">
                <a:sym typeface="Wingdings" pitchFamily="2" charset="2"/>
              </a:rPr>
              <a:t>后继集</a:t>
            </a:r>
            <a:r>
              <a:rPr lang="en-US" sz="2400" dirty="0">
                <a:sym typeface="Wingdings" pitchFamily="2" charset="2"/>
              </a:rPr>
              <a:t>]</a:t>
            </a:r>
          </a:p>
          <a:p>
            <a:pPr lvl="1"/>
            <a:r>
              <a:rPr lang="en-US" dirty="0">
                <a:sym typeface="Wingdings" pitchFamily="2" charset="2"/>
              </a:rPr>
              <a:t>FOLLOW(A): set of terminals that can appear right after </a:t>
            </a:r>
            <a:r>
              <a:rPr lang="en-US" i="1" dirty="0">
                <a:sym typeface="Wingdings" pitchFamily="2" charset="2"/>
              </a:rPr>
              <a:t>A</a:t>
            </a:r>
          </a:p>
          <a:p>
            <a:pPr lvl="1"/>
            <a:r>
              <a:rPr lang="en-US" dirty="0">
                <a:sym typeface="Wingdings" pitchFamily="2" charset="2"/>
              </a:rPr>
              <a:t>If there’s a derivation of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that results in </a:t>
            </a:r>
            <a:r>
              <a:rPr lang="en-US" dirty="0" err="1">
                <a:sym typeface="Wingdings" pitchFamily="2" charset="2"/>
              </a:rPr>
              <a:t>ε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In this case,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could be replace by nothing and the next token would be the first token of the symbol following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in the sentence being parsed</a:t>
            </a:r>
          </a:p>
          <a:p>
            <a:pPr lvl="2"/>
            <a:r>
              <a:rPr lang="en-US" dirty="0">
                <a:sym typeface="Wingdings" pitchFamily="2" charset="2"/>
              </a:rPr>
              <a:t>Thus, parser needs to consider to choose the path A </a:t>
            </a:r>
            <a:r>
              <a:rPr lang="en-US" dirty="0"/>
              <a:t>⇒* </a:t>
            </a:r>
            <a:r>
              <a:rPr lang="en-US" dirty="0" err="1">
                <a:sym typeface="Wingdings" pitchFamily="2" charset="2"/>
              </a:rPr>
              <a:t>ε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05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76BA-3D2C-394E-906E-7A4E29C0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F8E5-901B-DE44-BFE9-F24D6329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20761-2BBC-9645-B152-F83795163649}"/>
              </a:ext>
            </a:extLst>
          </p:cNvPr>
          <p:cNvSpPr txBox="1"/>
          <p:nvPr/>
        </p:nvSpPr>
        <p:spPr>
          <a:xfrm>
            <a:off x="395536" y="1124744"/>
            <a:ext cx="14543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0000FF"/>
                </a:solidFill>
              </a:rPr>
              <a:t>aBC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B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0000FF"/>
                </a:solidFill>
                <a:sym typeface="Wingdings" pitchFamily="2" charset="2"/>
              </a:rPr>
              <a:t>bC</a:t>
            </a:r>
            <a:endParaRPr lang="en-US" sz="24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B  dB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B  </a:t>
            </a:r>
            <a:r>
              <a:rPr lang="en-US" sz="2400" dirty="0" err="1">
                <a:solidFill>
                  <a:srgbClr val="0000FF"/>
                </a:solidFill>
                <a:sym typeface="Wingdings" pitchFamily="2" charset="2"/>
              </a:rPr>
              <a:t>ε</a:t>
            </a:r>
            <a:endParaRPr lang="en-US" sz="24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C  c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C  a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D  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28A7-9723-824D-B5EB-68F493D73870}"/>
              </a:ext>
            </a:extLst>
          </p:cNvPr>
          <p:cNvSpPr txBox="1"/>
          <p:nvPr/>
        </p:nvSpPr>
        <p:spPr>
          <a:xfrm>
            <a:off x="3779912" y="1124744"/>
            <a:ext cx="1457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sz="2400" dirty="0" err="1">
                <a:solidFill>
                  <a:srgbClr val="7030A0"/>
                </a:solidFill>
              </a:rPr>
              <a:t>ada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 S</a:t>
            </a:r>
          </a:p>
          <a:p>
            <a:r>
              <a:rPr lang="el-GR" sz="2400" dirty="0"/>
              <a:t>⇒ </a:t>
            </a:r>
            <a:r>
              <a:rPr lang="en-US" sz="2400" dirty="0" err="1">
                <a:solidFill>
                  <a:srgbClr val="0000FF"/>
                </a:solidFill>
              </a:rPr>
              <a:t>aBC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ada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1920BD-28B4-4344-B8F8-DCA56B0F7D2C}"/>
              </a:ext>
            </a:extLst>
          </p:cNvPr>
          <p:cNvCxnSpPr>
            <a:cxnSpLocks/>
          </p:cNvCxnSpPr>
          <p:nvPr/>
        </p:nvCxnSpPr>
        <p:spPr>
          <a:xfrm flipV="1">
            <a:off x="4716016" y="1484784"/>
            <a:ext cx="0" cy="27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0D49F-ADA5-4944-84E9-F646648BF601}"/>
              </a:ext>
            </a:extLst>
          </p:cNvPr>
          <p:cNvCxnSpPr>
            <a:cxnSpLocks/>
          </p:cNvCxnSpPr>
          <p:nvPr/>
        </p:nvCxnSpPr>
        <p:spPr>
          <a:xfrm flipV="1">
            <a:off x="4900228" y="1484784"/>
            <a:ext cx="0" cy="27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1B0FDE-D8DD-A44E-AAD0-A90EF0742367}"/>
              </a:ext>
            </a:extLst>
          </p:cNvPr>
          <p:cNvCxnSpPr>
            <a:cxnSpLocks/>
          </p:cNvCxnSpPr>
          <p:nvPr/>
        </p:nvCxnSpPr>
        <p:spPr>
          <a:xfrm flipV="1">
            <a:off x="5084440" y="1484784"/>
            <a:ext cx="0" cy="27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63DB3-2396-984E-BF43-4C1935F2838A}"/>
              </a:ext>
            </a:extLst>
          </p:cNvPr>
          <p:cNvCxnSpPr>
            <a:cxnSpLocks/>
          </p:cNvCxnSpPr>
          <p:nvPr/>
        </p:nvCxnSpPr>
        <p:spPr>
          <a:xfrm flipV="1">
            <a:off x="4283968" y="1844824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A973E-1D3A-5247-B938-99656B0BBAB6}"/>
              </a:ext>
            </a:extLst>
          </p:cNvPr>
          <p:cNvCxnSpPr>
            <a:cxnSpLocks/>
          </p:cNvCxnSpPr>
          <p:nvPr/>
        </p:nvCxnSpPr>
        <p:spPr>
          <a:xfrm flipV="1">
            <a:off x="4427984" y="2204864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9817A4-D885-EF4B-AB73-2AA54B28B51C}"/>
              </a:ext>
            </a:extLst>
          </p:cNvPr>
          <p:cNvCxnSpPr>
            <a:cxnSpLocks/>
          </p:cNvCxnSpPr>
          <p:nvPr/>
        </p:nvCxnSpPr>
        <p:spPr>
          <a:xfrm flipV="1">
            <a:off x="4580384" y="2578616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17A459-A361-C34F-BDA5-CF25E141AF4E}"/>
              </a:ext>
            </a:extLst>
          </p:cNvPr>
          <p:cNvCxnSpPr>
            <a:cxnSpLocks/>
          </p:cNvCxnSpPr>
          <p:nvPr/>
        </p:nvCxnSpPr>
        <p:spPr>
          <a:xfrm flipV="1">
            <a:off x="4572000" y="2938656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B38CA2-ADE6-1E4C-80E3-0B3FB9221E25}"/>
              </a:ext>
            </a:extLst>
          </p:cNvPr>
          <p:cNvSpPr txBox="1"/>
          <p:nvPr/>
        </p:nvSpPr>
        <p:spPr>
          <a:xfrm>
            <a:off x="6300192" y="1124744"/>
            <a:ext cx="1463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sz="2400" dirty="0" err="1">
                <a:solidFill>
                  <a:srgbClr val="7030A0"/>
                </a:solidFill>
              </a:rPr>
              <a:t>ade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 S</a:t>
            </a:r>
          </a:p>
          <a:p>
            <a:r>
              <a:rPr lang="el-GR" sz="2400" dirty="0"/>
              <a:t>⇒ </a:t>
            </a:r>
            <a:r>
              <a:rPr lang="en-US" sz="2400" dirty="0" err="1">
                <a:solidFill>
                  <a:srgbClr val="0000FF"/>
                </a:solidFill>
              </a:rPr>
              <a:t>aBC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3A8ED-0007-B343-A528-8AB1B808F534}"/>
              </a:ext>
            </a:extLst>
          </p:cNvPr>
          <p:cNvSpPr txBox="1"/>
          <p:nvPr/>
        </p:nvSpPr>
        <p:spPr>
          <a:xfrm>
            <a:off x="7016028" y="2232739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97AC8E-2F01-5745-8198-B34D72521834}"/>
              </a:ext>
            </a:extLst>
          </p:cNvPr>
          <p:cNvGrpSpPr/>
          <p:nvPr/>
        </p:nvGrpSpPr>
        <p:grpSpPr>
          <a:xfrm>
            <a:off x="1404667" y="1880359"/>
            <a:ext cx="2186624" cy="1920006"/>
            <a:chOff x="1404667" y="1880359"/>
            <a:chExt cx="2186624" cy="19200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A25216-7CB1-4C49-AD8A-5265C74EEAC1}"/>
                </a:ext>
              </a:extLst>
            </p:cNvPr>
            <p:cNvSpPr txBox="1"/>
            <p:nvPr/>
          </p:nvSpPr>
          <p:spPr>
            <a:xfrm>
              <a:off x="1552101" y="1880359"/>
              <a:ext cx="1802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b ∈ FIRST(B)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AC4FB1-0E5E-824B-806A-C311F4F0A898}"/>
                </a:ext>
              </a:extLst>
            </p:cNvPr>
            <p:cNvSpPr txBox="1"/>
            <p:nvPr/>
          </p:nvSpPr>
          <p:spPr>
            <a:xfrm>
              <a:off x="1552100" y="2216696"/>
              <a:ext cx="1802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d ∈ FIRST(B)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19112E-F8A5-8E4B-96B1-174D89400BD7}"/>
                </a:ext>
              </a:extLst>
            </p:cNvPr>
            <p:cNvSpPr txBox="1"/>
            <p:nvPr/>
          </p:nvSpPr>
          <p:spPr>
            <a:xfrm>
              <a:off x="1404667" y="2967335"/>
              <a:ext cx="2162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c ∈ FOLLOW(B)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8E3F05-B492-DA44-8533-B719471ABDF5}"/>
                </a:ext>
              </a:extLst>
            </p:cNvPr>
            <p:cNvSpPr txBox="1"/>
            <p:nvPr/>
          </p:nvSpPr>
          <p:spPr>
            <a:xfrm>
              <a:off x="1404667" y="3338700"/>
              <a:ext cx="2186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a ∈ FOLLOW(B) 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8BACD76-4B55-FF4D-9540-684C428B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578633"/>
            <a:ext cx="8784976" cy="1126038"/>
          </a:xfrm>
        </p:spPr>
        <p:txBody>
          <a:bodyPr>
            <a:normAutofit/>
          </a:bodyPr>
          <a:lstStyle/>
          <a:p>
            <a:r>
              <a:rPr lang="en-US" dirty="0"/>
              <a:t>Both FIRST and FOLLOW should be used to construct the parsing table</a:t>
            </a:r>
          </a:p>
        </p:txBody>
      </p:sp>
    </p:spTree>
    <p:extLst>
      <p:ext uri="{BB962C8B-B14F-4D97-AF65-F5344CB8AC3E}">
        <p14:creationId xmlns:p14="http://schemas.microsoft.com/office/powerpoint/2010/main" val="24572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C7A7-5799-BA4D-AEDB-5C7638C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772C-272C-E044-B5F8-6DD36BE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616624"/>
          </a:xfrm>
        </p:spPr>
        <p:txBody>
          <a:bodyPr>
            <a:normAutofit/>
          </a:bodyPr>
          <a:lstStyle/>
          <a:p>
            <a:r>
              <a:rPr lang="en-US" dirty="0"/>
              <a:t>Compute FIRST(X) for all grammar symbols X, apply the following rules until no terminal or </a:t>
            </a:r>
            <a:r>
              <a:rPr lang="el-GR" dirty="0"/>
              <a:t>ε </a:t>
            </a:r>
            <a:r>
              <a:rPr lang="en-US" dirty="0"/>
              <a:t>can be added to any FIRST set</a:t>
            </a:r>
          </a:p>
          <a:p>
            <a:pPr lvl="1"/>
            <a:r>
              <a:rPr lang="en-US" dirty="0"/>
              <a:t>If X ∈ T, then FIRST(X)={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} [</a:t>
            </a:r>
            <a:r>
              <a:rPr lang="zh-CN" altLang="en-US" dirty="0"/>
              <a:t>终结符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If X ∈ N and X→ </a:t>
            </a:r>
            <a:r>
              <a:rPr lang="el-GR" dirty="0"/>
              <a:t>ε </a:t>
            </a:r>
            <a:r>
              <a:rPr lang="en-US" dirty="0"/>
              <a:t>exists, then add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l-GR" dirty="0"/>
              <a:t> </a:t>
            </a:r>
            <a:r>
              <a:rPr lang="en-US" dirty="0"/>
              <a:t>to FIRST(X)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非终结符，空式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If X ∈ N and X→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...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, then</a:t>
            </a:r>
          </a:p>
          <a:p>
            <a:pPr lvl="2"/>
            <a:r>
              <a:rPr lang="en-US" dirty="0"/>
              <a:t>Add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to FIRST(X), if for some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is in FIRST(Y</a:t>
            </a:r>
            <a:r>
              <a:rPr lang="en-US" baseline="-25000" dirty="0"/>
              <a:t>i</a:t>
            </a:r>
            <a:r>
              <a:rPr lang="en-US" dirty="0"/>
              <a:t>), and </a:t>
            </a:r>
            <a:r>
              <a:rPr lang="el-GR" dirty="0"/>
              <a:t>ε</a:t>
            </a:r>
            <a:r>
              <a:rPr lang="en-US" dirty="0"/>
              <a:t> is in all of FIRST(Y</a:t>
            </a:r>
            <a:r>
              <a:rPr lang="en-US" baseline="-25000" dirty="0"/>
              <a:t>1</a:t>
            </a:r>
            <a:r>
              <a:rPr lang="en-US" dirty="0"/>
              <a:t>), …, FIRST(Y</a:t>
            </a:r>
            <a:r>
              <a:rPr lang="en-US" baseline="-25000" dirty="0"/>
              <a:t>i-1</a:t>
            </a:r>
            <a:r>
              <a:rPr lang="en-US" dirty="0"/>
              <a:t>), i.e., Y</a:t>
            </a:r>
            <a:r>
              <a:rPr lang="en-US" baseline="-25000" dirty="0"/>
              <a:t>1</a:t>
            </a:r>
            <a:r>
              <a:rPr lang="en-US" dirty="0"/>
              <a:t>…Y</a:t>
            </a:r>
            <a:r>
              <a:rPr lang="en-US" baseline="-25000" dirty="0"/>
              <a:t>i-1</a:t>
            </a:r>
            <a:r>
              <a:rPr lang="en-US" dirty="0"/>
              <a:t> </a:t>
            </a:r>
            <a:r>
              <a:rPr lang="el-GR" dirty="0"/>
              <a:t>⇒</a:t>
            </a:r>
            <a:r>
              <a:rPr lang="en-US" dirty="0"/>
              <a:t>* </a:t>
            </a:r>
            <a:r>
              <a:rPr lang="el-GR" dirty="0"/>
              <a:t>ε</a:t>
            </a:r>
            <a:r>
              <a:rPr lang="en-US" dirty="0"/>
              <a:t>. E.g.,</a:t>
            </a:r>
          </a:p>
          <a:p>
            <a:pPr lvl="3"/>
            <a:r>
              <a:rPr lang="en-US" dirty="0"/>
              <a:t>Everything in FIRST(Y</a:t>
            </a:r>
            <a:r>
              <a:rPr lang="en-US" baseline="-25000" dirty="0"/>
              <a:t>1</a:t>
            </a:r>
            <a:r>
              <a:rPr lang="en-US" dirty="0"/>
              <a:t>) is surely in FIRST(X)</a:t>
            </a:r>
          </a:p>
          <a:p>
            <a:pPr lvl="3"/>
            <a:r>
              <a:rPr lang="en-US" dirty="0"/>
              <a:t>If Y</a:t>
            </a:r>
            <a:r>
              <a:rPr lang="en-US" baseline="-25000" dirty="0"/>
              <a:t>1</a:t>
            </a:r>
            <a:r>
              <a:rPr lang="en-US" dirty="0"/>
              <a:t> doesn’t derive </a:t>
            </a:r>
            <a:r>
              <a:rPr lang="el-GR" dirty="0"/>
              <a:t>ε</a:t>
            </a:r>
            <a:r>
              <a:rPr lang="en-US" dirty="0"/>
              <a:t>, then we add nothing more</a:t>
            </a:r>
          </a:p>
          <a:p>
            <a:pPr lvl="3"/>
            <a:r>
              <a:rPr lang="en-US" dirty="0"/>
              <a:t>But if Y1 </a:t>
            </a:r>
            <a:r>
              <a:rPr lang="el-GR" dirty="0"/>
              <a:t>⇒</a:t>
            </a:r>
            <a:r>
              <a:rPr lang="en-US" dirty="0"/>
              <a:t>* </a:t>
            </a:r>
            <a:r>
              <a:rPr lang="el-GR" dirty="0"/>
              <a:t>ε</a:t>
            </a:r>
            <a:r>
              <a:rPr lang="en-US" dirty="0"/>
              <a:t>, then we add FIRST(Y2), and so on</a:t>
            </a:r>
          </a:p>
          <a:p>
            <a:pPr lvl="2"/>
            <a:r>
              <a:rPr lang="en-US" dirty="0"/>
              <a:t>Add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n-US" dirty="0"/>
              <a:t> to FIRST(X), if </a:t>
            </a:r>
            <a:r>
              <a:rPr lang="el-GR" dirty="0"/>
              <a:t>ε</a:t>
            </a:r>
            <a:r>
              <a:rPr lang="en-US" dirty="0"/>
              <a:t> is in FIRST(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 for all j=1,2,…k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FF9F4-68C8-2148-8C22-52A1A61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13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C7A7-5799-BA4D-AEDB-5C7638C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772C-272C-E044-B5F8-6DD36BE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/>
              <a:t>Compute FIRST(X) for all grammar symbols X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符号</a:t>
            </a:r>
            <a:r>
              <a:rPr lang="en-US" altLang="zh-CN" dirty="0"/>
              <a:t>]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Next, we can compute FIRST for any string ⍺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[</a:t>
            </a:r>
            <a:r>
              <a:rPr lang="zh-CN" altLang="en-US" dirty="0"/>
              <a:t>符号串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Add FIRST(X</a:t>
            </a:r>
            <a:r>
              <a:rPr lang="en-US" baseline="-25000" dirty="0"/>
              <a:t>1</a:t>
            </a:r>
            <a:r>
              <a:rPr lang="en-US" dirty="0"/>
              <a:t>) all non-</a:t>
            </a:r>
            <a:r>
              <a:rPr lang="el-GR" dirty="0"/>
              <a:t>ε</a:t>
            </a:r>
            <a:r>
              <a:rPr lang="en-US" dirty="0"/>
              <a:t> symbols to FIRST(⍺)</a:t>
            </a:r>
          </a:p>
          <a:p>
            <a:pPr lvl="1"/>
            <a:r>
              <a:rPr lang="en-US" dirty="0"/>
              <a:t>Add FIRST(X</a:t>
            </a:r>
            <a:r>
              <a:rPr lang="en-US" baseline="-25000" dirty="0"/>
              <a:t>i</a:t>
            </a:r>
            <a:r>
              <a:rPr lang="en-US" dirty="0"/>
              <a:t>) − </a:t>
            </a:r>
            <a:r>
              <a:rPr lang="el-GR" dirty="0"/>
              <a:t>ε)</a:t>
            </a:r>
            <a:r>
              <a:rPr lang="en-US" dirty="0"/>
              <a:t>, 2≤i≤k,</a:t>
            </a:r>
            <a:r>
              <a:rPr lang="el-GR" dirty="0"/>
              <a:t> </a:t>
            </a:r>
            <a:r>
              <a:rPr lang="en-US" dirty="0"/>
              <a:t>to FIRST(</a:t>
            </a:r>
            <a:r>
              <a:rPr lang="el-GR" dirty="0"/>
              <a:t>α)</a:t>
            </a:r>
            <a:r>
              <a:rPr lang="en-US" dirty="0"/>
              <a:t>, if FIRST(X</a:t>
            </a:r>
            <a:r>
              <a:rPr lang="en-US" baseline="-25000" dirty="0"/>
              <a:t>1</a:t>
            </a:r>
            <a:r>
              <a:rPr lang="en-US" dirty="0"/>
              <a:t>), ..., FIRST(X</a:t>
            </a:r>
            <a:r>
              <a:rPr lang="en-US" baseline="-25000" dirty="0"/>
              <a:t>k−1</a:t>
            </a:r>
            <a:r>
              <a:rPr lang="en-US" dirty="0"/>
              <a:t>) all contain </a:t>
            </a:r>
            <a:r>
              <a:rPr lang="el-GR" dirty="0"/>
              <a:t>ε</a:t>
            </a:r>
            <a:endParaRPr lang="en-US" dirty="0"/>
          </a:p>
          <a:p>
            <a:pPr lvl="2"/>
            <a:r>
              <a:rPr lang="en-US" dirty="0"/>
              <a:t>Add non-</a:t>
            </a:r>
            <a:r>
              <a:rPr lang="el-GR" dirty="0"/>
              <a:t>ε</a:t>
            </a:r>
            <a:r>
              <a:rPr lang="en-US" dirty="0"/>
              <a:t> symbols of FIRST(X</a:t>
            </a:r>
            <a:r>
              <a:rPr lang="en-US" baseline="-25000" dirty="0"/>
              <a:t>2</a:t>
            </a:r>
            <a:r>
              <a:rPr lang="en-US" dirty="0"/>
              <a:t>), if </a:t>
            </a:r>
            <a:r>
              <a:rPr lang="el-GR" dirty="0"/>
              <a:t>ε</a:t>
            </a:r>
            <a:r>
              <a:rPr lang="en-US" dirty="0"/>
              <a:t> is in FIRST(X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Add non-</a:t>
            </a:r>
            <a:r>
              <a:rPr lang="el-GR" dirty="0"/>
              <a:t>ε</a:t>
            </a:r>
            <a:r>
              <a:rPr lang="en-US" dirty="0"/>
              <a:t> symbols of FIRST(X</a:t>
            </a:r>
            <a:r>
              <a:rPr lang="en-US" baseline="-25000" dirty="0"/>
              <a:t>3</a:t>
            </a:r>
            <a:r>
              <a:rPr lang="en-US" dirty="0"/>
              <a:t>), if </a:t>
            </a:r>
            <a:r>
              <a:rPr lang="el-GR" dirty="0"/>
              <a:t>ε</a:t>
            </a:r>
            <a:r>
              <a:rPr lang="en-US" dirty="0"/>
              <a:t> is in FIRST(X</a:t>
            </a:r>
            <a:r>
              <a:rPr lang="en-US" baseline="-25000" dirty="0"/>
              <a:t>1</a:t>
            </a:r>
            <a:r>
              <a:rPr lang="en-US" dirty="0"/>
              <a:t>) and FIRST(X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Add </a:t>
            </a:r>
            <a:r>
              <a:rPr lang="el-GR" dirty="0"/>
              <a:t>ε</a:t>
            </a:r>
            <a:r>
              <a:rPr lang="en-US" dirty="0"/>
              <a:t> to FIRST(⍺), if FIRST(X</a:t>
            </a:r>
            <a:r>
              <a:rPr lang="en-US" baseline="-25000" dirty="0"/>
              <a:t>1</a:t>
            </a:r>
            <a:r>
              <a:rPr lang="en-US" dirty="0"/>
              <a:t>), ..., FIRST(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all contain 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FF9F4-68C8-2148-8C22-52A1A61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44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FBF2-AF50-5940-8F7C-636F2F0B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BACD-90CA-0A41-B032-422CA469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compute FOLLOW(A) to all non-terminals A, apply following rules until no terminal or </a:t>
            </a:r>
            <a:r>
              <a:rPr lang="el-GR" dirty="0"/>
              <a:t>ε </a:t>
            </a:r>
            <a:r>
              <a:rPr lang="en-US" dirty="0"/>
              <a:t>can be added to any FOLLOW set</a:t>
            </a:r>
          </a:p>
          <a:p>
            <a:pPr lvl="1"/>
            <a:r>
              <a:rPr lang="en-US" dirty="0"/>
              <a:t>Place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 in FOLLOW(S), where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is the start symbol</a:t>
            </a:r>
          </a:p>
          <a:p>
            <a:pPr lvl="1"/>
            <a:r>
              <a:rPr lang="en-US" dirty="0"/>
              <a:t>If there is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/>
              <a:t>, then everything in FIRST(</a:t>
            </a:r>
            <a:r>
              <a:rPr lang="el-GR" dirty="0"/>
              <a:t>β</a:t>
            </a:r>
            <a:r>
              <a:rPr lang="en-US" dirty="0"/>
              <a:t>) except </a:t>
            </a:r>
            <a:r>
              <a:rPr lang="el-GR" dirty="0"/>
              <a:t>ε </a:t>
            </a:r>
            <a:r>
              <a:rPr lang="en-US" dirty="0"/>
              <a:t>is in FOLLOW(B)</a:t>
            </a:r>
          </a:p>
          <a:p>
            <a:pPr lvl="1"/>
            <a:r>
              <a:rPr lang="en-US" dirty="0"/>
              <a:t> If there is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/>
              <a:t>, or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/>
              <a:t>, where FIRST(</a:t>
            </a:r>
            <a:r>
              <a:rPr lang="el-GR" dirty="0"/>
              <a:t>β</a:t>
            </a:r>
            <a:r>
              <a:rPr lang="en-US" dirty="0"/>
              <a:t>) contains </a:t>
            </a:r>
            <a:r>
              <a:rPr lang="el-GR" dirty="0"/>
              <a:t>ε</a:t>
            </a:r>
            <a:r>
              <a:rPr lang="en-US" dirty="0"/>
              <a:t>, then everything in FOLLOW(A) is in FOLLOW(B)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C3EA-7632-024B-ACE2-FA4346C1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41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4436-6237-E847-B6BA-7075DA1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2527-601B-1B4B-B596-CC151009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/>
              <a:t>FIRST(T) = FIRST(E) = {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E has only one production, and its body starts with T</a:t>
            </a:r>
          </a:p>
          <a:p>
            <a:pPr lvl="1"/>
            <a:r>
              <a:rPr lang="en-US" dirty="0"/>
              <a:t>T doesn’t derive </a:t>
            </a:r>
            <a:r>
              <a:rPr lang="el-GR" dirty="0"/>
              <a:t>ε</a:t>
            </a:r>
            <a:r>
              <a:rPr lang="en-US" dirty="0"/>
              <a:t>, E is same with T</a:t>
            </a:r>
          </a:p>
          <a:p>
            <a:r>
              <a:rPr lang="en-US" dirty="0"/>
              <a:t>FIRST(E’) = {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dirty="0"/>
              <a:t>,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n-US" dirty="0"/>
              <a:t>}</a:t>
            </a:r>
          </a:p>
          <a:p>
            <a:r>
              <a:rPr lang="en-US" dirty="0"/>
              <a:t>FIRST(T’) = {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/>
              <a:t>,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n-US" dirty="0"/>
              <a:t>}</a:t>
            </a:r>
          </a:p>
          <a:p>
            <a:r>
              <a:rPr lang="en-US" dirty="0"/>
              <a:t>FOLLOW(E) = FOLLOW(E’) = {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E is start symbol, thus $ must be contained; production body (E)</a:t>
            </a:r>
          </a:p>
          <a:p>
            <a:pPr lvl="1"/>
            <a:r>
              <a:rPr lang="en-US" dirty="0"/>
              <a:t>E’ appears at the ends of E-productions, same as FOLLOW(E)</a:t>
            </a:r>
          </a:p>
          <a:p>
            <a:r>
              <a:rPr lang="en-US" dirty="0"/>
              <a:t>FOLLOW(T) = FOLLOW(T’) = {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+: T appears in bodies only followed by E’, thus FIRST(E’)-</a:t>
            </a:r>
            <a:r>
              <a:rPr lang="el-GR" dirty="0"/>
              <a:t> ε</a:t>
            </a:r>
            <a:endParaRPr lang="en-US" dirty="0"/>
          </a:p>
          <a:p>
            <a:pPr lvl="1"/>
            <a:r>
              <a:rPr lang="en-US" dirty="0"/>
              <a:t>), $: FIRST(E’) contains </a:t>
            </a:r>
            <a:r>
              <a:rPr lang="el-GR" dirty="0"/>
              <a:t>ε</a:t>
            </a:r>
            <a:r>
              <a:rPr lang="en-US" dirty="0"/>
              <a:t>, and E’ is the entire str following T, so FOLLOW(E’) is in FOLLOW(T)</a:t>
            </a:r>
          </a:p>
          <a:p>
            <a:pPr lvl="1"/>
            <a:r>
              <a:rPr lang="en-US" dirty="0"/>
              <a:t>T’ is only at ends of T-productions, FOLLOW(T’)=FOLLOW(T)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1C9E-8317-0947-B9DE-7C99A4C1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01B4E-8B9B-3642-9835-61FFED291B6D}"/>
              </a:ext>
            </a:extLst>
          </p:cNvPr>
          <p:cNvSpPr txBox="1"/>
          <p:nvPr/>
        </p:nvSpPr>
        <p:spPr>
          <a:xfrm>
            <a:off x="7113981" y="1842467"/>
            <a:ext cx="1917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T’→*T|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4436-6237-E847-B6BA-7075DA1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FIRST and FOLLOW (cont.)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A103AD-2B88-A444-8F87-B25EC00AC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66864"/>
              </p:ext>
            </p:extLst>
          </p:nvPr>
        </p:nvGraphicFramePr>
        <p:xfrm>
          <a:off x="647502" y="1167774"/>
          <a:ext cx="612080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268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2040268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  <a:gridCol w="2040268">
                  <a:extLst>
                    <a:ext uri="{9D8B030D-6E8A-4147-A177-3AD203B41FA5}">
                      <a16:colId xmlns:a16="http://schemas.microsoft.com/office/drawing/2014/main" val="121610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+, </a:t>
                      </a:r>
                      <a:r>
                        <a:rPr lang="en-US" sz="2400" dirty="0" err="1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*, </a:t>
                      </a:r>
                      <a:r>
                        <a:rPr lang="en-US" sz="2400" dirty="0" err="1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1C9E-8317-0947-B9DE-7C99A4C1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0385889-2398-AB46-AF92-CFD49DE75F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345845"/>
              </p:ext>
            </p:extLst>
          </p:nvPr>
        </p:nvGraphicFramePr>
        <p:xfrm>
          <a:off x="657984" y="3734306"/>
          <a:ext cx="40805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268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2040268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</a:t>
                      </a: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</a:t>
                      </a:r>
                      <a:r>
                        <a:rPr lang="en-US" sz="2400" b="1" dirty="0"/>
                        <a:t>⍺ (RHS)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 → </a:t>
                      </a:r>
                      <a:r>
                        <a:rPr lang="en-US" sz="2400" dirty="0"/>
                        <a:t>TE’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int,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E’ → </a:t>
                      </a:r>
                      <a:r>
                        <a:rPr lang="en-US" sz="24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400" dirty="0" err="1"/>
                        <a:t>intT</a:t>
                      </a:r>
                      <a:r>
                        <a:rPr lang="en-US" sz="2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400" dirty="0"/>
                        <a:t>(+E)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T’ → </a:t>
                      </a:r>
                      <a:r>
                        <a:rPr lang="en-US" sz="2400" dirty="0"/>
                        <a:t>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68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E0450A-80FC-C847-81E9-F3BC2C09C692}"/>
              </a:ext>
            </a:extLst>
          </p:cNvPr>
          <p:cNvSpPr txBox="1"/>
          <p:nvPr/>
        </p:nvSpPr>
        <p:spPr>
          <a:xfrm>
            <a:off x="7113981" y="1842467"/>
            <a:ext cx="1917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T’→*T|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6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LL(1)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AB7-56E5-C54F-BCA4-0A134832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construct, rule </a:t>
            </a:r>
            <a:r>
              <a:rPr lang="en-US" dirty="0">
                <a:solidFill>
                  <a:srgbClr val="0000FF"/>
                </a:solidFill>
              </a:rPr>
              <a:t>A→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/>
              <a:t>is added to M[A, a] if either:</a:t>
            </a:r>
          </a:p>
          <a:p>
            <a:pPr lvl="1"/>
            <a:r>
              <a:rPr lang="en-US" dirty="0"/>
              <a:t>For each terminal a in FIRST(</a:t>
            </a:r>
            <a:r>
              <a:rPr lang="el-GR" dirty="0"/>
              <a:t>α)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l-GR" dirty="0"/>
              <a:t>ε </a:t>
            </a:r>
            <a:r>
              <a:rPr lang="en-US" dirty="0"/>
              <a:t>is in</a:t>
            </a:r>
            <a:r>
              <a:rPr lang="el-GR" dirty="0"/>
              <a:t> </a:t>
            </a:r>
            <a:r>
              <a:rPr lang="en-US" dirty="0"/>
              <a:t>FIRST(</a:t>
            </a:r>
            <a:r>
              <a:rPr lang="el-GR" dirty="0"/>
              <a:t>α)</a:t>
            </a:r>
            <a:r>
              <a:rPr lang="en-US" dirty="0"/>
              <a:t>, or </a:t>
            </a:r>
            <a:r>
              <a:rPr lang="el-GR" dirty="0"/>
              <a:t>α</a:t>
            </a:r>
            <a:r>
              <a:rPr lang="en-US" dirty="0"/>
              <a:t>=</a:t>
            </a:r>
            <a:r>
              <a:rPr lang="el-GR" dirty="0"/>
              <a:t>ε</a:t>
            </a:r>
            <a:r>
              <a:rPr lang="en-US" dirty="0"/>
              <a:t>, a is in FOLLOW(A)</a:t>
            </a:r>
            <a:r>
              <a:rPr lang="el-GR" dirty="0"/>
              <a:t> </a:t>
            </a:r>
            <a:r>
              <a:rPr lang="en-US" dirty="0"/>
              <a:t>(Epsilon production)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l-GR" dirty="0"/>
              <a:t>ε </a:t>
            </a:r>
            <a:r>
              <a:rPr lang="en-US" dirty="0"/>
              <a:t>is in</a:t>
            </a:r>
            <a:r>
              <a:rPr lang="el-GR" dirty="0"/>
              <a:t> </a:t>
            </a:r>
            <a:r>
              <a:rPr lang="en-US" dirty="0"/>
              <a:t>FIRST(</a:t>
            </a:r>
            <a:r>
              <a:rPr lang="el-GR" dirty="0"/>
              <a:t>α)</a:t>
            </a:r>
            <a:r>
              <a:rPr lang="en-US" dirty="0"/>
              <a:t> and $ is in FOLLOW(A), add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l-GR" dirty="0"/>
              <a:t>α</a:t>
            </a:r>
            <a:r>
              <a:rPr lang="en-US" dirty="0"/>
              <a:t> to M[A, $] as well</a:t>
            </a:r>
          </a:p>
          <a:p>
            <a:endParaRPr lang="en-US" dirty="0"/>
          </a:p>
          <a:p>
            <a:r>
              <a:rPr lang="en-US" dirty="0"/>
              <a:t>If after performing the above, there is no production at all in M[A, a], then set M[A, a] to error</a:t>
            </a:r>
          </a:p>
          <a:p>
            <a:pPr lvl="1"/>
            <a:r>
              <a:rPr lang="en-US" dirty="0"/>
              <a:t>Which is normally represented by an empty entry in the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089-21C1-EC40-B62B-E17FCE3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Top-down and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E8DE-713A-F54A-87BE-6A75C0F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CFG grammar 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S→AB 	</a:t>
            </a:r>
            <a:r>
              <a:rPr lang="en-US" dirty="0" err="1">
                <a:solidFill>
                  <a:srgbClr val="0000FF"/>
                </a:solidFill>
              </a:rPr>
              <a:t>A→aC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B→bD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D→d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This language has only one sentence: L(G) = {</a:t>
            </a:r>
            <a:r>
              <a:rPr lang="en-US" dirty="0" err="1"/>
              <a:t>acbd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Top-down (Leftmost Derivation)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 ⇒ AB</a:t>
            </a:r>
            <a:r>
              <a:rPr lang="en-US" dirty="0">
                <a:solidFill>
                  <a:srgbClr val="FF0000"/>
                </a:solidFill>
              </a:rPr>
              <a:t> (1)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>
                <a:solidFill>
                  <a:srgbClr val="FF0000"/>
                </a:solidFill>
              </a:rPr>
              <a:t> (4)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B5-F7D8-734D-B992-C975732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668FB-55D9-0849-A6C4-C500B4C381E5}"/>
              </a:ext>
            </a:extLst>
          </p:cNvPr>
          <p:cNvSpPr txBox="1">
            <a:spLocks/>
          </p:cNvSpPr>
          <p:nvPr/>
        </p:nvSpPr>
        <p:spPr>
          <a:xfrm>
            <a:off x="4860032" y="242088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/>
              <a:t>Bottom-up (reverse of rightmost derivation)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S ⇒ AB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(4)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Abd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70C274-F720-E44A-88D8-6C00A025CBA3}"/>
              </a:ext>
            </a:extLst>
          </p:cNvPr>
          <p:cNvGrpSpPr/>
          <p:nvPr/>
        </p:nvGrpSpPr>
        <p:grpSpPr>
          <a:xfrm>
            <a:off x="5424406" y="6423719"/>
            <a:ext cx="2180038" cy="461665"/>
            <a:chOff x="5424406" y="6423719"/>
            <a:chExt cx="2180038" cy="4616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ABA71-F16C-DD42-BC89-2288FBCAD828}"/>
                </a:ext>
              </a:extLst>
            </p:cNvPr>
            <p:cNvGrpSpPr/>
            <p:nvPr/>
          </p:nvGrpSpPr>
          <p:grpSpPr>
            <a:xfrm>
              <a:off x="5424406" y="6423719"/>
              <a:ext cx="332142" cy="461665"/>
              <a:chOff x="5424406" y="6207695"/>
              <a:chExt cx="332142" cy="461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AEF5F-82CA-9145-AECA-C162AE94EBB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4B279-CDAC-C642-A4F2-5A6DE0CD0C78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918A53-5BA2-DB45-A063-F1B61EBCD0B7}"/>
                </a:ext>
              </a:extLst>
            </p:cNvPr>
            <p:cNvGrpSpPr/>
            <p:nvPr/>
          </p:nvGrpSpPr>
          <p:grpSpPr>
            <a:xfrm>
              <a:off x="6035562" y="6423719"/>
              <a:ext cx="314510" cy="461665"/>
              <a:chOff x="5424406" y="6207695"/>
              <a:chExt cx="314510" cy="4616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726E8-40D7-084F-A6CD-BF43C2013848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6BB0-4347-5B46-9F55-ADBDD5A6BE4F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C0B-6650-5D41-8E8C-774C0FD7881E}"/>
                </a:ext>
              </a:extLst>
            </p:cNvPr>
            <p:cNvGrpSpPr/>
            <p:nvPr/>
          </p:nvGrpSpPr>
          <p:grpSpPr>
            <a:xfrm>
              <a:off x="6646718" y="6423719"/>
              <a:ext cx="346570" cy="461665"/>
              <a:chOff x="5424406" y="6207695"/>
              <a:chExt cx="346570" cy="4616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2047D8-F144-C94D-B91B-0C9F5729F9FA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185D-CBA2-F34F-803F-AF49E31FF7C3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A2A424-D7AE-134E-A7D4-1C5F10B86995}"/>
                </a:ext>
              </a:extLst>
            </p:cNvPr>
            <p:cNvGrpSpPr/>
            <p:nvPr/>
          </p:nvGrpSpPr>
          <p:grpSpPr>
            <a:xfrm>
              <a:off x="7257874" y="6423719"/>
              <a:ext cx="346570" cy="461665"/>
              <a:chOff x="5424406" y="6207695"/>
              <a:chExt cx="346570" cy="4616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F6A202-CBCB-5441-BF33-D66C9A4233E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1DD73-EAB9-C345-9126-F314BE1DDB17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EDB03-1119-6349-BF91-94144BAE61A6}"/>
              </a:ext>
            </a:extLst>
          </p:cNvPr>
          <p:cNvGrpSpPr/>
          <p:nvPr/>
        </p:nvGrpSpPr>
        <p:grpSpPr>
          <a:xfrm>
            <a:off x="6010326" y="5919663"/>
            <a:ext cx="348172" cy="606394"/>
            <a:chOff x="6010326" y="5919663"/>
            <a:chExt cx="348172" cy="6063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A3A94F-39C2-AD44-872B-1D04E3971336}"/>
                </a:ext>
              </a:extLst>
            </p:cNvPr>
            <p:cNvSpPr txBox="1"/>
            <p:nvPr/>
          </p:nvSpPr>
          <p:spPr>
            <a:xfrm>
              <a:off x="6010326" y="591966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5215B-6DD1-9243-BEE8-EA10C9593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84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8B17FB-6868-0541-8B8F-5C6E16A5F73B}"/>
              </a:ext>
            </a:extLst>
          </p:cNvPr>
          <p:cNvGrpSpPr/>
          <p:nvPr/>
        </p:nvGrpSpPr>
        <p:grpSpPr>
          <a:xfrm>
            <a:off x="7232638" y="5919662"/>
            <a:ext cx="373820" cy="606395"/>
            <a:chOff x="7232638" y="5919662"/>
            <a:chExt cx="373820" cy="6063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E2A119-5E7A-1948-98AD-8CF36790B15A}"/>
                </a:ext>
              </a:extLst>
            </p:cNvPr>
            <p:cNvSpPr txBox="1"/>
            <p:nvPr/>
          </p:nvSpPr>
          <p:spPr>
            <a:xfrm>
              <a:off x="723263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F8ACD5-2F0F-7542-979A-64EEEEB61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72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BBC513-1956-D740-AB67-38841F7BA8BC}"/>
              </a:ext>
            </a:extLst>
          </p:cNvPr>
          <p:cNvGrpSpPr/>
          <p:nvPr/>
        </p:nvGrpSpPr>
        <p:grpSpPr>
          <a:xfrm>
            <a:off x="5573257" y="5472939"/>
            <a:ext cx="516898" cy="1064064"/>
            <a:chOff x="5573257" y="5472939"/>
            <a:chExt cx="516898" cy="1064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CA08-A6A4-654F-B8C6-1F4577017311}"/>
                </a:ext>
              </a:extLst>
            </p:cNvPr>
            <p:cNvSpPr txBox="1"/>
            <p:nvPr/>
          </p:nvSpPr>
          <p:spPr>
            <a:xfrm>
              <a:off x="565898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E62F9B-C30B-9F40-9764-0E8BF60B19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487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E4A98-AF63-EC49-A070-BFD5170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5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DAB61D-4F7A-CA4E-A32F-178FFB0C4DA5}"/>
              </a:ext>
            </a:extLst>
          </p:cNvPr>
          <p:cNvGrpSpPr/>
          <p:nvPr/>
        </p:nvGrpSpPr>
        <p:grpSpPr>
          <a:xfrm>
            <a:off x="6811621" y="5472938"/>
            <a:ext cx="757931" cy="1045039"/>
            <a:chOff x="6811621" y="5472938"/>
            <a:chExt cx="757931" cy="10450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6E19C-EA09-8243-9D81-407563E2DEF4}"/>
                </a:ext>
              </a:extLst>
            </p:cNvPr>
            <p:cNvSpPr txBox="1"/>
            <p:nvPr/>
          </p:nvSpPr>
          <p:spPr>
            <a:xfrm>
              <a:off x="720695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BE6AE4-C28F-5345-A9E8-0F0A01464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62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76EF7F-47D0-E640-B38A-A0B77EA3FBF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14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FEE47D-6E37-F743-99B5-199ED18CFA75}"/>
              </a:ext>
            </a:extLst>
          </p:cNvPr>
          <p:cNvGrpSpPr/>
          <p:nvPr/>
        </p:nvGrpSpPr>
        <p:grpSpPr>
          <a:xfrm>
            <a:off x="5823012" y="5018746"/>
            <a:ext cx="1491631" cy="573723"/>
            <a:chOff x="5823012" y="5018746"/>
            <a:chExt cx="1491631" cy="5737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D2ECF-3920-2745-BF2D-C6C4D275075F}"/>
                </a:ext>
              </a:extLst>
            </p:cNvPr>
            <p:cNvSpPr txBox="1"/>
            <p:nvPr/>
          </p:nvSpPr>
          <p:spPr>
            <a:xfrm>
              <a:off x="6556381" y="5018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225311-46EF-BC4A-BC9C-5B98A4E8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01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7F0545-9335-364A-84C2-D8E5C1636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556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54AAE51-7ABB-F94B-ABF1-07D573F5833F}"/>
              </a:ext>
            </a:extLst>
          </p:cNvPr>
          <p:cNvSpPr txBox="1"/>
          <p:nvPr/>
        </p:nvSpPr>
        <p:spPr>
          <a:xfrm>
            <a:off x="2953311" y="5018746"/>
            <a:ext cx="32573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44B519-691A-E242-96FD-510CC21F83A9}"/>
              </a:ext>
            </a:extLst>
          </p:cNvPr>
          <p:cNvGrpSpPr/>
          <p:nvPr/>
        </p:nvGrpSpPr>
        <p:grpSpPr>
          <a:xfrm>
            <a:off x="2432492" y="6270025"/>
            <a:ext cx="314510" cy="615359"/>
            <a:chOff x="2432492" y="6270025"/>
            <a:chExt cx="314510" cy="61535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CE1C84-907F-3C40-BE77-0D150AAD0067}"/>
                </a:ext>
              </a:extLst>
            </p:cNvPr>
            <p:cNvSpPr txBox="1"/>
            <p:nvPr/>
          </p:nvSpPr>
          <p:spPr>
            <a:xfrm>
              <a:off x="2432492" y="6423719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0764B-B806-4949-9F7C-7F042EFC813F}"/>
                </a:ext>
              </a:extLst>
            </p:cNvPr>
            <p:cNvCxnSpPr>
              <a:cxnSpLocks/>
            </p:cNvCxnSpPr>
            <p:nvPr/>
          </p:nvCxnSpPr>
          <p:spPr>
            <a:xfrm>
              <a:off x="259477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D336D5-522C-0141-9DB2-4155A426719F}"/>
              </a:ext>
            </a:extLst>
          </p:cNvPr>
          <p:cNvGrpSpPr/>
          <p:nvPr/>
        </p:nvGrpSpPr>
        <p:grpSpPr>
          <a:xfrm>
            <a:off x="3654804" y="6270025"/>
            <a:ext cx="346570" cy="644976"/>
            <a:chOff x="3654804" y="6270025"/>
            <a:chExt cx="346570" cy="64497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DD3E6E-DCEB-7749-B859-63BCC7D1F657}"/>
                </a:ext>
              </a:extLst>
            </p:cNvPr>
            <p:cNvSpPr txBox="1"/>
            <p:nvPr/>
          </p:nvSpPr>
          <p:spPr>
            <a:xfrm>
              <a:off x="3654804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E9BF0F-B96A-8944-9D79-447532C8D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0365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57A934-1A60-9145-918B-0D010237B01D}"/>
              </a:ext>
            </a:extLst>
          </p:cNvPr>
          <p:cNvGrpSpPr/>
          <p:nvPr/>
        </p:nvGrpSpPr>
        <p:grpSpPr>
          <a:xfrm>
            <a:off x="1820967" y="5802037"/>
            <a:ext cx="934461" cy="1083347"/>
            <a:chOff x="1820967" y="5802037"/>
            <a:chExt cx="934461" cy="10833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EF1FA9-79C2-6E4E-BDB7-E74E9FB88C5B}"/>
                </a:ext>
              </a:extLst>
            </p:cNvPr>
            <p:cNvSpPr txBox="1"/>
            <p:nvPr/>
          </p:nvSpPr>
          <p:spPr>
            <a:xfrm>
              <a:off x="1820967" y="6423719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28C8A1-8323-F445-AD45-798F7860ACD6}"/>
                </a:ext>
              </a:extLst>
            </p:cNvPr>
            <p:cNvSpPr txBox="1"/>
            <p:nvPr/>
          </p:nvSpPr>
          <p:spPr>
            <a:xfrm>
              <a:off x="2407256" y="587727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6850E9-725F-D84A-86DF-95360B50F8E6}"/>
                </a:ext>
              </a:extLst>
            </p:cNvPr>
            <p:cNvCxnSpPr>
              <a:cxnSpLocks/>
            </p:cNvCxnSpPr>
            <p:nvPr/>
          </p:nvCxnSpPr>
          <p:spPr>
            <a:xfrm>
              <a:off x="228180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1A6022-A9D1-BD49-B054-F13CB8F7A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018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CC1399-4AF3-D045-8C05-70C81C0FD5E1}"/>
              </a:ext>
            </a:extLst>
          </p:cNvPr>
          <p:cNvGrpSpPr/>
          <p:nvPr/>
        </p:nvGrpSpPr>
        <p:grpSpPr>
          <a:xfrm>
            <a:off x="3043648" y="5802037"/>
            <a:ext cx="959740" cy="1112964"/>
            <a:chOff x="3043648" y="5802037"/>
            <a:chExt cx="959740" cy="111296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F9B775-9459-E046-B8D5-53DE16FB01C2}"/>
                </a:ext>
              </a:extLst>
            </p:cNvPr>
            <p:cNvSpPr txBox="1"/>
            <p:nvPr/>
          </p:nvSpPr>
          <p:spPr>
            <a:xfrm>
              <a:off x="3043648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23EC0-A676-8D4B-AF57-35FBE3510F0E}"/>
                </a:ext>
              </a:extLst>
            </p:cNvPr>
            <p:cNvSpPr txBox="1"/>
            <p:nvPr/>
          </p:nvSpPr>
          <p:spPr>
            <a:xfrm>
              <a:off x="362956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A80B19-CCB7-ED47-937F-A2EE0CC17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55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0478E5-D8CB-2F4F-8FF5-055CAC1F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79707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C24C19-8C75-204A-9831-318E1C1DE4D8}"/>
              </a:ext>
            </a:extLst>
          </p:cNvPr>
          <p:cNvGrpSpPr/>
          <p:nvPr/>
        </p:nvGrpSpPr>
        <p:grpSpPr>
          <a:xfrm>
            <a:off x="2055914" y="5348684"/>
            <a:ext cx="1910568" cy="585920"/>
            <a:chOff x="2055914" y="5348684"/>
            <a:chExt cx="1910568" cy="585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5388A9-AABC-4143-A7C0-64FCF768829C}"/>
                </a:ext>
              </a:extLst>
            </p:cNvPr>
            <p:cNvSpPr txBox="1"/>
            <p:nvPr/>
          </p:nvSpPr>
          <p:spPr>
            <a:xfrm>
              <a:off x="205591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B02677-B598-0E45-9518-60C79E2940D6}"/>
                </a:ext>
              </a:extLst>
            </p:cNvPr>
            <p:cNvSpPr txBox="1"/>
            <p:nvPr/>
          </p:nvSpPr>
          <p:spPr>
            <a:xfrm>
              <a:off x="360388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BB4F23-429A-474F-AD4A-522C836A1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4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4F09B3-E721-F748-B020-CF6FAFA18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249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23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LL(1) Parse Table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851F3C-89EC-EE45-80A5-D2C9B3F28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1706"/>
              </p:ext>
            </p:extLst>
          </p:nvPr>
        </p:nvGraphicFramePr>
        <p:xfrm>
          <a:off x="1172207" y="4293096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B2A4655-CD97-EE4C-8A46-23924DF1A0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371436"/>
              </p:ext>
            </p:extLst>
          </p:nvPr>
        </p:nvGraphicFramePr>
        <p:xfrm>
          <a:off x="180924" y="980728"/>
          <a:ext cx="25908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56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</a:t>
                      </a:r>
                      <a:r>
                        <a:rPr lang="en-US" sz="2000" b="1" dirty="0"/>
                        <a:t>⍺ (RHS)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 → </a:t>
                      </a:r>
                      <a:r>
                        <a:rPr lang="en-US" sz="2000" dirty="0"/>
                        <a:t>TE’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E’ → </a:t>
                      </a:r>
                      <a:r>
                        <a:rPr lang="en-US" sz="20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000" dirty="0" err="1"/>
                        <a:t>intT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000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T’ → </a:t>
                      </a:r>
                      <a:r>
                        <a:rPr lang="en-US" sz="2000" dirty="0"/>
                        <a:t>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681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EF6BBA-2297-B644-880A-A4AB6B0DBDC7}"/>
              </a:ext>
            </a:extLst>
          </p:cNvPr>
          <p:cNvSpPr txBox="1"/>
          <p:nvPr/>
        </p:nvSpPr>
        <p:spPr>
          <a:xfrm>
            <a:off x="7046655" y="831578"/>
            <a:ext cx="1917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T’→*T|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213CDA3F-F8FC-E749-9AE1-3739F2365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783025"/>
              </p:ext>
            </p:extLst>
          </p:nvPr>
        </p:nvGraphicFramePr>
        <p:xfrm>
          <a:off x="3283182" y="1687035"/>
          <a:ext cx="375681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73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252273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  <a:gridCol w="1252273">
                  <a:extLst>
                    <a:ext uri="{9D8B030D-6E8A-4147-A177-3AD203B41FA5}">
                      <a16:colId xmlns:a16="http://schemas.microsoft.com/office/drawing/2014/main" val="121610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*,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F5B55F1B-5D42-EC42-A3B8-F3B001D87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659235"/>
              </p:ext>
            </p:extLst>
          </p:nvPr>
        </p:nvGraphicFramePr>
        <p:xfrm>
          <a:off x="179512" y="3371202"/>
          <a:ext cx="25908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56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E’ →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145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F635147-27CD-E44A-A348-C6BB8A7E8D06}"/>
              </a:ext>
            </a:extLst>
          </p:cNvPr>
          <p:cNvSpPr/>
          <p:nvPr/>
        </p:nvSpPr>
        <p:spPr>
          <a:xfrm>
            <a:off x="3276528" y="2470530"/>
            <a:ext cx="3756818" cy="41421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5ADDE6C-5A19-2347-9656-C17D15067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835722"/>
              </p:ext>
            </p:extLst>
          </p:nvPr>
        </p:nvGraphicFramePr>
        <p:xfrm>
          <a:off x="179512" y="3780476"/>
          <a:ext cx="25908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56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T’ →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4871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483F780-CE3E-8143-B327-24FD8D8E78FF}"/>
              </a:ext>
            </a:extLst>
          </p:cNvPr>
          <p:cNvGrpSpPr/>
          <p:nvPr/>
        </p:nvGrpSpPr>
        <p:grpSpPr>
          <a:xfrm>
            <a:off x="6372200" y="5133259"/>
            <a:ext cx="1861733" cy="403605"/>
            <a:chOff x="6372200" y="5274679"/>
            <a:chExt cx="1861733" cy="4036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47AE16-8FCD-A84E-9B77-00BA6EFBD008}"/>
                </a:ext>
              </a:extLst>
            </p:cNvPr>
            <p:cNvSpPr txBox="1"/>
            <p:nvPr/>
          </p:nvSpPr>
          <p:spPr>
            <a:xfrm>
              <a:off x="6372200" y="5274679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E’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A630F-42DE-244F-A8DE-27DA4B7B7A7D}"/>
                </a:ext>
              </a:extLst>
            </p:cNvPr>
            <p:cNvSpPr txBox="1"/>
            <p:nvPr/>
          </p:nvSpPr>
          <p:spPr>
            <a:xfrm>
              <a:off x="7376006" y="5278174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E’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50254-F8A3-E646-8744-002760DFDC04}"/>
              </a:ext>
            </a:extLst>
          </p:cNvPr>
          <p:cNvSpPr/>
          <p:nvPr/>
        </p:nvSpPr>
        <p:spPr>
          <a:xfrm>
            <a:off x="3289837" y="3265828"/>
            <a:ext cx="3756818" cy="41421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8ACB38-62C8-F941-9B40-7C3BB8A6C6D0}"/>
              </a:ext>
            </a:extLst>
          </p:cNvPr>
          <p:cNvGrpSpPr/>
          <p:nvPr/>
        </p:nvGrpSpPr>
        <p:grpSpPr>
          <a:xfrm>
            <a:off x="4290983" y="5965940"/>
            <a:ext cx="3918785" cy="410851"/>
            <a:chOff x="4290983" y="6107360"/>
            <a:chExt cx="3918785" cy="4108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38505-6B2D-0846-8F85-815E051E9AD0}"/>
                </a:ext>
              </a:extLst>
            </p:cNvPr>
            <p:cNvSpPr txBox="1"/>
            <p:nvPr/>
          </p:nvSpPr>
          <p:spPr>
            <a:xfrm>
              <a:off x="4290983" y="6109154"/>
              <a:ext cx="863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T’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B0FA0A-6296-6F4D-9C57-D1B9838838A5}"/>
                </a:ext>
              </a:extLst>
            </p:cNvPr>
            <p:cNvSpPr txBox="1"/>
            <p:nvPr/>
          </p:nvSpPr>
          <p:spPr>
            <a:xfrm>
              <a:off x="6348383" y="6107360"/>
              <a:ext cx="863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T’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2FB11C-41A5-5146-81E2-C5534664DB3B}"/>
                </a:ext>
              </a:extLst>
            </p:cNvPr>
            <p:cNvSpPr txBox="1"/>
            <p:nvPr/>
          </p:nvSpPr>
          <p:spPr>
            <a:xfrm>
              <a:off x="7345814" y="6118101"/>
              <a:ext cx="863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T’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Table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[already examined]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41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8427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2"/>
            <a:ext cx="1838920" cy="545229"/>
          </a:xfrm>
          <a:prstGeom prst="curvedConnector3">
            <a:avLst>
              <a:gd name="adj1" fmla="val 43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37FF75-17F9-F04F-A8CD-32BE8CF9B2C1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2DE6397-C5D1-F744-B220-F99CDF655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61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C32-2E41-A541-86E2-821AD4CA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if Grammar is LL(1)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C275-6689-7546-9E23-4CF10D06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If a grammar is LL(1), then each of its LL(1) table entry contains </a:t>
            </a:r>
            <a:r>
              <a:rPr lang="en-US" dirty="0">
                <a:solidFill>
                  <a:srgbClr val="0000FF"/>
                </a:solidFill>
              </a:rPr>
              <a:t>at most one rule</a:t>
            </a:r>
          </a:p>
          <a:p>
            <a:pPr lvl="1"/>
            <a:r>
              <a:rPr lang="en-US" dirty="0"/>
              <a:t>Otherwise, it is not LL(1).</a:t>
            </a:r>
          </a:p>
          <a:p>
            <a:endParaRPr lang="en-US" dirty="0"/>
          </a:p>
          <a:p>
            <a:r>
              <a:rPr lang="en-US" dirty="0"/>
              <a:t>Two methods to determine if a grammar is LL(1) or not</a:t>
            </a:r>
          </a:p>
          <a:p>
            <a:pPr lvl="1"/>
            <a:r>
              <a:rPr lang="en-US" dirty="0"/>
              <a:t>Construct LL(1) table, and check if there is a multi-rule entry</a:t>
            </a:r>
          </a:p>
          <a:p>
            <a:pPr lvl="1"/>
            <a:r>
              <a:rPr lang="en-US" dirty="0"/>
              <a:t>Checking each rule as if the table is getting constructed.</a:t>
            </a:r>
          </a:p>
          <a:p>
            <a:pPr marL="457200" lvl="1" indent="0">
              <a:buNone/>
            </a:pPr>
            <a:r>
              <a:rPr lang="en-US" dirty="0"/>
              <a:t>	    G is LL(1) </a:t>
            </a:r>
            <a:r>
              <a:rPr lang="en-US" dirty="0" err="1">
                <a:solidFill>
                  <a:srgbClr val="0000FF"/>
                </a:solidFill>
              </a:rPr>
              <a:t>iff</a:t>
            </a:r>
            <a:r>
              <a:rPr lang="en-US" dirty="0"/>
              <a:t> for a rule A → </a:t>
            </a:r>
            <a:r>
              <a:rPr lang="el-GR" dirty="0" err="1"/>
              <a:t>α|β</a:t>
            </a:r>
            <a:endParaRPr lang="en-US" dirty="0"/>
          </a:p>
          <a:p>
            <a:pPr lvl="2"/>
            <a:r>
              <a:rPr lang="en-US" dirty="0"/>
              <a:t>FIRST(</a:t>
            </a:r>
            <a:r>
              <a:rPr lang="el-GR" dirty="0"/>
              <a:t>α) ∩ </a:t>
            </a:r>
            <a:r>
              <a:rPr lang="en-US" dirty="0"/>
              <a:t>FIRST(</a:t>
            </a:r>
            <a:r>
              <a:rPr lang="el-GR" dirty="0"/>
              <a:t>β) = φ</a:t>
            </a:r>
            <a:endParaRPr lang="en-US" dirty="0"/>
          </a:p>
          <a:p>
            <a:pPr lvl="2"/>
            <a:r>
              <a:rPr lang="en-US" dirty="0"/>
              <a:t>At most one of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 can derive </a:t>
            </a:r>
            <a:r>
              <a:rPr lang="el-GR" dirty="0"/>
              <a:t>ε</a:t>
            </a:r>
            <a:endParaRPr lang="en-US" dirty="0"/>
          </a:p>
          <a:p>
            <a:pPr lvl="2"/>
            <a:r>
              <a:rPr lang="en-US" dirty="0"/>
              <a:t>If </a:t>
            </a:r>
            <a:r>
              <a:rPr lang="el-GR" dirty="0"/>
              <a:t>β </a:t>
            </a:r>
            <a:r>
              <a:rPr lang="en-US" dirty="0"/>
              <a:t>derives </a:t>
            </a:r>
            <a:r>
              <a:rPr lang="el-GR" dirty="0"/>
              <a:t>ε, </a:t>
            </a:r>
            <a:r>
              <a:rPr lang="en-US" dirty="0"/>
              <a:t>then FIRST(</a:t>
            </a:r>
            <a:r>
              <a:rPr lang="el-GR" dirty="0"/>
              <a:t>α) ∩ </a:t>
            </a:r>
            <a:r>
              <a:rPr lang="en-US" dirty="0"/>
              <a:t>FOLLOW(A) = </a:t>
            </a:r>
            <a:r>
              <a:rPr lang="el-GR" dirty="0"/>
              <a:t>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18A01-DEBA-C349-AB47-EEB46F3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42</a:t>
            </a:fld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D53651-4918-2049-93F5-2CFAC7916F63}"/>
              </a:ext>
            </a:extLst>
          </p:cNvPr>
          <p:cNvGrpSpPr/>
          <p:nvPr/>
        </p:nvGrpSpPr>
        <p:grpSpPr>
          <a:xfrm>
            <a:off x="6228184" y="4797152"/>
            <a:ext cx="2919887" cy="864096"/>
            <a:chOff x="6228184" y="4797152"/>
            <a:chExt cx="2919887" cy="86409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2D8B86C-F438-CE4B-B0F0-1BA2D55D9B9C}"/>
                </a:ext>
              </a:extLst>
            </p:cNvPr>
            <p:cNvSpPr/>
            <p:nvPr/>
          </p:nvSpPr>
          <p:spPr>
            <a:xfrm>
              <a:off x="6228184" y="4797152"/>
              <a:ext cx="360040" cy="86409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4EF5BE-50BB-D54D-B88B-023F08CA132B}"/>
                </a:ext>
              </a:extLst>
            </p:cNvPr>
            <p:cNvSpPr txBox="1"/>
            <p:nvPr/>
          </p:nvSpPr>
          <p:spPr>
            <a:xfrm>
              <a:off x="6501193" y="4998367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保证预测的唯一性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1FEC-F381-EC41-8D44-227A6203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Non-LL(1)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E98D-4855-DB46-813C-F24C6ABA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 grammar is not LL(1). What then?</a:t>
            </a:r>
          </a:p>
          <a:p>
            <a:r>
              <a:rPr lang="en-US" dirty="0"/>
              <a:t>Case-1: the language may still be LL(1).</a:t>
            </a:r>
          </a:p>
          <a:p>
            <a:pPr lvl="1"/>
            <a:r>
              <a:rPr lang="en-US" dirty="0"/>
              <a:t>Try to </a:t>
            </a:r>
            <a:r>
              <a:rPr lang="en-US" dirty="0">
                <a:solidFill>
                  <a:srgbClr val="0000FF"/>
                </a:solidFill>
              </a:rPr>
              <a:t>rewrite grammar</a:t>
            </a:r>
            <a:r>
              <a:rPr lang="en-US" dirty="0"/>
              <a:t> to LL(1) grammar:</a:t>
            </a:r>
          </a:p>
          <a:p>
            <a:pPr lvl="2"/>
            <a:r>
              <a:rPr lang="en-US" dirty="0"/>
              <a:t>Apply left-factoring</a:t>
            </a:r>
          </a:p>
          <a:p>
            <a:pPr lvl="2"/>
            <a:r>
              <a:rPr lang="en-US" dirty="0"/>
              <a:t>Apply left-recursion removal</a:t>
            </a:r>
          </a:p>
          <a:p>
            <a:pPr lvl="1"/>
            <a:r>
              <a:rPr lang="en-US" dirty="0"/>
              <a:t>Try to </a:t>
            </a:r>
            <a:r>
              <a:rPr lang="en-US" dirty="0">
                <a:solidFill>
                  <a:srgbClr val="0000FF"/>
                </a:solidFill>
              </a:rPr>
              <a:t>remove ambiguity</a:t>
            </a:r>
            <a:r>
              <a:rPr lang="en-US" dirty="0"/>
              <a:t> in grammar:</a:t>
            </a:r>
          </a:p>
          <a:p>
            <a:pPr lvl="2"/>
            <a:r>
              <a:rPr lang="en-US" dirty="0"/>
              <a:t>Encode precedence into rules</a:t>
            </a:r>
          </a:p>
          <a:p>
            <a:pPr lvl="2"/>
            <a:r>
              <a:rPr lang="en-US" dirty="0"/>
              <a:t>Encode associativity into rules</a:t>
            </a:r>
          </a:p>
          <a:p>
            <a:r>
              <a:rPr lang="en-US" dirty="0"/>
              <a:t>Case-2: If Case-1 fails, language may not be LL(1)</a:t>
            </a:r>
          </a:p>
          <a:p>
            <a:pPr lvl="1"/>
            <a:r>
              <a:rPr lang="en-US" dirty="0"/>
              <a:t>Impossible to resolve conflict at the grammar level ­ </a:t>
            </a:r>
          </a:p>
          <a:p>
            <a:pPr lvl="1"/>
            <a:r>
              <a:rPr lang="en-US" dirty="0"/>
              <a:t>Programmer chooses which rule to use for conflicting entry (if choosing that rule is always semantically correct)</a:t>
            </a:r>
          </a:p>
          <a:p>
            <a:pPr lvl="1"/>
            <a:r>
              <a:rPr lang="en-US" dirty="0"/>
              <a:t>Otherwise, use a more powerful parser (e.g. LL(k), LR(1))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51F9-8DFA-C242-B802-C843C76F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707F-1F7B-A54C-8633-CD0D7D9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Time and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CA01-419D-A043-B818-597D44C4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Linear</a:t>
            </a:r>
            <a:r>
              <a:rPr lang="en-US" dirty="0"/>
              <a:t> time and space relative to length of input</a:t>
            </a:r>
          </a:p>
          <a:p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/>
              <a:t>: each input symbol is consumed within a constant number of steps</a:t>
            </a:r>
          </a:p>
          <a:p>
            <a:pPr lvl="1"/>
            <a:r>
              <a:rPr lang="en-US" dirty="0"/>
              <a:t>If symbol at top of stack is a terminal:</a:t>
            </a:r>
          </a:p>
          <a:p>
            <a:pPr lvl="2"/>
            <a:r>
              <a:rPr lang="en-US" dirty="0"/>
              <a:t>Matched immediately in one step</a:t>
            </a:r>
          </a:p>
          <a:p>
            <a:pPr lvl="1"/>
            <a:r>
              <a:rPr lang="en-US" dirty="0"/>
              <a:t>If symbol at top of stack is a non-terminal:</a:t>
            </a:r>
          </a:p>
          <a:p>
            <a:pPr lvl="2"/>
            <a:r>
              <a:rPr lang="en-US" dirty="0"/>
              <a:t>Matched in at most </a:t>
            </a:r>
            <a:r>
              <a:rPr lang="en-US" i="1" dirty="0"/>
              <a:t>N</a:t>
            </a:r>
            <a:r>
              <a:rPr lang="en-US" dirty="0"/>
              <a:t> steps, where </a:t>
            </a:r>
            <a:r>
              <a:rPr lang="en-US" i="1" dirty="0"/>
              <a:t>N</a:t>
            </a:r>
            <a:r>
              <a:rPr lang="en-US" dirty="0"/>
              <a:t> = number of rules</a:t>
            </a:r>
          </a:p>
          <a:p>
            <a:pPr lvl="2"/>
            <a:r>
              <a:rPr lang="en-US" dirty="0"/>
              <a:t>Since no left-recursion, cannot apply same rule twice without consuming input</a:t>
            </a:r>
          </a:p>
          <a:p>
            <a:r>
              <a:rPr lang="en-US" dirty="0">
                <a:solidFill>
                  <a:srgbClr val="0000FF"/>
                </a:solidFill>
              </a:rPr>
              <a:t>Space</a:t>
            </a:r>
            <a:r>
              <a:rPr lang="en-US" dirty="0"/>
              <a:t>: smaller than input (after removing X → </a:t>
            </a:r>
            <a:r>
              <a:rPr lang="el-GR" dirty="0"/>
              <a:t>ε)</a:t>
            </a:r>
            <a:r>
              <a:rPr lang="en-US" dirty="0"/>
              <a:t>­ </a:t>
            </a:r>
          </a:p>
          <a:p>
            <a:pPr lvl="1"/>
            <a:r>
              <a:rPr lang="en-US" dirty="0"/>
              <a:t>RHS is always longer or equal to LHS</a:t>
            </a:r>
          </a:p>
          <a:p>
            <a:pPr lvl="2"/>
            <a:r>
              <a:rPr lang="en-US" dirty="0"/>
              <a:t>Derivation string expands monotonically</a:t>
            </a:r>
          </a:p>
          <a:p>
            <a:pPr lvl="2"/>
            <a:r>
              <a:rPr lang="en-US" dirty="0"/>
              <a:t>Derivation string is always shorter than final input string</a:t>
            </a:r>
          </a:p>
          <a:p>
            <a:pPr lvl="1"/>
            <a:r>
              <a:rPr lang="en-US" dirty="0"/>
              <a:t>Stack is a subset of derivation string (unmatched portion)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410F1-8A2E-AE42-9424-AD7AB1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36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7B1D-22F7-B74A-96E8-A60DBEA3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D3E1-252F-D743-871B-21B7645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LL(1) table-driven parser is basically DFA + Stack</a:t>
            </a:r>
          </a:p>
          <a:p>
            <a:pPr lvl="1"/>
            <a:r>
              <a:rPr lang="en-US" dirty="0"/>
              <a:t>Capable to count ⇒ CFG is more powerful than RE</a:t>
            </a:r>
          </a:p>
          <a:p>
            <a:endParaRPr lang="en-US" dirty="0"/>
          </a:p>
          <a:p>
            <a:r>
              <a:rPr lang="en-US" dirty="0"/>
              <a:t>We have studied LL(1), what about LL(0), LL(2) or LL(k)?</a:t>
            </a:r>
          </a:p>
          <a:p>
            <a:r>
              <a:rPr lang="en-US" dirty="0"/>
              <a:t>Is </a:t>
            </a:r>
            <a:r>
              <a:rPr lang="en-US" b="1" dirty="0"/>
              <a:t>LL(0)</a:t>
            </a:r>
            <a:r>
              <a:rPr lang="en-US" dirty="0"/>
              <a:t> useful at all?</a:t>
            </a:r>
          </a:p>
          <a:p>
            <a:pPr lvl="1"/>
            <a:r>
              <a:rPr lang="en-US" dirty="0"/>
              <a:t>Grammar where rules can be </a:t>
            </a:r>
            <a:r>
              <a:rPr lang="en-US" dirty="0">
                <a:solidFill>
                  <a:srgbClr val="0000FF"/>
                </a:solidFill>
              </a:rPr>
              <a:t>predicted with no lookahead</a:t>
            </a:r>
            <a:endParaRPr lang="en-US" dirty="0"/>
          </a:p>
          <a:p>
            <a:pPr lvl="1"/>
            <a:r>
              <a:rPr lang="en-US" dirty="0"/>
              <a:t>⇒ That means, there can only be one rule per non-terminal</a:t>
            </a:r>
          </a:p>
          <a:p>
            <a:pPr lvl="1"/>
            <a:r>
              <a:rPr lang="en-US" dirty="0"/>
              <a:t>⇒ That means, this language can have only one string</a:t>
            </a:r>
          </a:p>
          <a:p>
            <a:r>
              <a:rPr lang="en-US" dirty="0"/>
              <a:t>What would prevent LL(2) ... LL(k) from wide usage?</a:t>
            </a:r>
          </a:p>
          <a:p>
            <a:pPr lvl="1"/>
            <a:r>
              <a:rPr lang="en-US" dirty="0"/>
              <a:t>Size of parse table = O(|N|∗|</a:t>
            </a:r>
            <a:r>
              <a:rPr lang="en-US" dirty="0" err="1"/>
              <a:t>T|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= set of non-terminals, </a:t>
            </a:r>
            <a:r>
              <a:rPr lang="en-US" i="1" dirty="0"/>
              <a:t>T</a:t>
            </a:r>
            <a:r>
              <a:rPr lang="en-US" dirty="0"/>
              <a:t> = set of terminals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209-C71B-5A49-B53E-A5DA76F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A5F7-86B1-344E-8020-E30A60A9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Predictive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3287-8B15-8048-933A-0B4A0AA4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 are used to construct </a:t>
            </a:r>
            <a:r>
              <a:rPr lang="en-US" b="1" dirty="0"/>
              <a:t>predictive parsing tables</a:t>
            </a:r>
          </a:p>
          <a:p>
            <a:endParaRPr lang="en-US" dirty="0"/>
          </a:p>
          <a:p>
            <a:r>
              <a:rPr lang="en-US" dirty="0"/>
              <a:t>Intuitively, </a:t>
            </a:r>
            <a:r>
              <a:rPr lang="en-US" dirty="0">
                <a:solidFill>
                  <a:srgbClr val="0000FF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FOLLOW</a:t>
            </a:r>
            <a:r>
              <a:rPr lang="en-US" dirty="0"/>
              <a:t> sets guide the choice of rules </a:t>
            </a:r>
          </a:p>
          <a:p>
            <a:pPr lvl="1"/>
            <a:r>
              <a:rPr lang="en-US" dirty="0"/>
              <a:t>For non-terminal </a:t>
            </a:r>
            <a:r>
              <a:rPr lang="en-US" i="1" dirty="0"/>
              <a:t>A</a:t>
            </a:r>
            <a:r>
              <a:rPr lang="en-US" dirty="0"/>
              <a:t> and lookahead </a:t>
            </a:r>
            <a:r>
              <a:rPr lang="en-US" i="1" dirty="0"/>
              <a:t>t</a:t>
            </a:r>
            <a:r>
              <a:rPr lang="en-US" dirty="0"/>
              <a:t>, use the production rule 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 </a:t>
            </a:r>
            <a:r>
              <a:rPr lang="en-US" dirty="0"/>
              <a:t>where </a:t>
            </a:r>
            <a:r>
              <a:rPr lang="en-US" i="1" dirty="0"/>
              <a:t>t</a:t>
            </a:r>
            <a:r>
              <a:rPr lang="en-US" dirty="0"/>
              <a:t> ∈ FIRST(</a:t>
            </a:r>
            <a:r>
              <a:rPr lang="el-GR" dirty="0"/>
              <a:t>α)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/>
              <a:t>For non-terminal </a:t>
            </a:r>
            <a:r>
              <a:rPr lang="en-US" i="1" dirty="0"/>
              <a:t>A</a:t>
            </a:r>
            <a:r>
              <a:rPr lang="en-US" dirty="0"/>
              <a:t> and lookahead </a:t>
            </a:r>
            <a:r>
              <a:rPr lang="en-US" i="1" dirty="0"/>
              <a:t>t</a:t>
            </a:r>
            <a:r>
              <a:rPr lang="en-US" dirty="0"/>
              <a:t>, use the production rule </a:t>
            </a:r>
            <a:r>
              <a:rPr lang="en-US" i="1" dirty="0"/>
              <a:t>A → </a:t>
            </a:r>
            <a:r>
              <a:rPr lang="el-GR" i="1" dirty="0"/>
              <a:t>α</a:t>
            </a:r>
            <a:r>
              <a:rPr lang="el-GR" dirty="0"/>
              <a:t> </a:t>
            </a:r>
            <a:r>
              <a:rPr lang="en-US" dirty="0"/>
              <a:t>where </a:t>
            </a:r>
            <a:r>
              <a:rPr lang="el-GR" dirty="0"/>
              <a:t>ε ∈ </a:t>
            </a:r>
            <a:r>
              <a:rPr lang="en-US" dirty="0"/>
              <a:t>FIRST(</a:t>
            </a:r>
            <a:r>
              <a:rPr lang="el-GR" dirty="0"/>
              <a:t>α) </a:t>
            </a:r>
            <a:r>
              <a:rPr lang="en-US" dirty="0"/>
              <a:t>and t ∈ FOLLOW(A)</a:t>
            </a:r>
          </a:p>
          <a:p>
            <a:pPr lvl="1"/>
            <a:r>
              <a:rPr lang="en-US" dirty="0"/>
              <a:t>There can only be ONE such rule</a:t>
            </a:r>
          </a:p>
          <a:p>
            <a:pPr lvl="2"/>
            <a:r>
              <a:rPr lang="en-US" dirty="0"/>
              <a:t>Otherwise, the grammar is not LL(1)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C3554-4D84-8D46-AE0E-65B8D80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089-21C1-EC40-B62B-E17FCE3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Preview: Bottom-up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E8DE-713A-F54A-87BE-6A75C0F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CFG grammar 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S→AB 	</a:t>
            </a:r>
            <a:r>
              <a:rPr lang="en-US" dirty="0" err="1">
                <a:solidFill>
                  <a:srgbClr val="0000FF"/>
                </a:solidFill>
              </a:rPr>
              <a:t>A→aC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B→bD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D→d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B5-F7D8-734D-B992-C975732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668FB-55D9-0849-A6C4-C500B4C381E5}"/>
              </a:ext>
            </a:extLst>
          </p:cNvPr>
          <p:cNvSpPr txBox="1">
            <a:spLocks/>
          </p:cNvSpPr>
          <p:nvPr/>
        </p:nvSpPr>
        <p:spPr>
          <a:xfrm>
            <a:off x="4860032" y="242088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/>
              <a:t>Bottom-up (reverse of rightmost derivation)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S ⇒ AB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(4)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Abd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70C274-F720-E44A-88D8-6C00A025CBA3}"/>
              </a:ext>
            </a:extLst>
          </p:cNvPr>
          <p:cNvGrpSpPr/>
          <p:nvPr/>
        </p:nvGrpSpPr>
        <p:grpSpPr>
          <a:xfrm>
            <a:off x="5424406" y="6423719"/>
            <a:ext cx="2180038" cy="461665"/>
            <a:chOff x="5424406" y="6423719"/>
            <a:chExt cx="2180038" cy="4616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ABA71-F16C-DD42-BC89-2288FBCAD828}"/>
                </a:ext>
              </a:extLst>
            </p:cNvPr>
            <p:cNvGrpSpPr/>
            <p:nvPr/>
          </p:nvGrpSpPr>
          <p:grpSpPr>
            <a:xfrm>
              <a:off x="5424406" y="6423719"/>
              <a:ext cx="332142" cy="461665"/>
              <a:chOff x="5424406" y="6207695"/>
              <a:chExt cx="332142" cy="461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AEF5F-82CA-9145-AECA-C162AE94EBB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4B279-CDAC-C642-A4F2-5A6DE0CD0C78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918A53-5BA2-DB45-A063-F1B61EBCD0B7}"/>
                </a:ext>
              </a:extLst>
            </p:cNvPr>
            <p:cNvGrpSpPr/>
            <p:nvPr/>
          </p:nvGrpSpPr>
          <p:grpSpPr>
            <a:xfrm>
              <a:off x="6035562" y="6423719"/>
              <a:ext cx="314510" cy="461665"/>
              <a:chOff x="5424406" y="6207695"/>
              <a:chExt cx="314510" cy="4616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726E8-40D7-084F-A6CD-BF43C2013848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6BB0-4347-5B46-9F55-ADBDD5A6BE4F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C0B-6650-5D41-8E8C-774C0FD7881E}"/>
                </a:ext>
              </a:extLst>
            </p:cNvPr>
            <p:cNvGrpSpPr/>
            <p:nvPr/>
          </p:nvGrpSpPr>
          <p:grpSpPr>
            <a:xfrm>
              <a:off x="6646718" y="6423719"/>
              <a:ext cx="346570" cy="461665"/>
              <a:chOff x="5424406" y="6207695"/>
              <a:chExt cx="346570" cy="4616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2047D8-F144-C94D-B91B-0C9F5729F9FA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185D-CBA2-F34F-803F-AF49E31FF7C3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A2A424-D7AE-134E-A7D4-1C5F10B86995}"/>
                </a:ext>
              </a:extLst>
            </p:cNvPr>
            <p:cNvGrpSpPr/>
            <p:nvPr/>
          </p:nvGrpSpPr>
          <p:grpSpPr>
            <a:xfrm>
              <a:off x="7257874" y="6423719"/>
              <a:ext cx="346570" cy="461665"/>
              <a:chOff x="5424406" y="6207695"/>
              <a:chExt cx="346570" cy="4616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F6A202-CBCB-5441-BF33-D66C9A4233E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1DD73-EAB9-C345-9126-F314BE1DDB17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EDB03-1119-6349-BF91-94144BAE61A6}"/>
              </a:ext>
            </a:extLst>
          </p:cNvPr>
          <p:cNvGrpSpPr/>
          <p:nvPr/>
        </p:nvGrpSpPr>
        <p:grpSpPr>
          <a:xfrm>
            <a:off x="6010326" y="5919663"/>
            <a:ext cx="348172" cy="606394"/>
            <a:chOff x="6010326" y="5919663"/>
            <a:chExt cx="348172" cy="6063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A3A94F-39C2-AD44-872B-1D04E3971336}"/>
                </a:ext>
              </a:extLst>
            </p:cNvPr>
            <p:cNvSpPr txBox="1"/>
            <p:nvPr/>
          </p:nvSpPr>
          <p:spPr>
            <a:xfrm>
              <a:off x="6010326" y="591966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5215B-6DD1-9243-BEE8-EA10C9593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84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8B17FB-6868-0541-8B8F-5C6E16A5F73B}"/>
              </a:ext>
            </a:extLst>
          </p:cNvPr>
          <p:cNvGrpSpPr/>
          <p:nvPr/>
        </p:nvGrpSpPr>
        <p:grpSpPr>
          <a:xfrm>
            <a:off x="7232638" y="5919662"/>
            <a:ext cx="373820" cy="606395"/>
            <a:chOff x="7232638" y="5919662"/>
            <a:chExt cx="373820" cy="6063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E2A119-5E7A-1948-98AD-8CF36790B15A}"/>
                </a:ext>
              </a:extLst>
            </p:cNvPr>
            <p:cNvSpPr txBox="1"/>
            <p:nvPr/>
          </p:nvSpPr>
          <p:spPr>
            <a:xfrm>
              <a:off x="723263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F8ACD5-2F0F-7542-979A-64EEEEB61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72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BBC513-1956-D740-AB67-38841F7BA8BC}"/>
              </a:ext>
            </a:extLst>
          </p:cNvPr>
          <p:cNvGrpSpPr/>
          <p:nvPr/>
        </p:nvGrpSpPr>
        <p:grpSpPr>
          <a:xfrm>
            <a:off x="5573257" y="5472939"/>
            <a:ext cx="516898" cy="1064064"/>
            <a:chOff x="5573257" y="5472939"/>
            <a:chExt cx="516898" cy="1064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CA08-A6A4-654F-B8C6-1F4577017311}"/>
                </a:ext>
              </a:extLst>
            </p:cNvPr>
            <p:cNvSpPr txBox="1"/>
            <p:nvPr/>
          </p:nvSpPr>
          <p:spPr>
            <a:xfrm>
              <a:off x="565898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E62F9B-C30B-9F40-9764-0E8BF60B19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487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E4A98-AF63-EC49-A070-BFD5170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5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DAB61D-4F7A-CA4E-A32F-178FFB0C4DA5}"/>
              </a:ext>
            </a:extLst>
          </p:cNvPr>
          <p:cNvGrpSpPr/>
          <p:nvPr/>
        </p:nvGrpSpPr>
        <p:grpSpPr>
          <a:xfrm>
            <a:off x="6811621" y="5472938"/>
            <a:ext cx="757931" cy="1045039"/>
            <a:chOff x="6811621" y="5472938"/>
            <a:chExt cx="757931" cy="10450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6E19C-EA09-8243-9D81-407563E2DEF4}"/>
                </a:ext>
              </a:extLst>
            </p:cNvPr>
            <p:cNvSpPr txBox="1"/>
            <p:nvPr/>
          </p:nvSpPr>
          <p:spPr>
            <a:xfrm>
              <a:off x="720695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BE6AE4-C28F-5345-A9E8-0F0A01464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62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76EF7F-47D0-E640-B38A-A0B77EA3FBF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14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FEE47D-6E37-F743-99B5-199ED18CFA75}"/>
              </a:ext>
            </a:extLst>
          </p:cNvPr>
          <p:cNvGrpSpPr/>
          <p:nvPr/>
        </p:nvGrpSpPr>
        <p:grpSpPr>
          <a:xfrm>
            <a:off x="5823012" y="5018746"/>
            <a:ext cx="1491631" cy="573723"/>
            <a:chOff x="5823012" y="5018746"/>
            <a:chExt cx="1491631" cy="5737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D2ECF-3920-2745-BF2D-C6C4D275075F}"/>
                </a:ext>
              </a:extLst>
            </p:cNvPr>
            <p:cNvSpPr txBox="1"/>
            <p:nvPr/>
          </p:nvSpPr>
          <p:spPr>
            <a:xfrm>
              <a:off x="6556381" y="5018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225311-46EF-BC4A-BC9C-5B98A4E8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01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7F0545-9335-364A-84C2-D8E5C1636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556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F237C0-4207-C246-9C90-480B669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79202"/>
              </p:ext>
            </p:extLst>
          </p:nvPr>
        </p:nvGraphicFramePr>
        <p:xfrm>
          <a:off x="539552" y="2132856"/>
          <a:ext cx="374441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670260917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901539948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80964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acbd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5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cbd</a:t>
                      </a: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bd$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bd$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3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8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9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2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DC14-C689-CE4E-BAAF-6DFEF1E5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</a:t>
            </a:r>
            <a:r>
              <a:rPr lang="en-US" sz="3200" dirty="0"/>
              <a:t>[</a:t>
            </a:r>
            <a:r>
              <a:rPr lang="zh-CN" altLang="en-US" sz="3200" dirty="0"/>
              <a:t>递归下降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3FF2-EF48-AC4D-91FD-D65FE75E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331236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Recursive descent </a:t>
            </a:r>
            <a:r>
              <a:rPr lang="en-US" dirty="0"/>
              <a:t>is a simple and general parsing strategy </a:t>
            </a:r>
          </a:p>
          <a:p>
            <a:pPr lvl="1"/>
            <a:r>
              <a:rPr lang="en-US" dirty="0"/>
              <a:t>Try and backtrack</a:t>
            </a:r>
          </a:p>
          <a:p>
            <a:pPr lvl="1"/>
            <a:r>
              <a:rPr lang="en-US" dirty="0"/>
              <a:t>Left-recursion must be eliminated first</a:t>
            </a:r>
          </a:p>
          <a:p>
            <a:pPr lvl="2"/>
            <a:r>
              <a:rPr lang="en-US" dirty="0"/>
              <a:t>Can be eliminated automatically using some algorithm</a:t>
            </a:r>
          </a:p>
          <a:p>
            <a:r>
              <a:rPr lang="en-US" dirty="0"/>
              <a:t>However it is not popular because of </a:t>
            </a:r>
            <a:r>
              <a:rPr lang="en-US" b="1" dirty="0"/>
              <a:t>backtracking</a:t>
            </a:r>
            <a:r>
              <a:rPr lang="en-US" dirty="0"/>
              <a:t> ­</a:t>
            </a:r>
          </a:p>
          <a:p>
            <a:pPr lvl="1"/>
            <a:r>
              <a:rPr lang="en-US" dirty="0"/>
              <a:t>Backtracking requires re-parsing the same string</a:t>
            </a:r>
          </a:p>
          <a:p>
            <a:pPr lvl="1"/>
            <a:r>
              <a:rPr lang="en-US" dirty="0"/>
              <a:t>Which is inefficient (can take exponential time)</a:t>
            </a:r>
          </a:p>
          <a:p>
            <a:pPr lvl="1"/>
            <a:r>
              <a:rPr lang="en-US" dirty="0"/>
              <a:t>Also undoing semantic actions may be difficult</a:t>
            </a:r>
          </a:p>
          <a:p>
            <a:pPr lvl="2"/>
            <a:r>
              <a:rPr lang="en-US" dirty="0"/>
              <a:t>E.g. removing already added nodes in parse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C7A9-6D7E-174C-8930-911DC658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50B59F-63EA-BB4E-AF6D-5F2B33167B93}"/>
              </a:ext>
            </a:extLst>
          </p:cNvPr>
          <p:cNvGrpSpPr/>
          <p:nvPr/>
        </p:nvGrpSpPr>
        <p:grpSpPr>
          <a:xfrm>
            <a:off x="1603440" y="4221088"/>
            <a:ext cx="5920888" cy="2351710"/>
            <a:chOff x="1214321" y="4077072"/>
            <a:chExt cx="5920888" cy="23517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A96AC2-FCCD-8C4F-AED9-9A6645C12546}"/>
                </a:ext>
              </a:extLst>
            </p:cNvPr>
            <p:cNvSpPr txBox="1"/>
            <p:nvPr/>
          </p:nvSpPr>
          <p:spPr>
            <a:xfrm>
              <a:off x="3995936" y="4077072"/>
              <a:ext cx="967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</a:rPr>
                <a:t>Parser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3B0BB0-BC24-6B43-B713-00153C3CFC5C}"/>
                </a:ext>
              </a:extLst>
            </p:cNvPr>
            <p:cNvSpPr txBox="1"/>
            <p:nvPr/>
          </p:nvSpPr>
          <p:spPr>
            <a:xfrm>
              <a:off x="1919538" y="4797152"/>
              <a:ext cx="2292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</a:rPr>
                <a:t>Top-down parser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FDE47E-511A-8D4C-A1D1-F1C7A8A357A1}"/>
                </a:ext>
              </a:extLst>
            </p:cNvPr>
            <p:cNvSpPr txBox="1"/>
            <p:nvPr/>
          </p:nvSpPr>
          <p:spPr>
            <a:xfrm>
              <a:off x="4736604" y="4797152"/>
              <a:ext cx="2398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</a:rPr>
                <a:t>Bottom-up parser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D06F64-AA64-A54C-A7BB-BF6A3C79733D}"/>
                </a:ext>
              </a:extLst>
            </p:cNvPr>
            <p:cNvSpPr txBox="1"/>
            <p:nvPr/>
          </p:nvSpPr>
          <p:spPr>
            <a:xfrm>
              <a:off x="1214321" y="5594763"/>
              <a:ext cx="1903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5"/>
                  </a:solidFill>
                </a:rPr>
                <a:t>RD-backtrack</a:t>
              </a:r>
            </a:p>
            <a:p>
              <a:pPr algn="ctr"/>
              <a:r>
                <a:rPr lang="en-US" sz="2400" dirty="0">
                  <a:solidFill>
                    <a:schemeClr val="accent5"/>
                  </a:solidFill>
                </a:rPr>
                <a:t>parser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3D686A-1686-EB4C-83BC-ED98814F7EE9}"/>
                </a:ext>
              </a:extLst>
            </p:cNvPr>
            <p:cNvSpPr txBox="1"/>
            <p:nvPr/>
          </p:nvSpPr>
          <p:spPr>
            <a:xfrm>
              <a:off x="3244360" y="5597785"/>
              <a:ext cx="14263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5"/>
                  </a:solidFill>
                </a:rPr>
                <a:t>Predictive</a:t>
              </a:r>
            </a:p>
            <a:p>
              <a:pPr algn="ctr"/>
              <a:r>
                <a:rPr lang="en-US" sz="2400" dirty="0">
                  <a:solidFill>
                    <a:schemeClr val="accent5"/>
                  </a:solidFill>
                </a:rPr>
                <a:t>parser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79BED68-8A07-5D41-84E5-6E8D3B4EE0F3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rot="5400000" flipH="1" flipV="1">
              <a:off x="2447897" y="4976912"/>
              <a:ext cx="335946" cy="89975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A520A9A-A6A7-F645-A37C-1FC164F9ED6A}"/>
                </a:ext>
              </a:extLst>
            </p:cNvPr>
            <p:cNvCxnSpPr>
              <a:cxnSpLocks/>
              <a:stCxn id="11" idx="0"/>
              <a:endCxn id="8" idx="2"/>
            </p:cNvCxnSpPr>
            <p:nvPr/>
          </p:nvCxnSpPr>
          <p:spPr>
            <a:xfrm rot="16200000" flipV="1">
              <a:off x="3342159" y="4982407"/>
              <a:ext cx="338968" cy="891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0EF254C-3F9C-0743-B42B-ACF94EF9ECE4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rot="16200000" flipV="1">
              <a:off x="5078688" y="3939933"/>
              <a:ext cx="258415" cy="14560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2F32E607-F58C-5148-9B66-5E11DEFBE1C0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rot="5400000" flipH="1" flipV="1">
              <a:off x="3643609" y="3960878"/>
              <a:ext cx="258415" cy="14141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59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9C10-0F70-1044-B6B9-51524469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Parsers</a:t>
            </a:r>
            <a:r>
              <a:rPr lang="en-US" sz="3200" dirty="0"/>
              <a:t>[</a:t>
            </a:r>
            <a:r>
              <a:rPr lang="zh-CN" altLang="en-US" sz="3200" dirty="0"/>
              <a:t>预测分析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EF30-1C5D-264E-B5BE-99DBAAB2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304256"/>
          </a:xfrm>
        </p:spPr>
        <p:txBody>
          <a:bodyPr>
            <a:normAutofit/>
          </a:bodyPr>
          <a:lstStyle/>
          <a:p>
            <a:r>
              <a:rPr lang="en-US" dirty="0"/>
              <a:t>A parser with </a:t>
            </a:r>
            <a:r>
              <a:rPr lang="en-US" dirty="0">
                <a:solidFill>
                  <a:srgbClr val="0000FF"/>
                </a:solidFill>
              </a:rPr>
              <a:t>no backtracking</a:t>
            </a:r>
            <a:r>
              <a:rPr lang="en-US" dirty="0"/>
              <a:t>: predict correct next production given next input terminal(s)</a:t>
            </a:r>
          </a:p>
          <a:p>
            <a:pPr lvl="1"/>
            <a:r>
              <a:rPr lang="en-US" dirty="0"/>
              <a:t>If first terminal of every alternative production is </a:t>
            </a:r>
            <a:r>
              <a:rPr lang="en-US" b="1" dirty="0"/>
              <a:t>unique</a:t>
            </a:r>
            <a:r>
              <a:rPr lang="en-US" dirty="0"/>
              <a:t>, then parsing requires no backtracking</a:t>
            </a:r>
          </a:p>
          <a:p>
            <a:pPr lvl="1"/>
            <a:r>
              <a:rPr lang="en-US" dirty="0"/>
              <a:t>If not unique, grammar cannot use predictive parsers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1C8-C10E-8A47-921F-FC1C862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77F1F-1074-BB4D-BFA9-C5D7909ECAAB}"/>
              </a:ext>
            </a:extLst>
          </p:cNvPr>
          <p:cNvSpPr txBox="1"/>
          <p:nvPr/>
        </p:nvSpPr>
        <p:spPr>
          <a:xfrm>
            <a:off x="1327233" y="3554496"/>
            <a:ext cx="64895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A→aBD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dirty="0" err="1">
                <a:solidFill>
                  <a:srgbClr val="0000FF"/>
                </a:solidFill>
              </a:rPr>
              <a:t>bBB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B→c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dirty="0" err="1">
                <a:solidFill>
                  <a:srgbClr val="0000FF"/>
                </a:solidFill>
              </a:rPr>
              <a:t>bce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D→d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parsing input “</a:t>
            </a:r>
            <a:r>
              <a:rPr lang="en-US" sz="2400" dirty="0" err="1">
                <a:solidFill>
                  <a:srgbClr val="0000FF"/>
                </a:solidFill>
              </a:rPr>
              <a:t>abced</a:t>
            </a:r>
            <a:r>
              <a:rPr lang="en-US" sz="2400" dirty="0"/>
              <a:t>” requires no backtracking</a:t>
            </a:r>
          </a:p>
        </p:txBody>
      </p:sp>
    </p:spTree>
    <p:extLst>
      <p:ext uri="{BB962C8B-B14F-4D97-AF65-F5344CB8AC3E}">
        <p14:creationId xmlns:p14="http://schemas.microsoft.com/office/powerpoint/2010/main" val="111433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9C10-0F70-1044-B6B9-51524469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EF30-1C5D-264E-B5BE-99DBAAB2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predictive parser chooses the production to apply solely on the basis of</a:t>
            </a:r>
          </a:p>
          <a:p>
            <a:pPr lvl="1"/>
            <a:r>
              <a:rPr lang="en-US" dirty="0"/>
              <a:t>Next input symbols</a:t>
            </a:r>
          </a:p>
          <a:p>
            <a:pPr lvl="1"/>
            <a:r>
              <a:rPr lang="en-US" dirty="0"/>
              <a:t>Current nonterminal being processed</a:t>
            </a:r>
          </a:p>
          <a:p>
            <a:r>
              <a:rPr lang="en-US" dirty="0"/>
              <a:t>Patterns in grammars that prevent predictive parsing ­ </a:t>
            </a:r>
          </a:p>
          <a:p>
            <a:pPr lvl="1"/>
            <a:r>
              <a:rPr lang="en-US" b="1" dirty="0"/>
              <a:t>Common prefix</a:t>
            </a:r>
            <a:r>
              <a:rPr lang="en-US" dirty="0"/>
              <a:t>[</a:t>
            </a:r>
            <a:r>
              <a:rPr lang="zh-CN" altLang="en-US" dirty="0"/>
              <a:t>共同前缀</a:t>
            </a:r>
            <a:r>
              <a:rPr lang="en-US" dirty="0"/>
              <a:t>]: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A→</a:t>
            </a:r>
            <a:r>
              <a:rPr lang="el-GR" dirty="0" err="1">
                <a:solidFill>
                  <a:srgbClr val="0000FF"/>
                </a:solidFill>
              </a:rPr>
              <a:t>αβ</a:t>
            </a:r>
            <a:r>
              <a:rPr lang="el-GR" dirty="0">
                <a:solidFill>
                  <a:srgbClr val="0000FF"/>
                </a:solidFill>
              </a:rPr>
              <a:t> | </a:t>
            </a:r>
            <a:r>
              <a:rPr lang="el-GR" dirty="0" err="1">
                <a:solidFill>
                  <a:srgbClr val="0000FF"/>
                </a:solidFill>
              </a:rPr>
              <a:t>αγ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	Given input terminal(s) </a:t>
            </a:r>
            <a:r>
              <a:rPr lang="el-GR" dirty="0"/>
              <a:t>α, </a:t>
            </a:r>
            <a:r>
              <a:rPr lang="en-US" dirty="0"/>
              <a:t>cannot choose between two rules ­ </a:t>
            </a:r>
          </a:p>
          <a:p>
            <a:pPr lvl="1"/>
            <a:r>
              <a:rPr lang="en-US" b="1" dirty="0"/>
              <a:t>Left recursion</a:t>
            </a:r>
            <a:r>
              <a:rPr lang="en-US" dirty="0"/>
              <a:t>[</a:t>
            </a:r>
            <a:r>
              <a:rPr lang="zh-CN" altLang="en-US" dirty="0"/>
              <a:t>左递归</a:t>
            </a:r>
            <a:r>
              <a:rPr lang="en-US" dirty="0"/>
              <a:t>]: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A→A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l-GR" dirty="0">
                <a:solidFill>
                  <a:srgbClr val="0000FF"/>
                </a:solidFill>
              </a:rPr>
              <a:t>|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	Given input terminal(s) </a:t>
            </a:r>
            <a:r>
              <a:rPr lang="el-GR" dirty="0"/>
              <a:t>α, </a:t>
            </a:r>
            <a:r>
              <a:rPr lang="en-US" dirty="0"/>
              <a:t>cannot choose between two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1C8-C10E-8A47-921F-FC1C862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0DDF0-ECAA-E24B-84AA-EB6CF55690CE}"/>
              </a:ext>
            </a:extLst>
          </p:cNvPr>
          <p:cNvSpPr txBox="1"/>
          <p:nvPr/>
        </p:nvSpPr>
        <p:spPr>
          <a:xfrm>
            <a:off x="1115616" y="5507940"/>
            <a:ext cx="49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language of the grammar?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74F7-FE74-B644-81F9-3D38B991E069}"/>
              </a:ext>
            </a:extLst>
          </p:cNvPr>
          <p:cNvSpPr txBox="1"/>
          <p:nvPr/>
        </p:nvSpPr>
        <p:spPr>
          <a:xfrm>
            <a:off x="6103525" y="549973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⍺β*</a:t>
            </a:r>
          </a:p>
        </p:txBody>
      </p:sp>
    </p:spTree>
    <p:extLst>
      <p:ext uri="{BB962C8B-B14F-4D97-AF65-F5344CB8AC3E}">
        <p14:creationId xmlns:p14="http://schemas.microsoft.com/office/powerpoint/2010/main" val="10036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0DF8-5471-5D40-ACD2-627FA99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Grammars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1D1F-7EDD-E942-AA06-BD7CA2E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Left factoring</a:t>
            </a:r>
            <a:r>
              <a:rPr lang="en-US" sz="2400" dirty="0"/>
              <a:t>[</a:t>
            </a:r>
            <a:r>
              <a:rPr lang="zh-CN" altLang="en-US" sz="2400" dirty="0"/>
              <a:t>左公因子</a:t>
            </a:r>
            <a:r>
              <a:rPr lang="en-US" sz="2400" dirty="0"/>
              <a:t>]</a:t>
            </a:r>
            <a:r>
              <a:rPr lang="en-US" dirty="0"/>
              <a:t>: removes common left prefix</a:t>
            </a:r>
          </a:p>
          <a:p>
            <a:pPr lvl="1"/>
            <a:r>
              <a:rPr lang="en-US" dirty="0"/>
              <a:t>In previous example: </a:t>
            </a:r>
            <a:r>
              <a:rPr lang="en-US" dirty="0">
                <a:solidFill>
                  <a:srgbClr val="0000FF"/>
                </a:solidFill>
              </a:rPr>
              <a:t>A→</a:t>
            </a:r>
            <a:r>
              <a:rPr lang="el-GR" dirty="0" err="1">
                <a:solidFill>
                  <a:srgbClr val="0000FF"/>
                </a:solidFill>
              </a:rPr>
              <a:t>αβ</a:t>
            </a:r>
            <a:r>
              <a:rPr lang="el-GR" dirty="0">
                <a:solidFill>
                  <a:srgbClr val="0000FF"/>
                </a:solidFill>
              </a:rPr>
              <a:t> | </a:t>
            </a:r>
            <a:r>
              <a:rPr lang="el-GR" dirty="0" err="1">
                <a:solidFill>
                  <a:srgbClr val="0000FF"/>
                </a:solidFill>
              </a:rPr>
              <a:t>αγ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can be changed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>
                <a:solidFill>
                  <a:srgbClr val="0000FF"/>
                </a:solidFill>
              </a:rPr>
              <a:t>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 → </a:t>
            </a:r>
            <a:r>
              <a:rPr lang="el-GR" dirty="0">
                <a:solidFill>
                  <a:srgbClr val="0000FF"/>
                </a:solidFill>
              </a:rPr>
              <a:t>β | γ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Given input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, </a:t>
            </a: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/>
              <a:t>can can choose between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l-GR" dirty="0"/>
              <a:t> </a:t>
            </a:r>
            <a:r>
              <a:rPr lang="en-US" dirty="0"/>
              <a:t>or </a:t>
            </a:r>
            <a:r>
              <a:rPr lang="el-GR" dirty="0">
                <a:solidFill>
                  <a:srgbClr val="0000FF"/>
                </a:solidFill>
              </a:rPr>
              <a:t>γ</a:t>
            </a:r>
            <a:r>
              <a:rPr lang="el-GR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l-GR" dirty="0"/>
              <a:t>(</a:t>
            </a:r>
            <a:r>
              <a:rPr lang="en-US" dirty="0"/>
              <a:t>Assuming </a:t>
            </a:r>
            <a:r>
              <a:rPr lang="el-GR" dirty="0"/>
              <a:t>β </a:t>
            </a:r>
            <a:r>
              <a:rPr lang="en-US" dirty="0"/>
              <a:t>or </a:t>
            </a:r>
            <a:r>
              <a:rPr lang="el-GR" dirty="0"/>
              <a:t>γ </a:t>
            </a:r>
            <a:r>
              <a:rPr lang="en-US" dirty="0"/>
              <a:t>do not start with </a:t>
            </a:r>
            <a:r>
              <a:rPr lang="el-GR" dirty="0"/>
              <a:t>α)</a:t>
            </a:r>
            <a:endParaRPr lang="en-US" dirty="0"/>
          </a:p>
          <a:p>
            <a:r>
              <a:rPr lang="en-US" b="1" dirty="0"/>
              <a:t>Left-recursion removal</a:t>
            </a:r>
            <a:r>
              <a:rPr lang="en-US" dirty="0"/>
              <a:t>: same as for recursive descent</a:t>
            </a:r>
          </a:p>
          <a:p>
            <a:pPr lvl="1"/>
            <a:r>
              <a:rPr lang="en-US" dirty="0"/>
              <a:t>In previous example: </a:t>
            </a:r>
            <a:r>
              <a:rPr lang="en-US" dirty="0">
                <a:solidFill>
                  <a:srgbClr val="0000FF"/>
                </a:solidFill>
              </a:rPr>
              <a:t>A→A</a:t>
            </a:r>
            <a:r>
              <a:rPr lang="el-GR" dirty="0" err="1">
                <a:solidFill>
                  <a:srgbClr val="0000FF"/>
                </a:solidFill>
              </a:rPr>
              <a:t>β|α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can be changed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>
                <a:solidFill>
                  <a:srgbClr val="0000FF"/>
                </a:solidFill>
              </a:rPr>
              <a:t>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A’→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</a:rPr>
              <a:t>A’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Given input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, </a:t>
            </a: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/>
              <a:t>can can choose between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l-GR" dirty="0"/>
              <a:t> </a:t>
            </a:r>
            <a:r>
              <a:rPr lang="en-US" dirty="0"/>
              <a:t>or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l-GR" dirty="0"/>
              <a:t>(</a:t>
            </a:r>
            <a:r>
              <a:rPr lang="en-US" dirty="0"/>
              <a:t>Assuming </a:t>
            </a:r>
            <a:r>
              <a:rPr lang="el-GR" dirty="0"/>
              <a:t>β </a:t>
            </a:r>
            <a:r>
              <a:rPr lang="en-US" dirty="0"/>
              <a:t>doesn’t start with </a:t>
            </a:r>
            <a:r>
              <a:rPr lang="el-GR" dirty="0"/>
              <a:t>α </a:t>
            </a:r>
            <a:r>
              <a:rPr lang="en-US" dirty="0"/>
              <a:t>or A’ isn’t followed by </a:t>
            </a:r>
            <a:r>
              <a:rPr lang="el-GR" dirty="0"/>
              <a:t>α)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771-0B1A-0D4A-B8D8-2B32925C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5129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26249</TotalTime>
  <Words>5418</Words>
  <Application>Microsoft Macintosh PowerPoint</Application>
  <PresentationFormat>On-screen Show (4:3)</PresentationFormat>
  <Paragraphs>1112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Review: Ambiguous Grammar</vt:lpstr>
      <vt:lpstr>Review: Ambiguity Removal</vt:lpstr>
      <vt:lpstr>Review: Top-down and Bottom-up</vt:lpstr>
      <vt:lpstr>Preview: Bottom-up Steps</vt:lpstr>
      <vt:lpstr>Recursive Descent[递归下降]</vt:lpstr>
      <vt:lpstr>Predictive Parsers[预测分析]</vt:lpstr>
      <vt:lpstr>Predictive Parsers (cont.)</vt:lpstr>
      <vt:lpstr>Rewrite Grammars for Prediction</vt:lpstr>
      <vt:lpstr>LL(k) Parser / Grammar / Language</vt:lpstr>
      <vt:lpstr>LL(k) Parser Implementation</vt:lpstr>
      <vt:lpstr>LL(k) Parser Implementation (cont.)</vt:lpstr>
      <vt:lpstr>Non-recursive LL(1) Parser</vt:lpstr>
      <vt:lpstr>LL(1) Parse Table: Example</vt:lpstr>
      <vt:lpstr>LL(1) Parsing Algorithm</vt:lpstr>
      <vt:lpstr>Push RHS in Reverse Order</vt:lpstr>
      <vt:lpstr>Applying LL(1) Parsing to Grammar</vt:lpstr>
      <vt:lpstr>Using the Parse Table</vt:lpstr>
      <vt:lpstr>Using the Parse Table</vt:lpstr>
      <vt:lpstr>Using the Parse Table</vt:lpstr>
      <vt:lpstr>Using the Parse Table</vt:lpstr>
      <vt:lpstr>Using the Parse Table</vt:lpstr>
      <vt:lpstr>Using the Parse Table</vt:lpstr>
      <vt:lpstr>Using the Parse Table</vt:lpstr>
      <vt:lpstr>Using the Parse Table</vt:lpstr>
      <vt:lpstr>Using the Parse Table</vt:lpstr>
      <vt:lpstr>Using the Parse Table</vt:lpstr>
      <vt:lpstr>Recognizing Sequence</vt:lpstr>
      <vt:lpstr>Review Questions (1)</vt:lpstr>
      <vt:lpstr>Review Questions (2)</vt:lpstr>
      <vt:lpstr>To Construct Parsing Table[构建解析表]</vt:lpstr>
      <vt:lpstr>Use FIRST and FOLLOW</vt:lpstr>
      <vt:lpstr>Example</vt:lpstr>
      <vt:lpstr>FIRST</vt:lpstr>
      <vt:lpstr>FIRST(cont.)</vt:lpstr>
      <vt:lpstr>FOLLOW</vt:lpstr>
      <vt:lpstr>Example: FIRST and FOLLOW</vt:lpstr>
      <vt:lpstr>Example: FIRST and FOLLOW (cont.)</vt:lpstr>
      <vt:lpstr>Construct LL(1) Parse Table</vt:lpstr>
      <vt:lpstr>Construct LL(1) Parse Table (cont.)</vt:lpstr>
      <vt:lpstr>Use the Table [already examined]</vt:lpstr>
      <vt:lpstr>Determine if Grammar is LL(1)</vt:lpstr>
      <vt:lpstr>Non-LL(1) Grammars</vt:lpstr>
      <vt:lpstr>LL(1) Time and Space Complexity</vt:lpstr>
      <vt:lpstr>Some Thoughts …</vt:lpstr>
      <vt:lpstr>Summary: Predictive 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1764</cp:revision>
  <dcterms:created xsi:type="dcterms:W3CDTF">2016-04-18T09:33:21Z</dcterms:created>
  <dcterms:modified xsi:type="dcterms:W3CDTF">2021-07-01T14:15:56Z</dcterms:modified>
</cp:coreProperties>
</file>