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519" r:id="rId2"/>
    <p:sldId id="643" r:id="rId3"/>
    <p:sldId id="671" r:id="rId4"/>
    <p:sldId id="535" r:id="rId5"/>
    <p:sldId id="536" r:id="rId6"/>
    <p:sldId id="545" r:id="rId7"/>
    <p:sldId id="645" r:id="rId8"/>
    <p:sldId id="665" r:id="rId9"/>
    <p:sldId id="666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644" r:id="rId22"/>
    <p:sldId id="542" r:id="rId23"/>
    <p:sldId id="647" r:id="rId24"/>
    <p:sldId id="648" r:id="rId25"/>
    <p:sldId id="646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2523" autoAdjust="0"/>
  </p:normalViewPr>
  <p:slideViewPr>
    <p:cSldViewPr>
      <p:cViewPr varScale="1">
        <p:scale>
          <a:sx n="91" d="100"/>
          <a:sy n="91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只出现在一个产生式的左部 </a:t>
            </a:r>
            <a:r>
              <a:rPr lang="en-US" altLang="zh-CN" dirty="0"/>
              <a:t>==》</a:t>
            </a:r>
            <a:r>
              <a:rPr lang="zh-CN" altLang="en-US" dirty="0"/>
              <a:t> 唯一一个接受状态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讲：语法分析</a:t>
            </a:r>
            <a:r>
              <a:rPr lang="en-US" altLang="zh-CN" dirty="0"/>
              <a:t>(5)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3/25/2021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102-9344-0149-B985-8311D8B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C5BD-EDC3-0547-BA9C-1350B6EC5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046616"/>
              </p:ext>
            </p:extLst>
          </p:nvPr>
        </p:nvGraphicFramePr>
        <p:xfrm>
          <a:off x="3275856" y="981075"/>
          <a:ext cx="568876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9766-B8EA-A344-90CA-6CE10F8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E793C-11B7-B245-B930-7F282E6B10D6}"/>
              </a:ext>
            </a:extLst>
          </p:cNvPr>
          <p:cNvSpPr txBox="1"/>
          <p:nvPr/>
        </p:nvSpPr>
        <p:spPr>
          <a:xfrm>
            <a:off x="323528" y="1162843"/>
            <a:ext cx="202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S → BB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</a:t>
            </a:r>
            <a:r>
              <a:rPr lang="en-US" sz="2400" dirty="0" err="1">
                <a:solidFill>
                  <a:srgbClr val="0000FF"/>
                </a:solidFill>
              </a:rPr>
              <a:t>aB</a:t>
            </a: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b</a:t>
            </a:r>
          </a:p>
          <a:p>
            <a:endParaRPr lang="en-US" sz="2400" dirty="0"/>
          </a:p>
          <a:p>
            <a:r>
              <a:rPr lang="en-US" sz="2400" dirty="0"/>
              <a:t>String: </a:t>
            </a:r>
            <a:r>
              <a:rPr lang="en-US" sz="2400" dirty="0" err="1">
                <a:solidFill>
                  <a:srgbClr val="0000FF"/>
                </a:solidFill>
              </a:rPr>
              <a:t>bab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7F10DE-9FC1-A845-B5D9-80381EAE6CD1}"/>
              </a:ext>
            </a:extLst>
          </p:cNvPr>
          <p:cNvSpPr txBox="1">
            <a:spLocks/>
          </p:cNvSpPr>
          <p:nvPr/>
        </p:nvSpPr>
        <p:spPr>
          <a:xfrm>
            <a:off x="179512" y="4561511"/>
            <a:ext cx="8784976" cy="1814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Table entry:</a:t>
            </a:r>
          </a:p>
          <a:p>
            <a:pPr lvl="1" fontAlgn="auto">
              <a:spcAft>
                <a:spcPts val="0"/>
              </a:spcAft>
            </a:pPr>
            <a:r>
              <a:rPr lang="en-US" dirty="0" err="1"/>
              <a:t>s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/>
              <a:t>: shifts the input symbol and moves to state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/>
              <a:t> (i.e., push state on stack)</a:t>
            </a:r>
          </a:p>
          <a:p>
            <a:pPr lvl="1" fontAlgn="auto">
              <a:spcAft>
                <a:spcPts val="0"/>
              </a:spcAft>
            </a:pPr>
            <a:r>
              <a:rPr lang="en-US" dirty="0" err="1"/>
              <a:t>r</a:t>
            </a:r>
            <a:r>
              <a:rPr lang="en-US" i="1" dirty="0" err="1">
                <a:solidFill>
                  <a:srgbClr val="FF0000"/>
                </a:solidFill>
              </a:rPr>
              <a:t>j</a:t>
            </a:r>
            <a:r>
              <a:rPr lang="en-US" dirty="0"/>
              <a:t>: reduce by production numbered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acc: accept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blank: error</a:t>
            </a:r>
          </a:p>
          <a:p>
            <a:pPr lvl="1"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5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102-9344-0149-B985-8311D8B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Table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C5BD-EDC3-0547-BA9C-1350B6EC5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5856" y="981075"/>
          <a:ext cx="568876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9766-B8EA-A344-90CA-6CE10F8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A5530-62F4-7A4E-9760-E96DFA2AFBC4}"/>
              </a:ext>
            </a:extLst>
          </p:cNvPr>
          <p:cNvSpPr txBox="1"/>
          <p:nvPr/>
        </p:nvSpPr>
        <p:spPr>
          <a:xfrm>
            <a:off x="3537825" y="5937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334A7-F190-1B40-A45F-379297247E9A}"/>
              </a:ext>
            </a:extLst>
          </p:cNvPr>
          <p:cNvSpPr txBox="1"/>
          <p:nvPr/>
        </p:nvSpPr>
        <p:spPr>
          <a:xfrm>
            <a:off x="5338411" y="594597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EB14F-F4F1-7C48-9654-48D319E13D86}"/>
              </a:ext>
            </a:extLst>
          </p:cNvPr>
          <p:cNvSpPr txBox="1"/>
          <p:nvPr/>
        </p:nvSpPr>
        <p:spPr>
          <a:xfrm>
            <a:off x="5679476" y="593190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1C351-69F0-3347-AFB7-05E4141AF60A}"/>
              </a:ext>
            </a:extLst>
          </p:cNvPr>
          <p:cNvSpPr txBox="1"/>
          <p:nvPr/>
        </p:nvSpPr>
        <p:spPr>
          <a:xfrm>
            <a:off x="6002975" y="593027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FB272-DA38-F445-BC22-332DF1C609CB}"/>
              </a:ext>
            </a:extLst>
          </p:cNvPr>
          <p:cNvSpPr txBox="1"/>
          <p:nvPr/>
        </p:nvSpPr>
        <p:spPr>
          <a:xfrm>
            <a:off x="6320074" y="5945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FB349-BF52-7548-BDE6-2ACE88FBD2B5}"/>
              </a:ext>
            </a:extLst>
          </p:cNvPr>
          <p:cNvSpPr txBox="1"/>
          <p:nvPr/>
        </p:nvSpPr>
        <p:spPr>
          <a:xfrm>
            <a:off x="3537418" y="5559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9B22CF-A1D4-BA4D-9F09-0C03B7D272DA}"/>
              </a:ext>
            </a:extLst>
          </p:cNvPr>
          <p:cNvSpPr/>
          <p:nvPr/>
        </p:nvSpPr>
        <p:spPr>
          <a:xfrm>
            <a:off x="5171985" y="1756692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F2F51-35E9-154F-8225-942C3F385E29}"/>
              </a:ext>
            </a:extLst>
          </p:cNvPr>
          <p:cNvSpPr txBox="1"/>
          <p:nvPr/>
        </p:nvSpPr>
        <p:spPr>
          <a:xfrm>
            <a:off x="3839192" y="593027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B555C-41ED-CA4A-BDAB-78B64F46BA15}"/>
              </a:ext>
            </a:extLst>
          </p:cNvPr>
          <p:cNvSpPr txBox="1"/>
          <p:nvPr/>
        </p:nvSpPr>
        <p:spPr>
          <a:xfrm>
            <a:off x="3835882" y="5552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47B0-B403-4148-B021-4631BF99C592}"/>
              </a:ext>
            </a:extLst>
          </p:cNvPr>
          <p:cNvSpPr txBox="1"/>
          <p:nvPr/>
        </p:nvSpPr>
        <p:spPr>
          <a:xfrm>
            <a:off x="709071" y="59459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E6-F700-4644-9CD6-51F066047459}"/>
              </a:ext>
            </a:extLst>
          </p:cNvPr>
          <p:cNvSpPr txBox="1"/>
          <p:nvPr/>
        </p:nvSpPr>
        <p:spPr>
          <a:xfrm>
            <a:off x="1309643" y="593190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B9F1B-90F4-0F49-B54C-1ECC92D59ED0}"/>
              </a:ext>
            </a:extLst>
          </p:cNvPr>
          <p:cNvSpPr txBox="1"/>
          <p:nvPr/>
        </p:nvSpPr>
        <p:spPr>
          <a:xfrm>
            <a:off x="1835696" y="593027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4956F-45DB-7A49-B7D8-2925453A6D77}"/>
              </a:ext>
            </a:extLst>
          </p:cNvPr>
          <p:cNvSpPr txBox="1"/>
          <p:nvPr/>
        </p:nvSpPr>
        <p:spPr>
          <a:xfrm>
            <a:off x="323528" y="1162843"/>
            <a:ext cx="202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S → BB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</a:t>
            </a:r>
            <a:r>
              <a:rPr lang="en-US" sz="2400" dirty="0" err="1">
                <a:solidFill>
                  <a:srgbClr val="0000FF"/>
                </a:solidFill>
              </a:rPr>
              <a:t>aB</a:t>
            </a: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b</a:t>
            </a:r>
          </a:p>
          <a:p>
            <a:endParaRPr lang="en-US" sz="2400" dirty="0"/>
          </a:p>
          <a:p>
            <a:r>
              <a:rPr lang="en-US" sz="2400" dirty="0"/>
              <a:t>String: </a:t>
            </a:r>
            <a:r>
              <a:rPr lang="en-US" sz="2400" dirty="0" err="1">
                <a:solidFill>
                  <a:srgbClr val="0000FF"/>
                </a:solidFill>
              </a:rPr>
              <a:t>bab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604719-AA2A-8E4C-A11E-444E7DDBA7D8}"/>
              </a:ext>
            </a:extLst>
          </p:cNvPr>
          <p:cNvGrpSpPr/>
          <p:nvPr/>
        </p:nvGrpSpPr>
        <p:grpSpPr>
          <a:xfrm>
            <a:off x="2483583" y="5589240"/>
            <a:ext cx="1060072" cy="778761"/>
            <a:chOff x="2483583" y="5589240"/>
            <a:chExt cx="1060072" cy="77876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610C0D-9743-BE42-AA1F-378679E1345B}"/>
                </a:ext>
              </a:extLst>
            </p:cNvPr>
            <p:cNvGrpSpPr/>
            <p:nvPr/>
          </p:nvGrpSpPr>
          <p:grpSpPr>
            <a:xfrm>
              <a:off x="2714341" y="5589240"/>
              <a:ext cx="823077" cy="400110"/>
              <a:chOff x="2731640" y="5949280"/>
              <a:chExt cx="823077" cy="4001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C9E2DE-16E2-184C-8483-8C621C3D779C}"/>
                  </a:ext>
                </a:extLst>
              </p:cNvPr>
              <p:cNvSpPr txBox="1"/>
              <p:nvPr/>
            </p:nvSpPr>
            <p:spPr>
              <a:xfrm>
                <a:off x="2731640" y="5949280"/>
                <a:ext cx="699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AFC96EA-DA42-5E44-A8A6-FC45A4030822}"/>
                  </a:ext>
                </a:extLst>
              </p:cNvPr>
              <p:cNvCxnSpPr>
                <a:cxnSpLocks/>
                <a:stCxn id="25" idx="3"/>
                <a:endCxn id="14" idx="1"/>
              </p:cNvCxnSpPr>
              <p:nvPr/>
            </p:nvCxnSpPr>
            <p:spPr>
              <a:xfrm>
                <a:off x="3430934" y="6149335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91018EA-46A4-3D4B-B145-0ED27E4D9F3A}"/>
                </a:ext>
              </a:extLst>
            </p:cNvPr>
            <p:cNvGrpSpPr/>
            <p:nvPr/>
          </p:nvGrpSpPr>
          <p:grpSpPr>
            <a:xfrm>
              <a:off x="2483583" y="5967891"/>
              <a:ext cx="1060072" cy="400110"/>
              <a:chOff x="2483583" y="5967891"/>
              <a:chExt cx="1060072" cy="4001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A1E82C-635A-944B-A6EE-3B49F5361A1F}"/>
                  </a:ext>
                </a:extLst>
              </p:cNvPr>
              <p:cNvSpPr txBox="1"/>
              <p:nvPr/>
            </p:nvSpPr>
            <p:spPr>
              <a:xfrm>
                <a:off x="2483583" y="5967891"/>
                <a:ext cx="930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symbol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9E4EBF3-E794-8747-93AF-99AA0B908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872" y="6165304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7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5" grpId="1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102-9344-0149-B985-8311D8B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Table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C5BD-EDC3-0547-BA9C-1350B6EC5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5856" y="981075"/>
          <a:ext cx="568876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9766-B8EA-A344-90CA-6CE10F8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A5530-62F4-7A4E-9760-E96DFA2AFBC4}"/>
              </a:ext>
            </a:extLst>
          </p:cNvPr>
          <p:cNvSpPr txBox="1"/>
          <p:nvPr/>
        </p:nvSpPr>
        <p:spPr>
          <a:xfrm>
            <a:off x="3537825" y="5937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EB14F-F4F1-7C48-9654-48D319E13D86}"/>
              </a:ext>
            </a:extLst>
          </p:cNvPr>
          <p:cNvSpPr txBox="1"/>
          <p:nvPr/>
        </p:nvSpPr>
        <p:spPr>
          <a:xfrm>
            <a:off x="5679476" y="593190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1C351-69F0-3347-AFB7-05E4141AF60A}"/>
              </a:ext>
            </a:extLst>
          </p:cNvPr>
          <p:cNvSpPr txBox="1"/>
          <p:nvPr/>
        </p:nvSpPr>
        <p:spPr>
          <a:xfrm>
            <a:off x="6002975" y="593027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FB272-DA38-F445-BC22-332DF1C609CB}"/>
              </a:ext>
            </a:extLst>
          </p:cNvPr>
          <p:cNvSpPr txBox="1"/>
          <p:nvPr/>
        </p:nvSpPr>
        <p:spPr>
          <a:xfrm>
            <a:off x="6320074" y="5945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FB349-BF52-7548-BDE6-2ACE88FBD2B5}"/>
              </a:ext>
            </a:extLst>
          </p:cNvPr>
          <p:cNvSpPr txBox="1"/>
          <p:nvPr/>
        </p:nvSpPr>
        <p:spPr>
          <a:xfrm>
            <a:off x="3537418" y="5559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F2F51-35E9-154F-8225-942C3F385E29}"/>
              </a:ext>
            </a:extLst>
          </p:cNvPr>
          <p:cNvSpPr txBox="1"/>
          <p:nvPr/>
        </p:nvSpPr>
        <p:spPr>
          <a:xfrm>
            <a:off x="3839192" y="593027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B555C-41ED-CA4A-BDAB-78B64F46BA15}"/>
              </a:ext>
            </a:extLst>
          </p:cNvPr>
          <p:cNvSpPr txBox="1"/>
          <p:nvPr/>
        </p:nvSpPr>
        <p:spPr>
          <a:xfrm>
            <a:off x="3835882" y="5552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D9DC2A-DB61-E642-B5F3-754608DBAEFE}"/>
              </a:ext>
            </a:extLst>
          </p:cNvPr>
          <p:cNvSpPr/>
          <p:nvPr/>
        </p:nvSpPr>
        <p:spPr>
          <a:xfrm>
            <a:off x="4239297" y="3356992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47B0-B403-4148-B021-4631BF99C592}"/>
              </a:ext>
            </a:extLst>
          </p:cNvPr>
          <p:cNvSpPr txBox="1"/>
          <p:nvPr/>
        </p:nvSpPr>
        <p:spPr>
          <a:xfrm>
            <a:off x="709071" y="59459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E6-F700-4644-9CD6-51F066047459}"/>
              </a:ext>
            </a:extLst>
          </p:cNvPr>
          <p:cNvSpPr txBox="1"/>
          <p:nvPr/>
        </p:nvSpPr>
        <p:spPr>
          <a:xfrm>
            <a:off x="1293312" y="593027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B9F1B-90F4-0F49-B54C-1ECC92D59ED0}"/>
              </a:ext>
            </a:extLst>
          </p:cNvPr>
          <p:cNvSpPr txBox="1"/>
          <p:nvPr/>
        </p:nvSpPr>
        <p:spPr>
          <a:xfrm>
            <a:off x="1835696" y="59492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70DDE-A9DA-104C-8083-A2D7F5EBEB3D}"/>
              </a:ext>
            </a:extLst>
          </p:cNvPr>
          <p:cNvSpPr txBox="1"/>
          <p:nvPr/>
        </p:nvSpPr>
        <p:spPr>
          <a:xfrm>
            <a:off x="3862533" y="591457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E70F8-5A8B-3346-8DF9-D44165E48AF6}"/>
              </a:ext>
            </a:extLst>
          </p:cNvPr>
          <p:cNvGrpSpPr/>
          <p:nvPr/>
        </p:nvGrpSpPr>
        <p:grpSpPr>
          <a:xfrm>
            <a:off x="709071" y="5321951"/>
            <a:ext cx="351378" cy="725647"/>
            <a:chOff x="709071" y="5321951"/>
            <a:chExt cx="351378" cy="72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3E12F9-BAC1-4A4B-B438-A2BB833983E2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2C9A7C-A778-DA41-9B72-655A9EC49574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19A6D7A-1BA7-8D49-A548-611CED20C10A}"/>
              </a:ext>
            </a:extLst>
          </p:cNvPr>
          <p:cNvSpPr txBox="1"/>
          <p:nvPr/>
        </p:nvSpPr>
        <p:spPr>
          <a:xfrm>
            <a:off x="323528" y="1162843"/>
            <a:ext cx="202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S → BB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</a:t>
            </a:r>
            <a:r>
              <a:rPr lang="en-US" sz="2400" dirty="0" err="1">
                <a:solidFill>
                  <a:srgbClr val="0000FF"/>
                </a:solidFill>
              </a:rPr>
              <a:t>aB</a:t>
            </a: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b</a:t>
            </a:r>
          </a:p>
          <a:p>
            <a:endParaRPr lang="en-US" sz="2400" dirty="0"/>
          </a:p>
          <a:p>
            <a:r>
              <a:rPr lang="en-US" sz="2400" dirty="0"/>
              <a:t>String: </a:t>
            </a:r>
            <a:r>
              <a:rPr lang="en-US" sz="2400" dirty="0" err="1">
                <a:solidFill>
                  <a:srgbClr val="0000FF"/>
                </a:solidFill>
              </a:rPr>
              <a:t>bab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A5713-015E-3B42-84B1-01AA14368863}"/>
              </a:ext>
            </a:extLst>
          </p:cNvPr>
          <p:cNvGrpSpPr/>
          <p:nvPr/>
        </p:nvGrpSpPr>
        <p:grpSpPr>
          <a:xfrm>
            <a:off x="2483583" y="5589240"/>
            <a:ext cx="1060072" cy="778761"/>
            <a:chOff x="2483583" y="5589240"/>
            <a:chExt cx="1060072" cy="77876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8FC0DD-82D5-E64F-8139-B27001CE2039}"/>
                </a:ext>
              </a:extLst>
            </p:cNvPr>
            <p:cNvGrpSpPr/>
            <p:nvPr/>
          </p:nvGrpSpPr>
          <p:grpSpPr>
            <a:xfrm>
              <a:off x="2714341" y="5589240"/>
              <a:ext cx="823077" cy="400110"/>
              <a:chOff x="2731640" y="5949280"/>
              <a:chExt cx="823077" cy="40011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042A1A-8A48-F245-AA5B-F7511F5635DA}"/>
                  </a:ext>
                </a:extLst>
              </p:cNvPr>
              <p:cNvSpPr txBox="1"/>
              <p:nvPr/>
            </p:nvSpPr>
            <p:spPr>
              <a:xfrm>
                <a:off x="2731640" y="5949280"/>
                <a:ext cx="699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6413D17-5B22-574F-9284-097C685944FC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3430934" y="6149335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6647D2-F329-3B41-98F2-C0D9D5CBEFAA}"/>
                </a:ext>
              </a:extLst>
            </p:cNvPr>
            <p:cNvGrpSpPr/>
            <p:nvPr/>
          </p:nvGrpSpPr>
          <p:grpSpPr>
            <a:xfrm>
              <a:off x="2483583" y="5967891"/>
              <a:ext cx="1060072" cy="400110"/>
              <a:chOff x="2483583" y="5967891"/>
              <a:chExt cx="1060072" cy="40011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72BC3F-8F91-754B-B4C4-8822200C7968}"/>
                  </a:ext>
                </a:extLst>
              </p:cNvPr>
              <p:cNvSpPr txBox="1"/>
              <p:nvPr/>
            </p:nvSpPr>
            <p:spPr>
              <a:xfrm>
                <a:off x="2483583" y="5967891"/>
                <a:ext cx="930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symbol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210233F-72A5-C144-8ADF-2850BDCBD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872" y="6165304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43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102-9344-0149-B985-8311D8B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Table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C5BD-EDC3-0547-BA9C-1350B6EC5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5856" y="981075"/>
          <a:ext cx="568876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9766-B8EA-A344-90CA-6CE10F8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A5530-62F4-7A4E-9760-E96DFA2AFBC4}"/>
              </a:ext>
            </a:extLst>
          </p:cNvPr>
          <p:cNvSpPr txBox="1"/>
          <p:nvPr/>
        </p:nvSpPr>
        <p:spPr>
          <a:xfrm>
            <a:off x="3537825" y="5937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EB14F-F4F1-7C48-9654-48D319E13D86}"/>
              </a:ext>
            </a:extLst>
          </p:cNvPr>
          <p:cNvSpPr txBox="1"/>
          <p:nvPr/>
        </p:nvSpPr>
        <p:spPr>
          <a:xfrm>
            <a:off x="5679476" y="593190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1C351-69F0-3347-AFB7-05E4141AF60A}"/>
              </a:ext>
            </a:extLst>
          </p:cNvPr>
          <p:cNvSpPr txBox="1"/>
          <p:nvPr/>
        </p:nvSpPr>
        <p:spPr>
          <a:xfrm>
            <a:off x="6002975" y="593027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FB272-DA38-F445-BC22-332DF1C609CB}"/>
              </a:ext>
            </a:extLst>
          </p:cNvPr>
          <p:cNvSpPr txBox="1"/>
          <p:nvPr/>
        </p:nvSpPr>
        <p:spPr>
          <a:xfrm>
            <a:off x="6320074" y="5945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FB349-BF52-7548-BDE6-2ACE88FBD2B5}"/>
              </a:ext>
            </a:extLst>
          </p:cNvPr>
          <p:cNvSpPr txBox="1"/>
          <p:nvPr/>
        </p:nvSpPr>
        <p:spPr>
          <a:xfrm>
            <a:off x="3537418" y="5559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D9DC2A-DB61-E642-B5F3-754608DBAEFE}"/>
              </a:ext>
            </a:extLst>
          </p:cNvPr>
          <p:cNvSpPr/>
          <p:nvPr/>
        </p:nvSpPr>
        <p:spPr>
          <a:xfrm>
            <a:off x="8020833" y="1772816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47B0-B403-4148-B021-4631BF99C592}"/>
              </a:ext>
            </a:extLst>
          </p:cNvPr>
          <p:cNvSpPr txBox="1"/>
          <p:nvPr/>
        </p:nvSpPr>
        <p:spPr>
          <a:xfrm>
            <a:off x="709071" y="59459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E6-F700-4644-9CD6-51F066047459}"/>
              </a:ext>
            </a:extLst>
          </p:cNvPr>
          <p:cNvSpPr txBox="1"/>
          <p:nvPr/>
        </p:nvSpPr>
        <p:spPr>
          <a:xfrm>
            <a:off x="1293312" y="593027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B9F1B-90F4-0F49-B54C-1ECC92D59ED0}"/>
              </a:ext>
            </a:extLst>
          </p:cNvPr>
          <p:cNvSpPr txBox="1"/>
          <p:nvPr/>
        </p:nvSpPr>
        <p:spPr>
          <a:xfrm>
            <a:off x="1835696" y="59492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70DDE-A9DA-104C-8083-A2D7F5EBEB3D}"/>
              </a:ext>
            </a:extLst>
          </p:cNvPr>
          <p:cNvSpPr txBox="1"/>
          <p:nvPr/>
        </p:nvSpPr>
        <p:spPr>
          <a:xfrm>
            <a:off x="3862533" y="591966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E70F8-5A8B-3346-8DF9-D44165E48AF6}"/>
              </a:ext>
            </a:extLst>
          </p:cNvPr>
          <p:cNvGrpSpPr/>
          <p:nvPr/>
        </p:nvGrpSpPr>
        <p:grpSpPr>
          <a:xfrm>
            <a:off x="709071" y="5321951"/>
            <a:ext cx="351378" cy="725647"/>
            <a:chOff x="709071" y="5321951"/>
            <a:chExt cx="351378" cy="72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3E12F9-BAC1-4A4B-B438-A2BB833983E2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2C9A7C-A778-DA41-9B72-655A9EC49574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8ECE9D-1DCE-C64E-944F-EB9D6CCCF150}"/>
              </a:ext>
            </a:extLst>
          </p:cNvPr>
          <p:cNvSpPr txBox="1"/>
          <p:nvPr/>
        </p:nvSpPr>
        <p:spPr>
          <a:xfrm>
            <a:off x="3845874" y="55572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774FA-A64B-0C47-B32A-B83829920C55}"/>
              </a:ext>
            </a:extLst>
          </p:cNvPr>
          <p:cNvSpPr/>
          <p:nvPr/>
        </p:nvSpPr>
        <p:spPr>
          <a:xfrm>
            <a:off x="4213911" y="2573174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EBED5-2448-644C-BEFA-EFB953E904AC}"/>
              </a:ext>
            </a:extLst>
          </p:cNvPr>
          <p:cNvSpPr txBox="1"/>
          <p:nvPr/>
        </p:nvSpPr>
        <p:spPr>
          <a:xfrm>
            <a:off x="4204583" y="589712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6261A-AB3C-6347-BD63-1BC2E0A0E0A8}"/>
              </a:ext>
            </a:extLst>
          </p:cNvPr>
          <p:cNvSpPr txBox="1"/>
          <p:nvPr/>
        </p:nvSpPr>
        <p:spPr>
          <a:xfrm>
            <a:off x="4184450" y="55660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A3A537-F893-5942-8F75-CC7B6A7C7A9F}"/>
              </a:ext>
            </a:extLst>
          </p:cNvPr>
          <p:cNvSpPr/>
          <p:nvPr/>
        </p:nvSpPr>
        <p:spPr>
          <a:xfrm>
            <a:off x="5187549" y="2955136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A41FC-5B3D-A14B-8C87-67A1007AD0F3}"/>
              </a:ext>
            </a:extLst>
          </p:cNvPr>
          <p:cNvSpPr txBox="1"/>
          <p:nvPr/>
        </p:nvSpPr>
        <p:spPr>
          <a:xfrm>
            <a:off x="4526250" y="589712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92B61-FDCE-FF43-87F4-53294BC40FD6}"/>
              </a:ext>
            </a:extLst>
          </p:cNvPr>
          <p:cNvSpPr txBox="1"/>
          <p:nvPr/>
        </p:nvSpPr>
        <p:spPr>
          <a:xfrm>
            <a:off x="4507949" y="55660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E984CB-6268-564E-9DA0-AB1473A4BB14}"/>
              </a:ext>
            </a:extLst>
          </p:cNvPr>
          <p:cNvSpPr txBox="1"/>
          <p:nvPr/>
        </p:nvSpPr>
        <p:spPr>
          <a:xfrm>
            <a:off x="323528" y="1162843"/>
            <a:ext cx="202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S → BB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</a:t>
            </a:r>
            <a:r>
              <a:rPr lang="en-US" sz="2400" dirty="0" err="1">
                <a:solidFill>
                  <a:srgbClr val="0000FF"/>
                </a:solidFill>
              </a:rPr>
              <a:t>aB</a:t>
            </a: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b</a:t>
            </a:r>
          </a:p>
          <a:p>
            <a:endParaRPr lang="en-US" sz="2400" dirty="0"/>
          </a:p>
          <a:p>
            <a:r>
              <a:rPr lang="en-US" sz="2400" dirty="0"/>
              <a:t>String: </a:t>
            </a:r>
            <a:r>
              <a:rPr lang="en-US" sz="2400" dirty="0" err="1">
                <a:solidFill>
                  <a:srgbClr val="0000FF"/>
                </a:solidFill>
              </a:rPr>
              <a:t>bab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CB618C-BC1C-6B48-B72E-2E311A8ED69C}"/>
              </a:ext>
            </a:extLst>
          </p:cNvPr>
          <p:cNvGrpSpPr/>
          <p:nvPr/>
        </p:nvGrpSpPr>
        <p:grpSpPr>
          <a:xfrm>
            <a:off x="2483583" y="5589240"/>
            <a:ext cx="1060072" cy="778761"/>
            <a:chOff x="2483583" y="5589240"/>
            <a:chExt cx="1060072" cy="77876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C054476-1284-7F40-9881-C66B53A5C271}"/>
                </a:ext>
              </a:extLst>
            </p:cNvPr>
            <p:cNvGrpSpPr/>
            <p:nvPr/>
          </p:nvGrpSpPr>
          <p:grpSpPr>
            <a:xfrm>
              <a:off x="2714341" y="5589240"/>
              <a:ext cx="823077" cy="400110"/>
              <a:chOff x="2731640" y="5949280"/>
              <a:chExt cx="823077" cy="4001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4A329B-413B-C64E-9E4E-6F5EBDF3E1D8}"/>
                  </a:ext>
                </a:extLst>
              </p:cNvPr>
              <p:cNvSpPr txBox="1"/>
              <p:nvPr/>
            </p:nvSpPr>
            <p:spPr>
              <a:xfrm>
                <a:off x="2731640" y="5949280"/>
                <a:ext cx="699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5711122-7410-FF42-A78B-373F6B71869C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3430934" y="6149335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F605788-FD16-0744-8E2C-24CAE94E295A}"/>
                </a:ext>
              </a:extLst>
            </p:cNvPr>
            <p:cNvGrpSpPr/>
            <p:nvPr/>
          </p:nvGrpSpPr>
          <p:grpSpPr>
            <a:xfrm>
              <a:off x="2483583" y="5967891"/>
              <a:ext cx="1060072" cy="400110"/>
              <a:chOff x="2483583" y="5967891"/>
              <a:chExt cx="1060072" cy="40011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AA9982-166C-D946-82B6-7CA8ED57EA48}"/>
                  </a:ext>
                </a:extLst>
              </p:cNvPr>
              <p:cNvSpPr txBox="1"/>
              <p:nvPr/>
            </p:nvSpPr>
            <p:spPr>
              <a:xfrm>
                <a:off x="2483583" y="5967891"/>
                <a:ext cx="930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symbol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C5E81AA-2241-7C46-85F5-202CC2557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872" y="6165304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24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 animBg="1"/>
      <p:bldP spid="18" grpId="1" animBg="1"/>
      <p:bldP spid="25" grpId="0"/>
      <p:bldP spid="26" grpId="0" animBg="1"/>
      <p:bldP spid="26" grpId="1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102-9344-0149-B985-8311D8B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Table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C5BD-EDC3-0547-BA9C-1350B6EC5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5856" y="981075"/>
          <a:ext cx="568876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9766-B8EA-A344-90CA-6CE10F8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A5530-62F4-7A4E-9760-E96DFA2AFBC4}"/>
              </a:ext>
            </a:extLst>
          </p:cNvPr>
          <p:cNvSpPr txBox="1"/>
          <p:nvPr/>
        </p:nvSpPr>
        <p:spPr>
          <a:xfrm>
            <a:off x="3537825" y="5937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FB272-DA38-F445-BC22-332DF1C609CB}"/>
              </a:ext>
            </a:extLst>
          </p:cNvPr>
          <p:cNvSpPr txBox="1"/>
          <p:nvPr/>
        </p:nvSpPr>
        <p:spPr>
          <a:xfrm>
            <a:off x="6320074" y="5945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FB349-BF52-7548-BDE6-2ACE88FBD2B5}"/>
              </a:ext>
            </a:extLst>
          </p:cNvPr>
          <p:cNvSpPr txBox="1"/>
          <p:nvPr/>
        </p:nvSpPr>
        <p:spPr>
          <a:xfrm>
            <a:off x="3537418" y="5559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47B0-B403-4148-B021-4631BF99C592}"/>
              </a:ext>
            </a:extLst>
          </p:cNvPr>
          <p:cNvSpPr txBox="1"/>
          <p:nvPr/>
        </p:nvSpPr>
        <p:spPr>
          <a:xfrm>
            <a:off x="709071" y="59459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E6-F700-4644-9CD6-51F066047459}"/>
              </a:ext>
            </a:extLst>
          </p:cNvPr>
          <p:cNvSpPr txBox="1"/>
          <p:nvPr/>
        </p:nvSpPr>
        <p:spPr>
          <a:xfrm>
            <a:off x="1293312" y="593027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B9F1B-90F4-0F49-B54C-1ECC92D59ED0}"/>
              </a:ext>
            </a:extLst>
          </p:cNvPr>
          <p:cNvSpPr txBox="1"/>
          <p:nvPr/>
        </p:nvSpPr>
        <p:spPr>
          <a:xfrm>
            <a:off x="1835696" y="59492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70DDE-A9DA-104C-8083-A2D7F5EBEB3D}"/>
              </a:ext>
            </a:extLst>
          </p:cNvPr>
          <p:cNvSpPr txBox="1"/>
          <p:nvPr/>
        </p:nvSpPr>
        <p:spPr>
          <a:xfrm>
            <a:off x="3862533" y="591966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E70F8-5A8B-3346-8DF9-D44165E48AF6}"/>
              </a:ext>
            </a:extLst>
          </p:cNvPr>
          <p:cNvGrpSpPr/>
          <p:nvPr/>
        </p:nvGrpSpPr>
        <p:grpSpPr>
          <a:xfrm>
            <a:off x="709071" y="5321951"/>
            <a:ext cx="351378" cy="725647"/>
            <a:chOff x="709071" y="5321951"/>
            <a:chExt cx="351378" cy="72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3E12F9-BAC1-4A4B-B438-A2BB833983E2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2C9A7C-A778-DA41-9B72-655A9EC49574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8ECE9D-1DCE-C64E-944F-EB9D6CCCF150}"/>
              </a:ext>
            </a:extLst>
          </p:cNvPr>
          <p:cNvSpPr txBox="1"/>
          <p:nvPr/>
        </p:nvSpPr>
        <p:spPr>
          <a:xfrm>
            <a:off x="3845874" y="55572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EBED5-2448-644C-BEFA-EFB953E904AC}"/>
              </a:ext>
            </a:extLst>
          </p:cNvPr>
          <p:cNvSpPr txBox="1"/>
          <p:nvPr/>
        </p:nvSpPr>
        <p:spPr>
          <a:xfrm>
            <a:off x="4204583" y="589712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6261A-AB3C-6347-BD63-1BC2E0A0E0A8}"/>
              </a:ext>
            </a:extLst>
          </p:cNvPr>
          <p:cNvSpPr txBox="1"/>
          <p:nvPr/>
        </p:nvSpPr>
        <p:spPr>
          <a:xfrm>
            <a:off x="4184450" y="55660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A3A537-F893-5942-8F75-CC7B6A7C7A9F}"/>
              </a:ext>
            </a:extLst>
          </p:cNvPr>
          <p:cNvSpPr/>
          <p:nvPr/>
        </p:nvSpPr>
        <p:spPr>
          <a:xfrm>
            <a:off x="6120237" y="3356992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EE8853-1C33-8841-B2FD-E91CCB84DD1C}"/>
              </a:ext>
            </a:extLst>
          </p:cNvPr>
          <p:cNvGrpSpPr/>
          <p:nvPr/>
        </p:nvGrpSpPr>
        <p:grpSpPr>
          <a:xfrm>
            <a:off x="4507949" y="5566015"/>
            <a:ext cx="364871" cy="792776"/>
            <a:chOff x="4507949" y="5566015"/>
            <a:chExt cx="364871" cy="7927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0A41FC-5B3D-A14B-8C87-67A1007AD0F3}"/>
                </a:ext>
              </a:extLst>
            </p:cNvPr>
            <p:cNvSpPr txBox="1"/>
            <p:nvPr/>
          </p:nvSpPr>
          <p:spPr>
            <a:xfrm>
              <a:off x="4526250" y="589712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092B61-FDCE-FF43-87F4-53294BC40FD6}"/>
                </a:ext>
              </a:extLst>
            </p:cNvPr>
            <p:cNvSpPr txBox="1"/>
            <p:nvPr/>
          </p:nvSpPr>
          <p:spPr>
            <a:xfrm>
              <a:off x="4507949" y="55660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B24B5BC-89F3-7948-AB96-A2EFEF472DB0}"/>
              </a:ext>
            </a:extLst>
          </p:cNvPr>
          <p:cNvSpPr txBox="1"/>
          <p:nvPr/>
        </p:nvSpPr>
        <p:spPr>
          <a:xfrm>
            <a:off x="4509086" y="591966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21D3-35E9-A844-9443-630F83B7469C}"/>
              </a:ext>
            </a:extLst>
          </p:cNvPr>
          <p:cNvGrpSpPr/>
          <p:nvPr/>
        </p:nvGrpSpPr>
        <p:grpSpPr>
          <a:xfrm>
            <a:off x="1840164" y="5321951"/>
            <a:ext cx="351378" cy="725647"/>
            <a:chOff x="709071" y="5321951"/>
            <a:chExt cx="351378" cy="7256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7E078A-EA1A-F14E-869A-D72B05421E2E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02B9A-AC37-9E41-BBAF-C6ABE03C1BA5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25F582-95B2-194B-938D-8B73D589C704}"/>
              </a:ext>
            </a:extLst>
          </p:cNvPr>
          <p:cNvSpPr txBox="1"/>
          <p:nvPr/>
        </p:nvSpPr>
        <p:spPr>
          <a:xfrm>
            <a:off x="4507949" y="55747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500A72-AD3B-B74A-955D-EF06CD318526}"/>
              </a:ext>
            </a:extLst>
          </p:cNvPr>
          <p:cNvSpPr/>
          <p:nvPr/>
        </p:nvSpPr>
        <p:spPr>
          <a:xfrm>
            <a:off x="8031800" y="2975030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3D74A-05C0-E144-B549-81BCB27262AD}"/>
              </a:ext>
            </a:extLst>
          </p:cNvPr>
          <p:cNvSpPr txBox="1"/>
          <p:nvPr/>
        </p:nvSpPr>
        <p:spPr>
          <a:xfrm>
            <a:off x="323528" y="1162843"/>
            <a:ext cx="202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S → BB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</a:t>
            </a:r>
            <a:r>
              <a:rPr lang="en-US" sz="2400" dirty="0" err="1">
                <a:solidFill>
                  <a:srgbClr val="0000FF"/>
                </a:solidFill>
              </a:rPr>
              <a:t>aB</a:t>
            </a: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b</a:t>
            </a:r>
          </a:p>
          <a:p>
            <a:endParaRPr lang="en-US" sz="2400" dirty="0"/>
          </a:p>
          <a:p>
            <a:r>
              <a:rPr lang="en-US" sz="2400" dirty="0"/>
              <a:t>String: </a:t>
            </a:r>
            <a:r>
              <a:rPr lang="en-US" sz="2400" dirty="0" err="1">
                <a:solidFill>
                  <a:srgbClr val="0000FF"/>
                </a:solidFill>
              </a:rPr>
              <a:t>bab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C90345-CBA6-ED4C-8F7D-9203BB2B64E0}"/>
              </a:ext>
            </a:extLst>
          </p:cNvPr>
          <p:cNvGrpSpPr/>
          <p:nvPr/>
        </p:nvGrpSpPr>
        <p:grpSpPr>
          <a:xfrm>
            <a:off x="2483583" y="5589240"/>
            <a:ext cx="1060072" cy="778761"/>
            <a:chOff x="2483583" y="5589240"/>
            <a:chExt cx="1060072" cy="77876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E92B98-3903-2F47-B9D5-592DB15DC3C4}"/>
                </a:ext>
              </a:extLst>
            </p:cNvPr>
            <p:cNvGrpSpPr/>
            <p:nvPr/>
          </p:nvGrpSpPr>
          <p:grpSpPr>
            <a:xfrm>
              <a:off x="2714341" y="5589240"/>
              <a:ext cx="823077" cy="400110"/>
              <a:chOff x="2731640" y="5949280"/>
              <a:chExt cx="823077" cy="40011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7FFF1F-7BCD-AD44-B991-5DBFC7BCE7C8}"/>
                  </a:ext>
                </a:extLst>
              </p:cNvPr>
              <p:cNvSpPr txBox="1"/>
              <p:nvPr/>
            </p:nvSpPr>
            <p:spPr>
              <a:xfrm>
                <a:off x="2731640" y="5949280"/>
                <a:ext cx="699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96405FA-B19C-C747-BB12-B5ED3F064CBA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3430934" y="6149335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D4A51B7-1B79-E24E-9D49-EADA39234373}"/>
                </a:ext>
              </a:extLst>
            </p:cNvPr>
            <p:cNvGrpSpPr/>
            <p:nvPr/>
          </p:nvGrpSpPr>
          <p:grpSpPr>
            <a:xfrm>
              <a:off x="2483583" y="5967891"/>
              <a:ext cx="1060072" cy="400110"/>
              <a:chOff x="2483583" y="5967891"/>
              <a:chExt cx="1060072" cy="40011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DE33A0-0796-E64B-8091-ACEE95674CF1}"/>
                  </a:ext>
                </a:extLst>
              </p:cNvPr>
              <p:cNvSpPr txBox="1"/>
              <p:nvPr/>
            </p:nvSpPr>
            <p:spPr>
              <a:xfrm>
                <a:off x="2483583" y="5967891"/>
                <a:ext cx="930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symbol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D054A7F-9097-4C46-A5CF-334CA6637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872" y="6165304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75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2" grpId="0"/>
      <p:bldP spid="37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102-9344-0149-B985-8311D8B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Table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C5BD-EDC3-0547-BA9C-1350B6EC5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5856" y="981075"/>
          <a:ext cx="568876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9766-B8EA-A344-90CA-6CE10F8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A5530-62F4-7A4E-9760-E96DFA2AFBC4}"/>
              </a:ext>
            </a:extLst>
          </p:cNvPr>
          <p:cNvSpPr txBox="1"/>
          <p:nvPr/>
        </p:nvSpPr>
        <p:spPr>
          <a:xfrm>
            <a:off x="3537825" y="5937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FB272-DA38-F445-BC22-332DF1C609CB}"/>
              </a:ext>
            </a:extLst>
          </p:cNvPr>
          <p:cNvSpPr txBox="1"/>
          <p:nvPr/>
        </p:nvSpPr>
        <p:spPr>
          <a:xfrm>
            <a:off x="6320074" y="5945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FB349-BF52-7548-BDE6-2ACE88FBD2B5}"/>
              </a:ext>
            </a:extLst>
          </p:cNvPr>
          <p:cNvSpPr txBox="1"/>
          <p:nvPr/>
        </p:nvSpPr>
        <p:spPr>
          <a:xfrm>
            <a:off x="3537418" y="5559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47B0-B403-4148-B021-4631BF99C592}"/>
              </a:ext>
            </a:extLst>
          </p:cNvPr>
          <p:cNvSpPr txBox="1"/>
          <p:nvPr/>
        </p:nvSpPr>
        <p:spPr>
          <a:xfrm>
            <a:off x="709071" y="59459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E6-F700-4644-9CD6-51F066047459}"/>
              </a:ext>
            </a:extLst>
          </p:cNvPr>
          <p:cNvSpPr txBox="1"/>
          <p:nvPr/>
        </p:nvSpPr>
        <p:spPr>
          <a:xfrm>
            <a:off x="1293312" y="593027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B9F1B-90F4-0F49-B54C-1ECC92D59ED0}"/>
              </a:ext>
            </a:extLst>
          </p:cNvPr>
          <p:cNvSpPr txBox="1"/>
          <p:nvPr/>
        </p:nvSpPr>
        <p:spPr>
          <a:xfrm>
            <a:off x="1835696" y="59492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70DDE-A9DA-104C-8083-A2D7F5EBEB3D}"/>
              </a:ext>
            </a:extLst>
          </p:cNvPr>
          <p:cNvSpPr txBox="1"/>
          <p:nvPr/>
        </p:nvSpPr>
        <p:spPr>
          <a:xfrm>
            <a:off x="3862533" y="591966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E70F8-5A8B-3346-8DF9-D44165E48AF6}"/>
              </a:ext>
            </a:extLst>
          </p:cNvPr>
          <p:cNvGrpSpPr/>
          <p:nvPr/>
        </p:nvGrpSpPr>
        <p:grpSpPr>
          <a:xfrm>
            <a:off x="709071" y="5321951"/>
            <a:ext cx="351378" cy="725647"/>
            <a:chOff x="709071" y="5321951"/>
            <a:chExt cx="351378" cy="72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3E12F9-BAC1-4A4B-B438-A2BB833983E2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2C9A7C-A778-DA41-9B72-655A9EC49574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8ECE9D-1DCE-C64E-944F-EB9D6CCCF150}"/>
              </a:ext>
            </a:extLst>
          </p:cNvPr>
          <p:cNvSpPr txBox="1"/>
          <p:nvPr/>
        </p:nvSpPr>
        <p:spPr>
          <a:xfrm>
            <a:off x="3845874" y="55572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21D3-35E9-A844-9443-630F83B7469C}"/>
              </a:ext>
            </a:extLst>
          </p:cNvPr>
          <p:cNvGrpSpPr/>
          <p:nvPr/>
        </p:nvGrpSpPr>
        <p:grpSpPr>
          <a:xfrm>
            <a:off x="1840164" y="5321951"/>
            <a:ext cx="351378" cy="725647"/>
            <a:chOff x="709071" y="5321951"/>
            <a:chExt cx="351378" cy="7256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7E078A-EA1A-F14E-869A-D72B05421E2E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02B9A-AC37-9E41-BBAF-C6ABE03C1BA5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500A72-AD3B-B74A-955D-EF06CD318526}"/>
              </a:ext>
            </a:extLst>
          </p:cNvPr>
          <p:cNvSpPr/>
          <p:nvPr/>
        </p:nvSpPr>
        <p:spPr>
          <a:xfrm>
            <a:off x="6120237" y="4165273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E60D82-731C-4849-BE75-3C86AA5C3C85}"/>
              </a:ext>
            </a:extLst>
          </p:cNvPr>
          <p:cNvGrpSpPr/>
          <p:nvPr/>
        </p:nvGrpSpPr>
        <p:grpSpPr>
          <a:xfrm>
            <a:off x="4184450" y="5566016"/>
            <a:ext cx="676014" cy="815312"/>
            <a:chOff x="4184450" y="5566016"/>
            <a:chExt cx="676014" cy="8153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ABA2239-5B25-7641-AA47-35D37272F06C}"/>
                </a:ext>
              </a:extLst>
            </p:cNvPr>
            <p:cNvGrpSpPr/>
            <p:nvPr/>
          </p:nvGrpSpPr>
          <p:grpSpPr>
            <a:xfrm>
              <a:off x="4184450" y="5566016"/>
              <a:ext cx="352275" cy="792776"/>
              <a:chOff x="4184450" y="5566016"/>
              <a:chExt cx="352275" cy="79277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EF8BD7-4893-3043-88B0-12DE5F5F82CC}"/>
                  </a:ext>
                </a:extLst>
              </p:cNvPr>
              <p:cNvSpPr txBox="1"/>
              <p:nvPr/>
            </p:nvSpPr>
            <p:spPr>
              <a:xfrm>
                <a:off x="4204583" y="5897127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E48DD6-9C15-5C4A-8D5B-67E24C1459E1}"/>
                  </a:ext>
                </a:extLst>
              </p:cNvPr>
              <p:cNvSpPr txBox="1"/>
              <p:nvPr/>
            </p:nvSpPr>
            <p:spPr>
              <a:xfrm>
                <a:off x="4184450" y="556601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473F9FF-3AD5-1E49-8C7C-643604158E1D}"/>
                </a:ext>
              </a:extLst>
            </p:cNvPr>
            <p:cNvGrpSpPr/>
            <p:nvPr/>
          </p:nvGrpSpPr>
          <p:grpSpPr>
            <a:xfrm>
              <a:off x="4507949" y="5574740"/>
              <a:ext cx="352515" cy="806588"/>
              <a:chOff x="4507949" y="5574740"/>
              <a:chExt cx="352515" cy="80658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2424AA-C87C-DD4E-BBEA-2935AD16DA2D}"/>
                  </a:ext>
                </a:extLst>
              </p:cNvPr>
              <p:cNvSpPr txBox="1"/>
              <p:nvPr/>
            </p:nvSpPr>
            <p:spPr>
              <a:xfrm>
                <a:off x="4507949" y="557474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F53646-6F85-8E48-B170-C4358CD65CF1}"/>
                  </a:ext>
                </a:extLst>
              </p:cNvPr>
              <p:cNvSpPr txBox="1"/>
              <p:nvPr/>
            </p:nvSpPr>
            <p:spPr>
              <a:xfrm>
                <a:off x="4509086" y="591966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299719-E2D6-DF44-A2D8-0034A332FFC3}"/>
              </a:ext>
            </a:extLst>
          </p:cNvPr>
          <p:cNvGrpSpPr/>
          <p:nvPr/>
        </p:nvGrpSpPr>
        <p:grpSpPr>
          <a:xfrm>
            <a:off x="1449765" y="4653136"/>
            <a:ext cx="632314" cy="1440160"/>
            <a:chOff x="1449765" y="4653136"/>
            <a:chExt cx="632314" cy="144016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EEB33-3625-F64C-A225-EC58D8BAC1F9}"/>
                </a:ext>
              </a:extLst>
            </p:cNvPr>
            <p:cNvSpPr txBox="1"/>
            <p:nvPr/>
          </p:nvSpPr>
          <p:spPr>
            <a:xfrm>
              <a:off x="1449765" y="4653136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300FE0-69F0-3247-B9EB-F38A521B6D1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4941168"/>
              <a:ext cx="390399" cy="437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87F196-E6A6-D740-9BCC-F3E168C57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383" y="4986866"/>
              <a:ext cx="109383" cy="1106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C19908C-E88F-3645-93AF-2806EC78C772}"/>
              </a:ext>
            </a:extLst>
          </p:cNvPr>
          <p:cNvSpPr txBox="1"/>
          <p:nvPr/>
        </p:nvSpPr>
        <p:spPr>
          <a:xfrm>
            <a:off x="4214596" y="591712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AC7E04-BF92-D940-997B-EF6EAD81CE3C}"/>
              </a:ext>
            </a:extLst>
          </p:cNvPr>
          <p:cNvSpPr txBox="1"/>
          <p:nvPr/>
        </p:nvSpPr>
        <p:spPr>
          <a:xfrm>
            <a:off x="323528" y="1162843"/>
            <a:ext cx="202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S → BB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</a:t>
            </a:r>
            <a:r>
              <a:rPr lang="en-US" sz="2400" dirty="0" err="1">
                <a:solidFill>
                  <a:srgbClr val="0000FF"/>
                </a:solidFill>
              </a:rPr>
              <a:t>aB</a:t>
            </a: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b</a:t>
            </a:r>
          </a:p>
          <a:p>
            <a:endParaRPr lang="en-US" sz="2400" dirty="0"/>
          </a:p>
          <a:p>
            <a:r>
              <a:rPr lang="en-US" sz="2400" dirty="0"/>
              <a:t>String: </a:t>
            </a:r>
            <a:r>
              <a:rPr lang="en-US" sz="2400" dirty="0" err="1">
                <a:solidFill>
                  <a:srgbClr val="0000FF"/>
                </a:solidFill>
              </a:rPr>
              <a:t>bab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EA2B15-A159-1446-8F7D-63822A240FAA}"/>
              </a:ext>
            </a:extLst>
          </p:cNvPr>
          <p:cNvGrpSpPr/>
          <p:nvPr/>
        </p:nvGrpSpPr>
        <p:grpSpPr>
          <a:xfrm>
            <a:off x="2483583" y="5589240"/>
            <a:ext cx="1060072" cy="778761"/>
            <a:chOff x="2483583" y="5589240"/>
            <a:chExt cx="1060072" cy="7787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C0AAB61-9BD9-B846-A8BE-40A0A802D7C8}"/>
                </a:ext>
              </a:extLst>
            </p:cNvPr>
            <p:cNvGrpSpPr/>
            <p:nvPr/>
          </p:nvGrpSpPr>
          <p:grpSpPr>
            <a:xfrm>
              <a:off x="2714341" y="5589240"/>
              <a:ext cx="823077" cy="400110"/>
              <a:chOff x="2731640" y="5949280"/>
              <a:chExt cx="823077" cy="40011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2AF518-C541-EF44-85A6-8BE6D168E818}"/>
                  </a:ext>
                </a:extLst>
              </p:cNvPr>
              <p:cNvSpPr txBox="1"/>
              <p:nvPr/>
            </p:nvSpPr>
            <p:spPr>
              <a:xfrm>
                <a:off x="2731640" y="5949280"/>
                <a:ext cx="699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9AE536A-6743-DA41-94A4-17652F21EFFD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3430934" y="6149335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DE5BF3-9BC6-3045-83FD-D71DAE80D766}"/>
                </a:ext>
              </a:extLst>
            </p:cNvPr>
            <p:cNvGrpSpPr/>
            <p:nvPr/>
          </p:nvGrpSpPr>
          <p:grpSpPr>
            <a:xfrm>
              <a:off x="2483583" y="5967891"/>
              <a:ext cx="1060072" cy="400110"/>
              <a:chOff x="2483583" y="5967891"/>
              <a:chExt cx="1060072" cy="40011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B417FA-1D12-104E-8F84-C41EAF25C9EB}"/>
                  </a:ext>
                </a:extLst>
              </p:cNvPr>
              <p:cNvSpPr txBox="1"/>
              <p:nvPr/>
            </p:nvSpPr>
            <p:spPr>
              <a:xfrm>
                <a:off x="2483583" y="5967891"/>
                <a:ext cx="930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symbol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0642389-6030-9041-B55E-A665A5D95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872" y="6165304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102-9344-0149-B985-8311D8B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Table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C5BD-EDC3-0547-BA9C-1350B6EC5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5856" y="981075"/>
          <a:ext cx="568876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948127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9766-B8EA-A344-90CA-6CE10F8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A5530-62F4-7A4E-9760-E96DFA2AFBC4}"/>
              </a:ext>
            </a:extLst>
          </p:cNvPr>
          <p:cNvSpPr txBox="1"/>
          <p:nvPr/>
        </p:nvSpPr>
        <p:spPr>
          <a:xfrm>
            <a:off x="3537825" y="5937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FB272-DA38-F445-BC22-332DF1C609CB}"/>
              </a:ext>
            </a:extLst>
          </p:cNvPr>
          <p:cNvSpPr txBox="1"/>
          <p:nvPr/>
        </p:nvSpPr>
        <p:spPr>
          <a:xfrm>
            <a:off x="6320074" y="5945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FB349-BF52-7548-BDE6-2ACE88FBD2B5}"/>
              </a:ext>
            </a:extLst>
          </p:cNvPr>
          <p:cNvSpPr txBox="1"/>
          <p:nvPr/>
        </p:nvSpPr>
        <p:spPr>
          <a:xfrm>
            <a:off x="3537418" y="5559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47B0-B403-4148-B021-4631BF99C592}"/>
              </a:ext>
            </a:extLst>
          </p:cNvPr>
          <p:cNvSpPr txBox="1"/>
          <p:nvPr/>
        </p:nvSpPr>
        <p:spPr>
          <a:xfrm>
            <a:off x="709071" y="59459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E6-F700-4644-9CD6-51F066047459}"/>
              </a:ext>
            </a:extLst>
          </p:cNvPr>
          <p:cNvSpPr txBox="1"/>
          <p:nvPr/>
        </p:nvSpPr>
        <p:spPr>
          <a:xfrm>
            <a:off x="1293312" y="593027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B9F1B-90F4-0F49-B54C-1ECC92D59ED0}"/>
              </a:ext>
            </a:extLst>
          </p:cNvPr>
          <p:cNvSpPr txBox="1"/>
          <p:nvPr/>
        </p:nvSpPr>
        <p:spPr>
          <a:xfrm>
            <a:off x="1835696" y="59492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E70F8-5A8B-3346-8DF9-D44165E48AF6}"/>
              </a:ext>
            </a:extLst>
          </p:cNvPr>
          <p:cNvGrpSpPr/>
          <p:nvPr/>
        </p:nvGrpSpPr>
        <p:grpSpPr>
          <a:xfrm>
            <a:off x="709071" y="5321951"/>
            <a:ext cx="351378" cy="725647"/>
            <a:chOff x="709071" y="5321951"/>
            <a:chExt cx="351378" cy="72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3E12F9-BAC1-4A4B-B438-A2BB833983E2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2C9A7C-A778-DA41-9B72-655A9EC49574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0C21D3-35E9-A844-9443-630F83B7469C}"/>
              </a:ext>
            </a:extLst>
          </p:cNvPr>
          <p:cNvGrpSpPr/>
          <p:nvPr/>
        </p:nvGrpSpPr>
        <p:grpSpPr>
          <a:xfrm>
            <a:off x="1840164" y="5321951"/>
            <a:ext cx="351378" cy="725647"/>
            <a:chOff x="709071" y="5321951"/>
            <a:chExt cx="351378" cy="7256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7E078A-EA1A-F14E-869A-D72B05421E2E}"/>
                </a:ext>
              </a:extLst>
            </p:cNvPr>
            <p:cNvSpPr txBox="1"/>
            <p:nvPr/>
          </p:nvSpPr>
          <p:spPr>
            <a:xfrm>
              <a:off x="709071" y="532195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02B9A-AC37-9E41-BBAF-C6ABE03C1BA5}"/>
                </a:ext>
              </a:extLst>
            </p:cNvPr>
            <p:cNvCxnSpPr>
              <a:cxnSpLocks/>
            </p:cNvCxnSpPr>
            <p:nvPr/>
          </p:nvCxnSpPr>
          <p:spPr>
            <a:xfrm>
              <a:off x="882356" y="5661248"/>
              <a:ext cx="0" cy="3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500A72-AD3B-B74A-955D-EF06CD318526}"/>
              </a:ext>
            </a:extLst>
          </p:cNvPr>
          <p:cNvSpPr/>
          <p:nvPr/>
        </p:nvSpPr>
        <p:spPr>
          <a:xfrm>
            <a:off x="8031800" y="2573174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299719-E2D6-DF44-A2D8-0034A332FFC3}"/>
              </a:ext>
            </a:extLst>
          </p:cNvPr>
          <p:cNvGrpSpPr/>
          <p:nvPr/>
        </p:nvGrpSpPr>
        <p:grpSpPr>
          <a:xfrm>
            <a:off x="1449765" y="4653136"/>
            <a:ext cx="632314" cy="1440160"/>
            <a:chOff x="1449765" y="4653136"/>
            <a:chExt cx="632314" cy="144016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EEB33-3625-F64C-A225-EC58D8BAC1F9}"/>
                </a:ext>
              </a:extLst>
            </p:cNvPr>
            <p:cNvSpPr txBox="1"/>
            <p:nvPr/>
          </p:nvSpPr>
          <p:spPr>
            <a:xfrm>
              <a:off x="1449765" y="4653136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300FE0-69F0-3247-B9EB-F38A521B6D1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4941168"/>
              <a:ext cx="390399" cy="437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87F196-E6A6-D740-9BCC-F3E168C57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383" y="4986866"/>
              <a:ext cx="109383" cy="1106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880A07-CBAD-954B-8FBE-8A279B0CA85E}"/>
              </a:ext>
            </a:extLst>
          </p:cNvPr>
          <p:cNvGrpSpPr/>
          <p:nvPr/>
        </p:nvGrpSpPr>
        <p:grpSpPr>
          <a:xfrm>
            <a:off x="3845874" y="5557291"/>
            <a:ext cx="720100" cy="824037"/>
            <a:chOff x="3845874" y="5557291"/>
            <a:chExt cx="720100" cy="8240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C70DDE-A9DA-104C-8083-A2D7F5EBEB3D}"/>
                </a:ext>
              </a:extLst>
            </p:cNvPr>
            <p:cNvSpPr txBox="1"/>
            <p:nvPr/>
          </p:nvSpPr>
          <p:spPr>
            <a:xfrm>
              <a:off x="3862533" y="5919663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8ECE9D-1DCE-C64E-944F-EB9D6CCCF150}"/>
                </a:ext>
              </a:extLst>
            </p:cNvPr>
            <p:cNvSpPr txBox="1"/>
            <p:nvPr/>
          </p:nvSpPr>
          <p:spPr>
            <a:xfrm>
              <a:off x="3845874" y="55572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BEADF8-167A-2448-A8F7-EE6BE1F8A79F}"/>
                </a:ext>
              </a:extLst>
            </p:cNvPr>
            <p:cNvSpPr txBox="1"/>
            <p:nvPr/>
          </p:nvSpPr>
          <p:spPr>
            <a:xfrm>
              <a:off x="4214596" y="591712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2ED6C1-3924-BD44-AECA-07BEBBB99DC5}"/>
              </a:ext>
            </a:extLst>
          </p:cNvPr>
          <p:cNvSpPr txBox="1"/>
          <p:nvPr/>
        </p:nvSpPr>
        <p:spPr>
          <a:xfrm>
            <a:off x="4185625" y="55707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0EA390-AB2C-AB4A-87A7-86101690AB25}"/>
              </a:ext>
            </a:extLst>
          </p:cNvPr>
          <p:cNvSpPr/>
          <p:nvPr/>
        </p:nvSpPr>
        <p:spPr>
          <a:xfrm>
            <a:off x="6120237" y="3767118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94FCB6-716C-2C4F-87BC-3FAE2A7F1DAD}"/>
              </a:ext>
            </a:extLst>
          </p:cNvPr>
          <p:cNvGrpSpPr/>
          <p:nvPr/>
        </p:nvGrpSpPr>
        <p:grpSpPr>
          <a:xfrm>
            <a:off x="881447" y="3965922"/>
            <a:ext cx="622695" cy="1460094"/>
            <a:chOff x="1459384" y="4633202"/>
            <a:chExt cx="622695" cy="146009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3271E7-C59F-D341-A28A-51BC016CFFBA}"/>
                </a:ext>
              </a:extLst>
            </p:cNvPr>
            <p:cNvSpPr txBox="1"/>
            <p:nvPr/>
          </p:nvSpPr>
          <p:spPr>
            <a:xfrm>
              <a:off x="1695560" y="46332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B583AA-D157-8945-84F6-4F12B38825FC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14" y="4962816"/>
              <a:ext cx="172165" cy="416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BC6940-6CA3-4743-AE70-919687FED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384" y="4941168"/>
              <a:ext cx="345073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169143F-132E-CF4D-BC14-FD275EAFA6C2}"/>
              </a:ext>
            </a:extLst>
          </p:cNvPr>
          <p:cNvSpPr txBox="1"/>
          <p:nvPr/>
        </p:nvSpPr>
        <p:spPr>
          <a:xfrm>
            <a:off x="3855708" y="59145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C77DE9-65A2-024D-AA28-B35313C86F44}"/>
              </a:ext>
            </a:extLst>
          </p:cNvPr>
          <p:cNvSpPr/>
          <p:nvPr/>
        </p:nvSpPr>
        <p:spPr>
          <a:xfrm>
            <a:off x="7095696" y="1772816"/>
            <a:ext cx="932688" cy="381962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847923-B31A-7844-BAAC-CB9BC069FBE8}"/>
              </a:ext>
            </a:extLst>
          </p:cNvPr>
          <p:cNvSpPr txBox="1"/>
          <p:nvPr/>
        </p:nvSpPr>
        <p:spPr>
          <a:xfrm>
            <a:off x="3853088" y="559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278396-DCAF-C748-A63D-3B22CCE11A4B}"/>
              </a:ext>
            </a:extLst>
          </p:cNvPr>
          <p:cNvSpPr/>
          <p:nvPr/>
        </p:nvSpPr>
        <p:spPr>
          <a:xfrm>
            <a:off x="6120237" y="2186258"/>
            <a:ext cx="932688" cy="381962"/>
          </a:xfrm>
          <a:prstGeom prst="rect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5EAFC2-86D1-7F4D-A512-3E4A441191C5}"/>
              </a:ext>
            </a:extLst>
          </p:cNvPr>
          <p:cNvSpPr txBox="1"/>
          <p:nvPr/>
        </p:nvSpPr>
        <p:spPr>
          <a:xfrm>
            <a:off x="323528" y="1162843"/>
            <a:ext cx="202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S → BB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</a:t>
            </a:r>
            <a:r>
              <a:rPr lang="en-US" sz="2400" dirty="0" err="1">
                <a:solidFill>
                  <a:srgbClr val="0000FF"/>
                </a:solidFill>
              </a:rPr>
              <a:t>aB</a:t>
            </a: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B → b</a:t>
            </a:r>
          </a:p>
          <a:p>
            <a:endParaRPr lang="en-US" sz="2400" dirty="0"/>
          </a:p>
          <a:p>
            <a:r>
              <a:rPr lang="en-US" sz="2400" dirty="0"/>
              <a:t>String: </a:t>
            </a:r>
            <a:r>
              <a:rPr lang="en-US" sz="2400" dirty="0" err="1">
                <a:solidFill>
                  <a:srgbClr val="0000FF"/>
                </a:solidFill>
              </a:rPr>
              <a:t>bab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617A0E-8DE8-8D4A-B2E0-D99809136318}"/>
              </a:ext>
            </a:extLst>
          </p:cNvPr>
          <p:cNvGrpSpPr/>
          <p:nvPr/>
        </p:nvGrpSpPr>
        <p:grpSpPr>
          <a:xfrm>
            <a:off x="2483583" y="5589240"/>
            <a:ext cx="1060072" cy="778761"/>
            <a:chOff x="2483583" y="5589240"/>
            <a:chExt cx="1060072" cy="77876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2D47F6-9BCD-2A4A-9122-0F2E82246E3D}"/>
                </a:ext>
              </a:extLst>
            </p:cNvPr>
            <p:cNvGrpSpPr/>
            <p:nvPr/>
          </p:nvGrpSpPr>
          <p:grpSpPr>
            <a:xfrm>
              <a:off x="2714341" y="5589240"/>
              <a:ext cx="823077" cy="400110"/>
              <a:chOff x="2731640" y="5949280"/>
              <a:chExt cx="823077" cy="40011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34C442-1DE4-9046-B8EE-24123A39AFBC}"/>
                  </a:ext>
                </a:extLst>
              </p:cNvPr>
              <p:cNvSpPr txBox="1"/>
              <p:nvPr/>
            </p:nvSpPr>
            <p:spPr>
              <a:xfrm>
                <a:off x="2731640" y="5949280"/>
                <a:ext cx="699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4D7F615-7217-BD48-8E46-BF4020A0E51C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3430934" y="6149335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C40F65-5ED2-CE40-92D7-F3120CE9E792}"/>
                </a:ext>
              </a:extLst>
            </p:cNvPr>
            <p:cNvGrpSpPr/>
            <p:nvPr/>
          </p:nvGrpSpPr>
          <p:grpSpPr>
            <a:xfrm>
              <a:off x="2483583" y="5967891"/>
              <a:ext cx="1060072" cy="400110"/>
              <a:chOff x="2483583" y="5967891"/>
              <a:chExt cx="1060072" cy="40011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8E1784-D263-AA49-8C62-A7C9F9B13059}"/>
                  </a:ext>
                </a:extLst>
              </p:cNvPr>
              <p:cNvSpPr txBox="1"/>
              <p:nvPr/>
            </p:nvSpPr>
            <p:spPr>
              <a:xfrm>
                <a:off x="2483583" y="5967891"/>
                <a:ext cx="930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symbol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F9A0FB6-751D-F444-8429-CF9AB7A29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872" y="6165304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21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7" grpId="0"/>
      <p:bldP spid="37" grpId="1"/>
      <p:bldP spid="48" grpId="0" animBg="1"/>
      <p:bldP spid="48" grpId="1" animBg="1"/>
      <p:bldP spid="55" grpId="0"/>
      <p:bldP spid="56" grpId="0" animBg="1"/>
      <p:bldP spid="57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4A25-7DE5-B34E-90E6-AE42D6E1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F1B6-2851-1B44-9713-B1B5C554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212976"/>
            <a:ext cx="8784976" cy="2963987"/>
          </a:xfrm>
        </p:spPr>
        <p:txBody>
          <a:bodyPr/>
          <a:lstStyle/>
          <a:p>
            <a:r>
              <a:rPr lang="en-US" dirty="0"/>
              <a:t>If ACTION[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] = </a:t>
            </a:r>
            <a:r>
              <a:rPr lang="en-US" dirty="0" err="1"/>
              <a:t>s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dirty="0"/>
              <a:t>, then do shift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 on stack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removed from input</a:t>
            </a:r>
          </a:p>
          <a:p>
            <a:pPr lvl="1"/>
            <a:r>
              <a:rPr lang="en-US" dirty="0"/>
              <a:t>Enters state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dirty="0"/>
              <a:t>i.e., pushes state x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6D950-9E4C-324B-B4D7-C779264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9F1DAB22-EE15-DB47-87D1-2B4674DC7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052478"/>
              </p:ext>
            </p:extLst>
          </p:nvPr>
        </p:nvGraphicFramePr>
        <p:xfrm>
          <a:off x="4520454" y="930424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E3741AE-C245-FD48-9377-598D9B76A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194012"/>
              </p:ext>
            </p:extLst>
          </p:nvPr>
        </p:nvGraphicFramePr>
        <p:xfrm>
          <a:off x="4520454" y="2010544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1 … </a:t>
                      </a:r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m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$X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…</a:t>
                      </a:r>
                      <a:r>
                        <a:rPr lang="en-US" sz="2400" dirty="0" err="1"/>
                        <a:t>X</a:t>
                      </a:r>
                      <a:r>
                        <a:rPr lang="en-US" sz="2400" baseline="-25000" dirty="0" err="1"/>
                        <a:t>m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/>
                        <a:t>a</a:t>
                      </a:r>
                      <a:r>
                        <a:rPr lang="en-US" sz="2400" baseline="-25000" dirty="0"/>
                        <a:t>i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i+1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A2BC692A-A790-7846-9E49-B567AA100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202670"/>
              </p:ext>
            </p:extLst>
          </p:nvPr>
        </p:nvGraphicFramePr>
        <p:xfrm>
          <a:off x="4520454" y="3933057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1 … </a:t>
                      </a:r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m</a:t>
                      </a:r>
                      <a:r>
                        <a:rPr lang="en-US" sz="2400" baseline="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$X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…</a:t>
                      </a:r>
                      <a:r>
                        <a:rPr lang="en-US" sz="2400" dirty="0" err="1"/>
                        <a:t>X</a:t>
                      </a:r>
                      <a:r>
                        <a:rPr lang="en-US" sz="2400" baseline="-25000" dirty="0" err="1"/>
                        <a:t>m</a:t>
                      </a:r>
                      <a:r>
                        <a:rPr lang="en-US" sz="2400" baseline="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i+1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F9756E-7DA5-F846-AF45-ECAB85A1A3F2}"/>
              </a:ext>
            </a:extLst>
          </p:cNvPr>
          <p:cNvSpPr txBox="1"/>
          <p:nvPr/>
        </p:nvSpPr>
        <p:spPr>
          <a:xfrm>
            <a:off x="1589166" y="105059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9DEC3-2202-3C4B-BDCB-A81BF8760CD0}"/>
              </a:ext>
            </a:extLst>
          </p:cNvPr>
          <p:cNvSpPr txBox="1"/>
          <p:nvPr/>
        </p:nvSpPr>
        <p:spPr>
          <a:xfrm>
            <a:off x="1426140" y="1870174"/>
            <a:ext cx="132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56221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4A25-7DE5-B34E-90E6-AE42D6E1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F1B6-2851-1B44-9713-B1B5C554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212976"/>
            <a:ext cx="8784976" cy="2963987"/>
          </a:xfrm>
        </p:spPr>
        <p:txBody>
          <a:bodyPr/>
          <a:lstStyle/>
          <a:p>
            <a:r>
              <a:rPr lang="en-US" dirty="0"/>
              <a:t>If ACTION[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] = </a:t>
            </a:r>
            <a:r>
              <a:rPr lang="en-US" dirty="0" err="1"/>
              <a:t>r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dirty="0"/>
              <a:t>, (i.e., the </a:t>
            </a:r>
            <a:r>
              <a:rPr lang="en-US" dirty="0" err="1"/>
              <a:t>x</a:t>
            </a:r>
            <a:r>
              <a:rPr lang="en-US" baseline="30000" dirty="0" err="1"/>
              <a:t>th</a:t>
            </a:r>
            <a:r>
              <a:rPr lang="en-US" dirty="0"/>
              <a:t> production: A →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baseline="-25000" dirty="0"/>
              <a:t>-(k-1)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), then do reduce</a:t>
            </a:r>
          </a:p>
          <a:p>
            <a:pPr lvl="1"/>
            <a:r>
              <a:rPr lang="en-US" dirty="0"/>
              <a:t>Pops </a:t>
            </a:r>
            <a:r>
              <a:rPr lang="en-US" i="1" dirty="0"/>
              <a:t>k</a:t>
            </a:r>
            <a:r>
              <a:rPr lang="en-US" dirty="0"/>
              <a:t> symbols from stack</a:t>
            </a:r>
          </a:p>
          <a:p>
            <a:pPr lvl="1"/>
            <a:r>
              <a:rPr lang="en-US" dirty="0"/>
              <a:t>Pushes </a:t>
            </a:r>
            <a:r>
              <a:rPr lang="en-US" i="1" dirty="0"/>
              <a:t>A</a:t>
            </a:r>
            <a:r>
              <a:rPr lang="en-US" dirty="0"/>
              <a:t> on stack</a:t>
            </a:r>
          </a:p>
          <a:p>
            <a:pPr lvl="1"/>
            <a:r>
              <a:rPr lang="en-US" dirty="0"/>
              <a:t>No change on input</a:t>
            </a:r>
          </a:p>
          <a:p>
            <a:pPr lvl="1"/>
            <a:r>
              <a:rPr lang="en-US" dirty="0"/>
              <a:t>GOTO[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baseline="-25000" dirty="0"/>
              <a:t>-k</a:t>
            </a:r>
            <a:r>
              <a:rPr lang="en-US" dirty="0"/>
              <a:t>, A] = y, then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6D950-9E4C-324B-B4D7-C779264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9F1DAB22-EE15-DB47-87D1-2B4674DC717D}"/>
              </a:ext>
            </a:extLst>
          </p:cNvPr>
          <p:cNvGraphicFramePr>
            <a:graphicFrameLocks/>
          </p:cNvGraphicFramePr>
          <p:nvPr/>
        </p:nvGraphicFramePr>
        <p:xfrm>
          <a:off x="4520454" y="930424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E3741AE-C245-FD48-9377-598D9B76AD45}"/>
              </a:ext>
            </a:extLst>
          </p:cNvPr>
          <p:cNvGraphicFramePr>
            <a:graphicFrameLocks/>
          </p:cNvGraphicFramePr>
          <p:nvPr/>
        </p:nvGraphicFramePr>
        <p:xfrm>
          <a:off x="4520454" y="2010544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1 … </a:t>
                      </a:r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m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$X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…</a:t>
                      </a:r>
                      <a:r>
                        <a:rPr lang="en-US" sz="2400" dirty="0" err="1"/>
                        <a:t>X</a:t>
                      </a:r>
                      <a:r>
                        <a:rPr lang="en-US" sz="2400" baseline="-25000" dirty="0" err="1"/>
                        <a:t>m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/>
                        <a:t>a</a:t>
                      </a:r>
                      <a:r>
                        <a:rPr lang="en-US" sz="2400" baseline="-25000" dirty="0"/>
                        <a:t>i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i+1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A2BC692A-A790-7846-9E49-B567AA100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261462"/>
              </p:ext>
            </p:extLst>
          </p:nvPr>
        </p:nvGraphicFramePr>
        <p:xfrm>
          <a:off x="4520454" y="3933057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1 … </a:t>
                      </a:r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m</a:t>
                      </a:r>
                      <a:r>
                        <a:rPr lang="en-US" sz="2400" baseline="-25000" dirty="0"/>
                        <a:t>-k</a:t>
                      </a:r>
                      <a:endParaRPr lang="en-US" sz="2400" baseline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$X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…</a:t>
                      </a:r>
                      <a:r>
                        <a:rPr lang="en-US" sz="2400" dirty="0" err="1"/>
                        <a:t>X</a:t>
                      </a:r>
                      <a:r>
                        <a:rPr lang="en-US" sz="2400" baseline="-25000" dirty="0" err="1"/>
                        <a:t>m</a:t>
                      </a:r>
                      <a:r>
                        <a:rPr lang="en-US" sz="2400" baseline="-25000" dirty="0"/>
                        <a:t>-k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/>
                        <a:t>a</a:t>
                      </a:r>
                      <a:r>
                        <a:rPr lang="en-US" sz="2400" baseline="-25000" dirty="0"/>
                        <a:t>i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i+1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E7F55A2F-2B18-8548-B80F-011FB0989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37024"/>
              </p:ext>
            </p:extLst>
          </p:nvPr>
        </p:nvGraphicFramePr>
        <p:xfrm>
          <a:off x="4492806" y="5308432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1 … </a:t>
                      </a:r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m-k</a:t>
                      </a:r>
                      <a:r>
                        <a:rPr lang="en-US" sz="2400" baseline="0" dirty="0" err="1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$X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…</a:t>
                      </a:r>
                      <a:r>
                        <a:rPr lang="en-US" sz="2400" dirty="0" err="1"/>
                        <a:t>X</a:t>
                      </a:r>
                      <a:r>
                        <a:rPr lang="en-US" sz="2400" baseline="-25000" dirty="0" err="1"/>
                        <a:t>m</a:t>
                      </a:r>
                      <a:r>
                        <a:rPr lang="en-US" sz="2400" baseline="-25000" dirty="0"/>
                        <a:t>-k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/>
                        <a:t>a</a:t>
                      </a:r>
                      <a:r>
                        <a:rPr lang="en-US" sz="2400" baseline="-25000" dirty="0"/>
                        <a:t>i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i+1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C5A562-3D77-DD47-9282-B8B85FF1A561}"/>
              </a:ext>
            </a:extLst>
          </p:cNvPr>
          <p:cNvSpPr txBox="1"/>
          <p:nvPr/>
        </p:nvSpPr>
        <p:spPr>
          <a:xfrm>
            <a:off x="1589166" y="105059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84326-07D4-E14F-A1D2-80D837CD96F1}"/>
              </a:ext>
            </a:extLst>
          </p:cNvPr>
          <p:cNvSpPr txBox="1"/>
          <p:nvPr/>
        </p:nvSpPr>
        <p:spPr>
          <a:xfrm>
            <a:off x="1426140" y="1870174"/>
            <a:ext cx="132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623EE01-5FE9-8E4F-8591-CE2BD07E5D8E}"/>
              </a:ext>
            </a:extLst>
          </p:cNvPr>
          <p:cNvSpPr/>
          <p:nvPr/>
        </p:nvSpPr>
        <p:spPr>
          <a:xfrm>
            <a:off x="6588224" y="4847457"/>
            <a:ext cx="484632" cy="4609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4A25-7DE5-B34E-90E6-AE42D6E1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F1B6-2851-1B44-9713-B1B5C554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212976"/>
            <a:ext cx="8784976" cy="2963987"/>
          </a:xfrm>
        </p:spPr>
        <p:txBody>
          <a:bodyPr/>
          <a:lstStyle/>
          <a:p>
            <a:r>
              <a:rPr lang="en-US" dirty="0"/>
              <a:t>If ACTION[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] = acc, then parsing is complete</a:t>
            </a:r>
          </a:p>
          <a:p>
            <a:endParaRPr lang="en-US" dirty="0"/>
          </a:p>
          <a:p>
            <a:r>
              <a:rPr lang="en-US" dirty="0"/>
              <a:t>If ACTION[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] = &lt;empty&gt;, then report error and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6D950-9E4C-324B-B4D7-C779264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9F1DAB22-EE15-DB47-87D1-2B4674DC717D}"/>
              </a:ext>
            </a:extLst>
          </p:cNvPr>
          <p:cNvGraphicFramePr>
            <a:graphicFrameLocks/>
          </p:cNvGraphicFramePr>
          <p:nvPr/>
        </p:nvGraphicFramePr>
        <p:xfrm>
          <a:off x="4520454" y="930424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E3741AE-C245-FD48-9377-598D9B76AD45}"/>
              </a:ext>
            </a:extLst>
          </p:cNvPr>
          <p:cNvGraphicFramePr>
            <a:graphicFrameLocks/>
          </p:cNvGraphicFramePr>
          <p:nvPr/>
        </p:nvGraphicFramePr>
        <p:xfrm>
          <a:off x="4520454" y="2010544"/>
          <a:ext cx="45880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25">
                  <a:extLst>
                    <a:ext uri="{9D8B030D-6E8A-4147-A177-3AD203B41FA5}">
                      <a16:colId xmlns:a16="http://schemas.microsoft.com/office/drawing/2014/main" val="455888567"/>
                    </a:ext>
                  </a:extLst>
                </a:gridCol>
                <a:gridCol w="2294025">
                  <a:extLst>
                    <a:ext uri="{9D8B030D-6E8A-4147-A177-3AD203B41FA5}">
                      <a16:colId xmlns:a16="http://schemas.microsoft.com/office/drawing/2014/main" val="3912753222"/>
                    </a:ext>
                  </a:extLst>
                </a:gridCol>
              </a:tblGrid>
              <a:tr h="224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1 … </a:t>
                      </a:r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m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22214"/>
                  </a:ext>
                </a:extLst>
              </a:tr>
              <a:tr h="224396">
                <a:tc>
                  <a:txBody>
                    <a:bodyPr/>
                    <a:lstStyle/>
                    <a:p>
                      <a:r>
                        <a:rPr lang="en-US" sz="2400" dirty="0"/>
                        <a:t>$X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…</a:t>
                      </a:r>
                      <a:r>
                        <a:rPr lang="en-US" sz="2400" dirty="0" err="1"/>
                        <a:t>X</a:t>
                      </a:r>
                      <a:r>
                        <a:rPr lang="en-US" sz="2400" baseline="-25000" dirty="0" err="1"/>
                        <a:t>m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/>
                        <a:t>a</a:t>
                      </a:r>
                      <a:r>
                        <a:rPr lang="en-US" sz="2400" baseline="-25000" dirty="0"/>
                        <a:t>i</a:t>
                      </a: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i+1</a:t>
                      </a:r>
                      <a:r>
                        <a:rPr lang="en-US" sz="2400" dirty="0"/>
                        <a:t>…a</a:t>
                      </a:r>
                      <a:r>
                        <a:rPr lang="en-US" sz="2400" baseline="-25000" dirty="0"/>
                        <a:t>n</a:t>
                      </a:r>
                      <a:r>
                        <a:rPr lang="en-US" sz="2400" dirty="0"/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8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DA076A1-D2C6-B246-B66C-C9AABAE6794C}"/>
              </a:ext>
            </a:extLst>
          </p:cNvPr>
          <p:cNvSpPr txBox="1"/>
          <p:nvPr/>
        </p:nvSpPr>
        <p:spPr>
          <a:xfrm>
            <a:off x="1589166" y="105059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4974C-7EC8-E142-B148-58E706E12092}"/>
              </a:ext>
            </a:extLst>
          </p:cNvPr>
          <p:cNvSpPr txBox="1"/>
          <p:nvPr/>
        </p:nvSpPr>
        <p:spPr>
          <a:xfrm>
            <a:off x="1426140" y="1870174"/>
            <a:ext cx="132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407496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are the parts of a table-driven predictive parser?</a:t>
            </a:r>
          </a:p>
          <a:p>
            <a:endParaRPr lang="en-US" dirty="0"/>
          </a:p>
          <a:p>
            <a:r>
              <a:rPr lang="en-US" dirty="0"/>
              <a:t>What are the operations on the stack?</a:t>
            </a:r>
          </a:p>
          <a:p>
            <a:endParaRPr lang="en-US" dirty="0"/>
          </a:p>
          <a:p>
            <a:r>
              <a:rPr lang="en-US" dirty="0"/>
              <a:t>How to predict the next production to use?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LL(k) mean?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build the LL(1) parse table?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9ED8B-362E-E844-A6DA-AEF36C2A6490}"/>
              </a:ext>
            </a:extLst>
          </p:cNvPr>
          <p:cNvSpPr txBox="1"/>
          <p:nvPr/>
        </p:nvSpPr>
        <p:spPr>
          <a:xfrm>
            <a:off x="395536" y="1311151"/>
            <a:ext cx="5530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Input buffer, stack, parse table and a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20713" y="2348880"/>
            <a:ext cx="58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Expand the non-terminal, match the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E880-759A-CA43-B7AB-5A68414772C7}"/>
              </a:ext>
            </a:extLst>
          </p:cNvPr>
          <p:cNvSpPr txBox="1"/>
          <p:nvPr/>
        </p:nvSpPr>
        <p:spPr>
          <a:xfrm>
            <a:off x="420713" y="3356992"/>
            <a:ext cx="722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Next input symbol, current nonterminal being processed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467544" y="4316425"/>
            <a:ext cx="486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L: scans the input from left to right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L: produces a leftmost derivation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k: using k input symbols of lookahead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7FA69-55DC-DF4C-96C3-D23B85C6C0CB}"/>
              </a:ext>
            </a:extLst>
          </p:cNvPr>
          <p:cNvSpPr txBox="1"/>
          <p:nvPr/>
        </p:nvSpPr>
        <p:spPr>
          <a:xfrm>
            <a:off x="467544" y="5790455"/>
            <a:ext cx="3269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sets: FIRST, FOLLOW</a:t>
            </a:r>
          </a:p>
        </p:txBody>
      </p:sp>
    </p:spTree>
    <p:extLst>
      <p:ext uri="{BB962C8B-B14F-4D97-AF65-F5344CB8AC3E}">
        <p14:creationId xmlns:p14="http://schemas.microsoft.com/office/powerpoint/2010/main" val="21959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ADF8-CF0E-A24C-9687-D9514D61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0731-9B5A-F84E-9A06-F8E7649F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1656183"/>
          </a:xfrm>
        </p:spPr>
        <p:txBody>
          <a:bodyPr>
            <a:norm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r>
              <a:rPr lang="en-US" altLang="zh-CN" dirty="0"/>
              <a:t> input string </a:t>
            </a:r>
            <a:r>
              <a:rPr lang="en-US" dirty="0" err="1">
                <a:solidFill>
                  <a:srgbClr val="0000FF"/>
                </a:solidFill>
              </a:rPr>
              <a:t>ω</a:t>
            </a:r>
            <a:r>
              <a:rPr lang="en-US" dirty="0"/>
              <a:t> and parse table with ACTION/GOTO</a:t>
            </a:r>
          </a:p>
          <a:p>
            <a:r>
              <a:rPr lang="en-US" b="1" dirty="0"/>
              <a:t>Output</a:t>
            </a:r>
            <a:r>
              <a:rPr lang="en-US" dirty="0"/>
              <a:t>: reduction steps </a:t>
            </a:r>
            <a:r>
              <a:rPr lang="en-US" dirty="0" err="1">
                <a:solidFill>
                  <a:srgbClr val="0000FF"/>
                </a:solidFill>
              </a:rPr>
              <a:t>ω</a:t>
            </a:r>
            <a:r>
              <a:rPr lang="en-US" dirty="0" err="1"/>
              <a:t>’s</a:t>
            </a:r>
            <a:r>
              <a:rPr lang="en-US" dirty="0"/>
              <a:t> bottom-up parse, or error</a:t>
            </a:r>
          </a:p>
          <a:p>
            <a:r>
              <a:rPr lang="en-US" b="1" dirty="0"/>
              <a:t>Initial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on the stack, </a:t>
            </a:r>
            <a:r>
              <a:rPr lang="en-US" dirty="0" err="1">
                <a:solidFill>
                  <a:srgbClr val="0000FF"/>
                </a:solidFill>
              </a:rPr>
              <a:t>ω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 in the input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A8B81-0D72-024F-8269-E72AE107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66B15-B725-A64A-9A4A-80FABB76C34C}"/>
              </a:ext>
            </a:extLst>
          </p:cNvPr>
          <p:cNvSpPr txBox="1"/>
          <p:nvPr/>
        </p:nvSpPr>
        <p:spPr>
          <a:xfrm>
            <a:off x="1547664" y="2442827"/>
            <a:ext cx="6652912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let </a:t>
            </a:r>
            <a:r>
              <a:rPr lang="en-US" sz="2000" i="1" dirty="0"/>
              <a:t>a</a:t>
            </a:r>
            <a:r>
              <a:rPr lang="en-US" sz="2000" dirty="0"/>
              <a:t> be the first symbol of </a:t>
            </a:r>
            <a:r>
              <a:rPr lang="en-US" sz="2000" dirty="0" err="1"/>
              <a:t>ω</a:t>
            </a:r>
            <a:r>
              <a:rPr lang="en-US" sz="2000" dirty="0"/>
              <a:t>$</a:t>
            </a:r>
          </a:p>
          <a:p>
            <a:r>
              <a:rPr lang="en-US" sz="2000" dirty="0"/>
              <a:t>while (1) { /* repeat forever */</a:t>
            </a:r>
          </a:p>
          <a:p>
            <a:r>
              <a:rPr lang="en-US" sz="2000" dirty="0"/>
              <a:t>       let </a:t>
            </a:r>
            <a:r>
              <a:rPr lang="en-US" sz="2000" i="1" dirty="0"/>
              <a:t>s</a:t>
            </a:r>
            <a:r>
              <a:rPr lang="en-US" sz="2000" dirty="0"/>
              <a:t> be the state on top of the stack;</a:t>
            </a:r>
          </a:p>
          <a:p>
            <a:r>
              <a:rPr lang="en-US" sz="2000" dirty="0"/>
              <a:t>       if (ACTION[</a:t>
            </a:r>
            <a:r>
              <a:rPr lang="en-US" sz="2000" i="1" dirty="0" err="1"/>
              <a:t>s,a</a:t>
            </a:r>
            <a:r>
              <a:rPr lang="en-US" sz="2000" dirty="0"/>
              <a:t>] = shift </a:t>
            </a:r>
            <a:r>
              <a:rPr lang="en-US" sz="2000" i="1" dirty="0"/>
              <a:t>t</a:t>
            </a:r>
            <a:r>
              <a:rPr lang="en-US" sz="2000" dirty="0"/>
              <a:t>) {</a:t>
            </a:r>
          </a:p>
          <a:p>
            <a:r>
              <a:rPr lang="en-US" sz="2000" dirty="0"/>
              <a:t>  	push </a:t>
            </a:r>
            <a:r>
              <a:rPr lang="en-US" sz="2000" i="1" dirty="0"/>
              <a:t>t</a:t>
            </a:r>
            <a:r>
              <a:rPr lang="en-US" sz="2000" dirty="0"/>
              <a:t> onto the stack;</a:t>
            </a:r>
          </a:p>
          <a:p>
            <a:r>
              <a:rPr lang="en-US" sz="2000" dirty="0"/>
              <a:t>	let </a:t>
            </a:r>
            <a:r>
              <a:rPr lang="en-US" sz="2000" i="1" dirty="0"/>
              <a:t>a</a:t>
            </a:r>
            <a:r>
              <a:rPr lang="en-US" sz="2000" dirty="0"/>
              <a:t> be the next input symbol;</a:t>
            </a:r>
          </a:p>
          <a:p>
            <a:r>
              <a:rPr lang="en-US" sz="2000" dirty="0"/>
              <a:t>       } else if (ACTION[</a:t>
            </a:r>
            <a:r>
              <a:rPr lang="en-US" sz="2000" i="1" dirty="0" err="1"/>
              <a:t>s</a:t>
            </a:r>
            <a:r>
              <a:rPr lang="en-US" sz="2000" dirty="0" err="1"/>
              <a:t>,</a:t>
            </a:r>
            <a:r>
              <a:rPr lang="en-US" sz="2000" i="1" dirty="0" err="1"/>
              <a:t>a</a:t>
            </a:r>
            <a:r>
              <a:rPr lang="en-US" sz="2000" dirty="0"/>
              <a:t>] = reduce A -&gt; β) {</a:t>
            </a:r>
          </a:p>
          <a:p>
            <a:r>
              <a:rPr lang="en-US" sz="2000" dirty="0"/>
              <a:t>	pop |β| symbols off the stack;</a:t>
            </a:r>
          </a:p>
          <a:p>
            <a:r>
              <a:rPr lang="en-US" sz="2000" dirty="0"/>
              <a:t>	let state </a:t>
            </a:r>
            <a:r>
              <a:rPr lang="en-US" sz="2000" i="1" dirty="0"/>
              <a:t>t</a:t>
            </a:r>
            <a:r>
              <a:rPr lang="en-US" sz="2000" dirty="0"/>
              <a:t> now be on top of the stack;</a:t>
            </a:r>
          </a:p>
          <a:p>
            <a:r>
              <a:rPr lang="en-US" sz="2000" dirty="0"/>
              <a:t>	push GOTO[</a:t>
            </a:r>
            <a:r>
              <a:rPr lang="en-US" sz="2000" i="1" dirty="0" err="1"/>
              <a:t>t</a:t>
            </a:r>
            <a:r>
              <a:rPr lang="en-US" sz="2000" dirty="0" err="1"/>
              <a:t>,</a:t>
            </a:r>
            <a:r>
              <a:rPr lang="en-US" sz="2000" i="1" dirty="0" err="1"/>
              <a:t>A</a:t>
            </a:r>
            <a:r>
              <a:rPr lang="en-US" sz="2000" dirty="0"/>
              <a:t>] onto the stack;</a:t>
            </a:r>
          </a:p>
          <a:p>
            <a:r>
              <a:rPr lang="en-US" sz="2000" dirty="0"/>
              <a:t>	output the production A-&gt; β;� </a:t>
            </a:r>
          </a:p>
          <a:p>
            <a:r>
              <a:rPr lang="en-US" sz="2000" dirty="0"/>
              <a:t>       } else if (ACTION[</a:t>
            </a:r>
            <a:r>
              <a:rPr lang="en-US" sz="2000" dirty="0" err="1"/>
              <a:t>s,a</a:t>
            </a:r>
            <a:r>
              <a:rPr lang="en-US" sz="2000" dirty="0"/>
              <a:t>] = accept) break; /* parsing is done */</a:t>
            </a:r>
          </a:p>
          <a:p>
            <a:r>
              <a:rPr lang="en-US" sz="2000" dirty="0"/>
              <a:t>       else call error-recovery routine;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07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893A-CAFE-E64B-B50E-E2945BE7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A886-FA0F-B049-BAB2-89B2F21A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 parsing table: identify the possible states and arrange the transitions among them</a:t>
            </a:r>
          </a:p>
          <a:p>
            <a:r>
              <a:rPr lang="en-US" b="1" dirty="0"/>
              <a:t>LR(0)</a:t>
            </a:r>
            <a:r>
              <a:rPr lang="en-US" dirty="0"/>
              <a:t> parsing</a:t>
            </a:r>
          </a:p>
          <a:p>
            <a:pPr lvl="1"/>
            <a:r>
              <a:rPr lang="en-US" dirty="0"/>
              <a:t>Simplest LR parsing, only considers stack to decide shift/reduce</a:t>
            </a:r>
          </a:p>
          <a:p>
            <a:pPr lvl="1"/>
            <a:r>
              <a:rPr lang="en-US" dirty="0"/>
              <a:t>Weakest, not used much in practice because of its limitations</a:t>
            </a:r>
          </a:p>
          <a:p>
            <a:r>
              <a:rPr lang="en-US" b="1" dirty="0"/>
              <a:t>LR(1)</a:t>
            </a:r>
            <a:r>
              <a:rPr lang="en-US" dirty="0"/>
              <a:t> parsing</a:t>
            </a:r>
          </a:p>
          <a:p>
            <a:pPr lvl="1"/>
            <a:r>
              <a:rPr lang="en-US" dirty="0"/>
              <a:t>LR parser that considers next token (lookahead of 1)</a:t>
            </a:r>
          </a:p>
          <a:p>
            <a:pPr lvl="1"/>
            <a:r>
              <a:rPr lang="en-US" dirty="0"/>
              <a:t>Compared to LR(0), more complex </a:t>
            </a:r>
            <a:r>
              <a:rPr lang="en-US" dirty="0" err="1"/>
              <a:t>alg</a:t>
            </a:r>
            <a:r>
              <a:rPr lang="en-US" dirty="0"/>
              <a:t> and much bigger table</a:t>
            </a:r>
          </a:p>
          <a:p>
            <a:r>
              <a:rPr lang="en-US" b="1" dirty="0"/>
              <a:t>SLR(1)</a:t>
            </a:r>
            <a:r>
              <a:rPr lang="en-US" dirty="0"/>
              <a:t> parsing</a:t>
            </a:r>
          </a:p>
          <a:p>
            <a:pPr lvl="1"/>
            <a:r>
              <a:rPr lang="en-US" dirty="0"/>
              <a:t>Simple LR, lookahead from first/follow rules derived from LR(0)</a:t>
            </a:r>
          </a:p>
          <a:p>
            <a:pPr lvl="1"/>
            <a:r>
              <a:rPr lang="en-US" dirty="0"/>
              <a:t>Keeps table as small as LR(0)</a:t>
            </a:r>
          </a:p>
          <a:p>
            <a:r>
              <a:rPr lang="en-US" b="1" dirty="0"/>
              <a:t>LALR(1)</a:t>
            </a:r>
            <a:r>
              <a:rPr lang="en-US" dirty="0"/>
              <a:t> parsing</a:t>
            </a:r>
          </a:p>
          <a:p>
            <a:pPr lvl="1"/>
            <a:r>
              <a:rPr lang="en-US" dirty="0"/>
              <a:t>Lookahead LR(1): fancier lookahead analysis using the same LR(0) automaton as SLR(1)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36D06-6339-E746-9AAA-B41A5560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2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C6D1-C048-0648-81B3-2B640B3C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</a:t>
            </a:r>
            <a:r>
              <a:rPr lang="en-US" sz="3200" dirty="0"/>
              <a:t>[</a:t>
            </a:r>
            <a:r>
              <a:rPr lang="zh-CN" altLang="en-US" sz="3200" dirty="0"/>
              <a:t>项目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B995-30E5-094D-B80C-A5C849D5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item</a:t>
            </a:r>
            <a:r>
              <a:rPr lang="en-US" dirty="0"/>
              <a:t> is a production with a “·” somewhere on the RHS</a:t>
            </a:r>
          </a:p>
          <a:p>
            <a:pPr lvl="1"/>
            <a:r>
              <a:rPr lang="en-US" dirty="0"/>
              <a:t>Dot indicates extent of RHS already seen in the parsing process</a:t>
            </a:r>
          </a:p>
          <a:p>
            <a:pPr lvl="1"/>
            <a:r>
              <a:rPr lang="en-US" dirty="0"/>
              <a:t>The only item for X → </a:t>
            </a:r>
            <a:r>
              <a:rPr lang="en-US" dirty="0" err="1"/>
              <a:t>ε</a:t>
            </a:r>
            <a:r>
              <a:rPr lang="en-US" dirty="0"/>
              <a:t> is X → ·</a:t>
            </a:r>
          </a:p>
          <a:p>
            <a:pPr lvl="1"/>
            <a:r>
              <a:rPr lang="en-US" dirty="0"/>
              <a:t>Items are often called “</a:t>
            </a:r>
            <a:r>
              <a:rPr lang="en-US" b="1" dirty="0"/>
              <a:t>LR(0) items</a:t>
            </a:r>
            <a:r>
              <a:rPr lang="en-US" dirty="0"/>
              <a:t>” (a.k.a., </a:t>
            </a:r>
            <a:r>
              <a:rPr lang="en-US" b="1" dirty="0"/>
              <a:t>configuration</a:t>
            </a:r>
            <a:r>
              <a:rPr lang="en-US" dirty="0"/>
              <a:t>)</a:t>
            </a:r>
          </a:p>
          <a:p>
            <a:r>
              <a:rPr lang="en-US" dirty="0"/>
              <a:t>The items for </a:t>
            </a:r>
            <a:r>
              <a:rPr lang="en-US" dirty="0">
                <a:solidFill>
                  <a:srgbClr val="0000FF"/>
                </a:solidFill>
              </a:rPr>
              <a:t>A → XYZ</a:t>
            </a:r>
            <a:r>
              <a:rPr lang="en-US" dirty="0"/>
              <a:t> 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→ ·XYZ</a:t>
            </a:r>
          </a:p>
          <a:p>
            <a:pPr lvl="2"/>
            <a:r>
              <a:rPr lang="en-US" dirty="0"/>
              <a:t>Indicates that we hope to see a string derivable from XYZ next on input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→ X·YZ</a:t>
            </a:r>
          </a:p>
          <a:p>
            <a:pPr lvl="2"/>
            <a:r>
              <a:rPr lang="en-US" dirty="0"/>
              <a:t>Indicates that we have just seen on the input a string derivable from X and that we hope next to see a string derivable from YZ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→ XY·Z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→ XYZ·</a:t>
            </a:r>
          </a:p>
          <a:p>
            <a:pPr lvl="2"/>
            <a:r>
              <a:rPr lang="en-US" dirty="0"/>
              <a:t>Indicates that we have seen the body XYZ and that it may be time to reduce XYZ to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4D4EE-30AB-A74F-AFD2-87B3CC4E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4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34D7-DDB6-EC42-9647-219D9190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sz="3200" dirty="0"/>
              <a:t>[</a:t>
            </a:r>
            <a:r>
              <a:rPr lang="zh-CN" altLang="en-US" sz="3200" dirty="0"/>
              <a:t>状态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10AA-59EA-074C-AF83-330F7A1D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we are currently in this position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→ X·YZ</a:t>
            </a:r>
          </a:p>
          <a:p>
            <a:pPr lvl="1"/>
            <a:r>
              <a:rPr lang="en-US" dirty="0"/>
              <a:t>We have just recognized X and expect the upcoming input to contain a sequence derivable from YZ (say, Y </a:t>
            </a:r>
            <a:r>
              <a:rPr lang="en-US" dirty="0">
                <a:solidFill>
                  <a:srgbClr val="0000FF"/>
                </a:solidFill>
              </a:rPr>
              <a:t>→ </a:t>
            </a:r>
            <a:r>
              <a:rPr lang="en-US" dirty="0" err="1">
                <a:solidFill>
                  <a:srgbClr val="0000FF"/>
                </a:solidFill>
              </a:rPr>
              <a:t>u|w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/>
          </a:p>
          <a:p>
            <a:pPr lvl="2"/>
            <a:r>
              <a:rPr lang="en-US" dirty="0"/>
              <a:t>Y is further derivable from either u or w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	A → X·YZ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	Y → ·u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	Y → ·w</a:t>
            </a:r>
          </a:p>
          <a:p>
            <a:pPr lvl="1"/>
            <a:r>
              <a:rPr lang="en-US" dirty="0"/>
              <a:t>The above three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en-US" dirty="0"/>
              <a:t> can be placed into a set, called as </a:t>
            </a:r>
            <a:r>
              <a:rPr lang="en-US" b="1" dirty="0"/>
              <a:t>configuration set</a:t>
            </a:r>
            <a:r>
              <a:rPr lang="en-US" dirty="0"/>
              <a:t> of the LR parser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Parsing tables have one </a:t>
            </a:r>
            <a:r>
              <a:rPr lang="en-US" b="1" dirty="0"/>
              <a:t>state</a:t>
            </a:r>
            <a:r>
              <a:rPr lang="en-US" dirty="0"/>
              <a:t> corresponding to each set</a:t>
            </a:r>
          </a:p>
          <a:p>
            <a:pPr lvl="1"/>
            <a:r>
              <a:rPr lang="en-US" dirty="0"/>
              <a:t>The states can be modeled as a </a:t>
            </a:r>
            <a:r>
              <a:rPr lang="en-US" u="sng" dirty="0"/>
              <a:t>finite automaton</a:t>
            </a:r>
            <a:r>
              <a:rPr lang="en-US" dirty="0"/>
              <a:t> where we move from one state to another via transitions marked with a symbol of the CFG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945A9-272B-CA43-9806-7362B26C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66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4E52-3541-1F46-A245-78A213B2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Grammar</a:t>
            </a:r>
            <a:r>
              <a:rPr lang="en-US" sz="3200" dirty="0"/>
              <a:t>[</a:t>
            </a:r>
            <a:r>
              <a:rPr lang="zh-CN" altLang="en-US" sz="3200" dirty="0"/>
              <a:t>增广文法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2589-7682-8E42-A030-782118E2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want to start with an item with a dot before the start symbol </a:t>
            </a:r>
            <a:r>
              <a:rPr lang="en-US" i="1" dirty="0"/>
              <a:t>S</a:t>
            </a:r>
            <a:r>
              <a:rPr lang="en-US" dirty="0"/>
              <a:t> and move to an item with a dot after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Represents shifting and reducing an entire sentence of the grammar</a:t>
            </a:r>
          </a:p>
          <a:p>
            <a:pPr lvl="1"/>
            <a:r>
              <a:rPr lang="en-US" dirty="0"/>
              <a:t>Thus, we need </a:t>
            </a:r>
            <a:r>
              <a:rPr lang="en-US" i="1" dirty="0"/>
              <a:t>S</a:t>
            </a:r>
            <a:r>
              <a:rPr lang="en-US" dirty="0"/>
              <a:t> to appear on the right side of a production</a:t>
            </a:r>
          </a:p>
          <a:p>
            <a:pPr lvl="1"/>
            <a:r>
              <a:rPr lang="en-US" dirty="0"/>
              <a:t>Only one ‘acc’ in the table</a:t>
            </a:r>
          </a:p>
          <a:p>
            <a:r>
              <a:rPr lang="en-US" dirty="0"/>
              <a:t>Modify the grammar by adding the production</a:t>
            </a:r>
          </a:p>
          <a:p>
            <a:pPr marL="457200" lvl="1" indent="0">
              <a:buNone/>
            </a:pPr>
            <a:r>
              <a:rPr lang="en-US" dirty="0"/>
              <a:t>S’ → ·S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DF94D-EBB8-E242-8016-28302959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3D2EC-D88C-DB48-AF01-34D10106A011}"/>
              </a:ext>
            </a:extLst>
          </p:cNvPr>
          <p:cNvSpPr txBox="1"/>
          <p:nvPr/>
        </p:nvSpPr>
        <p:spPr>
          <a:xfrm>
            <a:off x="899592" y="4365104"/>
            <a:ext cx="2222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pPr marL="800082" lvl="1" indent="-342900">
              <a:buAutoNum type="arabicParenBoth"/>
            </a:pPr>
            <a:endParaRPr lang="en-US" sz="2400" dirty="0">
              <a:solidFill>
                <a:srgbClr val="0000FF"/>
              </a:solidFill>
            </a:endParaRP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E → E + T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E → T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T → T * F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...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B4797-03E6-694F-B3A5-56E7D4C189AD}"/>
              </a:ext>
            </a:extLst>
          </p:cNvPr>
          <p:cNvSpPr txBox="1"/>
          <p:nvPr/>
        </p:nvSpPr>
        <p:spPr>
          <a:xfrm>
            <a:off x="4326028" y="4365104"/>
            <a:ext cx="2930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Augmented grammar: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(0) E’ → E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E → E + T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E → T</a:t>
            </a:r>
          </a:p>
          <a:p>
            <a:pPr marL="800082" lvl="1" indent="-342900">
              <a:buAutoNum type="arabicParenBoth"/>
            </a:pPr>
            <a:r>
              <a:rPr lang="en-US" sz="2400" dirty="0">
                <a:solidFill>
                  <a:srgbClr val="0000FF"/>
                </a:solidFill>
              </a:rPr>
              <a:t> T → T * F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… …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F84CD15-9FC6-0B40-90E7-09C546801A5F}"/>
              </a:ext>
            </a:extLst>
          </p:cNvPr>
          <p:cNvSpPr/>
          <p:nvPr/>
        </p:nvSpPr>
        <p:spPr>
          <a:xfrm>
            <a:off x="3275856" y="5445224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3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DE00-308D-9F4D-B737-201DD745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A679-F6AF-E549-95E0-B783BA19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852936"/>
            <a:ext cx="8784976" cy="367240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Closure</a:t>
            </a:r>
            <a:r>
              <a:rPr lang="en-US" dirty="0"/>
              <a:t>: the action of adding equivalent items to a set</a:t>
            </a:r>
          </a:p>
          <a:p>
            <a:pPr lvl="1"/>
            <a:r>
              <a:rPr lang="en-US" dirty="0"/>
              <a:t>Example: S’ → .S		S → .BB	B → .</a:t>
            </a:r>
            <a:r>
              <a:rPr lang="en-US" dirty="0" err="1"/>
              <a:t>aB</a:t>
            </a:r>
            <a:r>
              <a:rPr lang="en-US" dirty="0"/>
              <a:t>	B → .b</a:t>
            </a:r>
          </a:p>
          <a:p>
            <a:r>
              <a:rPr lang="en-US" dirty="0"/>
              <a:t>Intuitively, </a:t>
            </a:r>
            <a:r>
              <a:rPr lang="en-US" dirty="0">
                <a:solidFill>
                  <a:srgbClr val="0000FF"/>
                </a:solidFill>
              </a:rPr>
              <a:t>A → ⍺.Bβ</a:t>
            </a:r>
            <a:r>
              <a:rPr lang="en-US" dirty="0"/>
              <a:t> means that we might next see a </a:t>
            </a:r>
            <a:r>
              <a:rPr lang="en-US" u="sng" dirty="0"/>
              <a:t>substring derivable from Bβ</a:t>
            </a:r>
            <a:r>
              <a:rPr lang="en-US" dirty="0"/>
              <a:t> (</a:t>
            </a:r>
            <a:r>
              <a:rPr lang="en-US" i="1" dirty="0"/>
              <a:t>_sub</a:t>
            </a:r>
            <a:r>
              <a:rPr lang="en-US" dirty="0"/>
              <a:t>) as input. The </a:t>
            </a:r>
            <a:r>
              <a:rPr lang="en-US" i="1" dirty="0"/>
              <a:t>_sub</a:t>
            </a:r>
            <a:r>
              <a:rPr lang="en-US" dirty="0"/>
              <a:t> will have a prefix derivable from B by applying one of the B-productions.</a:t>
            </a:r>
          </a:p>
          <a:p>
            <a:pPr lvl="1"/>
            <a:r>
              <a:rPr lang="en-US" dirty="0"/>
              <a:t>Thus, we add items for all the B-productions, i.e., if B → </a:t>
            </a:r>
            <a:r>
              <a:rPr lang="en-US" dirty="0" err="1"/>
              <a:t>γ</a:t>
            </a:r>
            <a:r>
              <a:rPr lang="en-US" dirty="0"/>
              <a:t> is a production, we add B → .</a:t>
            </a:r>
            <a:r>
              <a:rPr lang="en-US" dirty="0" err="1"/>
              <a:t>γ</a:t>
            </a:r>
            <a:r>
              <a:rPr lang="en-US" dirty="0"/>
              <a:t> in the closure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25D65-D1F7-074B-918A-2E102ABE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D39F4-0FFA-A946-91A7-028F575E4987}"/>
              </a:ext>
            </a:extLst>
          </p:cNvPr>
          <p:cNvSpPr txBox="1"/>
          <p:nvPr/>
        </p:nvSpPr>
        <p:spPr>
          <a:xfrm>
            <a:off x="698319" y="1026174"/>
            <a:ext cx="69493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(0) S’ → S	(1) S → BB	(2) B → </a:t>
            </a:r>
            <a:r>
              <a:rPr lang="en-US" sz="2400" dirty="0" err="1"/>
              <a:t>aB</a:t>
            </a:r>
            <a:r>
              <a:rPr lang="en-US" sz="2400" dirty="0"/>
              <a:t>	(3) B → 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60EE7-AA14-404F-B98A-76C34C5DD97A}"/>
              </a:ext>
            </a:extLst>
          </p:cNvPr>
          <p:cNvSpPr txBox="1"/>
          <p:nvPr/>
        </p:nvSpPr>
        <p:spPr>
          <a:xfrm>
            <a:off x="2843056" y="1463145"/>
            <a:ext cx="115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→ .BB</a:t>
            </a:r>
          </a:p>
          <a:p>
            <a:r>
              <a:rPr lang="en-US" sz="2400" dirty="0"/>
              <a:t>S → B.B</a:t>
            </a:r>
          </a:p>
          <a:p>
            <a:r>
              <a:rPr lang="en-US" sz="2400" dirty="0"/>
              <a:t>S → BB.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B0786-890D-B748-9AD5-B990B8239E9A}"/>
              </a:ext>
            </a:extLst>
          </p:cNvPr>
          <p:cNvSpPr txBox="1"/>
          <p:nvPr/>
        </p:nvSpPr>
        <p:spPr>
          <a:xfrm>
            <a:off x="4689616" y="1421183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→ .</a:t>
            </a:r>
            <a:r>
              <a:rPr lang="en-US" sz="2400" dirty="0" err="1"/>
              <a:t>aB</a:t>
            </a:r>
            <a:endParaRPr lang="en-US" sz="2400" dirty="0"/>
          </a:p>
          <a:p>
            <a:r>
              <a:rPr lang="en-US" sz="2400" dirty="0"/>
              <a:t>B → </a:t>
            </a:r>
            <a:r>
              <a:rPr lang="en-US" sz="2400" dirty="0" err="1"/>
              <a:t>a.B</a:t>
            </a:r>
            <a:endParaRPr lang="en-US" sz="2400" dirty="0"/>
          </a:p>
          <a:p>
            <a:r>
              <a:rPr lang="en-US" sz="2400" dirty="0"/>
              <a:t>B → </a:t>
            </a:r>
            <a:r>
              <a:rPr lang="en-US" sz="2400" dirty="0" err="1"/>
              <a:t>aB.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73DC7-1CF5-4441-A0F7-8564273EB72A}"/>
              </a:ext>
            </a:extLst>
          </p:cNvPr>
          <p:cNvSpPr txBox="1"/>
          <p:nvPr/>
        </p:nvSpPr>
        <p:spPr>
          <a:xfrm>
            <a:off x="6516216" y="1463145"/>
            <a:ext cx="1007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B → .b</a:t>
            </a:r>
          </a:p>
          <a:p>
            <a:r>
              <a:rPr lang="en-US" sz="2400" dirty="0"/>
              <a:t>B → 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74221-5F38-1F4E-B464-18586081EF72}"/>
              </a:ext>
            </a:extLst>
          </p:cNvPr>
          <p:cNvSpPr txBox="1"/>
          <p:nvPr/>
        </p:nvSpPr>
        <p:spPr>
          <a:xfrm>
            <a:off x="985706" y="1490729"/>
            <a:ext cx="1035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S’ → .S</a:t>
            </a:r>
          </a:p>
          <a:p>
            <a:r>
              <a:rPr lang="en-US" sz="2400" dirty="0"/>
              <a:t>S’ → 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35D2F3-F843-7242-8623-F348CE1E54CD}"/>
              </a:ext>
            </a:extLst>
          </p:cNvPr>
          <p:cNvGrpSpPr/>
          <p:nvPr/>
        </p:nvGrpSpPr>
        <p:grpSpPr>
          <a:xfrm>
            <a:off x="0" y="1521658"/>
            <a:ext cx="1620777" cy="419568"/>
            <a:chOff x="0" y="1521658"/>
            <a:chExt cx="1620777" cy="4195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196890-D846-EC42-B6D3-3BA703D701EE}"/>
                </a:ext>
              </a:extLst>
            </p:cNvPr>
            <p:cNvSpPr txBox="1"/>
            <p:nvPr/>
          </p:nvSpPr>
          <p:spPr>
            <a:xfrm>
              <a:off x="0" y="1521658"/>
              <a:ext cx="119045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 item</a:t>
              </a:r>
            </a:p>
          </p:txBody>
        </p:sp>
        <p:sp>
          <p:nvSpPr>
            <p:cNvPr id="14" name="Bent Arrow 13">
              <a:extLst>
                <a:ext uri="{FF2B5EF4-FFF2-40B4-BE49-F238E27FC236}">
                  <a16:creationId xmlns:a16="http://schemas.microsoft.com/office/drawing/2014/main" id="{C2B82723-0461-6543-BE11-0D868F6F6571}"/>
                </a:ext>
              </a:extLst>
            </p:cNvPr>
            <p:cNvSpPr/>
            <p:nvPr/>
          </p:nvSpPr>
          <p:spPr>
            <a:xfrm rot="5400000">
              <a:off x="1204040" y="1524489"/>
              <a:ext cx="403151" cy="43032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13F61C-5895-BD46-87D1-163D0ED5C71B}"/>
              </a:ext>
            </a:extLst>
          </p:cNvPr>
          <p:cNvGrpSpPr/>
          <p:nvPr/>
        </p:nvGrpSpPr>
        <p:grpSpPr>
          <a:xfrm>
            <a:off x="145444" y="2557720"/>
            <a:ext cx="1762259" cy="614311"/>
            <a:chOff x="145444" y="2557720"/>
            <a:chExt cx="1762259" cy="6143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873649-0CE6-AE4F-8A56-B8DBC8E7B391}"/>
                </a:ext>
              </a:extLst>
            </p:cNvPr>
            <p:cNvSpPr txBox="1"/>
            <p:nvPr/>
          </p:nvSpPr>
          <p:spPr>
            <a:xfrm>
              <a:off x="145444" y="2802699"/>
              <a:ext cx="135774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Accept item</a:t>
              </a:r>
            </a:p>
          </p:txBody>
        </p:sp>
        <p:sp>
          <p:nvSpPr>
            <p:cNvPr id="15" name="Bent Arrow 14">
              <a:extLst>
                <a:ext uri="{FF2B5EF4-FFF2-40B4-BE49-F238E27FC236}">
                  <a16:creationId xmlns:a16="http://schemas.microsoft.com/office/drawing/2014/main" id="{DA5CF57B-62F7-594A-9270-35F827EC3F6D}"/>
                </a:ext>
              </a:extLst>
            </p:cNvPr>
            <p:cNvSpPr/>
            <p:nvPr/>
          </p:nvSpPr>
          <p:spPr>
            <a:xfrm rot="5400000" flipH="1">
              <a:off x="1440918" y="2563744"/>
              <a:ext cx="472809" cy="460761"/>
            </a:xfrm>
            <a:prstGeom prst="bentArrow">
              <a:avLst>
                <a:gd name="adj1" fmla="val 25000"/>
                <a:gd name="adj2" fmla="val 21203"/>
                <a:gd name="adj3" fmla="val 25000"/>
                <a:gd name="adj4" fmla="val 75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E4A78C-47DB-3541-91FC-EAA28A61DA0C}"/>
              </a:ext>
            </a:extLst>
          </p:cNvPr>
          <p:cNvGrpSpPr/>
          <p:nvPr/>
        </p:nvGrpSpPr>
        <p:grpSpPr>
          <a:xfrm>
            <a:off x="985706" y="1721561"/>
            <a:ext cx="8019886" cy="899950"/>
            <a:chOff x="985706" y="1721561"/>
            <a:chExt cx="8019886" cy="8999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F46290-EBA7-984E-AEFE-03699E4C25CE}"/>
                </a:ext>
              </a:extLst>
            </p:cNvPr>
            <p:cNvSpPr/>
            <p:nvPr/>
          </p:nvSpPr>
          <p:spPr>
            <a:xfrm>
              <a:off x="985706" y="2252178"/>
              <a:ext cx="6661951" cy="3693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DE0E32-6EDB-A84D-8F82-D6DD2896BDD3}"/>
                </a:ext>
              </a:extLst>
            </p:cNvPr>
            <p:cNvGrpSpPr/>
            <p:nvPr/>
          </p:nvGrpSpPr>
          <p:grpSpPr>
            <a:xfrm>
              <a:off x="7647656" y="1721561"/>
              <a:ext cx="1357936" cy="761316"/>
              <a:chOff x="7647656" y="1721561"/>
              <a:chExt cx="1357936" cy="7613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2CE70-4A0D-D144-A966-D8BBABCF671C}"/>
                  </a:ext>
                </a:extLst>
              </p:cNvPr>
              <p:cNvSpPr txBox="1"/>
              <p:nvPr/>
            </p:nvSpPr>
            <p:spPr>
              <a:xfrm>
                <a:off x="7647656" y="1721561"/>
                <a:ext cx="135793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Reduce item</a:t>
                </a:r>
              </a:p>
            </p:txBody>
          </p:sp>
          <p:sp>
            <p:nvSpPr>
              <p:cNvPr id="16" name="Bent Arrow 15">
                <a:extLst>
                  <a:ext uri="{FF2B5EF4-FFF2-40B4-BE49-F238E27FC236}">
                    <a16:creationId xmlns:a16="http://schemas.microsoft.com/office/drawing/2014/main" id="{C74ADE65-6E9F-A847-884C-AEF1F63282C2}"/>
                  </a:ext>
                </a:extLst>
              </p:cNvPr>
              <p:cNvSpPr/>
              <p:nvPr/>
            </p:nvSpPr>
            <p:spPr>
              <a:xfrm rot="5400000" flipH="1">
                <a:off x="7738924" y="1972040"/>
                <a:ext cx="419569" cy="602105"/>
              </a:xfrm>
              <a:prstGeom prst="bentArrow">
                <a:avLst>
                  <a:gd name="adj1" fmla="val 25000"/>
                  <a:gd name="adj2" fmla="val 21203"/>
                  <a:gd name="adj3" fmla="val 25000"/>
                  <a:gd name="adj4" fmla="val 75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3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Which one is typically used, LL(0), LL(1), LL(2) …? Why not others?</a:t>
            </a:r>
          </a:p>
          <a:p>
            <a:endParaRPr lang="en-US" dirty="0"/>
          </a:p>
          <a:p>
            <a:r>
              <a:rPr lang="en-US" dirty="0"/>
              <a:t>Which are the key differences between top-down and bottom-up parsing?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key operations of bottom-up parsing?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E880-759A-CA43-B7AB-5A68414772C7}"/>
              </a:ext>
            </a:extLst>
          </p:cNvPr>
          <p:cNvSpPr txBox="1"/>
          <p:nvPr/>
        </p:nvSpPr>
        <p:spPr>
          <a:xfrm>
            <a:off x="395536" y="1628800"/>
            <a:ext cx="633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LL(1). LL(0) is too weak, LL(k) has a too large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CAAAC-E7FD-AA40-AE28-B2C8C1FC1BFD}"/>
              </a:ext>
            </a:extLst>
          </p:cNvPr>
          <p:cNvSpPr txBox="1"/>
          <p:nvPr/>
        </p:nvSpPr>
        <p:spPr>
          <a:xfrm>
            <a:off x="441575" y="3193521"/>
            <a:ext cx="629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Top-down is based on leftmost derivation;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bottom-up is the reverse of rightmost derivation.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C4D19-EDB6-7C4B-ADD9-60D7A9C27DEE}"/>
              </a:ext>
            </a:extLst>
          </p:cNvPr>
          <p:cNvSpPr txBox="1"/>
          <p:nvPr/>
        </p:nvSpPr>
        <p:spPr>
          <a:xfrm>
            <a:off x="449283" y="4581128"/>
            <a:ext cx="4708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Shift: pushes a terminal on the stack</a:t>
            </a:r>
          </a:p>
          <a:p>
            <a:r>
              <a:rPr lang="en-US" sz="2400" dirty="0">
                <a:solidFill>
                  <a:srgbClr val="0000FF"/>
                </a:solidFill>
              </a:rPr>
              <a:t>Reduce: pops RHS and pushes LHS</a:t>
            </a:r>
          </a:p>
        </p:txBody>
      </p:sp>
    </p:spTree>
    <p:extLst>
      <p:ext uri="{BB962C8B-B14F-4D97-AF65-F5344CB8AC3E}">
        <p14:creationId xmlns:p14="http://schemas.microsoft.com/office/powerpoint/2010/main" val="1859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C147-BBCC-914A-A854-E20304BA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Bottom</a:t>
            </a:r>
            <a:r>
              <a:rPr lang="en-US" altLang="zh-CN" dirty="0"/>
              <a:t>-</a:t>
            </a:r>
            <a:r>
              <a:rPr lang="en-US" dirty="0"/>
              <a:t>Up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289-34B4-FF41-A436-2F0CADD0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bottom up parsers</a:t>
            </a:r>
          </a:p>
          <a:p>
            <a:pPr lvl="1"/>
            <a:r>
              <a:rPr lang="en-US" dirty="0"/>
              <a:t>Simple precedence parsers</a:t>
            </a:r>
          </a:p>
          <a:p>
            <a:pPr lvl="1"/>
            <a:r>
              <a:rPr lang="en-US" dirty="0"/>
              <a:t>Operator precedence parsers</a:t>
            </a:r>
          </a:p>
          <a:p>
            <a:pPr lvl="1"/>
            <a:r>
              <a:rPr lang="en-US" dirty="0"/>
              <a:t>Recursive ascent parsers</a:t>
            </a:r>
          </a:p>
          <a:p>
            <a:pPr lvl="1"/>
            <a:r>
              <a:rPr lang="en-US" dirty="0"/>
              <a:t>LR family parsers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In this course, we will only discuss </a:t>
            </a:r>
            <a:r>
              <a:rPr lang="en-US" b="1" dirty="0"/>
              <a:t>LR family parsers</a:t>
            </a:r>
          </a:p>
          <a:p>
            <a:pPr lvl="1"/>
            <a:r>
              <a:rPr lang="en-US" dirty="0"/>
              <a:t>Efficient, table-driven shift-reduce parsers</a:t>
            </a:r>
          </a:p>
          <a:p>
            <a:pPr lvl="1"/>
            <a:r>
              <a:rPr lang="en-US" dirty="0"/>
              <a:t>Most automated tools for bottom-up parsing generate LR family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5516-F017-3D4F-93F7-E70624E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5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2FB-87DB-714E-A5EF-B418C6DC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LR(k)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26C0-B59E-6546-9403-8DCA2A06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LR(k)</a:t>
            </a:r>
            <a:r>
              <a:rPr lang="en-US" dirty="0"/>
              <a:t>: member of LR family of parsers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: scan input from left to right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: construct a rightmost derivation in reverse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dirty="0"/>
              <a:t>: number of input symbols of lookahead to make decisions</a:t>
            </a:r>
          </a:p>
          <a:p>
            <a:pPr lvl="2"/>
            <a:r>
              <a:rPr lang="en-US" dirty="0"/>
              <a:t>k = 0 or 1 are of particular interests, is assumed to be 1 when omitted</a:t>
            </a:r>
          </a:p>
          <a:p>
            <a:r>
              <a:rPr lang="en-US" dirty="0"/>
              <a:t>Comparison with LL(k) parser</a:t>
            </a:r>
          </a:p>
          <a:p>
            <a:pPr lvl="1"/>
            <a:r>
              <a:rPr lang="en-US" dirty="0"/>
              <a:t>Efficient as LL(k)</a:t>
            </a:r>
          </a:p>
          <a:p>
            <a:pPr lvl="2"/>
            <a:r>
              <a:rPr lang="en-US" dirty="0"/>
              <a:t>Linear in time and space to length of input (same as LL(k))</a:t>
            </a:r>
          </a:p>
          <a:p>
            <a:pPr lvl="1"/>
            <a:r>
              <a:rPr lang="en-US" dirty="0"/>
              <a:t>Convenient as LL(k)</a:t>
            </a:r>
          </a:p>
          <a:p>
            <a:pPr lvl="2"/>
            <a:r>
              <a:rPr lang="en-US" dirty="0"/>
              <a:t>Can generate automatically from grammar – YACC, Bison</a:t>
            </a:r>
          </a:p>
          <a:p>
            <a:pPr lvl="1"/>
            <a:r>
              <a:rPr lang="en-US" dirty="0"/>
              <a:t>More complex than LL(k)</a:t>
            </a:r>
          </a:p>
          <a:p>
            <a:pPr lvl="2"/>
            <a:r>
              <a:rPr lang="en-US" dirty="0"/>
              <a:t>Harder to debug parser when grammar causes conflicting predictions </a:t>
            </a:r>
          </a:p>
          <a:p>
            <a:pPr lvl="1"/>
            <a:r>
              <a:rPr lang="en-US" dirty="0"/>
              <a:t>More powerful than LL(k)</a:t>
            </a:r>
          </a:p>
          <a:p>
            <a:pPr lvl="2"/>
            <a:r>
              <a:rPr lang="en-US" dirty="0"/>
              <a:t>Handles more grammars: no left recursion removal, left factoring needed</a:t>
            </a:r>
          </a:p>
          <a:p>
            <a:pPr lvl="2"/>
            <a:r>
              <a:rPr lang="en-US" dirty="0"/>
              <a:t>Handles more (and most practical) languages: LL(1) ⊂ LR(1)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50A7-29ED-FD46-8ED0-3CD6604D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0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BCEC-51AA-BE43-9EE5-1A5B20CC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CB5B-C646-7F44-A793-F444A964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stack holds a sequence of states,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…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baseline="-25000" dirty="0" err="1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 is the top)</a:t>
            </a:r>
          </a:p>
          <a:p>
            <a:pPr lvl="1"/>
            <a:r>
              <a:rPr lang="en-US" dirty="0"/>
              <a:t>States are to track where we are in a parse</a:t>
            </a:r>
          </a:p>
          <a:p>
            <a:pPr lvl="1"/>
            <a:r>
              <a:rPr lang="en-US" dirty="0"/>
              <a:t>Each grammar symbol X</a:t>
            </a:r>
            <a:r>
              <a:rPr lang="en-US" baseline="-25000" dirty="0"/>
              <a:t>i</a:t>
            </a:r>
            <a:r>
              <a:rPr lang="en-US" dirty="0"/>
              <a:t> is associated with a state 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baseline="-25000" dirty="0"/>
          </a:p>
          <a:p>
            <a:r>
              <a:rPr lang="en-US" dirty="0"/>
              <a:t>Contents of stack + input (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...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baseline="-25000" dirty="0" err="1">
                <a:solidFill>
                  <a:srgbClr val="0000FF"/>
                </a:solidFill>
              </a:rPr>
              <a:t>m</a:t>
            </a:r>
            <a:r>
              <a:rPr lang="en-US" dirty="0" err="1">
                <a:solidFill>
                  <a:srgbClr val="7030A0"/>
                </a:solidFill>
              </a:rPr>
              <a:t>a</a:t>
            </a:r>
            <a:r>
              <a:rPr lang="en-US" baseline="-25000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...a</a:t>
            </a:r>
            <a:r>
              <a:rPr lang="en-US" baseline="-25000" dirty="0">
                <a:solidFill>
                  <a:srgbClr val="7030A0"/>
                </a:solidFill>
              </a:rPr>
              <a:t>n</a:t>
            </a:r>
            <a:r>
              <a:rPr lang="en-US" dirty="0"/>
              <a:t>) is a right sentential form</a:t>
            </a:r>
          </a:p>
          <a:p>
            <a:pPr lvl="1"/>
            <a:r>
              <a:rPr lang="en-US" dirty="0"/>
              <a:t>If the input string is a member of the language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baseline="-25000" dirty="0" err="1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baseline="-25000" dirty="0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/>
              <a:t>to index into parsing table to determine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D5ACD-9E09-144E-A656-6857365F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133E7-159A-9240-83DB-1D8D46AB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5759938" cy="27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79EA-1B77-2045-991F-F84DB51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8BBE-721F-4B45-9C7E-D4EF7C95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LR parsers use two tables: </a:t>
            </a:r>
            <a:r>
              <a:rPr lang="en-US" b="1" dirty="0"/>
              <a:t>action table </a:t>
            </a:r>
            <a:r>
              <a:rPr lang="en-US" dirty="0"/>
              <a:t>and </a:t>
            </a:r>
            <a:r>
              <a:rPr lang="en-US" b="1" dirty="0" err="1"/>
              <a:t>goto</a:t>
            </a:r>
            <a:r>
              <a:rPr lang="en-US" b="1" dirty="0"/>
              <a:t> table</a:t>
            </a:r>
          </a:p>
          <a:p>
            <a:pPr lvl="1"/>
            <a:r>
              <a:rPr lang="en-US" dirty="0"/>
              <a:t>The two tables are usually combined</a:t>
            </a:r>
          </a:p>
          <a:p>
            <a:pPr lvl="1"/>
            <a:r>
              <a:rPr lang="en-US" dirty="0"/>
              <a:t>Action table specifies entries for terminals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table specifies entries for non-terminals</a:t>
            </a:r>
          </a:p>
          <a:p>
            <a:pPr lvl="1"/>
            <a:endParaRPr lang="en-US" dirty="0"/>
          </a:p>
          <a:p>
            <a:r>
              <a:rPr lang="en-US" dirty="0"/>
              <a:t>Action table</a:t>
            </a:r>
            <a:r>
              <a:rPr lang="en-US" altLang="zh-CN" sz="2400" dirty="0"/>
              <a:t>[</a:t>
            </a:r>
            <a:r>
              <a:rPr lang="zh-CN" altLang="en-US" sz="2400" dirty="0"/>
              <a:t>动作表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Action[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/>
              <a:t>tells the parser what to do when the state on top of the stack is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and terminal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is the next input token</a:t>
            </a:r>
          </a:p>
          <a:p>
            <a:pPr lvl="1"/>
            <a:r>
              <a:rPr lang="en-US" dirty="0"/>
              <a:t>Possible actions: </a:t>
            </a:r>
            <a:r>
              <a:rPr lang="en-US" b="1" dirty="0"/>
              <a:t>shift</a:t>
            </a:r>
            <a:r>
              <a:rPr lang="en-US" dirty="0"/>
              <a:t>, </a:t>
            </a:r>
            <a:r>
              <a:rPr lang="en-US" b="1" dirty="0"/>
              <a:t>reduce</a:t>
            </a:r>
            <a:r>
              <a:rPr lang="en-US" dirty="0"/>
              <a:t>, </a:t>
            </a:r>
            <a:r>
              <a:rPr lang="en-US" b="1" dirty="0"/>
              <a:t>accept</a:t>
            </a:r>
            <a:r>
              <a:rPr lang="en-US" dirty="0"/>
              <a:t>, </a:t>
            </a:r>
            <a:r>
              <a:rPr lang="en-US" b="1" dirty="0"/>
              <a:t>error</a:t>
            </a:r>
          </a:p>
          <a:p>
            <a:r>
              <a:rPr lang="en-US" dirty="0" err="1"/>
              <a:t>Goto</a:t>
            </a:r>
            <a:r>
              <a:rPr lang="en-US" dirty="0"/>
              <a:t> table</a:t>
            </a:r>
            <a:r>
              <a:rPr lang="en-US" sz="2400" dirty="0"/>
              <a:t>[</a:t>
            </a:r>
            <a:r>
              <a:rPr lang="zh-CN" altLang="en-US" sz="2400" dirty="0"/>
              <a:t>跳转表</a:t>
            </a:r>
            <a:r>
              <a:rPr lang="en-US" sz="2400" dirty="0"/>
              <a:t>]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Goto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 indicates the new state to place on top of the stack after a reduction of the non-terminal </a:t>
            </a:r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dirty="0"/>
              <a:t> while state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is on top of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82F72-BF97-9449-8517-558CAE1D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57B1-A452-134B-8B69-AB3FBFA3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Actions</a:t>
            </a:r>
            <a:r>
              <a:rPr lang="en-US" sz="3200" dirty="0"/>
              <a:t>[</a:t>
            </a:r>
            <a:r>
              <a:rPr lang="zh-CN" altLang="en-US" sz="3200" dirty="0"/>
              <a:t>可能动作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A065-F8EA-D448-A50D-10D7BEAA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b="1" dirty="0"/>
              <a:t>Shift</a:t>
            </a:r>
          </a:p>
          <a:p>
            <a:pPr lvl="1"/>
            <a:r>
              <a:rPr lang="en-US" dirty="0"/>
              <a:t>Transfer the next input symbol onto the top of the stack</a:t>
            </a:r>
          </a:p>
          <a:p>
            <a:r>
              <a:rPr lang="en-US" b="1" dirty="0"/>
              <a:t>Reduce</a:t>
            </a:r>
          </a:p>
          <a:p>
            <a:pPr lvl="1"/>
            <a:r>
              <a:rPr lang="en-US" dirty="0"/>
              <a:t>If there’s a rule A → w, and if the contents of stack are </a:t>
            </a:r>
            <a:r>
              <a:rPr lang="en-US" dirty="0" err="1"/>
              <a:t>qw</a:t>
            </a:r>
            <a:r>
              <a:rPr lang="en-US" dirty="0"/>
              <a:t> for some q (q may be empty), then we can reduce the stack to </a:t>
            </a:r>
            <a:r>
              <a:rPr lang="en-US" dirty="0" err="1"/>
              <a:t>qA</a:t>
            </a:r>
            <a:r>
              <a:rPr lang="en-US" dirty="0"/>
              <a:t> </a:t>
            </a:r>
          </a:p>
          <a:p>
            <a:r>
              <a:rPr lang="en-US" b="1" dirty="0"/>
              <a:t>Accept</a:t>
            </a:r>
          </a:p>
          <a:p>
            <a:pPr lvl="1"/>
            <a:r>
              <a:rPr lang="en-US" dirty="0"/>
              <a:t>The special case of reduce: reducing the entire contents of stack to the start symbol with no remaining input</a:t>
            </a:r>
          </a:p>
          <a:p>
            <a:pPr lvl="1"/>
            <a:r>
              <a:rPr lang="en-US" dirty="0"/>
              <a:t>Last step in a successful parse: have recognized input as a valid sentence</a:t>
            </a:r>
          </a:p>
          <a:p>
            <a:r>
              <a:rPr lang="en-US" b="1" dirty="0"/>
              <a:t>Error</a:t>
            </a:r>
          </a:p>
          <a:p>
            <a:pPr lvl="1"/>
            <a:r>
              <a:rPr lang="en-US" dirty="0"/>
              <a:t>Cannot reduce, and shifting would create a sequence on the stack that cannot eventually be reduced to the start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C8339-75EE-BC46-A188-3A367AB9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7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2EE-CA99-BD4B-B4DD-DBB03210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9FCE-1883-EA4E-B9C3-1CA0D0BF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 → 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E → T | E + 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T → id | (E)</a:t>
            </a:r>
          </a:p>
          <a:p>
            <a:endParaRPr lang="en-US" dirty="0"/>
          </a:p>
          <a:p>
            <a:r>
              <a:rPr lang="en-US" dirty="0"/>
              <a:t>Input: </a:t>
            </a:r>
            <a:r>
              <a:rPr lang="en-US" dirty="0">
                <a:solidFill>
                  <a:srgbClr val="0000FF"/>
                </a:solidFill>
              </a:rPr>
              <a:t>(id + id)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(id + id)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(id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+ id)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(T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+ id)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(E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+ id)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E+id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(E+T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(E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(E)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/>
              <a:t>$</a:t>
            </a:r>
          </a:p>
          <a:p>
            <a:endParaRPr lang="en-US" dirty="0"/>
          </a:p>
          <a:p>
            <a:r>
              <a:rPr lang="en-US" dirty="0"/>
              <a:t>Input: </a:t>
            </a:r>
            <a:r>
              <a:rPr lang="en-US" dirty="0">
                <a:solidFill>
                  <a:srgbClr val="0000FF"/>
                </a:solidFill>
              </a:rPr>
              <a:t>id+)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id+)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+)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+)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+)</a:t>
            </a:r>
            <a:r>
              <a:rPr lang="en-US" dirty="0"/>
              <a:t>$ =&gt; </a:t>
            </a:r>
            <a:r>
              <a:rPr lang="en-US" dirty="0">
                <a:solidFill>
                  <a:srgbClr val="0000FF"/>
                </a:solidFill>
              </a:rPr>
              <a:t>E+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$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E3A7-21A0-9547-9D38-CBEB46F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8616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31714</TotalTime>
  <Words>2547</Words>
  <Application>Microsoft Macintosh PowerPoint</Application>
  <PresentationFormat>On-screen Show (4:3)</PresentationFormat>
  <Paragraphs>676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 (1)</vt:lpstr>
      <vt:lpstr>Review Questions (2)</vt:lpstr>
      <vt:lpstr>Types of Bottom-Up Parsers</vt:lpstr>
      <vt:lpstr>LR(k) Parser</vt:lpstr>
      <vt:lpstr>LR Parser</vt:lpstr>
      <vt:lpstr>Parse Table</vt:lpstr>
      <vt:lpstr>Possible Actions[可能动作]</vt:lpstr>
      <vt:lpstr>Possible Actions (cont.)</vt:lpstr>
      <vt:lpstr>Example: Parse Table</vt:lpstr>
      <vt:lpstr>Example: Parse Table (cont.)</vt:lpstr>
      <vt:lpstr>Example: Parse Table (cont.)</vt:lpstr>
      <vt:lpstr>Example: Parse Table (cont.)</vt:lpstr>
      <vt:lpstr>Example: Parse Table (cont.)</vt:lpstr>
      <vt:lpstr>Example: Parse Table (cont.)</vt:lpstr>
      <vt:lpstr>Example: Parse Table (cont.)</vt:lpstr>
      <vt:lpstr>Parser Actions</vt:lpstr>
      <vt:lpstr>Parser Actions (cont.)</vt:lpstr>
      <vt:lpstr>Parser Actions (cont.)</vt:lpstr>
      <vt:lpstr>LR Parsing Program</vt:lpstr>
      <vt:lpstr>Construct Parse Table</vt:lpstr>
      <vt:lpstr>Item[项目]</vt:lpstr>
      <vt:lpstr>State[状态]</vt:lpstr>
      <vt:lpstr>Augmented Grammar[增广文法]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1938</cp:revision>
  <dcterms:created xsi:type="dcterms:W3CDTF">2016-04-18T09:33:21Z</dcterms:created>
  <dcterms:modified xsi:type="dcterms:W3CDTF">2021-07-01T14:19:00Z</dcterms:modified>
</cp:coreProperties>
</file>