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27"/>
  </p:notesMasterIdLst>
  <p:handoutMasterIdLst>
    <p:handoutMasterId r:id="rId28"/>
  </p:handoutMasterIdLst>
  <p:sldIdLst>
    <p:sldId id="519" r:id="rId2"/>
    <p:sldId id="643" r:id="rId3"/>
    <p:sldId id="689" r:id="rId4"/>
    <p:sldId id="646" r:id="rId5"/>
    <p:sldId id="649" r:id="rId6"/>
    <p:sldId id="650" r:id="rId7"/>
    <p:sldId id="563" r:id="rId8"/>
    <p:sldId id="651" r:id="rId9"/>
    <p:sldId id="668" r:id="rId10"/>
    <p:sldId id="655" r:id="rId11"/>
    <p:sldId id="667" r:id="rId12"/>
    <p:sldId id="669" r:id="rId13"/>
    <p:sldId id="656" r:id="rId14"/>
    <p:sldId id="670" r:id="rId15"/>
    <p:sldId id="672" r:id="rId16"/>
    <p:sldId id="679" r:id="rId17"/>
    <p:sldId id="673" r:id="rId18"/>
    <p:sldId id="674" r:id="rId19"/>
    <p:sldId id="680" r:id="rId20"/>
    <p:sldId id="681" r:id="rId21"/>
    <p:sldId id="682" r:id="rId22"/>
    <p:sldId id="683" r:id="rId23"/>
    <p:sldId id="684" r:id="rId24"/>
    <p:sldId id="685" r:id="rId25"/>
    <p:sldId id="690"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82523" autoAdjust="0"/>
  </p:normalViewPr>
  <p:slideViewPr>
    <p:cSldViewPr>
      <p:cViewPr varScale="1">
        <p:scale>
          <a:sx n="91" d="100"/>
          <a:sy n="91" d="100"/>
        </p:scale>
        <p:origin x="1136"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2021/7/1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2021/7/1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157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dot marks how far we have gotten in parsing the production.  Everything to the left of the dot has been shifted onto the parsing stack and next input token is in the First set of the symbol after the dot (or in the follow set if that symbol is nullable).  A dot at the right end of a configuration indicates that we have that entire configuration on the stack i.e., we have a handle that we can reduce.  A dot in the middle of the configuration indicates that to continue further, we need to shift a token that could start the symbol following the dot.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state on top of the stack (potentially combined with some  lookahead) enables us to figure out whether we have a handle to reduce, or whether we  need to read the next input token and shift a new state on top of the stack.  We shift until we reach a state where the dot is at the end of a production, at which point we reduce.  </a:t>
            </a:r>
          </a:p>
          <a:p>
            <a:endParaRPr lang="en-US" dirty="0"/>
          </a:p>
        </p:txBody>
      </p:sp>
    </p:spTree>
    <p:extLst>
      <p:ext uri="{BB962C8B-B14F-4D97-AF65-F5344CB8AC3E}">
        <p14:creationId xmlns:p14="http://schemas.microsoft.com/office/powerpoint/2010/main" val="92346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942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047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highest level, we want to start with a configuration with a dot before the start symbol and move to a configuration with a dot after the start symbol.  This represents shifting and reducing an entire sentence of the grammar.</a:t>
            </a:r>
          </a:p>
        </p:txBody>
      </p:sp>
    </p:spTree>
    <p:extLst>
      <p:ext uri="{BB962C8B-B14F-4D97-AF65-F5344CB8AC3E}">
        <p14:creationId xmlns:p14="http://schemas.microsoft.com/office/powerpoint/2010/main" val="259215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Action table[s, a]: what to do when stack top state is s and input terminal is a</a:t>
            </a:r>
          </a:p>
          <a:p>
            <a:pPr lvl="1"/>
            <a:r>
              <a:rPr lang="en-US" dirty="0" err="1"/>
              <a:t>Goto</a:t>
            </a:r>
            <a:r>
              <a:rPr lang="en-US" dirty="0"/>
              <a:t> table[s, X]: indicates the new state to place on top of the stack after a reduction of the nonterminal X while state s is on top of the stack.</a:t>
            </a:r>
          </a:p>
          <a:p>
            <a:endParaRPr lang="en-US" dirty="0"/>
          </a:p>
        </p:txBody>
      </p:sp>
    </p:spTree>
    <p:extLst>
      <p:ext uri="{BB962C8B-B14F-4D97-AF65-F5344CB8AC3E}">
        <p14:creationId xmlns:p14="http://schemas.microsoft.com/office/powerpoint/2010/main" val="276869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753368"/>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79512" y="3429422"/>
            <a:ext cx="8784976" cy="2447850"/>
          </a:xfrm>
        </p:spPr>
        <p:txBody>
          <a:bodyPr>
            <a:normAutofit/>
          </a:bodyPr>
          <a:lstStyle>
            <a:lvl1pPr marL="0" indent="0" algn="ctr">
              <a:buNone/>
              <a:defRPr sz="4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F008AB8F-6C8F-46EE-8741-64B361E88E7D}" type="slidenum">
              <a:rPr lang="zh-CN" altLang="en-US" smtClean="0"/>
              <a:t>‹#›</a:t>
            </a:fld>
            <a:endParaRPr lang="zh-CN" altLang="en-US"/>
          </a:p>
        </p:txBody>
      </p:sp>
      <p:cxnSp>
        <p:nvCxnSpPr>
          <p:cNvPr id="7" name="直接连接符 6"/>
          <p:cNvCxnSpPr/>
          <p:nvPr userDrawn="1"/>
        </p:nvCxnSpPr>
        <p:spPr>
          <a:xfrm>
            <a:off x="179512" y="3284984"/>
            <a:ext cx="878497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49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85800" indent="-228600">
              <a:buFont typeface="Calibri" panose="020F0502020204030204" pitchFamily="34" charset="0"/>
              <a:buChar char="−"/>
              <a:defRPr/>
            </a:lvl2pPr>
            <a:lvl3pPr marL="1143000" indent="-228600">
              <a:buSzPct val="50000"/>
              <a:buFont typeface="Wingdings" panose="05000000000000000000" pitchFamily="2" charset="2"/>
              <a:buChar char="p"/>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F008AB8F-6C8F-46EE-8741-64B361E88E7D}" type="slidenum">
              <a:rPr lang="zh-CN" altLang="en-US" smtClean="0"/>
              <a:t>‹#›</a:t>
            </a:fld>
            <a:endParaRPr lang="zh-CN" altLang="en-US"/>
          </a:p>
        </p:txBody>
      </p:sp>
      <p:cxnSp>
        <p:nvCxnSpPr>
          <p:cNvPr id="7" name="直接连接符 6"/>
          <p:cNvCxnSpPr/>
          <p:nvPr userDrawn="1"/>
        </p:nvCxnSpPr>
        <p:spPr>
          <a:xfrm>
            <a:off x="179512" y="836712"/>
            <a:ext cx="878497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98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512" y="980728"/>
            <a:ext cx="4316288" cy="519623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0728"/>
            <a:ext cx="4316288" cy="519623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fld id="{F008AB8F-6C8F-46EE-8741-64B361E88E7D}" type="slidenum">
              <a:rPr lang="zh-CN" altLang="en-US" smtClean="0"/>
              <a:t>‹#›</a:t>
            </a:fld>
            <a:endParaRPr lang="zh-CN" altLang="en-US"/>
          </a:p>
        </p:txBody>
      </p:sp>
      <p:cxnSp>
        <p:nvCxnSpPr>
          <p:cNvPr id="8" name="直接连接符 7"/>
          <p:cNvCxnSpPr/>
          <p:nvPr userDrawn="1"/>
        </p:nvCxnSpPr>
        <p:spPr>
          <a:xfrm>
            <a:off x="179512" y="836712"/>
            <a:ext cx="878497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6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F008AB8F-6C8F-46EE-8741-64B361E88E7D}" type="slidenum">
              <a:rPr lang="zh-CN" altLang="en-US" smtClean="0"/>
              <a:t>‹#›</a:t>
            </a:fld>
            <a:endParaRPr lang="zh-CN" altLang="en-US"/>
          </a:p>
        </p:txBody>
      </p:sp>
      <p:cxnSp>
        <p:nvCxnSpPr>
          <p:cNvPr id="6" name="直接连接符 5"/>
          <p:cNvCxnSpPr/>
          <p:nvPr userDrawn="1"/>
        </p:nvCxnSpPr>
        <p:spPr>
          <a:xfrm>
            <a:off x="179512" y="836712"/>
            <a:ext cx="878497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59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008AB8F-6C8F-46EE-8741-64B361E88E7D}" type="slidenum">
              <a:rPr lang="zh-CN" altLang="en-US" smtClean="0"/>
              <a:t>‹#›</a:t>
            </a:fld>
            <a:endParaRPr lang="zh-CN" altLang="en-US"/>
          </a:p>
        </p:txBody>
      </p:sp>
    </p:spTree>
    <p:extLst>
      <p:ext uri="{BB962C8B-B14F-4D97-AF65-F5344CB8AC3E}">
        <p14:creationId xmlns:p14="http://schemas.microsoft.com/office/powerpoint/2010/main" val="403040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79512" y="116632"/>
            <a:ext cx="8784976" cy="7200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179512" y="980728"/>
            <a:ext cx="8784976" cy="519623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3707904" y="6376243"/>
            <a:ext cx="2057400" cy="365125"/>
          </a:xfrm>
          <a:prstGeom prst="rect">
            <a:avLst/>
          </a:prstGeom>
        </p:spPr>
        <p:txBody>
          <a:bodyPr vert="horz" lIns="91440" tIns="45720" rIns="91440" bIns="45720" rtlCol="0" anchor="ctr"/>
          <a:lstStyle>
            <a:lvl1pPr algn="ctr">
              <a:defRPr sz="1600" b="1">
                <a:solidFill>
                  <a:schemeClr val="tx1">
                    <a:tint val="75000"/>
                  </a:schemeClr>
                </a:solidFill>
              </a:defRPr>
            </a:lvl1pPr>
          </a:lstStyle>
          <a:p>
            <a:fld id="{F008AB8F-6C8F-46EE-8741-64B361E88E7D}" type="slidenum">
              <a:rPr lang="zh-CN" altLang="en-US" smtClean="0"/>
              <a:pPr/>
              <a:t>‹#›</a:t>
            </a:fld>
            <a:endParaRPr lang="zh-CN" altLang="en-US"/>
          </a:p>
        </p:txBody>
      </p:sp>
      <p:pic>
        <p:nvPicPr>
          <p:cNvPr id="7" name="图片 3"/>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79512" y="6395804"/>
            <a:ext cx="1224136" cy="417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图片 2"/>
          <p:cNvPicPr>
            <a:picLocks noChangeAspect="1"/>
          </p:cNvPicPr>
          <p:nvPr userDrawn="1"/>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388424" y="6356350"/>
            <a:ext cx="576064" cy="446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0602727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11" r:id="rId4"/>
    <p:sldLayoutId id="214748371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xianweiz.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image" Target="../media/image8.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eb.stanford.edu/class/archive/cs/cs143/cs143.1128/handouts/110%20LR%20and%20SLR%20Parsing.pdf" TargetMode="External"/><Relationship Id="rId2" Type="http://schemas.openxmlformats.org/officeDocument/2006/relationships/hyperlink" Target="https://web.stanford.edu/class/archive/cs/cs143/cs143.1128/handouts/100%20Bottom-Up%20Parsing.pdf" TargetMode="External"/><Relationship Id="rId1" Type="http://schemas.openxmlformats.org/officeDocument/2006/relationships/slideLayout" Target="../slideLayouts/slideLayout2.xml"/><Relationship Id="rId4" Type="http://schemas.openxmlformats.org/officeDocument/2006/relationships/hyperlink" Target="https://www.icourse163.org/course/HIT-100212300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Compilation Principle</a:t>
            </a:r>
            <a:br>
              <a:rPr lang="en-US" altLang="zh-CN" dirty="0"/>
            </a:br>
            <a:r>
              <a:rPr lang="zh-CN" altLang="en-US" dirty="0"/>
              <a:t>编 译 原 理</a:t>
            </a:r>
          </a:p>
        </p:txBody>
      </p:sp>
      <p:sp>
        <p:nvSpPr>
          <p:cNvPr id="7" name="副标题 6"/>
          <p:cNvSpPr>
            <a:spLocks noGrp="1"/>
          </p:cNvSpPr>
          <p:nvPr>
            <p:ph type="subTitle" idx="1"/>
          </p:nvPr>
        </p:nvSpPr>
        <p:spPr>
          <a:xfrm>
            <a:off x="179512" y="3429421"/>
            <a:ext cx="8784976" cy="3167931"/>
          </a:xfrm>
        </p:spPr>
        <p:txBody>
          <a:bodyPr>
            <a:normAutofit/>
          </a:bodyPr>
          <a:lstStyle/>
          <a:p>
            <a:r>
              <a:rPr lang="zh-CN" altLang="en-US" dirty="0"/>
              <a:t>第</a:t>
            </a:r>
            <a:r>
              <a:rPr lang="en-US" altLang="zh-CN" dirty="0"/>
              <a:t>9</a:t>
            </a:r>
            <a:r>
              <a:rPr lang="zh-CN" altLang="en-US" dirty="0"/>
              <a:t>讲：语法分析</a:t>
            </a:r>
            <a:r>
              <a:rPr lang="en-US" altLang="zh-CN" dirty="0"/>
              <a:t>(6)</a:t>
            </a:r>
          </a:p>
          <a:p>
            <a:endParaRPr lang="en-US" altLang="zh-CN" sz="900" dirty="0"/>
          </a:p>
          <a:p>
            <a:r>
              <a:rPr lang="zh-CN" altLang="en-US" sz="3900" dirty="0"/>
              <a:t>张献伟</a:t>
            </a:r>
            <a:endParaRPr lang="en-US" altLang="zh-CN" sz="3900" dirty="0"/>
          </a:p>
          <a:p>
            <a:r>
              <a:rPr lang="en-US" altLang="zh-CN" sz="3900" dirty="0">
                <a:hlinkClick r:id="rId3"/>
              </a:rPr>
              <a:t>xianweiz.github.io</a:t>
            </a:r>
            <a:endParaRPr lang="en-US" altLang="zh-CN" sz="3900" dirty="0"/>
          </a:p>
          <a:p>
            <a:r>
              <a:rPr lang="en-US" altLang="zh-CN" sz="3900" dirty="0"/>
              <a:t>DCS290, 3/30/2021</a:t>
            </a:r>
          </a:p>
        </p:txBody>
      </p:sp>
      <p:pic>
        <p:nvPicPr>
          <p:cNvPr id="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7808" y="241028"/>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5870" y="188640"/>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111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E7AA-719F-CB44-B8AA-F73356C5B97F}"/>
              </a:ext>
            </a:extLst>
          </p:cNvPr>
          <p:cNvSpPr>
            <a:spLocks noGrp="1"/>
          </p:cNvSpPr>
          <p:nvPr>
            <p:ph type="title"/>
          </p:nvPr>
        </p:nvSpPr>
        <p:spPr/>
        <p:txBody>
          <a:bodyPr/>
          <a:lstStyle/>
          <a:p>
            <a:r>
              <a:rPr lang="en-US" dirty="0"/>
              <a:t>Construct DFA</a:t>
            </a:r>
          </a:p>
        </p:txBody>
      </p:sp>
      <p:sp>
        <p:nvSpPr>
          <p:cNvPr id="3" name="Content Placeholder 2">
            <a:extLst>
              <a:ext uri="{FF2B5EF4-FFF2-40B4-BE49-F238E27FC236}">
                <a16:creationId xmlns:a16="http://schemas.microsoft.com/office/drawing/2014/main" id="{037C07F7-2B33-4844-B5A5-1CA7B1DC7DA7}"/>
              </a:ext>
            </a:extLst>
          </p:cNvPr>
          <p:cNvSpPr>
            <a:spLocks noGrp="1"/>
          </p:cNvSpPr>
          <p:nvPr>
            <p:ph idx="1"/>
          </p:nvPr>
        </p:nvSpPr>
        <p:spPr/>
        <p:txBody>
          <a:bodyPr/>
          <a:lstStyle/>
          <a:p>
            <a:r>
              <a:rPr lang="en-US" dirty="0"/>
              <a:t>Compute canonical LR(0) collection[</a:t>
            </a:r>
            <a:r>
              <a:rPr lang="zh-CN" altLang="en-US" dirty="0"/>
              <a:t>规范</a:t>
            </a:r>
            <a:r>
              <a:rPr lang="en-US" altLang="zh-CN" dirty="0"/>
              <a:t>LR(0)</a:t>
            </a:r>
            <a:r>
              <a:rPr lang="zh-CN" altLang="en-US" dirty="0"/>
              <a:t>项集族</a:t>
            </a:r>
            <a:r>
              <a:rPr lang="en-US" altLang="zh-CN" dirty="0"/>
              <a:t>, C</a:t>
            </a:r>
            <a:r>
              <a:rPr lang="en-US" dirty="0"/>
              <a:t>], i.e., set of all states in DFA</a:t>
            </a:r>
          </a:p>
          <a:p>
            <a:pPr lvl="1"/>
            <a:r>
              <a:rPr lang="en-US" dirty="0"/>
              <a:t>One collection of sets of LR(0) items provides the basis for constructing a DFA that is used to make parsing decisions</a:t>
            </a:r>
          </a:p>
          <a:p>
            <a:pPr lvl="1"/>
            <a:r>
              <a:rPr lang="en-US" dirty="0"/>
              <a:t>Such an automaton is called an </a:t>
            </a:r>
            <a:r>
              <a:rPr lang="en-US" b="1" dirty="0"/>
              <a:t>LR(0) automaton</a:t>
            </a:r>
          </a:p>
          <a:p>
            <a:pPr lvl="2"/>
            <a:r>
              <a:rPr lang="en-US" dirty="0"/>
              <a:t>Each state of the LR(0) automaton represents a set of items in the C</a:t>
            </a:r>
          </a:p>
          <a:p>
            <a:r>
              <a:rPr lang="en-US" dirty="0"/>
              <a:t>All new states are added through </a:t>
            </a:r>
            <a:r>
              <a:rPr lang="en-US" dirty="0" err="1"/>
              <a:t>goto</a:t>
            </a:r>
            <a:r>
              <a:rPr lang="en-US" dirty="0"/>
              <a:t>(I, X)</a:t>
            </a:r>
          </a:p>
          <a:p>
            <a:pPr lvl="1"/>
            <a:r>
              <a:rPr lang="en-US" dirty="0"/>
              <a:t>State transitions are done on symbol X</a:t>
            </a:r>
          </a:p>
        </p:txBody>
      </p:sp>
      <p:sp>
        <p:nvSpPr>
          <p:cNvPr id="4" name="Slide Number Placeholder 3">
            <a:extLst>
              <a:ext uri="{FF2B5EF4-FFF2-40B4-BE49-F238E27FC236}">
                <a16:creationId xmlns:a16="http://schemas.microsoft.com/office/drawing/2014/main" id="{6537D114-97BA-F348-97BA-BA2CB539A2ED}"/>
              </a:ext>
            </a:extLst>
          </p:cNvPr>
          <p:cNvSpPr>
            <a:spLocks noGrp="1"/>
          </p:cNvSpPr>
          <p:nvPr>
            <p:ph type="sldNum" sz="quarter" idx="12"/>
          </p:nvPr>
        </p:nvSpPr>
        <p:spPr/>
        <p:txBody>
          <a:bodyPr/>
          <a:lstStyle/>
          <a:p>
            <a:fld id="{F008AB8F-6C8F-46EE-8741-64B361E88E7D}" type="slidenum">
              <a:rPr lang="zh-CN" altLang="en-US" smtClean="0"/>
              <a:t>10</a:t>
            </a:fld>
            <a:endParaRPr lang="zh-CN" altLang="en-US"/>
          </a:p>
        </p:txBody>
      </p:sp>
      <p:sp>
        <p:nvSpPr>
          <p:cNvPr id="5" name="TextBox 4">
            <a:extLst>
              <a:ext uri="{FF2B5EF4-FFF2-40B4-BE49-F238E27FC236}">
                <a16:creationId xmlns:a16="http://schemas.microsoft.com/office/drawing/2014/main" id="{B7CA79BB-5F86-E148-AABC-DCA44C84BF79}"/>
              </a:ext>
            </a:extLst>
          </p:cNvPr>
          <p:cNvSpPr txBox="1"/>
          <p:nvPr/>
        </p:nvSpPr>
        <p:spPr>
          <a:xfrm>
            <a:off x="1763688" y="4248120"/>
            <a:ext cx="5134804" cy="2585323"/>
          </a:xfrm>
          <a:prstGeom prst="rect">
            <a:avLst/>
          </a:prstGeom>
          <a:solidFill>
            <a:schemeClr val="accent1">
              <a:lumMod val="20000"/>
              <a:lumOff val="80000"/>
            </a:schemeClr>
          </a:solidFill>
        </p:spPr>
        <p:txBody>
          <a:bodyPr wrap="none" rtlCol="0">
            <a:spAutoFit/>
          </a:bodyPr>
          <a:lstStyle/>
          <a:p>
            <a:r>
              <a:rPr lang="en-US" dirty="0"/>
              <a:t>void </a:t>
            </a:r>
            <a:r>
              <a:rPr lang="en-US" i="1" dirty="0"/>
              <a:t>items</a:t>
            </a:r>
            <a:r>
              <a:rPr lang="en-US" dirty="0"/>
              <a:t>(</a:t>
            </a:r>
            <a:r>
              <a:rPr lang="en-US" i="1" dirty="0"/>
              <a:t>G’</a:t>
            </a:r>
            <a:r>
              <a:rPr lang="en-US" dirty="0"/>
              <a:t>) {</a:t>
            </a:r>
          </a:p>
          <a:p>
            <a:r>
              <a:rPr lang="en-US" dirty="0"/>
              <a:t>    C = { CLOSURE({[S’ → ·S]}) };</a:t>
            </a:r>
          </a:p>
          <a:p>
            <a:r>
              <a:rPr lang="en-US" dirty="0"/>
              <a:t>    </a:t>
            </a:r>
            <a:r>
              <a:rPr lang="en-US" b="1" dirty="0"/>
              <a:t>repeat</a:t>
            </a:r>
          </a:p>
          <a:p>
            <a:r>
              <a:rPr lang="en-US" dirty="0"/>
              <a:t>        </a:t>
            </a:r>
            <a:r>
              <a:rPr lang="en-US" b="1" dirty="0"/>
              <a:t>for</a:t>
            </a:r>
            <a:r>
              <a:rPr lang="en-US" dirty="0"/>
              <a:t> ( each state I in C )</a:t>
            </a:r>
          </a:p>
          <a:p>
            <a:r>
              <a:rPr lang="en-US" dirty="0"/>
              <a:t>	</a:t>
            </a:r>
            <a:r>
              <a:rPr lang="en-US" b="1" dirty="0"/>
              <a:t>for</a:t>
            </a:r>
            <a:r>
              <a:rPr lang="en-US" dirty="0"/>
              <a:t> ( each grammar symbol X )</a:t>
            </a:r>
          </a:p>
          <a:p>
            <a:r>
              <a:rPr lang="en-US" dirty="0"/>
              <a:t>	    </a:t>
            </a:r>
            <a:r>
              <a:rPr lang="en-US" b="1" dirty="0"/>
              <a:t>if</a:t>
            </a:r>
            <a:r>
              <a:rPr lang="en-US" dirty="0"/>
              <a:t> ( GOTO(I, X) is not empty and not in C)</a:t>
            </a:r>
          </a:p>
          <a:p>
            <a:r>
              <a:rPr lang="en-US" dirty="0"/>
              <a:t>	        add GOTO(I, X) to C;</a:t>
            </a:r>
          </a:p>
          <a:p>
            <a:r>
              <a:rPr lang="en-US" dirty="0"/>
              <a:t>     </a:t>
            </a:r>
            <a:r>
              <a:rPr lang="en-US" b="1" dirty="0"/>
              <a:t>until</a:t>
            </a:r>
            <a:r>
              <a:rPr lang="en-US" dirty="0"/>
              <a:t> no new states are added to C</a:t>
            </a:r>
          </a:p>
          <a:p>
            <a:r>
              <a:rPr lang="en-US" dirty="0"/>
              <a:t>}</a:t>
            </a:r>
          </a:p>
        </p:txBody>
      </p:sp>
    </p:spTree>
    <p:extLst>
      <p:ext uri="{BB962C8B-B14F-4D97-AF65-F5344CB8AC3E}">
        <p14:creationId xmlns:p14="http://schemas.microsoft.com/office/powerpoint/2010/main" val="326913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DAA1-C9FE-784B-895F-F9A1B520E214}"/>
              </a:ext>
            </a:extLst>
          </p:cNvPr>
          <p:cNvSpPr>
            <a:spLocks noGrp="1"/>
          </p:cNvSpPr>
          <p:nvPr>
            <p:ph type="title"/>
          </p:nvPr>
        </p:nvSpPr>
        <p:spPr/>
        <p:txBody>
          <a:bodyPr/>
          <a:lstStyle/>
          <a:p>
            <a:r>
              <a:rPr lang="en-US" dirty="0"/>
              <a:t>LR(0) Automaton</a:t>
            </a:r>
            <a:r>
              <a:rPr lang="en-US" sz="3200" dirty="0"/>
              <a:t>[</a:t>
            </a:r>
            <a:r>
              <a:rPr lang="zh-CN" altLang="en-US" sz="3200" dirty="0"/>
              <a:t>自动机</a:t>
            </a:r>
            <a:r>
              <a:rPr lang="en-US" sz="3200" dirty="0"/>
              <a:t>]</a:t>
            </a:r>
          </a:p>
        </p:txBody>
      </p:sp>
      <p:sp>
        <p:nvSpPr>
          <p:cNvPr id="3" name="Content Placeholder 2">
            <a:extLst>
              <a:ext uri="{FF2B5EF4-FFF2-40B4-BE49-F238E27FC236}">
                <a16:creationId xmlns:a16="http://schemas.microsoft.com/office/drawing/2014/main" id="{A83E7393-A850-4743-B3C4-B2C7D0236C4A}"/>
              </a:ext>
            </a:extLst>
          </p:cNvPr>
          <p:cNvSpPr>
            <a:spLocks noGrp="1"/>
          </p:cNvSpPr>
          <p:nvPr>
            <p:ph idx="1"/>
          </p:nvPr>
        </p:nvSpPr>
        <p:spPr/>
        <p:txBody>
          <a:bodyPr/>
          <a:lstStyle/>
          <a:p>
            <a:r>
              <a:rPr lang="en-US" dirty="0"/>
              <a:t>The LR(0) automaton: each time we perform a shift we are following a transition to a new state</a:t>
            </a:r>
          </a:p>
          <a:p>
            <a:pPr lvl="1"/>
            <a:r>
              <a:rPr lang="en-US" dirty="0"/>
              <a:t>States: the sets of items in C</a:t>
            </a:r>
            <a:endParaRPr lang="en-US" i="1" dirty="0"/>
          </a:p>
          <a:p>
            <a:pPr lvl="2"/>
            <a:r>
              <a:rPr lang="en-US" dirty="0"/>
              <a:t>Start state: </a:t>
            </a:r>
            <a:r>
              <a:rPr lang="en-US" dirty="0">
                <a:solidFill>
                  <a:srgbClr val="0000FF"/>
                </a:solidFill>
              </a:rPr>
              <a:t>CLOSURE({[S’ → ·S]})</a:t>
            </a:r>
          </a:p>
          <a:p>
            <a:pPr lvl="2"/>
            <a:r>
              <a:rPr lang="en-US" dirty="0"/>
              <a:t>State </a:t>
            </a:r>
            <a:r>
              <a:rPr lang="en-US" i="1" dirty="0">
                <a:solidFill>
                  <a:srgbClr val="0000FF"/>
                </a:solidFill>
              </a:rPr>
              <a:t>j</a:t>
            </a:r>
            <a:r>
              <a:rPr lang="en-US" dirty="0"/>
              <a:t> refers to the state corresponding to the set of items </a:t>
            </a:r>
            <a:r>
              <a:rPr lang="en-US" i="1" dirty="0" err="1">
                <a:solidFill>
                  <a:srgbClr val="0000FF"/>
                </a:solidFill>
              </a:rPr>
              <a:t>I</a:t>
            </a:r>
            <a:r>
              <a:rPr lang="en-US" i="1" baseline="-25000" dirty="0" err="1">
                <a:solidFill>
                  <a:srgbClr val="0000FF"/>
                </a:solidFill>
              </a:rPr>
              <a:t>j</a:t>
            </a:r>
            <a:endParaRPr lang="en-US" i="1" baseline="-25000" dirty="0">
              <a:solidFill>
                <a:srgbClr val="0000FF"/>
              </a:solidFill>
            </a:endParaRPr>
          </a:p>
          <a:p>
            <a:pPr lvl="1"/>
            <a:r>
              <a:rPr lang="en-US" dirty="0"/>
              <a:t>Transitions are given by the GOTO function</a:t>
            </a:r>
          </a:p>
          <a:p>
            <a:endParaRPr lang="en-US" dirty="0"/>
          </a:p>
          <a:p>
            <a:r>
              <a:rPr lang="en-US" dirty="0"/>
              <a:t>How can the automaton help with shift-reduce decisions?</a:t>
            </a:r>
          </a:p>
          <a:p>
            <a:pPr lvl="1"/>
            <a:r>
              <a:rPr lang="en-US" dirty="0"/>
              <a:t>Suppose that the string </a:t>
            </a:r>
            <a:r>
              <a:rPr lang="en-US" dirty="0" err="1">
                <a:solidFill>
                  <a:srgbClr val="0000FF"/>
                </a:solidFill>
              </a:rPr>
              <a:t>γ</a:t>
            </a:r>
            <a:r>
              <a:rPr lang="en-US" dirty="0"/>
              <a:t> of grammar symbols takes the LR(0) automaton from the start state </a:t>
            </a:r>
            <a:r>
              <a:rPr lang="en-US" i="1" dirty="0">
                <a:solidFill>
                  <a:srgbClr val="0000FF"/>
                </a:solidFill>
              </a:rPr>
              <a:t>0 </a:t>
            </a:r>
            <a:r>
              <a:rPr lang="en-US" dirty="0"/>
              <a:t>to some state </a:t>
            </a:r>
            <a:r>
              <a:rPr lang="en-US" i="1" dirty="0">
                <a:solidFill>
                  <a:srgbClr val="0000FF"/>
                </a:solidFill>
              </a:rPr>
              <a:t>j</a:t>
            </a:r>
          </a:p>
          <a:p>
            <a:pPr lvl="1"/>
            <a:r>
              <a:rPr lang="en-US" dirty="0"/>
              <a:t>Then, shift on next input symbol </a:t>
            </a:r>
            <a:r>
              <a:rPr lang="en-US" i="1" dirty="0">
                <a:solidFill>
                  <a:srgbClr val="0000FF"/>
                </a:solidFill>
              </a:rPr>
              <a:t>a</a:t>
            </a:r>
            <a:r>
              <a:rPr lang="en-US" dirty="0"/>
              <a:t> if state</a:t>
            </a:r>
            <a:r>
              <a:rPr lang="en-US" i="1" dirty="0">
                <a:solidFill>
                  <a:srgbClr val="0000FF"/>
                </a:solidFill>
              </a:rPr>
              <a:t> j </a:t>
            </a:r>
            <a:r>
              <a:rPr lang="en-US" dirty="0"/>
              <a:t>has a transition on </a:t>
            </a:r>
            <a:r>
              <a:rPr lang="en-US" i="1" dirty="0">
                <a:solidFill>
                  <a:srgbClr val="0000FF"/>
                </a:solidFill>
              </a:rPr>
              <a:t>a</a:t>
            </a:r>
          </a:p>
          <a:p>
            <a:pPr lvl="1"/>
            <a:r>
              <a:rPr lang="en-US" dirty="0"/>
              <a:t>Otherwise, we choose to reduce</a:t>
            </a:r>
          </a:p>
          <a:p>
            <a:pPr lvl="2"/>
            <a:r>
              <a:rPr lang="en-US" dirty="0"/>
              <a:t>The items in state </a:t>
            </a:r>
            <a:r>
              <a:rPr lang="en-US" i="1" dirty="0">
                <a:solidFill>
                  <a:srgbClr val="0000FF"/>
                </a:solidFill>
              </a:rPr>
              <a:t>j</a:t>
            </a:r>
            <a:r>
              <a:rPr lang="en-US" dirty="0"/>
              <a:t> tell us which production to use</a:t>
            </a:r>
          </a:p>
        </p:txBody>
      </p:sp>
      <p:sp>
        <p:nvSpPr>
          <p:cNvPr id="4" name="Slide Number Placeholder 3">
            <a:extLst>
              <a:ext uri="{FF2B5EF4-FFF2-40B4-BE49-F238E27FC236}">
                <a16:creationId xmlns:a16="http://schemas.microsoft.com/office/drawing/2014/main" id="{A24DB553-3C6C-8C40-AD46-9E53EED3BC57}"/>
              </a:ext>
            </a:extLst>
          </p:cNvPr>
          <p:cNvSpPr>
            <a:spLocks noGrp="1"/>
          </p:cNvSpPr>
          <p:nvPr>
            <p:ph type="sldNum" sz="quarter" idx="12"/>
          </p:nvPr>
        </p:nvSpPr>
        <p:spPr/>
        <p:txBody>
          <a:bodyPr/>
          <a:lstStyle/>
          <a:p>
            <a:fld id="{F008AB8F-6C8F-46EE-8741-64B361E88E7D}" type="slidenum">
              <a:rPr lang="zh-CN" altLang="en-US" smtClean="0"/>
              <a:t>11</a:t>
            </a:fld>
            <a:endParaRPr lang="zh-CN" altLang="en-US"/>
          </a:p>
        </p:txBody>
      </p:sp>
    </p:spTree>
    <p:extLst>
      <p:ext uri="{BB962C8B-B14F-4D97-AF65-F5344CB8AC3E}">
        <p14:creationId xmlns:p14="http://schemas.microsoft.com/office/powerpoint/2010/main" val="411350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0FEA-3420-C547-AAF6-CA1A9003EFA0}"/>
              </a:ext>
            </a:extLst>
          </p:cNvPr>
          <p:cNvSpPr>
            <a:spLocks noGrp="1"/>
          </p:cNvSpPr>
          <p:nvPr>
            <p:ph type="title"/>
          </p:nvPr>
        </p:nvSpPr>
        <p:spPr/>
        <p:txBody>
          <a:bodyPr/>
          <a:lstStyle/>
          <a:p>
            <a:r>
              <a:rPr lang="en-US" dirty="0"/>
              <a:t>The Example</a:t>
            </a:r>
          </a:p>
        </p:txBody>
      </p:sp>
      <p:sp>
        <p:nvSpPr>
          <p:cNvPr id="4" name="Slide Number Placeholder 3">
            <a:extLst>
              <a:ext uri="{FF2B5EF4-FFF2-40B4-BE49-F238E27FC236}">
                <a16:creationId xmlns:a16="http://schemas.microsoft.com/office/drawing/2014/main" id="{20664502-A1CC-EB4E-A154-B23106C33CE4}"/>
              </a:ext>
            </a:extLst>
          </p:cNvPr>
          <p:cNvSpPr>
            <a:spLocks noGrp="1"/>
          </p:cNvSpPr>
          <p:nvPr>
            <p:ph type="sldNum" sz="quarter" idx="12"/>
          </p:nvPr>
        </p:nvSpPr>
        <p:spPr/>
        <p:txBody>
          <a:bodyPr/>
          <a:lstStyle/>
          <a:p>
            <a:fld id="{F008AB8F-6C8F-46EE-8741-64B361E88E7D}" type="slidenum">
              <a:rPr lang="zh-CN" altLang="en-US" smtClean="0"/>
              <a:t>12</a:t>
            </a:fld>
            <a:endParaRPr lang="zh-CN" altLang="en-US"/>
          </a:p>
        </p:txBody>
      </p:sp>
      <p:sp>
        <p:nvSpPr>
          <p:cNvPr id="47" name="Content Placeholder 2">
            <a:extLst>
              <a:ext uri="{FF2B5EF4-FFF2-40B4-BE49-F238E27FC236}">
                <a16:creationId xmlns:a16="http://schemas.microsoft.com/office/drawing/2014/main" id="{58F013DA-0C5B-7E47-9D13-322C9DD54058}"/>
              </a:ext>
            </a:extLst>
          </p:cNvPr>
          <p:cNvSpPr>
            <a:spLocks noGrp="1"/>
          </p:cNvSpPr>
          <p:nvPr>
            <p:ph idx="1"/>
          </p:nvPr>
        </p:nvSpPr>
        <p:spPr>
          <a:xfrm>
            <a:off x="179512" y="980728"/>
            <a:ext cx="8784976" cy="5616624"/>
          </a:xfrm>
        </p:spPr>
        <p:txBody>
          <a:bodyPr>
            <a:normAutofit fontScale="92500" lnSpcReduction="10000"/>
          </a:bodyPr>
          <a:lstStyle/>
          <a:p>
            <a:endParaRPr lang="en-US" dirty="0"/>
          </a:p>
          <a:p>
            <a:endParaRPr lang="en-US" dirty="0"/>
          </a:p>
          <a:p>
            <a:endParaRPr lang="en-US" dirty="0"/>
          </a:p>
          <a:p>
            <a:endParaRPr lang="en-US" dirty="0"/>
          </a:p>
          <a:p>
            <a:r>
              <a:rPr lang="en-US" dirty="0">
                <a:solidFill>
                  <a:srgbClr val="FF0000"/>
                </a:solidFill>
              </a:rPr>
              <a:t>S</a:t>
            </a:r>
            <a:r>
              <a:rPr lang="en-US" baseline="-25000" dirty="0">
                <a:solidFill>
                  <a:srgbClr val="FF0000"/>
                </a:solidFill>
              </a:rPr>
              <a:t>0</a:t>
            </a:r>
            <a:r>
              <a:rPr lang="en-US" dirty="0"/>
              <a:t> = Closure({</a:t>
            </a:r>
            <a:r>
              <a:rPr lang="en-US" dirty="0">
                <a:solidFill>
                  <a:schemeClr val="bg1"/>
                </a:solidFill>
              </a:rPr>
              <a:t>S’ → .S</a:t>
            </a:r>
            <a:r>
              <a:rPr lang="en-US" dirty="0"/>
              <a:t>}) </a:t>
            </a:r>
          </a:p>
          <a:p>
            <a:pPr marL="457200" lvl="1" indent="0">
              <a:buNone/>
            </a:pPr>
            <a:r>
              <a:rPr lang="en-US" dirty="0"/>
              <a:t>  = {</a:t>
            </a:r>
            <a:r>
              <a:rPr lang="en-US" dirty="0">
                <a:solidFill>
                  <a:srgbClr val="0000FF"/>
                </a:solidFill>
              </a:rPr>
              <a:t>S’ →.S, S →.BB, B → .</a:t>
            </a:r>
            <a:r>
              <a:rPr lang="en-US" dirty="0" err="1">
                <a:solidFill>
                  <a:srgbClr val="0000FF"/>
                </a:solidFill>
              </a:rPr>
              <a:t>aB</a:t>
            </a:r>
            <a:r>
              <a:rPr lang="en-US" dirty="0">
                <a:solidFill>
                  <a:srgbClr val="0000FF"/>
                </a:solidFill>
              </a:rPr>
              <a:t>, B → .b</a:t>
            </a:r>
            <a:r>
              <a:rPr lang="en-US" dirty="0"/>
              <a:t>}</a:t>
            </a:r>
          </a:p>
          <a:p>
            <a:r>
              <a:rPr lang="en-US" dirty="0" err="1"/>
              <a:t>Goto</a:t>
            </a:r>
            <a:r>
              <a:rPr lang="en-US" dirty="0"/>
              <a:t>(S</a:t>
            </a:r>
            <a:r>
              <a:rPr lang="en-US" baseline="-25000" dirty="0"/>
              <a:t>0</a:t>
            </a:r>
            <a:r>
              <a:rPr lang="en-US" dirty="0"/>
              <a:t>, B) = closure({</a:t>
            </a:r>
            <a:r>
              <a:rPr lang="en-US" dirty="0">
                <a:solidFill>
                  <a:schemeClr val="bg1"/>
                </a:solidFill>
              </a:rPr>
              <a:t>S → B.B</a:t>
            </a:r>
            <a:r>
              <a:rPr lang="en-US" dirty="0"/>
              <a:t>})</a:t>
            </a:r>
          </a:p>
          <a:p>
            <a:pPr marL="457200" lvl="1" indent="0">
              <a:buNone/>
            </a:pPr>
            <a:r>
              <a:rPr lang="en-US" dirty="0"/>
              <a:t>  = {</a:t>
            </a:r>
            <a:r>
              <a:rPr lang="en-US" dirty="0">
                <a:solidFill>
                  <a:srgbClr val="0000FF"/>
                </a:solidFill>
              </a:rPr>
              <a:t>S →B.B, B → .</a:t>
            </a:r>
            <a:r>
              <a:rPr lang="en-US" dirty="0" err="1">
                <a:solidFill>
                  <a:srgbClr val="0000FF"/>
                </a:solidFill>
              </a:rPr>
              <a:t>aB</a:t>
            </a:r>
            <a:r>
              <a:rPr lang="en-US" dirty="0">
                <a:solidFill>
                  <a:srgbClr val="0000FF"/>
                </a:solidFill>
              </a:rPr>
              <a:t>, B → .b</a:t>
            </a:r>
            <a:r>
              <a:rPr lang="en-US" dirty="0"/>
              <a:t>}</a:t>
            </a:r>
          </a:p>
          <a:p>
            <a:r>
              <a:rPr lang="en-US" dirty="0" err="1"/>
              <a:t>Goto</a:t>
            </a:r>
            <a:r>
              <a:rPr lang="en-US" dirty="0"/>
              <a:t>(S</a:t>
            </a:r>
            <a:r>
              <a:rPr lang="en-US" baseline="-25000" dirty="0"/>
              <a:t>0</a:t>
            </a:r>
            <a:r>
              <a:rPr lang="en-US" dirty="0"/>
              <a:t>, a) = closure({</a:t>
            </a:r>
            <a:r>
              <a:rPr lang="en-US" dirty="0">
                <a:solidFill>
                  <a:schemeClr val="bg1"/>
                </a:solidFill>
              </a:rPr>
              <a:t>B → </a:t>
            </a:r>
            <a:r>
              <a:rPr lang="en-US" dirty="0" err="1">
                <a:solidFill>
                  <a:schemeClr val="bg1"/>
                </a:solidFill>
              </a:rPr>
              <a:t>a.B</a:t>
            </a:r>
            <a:r>
              <a:rPr lang="en-US" dirty="0"/>
              <a:t>})</a:t>
            </a:r>
          </a:p>
          <a:p>
            <a:pPr marL="457200" lvl="1" indent="0">
              <a:buNone/>
            </a:pPr>
            <a:r>
              <a:rPr lang="en-US" dirty="0"/>
              <a:t>  = {</a:t>
            </a:r>
            <a:r>
              <a:rPr lang="en-US" dirty="0">
                <a:solidFill>
                  <a:srgbClr val="0000FF"/>
                </a:solidFill>
              </a:rPr>
              <a:t>B →</a:t>
            </a:r>
            <a:r>
              <a:rPr lang="en-US" dirty="0" err="1">
                <a:solidFill>
                  <a:srgbClr val="0000FF"/>
                </a:solidFill>
              </a:rPr>
              <a:t>a.B</a:t>
            </a:r>
            <a:r>
              <a:rPr lang="en-US" dirty="0">
                <a:solidFill>
                  <a:srgbClr val="0000FF"/>
                </a:solidFill>
              </a:rPr>
              <a:t>, B → .</a:t>
            </a:r>
            <a:r>
              <a:rPr lang="en-US" dirty="0" err="1">
                <a:solidFill>
                  <a:srgbClr val="0000FF"/>
                </a:solidFill>
              </a:rPr>
              <a:t>aB</a:t>
            </a:r>
            <a:r>
              <a:rPr lang="en-US" dirty="0">
                <a:solidFill>
                  <a:srgbClr val="0000FF"/>
                </a:solidFill>
              </a:rPr>
              <a:t>, B → .b</a:t>
            </a:r>
            <a:r>
              <a:rPr lang="en-US" dirty="0"/>
              <a:t>}</a:t>
            </a:r>
          </a:p>
          <a:p>
            <a:r>
              <a:rPr lang="en-US" dirty="0" err="1"/>
              <a:t>Goto</a:t>
            </a:r>
            <a:r>
              <a:rPr lang="en-US" dirty="0"/>
              <a:t>(S</a:t>
            </a:r>
            <a:r>
              <a:rPr lang="en-US" baseline="-25000" dirty="0"/>
              <a:t>0</a:t>
            </a:r>
            <a:r>
              <a:rPr lang="en-US" dirty="0"/>
              <a:t>, b) = closure({</a:t>
            </a:r>
            <a:r>
              <a:rPr lang="en-US" dirty="0">
                <a:solidFill>
                  <a:schemeClr val="bg1"/>
                </a:solidFill>
              </a:rPr>
              <a:t>B → b.</a:t>
            </a:r>
            <a:r>
              <a:rPr lang="en-US" dirty="0"/>
              <a:t>})</a:t>
            </a:r>
          </a:p>
          <a:p>
            <a:pPr marL="457200" lvl="1" indent="0">
              <a:buNone/>
            </a:pPr>
            <a:r>
              <a:rPr lang="en-US" dirty="0"/>
              <a:t>  = {</a:t>
            </a:r>
            <a:r>
              <a:rPr lang="en-US" dirty="0">
                <a:solidFill>
                  <a:srgbClr val="0000FF"/>
                </a:solidFill>
              </a:rPr>
              <a:t>B</a:t>
            </a:r>
            <a:r>
              <a:rPr lang="en-US" dirty="0"/>
              <a:t> </a:t>
            </a:r>
            <a:r>
              <a:rPr lang="en-US" dirty="0">
                <a:solidFill>
                  <a:srgbClr val="0000FF"/>
                </a:solidFill>
              </a:rPr>
              <a:t>→ b.</a:t>
            </a:r>
            <a:r>
              <a:rPr lang="en-US" dirty="0"/>
              <a:t>}</a:t>
            </a:r>
          </a:p>
          <a:p>
            <a:pPr marL="0" indent="0">
              <a:buNone/>
            </a:pPr>
            <a:r>
              <a:rPr lang="en-US" dirty="0"/>
              <a:t>... … …</a:t>
            </a:r>
          </a:p>
        </p:txBody>
      </p:sp>
      <p:sp>
        <p:nvSpPr>
          <p:cNvPr id="93" name="TextBox 92">
            <a:extLst>
              <a:ext uri="{FF2B5EF4-FFF2-40B4-BE49-F238E27FC236}">
                <a16:creationId xmlns:a16="http://schemas.microsoft.com/office/drawing/2014/main" id="{5EA82DE4-8B92-6F4A-ADA0-63EE5495F3F1}"/>
              </a:ext>
            </a:extLst>
          </p:cNvPr>
          <p:cNvSpPr txBox="1"/>
          <p:nvPr/>
        </p:nvSpPr>
        <p:spPr>
          <a:xfrm>
            <a:off x="721699" y="790966"/>
            <a:ext cx="1497526" cy="1938992"/>
          </a:xfrm>
          <a:prstGeom prst="rect">
            <a:avLst/>
          </a:prstGeom>
          <a:noFill/>
        </p:spPr>
        <p:txBody>
          <a:bodyPr wrap="none" rtlCol="0">
            <a:spAutoFit/>
          </a:bodyPr>
          <a:lstStyle/>
          <a:p>
            <a:r>
              <a:rPr lang="en-US" sz="2400" dirty="0"/>
              <a:t>Grammar:</a:t>
            </a:r>
          </a:p>
          <a:p>
            <a:r>
              <a:rPr lang="en-US" sz="2400" dirty="0">
                <a:solidFill>
                  <a:srgbClr val="0000FF"/>
                </a:solidFill>
              </a:rPr>
              <a:t>(0) S’ → S</a:t>
            </a:r>
          </a:p>
          <a:p>
            <a:pPr marL="342900" indent="-342900">
              <a:buAutoNum type="arabicParenBoth"/>
            </a:pPr>
            <a:r>
              <a:rPr lang="en-US" sz="2400" dirty="0">
                <a:solidFill>
                  <a:srgbClr val="0000FF"/>
                </a:solidFill>
              </a:rPr>
              <a:t> S → BB</a:t>
            </a:r>
          </a:p>
          <a:p>
            <a:pPr marL="342900" indent="-342900">
              <a:buAutoNum type="arabicParenBoth"/>
            </a:pPr>
            <a:r>
              <a:rPr lang="en-US" sz="2400" dirty="0">
                <a:solidFill>
                  <a:srgbClr val="0000FF"/>
                </a:solidFill>
              </a:rPr>
              <a:t> B → </a:t>
            </a:r>
            <a:r>
              <a:rPr lang="en-US" sz="2400" dirty="0" err="1">
                <a:solidFill>
                  <a:srgbClr val="0000FF"/>
                </a:solidFill>
              </a:rPr>
              <a:t>aB</a:t>
            </a:r>
            <a:endParaRPr lang="en-US" sz="2400" dirty="0">
              <a:solidFill>
                <a:srgbClr val="0000FF"/>
              </a:solidFill>
            </a:endParaRPr>
          </a:p>
          <a:p>
            <a:pPr marL="342900" indent="-342900">
              <a:buAutoNum type="arabicParenBoth"/>
            </a:pPr>
            <a:r>
              <a:rPr lang="en-US" sz="2400" dirty="0">
                <a:solidFill>
                  <a:srgbClr val="0000FF"/>
                </a:solidFill>
              </a:rPr>
              <a:t> B → b</a:t>
            </a:r>
          </a:p>
        </p:txBody>
      </p:sp>
      <p:pic>
        <p:nvPicPr>
          <p:cNvPr id="52" name="Picture 51">
            <a:extLst>
              <a:ext uri="{FF2B5EF4-FFF2-40B4-BE49-F238E27FC236}">
                <a16:creationId xmlns:a16="http://schemas.microsoft.com/office/drawing/2014/main" id="{1E1181D4-594E-A34F-AFFA-FABF08AB14DE}"/>
              </a:ext>
            </a:extLst>
          </p:cNvPr>
          <p:cNvPicPr>
            <a:picLocks noChangeAspect="1"/>
          </p:cNvPicPr>
          <p:nvPr/>
        </p:nvPicPr>
        <p:blipFill>
          <a:blip r:embed="rId2"/>
          <a:stretch>
            <a:fillRect/>
          </a:stretch>
        </p:blipFill>
        <p:spPr>
          <a:xfrm>
            <a:off x="5097255" y="980728"/>
            <a:ext cx="3849608" cy="4171989"/>
          </a:xfrm>
          <a:prstGeom prst="rect">
            <a:avLst/>
          </a:prstGeom>
        </p:spPr>
      </p:pic>
      <p:grpSp>
        <p:nvGrpSpPr>
          <p:cNvPr id="5" name="Group 4">
            <a:extLst>
              <a:ext uri="{FF2B5EF4-FFF2-40B4-BE49-F238E27FC236}">
                <a16:creationId xmlns:a16="http://schemas.microsoft.com/office/drawing/2014/main" id="{B1D3005A-6AF2-3F41-9064-CF09FCC3EA88}"/>
              </a:ext>
            </a:extLst>
          </p:cNvPr>
          <p:cNvGrpSpPr/>
          <p:nvPr/>
        </p:nvGrpSpPr>
        <p:grpSpPr>
          <a:xfrm>
            <a:off x="390089" y="3861048"/>
            <a:ext cx="429926" cy="1980062"/>
            <a:chOff x="390089" y="3861048"/>
            <a:chExt cx="429926" cy="1980062"/>
          </a:xfrm>
        </p:grpSpPr>
        <p:sp>
          <p:nvSpPr>
            <p:cNvPr id="3" name="TextBox 2">
              <a:extLst>
                <a:ext uri="{FF2B5EF4-FFF2-40B4-BE49-F238E27FC236}">
                  <a16:creationId xmlns:a16="http://schemas.microsoft.com/office/drawing/2014/main" id="{2214AA77-7062-3841-A09F-B3CAF541AE1E}"/>
                </a:ext>
              </a:extLst>
            </p:cNvPr>
            <p:cNvSpPr txBox="1"/>
            <p:nvPr/>
          </p:nvSpPr>
          <p:spPr>
            <a:xfrm>
              <a:off x="390089" y="3861048"/>
              <a:ext cx="429926" cy="461665"/>
            </a:xfrm>
            <a:prstGeom prst="rect">
              <a:avLst/>
            </a:prstGeom>
            <a:noFill/>
          </p:spPr>
          <p:txBody>
            <a:bodyPr wrap="none" rtlCol="0">
              <a:spAutoFit/>
            </a:bodyPr>
            <a:lstStyle/>
            <a:p>
              <a:r>
                <a:rPr lang="en-US" sz="2400" dirty="0">
                  <a:solidFill>
                    <a:srgbClr val="FF0000"/>
                  </a:solidFill>
                </a:rPr>
                <a:t>S</a:t>
              </a:r>
              <a:r>
                <a:rPr lang="en-US" sz="2400" baseline="-25000" dirty="0">
                  <a:solidFill>
                    <a:srgbClr val="FF0000"/>
                  </a:solidFill>
                </a:rPr>
                <a:t>2</a:t>
              </a:r>
            </a:p>
          </p:txBody>
        </p:sp>
        <p:sp>
          <p:nvSpPr>
            <p:cNvPr id="54" name="TextBox 53">
              <a:extLst>
                <a:ext uri="{FF2B5EF4-FFF2-40B4-BE49-F238E27FC236}">
                  <a16:creationId xmlns:a16="http://schemas.microsoft.com/office/drawing/2014/main" id="{5691DF9F-6C8E-344C-872F-AB07B3B4AA74}"/>
                </a:ext>
              </a:extLst>
            </p:cNvPr>
            <p:cNvSpPr txBox="1"/>
            <p:nvPr/>
          </p:nvSpPr>
          <p:spPr>
            <a:xfrm>
              <a:off x="390089" y="4581128"/>
              <a:ext cx="429926" cy="461665"/>
            </a:xfrm>
            <a:prstGeom prst="rect">
              <a:avLst/>
            </a:prstGeom>
            <a:noFill/>
          </p:spPr>
          <p:txBody>
            <a:bodyPr wrap="none" rtlCol="0">
              <a:spAutoFit/>
            </a:bodyPr>
            <a:lstStyle/>
            <a:p>
              <a:r>
                <a:rPr lang="en-US" sz="2400" dirty="0">
                  <a:solidFill>
                    <a:srgbClr val="FF0000"/>
                  </a:solidFill>
                </a:rPr>
                <a:t>S</a:t>
              </a:r>
              <a:r>
                <a:rPr lang="en-US" sz="2400" baseline="-25000" dirty="0">
                  <a:solidFill>
                    <a:srgbClr val="FF0000"/>
                  </a:solidFill>
                </a:rPr>
                <a:t>3</a:t>
              </a:r>
            </a:p>
          </p:txBody>
        </p:sp>
        <p:sp>
          <p:nvSpPr>
            <p:cNvPr id="55" name="TextBox 54">
              <a:extLst>
                <a:ext uri="{FF2B5EF4-FFF2-40B4-BE49-F238E27FC236}">
                  <a16:creationId xmlns:a16="http://schemas.microsoft.com/office/drawing/2014/main" id="{2B4F0C88-AB0F-FB4D-958E-7FE86C991FEC}"/>
                </a:ext>
              </a:extLst>
            </p:cNvPr>
            <p:cNvSpPr txBox="1"/>
            <p:nvPr/>
          </p:nvSpPr>
          <p:spPr>
            <a:xfrm>
              <a:off x="390089" y="5379445"/>
              <a:ext cx="429926" cy="461665"/>
            </a:xfrm>
            <a:prstGeom prst="rect">
              <a:avLst/>
            </a:prstGeom>
            <a:noFill/>
          </p:spPr>
          <p:txBody>
            <a:bodyPr wrap="none" rtlCol="0">
              <a:spAutoFit/>
            </a:bodyPr>
            <a:lstStyle/>
            <a:p>
              <a:r>
                <a:rPr lang="en-US" sz="2400" dirty="0">
                  <a:solidFill>
                    <a:srgbClr val="FF0000"/>
                  </a:solidFill>
                </a:rPr>
                <a:t>S</a:t>
              </a:r>
              <a:r>
                <a:rPr lang="en-US" sz="2400" baseline="-25000" dirty="0">
                  <a:solidFill>
                    <a:srgbClr val="FF0000"/>
                  </a:solidFill>
                </a:rPr>
                <a:t>4</a:t>
              </a:r>
            </a:p>
          </p:txBody>
        </p:sp>
      </p:grpSp>
      <p:sp>
        <p:nvSpPr>
          <p:cNvPr id="7" name="TextBox 6">
            <a:extLst>
              <a:ext uri="{FF2B5EF4-FFF2-40B4-BE49-F238E27FC236}">
                <a16:creationId xmlns:a16="http://schemas.microsoft.com/office/drawing/2014/main" id="{A727ED5C-46A5-C24F-BF0D-6EAC65C90E97}"/>
              </a:ext>
            </a:extLst>
          </p:cNvPr>
          <p:cNvSpPr txBox="1"/>
          <p:nvPr/>
        </p:nvSpPr>
        <p:spPr>
          <a:xfrm>
            <a:off x="2206163" y="2721432"/>
            <a:ext cx="1110497" cy="492443"/>
          </a:xfrm>
          <a:prstGeom prst="rect">
            <a:avLst/>
          </a:prstGeom>
          <a:noFill/>
        </p:spPr>
        <p:txBody>
          <a:bodyPr wrap="none" rtlCol="0">
            <a:spAutoFit/>
          </a:bodyPr>
          <a:lstStyle/>
          <a:p>
            <a:r>
              <a:rPr lang="en-US" sz="2600" dirty="0">
                <a:solidFill>
                  <a:srgbClr val="0000FF"/>
                </a:solidFill>
              </a:rPr>
              <a:t>S’ → .S</a:t>
            </a:r>
            <a:endParaRPr lang="en-US" sz="2600" dirty="0"/>
          </a:p>
        </p:txBody>
      </p:sp>
      <p:sp>
        <p:nvSpPr>
          <p:cNvPr id="57" name="TextBox 56">
            <a:extLst>
              <a:ext uri="{FF2B5EF4-FFF2-40B4-BE49-F238E27FC236}">
                <a16:creationId xmlns:a16="http://schemas.microsoft.com/office/drawing/2014/main" id="{6B1D90CB-7A0D-854D-8D13-45554FBFA3CB}"/>
              </a:ext>
            </a:extLst>
          </p:cNvPr>
          <p:cNvSpPr txBox="1"/>
          <p:nvPr/>
        </p:nvSpPr>
        <p:spPr>
          <a:xfrm>
            <a:off x="3334161" y="3443790"/>
            <a:ext cx="1237839" cy="492443"/>
          </a:xfrm>
          <a:prstGeom prst="rect">
            <a:avLst/>
          </a:prstGeom>
          <a:noFill/>
        </p:spPr>
        <p:txBody>
          <a:bodyPr wrap="none" rtlCol="0">
            <a:spAutoFit/>
          </a:bodyPr>
          <a:lstStyle/>
          <a:p>
            <a:r>
              <a:rPr lang="en-US" sz="2600" dirty="0">
                <a:solidFill>
                  <a:srgbClr val="0000FF"/>
                </a:solidFill>
              </a:rPr>
              <a:t>S → B.B</a:t>
            </a:r>
            <a:endParaRPr lang="en-US" sz="2600" dirty="0"/>
          </a:p>
        </p:txBody>
      </p:sp>
      <p:sp>
        <p:nvSpPr>
          <p:cNvPr id="12" name="TextBox 11">
            <a:extLst>
              <a:ext uri="{FF2B5EF4-FFF2-40B4-BE49-F238E27FC236}">
                <a16:creationId xmlns:a16="http://schemas.microsoft.com/office/drawing/2014/main" id="{88843BCA-A546-9048-9DF4-22B34CDD99F3}"/>
              </a:ext>
            </a:extLst>
          </p:cNvPr>
          <p:cNvSpPr txBox="1"/>
          <p:nvPr/>
        </p:nvSpPr>
        <p:spPr>
          <a:xfrm>
            <a:off x="3334161" y="4221088"/>
            <a:ext cx="1244251" cy="492443"/>
          </a:xfrm>
          <a:prstGeom prst="rect">
            <a:avLst/>
          </a:prstGeom>
          <a:noFill/>
        </p:spPr>
        <p:txBody>
          <a:bodyPr wrap="none" rtlCol="0">
            <a:spAutoFit/>
          </a:bodyPr>
          <a:lstStyle/>
          <a:p>
            <a:r>
              <a:rPr lang="en-US" sz="2600" dirty="0">
                <a:solidFill>
                  <a:srgbClr val="0000FF"/>
                </a:solidFill>
              </a:rPr>
              <a:t>B → </a:t>
            </a:r>
            <a:r>
              <a:rPr lang="en-US" sz="2600" dirty="0" err="1">
                <a:solidFill>
                  <a:srgbClr val="0000FF"/>
                </a:solidFill>
              </a:rPr>
              <a:t>a.B</a:t>
            </a:r>
            <a:endParaRPr lang="en-US" sz="2600" dirty="0"/>
          </a:p>
        </p:txBody>
      </p:sp>
      <p:sp>
        <p:nvSpPr>
          <p:cNvPr id="13" name="TextBox 12">
            <a:extLst>
              <a:ext uri="{FF2B5EF4-FFF2-40B4-BE49-F238E27FC236}">
                <a16:creationId xmlns:a16="http://schemas.microsoft.com/office/drawing/2014/main" id="{58EE3A9C-3570-5E4E-A1B5-D0F93B1E0960}"/>
              </a:ext>
            </a:extLst>
          </p:cNvPr>
          <p:cNvSpPr txBox="1"/>
          <p:nvPr/>
        </p:nvSpPr>
        <p:spPr>
          <a:xfrm>
            <a:off x="3334161" y="4998386"/>
            <a:ext cx="1077539" cy="492443"/>
          </a:xfrm>
          <a:prstGeom prst="rect">
            <a:avLst/>
          </a:prstGeom>
          <a:noFill/>
        </p:spPr>
        <p:txBody>
          <a:bodyPr wrap="none" rtlCol="0">
            <a:spAutoFit/>
          </a:bodyPr>
          <a:lstStyle/>
          <a:p>
            <a:r>
              <a:rPr lang="en-US" sz="2600" dirty="0">
                <a:solidFill>
                  <a:srgbClr val="0000FF"/>
                </a:solidFill>
              </a:rPr>
              <a:t>B → b.</a:t>
            </a:r>
            <a:endParaRPr lang="en-US" sz="2600" dirty="0"/>
          </a:p>
        </p:txBody>
      </p:sp>
    </p:spTree>
    <p:extLst>
      <p:ext uri="{BB962C8B-B14F-4D97-AF65-F5344CB8AC3E}">
        <p14:creationId xmlns:p14="http://schemas.microsoft.com/office/powerpoint/2010/main" val="174452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B00F-39D7-A346-81CB-F50E9B40778B}"/>
              </a:ext>
            </a:extLst>
          </p:cNvPr>
          <p:cNvSpPr>
            <a:spLocks noGrp="1"/>
          </p:cNvSpPr>
          <p:nvPr>
            <p:ph type="title"/>
          </p:nvPr>
        </p:nvSpPr>
        <p:spPr/>
        <p:txBody>
          <a:bodyPr/>
          <a:lstStyle/>
          <a:p>
            <a:r>
              <a:rPr lang="en-US" dirty="0"/>
              <a:t>Build Parse Table from DFA</a:t>
            </a:r>
          </a:p>
        </p:txBody>
      </p:sp>
      <p:sp>
        <p:nvSpPr>
          <p:cNvPr id="3" name="Content Placeholder 2">
            <a:extLst>
              <a:ext uri="{FF2B5EF4-FFF2-40B4-BE49-F238E27FC236}">
                <a16:creationId xmlns:a16="http://schemas.microsoft.com/office/drawing/2014/main" id="{6BDDBFC2-9AA6-194B-89F3-2515B7127767}"/>
              </a:ext>
            </a:extLst>
          </p:cNvPr>
          <p:cNvSpPr>
            <a:spLocks noGrp="1"/>
          </p:cNvSpPr>
          <p:nvPr>
            <p:ph idx="1"/>
          </p:nvPr>
        </p:nvSpPr>
        <p:spPr>
          <a:xfrm>
            <a:off x="179512" y="980728"/>
            <a:ext cx="8784976" cy="5616624"/>
          </a:xfrm>
        </p:spPr>
        <p:txBody>
          <a:bodyPr>
            <a:normAutofit lnSpcReduction="10000"/>
          </a:bodyPr>
          <a:lstStyle/>
          <a:p>
            <a:r>
              <a:rPr lang="en-US" dirty="0"/>
              <a:t>ACTION [</a:t>
            </a:r>
            <a:r>
              <a:rPr lang="en-US" i="1" dirty="0"/>
              <a:t>state</a:t>
            </a:r>
            <a:r>
              <a:rPr lang="en-US" dirty="0"/>
              <a:t>, </a:t>
            </a:r>
            <a:r>
              <a:rPr lang="en-US" i="1" dirty="0"/>
              <a:t>terminal symbol</a:t>
            </a:r>
            <a:r>
              <a:rPr lang="en-US" dirty="0"/>
              <a:t>]</a:t>
            </a:r>
          </a:p>
          <a:p>
            <a:r>
              <a:rPr lang="en-US" dirty="0"/>
              <a:t>GOTO [</a:t>
            </a:r>
            <a:r>
              <a:rPr lang="en-US" i="1" dirty="0"/>
              <a:t>state</a:t>
            </a:r>
            <a:r>
              <a:rPr lang="en-US" dirty="0"/>
              <a:t>, </a:t>
            </a:r>
            <a:r>
              <a:rPr lang="en-US" i="1" dirty="0"/>
              <a:t>non-terminal symbol</a:t>
            </a:r>
            <a:r>
              <a:rPr lang="en-US" dirty="0"/>
              <a:t>]</a:t>
            </a:r>
          </a:p>
          <a:p>
            <a:r>
              <a:rPr lang="en-US" dirty="0"/>
              <a:t>ACTION:</a:t>
            </a:r>
          </a:p>
          <a:p>
            <a:pPr lvl="1"/>
            <a:r>
              <a:rPr lang="en-US" dirty="0"/>
              <a:t>If [A→</a:t>
            </a:r>
            <a:r>
              <a:rPr lang="el-GR" dirty="0"/>
              <a:t>α</a:t>
            </a:r>
            <a:r>
              <a:rPr lang="en-US" dirty="0"/>
              <a:t>·a</a:t>
            </a:r>
            <a:r>
              <a:rPr lang="el-GR" dirty="0"/>
              <a:t>β] </a:t>
            </a:r>
            <a:r>
              <a:rPr lang="en-US" dirty="0"/>
              <a:t>is in S</a:t>
            </a:r>
            <a:r>
              <a:rPr lang="en-US" baseline="-25000" dirty="0"/>
              <a:t>i</a:t>
            </a:r>
            <a:r>
              <a:rPr lang="en-US" dirty="0"/>
              <a:t> and </a:t>
            </a:r>
            <a:r>
              <a:rPr lang="en-US" dirty="0" err="1"/>
              <a:t>goto</a:t>
            </a:r>
            <a:r>
              <a:rPr lang="en-US" dirty="0"/>
              <a:t>(S</a:t>
            </a:r>
            <a:r>
              <a:rPr lang="en-US" baseline="-25000" dirty="0"/>
              <a:t>i</a:t>
            </a:r>
            <a:r>
              <a:rPr lang="en-US" dirty="0"/>
              <a:t>, a) = </a:t>
            </a:r>
            <a:r>
              <a:rPr lang="en-US" dirty="0" err="1"/>
              <a:t>S</a:t>
            </a:r>
            <a:r>
              <a:rPr lang="en-US" baseline="-25000" dirty="0" err="1"/>
              <a:t>j</a:t>
            </a:r>
            <a:r>
              <a:rPr lang="en-US" dirty="0"/>
              <a:t>, where “a” is a terminal</a:t>
            </a:r>
          </a:p>
          <a:p>
            <a:pPr marL="457200" lvl="1" indent="0">
              <a:buNone/>
            </a:pPr>
            <a:r>
              <a:rPr lang="en-US" dirty="0"/>
              <a:t>	then ACTION[S</a:t>
            </a:r>
            <a:r>
              <a:rPr lang="en-US" baseline="-25000" dirty="0"/>
              <a:t>i</a:t>
            </a:r>
            <a:r>
              <a:rPr lang="en-US" dirty="0"/>
              <a:t>, a] = shift j (</a:t>
            </a:r>
            <a:r>
              <a:rPr lang="en-US" dirty="0" err="1">
                <a:solidFill>
                  <a:srgbClr val="FF0000"/>
                </a:solidFill>
              </a:rPr>
              <a:t>sj</a:t>
            </a:r>
            <a:r>
              <a:rPr lang="en-US" dirty="0"/>
              <a:t>)</a:t>
            </a:r>
          </a:p>
          <a:p>
            <a:pPr lvl="1"/>
            <a:r>
              <a:rPr lang="en-US" dirty="0"/>
              <a:t>If [A→</a:t>
            </a:r>
            <a:r>
              <a:rPr lang="el-GR" dirty="0"/>
              <a:t>α</a:t>
            </a:r>
            <a:r>
              <a:rPr lang="en-US" dirty="0"/>
              <a:t>·</a:t>
            </a:r>
            <a:r>
              <a:rPr lang="el-GR" dirty="0"/>
              <a:t>] </a:t>
            </a:r>
            <a:r>
              <a:rPr lang="en-US" dirty="0"/>
              <a:t>is in S</a:t>
            </a:r>
            <a:r>
              <a:rPr lang="en-US" baseline="-25000" dirty="0"/>
              <a:t>i</a:t>
            </a:r>
            <a:r>
              <a:rPr lang="en-US" dirty="0"/>
              <a:t> and A→</a:t>
            </a:r>
            <a:r>
              <a:rPr lang="el-GR" dirty="0"/>
              <a:t>α </a:t>
            </a:r>
            <a:r>
              <a:rPr lang="en-US" dirty="0"/>
              <a:t>is rule number j</a:t>
            </a:r>
          </a:p>
          <a:p>
            <a:pPr marL="457200" lvl="1" indent="0">
              <a:buNone/>
            </a:pPr>
            <a:r>
              <a:rPr lang="en-US" dirty="0"/>
              <a:t>	then ACTION[S</a:t>
            </a:r>
            <a:r>
              <a:rPr lang="en-US" baseline="-25000" dirty="0"/>
              <a:t>i</a:t>
            </a:r>
            <a:r>
              <a:rPr lang="en-US" dirty="0"/>
              <a:t>, a] = reduce j (</a:t>
            </a:r>
            <a:r>
              <a:rPr lang="en-US" dirty="0" err="1">
                <a:solidFill>
                  <a:srgbClr val="FF0000"/>
                </a:solidFill>
              </a:rPr>
              <a:t>rj</a:t>
            </a:r>
            <a:r>
              <a:rPr lang="en-US" dirty="0"/>
              <a:t>)</a:t>
            </a:r>
          </a:p>
          <a:p>
            <a:pPr lvl="1"/>
            <a:r>
              <a:rPr lang="en-US" dirty="0"/>
              <a:t>If [S’ →S</a:t>
            </a:r>
            <a:r>
              <a:rPr lang="en-US" baseline="-25000" dirty="0"/>
              <a:t>0</a:t>
            </a:r>
            <a:r>
              <a:rPr lang="en-US" dirty="0"/>
              <a:t>·] is in S</a:t>
            </a:r>
            <a:r>
              <a:rPr lang="en-US" baseline="-25000" dirty="0"/>
              <a:t>i</a:t>
            </a:r>
            <a:r>
              <a:rPr lang="en-US" dirty="0"/>
              <a:t> then ACTION[S</a:t>
            </a:r>
            <a:r>
              <a:rPr lang="en-US" baseline="-25000" dirty="0"/>
              <a:t>i</a:t>
            </a:r>
            <a:r>
              <a:rPr lang="en-US" dirty="0"/>
              <a:t>, $] = accept</a:t>
            </a:r>
          </a:p>
          <a:p>
            <a:pPr lvl="1"/>
            <a:r>
              <a:rPr lang="en-US" dirty="0"/>
              <a:t>If no conflicts among ‘shift’ and ‘reduce’ (the first two ‘if’s)</a:t>
            </a:r>
          </a:p>
          <a:p>
            <a:pPr marL="457200" lvl="1" indent="0">
              <a:buNone/>
            </a:pPr>
            <a:r>
              <a:rPr lang="en-US" dirty="0"/>
              <a:t>	then this parser is able to parse the given grammar</a:t>
            </a:r>
          </a:p>
          <a:p>
            <a:r>
              <a:rPr lang="en-US" dirty="0"/>
              <a:t>GOTO</a:t>
            </a:r>
          </a:p>
          <a:p>
            <a:pPr lvl="1"/>
            <a:r>
              <a:rPr lang="en-US" dirty="0"/>
              <a:t>if </a:t>
            </a:r>
            <a:r>
              <a:rPr lang="en-US" dirty="0" err="1"/>
              <a:t>goto</a:t>
            </a:r>
            <a:r>
              <a:rPr lang="en-US" dirty="0"/>
              <a:t>(S</a:t>
            </a:r>
            <a:r>
              <a:rPr lang="en-US" baseline="-25000" dirty="0"/>
              <a:t>i</a:t>
            </a:r>
            <a:r>
              <a:rPr lang="en-US" dirty="0"/>
              <a:t>, A) = </a:t>
            </a:r>
            <a:r>
              <a:rPr lang="en-US" dirty="0" err="1"/>
              <a:t>S</a:t>
            </a:r>
            <a:r>
              <a:rPr lang="en-US" baseline="-25000" dirty="0" err="1"/>
              <a:t>j</a:t>
            </a:r>
            <a:r>
              <a:rPr lang="en-US" dirty="0"/>
              <a:t> then GOTO[S</a:t>
            </a:r>
            <a:r>
              <a:rPr lang="en-US" baseline="-25000" dirty="0"/>
              <a:t>i</a:t>
            </a:r>
            <a:r>
              <a:rPr lang="en-US" dirty="0"/>
              <a:t>, A] = </a:t>
            </a:r>
            <a:r>
              <a:rPr lang="en-US" dirty="0">
                <a:solidFill>
                  <a:srgbClr val="FF0000"/>
                </a:solidFill>
              </a:rPr>
              <a:t>j</a:t>
            </a:r>
          </a:p>
          <a:p>
            <a:r>
              <a:rPr lang="en-US" dirty="0"/>
              <a:t>All entries not filled are rejects</a:t>
            </a:r>
          </a:p>
        </p:txBody>
      </p:sp>
      <p:sp>
        <p:nvSpPr>
          <p:cNvPr id="4" name="Slide Number Placeholder 3">
            <a:extLst>
              <a:ext uri="{FF2B5EF4-FFF2-40B4-BE49-F238E27FC236}">
                <a16:creationId xmlns:a16="http://schemas.microsoft.com/office/drawing/2014/main" id="{BEC5D732-436F-C748-880D-F638EA6ED4A6}"/>
              </a:ext>
            </a:extLst>
          </p:cNvPr>
          <p:cNvSpPr>
            <a:spLocks noGrp="1"/>
          </p:cNvSpPr>
          <p:nvPr>
            <p:ph type="sldNum" sz="quarter" idx="12"/>
          </p:nvPr>
        </p:nvSpPr>
        <p:spPr/>
        <p:txBody>
          <a:bodyPr/>
          <a:lstStyle/>
          <a:p>
            <a:fld id="{F008AB8F-6C8F-46EE-8741-64B361E88E7D}" type="slidenum">
              <a:rPr lang="zh-CN" altLang="en-US" smtClean="0"/>
              <a:t>13</a:t>
            </a:fld>
            <a:endParaRPr lang="zh-CN" altLang="en-US"/>
          </a:p>
        </p:txBody>
      </p:sp>
    </p:spTree>
    <p:extLst>
      <p:ext uri="{BB962C8B-B14F-4D97-AF65-F5344CB8AC3E}">
        <p14:creationId xmlns:p14="http://schemas.microsoft.com/office/powerpoint/2010/main" val="379136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0FEA-3420-C547-AAF6-CA1A9003EFA0}"/>
              </a:ext>
            </a:extLst>
          </p:cNvPr>
          <p:cNvSpPr>
            <a:spLocks noGrp="1"/>
          </p:cNvSpPr>
          <p:nvPr>
            <p:ph type="title"/>
          </p:nvPr>
        </p:nvSpPr>
        <p:spPr/>
        <p:txBody>
          <a:bodyPr/>
          <a:lstStyle/>
          <a:p>
            <a:r>
              <a:rPr lang="en-US" dirty="0"/>
              <a:t>The Example</a:t>
            </a:r>
          </a:p>
        </p:txBody>
      </p:sp>
      <p:sp>
        <p:nvSpPr>
          <p:cNvPr id="4" name="Slide Number Placeholder 3">
            <a:extLst>
              <a:ext uri="{FF2B5EF4-FFF2-40B4-BE49-F238E27FC236}">
                <a16:creationId xmlns:a16="http://schemas.microsoft.com/office/drawing/2014/main" id="{20664502-A1CC-EB4E-A154-B23106C33CE4}"/>
              </a:ext>
            </a:extLst>
          </p:cNvPr>
          <p:cNvSpPr>
            <a:spLocks noGrp="1"/>
          </p:cNvSpPr>
          <p:nvPr>
            <p:ph type="sldNum" sz="quarter" idx="12"/>
          </p:nvPr>
        </p:nvSpPr>
        <p:spPr/>
        <p:txBody>
          <a:bodyPr/>
          <a:lstStyle/>
          <a:p>
            <a:fld id="{F008AB8F-6C8F-46EE-8741-64B361E88E7D}" type="slidenum">
              <a:rPr lang="zh-CN" altLang="en-US" smtClean="0"/>
              <a:t>14</a:t>
            </a:fld>
            <a:endParaRPr lang="zh-CN" altLang="en-US"/>
          </a:p>
        </p:txBody>
      </p:sp>
      <p:graphicFrame>
        <p:nvGraphicFramePr>
          <p:cNvPr id="49" name="Content Placeholder 4">
            <a:extLst>
              <a:ext uri="{FF2B5EF4-FFF2-40B4-BE49-F238E27FC236}">
                <a16:creationId xmlns:a16="http://schemas.microsoft.com/office/drawing/2014/main" id="{C9732A8A-5715-8549-8653-B672530B3984}"/>
              </a:ext>
            </a:extLst>
          </p:cNvPr>
          <p:cNvGraphicFramePr>
            <a:graphicFrameLocks noGrp="1"/>
          </p:cNvGraphicFramePr>
          <p:nvPr>
            <p:ph idx="1"/>
          </p:nvPr>
        </p:nvGraphicFramePr>
        <p:xfrm>
          <a:off x="3275856" y="981075"/>
          <a:ext cx="5688762" cy="3566160"/>
        </p:xfrm>
        <a:graphic>
          <a:graphicData uri="http://schemas.openxmlformats.org/drawingml/2006/table">
            <a:tbl>
              <a:tblPr firstRow="1" bandRow="1">
                <a:tableStyleId>{5940675A-B579-460E-94D1-54222C63F5DA}</a:tableStyleId>
              </a:tblPr>
              <a:tblGrid>
                <a:gridCol w="948127">
                  <a:extLst>
                    <a:ext uri="{9D8B030D-6E8A-4147-A177-3AD203B41FA5}">
                      <a16:colId xmlns:a16="http://schemas.microsoft.com/office/drawing/2014/main" val="311326172"/>
                    </a:ext>
                  </a:extLst>
                </a:gridCol>
                <a:gridCol w="948127">
                  <a:extLst>
                    <a:ext uri="{9D8B030D-6E8A-4147-A177-3AD203B41FA5}">
                      <a16:colId xmlns:a16="http://schemas.microsoft.com/office/drawing/2014/main" val="1584316617"/>
                    </a:ext>
                  </a:extLst>
                </a:gridCol>
                <a:gridCol w="948127">
                  <a:extLst>
                    <a:ext uri="{9D8B030D-6E8A-4147-A177-3AD203B41FA5}">
                      <a16:colId xmlns:a16="http://schemas.microsoft.com/office/drawing/2014/main" val="3073698402"/>
                    </a:ext>
                  </a:extLst>
                </a:gridCol>
                <a:gridCol w="948127">
                  <a:extLst>
                    <a:ext uri="{9D8B030D-6E8A-4147-A177-3AD203B41FA5}">
                      <a16:colId xmlns:a16="http://schemas.microsoft.com/office/drawing/2014/main" val="2764185901"/>
                    </a:ext>
                  </a:extLst>
                </a:gridCol>
                <a:gridCol w="948127">
                  <a:extLst>
                    <a:ext uri="{9D8B030D-6E8A-4147-A177-3AD203B41FA5}">
                      <a16:colId xmlns:a16="http://schemas.microsoft.com/office/drawing/2014/main" val="2621544322"/>
                    </a:ext>
                  </a:extLst>
                </a:gridCol>
                <a:gridCol w="948127">
                  <a:extLst>
                    <a:ext uri="{9D8B030D-6E8A-4147-A177-3AD203B41FA5}">
                      <a16:colId xmlns:a16="http://schemas.microsoft.com/office/drawing/2014/main" val="4175972455"/>
                    </a:ext>
                  </a:extLst>
                </a:gridCol>
              </a:tblGrid>
              <a:tr h="327998">
                <a:tc rowSpan="2">
                  <a:txBody>
                    <a:bodyPr/>
                    <a:lstStyle/>
                    <a:p>
                      <a:pPr algn="ctr"/>
                      <a:r>
                        <a:rPr lang="en-US" sz="2000" b="1" dirty="0"/>
                        <a:t>State</a:t>
                      </a:r>
                    </a:p>
                  </a:txBody>
                  <a:tcPr anchor="ctr"/>
                </a:tc>
                <a:tc gridSpan="3">
                  <a:txBody>
                    <a:bodyPr/>
                    <a:lstStyle/>
                    <a:p>
                      <a:pPr algn="ctr"/>
                      <a:r>
                        <a:rPr lang="en-US" sz="2000" b="1" dirty="0"/>
                        <a:t>ACTION</a:t>
                      </a:r>
                    </a:p>
                  </a:txBody>
                  <a:tcPr/>
                </a:tc>
                <a:tc hMerge="1">
                  <a:txBody>
                    <a:bodyPr/>
                    <a:lstStyle/>
                    <a:p>
                      <a:endParaRPr lang="en-US" dirty="0"/>
                    </a:p>
                  </a:txBody>
                  <a:tcPr/>
                </a:tc>
                <a:tc hMerge="1">
                  <a:txBody>
                    <a:bodyPr/>
                    <a:lstStyle/>
                    <a:p>
                      <a:endParaRPr lang="en-US" dirty="0"/>
                    </a:p>
                  </a:txBody>
                  <a:tcPr/>
                </a:tc>
                <a:tc gridSpan="2">
                  <a:txBody>
                    <a:bodyPr/>
                    <a:lstStyle/>
                    <a:p>
                      <a:pPr algn="ctr"/>
                      <a:r>
                        <a:rPr lang="en-US" sz="2000" b="1" dirty="0"/>
                        <a:t>GOTO</a:t>
                      </a:r>
                    </a:p>
                  </a:txBody>
                  <a:tcPr/>
                </a:tc>
                <a:tc hMerge="1">
                  <a:txBody>
                    <a:bodyPr/>
                    <a:lstStyle/>
                    <a:p>
                      <a:endParaRPr lang="en-US" dirty="0"/>
                    </a:p>
                  </a:txBody>
                  <a:tcPr/>
                </a:tc>
                <a:extLst>
                  <a:ext uri="{0D108BD9-81ED-4DB2-BD59-A6C34878D82A}">
                    <a16:rowId xmlns:a16="http://schemas.microsoft.com/office/drawing/2014/main" val="4976579"/>
                  </a:ext>
                </a:extLst>
              </a:tr>
              <a:tr h="327998">
                <a:tc vMerge="1">
                  <a:txBody>
                    <a:bodyPr/>
                    <a:lstStyle/>
                    <a:p>
                      <a:endParaRPr lang="en-US" dirty="0"/>
                    </a:p>
                  </a:txBody>
                  <a:tcPr/>
                </a:tc>
                <a:tc>
                  <a:txBody>
                    <a:bodyPr/>
                    <a:lstStyle/>
                    <a:p>
                      <a:pPr algn="ctr"/>
                      <a:r>
                        <a:rPr lang="en-US" sz="2000" b="1" dirty="0"/>
                        <a:t>a</a:t>
                      </a:r>
                    </a:p>
                  </a:txBody>
                  <a:tcPr/>
                </a:tc>
                <a:tc>
                  <a:txBody>
                    <a:bodyPr/>
                    <a:lstStyle/>
                    <a:p>
                      <a:pPr algn="ctr"/>
                      <a:r>
                        <a:rPr lang="en-US" sz="2000" b="1" dirty="0"/>
                        <a:t>b</a:t>
                      </a:r>
                    </a:p>
                  </a:txBody>
                  <a:tcPr/>
                </a:tc>
                <a:tc>
                  <a:txBody>
                    <a:bodyPr/>
                    <a:lstStyle/>
                    <a:p>
                      <a:pPr algn="ctr"/>
                      <a:r>
                        <a:rPr lang="en-US" sz="2000" b="1" dirty="0"/>
                        <a:t>$</a:t>
                      </a:r>
                    </a:p>
                  </a:txBody>
                  <a:tcPr/>
                </a:tc>
                <a:tc>
                  <a:txBody>
                    <a:bodyPr/>
                    <a:lstStyle/>
                    <a:p>
                      <a:pPr algn="ctr"/>
                      <a:r>
                        <a:rPr lang="en-US" sz="2000" b="1" dirty="0"/>
                        <a:t>S</a:t>
                      </a:r>
                    </a:p>
                  </a:txBody>
                  <a:tcPr/>
                </a:tc>
                <a:tc>
                  <a:txBody>
                    <a:bodyPr/>
                    <a:lstStyle/>
                    <a:p>
                      <a:pPr algn="ctr"/>
                      <a:r>
                        <a:rPr lang="en-US" sz="2000" b="1" dirty="0"/>
                        <a:t>B</a:t>
                      </a:r>
                    </a:p>
                  </a:txBody>
                  <a:tcPr/>
                </a:tc>
                <a:extLst>
                  <a:ext uri="{0D108BD9-81ED-4DB2-BD59-A6C34878D82A}">
                    <a16:rowId xmlns:a16="http://schemas.microsoft.com/office/drawing/2014/main" val="2994161324"/>
                  </a:ext>
                </a:extLst>
              </a:tr>
              <a:tr h="327998">
                <a:tc>
                  <a:txBody>
                    <a:bodyPr/>
                    <a:lstStyle/>
                    <a:p>
                      <a:pPr algn="ctr"/>
                      <a:r>
                        <a:rPr lang="en-US" sz="2000" b="1" dirty="0"/>
                        <a:t>0</a:t>
                      </a:r>
                    </a:p>
                  </a:txBody>
                  <a:tcPr/>
                </a:tc>
                <a:tc>
                  <a:txBody>
                    <a:bodyPr/>
                    <a:lstStyle/>
                    <a:p>
                      <a:pPr algn="ctr"/>
                      <a:r>
                        <a:rPr lang="en-US" sz="2000" dirty="0"/>
                        <a:t>s3</a:t>
                      </a:r>
                    </a:p>
                  </a:txBody>
                  <a:tcPr/>
                </a:tc>
                <a:tc>
                  <a:txBody>
                    <a:bodyPr/>
                    <a:lstStyle/>
                    <a:p>
                      <a:pPr algn="ctr"/>
                      <a:r>
                        <a:rPr lang="en-US" sz="2000" dirty="0"/>
                        <a:t>s4</a:t>
                      </a:r>
                    </a:p>
                  </a:txBody>
                  <a:tcPr/>
                </a:tc>
                <a:tc>
                  <a:txBody>
                    <a:bodyPr/>
                    <a:lstStyle/>
                    <a:p>
                      <a:pPr algn="ctr"/>
                      <a:endParaRPr lang="en-US" sz="2000" dirty="0"/>
                    </a:p>
                  </a:txBody>
                  <a:tcPr/>
                </a:tc>
                <a:tc>
                  <a:txBody>
                    <a:bodyPr/>
                    <a:lstStyle/>
                    <a:p>
                      <a:pPr algn="ctr"/>
                      <a:r>
                        <a:rPr lang="en-US" sz="2000" dirty="0"/>
                        <a:t>1</a:t>
                      </a:r>
                    </a:p>
                  </a:txBody>
                  <a:tcPr/>
                </a:tc>
                <a:tc>
                  <a:txBody>
                    <a:bodyPr/>
                    <a:lstStyle/>
                    <a:p>
                      <a:pPr algn="ctr"/>
                      <a:r>
                        <a:rPr lang="en-US" sz="2000" dirty="0"/>
                        <a:t>2</a:t>
                      </a:r>
                    </a:p>
                  </a:txBody>
                  <a:tcPr/>
                </a:tc>
                <a:extLst>
                  <a:ext uri="{0D108BD9-81ED-4DB2-BD59-A6C34878D82A}">
                    <a16:rowId xmlns:a16="http://schemas.microsoft.com/office/drawing/2014/main" val="1607804771"/>
                  </a:ext>
                </a:extLst>
              </a:tr>
              <a:tr h="327998">
                <a:tc>
                  <a:txBody>
                    <a:bodyPr/>
                    <a:lstStyle/>
                    <a:p>
                      <a:pPr algn="ctr"/>
                      <a:r>
                        <a:rPr lang="en-US" sz="2000" b="1" dirty="0"/>
                        <a:t>1</a:t>
                      </a:r>
                    </a:p>
                  </a:txBody>
                  <a:tcPr/>
                </a:tc>
                <a:tc>
                  <a:txBody>
                    <a:bodyPr/>
                    <a:lstStyle/>
                    <a:p>
                      <a:pPr algn="ctr"/>
                      <a:endParaRPr lang="en-US" sz="2000"/>
                    </a:p>
                  </a:txBody>
                  <a:tcPr/>
                </a:tc>
                <a:tc>
                  <a:txBody>
                    <a:bodyPr/>
                    <a:lstStyle/>
                    <a:p>
                      <a:pPr algn="ctr"/>
                      <a:endParaRPr lang="en-US" sz="2000" dirty="0"/>
                    </a:p>
                  </a:txBody>
                  <a:tcPr/>
                </a:tc>
                <a:tc>
                  <a:txBody>
                    <a:bodyPr/>
                    <a:lstStyle/>
                    <a:p>
                      <a:pPr algn="ctr"/>
                      <a:r>
                        <a:rPr lang="en-US" sz="2000" dirty="0"/>
                        <a:t>acc</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412861341"/>
                  </a:ext>
                </a:extLst>
              </a:tr>
              <a:tr h="327998">
                <a:tc>
                  <a:txBody>
                    <a:bodyPr/>
                    <a:lstStyle/>
                    <a:p>
                      <a:pPr algn="ctr"/>
                      <a:r>
                        <a:rPr lang="en-US" sz="2000" b="1" dirty="0"/>
                        <a:t>2</a:t>
                      </a:r>
                    </a:p>
                  </a:txBody>
                  <a:tcPr/>
                </a:tc>
                <a:tc>
                  <a:txBody>
                    <a:bodyPr/>
                    <a:lstStyle/>
                    <a:p>
                      <a:pPr algn="ctr"/>
                      <a:r>
                        <a:rPr lang="en-US" sz="2000" dirty="0"/>
                        <a:t>s3</a:t>
                      </a:r>
                    </a:p>
                  </a:txBody>
                  <a:tcPr/>
                </a:tc>
                <a:tc>
                  <a:txBody>
                    <a:bodyPr/>
                    <a:lstStyle/>
                    <a:p>
                      <a:pPr algn="ctr"/>
                      <a:r>
                        <a:rPr lang="en-US" sz="2000" dirty="0"/>
                        <a:t>s4</a:t>
                      </a:r>
                    </a:p>
                  </a:txBody>
                  <a:tcPr/>
                </a:tc>
                <a:tc>
                  <a:txBody>
                    <a:bodyPr/>
                    <a:lstStyle/>
                    <a:p>
                      <a:pPr algn="ctr"/>
                      <a:endParaRPr lang="en-US" sz="2000" dirty="0"/>
                    </a:p>
                  </a:txBody>
                  <a:tcPr/>
                </a:tc>
                <a:tc>
                  <a:txBody>
                    <a:bodyPr/>
                    <a:lstStyle/>
                    <a:p>
                      <a:pPr algn="ctr"/>
                      <a:endParaRPr lang="en-US" sz="2000" dirty="0"/>
                    </a:p>
                  </a:txBody>
                  <a:tcPr/>
                </a:tc>
                <a:tc>
                  <a:txBody>
                    <a:bodyPr/>
                    <a:lstStyle/>
                    <a:p>
                      <a:pPr algn="ctr"/>
                      <a:r>
                        <a:rPr lang="en-US" sz="2000" dirty="0"/>
                        <a:t>5</a:t>
                      </a:r>
                    </a:p>
                  </a:txBody>
                  <a:tcPr/>
                </a:tc>
                <a:extLst>
                  <a:ext uri="{0D108BD9-81ED-4DB2-BD59-A6C34878D82A}">
                    <a16:rowId xmlns:a16="http://schemas.microsoft.com/office/drawing/2014/main" val="1857065"/>
                  </a:ext>
                </a:extLst>
              </a:tr>
              <a:tr h="327998">
                <a:tc>
                  <a:txBody>
                    <a:bodyPr/>
                    <a:lstStyle/>
                    <a:p>
                      <a:pPr algn="ctr"/>
                      <a:r>
                        <a:rPr lang="en-US" sz="2000" b="1" dirty="0"/>
                        <a:t>3</a:t>
                      </a:r>
                    </a:p>
                  </a:txBody>
                  <a:tcPr/>
                </a:tc>
                <a:tc>
                  <a:txBody>
                    <a:bodyPr/>
                    <a:lstStyle/>
                    <a:p>
                      <a:pPr algn="ctr"/>
                      <a:r>
                        <a:rPr lang="en-US" sz="2000" dirty="0"/>
                        <a:t>s3</a:t>
                      </a:r>
                    </a:p>
                  </a:txBody>
                  <a:tcPr/>
                </a:tc>
                <a:tc>
                  <a:txBody>
                    <a:bodyPr/>
                    <a:lstStyle/>
                    <a:p>
                      <a:pPr algn="ctr"/>
                      <a:r>
                        <a:rPr lang="en-US" sz="2000" dirty="0"/>
                        <a:t>s4</a:t>
                      </a:r>
                    </a:p>
                  </a:txBody>
                  <a:tcPr/>
                </a:tc>
                <a:tc>
                  <a:txBody>
                    <a:bodyPr/>
                    <a:lstStyle/>
                    <a:p>
                      <a:pPr algn="ctr"/>
                      <a:endParaRPr lang="en-US" sz="2000" dirty="0"/>
                    </a:p>
                  </a:txBody>
                  <a:tcPr/>
                </a:tc>
                <a:tc>
                  <a:txBody>
                    <a:bodyPr/>
                    <a:lstStyle/>
                    <a:p>
                      <a:pPr algn="ctr"/>
                      <a:endParaRPr lang="en-US" sz="2000" dirty="0"/>
                    </a:p>
                  </a:txBody>
                  <a:tcPr/>
                </a:tc>
                <a:tc>
                  <a:txBody>
                    <a:bodyPr/>
                    <a:lstStyle/>
                    <a:p>
                      <a:pPr algn="ctr"/>
                      <a:r>
                        <a:rPr lang="en-US" sz="2000" dirty="0"/>
                        <a:t>6</a:t>
                      </a:r>
                    </a:p>
                  </a:txBody>
                  <a:tcPr/>
                </a:tc>
                <a:extLst>
                  <a:ext uri="{0D108BD9-81ED-4DB2-BD59-A6C34878D82A}">
                    <a16:rowId xmlns:a16="http://schemas.microsoft.com/office/drawing/2014/main" val="2564560573"/>
                  </a:ext>
                </a:extLst>
              </a:tr>
              <a:tr h="327998">
                <a:tc>
                  <a:txBody>
                    <a:bodyPr/>
                    <a:lstStyle/>
                    <a:p>
                      <a:pPr algn="ctr"/>
                      <a:r>
                        <a:rPr lang="en-US" sz="2000" b="1" dirty="0"/>
                        <a:t>4</a:t>
                      </a:r>
                    </a:p>
                  </a:txBody>
                  <a:tcPr/>
                </a:tc>
                <a:tc>
                  <a:txBody>
                    <a:bodyPr/>
                    <a:lstStyle/>
                    <a:p>
                      <a:pPr algn="ctr"/>
                      <a:r>
                        <a:rPr lang="en-US" sz="2000" dirty="0"/>
                        <a:t>r3</a:t>
                      </a:r>
                    </a:p>
                  </a:txBody>
                  <a:tcPr/>
                </a:tc>
                <a:tc>
                  <a:txBody>
                    <a:bodyPr/>
                    <a:lstStyle/>
                    <a:p>
                      <a:pPr algn="ctr"/>
                      <a:r>
                        <a:rPr lang="en-US" sz="2000" dirty="0"/>
                        <a:t>r3</a:t>
                      </a:r>
                    </a:p>
                  </a:txBody>
                  <a:tcPr/>
                </a:tc>
                <a:tc>
                  <a:txBody>
                    <a:bodyPr/>
                    <a:lstStyle/>
                    <a:p>
                      <a:pPr algn="ctr"/>
                      <a:r>
                        <a:rPr lang="en-US" sz="2000" dirty="0"/>
                        <a:t>r3</a:t>
                      </a:r>
                    </a:p>
                  </a:txBody>
                  <a:tcPr/>
                </a:tc>
                <a:tc>
                  <a:txBody>
                    <a:bodyPr/>
                    <a:lstStyle/>
                    <a:p>
                      <a:pPr algn="ctr"/>
                      <a:endParaRPr lang="en-US" sz="2000" dirty="0"/>
                    </a:p>
                  </a:txBody>
                  <a:tcPr/>
                </a:tc>
                <a:tc>
                  <a:txBody>
                    <a:bodyPr/>
                    <a:lstStyle/>
                    <a:p>
                      <a:pPr algn="ctr"/>
                      <a:endParaRPr lang="en-US" sz="2000"/>
                    </a:p>
                  </a:txBody>
                  <a:tcPr/>
                </a:tc>
                <a:extLst>
                  <a:ext uri="{0D108BD9-81ED-4DB2-BD59-A6C34878D82A}">
                    <a16:rowId xmlns:a16="http://schemas.microsoft.com/office/drawing/2014/main" val="4270945272"/>
                  </a:ext>
                </a:extLst>
              </a:tr>
              <a:tr h="327998">
                <a:tc>
                  <a:txBody>
                    <a:bodyPr/>
                    <a:lstStyle/>
                    <a:p>
                      <a:pPr algn="ctr"/>
                      <a:r>
                        <a:rPr lang="en-US" sz="2000" b="1" dirty="0"/>
                        <a:t>5</a:t>
                      </a:r>
                    </a:p>
                  </a:txBody>
                  <a:tcPr/>
                </a:tc>
                <a:tc>
                  <a:txBody>
                    <a:bodyPr/>
                    <a:lstStyle/>
                    <a:p>
                      <a:pPr algn="ctr"/>
                      <a:r>
                        <a:rPr lang="en-US" sz="2000" dirty="0"/>
                        <a:t>r1</a:t>
                      </a:r>
                    </a:p>
                  </a:txBody>
                  <a:tcPr/>
                </a:tc>
                <a:tc>
                  <a:txBody>
                    <a:bodyPr/>
                    <a:lstStyle/>
                    <a:p>
                      <a:pPr algn="ctr"/>
                      <a:r>
                        <a:rPr lang="en-US" sz="2000" dirty="0"/>
                        <a:t>r1</a:t>
                      </a:r>
                    </a:p>
                  </a:txBody>
                  <a:tcPr/>
                </a:tc>
                <a:tc>
                  <a:txBody>
                    <a:bodyPr/>
                    <a:lstStyle/>
                    <a:p>
                      <a:pPr algn="ctr"/>
                      <a:r>
                        <a:rPr lang="en-US" sz="2000" dirty="0"/>
                        <a:t>r1</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4024360014"/>
                  </a:ext>
                </a:extLst>
              </a:tr>
              <a:tr h="327998">
                <a:tc>
                  <a:txBody>
                    <a:bodyPr/>
                    <a:lstStyle/>
                    <a:p>
                      <a:pPr algn="ctr"/>
                      <a:r>
                        <a:rPr lang="en-US" sz="2000" b="1" dirty="0"/>
                        <a:t>6</a:t>
                      </a:r>
                    </a:p>
                  </a:txBody>
                  <a:tcPr/>
                </a:tc>
                <a:tc>
                  <a:txBody>
                    <a:bodyPr/>
                    <a:lstStyle/>
                    <a:p>
                      <a:pPr algn="ctr"/>
                      <a:r>
                        <a:rPr lang="en-US" sz="2000" dirty="0"/>
                        <a:t>r2</a:t>
                      </a:r>
                    </a:p>
                  </a:txBody>
                  <a:tcPr/>
                </a:tc>
                <a:tc>
                  <a:txBody>
                    <a:bodyPr/>
                    <a:lstStyle/>
                    <a:p>
                      <a:pPr algn="ctr"/>
                      <a:r>
                        <a:rPr lang="en-US" sz="2000" dirty="0"/>
                        <a:t>r2</a:t>
                      </a:r>
                    </a:p>
                  </a:txBody>
                  <a:tcPr/>
                </a:tc>
                <a:tc>
                  <a:txBody>
                    <a:bodyPr/>
                    <a:lstStyle/>
                    <a:p>
                      <a:pPr algn="ctr"/>
                      <a:r>
                        <a:rPr lang="en-US" sz="2000" dirty="0"/>
                        <a:t>r2</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572028018"/>
                  </a:ext>
                </a:extLst>
              </a:tr>
            </a:tbl>
          </a:graphicData>
        </a:graphic>
      </p:graphicFrame>
      <p:sp>
        <p:nvSpPr>
          <p:cNvPr id="52" name="TextBox 51">
            <a:extLst>
              <a:ext uri="{FF2B5EF4-FFF2-40B4-BE49-F238E27FC236}">
                <a16:creationId xmlns:a16="http://schemas.microsoft.com/office/drawing/2014/main" id="{D3DAD819-701F-D04E-9963-5B0AFF389987}"/>
              </a:ext>
            </a:extLst>
          </p:cNvPr>
          <p:cNvSpPr txBox="1"/>
          <p:nvPr/>
        </p:nvSpPr>
        <p:spPr>
          <a:xfrm>
            <a:off x="107504" y="980728"/>
            <a:ext cx="1497526" cy="1938992"/>
          </a:xfrm>
          <a:prstGeom prst="rect">
            <a:avLst/>
          </a:prstGeom>
          <a:noFill/>
        </p:spPr>
        <p:txBody>
          <a:bodyPr wrap="none" rtlCol="0">
            <a:spAutoFit/>
          </a:bodyPr>
          <a:lstStyle/>
          <a:p>
            <a:r>
              <a:rPr lang="en-US" sz="2400" dirty="0"/>
              <a:t>Grammar:</a:t>
            </a:r>
          </a:p>
          <a:p>
            <a:r>
              <a:rPr lang="en-US" sz="2400" dirty="0">
                <a:solidFill>
                  <a:srgbClr val="0000FF"/>
                </a:solidFill>
              </a:rPr>
              <a:t>(0) S’ → S</a:t>
            </a:r>
          </a:p>
          <a:p>
            <a:pPr marL="342900" indent="-342900">
              <a:buAutoNum type="arabicParenBoth"/>
            </a:pPr>
            <a:r>
              <a:rPr lang="en-US" sz="2400" dirty="0">
                <a:solidFill>
                  <a:srgbClr val="0000FF"/>
                </a:solidFill>
              </a:rPr>
              <a:t> S → BB</a:t>
            </a:r>
          </a:p>
          <a:p>
            <a:pPr marL="342900" indent="-342900">
              <a:buAutoNum type="arabicParenBoth"/>
            </a:pPr>
            <a:r>
              <a:rPr lang="en-US" sz="2400" dirty="0">
                <a:solidFill>
                  <a:srgbClr val="0000FF"/>
                </a:solidFill>
              </a:rPr>
              <a:t> B → </a:t>
            </a:r>
            <a:r>
              <a:rPr lang="en-US" sz="2400" dirty="0" err="1">
                <a:solidFill>
                  <a:srgbClr val="0000FF"/>
                </a:solidFill>
              </a:rPr>
              <a:t>aB</a:t>
            </a:r>
            <a:endParaRPr lang="en-US" sz="2400" dirty="0">
              <a:solidFill>
                <a:srgbClr val="0000FF"/>
              </a:solidFill>
            </a:endParaRPr>
          </a:p>
          <a:p>
            <a:pPr marL="342900" indent="-342900">
              <a:buAutoNum type="arabicParenBoth"/>
            </a:pPr>
            <a:r>
              <a:rPr lang="en-US" sz="2400" dirty="0">
                <a:solidFill>
                  <a:srgbClr val="0000FF"/>
                </a:solidFill>
              </a:rPr>
              <a:t> B → b</a:t>
            </a:r>
          </a:p>
        </p:txBody>
      </p:sp>
      <p:pic>
        <p:nvPicPr>
          <p:cNvPr id="5" name="Picture 4">
            <a:extLst>
              <a:ext uri="{FF2B5EF4-FFF2-40B4-BE49-F238E27FC236}">
                <a16:creationId xmlns:a16="http://schemas.microsoft.com/office/drawing/2014/main" id="{8AD10E6F-3E3D-7A4C-9E05-D6F04AB548B3}"/>
              </a:ext>
            </a:extLst>
          </p:cNvPr>
          <p:cNvPicPr>
            <a:picLocks noChangeAspect="1"/>
          </p:cNvPicPr>
          <p:nvPr/>
        </p:nvPicPr>
        <p:blipFill>
          <a:blip r:embed="rId2"/>
          <a:stretch>
            <a:fillRect/>
          </a:stretch>
        </p:blipFill>
        <p:spPr>
          <a:xfrm>
            <a:off x="179382" y="3127777"/>
            <a:ext cx="2997448" cy="3248466"/>
          </a:xfrm>
          <a:prstGeom prst="rect">
            <a:avLst/>
          </a:prstGeom>
        </p:spPr>
      </p:pic>
    </p:spTree>
    <p:extLst>
      <p:ext uri="{BB962C8B-B14F-4D97-AF65-F5344CB8AC3E}">
        <p14:creationId xmlns:p14="http://schemas.microsoft.com/office/powerpoint/2010/main" val="100225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2FB0-92B6-144B-A29E-EF082EB0AA6D}"/>
              </a:ext>
            </a:extLst>
          </p:cNvPr>
          <p:cNvSpPr>
            <a:spLocks noGrp="1"/>
          </p:cNvSpPr>
          <p:nvPr>
            <p:ph type="title"/>
          </p:nvPr>
        </p:nvSpPr>
        <p:spPr/>
        <p:txBody>
          <a:bodyPr/>
          <a:lstStyle/>
          <a:p>
            <a:r>
              <a:rPr lang="en-US" dirty="0"/>
              <a:t>LR(0) Parsing</a:t>
            </a:r>
          </a:p>
        </p:txBody>
      </p:sp>
      <p:sp>
        <p:nvSpPr>
          <p:cNvPr id="3" name="Content Placeholder 2">
            <a:extLst>
              <a:ext uri="{FF2B5EF4-FFF2-40B4-BE49-F238E27FC236}">
                <a16:creationId xmlns:a16="http://schemas.microsoft.com/office/drawing/2014/main" id="{FA6724B6-3197-3D40-8FC2-A0EA659022D7}"/>
              </a:ext>
            </a:extLst>
          </p:cNvPr>
          <p:cNvSpPr>
            <a:spLocks noGrp="1"/>
          </p:cNvSpPr>
          <p:nvPr>
            <p:ph idx="1"/>
          </p:nvPr>
        </p:nvSpPr>
        <p:spPr/>
        <p:txBody>
          <a:bodyPr/>
          <a:lstStyle/>
          <a:p>
            <a:r>
              <a:rPr lang="en-US" dirty="0"/>
              <a:t>Construct LR(0) automaton from the Grammar</a:t>
            </a:r>
          </a:p>
          <a:p>
            <a:endParaRPr lang="en-US" dirty="0"/>
          </a:p>
          <a:p>
            <a:r>
              <a:rPr lang="en-US" dirty="0"/>
              <a:t>Idea: assume</a:t>
            </a:r>
          </a:p>
          <a:p>
            <a:pPr lvl="1"/>
            <a:r>
              <a:rPr lang="en-US" dirty="0"/>
              <a:t>Input buffer contains </a:t>
            </a:r>
            <a:r>
              <a:rPr lang="en-US" dirty="0">
                <a:solidFill>
                  <a:srgbClr val="0000FF"/>
                </a:solidFill>
              </a:rPr>
              <a:t>⍺</a:t>
            </a:r>
          </a:p>
          <a:p>
            <a:pPr lvl="1"/>
            <a:r>
              <a:rPr lang="en-US" dirty="0"/>
              <a:t>Next input is </a:t>
            </a:r>
            <a:r>
              <a:rPr lang="en-US" i="1" dirty="0">
                <a:solidFill>
                  <a:srgbClr val="0000FF"/>
                </a:solidFill>
              </a:rPr>
              <a:t>t</a:t>
            </a:r>
          </a:p>
          <a:p>
            <a:pPr lvl="1"/>
            <a:r>
              <a:rPr lang="en-US" dirty="0"/>
              <a:t>DFA on input </a:t>
            </a:r>
            <a:r>
              <a:rPr lang="en-US" dirty="0">
                <a:solidFill>
                  <a:srgbClr val="0000FF"/>
                </a:solidFill>
              </a:rPr>
              <a:t>⍺</a:t>
            </a:r>
            <a:r>
              <a:rPr lang="en-US" dirty="0"/>
              <a:t> terminates in state </a:t>
            </a:r>
            <a:r>
              <a:rPr lang="en-US" dirty="0">
                <a:solidFill>
                  <a:srgbClr val="0000FF"/>
                </a:solidFill>
              </a:rPr>
              <a:t>s</a:t>
            </a:r>
            <a:endParaRPr lang="en-US" dirty="0"/>
          </a:p>
          <a:p>
            <a:r>
              <a:rPr lang="en-US" dirty="0"/>
              <a:t>Reduce by </a:t>
            </a:r>
            <a:r>
              <a:rPr lang="en-US" dirty="0">
                <a:solidFill>
                  <a:srgbClr val="0000FF"/>
                </a:solidFill>
              </a:rPr>
              <a:t>X → β</a:t>
            </a:r>
            <a:r>
              <a:rPr lang="en-US" dirty="0"/>
              <a:t> if</a:t>
            </a:r>
          </a:p>
          <a:p>
            <a:pPr lvl="1"/>
            <a:r>
              <a:rPr lang="en-US" dirty="0">
                <a:solidFill>
                  <a:srgbClr val="0000FF"/>
                </a:solidFill>
              </a:rPr>
              <a:t>s</a:t>
            </a:r>
            <a:r>
              <a:rPr lang="en-US" dirty="0"/>
              <a:t> contains item </a:t>
            </a:r>
            <a:r>
              <a:rPr lang="en-US" dirty="0">
                <a:solidFill>
                  <a:srgbClr val="0000FF"/>
                </a:solidFill>
              </a:rPr>
              <a:t>X → β·</a:t>
            </a:r>
            <a:endParaRPr lang="en-US" dirty="0"/>
          </a:p>
          <a:p>
            <a:r>
              <a:rPr lang="en-US" dirty="0"/>
              <a:t>Shift if</a:t>
            </a:r>
          </a:p>
          <a:p>
            <a:pPr lvl="1"/>
            <a:r>
              <a:rPr lang="en-US" dirty="0">
                <a:solidFill>
                  <a:srgbClr val="0000FF"/>
                </a:solidFill>
              </a:rPr>
              <a:t>s</a:t>
            </a:r>
            <a:r>
              <a:rPr lang="en-US" dirty="0"/>
              <a:t> contains item </a:t>
            </a:r>
            <a:r>
              <a:rPr lang="en-US" dirty="0">
                <a:solidFill>
                  <a:srgbClr val="0000FF"/>
                </a:solidFill>
              </a:rPr>
              <a:t>X → β·</a:t>
            </a:r>
            <a:r>
              <a:rPr lang="en-US" i="1" dirty="0" err="1">
                <a:solidFill>
                  <a:srgbClr val="0000FF"/>
                </a:solidFill>
              </a:rPr>
              <a:t>tω</a:t>
            </a:r>
            <a:endParaRPr lang="en-US" dirty="0"/>
          </a:p>
          <a:p>
            <a:pPr lvl="1"/>
            <a:r>
              <a:rPr lang="en-US" dirty="0"/>
              <a:t>Equivalent to saying </a:t>
            </a:r>
            <a:r>
              <a:rPr lang="en-US" dirty="0">
                <a:solidFill>
                  <a:srgbClr val="0000FF"/>
                </a:solidFill>
              </a:rPr>
              <a:t>s</a:t>
            </a:r>
            <a:r>
              <a:rPr lang="en-US" dirty="0"/>
              <a:t> has a transition labeled </a:t>
            </a:r>
            <a:r>
              <a:rPr lang="en-US" i="1" dirty="0">
                <a:solidFill>
                  <a:srgbClr val="0000FF"/>
                </a:solidFill>
              </a:rPr>
              <a:t>t</a:t>
            </a:r>
          </a:p>
        </p:txBody>
      </p:sp>
      <p:sp>
        <p:nvSpPr>
          <p:cNvPr id="4" name="Slide Number Placeholder 3">
            <a:extLst>
              <a:ext uri="{FF2B5EF4-FFF2-40B4-BE49-F238E27FC236}">
                <a16:creationId xmlns:a16="http://schemas.microsoft.com/office/drawing/2014/main" id="{A1E2CA48-FFD6-2045-84DF-1F6A65586837}"/>
              </a:ext>
            </a:extLst>
          </p:cNvPr>
          <p:cNvSpPr>
            <a:spLocks noGrp="1"/>
          </p:cNvSpPr>
          <p:nvPr>
            <p:ph type="sldNum" sz="quarter" idx="12"/>
          </p:nvPr>
        </p:nvSpPr>
        <p:spPr/>
        <p:txBody>
          <a:bodyPr/>
          <a:lstStyle/>
          <a:p>
            <a:fld id="{F008AB8F-6C8F-46EE-8741-64B361E88E7D}" type="slidenum">
              <a:rPr lang="zh-CN" altLang="en-US" smtClean="0"/>
              <a:t>15</a:t>
            </a:fld>
            <a:endParaRPr lang="zh-CN" altLang="en-US"/>
          </a:p>
        </p:txBody>
      </p:sp>
    </p:spTree>
    <p:extLst>
      <p:ext uri="{BB962C8B-B14F-4D97-AF65-F5344CB8AC3E}">
        <p14:creationId xmlns:p14="http://schemas.microsoft.com/office/powerpoint/2010/main" val="278801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0D70-2DA4-FA40-A1E2-C253AD178FBE}"/>
              </a:ext>
            </a:extLst>
          </p:cNvPr>
          <p:cNvSpPr>
            <a:spLocks noGrp="1"/>
          </p:cNvSpPr>
          <p:nvPr>
            <p:ph type="title"/>
          </p:nvPr>
        </p:nvSpPr>
        <p:spPr/>
        <p:txBody>
          <a:bodyPr/>
          <a:lstStyle/>
          <a:p>
            <a:r>
              <a:rPr lang="en-US" dirty="0"/>
              <a:t>LR(0) Parsing (cont.)</a:t>
            </a:r>
          </a:p>
        </p:txBody>
      </p:sp>
      <p:sp>
        <p:nvSpPr>
          <p:cNvPr id="3" name="Content Placeholder 2">
            <a:extLst>
              <a:ext uri="{FF2B5EF4-FFF2-40B4-BE49-F238E27FC236}">
                <a16:creationId xmlns:a16="http://schemas.microsoft.com/office/drawing/2014/main" id="{564D459B-EED2-FD4B-9720-B6D78444FCD0}"/>
              </a:ext>
            </a:extLst>
          </p:cNvPr>
          <p:cNvSpPr>
            <a:spLocks noGrp="1"/>
          </p:cNvSpPr>
          <p:nvPr>
            <p:ph idx="1"/>
          </p:nvPr>
        </p:nvSpPr>
        <p:spPr/>
        <p:txBody>
          <a:bodyPr/>
          <a:lstStyle/>
          <a:p>
            <a:r>
              <a:rPr lang="en-US" dirty="0"/>
              <a:t>The parser must be able to determine what action to take in each state without looking at any further input symbols</a:t>
            </a:r>
          </a:p>
          <a:p>
            <a:pPr lvl="1"/>
            <a:r>
              <a:rPr lang="en-US" dirty="0"/>
              <a:t>i.e. by only considering what the parsing stack contains so far</a:t>
            </a:r>
          </a:p>
          <a:p>
            <a:pPr lvl="1"/>
            <a:r>
              <a:rPr lang="en-US" dirty="0"/>
              <a:t>This is the ‘0’ in the parser name</a:t>
            </a:r>
          </a:p>
          <a:p>
            <a:pPr lvl="1"/>
            <a:endParaRPr lang="en-US" dirty="0"/>
          </a:p>
          <a:p>
            <a:r>
              <a:rPr lang="en-US" dirty="0"/>
              <a:t>In an LR(0) table, each state must only shift or reduce</a:t>
            </a:r>
          </a:p>
          <a:p>
            <a:pPr lvl="1"/>
            <a:r>
              <a:rPr lang="en-US" dirty="0"/>
              <a:t>Thus an LR(0) configurating set can only have exactly one reduce item</a:t>
            </a:r>
          </a:p>
          <a:p>
            <a:pPr lvl="2"/>
            <a:r>
              <a:rPr lang="en-US" dirty="0"/>
              <a:t>cannot have both shift and reduce items</a:t>
            </a:r>
          </a:p>
          <a:p>
            <a:pPr lvl="1"/>
            <a:r>
              <a:rPr lang="en-US" dirty="0"/>
              <a:t>E.g., if the grammar contains the production A → </a:t>
            </a:r>
            <a:r>
              <a:rPr lang="el-GR" dirty="0"/>
              <a:t>ε, </a:t>
            </a:r>
            <a:r>
              <a:rPr lang="en-US" dirty="0"/>
              <a:t>then the item A → ·</a:t>
            </a:r>
            <a:r>
              <a:rPr lang="el-GR" dirty="0"/>
              <a:t>ε </a:t>
            </a:r>
            <a:r>
              <a:rPr lang="en-US" dirty="0"/>
              <a:t>will create a shift ­reduce conflict if there is any other non­null production for A</a:t>
            </a:r>
          </a:p>
          <a:p>
            <a:pPr lvl="2"/>
            <a:r>
              <a:rPr lang="el-GR" dirty="0"/>
              <a:t>ε­</a:t>
            </a:r>
            <a:r>
              <a:rPr lang="en-US" dirty="0"/>
              <a:t>-rules are fairly common programming language grammars</a:t>
            </a:r>
          </a:p>
        </p:txBody>
      </p:sp>
      <p:sp>
        <p:nvSpPr>
          <p:cNvPr id="4" name="Slide Number Placeholder 3">
            <a:extLst>
              <a:ext uri="{FF2B5EF4-FFF2-40B4-BE49-F238E27FC236}">
                <a16:creationId xmlns:a16="http://schemas.microsoft.com/office/drawing/2014/main" id="{B81A1664-A88F-DC4B-9A19-8D35082B12C0}"/>
              </a:ext>
            </a:extLst>
          </p:cNvPr>
          <p:cNvSpPr>
            <a:spLocks noGrp="1"/>
          </p:cNvSpPr>
          <p:nvPr>
            <p:ph type="sldNum" sz="quarter" idx="12"/>
          </p:nvPr>
        </p:nvSpPr>
        <p:spPr/>
        <p:txBody>
          <a:bodyPr/>
          <a:lstStyle/>
          <a:p>
            <a:fld id="{F008AB8F-6C8F-46EE-8741-64B361E88E7D}" type="slidenum">
              <a:rPr lang="zh-CN" altLang="en-US" smtClean="0"/>
              <a:t>16</a:t>
            </a:fld>
            <a:endParaRPr lang="zh-CN" altLang="en-US"/>
          </a:p>
        </p:txBody>
      </p:sp>
    </p:spTree>
    <p:extLst>
      <p:ext uri="{BB962C8B-B14F-4D97-AF65-F5344CB8AC3E}">
        <p14:creationId xmlns:p14="http://schemas.microsoft.com/office/powerpoint/2010/main" val="181364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41E3-5F77-104E-A112-D2165BD8F452}"/>
              </a:ext>
            </a:extLst>
          </p:cNvPr>
          <p:cNvSpPr>
            <a:spLocks noGrp="1"/>
          </p:cNvSpPr>
          <p:nvPr>
            <p:ph type="title"/>
          </p:nvPr>
        </p:nvSpPr>
        <p:spPr/>
        <p:txBody>
          <a:bodyPr/>
          <a:lstStyle/>
          <a:p>
            <a:r>
              <a:rPr lang="en-US" dirty="0"/>
              <a:t>LR(0) Conflicts</a:t>
            </a:r>
          </a:p>
        </p:txBody>
      </p:sp>
      <p:sp>
        <p:nvSpPr>
          <p:cNvPr id="4" name="Slide Number Placeholder 3">
            <a:extLst>
              <a:ext uri="{FF2B5EF4-FFF2-40B4-BE49-F238E27FC236}">
                <a16:creationId xmlns:a16="http://schemas.microsoft.com/office/drawing/2014/main" id="{646984AE-2573-4E49-AD3C-DB8BB5F7758B}"/>
              </a:ext>
            </a:extLst>
          </p:cNvPr>
          <p:cNvSpPr>
            <a:spLocks noGrp="1"/>
          </p:cNvSpPr>
          <p:nvPr>
            <p:ph type="sldNum" sz="quarter" idx="12"/>
          </p:nvPr>
        </p:nvSpPr>
        <p:spPr/>
        <p:txBody>
          <a:bodyPr/>
          <a:lstStyle/>
          <a:p>
            <a:fld id="{F008AB8F-6C8F-46EE-8741-64B361E88E7D}" type="slidenum">
              <a:rPr lang="zh-CN" altLang="en-US" smtClean="0"/>
              <a:t>17</a:t>
            </a:fld>
            <a:endParaRPr lang="zh-CN" altLang="en-US"/>
          </a:p>
        </p:txBody>
      </p:sp>
      <p:pic>
        <p:nvPicPr>
          <p:cNvPr id="8" name="Picture 7">
            <a:extLst>
              <a:ext uri="{FF2B5EF4-FFF2-40B4-BE49-F238E27FC236}">
                <a16:creationId xmlns:a16="http://schemas.microsoft.com/office/drawing/2014/main" id="{51567D8D-3D0B-6E41-A8FC-7A361B7633AF}"/>
              </a:ext>
            </a:extLst>
          </p:cNvPr>
          <p:cNvPicPr>
            <a:picLocks noChangeAspect="1"/>
          </p:cNvPicPr>
          <p:nvPr/>
        </p:nvPicPr>
        <p:blipFill>
          <a:blip r:embed="rId2"/>
          <a:stretch>
            <a:fillRect/>
          </a:stretch>
        </p:blipFill>
        <p:spPr>
          <a:xfrm>
            <a:off x="25716" y="5068690"/>
            <a:ext cx="4474276" cy="1744686"/>
          </a:xfrm>
          <a:prstGeom prst="rect">
            <a:avLst/>
          </a:prstGeom>
        </p:spPr>
      </p:pic>
      <p:pic>
        <p:nvPicPr>
          <p:cNvPr id="9" name="Picture 8">
            <a:extLst>
              <a:ext uri="{FF2B5EF4-FFF2-40B4-BE49-F238E27FC236}">
                <a16:creationId xmlns:a16="http://schemas.microsoft.com/office/drawing/2014/main" id="{0E2064FD-9DA0-AD42-BE16-EC3691429EE3}"/>
              </a:ext>
            </a:extLst>
          </p:cNvPr>
          <p:cNvPicPr>
            <a:picLocks noChangeAspect="1"/>
          </p:cNvPicPr>
          <p:nvPr/>
        </p:nvPicPr>
        <p:blipFill>
          <a:blip r:embed="rId3"/>
          <a:stretch>
            <a:fillRect/>
          </a:stretch>
        </p:blipFill>
        <p:spPr>
          <a:xfrm>
            <a:off x="4634229" y="4727977"/>
            <a:ext cx="4474275" cy="2157407"/>
          </a:xfrm>
          <a:prstGeom prst="rect">
            <a:avLst/>
          </a:prstGeom>
        </p:spPr>
      </p:pic>
      <p:pic>
        <p:nvPicPr>
          <p:cNvPr id="10" name="Picture 9">
            <a:extLst>
              <a:ext uri="{FF2B5EF4-FFF2-40B4-BE49-F238E27FC236}">
                <a16:creationId xmlns:a16="http://schemas.microsoft.com/office/drawing/2014/main" id="{0A95755F-893F-3E41-B2CA-641BE4C3C226}"/>
              </a:ext>
            </a:extLst>
          </p:cNvPr>
          <p:cNvPicPr>
            <a:picLocks noChangeAspect="1"/>
          </p:cNvPicPr>
          <p:nvPr/>
        </p:nvPicPr>
        <p:blipFill>
          <a:blip r:embed="rId4"/>
          <a:stretch>
            <a:fillRect/>
          </a:stretch>
        </p:blipFill>
        <p:spPr>
          <a:xfrm>
            <a:off x="1405006" y="4134046"/>
            <a:ext cx="2031946" cy="827073"/>
          </a:xfrm>
          <a:prstGeom prst="rect">
            <a:avLst/>
          </a:prstGeom>
        </p:spPr>
      </p:pic>
      <p:pic>
        <p:nvPicPr>
          <p:cNvPr id="11" name="Picture 10">
            <a:extLst>
              <a:ext uri="{FF2B5EF4-FFF2-40B4-BE49-F238E27FC236}">
                <a16:creationId xmlns:a16="http://schemas.microsoft.com/office/drawing/2014/main" id="{99D9AC4A-4AC2-7148-8635-3D5F48516BE9}"/>
              </a:ext>
            </a:extLst>
          </p:cNvPr>
          <p:cNvPicPr>
            <a:picLocks noChangeAspect="1"/>
          </p:cNvPicPr>
          <p:nvPr/>
        </p:nvPicPr>
        <p:blipFill>
          <a:blip r:embed="rId5"/>
          <a:stretch>
            <a:fillRect/>
          </a:stretch>
        </p:blipFill>
        <p:spPr>
          <a:xfrm>
            <a:off x="6156176" y="3903808"/>
            <a:ext cx="2215467" cy="938429"/>
          </a:xfrm>
          <a:prstGeom prst="rect">
            <a:avLst/>
          </a:prstGeom>
        </p:spPr>
      </p:pic>
      <p:sp>
        <p:nvSpPr>
          <p:cNvPr id="14" name="Content Placeholder 2">
            <a:extLst>
              <a:ext uri="{FF2B5EF4-FFF2-40B4-BE49-F238E27FC236}">
                <a16:creationId xmlns:a16="http://schemas.microsoft.com/office/drawing/2014/main" id="{CB46AFAC-E058-1340-96CC-A054CF262236}"/>
              </a:ext>
            </a:extLst>
          </p:cNvPr>
          <p:cNvSpPr>
            <a:spLocks noGrp="1"/>
          </p:cNvSpPr>
          <p:nvPr>
            <p:ph idx="1"/>
          </p:nvPr>
        </p:nvSpPr>
        <p:spPr>
          <a:xfrm>
            <a:off x="179512" y="980729"/>
            <a:ext cx="8784976" cy="3009301"/>
          </a:xfrm>
        </p:spPr>
        <p:txBody>
          <a:bodyPr>
            <a:normAutofit/>
          </a:bodyPr>
          <a:lstStyle/>
          <a:p>
            <a:r>
              <a:rPr lang="en-US" dirty="0"/>
              <a:t>LR(0) has a reduce/reduce conflict if:</a:t>
            </a:r>
          </a:p>
          <a:p>
            <a:pPr lvl="1"/>
            <a:r>
              <a:rPr lang="en-US" dirty="0"/>
              <a:t>Any state has two reduce items:</a:t>
            </a:r>
          </a:p>
          <a:p>
            <a:pPr lvl="1"/>
            <a:r>
              <a:rPr lang="en-US" dirty="0">
                <a:solidFill>
                  <a:srgbClr val="0000FF"/>
                </a:solidFill>
              </a:rPr>
              <a:t>X → β· </a:t>
            </a:r>
            <a:r>
              <a:rPr lang="en-US" dirty="0"/>
              <a:t>and </a:t>
            </a:r>
            <a:r>
              <a:rPr lang="en-US" dirty="0">
                <a:solidFill>
                  <a:srgbClr val="0000FF"/>
                </a:solidFill>
              </a:rPr>
              <a:t>Y → </a:t>
            </a:r>
            <a:r>
              <a:rPr lang="en-US" dirty="0" err="1">
                <a:solidFill>
                  <a:srgbClr val="0000FF"/>
                </a:solidFill>
              </a:rPr>
              <a:t>ω</a:t>
            </a:r>
            <a:r>
              <a:rPr lang="en-US" dirty="0">
                <a:solidFill>
                  <a:srgbClr val="0000FF"/>
                </a:solidFill>
              </a:rPr>
              <a:t>·</a:t>
            </a:r>
            <a:endParaRPr lang="en-US" dirty="0"/>
          </a:p>
          <a:p>
            <a:r>
              <a:rPr lang="en-US" dirty="0"/>
              <a:t>LR(0) has a shift/reduce conflict if:</a:t>
            </a:r>
          </a:p>
          <a:p>
            <a:pPr lvl="1"/>
            <a:r>
              <a:rPr lang="en-US" dirty="0"/>
              <a:t>Any state has a reduce item and a shift item:</a:t>
            </a:r>
          </a:p>
          <a:p>
            <a:pPr lvl="1"/>
            <a:r>
              <a:rPr lang="en-US" dirty="0">
                <a:solidFill>
                  <a:srgbClr val="0000FF"/>
                </a:solidFill>
              </a:rPr>
              <a:t>X → β· </a:t>
            </a:r>
            <a:r>
              <a:rPr lang="en-US" dirty="0"/>
              <a:t>and </a:t>
            </a:r>
            <a:r>
              <a:rPr lang="en-US" dirty="0">
                <a:solidFill>
                  <a:srgbClr val="0000FF"/>
                </a:solidFill>
              </a:rPr>
              <a:t>Y → </a:t>
            </a:r>
            <a:r>
              <a:rPr lang="en-US" dirty="0" err="1">
                <a:solidFill>
                  <a:srgbClr val="0000FF"/>
                </a:solidFill>
              </a:rPr>
              <a:t>ω·t</a:t>
            </a:r>
            <a:r>
              <a:rPr lang="en-US" dirty="0">
                <a:solidFill>
                  <a:srgbClr val="0000FF"/>
                </a:solidFill>
              </a:rPr>
              <a:t>𝜎</a:t>
            </a:r>
          </a:p>
        </p:txBody>
      </p:sp>
    </p:spTree>
    <p:extLst>
      <p:ext uri="{BB962C8B-B14F-4D97-AF65-F5344CB8AC3E}">
        <p14:creationId xmlns:p14="http://schemas.microsoft.com/office/powerpoint/2010/main" val="358968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43A-9C71-124A-A0D8-BBAF70826ACB}"/>
              </a:ext>
            </a:extLst>
          </p:cNvPr>
          <p:cNvSpPr>
            <a:spLocks noGrp="1"/>
          </p:cNvSpPr>
          <p:nvPr>
            <p:ph type="title"/>
          </p:nvPr>
        </p:nvSpPr>
        <p:spPr/>
        <p:txBody>
          <a:bodyPr/>
          <a:lstStyle/>
          <a:p>
            <a:r>
              <a:rPr lang="en-US" dirty="0"/>
              <a:t>LR(0) Summary</a:t>
            </a:r>
          </a:p>
        </p:txBody>
      </p:sp>
      <p:sp>
        <p:nvSpPr>
          <p:cNvPr id="3" name="Content Placeholder 2">
            <a:extLst>
              <a:ext uri="{FF2B5EF4-FFF2-40B4-BE49-F238E27FC236}">
                <a16:creationId xmlns:a16="http://schemas.microsoft.com/office/drawing/2014/main" id="{DBA92BC1-A16D-5C4E-A3A5-ABF394AD8B0A}"/>
              </a:ext>
            </a:extLst>
          </p:cNvPr>
          <p:cNvSpPr>
            <a:spLocks noGrp="1"/>
          </p:cNvSpPr>
          <p:nvPr>
            <p:ph idx="1"/>
          </p:nvPr>
        </p:nvSpPr>
        <p:spPr/>
        <p:txBody>
          <a:bodyPr>
            <a:normAutofit/>
          </a:bodyPr>
          <a:lstStyle/>
          <a:p>
            <a:r>
              <a:rPr lang="en-US" dirty="0"/>
              <a:t>LR(0) is the simplest LR parsing</a:t>
            </a:r>
          </a:p>
          <a:p>
            <a:pPr lvl="1"/>
            <a:r>
              <a:rPr lang="en-US" dirty="0"/>
              <a:t>Table-driven shift-reduce parser</a:t>
            </a:r>
          </a:p>
          <a:p>
            <a:pPr lvl="2"/>
            <a:r>
              <a:rPr lang="en-US" dirty="0"/>
              <a:t>Action table[s, a] + </a:t>
            </a:r>
            <a:r>
              <a:rPr lang="en-US" dirty="0" err="1"/>
              <a:t>Goto</a:t>
            </a:r>
            <a:r>
              <a:rPr lang="en-US" dirty="0"/>
              <a:t> table[s, X]</a:t>
            </a:r>
          </a:p>
          <a:p>
            <a:pPr lvl="1"/>
            <a:r>
              <a:rPr lang="en-US" dirty="0"/>
              <a:t>Weakest, not used much in practice</a:t>
            </a:r>
          </a:p>
          <a:p>
            <a:pPr lvl="1"/>
            <a:r>
              <a:rPr lang="en-US" dirty="0"/>
              <a:t>Parses without using any lookahead</a:t>
            </a:r>
          </a:p>
          <a:p>
            <a:endParaRPr lang="en-US" dirty="0"/>
          </a:p>
          <a:p>
            <a:r>
              <a:rPr lang="en-US" dirty="0"/>
              <a:t>Adding just one token of lookahead vastly increases the parsing power</a:t>
            </a:r>
          </a:p>
          <a:p>
            <a:pPr lvl="1"/>
            <a:r>
              <a:rPr lang="en-US" dirty="0"/>
              <a:t>LR(1)</a:t>
            </a:r>
          </a:p>
          <a:p>
            <a:pPr lvl="1"/>
            <a:r>
              <a:rPr lang="en-US" dirty="0"/>
              <a:t>SLR(1)</a:t>
            </a:r>
          </a:p>
          <a:p>
            <a:pPr lvl="1"/>
            <a:r>
              <a:rPr lang="en-US" dirty="0"/>
              <a:t>LALR(1)</a:t>
            </a:r>
          </a:p>
        </p:txBody>
      </p:sp>
      <p:sp>
        <p:nvSpPr>
          <p:cNvPr id="4" name="Slide Number Placeholder 3">
            <a:extLst>
              <a:ext uri="{FF2B5EF4-FFF2-40B4-BE49-F238E27FC236}">
                <a16:creationId xmlns:a16="http://schemas.microsoft.com/office/drawing/2014/main" id="{0E5A83EF-CA8D-DA4D-B74B-D255D3CF816D}"/>
              </a:ext>
            </a:extLst>
          </p:cNvPr>
          <p:cNvSpPr>
            <a:spLocks noGrp="1"/>
          </p:cNvSpPr>
          <p:nvPr>
            <p:ph type="sldNum" sz="quarter" idx="12"/>
          </p:nvPr>
        </p:nvSpPr>
        <p:spPr/>
        <p:txBody>
          <a:bodyPr/>
          <a:lstStyle/>
          <a:p>
            <a:fld id="{F008AB8F-6C8F-46EE-8741-64B361E88E7D}" type="slidenum">
              <a:rPr lang="zh-CN" altLang="en-US" smtClean="0"/>
              <a:t>18</a:t>
            </a:fld>
            <a:endParaRPr lang="zh-CN" altLang="en-US"/>
          </a:p>
        </p:txBody>
      </p:sp>
    </p:spTree>
    <p:extLst>
      <p:ext uri="{BB962C8B-B14F-4D97-AF65-F5344CB8AC3E}">
        <p14:creationId xmlns:p14="http://schemas.microsoft.com/office/powerpoint/2010/main" val="192611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CE1C-45F0-AD41-8585-BD8401242BCA}"/>
              </a:ext>
            </a:extLst>
          </p:cNvPr>
          <p:cNvSpPr>
            <a:spLocks noGrp="1"/>
          </p:cNvSpPr>
          <p:nvPr>
            <p:ph type="title"/>
          </p:nvPr>
        </p:nvSpPr>
        <p:spPr/>
        <p:txBody>
          <a:bodyPr/>
          <a:lstStyle/>
          <a:p>
            <a:r>
              <a:rPr lang="en-US" dirty="0"/>
              <a:t>SLR(1) Parsing</a:t>
            </a:r>
          </a:p>
        </p:txBody>
      </p:sp>
      <p:sp>
        <p:nvSpPr>
          <p:cNvPr id="3" name="Content Placeholder 2">
            <a:extLst>
              <a:ext uri="{FF2B5EF4-FFF2-40B4-BE49-F238E27FC236}">
                <a16:creationId xmlns:a16="http://schemas.microsoft.com/office/drawing/2014/main" id="{E89C4C41-EFF0-AA4B-B4C1-73FF25FA15D6}"/>
              </a:ext>
            </a:extLst>
          </p:cNvPr>
          <p:cNvSpPr>
            <a:spLocks noGrp="1"/>
          </p:cNvSpPr>
          <p:nvPr>
            <p:ph idx="1"/>
          </p:nvPr>
        </p:nvSpPr>
        <p:spPr/>
        <p:txBody>
          <a:bodyPr>
            <a:normAutofit/>
          </a:bodyPr>
          <a:lstStyle/>
          <a:p>
            <a:r>
              <a:rPr lang="en-US" dirty="0"/>
              <a:t>LR(0) conflicts are generally caused by </a:t>
            </a:r>
            <a:r>
              <a:rPr lang="en-US" b="1" dirty="0"/>
              <a:t>reduce</a:t>
            </a:r>
            <a:r>
              <a:rPr lang="en-US" dirty="0"/>
              <a:t> actions</a:t>
            </a:r>
          </a:p>
          <a:p>
            <a:pPr lvl="1"/>
            <a:r>
              <a:rPr lang="en-US" dirty="0"/>
              <a:t>If the item is complete, the parser must choose to reduce</a:t>
            </a:r>
          </a:p>
          <a:p>
            <a:pPr lvl="2"/>
            <a:r>
              <a:rPr lang="en-US" dirty="0"/>
              <a:t>Is this always appropriate?</a:t>
            </a:r>
          </a:p>
          <a:p>
            <a:pPr lvl="2"/>
            <a:r>
              <a:rPr lang="en-US" dirty="0"/>
              <a:t>The next upcoming token may tells us something different</a:t>
            </a:r>
          </a:p>
          <a:p>
            <a:pPr lvl="1"/>
            <a:r>
              <a:rPr lang="en-US" dirty="0"/>
              <a:t>What tokens may tell the reduction is not appropriate?</a:t>
            </a:r>
          </a:p>
          <a:p>
            <a:pPr lvl="2"/>
            <a:r>
              <a:rPr lang="en-US" dirty="0"/>
              <a:t>Perhaps </a:t>
            </a:r>
            <a:r>
              <a:rPr lang="en-US" b="1" dirty="0"/>
              <a:t>Follow(A) </a:t>
            </a:r>
            <a:r>
              <a:rPr lang="en-US" dirty="0"/>
              <a:t>could be useful here</a:t>
            </a:r>
          </a:p>
          <a:p>
            <a:r>
              <a:rPr lang="en-US" b="1" dirty="0"/>
              <a:t>SLR</a:t>
            </a:r>
            <a:r>
              <a:rPr lang="en-US" dirty="0"/>
              <a:t> = Simple LR</a:t>
            </a:r>
          </a:p>
          <a:p>
            <a:pPr lvl="1"/>
            <a:r>
              <a:rPr lang="en-US" dirty="0"/>
              <a:t>Use the same LR(0) configurating sets and have the same table structure and parser operation</a:t>
            </a:r>
          </a:p>
          <a:p>
            <a:pPr lvl="1"/>
            <a:r>
              <a:rPr lang="en-US" dirty="0"/>
              <a:t>The difference comes in assigning table actions</a:t>
            </a:r>
          </a:p>
          <a:p>
            <a:pPr lvl="2"/>
            <a:r>
              <a:rPr lang="en-US" dirty="0"/>
              <a:t>Use one token of lookahead to help arbitrate among the conflicts</a:t>
            </a:r>
          </a:p>
          <a:p>
            <a:pPr lvl="2"/>
            <a:r>
              <a:rPr lang="en-US" dirty="0"/>
              <a:t>Reduce only if the next input token is a member of the follow set of the non­terminal being reduced</a:t>
            </a:r>
          </a:p>
        </p:txBody>
      </p:sp>
      <p:sp>
        <p:nvSpPr>
          <p:cNvPr id="4" name="Slide Number Placeholder 3">
            <a:extLst>
              <a:ext uri="{FF2B5EF4-FFF2-40B4-BE49-F238E27FC236}">
                <a16:creationId xmlns:a16="http://schemas.microsoft.com/office/drawing/2014/main" id="{518B6CE1-34E6-FE4A-8C0E-BADD6FFD88FD}"/>
              </a:ext>
            </a:extLst>
          </p:cNvPr>
          <p:cNvSpPr>
            <a:spLocks noGrp="1"/>
          </p:cNvSpPr>
          <p:nvPr>
            <p:ph type="sldNum" sz="quarter" idx="12"/>
          </p:nvPr>
        </p:nvSpPr>
        <p:spPr/>
        <p:txBody>
          <a:bodyPr/>
          <a:lstStyle/>
          <a:p>
            <a:fld id="{F008AB8F-6C8F-46EE-8741-64B361E88E7D}" type="slidenum">
              <a:rPr lang="zh-CN" altLang="en-US" smtClean="0"/>
              <a:t>19</a:t>
            </a:fld>
            <a:endParaRPr lang="zh-CN" altLang="en-US"/>
          </a:p>
        </p:txBody>
      </p:sp>
    </p:spTree>
    <p:extLst>
      <p:ext uri="{BB962C8B-B14F-4D97-AF65-F5344CB8AC3E}">
        <p14:creationId xmlns:p14="http://schemas.microsoft.com/office/powerpoint/2010/main" val="51555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721C-6BF5-6E43-A430-F88A92E4EBD5}"/>
              </a:ext>
            </a:extLst>
          </p:cNvPr>
          <p:cNvSpPr>
            <a:spLocks noGrp="1"/>
          </p:cNvSpPr>
          <p:nvPr>
            <p:ph type="title"/>
          </p:nvPr>
        </p:nvSpPr>
        <p:spPr/>
        <p:txBody>
          <a:bodyPr/>
          <a:lstStyle/>
          <a:p>
            <a:r>
              <a:rPr lang="en-US" dirty="0"/>
              <a:t>Review Questions (1)</a:t>
            </a:r>
          </a:p>
        </p:txBody>
      </p:sp>
      <p:sp>
        <p:nvSpPr>
          <p:cNvPr id="3" name="Content Placeholder 2">
            <a:extLst>
              <a:ext uri="{FF2B5EF4-FFF2-40B4-BE49-F238E27FC236}">
                <a16:creationId xmlns:a16="http://schemas.microsoft.com/office/drawing/2014/main" id="{D566BCB5-F309-C34D-A62D-12E586BA0A86}"/>
              </a:ext>
            </a:extLst>
          </p:cNvPr>
          <p:cNvSpPr>
            <a:spLocks noGrp="1"/>
          </p:cNvSpPr>
          <p:nvPr>
            <p:ph idx="1"/>
          </p:nvPr>
        </p:nvSpPr>
        <p:spPr>
          <a:xfrm>
            <a:off x="179512" y="836712"/>
            <a:ext cx="8784976" cy="5544616"/>
          </a:xfrm>
          <a:solidFill>
            <a:schemeClr val="bg1">
              <a:lumMod val="95000"/>
            </a:schemeClr>
          </a:solidFill>
        </p:spPr>
        <p:txBody>
          <a:bodyPr>
            <a:normAutofit/>
          </a:bodyPr>
          <a:lstStyle/>
          <a:p>
            <a:r>
              <a:rPr lang="en-US" dirty="0"/>
              <a:t>What does LR(k) mean?</a:t>
            </a:r>
          </a:p>
          <a:p>
            <a:endParaRPr lang="en-US" dirty="0"/>
          </a:p>
          <a:p>
            <a:endParaRPr lang="en-US" dirty="0"/>
          </a:p>
          <a:p>
            <a:r>
              <a:rPr lang="en-US" dirty="0"/>
              <a:t>What are the parts of a LR parser?</a:t>
            </a:r>
          </a:p>
          <a:p>
            <a:pPr marL="0" indent="0">
              <a:buNone/>
            </a:pPr>
            <a:endParaRPr lang="en-US" dirty="0"/>
          </a:p>
          <a:p>
            <a:r>
              <a:rPr lang="en-US" dirty="0"/>
              <a:t>What are held in the stack of a LR parser?</a:t>
            </a:r>
          </a:p>
          <a:p>
            <a:endParaRPr lang="en-US" dirty="0"/>
          </a:p>
          <a:p>
            <a:r>
              <a:rPr lang="en-US" dirty="0"/>
              <a:t>The LR parsing table is split into two, what are they?</a:t>
            </a:r>
          </a:p>
          <a:p>
            <a:pPr marL="0" indent="0">
              <a:buNone/>
            </a:pPr>
            <a:endParaRPr lang="en-US" dirty="0"/>
          </a:p>
          <a:p>
            <a:r>
              <a:rPr lang="en-US" dirty="0"/>
              <a:t>What are the possible actions in Action table?</a:t>
            </a:r>
          </a:p>
        </p:txBody>
      </p:sp>
      <p:sp>
        <p:nvSpPr>
          <p:cNvPr id="4" name="Slide Number Placeholder 3">
            <a:extLst>
              <a:ext uri="{FF2B5EF4-FFF2-40B4-BE49-F238E27FC236}">
                <a16:creationId xmlns:a16="http://schemas.microsoft.com/office/drawing/2014/main" id="{110BB04F-0A6A-3B49-A501-4D8ECB327A1D}"/>
              </a:ext>
            </a:extLst>
          </p:cNvPr>
          <p:cNvSpPr>
            <a:spLocks noGrp="1"/>
          </p:cNvSpPr>
          <p:nvPr>
            <p:ph type="sldNum" sz="quarter" idx="12"/>
          </p:nvPr>
        </p:nvSpPr>
        <p:spPr/>
        <p:txBody>
          <a:bodyPr/>
          <a:lstStyle/>
          <a:p>
            <a:fld id="{F008AB8F-6C8F-46EE-8741-64B361E88E7D}" type="slidenum">
              <a:rPr lang="zh-CN" altLang="en-US" smtClean="0"/>
              <a:t>2</a:t>
            </a:fld>
            <a:endParaRPr lang="zh-CN" altLang="en-US" dirty="0"/>
          </a:p>
        </p:txBody>
      </p:sp>
      <p:sp>
        <p:nvSpPr>
          <p:cNvPr id="6" name="TextBox 5">
            <a:extLst>
              <a:ext uri="{FF2B5EF4-FFF2-40B4-BE49-F238E27FC236}">
                <a16:creationId xmlns:a16="http://schemas.microsoft.com/office/drawing/2014/main" id="{EA2A9453-7013-A645-BA28-F4970DC0E648}"/>
              </a:ext>
            </a:extLst>
          </p:cNvPr>
          <p:cNvSpPr txBox="1"/>
          <p:nvPr/>
        </p:nvSpPr>
        <p:spPr>
          <a:xfrm>
            <a:off x="657284" y="3821090"/>
            <a:ext cx="8650638" cy="461665"/>
          </a:xfrm>
          <a:prstGeom prst="rect">
            <a:avLst/>
          </a:prstGeom>
          <a:noFill/>
        </p:spPr>
        <p:txBody>
          <a:bodyPr wrap="none" rtlCol="0">
            <a:spAutoFit/>
          </a:bodyPr>
          <a:lstStyle/>
          <a:p>
            <a:r>
              <a:rPr lang="en-US" sz="2400" dirty="0">
                <a:solidFill>
                  <a:srgbClr val="0000FF"/>
                </a:solidFill>
              </a:rPr>
              <a:t>A sequence of states, and each has an associated grammar symbol</a:t>
            </a:r>
          </a:p>
        </p:txBody>
      </p:sp>
      <p:sp>
        <p:nvSpPr>
          <p:cNvPr id="9" name="TextBox 8">
            <a:extLst>
              <a:ext uri="{FF2B5EF4-FFF2-40B4-BE49-F238E27FC236}">
                <a16:creationId xmlns:a16="http://schemas.microsoft.com/office/drawing/2014/main" id="{8DE49AA9-539C-2A44-A046-80C81AF57F32}"/>
              </a:ext>
            </a:extLst>
          </p:cNvPr>
          <p:cNvSpPr txBox="1"/>
          <p:nvPr/>
        </p:nvSpPr>
        <p:spPr>
          <a:xfrm>
            <a:off x="683568" y="1191398"/>
            <a:ext cx="5801716" cy="1200329"/>
          </a:xfrm>
          <a:prstGeom prst="rect">
            <a:avLst/>
          </a:prstGeom>
          <a:noFill/>
        </p:spPr>
        <p:txBody>
          <a:bodyPr wrap="none" rtlCol="0">
            <a:spAutoFit/>
          </a:bodyPr>
          <a:lstStyle/>
          <a:p>
            <a:r>
              <a:rPr lang="en-US" sz="2400" dirty="0">
                <a:solidFill>
                  <a:srgbClr val="0000FF"/>
                </a:solidFill>
              </a:rPr>
              <a:t>L: scan the input from left to right</a:t>
            </a:r>
          </a:p>
          <a:p>
            <a:r>
              <a:rPr lang="en-US" sz="2400" dirty="0">
                <a:solidFill>
                  <a:srgbClr val="0000FF"/>
                </a:solidFill>
              </a:rPr>
              <a:t>R: construct a rightmost derivation in reverse</a:t>
            </a:r>
          </a:p>
          <a:p>
            <a:r>
              <a:rPr lang="en-US" sz="2400" dirty="0">
                <a:solidFill>
                  <a:srgbClr val="0000FF"/>
                </a:solidFill>
              </a:rPr>
              <a:t>k: use k input symbols of lookahead</a:t>
            </a:r>
          </a:p>
        </p:txBody>
      </p:sp>
      <p:sp>
        <p:nvSpPr>
          <p:cNvPr id="10" name="TextBox 9">
            <a:extLst>
              <a:ext uri="{FF2B5EF4-FFF2-40B4-BE49-F238E27FC236}">
                <a16:creationId xmlns:a16="http://schemas.microsoft.com/office/drawing/2014/main" id="{E127FA69-55DC-DF4C-96C3-D23B85C6C0CB}"/>
              </a:ext>
            </a:extLst>
          </p:cNvPr>
          <p:cNvSpPr txBox="1"/>
          <p:nvPr/>
        </p:nvSpPr>
        <p:spPr>
          <a:xfrm>
            <a:off x="683568" y="5919663"/>
            <a:ext cx="3515001" cy="461665"/>
          </a:xfrm>
          <a:prstGeom prst="rect">
            <a:avLst/>
          </a:prstGeom>
          <a:noFill/>
        </p:spPr>
        <p:txBody>
          <a:bodyPr wrap="none" rtlCol="0">
            <a:spAutoFit/>
          </a:bodyPr>
          <a:lstStyle/>
          <a:p>
            <a:r>
              <a:rPr lang="en-US" sz="2400" dirty="0">
                <a:solidFill>
                  <a:srgbClr val="0000FF"/>
                </a:solidFill>
              </a:rPr>
              <a:t>Shift, reduce, accept, error</a:t>
            </a:r>
          </a:p>
        </p:txBody>
      </p:sp>
      <p:sp>
        <p:nvSpPr>
          <p:cNvPr id="11" name="TextBox 10">
            <a:extLst>
              <a:ext uri="{FF2B5EF4-FFF2-40B4-BE49-F238E27FC236}">
                <a16:creationId xmlns:a16="http://schemas.microsoft.com/office/drawing/2014/main" id="{91E4A1F1-E62E-E54F-A0DC-88D09E098C4A}"/>
              </a:ext>
            </a:extLst>
          </p:cNvPr>
          <p:cNvSpPr txBox="1"/>
          <p:nvPr/>
        </p:nvSpPr>
        <p:spPr>
          <a:xfrm>
            <a:off x="683568" y="4914440"/>
            <a:ext cx="7079439" cy="461665"/>
          </a:xfrm>
          <a:prstGeom prst="rect">
            <a:avLst/>
          </a:prstGeom>
          <a:noFill/>
        </p:spPr>
        <p:txBody>
          <a:bodyPr wrap="none" rtlCol="0">
            <a:spAutoFit/>
          </a:bodyPr>
          <a:lstStyle/>
          <a:p>
            <a:r>
              <a:rPr lang="en-US" sz="2400" dirty="0">
                <a:solidFill>
                  <a:srgbClr val="0000FF"/>
                </a:solidFill>
              </a:rPr>
              <a:t>Action table for terminals, </a:t>
            </a:r>
            <a:r>
              <a:rPr lang="en-US" sz="2400" dirty="0" err="1">
                <a:solidFill>
                  <a:srgbClr val="0000FF"/>
                </a:solidFill>
              </a:rPr>
              <a:t>Goto</a:t>
            </a:r>
            <a:r>
              <a:rPr lang="en-US" sz="2400" dirty="0">
                <a:solidFill>
                  <a:srgbClr val="0000FF"/>
                </a:solidFill>
              </a:rPr>
              <a:t> table for non-terminals</a:t>
            </a:r>
          </a:p>
        </p:txBody>
      </p:sp>
      <p:sp>
        <p:nvSpPr>
          <p:cNvPr id="13" name="TextBox 12">
            <a:extLst>
              <a:ext uri="{FF2B5EF4-FFF2-40B4-BE49-F238E27FC236}">
                <a16:creationId xmlns:a16="http://schemas.microsoft.com/office/drawing/2014/main" id="{F0EE99FB-ED0A-1C45-B3F1-8D0C2930EE29}"/>
              </a:ext>
            </a:extLst>
          </p:cNvPr>
          <p:cNvSpPr txBox="1"/>
          <p:nvPr/>
        </p:nvSpPr>
        <p:spPr>
          <a:xfrm>
            <a:off x="657284" y="2904900"/>
            <a:ext cx="4919552" cy="461665"/>
          </a:xfrm>
          <a:prstGeom prst="rect">
            <a:avLst/>
          </a:prstGeom>
          <a:noFill/>
        </p:spPr>
        <p:txBody>
          <a:bodyPr wrap="none" rtlCol="0">
            <a:spAutoFit/>
          </a:bodyPr>
          <a:lstStyle/>
          <a:p>
            <a:r>
              <a:rPr lang="en-US" sz="2400" dirty="0">
                <a:solidFill>
                  <a:srgbClr val="0000FF"/>
                </a:solidFill>
              </a:rPr>
              <a:t>Input buffer, stack, parse table, driver</a:t>
            </a:r>
          </a:p>
        </p:txBody>
      </p:sp>
      <p:pic>
        <p:nvPicPr>
          <p:cNvPr id="12" name="Picture 11">
            <a:extLst>
              <a:ext uri="{FF2B5EF4-FFF2-40B4-BE49-F238E27FC236}">
                <a16:creationId xmlns:a16="http://schemas.microsoft.com/office/drawing/2014/main" id="{2C58F277-AE32-B143-9C31-8EA7F3049A8A}"/>
              </a:ext>
            </a:extLst>
          </p:cNvPr>
          <p:cNvPicPr>
            <a:picLocks noChangeAspect="1"/>
          </p:cNvPicPr>
          <p:nvPr/>
        </p:nvPicPr>
        <p:blipFill>
          <a:blip r:embed="rId2"/>
          <a:stretch>
            <a:fillRect/>
          </a:stretch>
        </p:blipFill>
        <p:spPr>
          <a:xfrm>
            <a:off x="5765304" y="1968826"/>
            <a:ext cx="3168352" cy="1536422"/>
          </a:xfrm>
          <a:prstGeom prst="rect">
            <a:avLst/>
          </a:prstGeom>
        </p:spPr>
      </p:pic>
    </p:spTree>
    <p:extLst>
      <p:ext uri="{BB962C8B-B14F-4D97-AF65-F5344CB8AC3E}">
        <p14:creationId xmlns:p14="http://schemas.microsoft.com/office/powerpoint/2010/main" val="352889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4345-4540-E048-A993-D284B3E1A7EF}"/>
              </a:ext>
            </a:extLst>
          </p:cNvPr>
          <p:cNvSpPr>
            <a:spLocks noGrp="1"/>
          </p:cNvSpPr>
          <p:nvPr>
            <p:ph type="title"/>
          </p:nvPr>
        </p:nvSpPr>
        <p:spPr/>
        <p:txBody>
          <a:bodyPr/>
          <a:lstStyle/>
          <a:p>
            <a:r>
              <a:rPr lang="en-US" dirty="0"/>
              <a:t>SLR(1) Parsing (cont.)</a:t>
            </a:r>
          </a:p>
        </p:txBody>
      </p:sp>
      <p:sp>
        <p:nvSpPr>
          <p:cNvPr id="3" name="Content Placeholder 2">
            <a:extLst>
              <a:ext uri="{FF2B5EF4-FFF2-40B4-BE49-F238E27FC236}">
                <a16:creationId xmlns:a16="http://schemas.microsoft.com/office/drawing/2014/main" id="{143DD5FB-7941-F249-B38E-EC7EB5ED353E}"/>
              </a:ext>
            </a:extLst>
          </p:cNvPr>
          <p:cNvSpPr>
            <a:spLocks noGrp="1"/>
          </p:cNvSpPr>
          <p:nvPr>
            <p:ph idx="1"/>
          </p:nvPr>
        </p:nvSpPr>
        <p:spPr/>
        <p:txBody>
          <a:bodyPr/>
          <a:lstStyle/>
          <a:p>
            <a:r>
              <a:rPr lang="en-US" dirty="0"/>
              <a:t>In the SLR(1) parser, it is allowable for there to be both shift and reduce items in the same state as well as multiple reduce items</a:t>
            </a:r>
          </a:p>
          <a:p>
            <a:pPr lvl="1"/>
            <a:r>
              <a:rPr lang="en-US" dirty="0"/>
              <a:t>The SLR(1) parser will be able to determine which action to take as long as the follow sets are disjoint.</a:t>
            </a:r>
          </a:p>
        </p:txBody>
      </p:sp>
      <p:sp>
        <p:nvSpPr>
          <p:cNvPr id="4" name="Slide Number Placeholder 3">
            <a:extLst>
              <a:ext uri="{FF2B5EF4-FFF2-40B4-BE49-F238E27FC236}">
                <a16:creationId xmlns:a16="http://schemas.microsoft.com/office/drawing/2014/main" id="{03F0B2CD-3609-8942-A6E4-A83F8F8E9C8F}"/>
              </a:ext>
            </a:extLst>
          </p:cNvPr>
          <p:cNvSpPr>
            <a:spLocks noGrp="1"/>
          </p:cNvSpPr>
          <p:nvPr>
            <p:ph type="sldNum" sz="quarter" idx="12"/>
          </p:nvPr>
        </p:nvSpPr>
        <p:spPr/>
        <p:txBody>
          <a:bodyPr/>
          <a:lstStyle/>
          <a:p>
            <a:fld id="{F008AB8F-6C8F-46EE-8741-64B361E88E7D}" type="slidenum">
              <a:rPr lang="zh-CN" altLang="en-US" smtClean="0"/>
              <a:t>20</a:t>
            </a:fld>
            <a:endParaRPr lang="zh-CN" altLang="en-US"/>
          </a:p>
        </p:txBody>
      </p:sp>
      <p:pic>
        <p:nvPicPr>
          <p:cNvPr id="5" name="Picture 4">
            <a:extLst>
              <a:ext uri="{FF2B5EF4-FFF2-40B4-BE49-F238E27FC236}">
                <a16:creationId xmlns:a16="http://schemas.microsoft.com/office/drawing/2014/main" id="{126A84F7-4EDB-6F41-83C8-BCA29706C182}"/>
              </a:ext>
            </a:extLst>
          </p:cNvPr>
          <p:cNvPicPr>
            <a:picLocks noChangeAspect="1"/>
          </p:cNvPicPr>
          <p:nvPr/>
        </p:nvPicPr>
        <p:blipFill>
          <a:blip r:embed="rId2"/>
          <a:stretch>
            <a:fillRect/>
          </a:stretch>
        </p:blipFill>
        <p:spPr>
          <a:xfrm>
            <a:off x="2627784" y="2908450"/>
            <a:ext cx="4474276" cy="1744686"/>
          </a:xfrm>
          <a:prstGeom prst="rect">
            <a:avLst/>
          </a:prstGeom>
        </p:spPr>
      </p:pic>
      <p:pic>
        <p:nvPicPr>
          <p:cNvPr id="6" name="Picture 5">
            <a:extLst>
              <a:ext uri="{FF2B5EF4-FFF2-40B4-BE49-F238E27FC236}">
                <a16:creationId xmlns:a16="http://schemas.microsoft.com/office/drawing/2014/main" id="{884B108B-1D81-D24D-9E19-FB882CC2B7F1}"/>
              </a:ext>
            </a:extLst>
          </p:cNvPr>
          <p:cNvPicPr>
            <a:picLocks noChangeAspect="1"/>
          </p:cNvPicPr>
          <p:nvPr/>
        </p:nvPicPr>
        <p:blipFill>
          <a:blip r:embed="rId3"/>
          <a:stretch>
            <a:fillRect/>
          </a:stretch>
        </p:blipFill>
        <p:spPr>
          <a:xfrm>
            <a:off x="2627784" y="4655969"/>
            <a:ext cx="4474275" cy="2157407"/>
          </a:xfrm>
          <a:prstGeom prst="rect">
            <a:avLst/>
          </a:prstGeom>
        </p:spPr>
      </p:pic>
    </p:spTree>
    <p:extLst>
      <p:ext uri="{BB962C8B-B14F-4D97-AF65-F5344CB8AC3E}">
        <p14:creationId xmlns:p14="http://schemas.microsoft.com/office/powerpoint/2010/main" val="3901914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210D-BC7A-B040-8BC0-CDA7B403219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4ED86EB-3477-704C-B30A-038EC200A219}"/>
              </a:ext>
            </a:extLst>
          </p:cNvPr>
          <p:cNvSpPr>
            <a:spLocks noGrp="1"/>
          </p:cNvSpPr>
          <p:nvPr>
            <p:ph idx="1"/>
          </p:nvPr>
        </p:nvSpPr>
        <p:spPr/>
        <p:txBody>
          <a:bodyPr/>
          <a:lstStyle/>
          <a:p>
            <a:r>
              <a:rPr lang="en-US" dirty="0"/>
              <a:t>First two LR(0) configurating sets entered if </a:t>
            </a:r>
            <a:r>
              <a:rPr lang="en-US" i="1" dirty="0">
                <a:solidFill>
                  <a:srgbClr val="0000FF"/>
                </a:solidFill>
              </a:rPr>
              <a:t>id</a:t>
            </a:r>
            <a:r>
              <a:rPr lang="en-US" dirty="0"/>
              <a:t> is the first token of the input</a:t>
            </a:r>
          </a:p>
          <a:p>
            <a:pPr lvl="1"/>
            <a:r>
              <a:rPr lang="en-US" dirty="0"/>
              <a:t>LR(0) parser: the set on the right side has a shift-reduce conflict</a:t>
            </a:r>
          </a:p>
          <a:p>
            <a:pPr lvl="1"/>
            <a:r>
              <a:rPr lang="en-US" dirty="0"/>
              <a:t>SLR(1) parser:</a:t>
            </a:r>
          </a:p>
          <a:p>
            <a:pPr lvl="2"/>
            <a:r>
              <a:rPr lang="en-US" dirty="0"/>
              <a:t>Compute Follow(T) = { +, ), ], $ }, i.e., only reduce on those tokens</a:t>
            </a:r>
          </a:p>
          <a:p>
            <a:pPr lvl="3"/>
            <a:r>
              <a:rPr lang="en-US" dirty="0"/>
              <a:t>Follow(T) = Follow(E) = {+, ), ], $}</a:t>
            </a:r>
          </a:p>
          <a:p>
            <a:pPr lvl="2"/>
            <a:r>
              <a:rPr lang="en-US" dirty="0"/>
              <a:t>The input </a:t>
            </a:r>
            <a:r>
              <a:rPr lang="en-US" dirty="0">
                <a:solidFill>
                  <a:srgbClr val="0000FF"/>
                </a:solidFill>
              </a:rPr>
              <a:t>[</a:t>
            </a:r>
            <a:r>
              <a:rPr lang="en-US" dirty="0"/>
              <a:t> will shift and there is no conflict</a:t>
            </a:r>
          </a:p>
        </p:txBody>
      </p:sp>
      <p:sp>
        <p:nvSpPr>
          <p:cNvPr id="4" name="Slide Number Placeholder 3">
            <a:extLst>
              <a:ext uri="{FF2B5EF4-FFF2-40B4-BE49-F238E27FC236}">
                <a16:creationId xmlns:a16="http://schemas.microsoft.com/office/drawing/2014/main" id="{2F9F6547-E8DF-9045-A888-43BF2AE7195C}"/>
              </a:ext>
            </a:extLst>
          </p:cNvPr>
          <p:cNvSpPr>
            <a:spLocks noGrp="1"/>
          </p:cNvSpPr>
          <p:nvPr>
            <p:ph type="sldNum" sz="quarter" idx="12"/>
          </p:nvPr>
        </p:nvSpPr>
        <p:spPr/>
        <p:txBody>
          <a:bodyPr/>
          <a:lstStyle/>
          <a:p>
            <a:fld id="{F008AB8F-6C8F-46EE-8741-64B361E88E7D}" type="slidenum">
              <a:rPr lang="zh-CN" altLang="en-US" smtClean="0"/>
              <a:t>21</a:t>
            </a:fld>
            <a:endParaRPr lang="zh-CN" altLang="en-US"/>
          </a:p>
        </p:txBody>
      </p:sp>
      <p:pic>
        <p:nvPicPr>
          <p:cNvPr id="5" name="Picture 4">
            <a:extLst>
              <a:ext uri="{FF2B5EF4-FFF2-40B4-BE49-F238E27FC236}">
                <a16:creationId xmlns:a16="http://schemas.microsoft.com/office/drawing/2014/main" id="{44D9885B-5AAD-904D-994F-C07ED76924D8}"/>
              </a:ext>
            </a:extLst>
          </p:cNvPr>
          <p:cNvPicPr>
            <a:picLocks noChangeAspect="1"/>
          </p:cNvPicPr>
          <p:nvPr/>
        </p:nvPicPr>
        <p:blipFill>
          <a:blip r:embed="rId2"/>
          <a:stretch>
            <a:fillRect/>
          </a:stretch>
        </p:blipFill>
        <p:spPr>
          <a:xfrm>
            <a:off x="323528" y="4733553"/>
            <a:ext cx="2527300" cy="1028700"/>
          </a:xfrm>
          <a:prstGeom prst="rect">
            <a:avLst/>
          </a:prstGeom>
        </p:spPr>
      </p:pic>
      <p:pic>
        <p:nvPicPr>
          <p:cNvPr id="6" name="Picture 5">
            <a:extLst>
              <a:ext uri="{FF2B5EF4-FFF2-40B4-BE49-F238E27FC236}">
                <a16:creationId xmlns:a16="http://schemas.microsoft.com/office/drawing/2014/main" id="{CAA628E3-9B42-BA41-A9C8-54366DF0BDF6}"/>
              </a:ext>
            </a:extLst>
          </p:cNvPr>
          <p:cNvPicPr>
            <a:picLocks noChangeAspect="1"/>
          </p:cNvPicPr>
          <p:nvPr/>
        </p:nvPicPr>
        <p:blipFill>
          <a:blip r:embed="rId3"/>
          <a:stretch>
            <a:fillRect/>
          </a:stretch>
        </p:blipFill>
        <p:spPr>
          <a:xfrm>
            <a:off x="3372772" y="3933056"/>
            <a:ext cx="5477222" cy="2135772"/>
          </a:xfrm>
          <a:prstGeom prst="rect">
            <a:avLst/>
          </a:prstGeom>
        </p:spPr>
      </p:pic>
    </p:spTree>
    <p:extLst>
      <p:ext uri="{BB962C8B-B14F-4D97-AF65-F5344CB8AC3E}">
        <p14:creationId xmlns:p14="http://schemas.microsoft.com/office/powerpoint/2010/main" val="370004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8F58-B0FE-F544-A45A-070ED2DCA64F}"/>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36BFD589-C5D8-DD44-AFB1-4314C6F0C392}"/>
              </a:ext>
            </a:extLst>
          </p:cNvPr>
          <p:cNvSpPr>
            <a:spLocks noGrp="1"/>
          </p:cNvSpPr>
          <p:nvPr>
            <p:ph idx="1"/>
          </p:nvPr>
        </p:nvSpPr>
        <p:spPr/>
        <p:txBody>
          <a:bodyPr/>
          <a:lstStyle/>
          <a:p>
            <a:r>
              <a:rPr lang="en-US" dirty="0"/>
              <a:t>The first two LR(0) configurating sets entered if </a:t>
            </a:r>
            <a:r>
              <a:rPr lang="en-US" i="1" dirty="0">
                <a:solidFill>
                  <a:srgbClr val="0000FF"/>
                </a:solidFill>
              </a:rPr>
              <a:t>id</a:t>
            </a:r>
            <a:r>
              <a:rPr lang="en-US" dirty="0"/>
              <a:t> is the first token of the input</a:t>
            </a:r>
          </a:p>
          <a:p>
            <a:pPr lvl="1"/>
            <a:r>
              <a:rPr lang="en-US" dirty="0"/>
              <a:t>LR(0) parser: the right set has a reduce-reduce conflict</a:t>
            </a:r>
          </a:p>
          <a:p>
            <a:pPr lvl="1"/>
            <a:r>
              <a:rPr lang="en-US" dirty="0"/>
              <a:t>SLR(1) parser:</a:t>
            </a:r>
          </a:p>
          <a:p>
            <a:pPr lvl="2"/>
            <a:r>
              <a:rPr lang="en-US" dirty="0"/>
              <a:t>Capable to distinguish which reduction to apply depending on the next input token</a:t>
            </a:r>
          </a:p>
          <a:p>
            <a:pPr lvl="2"/>
            <a:r>
              <a:rPr lang="en-US" dirty="0"/>
              <a:t>Compute Follow(T) = { +, ), $ } and Follow(V) = { = }</a:t>
            </a:r>
          </a:p>
        </p:txBody>
      </p:sp>
      <p:sp>
        <p:nvSpPr>
          <p:cNvPr id="4" name="Slide Number Placeholder 3">
            <a:extLst>
              <a:ext uri="{FF2B5EF4-FFF2-40B4-BE49-F238E27FC236}">
                <a16:creationId xmlns:a16="http://schemas.microsoft.com/office/drawing/2014/main" id="{85774262-23A3-B343-B201-1387C8D06C15}"/>
              </a:ext>
            </a:extLst>
          </p:cNvPr>
          <p:cNvSpPr>
            <a:spLocks noGrp="1"/>
          </p:cNvSpPr>
          <p:nvPr>
            <p:ph type="sldNum" sz="quarter" idx="12"/>
          </p:nvPr>
        </p:nvSpPr>
        <p:spPr/>
        <p:txBody>
          <a:bodyPr/>
          <a:lstStyle/>
          <a:p>
            <a:fld id="{F008AB8F-6C8F-46EE-8741-64B361E88E7D}" type="slidenum">
              <a:rPr lang="zh-CN" altLang="en-US" smtClean="0"/>
              <a:t>22</a:t>
            </a:fld>
            <a:endParaRPr lang="zh-CN" altLang="en-US"/>
          </a:p>
        </p:txBody>
      </p:sp>
      <p:pic>
        <p:nvPicPr>
          <p:cNvPr id="5" name="Picture 4">
            <a:extLst>
              <a:ext uri="{FF2B5EF4-FFF2-40B4-BE49-F238E27FC236}">
                <a16:creationId xmlns:a16="http://schemas.microsoft.com/office/drawing/2014/main" id="{FF21E633-2311-0949-B9C5-8EE4C98867F4}"/>
              </a:ext>
            </a:extLst>
          </p:cNvPr>
          <p:cNvPicPr>
            <a:picLocks noChangeAspect="1"/>
          </p:cNvPicPr>
          <p:nvPr/>
        </p:nvPicPr>
        <p:blipFill>
          <a:blip r:embed="rId2"/>
          <a:stretch>
            <a:fillRect/>
          </a:stretch>
        </p:blipFill>
        <p:spPr>
          <a:xfrm>
            <a:off x="179512" y="4945063"/>
            <a:ext cx="2908300" cy="1231900"/>
          </a:xfrm>
          <a:prstGeom prst="rect">
            <a:avLst/>
          </a:prstGeom>
        </p:spPr>
      </p:pic>
      <p:pic>
        <p:nvPicPr>
          <p:cNvPr id="6" name="Picture 5">
            <a:extLst>
              <a:ext uri="{FF2B5EF4-FFF2-40B4-BE49-F238E27FC236}">
                <a16:creationId xmlns:a16="http://schemas.microsoft.com/office/drawing/2014/main" id="{87326A2B-B872-D541-A875-DA0B9C7E2041}"/>
              </a:ext>
            </a:extLst>
          </p:cNvPr>
          <p:cNvPicPr>
            <a:picLocks noChangeAspect="1"/>
          </p:cNvPicPr>
          <p:nvPr/>
        </p:nvPicPr>
        <p:blipFill>
          <a:blip r:embed="rId3"/>
          <a:stretch>
            <a:fillRect/>
          </a:stretch>
        </p:blipFill>
        <p:spPr>
          <a:xfrm>
            <a:off x="3590621" y="3649777"/>
            <a:ext cx="5372620" cy="2590571"/>
          </a:xfrm>
          <a:prstGeom prst="rect">
            <a:avLst/>
          </a:prstGeom>
        </p:spPr>
      </p:pic>
    </p:spTree>
    <p:extLst>
      <p:ext uri="{BB962C8B-B14F-4D97-AF65-F5344CB8AC3E}">
        <p14:creationId xmlns:p14="http://schemas.microsoft.com/office/powerpoint/2010/main" val="1376377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7626-1404-C146-AA48-7842860160C9}"/>
              </a:ext>
            </a:extLst>
          </p:cNvPr>
          <p:cNvSpPr>
            <a:spLocks noGrp="1"/>
          </p:cNvSpPr>
          <p:nvPr>
            <p:ph type="title"/>
          </p:nvPr>
        </p:nvSpPr>
        <p:spPr/>
        <p:txBody>
          <a:bodyPr/>
          <a:lstStyle/>
          <a:p>
            <a:r>
              <a:rPr lang="en-US" dirty="0"/>
              <a:t>SLR(1) Grammars</a:t>
            </a:r>
          </a:p>
        </p:txBody>
      </p:sp>
      <p:sp>
        <p:nvSpPr>
          <p:cNvPr id="3" name="Content Placeholder 2">
            <a:extLst>
              <a:ext uri="{FF2B5EF4-FFF2-40B4-BE49-F238E27FC236}">
                <a16:creationId xmlns:a16="http://schemas.microsoft.com/office/drawing/2014/main" id="{817CAD9F-C243-BE46-BEA7-5E6115D72235}"/>
              </a:ext>
            </a:extLst>
          </p:cNvPr>
          <p:cNvSpPr>
            <a:spLocks noGrp="1"/>
          </p:cNvSpPr>
          <p:nvPr>
            <p:ph idx="1"/>
          </p:nvPr>
        </p:nvSpPr>
        <p:spPr/>
        <p:txBody>
          <a:bodyPr>
            <a:normAutofit/>
          </a:bodyPr>
          <a:lstStyle/>
          <a:p>
            <a:r>
              <a:rPr lang="en-US" dirty="0"/>
              <a:t>A grammar is SLR(1) if the following two conditions hold for each configurating set</a:t>
            </a:r>
          </a:p>
          <a:p>
            <a:r>
              <a:rPr lang="en-US" dirty="0"/>
              <a:t>(1) For any item </a:t>
            </a:r>
            <a:r>
              <a:rPr lang="en-US" dirty="0">
                <a:solidFill>
                  <a:srgbClr val="0000FF"/>
                </a:solidFill>
              </a:rPr>
              <a:t>A → </a:t>
            </a:r>
            <a:r>
              <a:rPr lang="en-US" dirty="0" err="1">
                <a:solidFill>
                  <a:srgbClr val="0000FF"/>
                </a:solidFill>
              </a:rPr>
              <a:t>u·xv</a:t>
            </a:r>
            <a:r>
              <a:rPr lang="en-US" dirty="0"/>
              <a:t> in the set, with terminal </a:t>
            </a:r>
            <a:r>
              <a:rPr lang="en-US" i="1" dirty="0">
                <a:solidFill>
                  <a:srgbClr val="0000FF"/>
                </a:solidFill>
              </a:rPr>
              <a:t>x</a:t>
            </a:r>
            <a:r>
              <a:rPr lang="en-US" dirty="0"/>
              <a:t>, there is no complete item </a:t>
            </a:r>
            <a:r>
              <a:rPr lang="en-US" dirty="0">
                <a:solidFill>
                  <a:srgbClr val="0000FF"/>
                </a:solidFill>
              </a:rPr>
              <a:t>B → w·</a:t>
            </a:r>
            <a:r>
              <a:rPr lang="en-US" dirty="0"/>
              <a:t> in that set with </a:t>
            </a:r>
            <a:r>
              <a:rPr lang="en-US" i="1" dirty="0">
                <a:solidFill>
                  <a:srgbClr val="0000FF"/>
                </a:solidFill>
              </a:rPr>
              <a:t>x</a:t>
            </a:r>
            <a:r>
              <a:rPr lang="en-US" dirty="0"/>
              <a:t> in Follow(B)</a:t>
            </a:r>
          </a:p>
          <a:p>
            <a:pPr lvl="1"/>
            <a:r>
              <a:rPr lang="en-US" dirty="0"/>
              <a:t>In the tables, this translates no shift-­reduce conflict on any state</a:t>
            </a:r>
          </a:p>
          <a:p>
            <a:r>
              <a:rPr lang="en-US" dirty="0"/>
              <a:t>(2) For any two complete items </a:t>
            </a:r>
            <a:r>
              <a:rPr lang="en-US" dirty="0">
                <a:solidFill>
                  <a:srgbClr val="0000FF"/>
                </a:solidFill>
              </a:rPr>
              <a:t>A → u·  </a:t>
            </a:r>
            <a:r>
              <a:rPr lang="en-US" dirty="0"/>
              <a:t>and </a:t>
            </a:r>
            <a:r>
              <a:rPr lang="en-US" dirty="0">
                <a:solidFill>
                  <a:srgbClr val="0000FF"/>
                </a:solidFill>
              </a:rPr>
              <a:t>B → v·</a:t>
            </a:r>
            <a:r>
              <a:rPr lang="en-US" dirty="0"/>
              <a:t>  in the set, the follow sets must be disjoint, e.g. Follow(A) ∩ Follow(B) is empty </a:t>
            </a:r>
          </a:p>
          <a:p>
            <a:pPr lvl="1"/>
            <a:r>
              <a:rPr lang="en-US" dirty="0"/>
              <a:t>This translates to no reduce-­reduce conflict on any state</a:t>
            </a:r>
          </a:p>
          <a:p>
            <a:pPr lvl="1"/>
            <a:r>
              <a:rPr lang="en-US" dirty="0"/>
              <a:t>If more than one non­terminal could be reduced from this set, it must be possible to uniquely determine which using only one token of lookahead</a:t>
            </a:r>
          </a:p>
        </p:txBody>
      </p:sp>
      <p:sp>
        <p:nvSpPr>
          <p:cNvPr id="4" name="Slide Number Placeholder 3">
            <a:extLst>
              <a:ext uri="{FF2B5EF4-FFF2-40B4-BE49-F238E27FC236}">
                <a16:creationId xmlns:a16="http://schemas.microsoft.com/office/drawing/2014/main" id="{07039B18-395C-A34F-94C2-B0D7EEFE36E8}"/>
              </a:ext>
            </a:extLst>
          </p:cNvPr>
          <p:cNvSpPr>
            <a:spLocks noGrp="1"/>
          </p:cNvSpPr>
          <p:nvPr>
            <p:ph type="sldNum" sz="quarter" idx="12"/>
          </p:nvPr>
        </p:nvSpPr>
        <p:spPr/>
        <p:txBody>
          <a:bodyPr/>
          <a:lstStyle/>
          <a:p>
            <a:fld id="{F008AB8F-6C8F-46EE-8741-64B361E88E7D}" type="slidenum">
              <a:rPr lang="zh-CN" altLang="en-US" smtClean="0"/>
              <a:t>23</a:t>
            </a:fld>
            <a:endParaRPr lang="zh-CN" altLang="en-US"/>
          </a:p>
        </p:txBody>
      </p:sp>
    </p:spTree>
    <p:extLst>
      <p:ext uri="{BB962C8B-B14F-4D97-AF65-F5344CB8AC3E}">
        <p14:creationId xmlns:p14="http://schemas.microsoft.com/office/powerpoint/2010/main" val="2647464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D463-E9C0-354B-9B46-30120F9A2E7A}"/>
              </a:ext>
            </a:extLst>
          </p:cNvPr>
          <p:cNvSpPr>
            <a:spLocks noGrp="1"/>
          </p:cNvSpPr>
          <p:nvPr>
            <p:ph type="title"/>
          </p:nvPr>
        </p:nvSpPr>
        <p:spPr/>
        <p:txBody>
          <a:bodyPr/>
          <a:lstStyle/>
          <a:p>
            <a:r>
              <a:rPr lang="en-US" dirty="0"/>
              <a:t>SLR(1) Limitations</a:t>
            </a:r>
          </a:p>
        </p:txBody>
      </p:sp>
      <p:sp>
        <p:nvSpPr>
          <p:cNvPr id="3" name="Content Placeholder 2">
            <a:extLst>
              <a:ext uri="{FF2B5EF4-FFF2-40B4-BE49-F238E27FC236}">
                <a16:creationId xmlns:a16="http://schemas.microsoft.com/office/drawing/2014/main" id="{3F429397-7F4D-F641-B956-B4D1FC88EB78}"/>
              </a:ext>
            </a:extLst>
          </p:cNvPr>
          <p:cNvSpPr>
            <a:spLocks noGrp="1"/>
          </p:cNvSpPr>
          <p:nvPr>
            <p:ph idx="1"/>
          </p:nvPr>
        </p:nvSpPr>
        <p:spPr>
          <a:xfrm>
            <a:off x="179512" y="980728"/>
            <a:ext cx="8784976" cy="5616624"/>
          </a:xfrm>
        </p:spPr>
        <p:txBody>
          <a:bodyPr>
            <a:normAutofit lnSpcReduction="10000"/>
          </a:bodyPr>
          <a:lstStyle/>
          <a:p>
            <a:r>
              <a:rPr lang="en-US" dirty="0"/>
              <a:t>SLR(1) vs. LR(0)</a:t>
            </a:r>
          </a:p>
          <a:p>
            <a:pPr lvl="1"/>
            <a:r>
              <a:rPr lang="en-US" dirty="0"/>
              <a:t>Adding just one token of lookahead and using the Follow set greatly expands the class of grammars that can be parsed without conflict</a:t>
            </a:r>
          </a:p>
          <a:p>
            <a:r>
              <a:rPr lang="en-US" dirty="0"/>
              <a:t>When we have a completed configuration (i.e., dot at the end) such as </a:t>
            </a:r>
            <a:r>
              <a:rPr lang="en-US" dirty="0">
                <a:solidFill>
                  <a:srgbClr val="0000FF"/>
                </a:solidFill>
              </a:rPr>
              <a:t>X –&gt; u·</a:t>
            </a:r>
            <a:r>
              <a:rPr lang="en-US" dirty="0"/>
              <a:t>, we know that it is reducible</a:t>
            </a:r>
          </a:p>
          <a:p>
            <a:pPr lvl="1"/>
            <a:r>
              <a:rPr lang="en-US" dirty="0"/>
              <a:t>We allow such a reduction whenever the next symbol is in Follow(X).  </a:t>
            </a:r>
          </a:p>
          <a:p>
            <a:pPr lvl="1"/>
            <a:r>
              <a:rPr lang="en-US" dirty="0"/>
              <a:t>However, it may be that we should not reduce for every symbol in Follow(X), because the symbols below </a:t>
            </a:r>
            <a:r>
              <a:rPr lang="en-US" dirty="0">
                <a:solidFill>
                  <a:srgbClr val="0000FF"/>
                </a:solidFill>
              </a:rPr>
              <a:t>u</a:t>
            </a:r>
            <a:r>
              <a:rPr lang="en-US" dirty="0"/>
              <a:t> on the stack preclude </a:t>
            </a:r>
            <a:r>
              <a:rPr lang="en-US" dirty="0">
                <a:solidFill>
                  <a:srgbClr val="0000FF"/>
                </a:solidFill>
              </a:rPr>
              <a:t>u</a:t>
            </a:r>
            <a:r>
              <a:rPr lang="en-US" dirty="0"/>
              <a:t> being a handle for reduction in this case</a:t>
            </a:r>
          </a:p>
          <a:p>
            <a:pPr lvl="1"/>
            <a:r>
              <a:rPr lang="en-US" dirty="0"/>
              <a:t>In other words, SLR(1) states only tell us about the sequence on top of the stack,  not what is below it on the stack</a:t>
            </a:r>
          </a:p>
          <a:p>
            <a:pPr lvl="1"/>
            <a:r>
              <a:rPr lang="en-US" dirty="0"/>
              <a:t>We may need to divide an SLR(1) state into separate states to differentiate the possible means by which that sequence has appeared on the stack</a:t>
            </a:r>
          </a:p>
        </p:txBody>
      </p:sp>
      <p:sp>
        <p:nvSpPr>
          <p:cNvPr id="4" name="Slide Number Placeholder 3">
            <a:extLst>
              <a:ext uri="{FF2B5EF4-FFF2-40B4-BE49-F238E27FC236}">
                <a16:creationId xmlns:a16="http://schemas.microsoft.com/office/drawing/2014/main" id="{4D46F5E3-4AD5-044D-849B-C9BE4E699C59}"/>
              </a:ext>
            </a:extLst>
          </p:cNvPr>
          <p:cNvSpPr>
            <a:spLocks noGrp="1"/>
          </p:cNvSpPr>
          <p:nvPr>
            <p:ph type="sldNum" sz="quarter" idx="12"/>
          </p:nvPr>
        </p:nvSpPr>
        <p:spPr/>
        <p:txBody>
          <a:bodyPr/>
          <a:lstStyle/>
          <a:p>
            <a:fld id="{F008AB8F-6C8F-46EE-8741-64B361E88E7D}" type="slidenum">
              <a:rPr lang="zh-CN" altLang="en-US" smtClean="0"/>
              <a:t>24</a:t>
            </a:fld>
            <a:endParaRPr lang="zh-CN" altLang="en-US"/>
          </a:p>
        </p:txBody>
      </p:sp>
    </p:spTree>
    <p:extLst>
      <p:ext uri="{BB962C8B-B14F-4D97-AF65-F5344CB8AC3E}">
        <p14:creationId xmlns:p14="http://schemas.microsoft.com/office/powerpoint/2010/main" val="359948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120D-A826-934B-A498-92E157A49933}"/>
              </a:ext>
            </a:extLst>
          </p:cNvPr>
          <p:cNvSpPr>
            <a:spLocks noGrp="1"/>
          </p:cNvSpPr>
          <p:nvPr>
            <p:ph type="title"/>
          </p:nvPr>
        </p:nvSpPr>
        <p:spPr/>
        <p:txBody>
          <a:bodyPr/>
          <a:lstStyle/>
          <a:p>
            <a:r>
              <a:rPr lang="en-US" altLang="zh-CN" dirty="0"/>
              <a:t>References</a:t>
            </a:r>
            <a:endParaRPr lang="en-US" dirty="0"/>
          </a:p>
        </p:txBody>
      </p:sp>
      <p:sp>
        <p:nvSpPr>
          <p:cNvPr id="3" name="Content Placeholder 2">
            <a:extLst>
              <a:ext uri="{FF2B5EF4-FFF2-40B4-BE49-F238E27FC236}">
                <a16:creationId xmlns:a16="http://schemas.microsoft.com/office/drawing/2014/main" id="{9D3CB7D7-2125-0542-BA9D-CEBDBFAF2085}"/>
              </a:ext>
            </a:extLst>
          </p:cNvPr>
          <p:cNvSpPr>
            <a:spLocks noGrp="1"/>
          </p:cNvSpPr>
          <p:nvPr>
            <p:ph idx="1"/>
          </p:nvPr>
        </p:nvSpPr>
        <p:spPr/>
        <p:txBody>
          <a:bodyPr/>
          <a:lstStyle/>
          <a:p>
            <a:r>
              <a:rPr lang="en-US" dirty="0"/>
              <a:t>Bottom-up Parsing, </a:t>
            </a:r>
            <a:r>
              <a:rPr lang="en-US" dirty="0">
                <a:hlinkClick r:id="rId2"/>
              </a:rPr>
              <a:t>https://web.stanford.edu/class/archive/cs/cs143/cs143.1128/handouts/100%20Bottom-Up%20Parsing.pdf</a:t>
            </a:r>
            <a:endParaRPr lang="en-US" dirty="0"/>
          </a:p>
          <a:p>
            <a:endParaRPr lang="en-US" dirty="0"/>
          </a:p>
          <a:p>
            <a:r>
              <a:rPr lang="en-US" dirty="0"/>
              <a:t>SLR and LR(1) Parsing, </a:t>
            </a:r>
            <a:r>
              <a:rPr lang="en-US" dirty="0">
                <a:hlinkClick r:id="rId3"/>
              </a:rPr>
              <a:t>https://web.stanford.edu/class/archive/cs/cs143/cs143.1128/handouts/110%20LR%20and%20SLR%20Parsing.pdf</a:t>
            </a:r>
            <a:endParaRPr lang="en-US" dirty="0"/>
          </a:p>
          <a:p>
            <a:endParaRPr lang="en-US" dirty="0"/>
          </a:p>
          <a:p>
            <a:r>
              <a:rPr lang="en-US" dirty="0"/>
              <a:t>MOOC-</a:t>
            </a:r>
            <a:r>
              <a:rPr lang="zh-CN" altLang="en-US" dirty="0"/>
              <a:t>编译原理，</a:t>
            </a:r>
            <a:r>
              <a:rPr lang="en-US" altLang="zh-CN" dirty="0">
                <a:hlinkClick r:id="rId4"/>
              </a:rPr>
              <a:t>https://www.icourse163.org/course/HIT-1002123007</a:t>
            </a:r>
            <a:endParaRPr lang="en-US" altLang="zh-CN" dirty="0"/>
          </a:p>
        </p:txBody>
      </p:sp>
      <p:sp>
        <p:nvSpPr>
          <p:cNvPr id="4" name="Slide Number Placeholder 3">
            <a:extLst>
              <a:ext uri="{FF2B5EF4-FFF2-40B4-BE49-F238E27FC236}">
                <a16:creationId xmlns:a16="http://schemas.microsoft.com/office/drawing/2014/main" id="{B3CCD859-F525-BC4B-940D-9A3EDC8A0F87}"/>
              </a:ext>
            </a:extLst>
          </p:cNvPr>
          <p:cNvSpPr>
            <a:spLocks noGrp="1"/>
          </p:cNvSpPr>
          <p:nvPr>
            <p:ph type="sldNum" sz="quarter" idx="12"/>
          </p:nvPr>
        </p:nvSpPr>
        <p:spPr/>
        <p:txBody>
          <a:bodyPr/>
          <a:lstStyle/>
          <a:p>
            <a:fld id="{F008AB8F-6C8F-46EE-8741-64B361E88E7D}" type="slidenum">
              <a:rPr lang="zh-CN" altLang="en-US" smtClean="0"/>
              <a:t>25</a:t>
            </a:fld>
            <a:endParaRPr lang="zh-CN" altLang="en-US"/>
          </a:p>
        </p:txBody>
      </p:sp>
    </p:spTree>
    <p:extLst>
      <p:ext uri="{BB962C8B-B14F-4D97-AF65-F5344CB8AC3E}">
        <p14:creationId xmlns:p14="http://schemas.microsoft.com/office/powerpoint/2010/main" val="292843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721C-6BF5-6E43-A430-F88A92E4EBD5}"/>
              </a:ext>
            </a:extLst>
          </p:cNvPr>
          <p:cNvSpPr>
            <a:spLocks noGrp="1"/>
          </p:cNvSpPr>
          <p:nvPr>
            <p:ph type="title"/>
          </p:nvPr>
        </p:nvSpPr>
        <p:spPr/>
        <p:txBody>
          <a:bodyPr/>
          <a:lstStyle/>
          <a:p>
            <a:r>
              <a:rPr lang="en-US" dirty="0"/>
              <a:t>Review Questions (2)</a:t>
            </a:r>
          </a:p>
        </p:txBody>
      </p:sp>
      <p:sp>
        <p:nvSpPr>
          <p:cNvPr id="3" name="Content Placeholder 2">
            <a:extLst>
              <a:ext uri="{FF2B5EF4-FFF2-40B4-BE49-F238E27FC236}">
                <a16:creationId xmlns:a16="http://schemas.microsoft.com/office/drawing/2014/main" id="{D566BCB5-F309-C34D-A62D-12E586BA0A86}"/>
              </a:ext>
            </a:extLst>
          </p:cNvPr>
          <p:cNvSpPr>
            <a:spLocks noGrp="1"/>
          </p:cNvSpPr>
          <p:nvPr>
            <p:ph idx="1"/>
          </p:nvPr>
        </p:nvSpPr>
        <p:spPr>
          <a:xfrm>
            <a:off x="179512" y="836712"/>
            <a:ext cx="8784976" cy="5544616"/>
          </a:xfrm>
          <a:solidFill>
            <a:schemeClr val="bg1">
              <a:lumMod val="95000"/>
            </a:schemeClr>
          </a:solidFill>
        </p:spPr>
        <p:txBody>
          <a:bodyPr>
            <a:normAutofit/>
          </a:bodyPr>
          <a:lstStyle/>
          <a:p>
            <a:r>
              <a:rPr lang="en-US" dirty="0"/>
              <a:t>Action table entries can be </a:t>
            </a:r>
            <a:r>
              <a:rPr lang="en-US" dirty="0" err="1"/>
              <a:t>si</a:t>
            </a:r>
            <a:r>
              <a:rPr lang="en-US" dirty="0"/>
              <a:t> and </a:t>
            </a:r>
            <a:r>
              <a:rPr lang="en-US" dirty="0" err="1"/>
              <a:t>rj</a:t>
            </a:r>
            <a:r>
              <a:rPr lang="en-US" dirty="0"/>
              <a:t>, what are </a:t>
            </a:r>
            <a:r>
              <a:rPr lang="en-US" dirty="0" err="1"/>
              <a:t>i</a:t>
            </a:r>
            <a:r>
              <a:rPr lang="en-US" dirty="0"/>
              <a:t> and j?</a:t>
            </a:r>
          </a:p>
          <a:p>
            <a:endParaRPr lang="en-US" dirty="0"/>
          </a:p>
          <a:p>
            <a:r>
              <a:rPr lang="en-US" dirty="0"/>
              <a:t>Item/Configuration: what does</a:t>
            </a:r>
            <a:r>
              <a:rPr lang="zh-CN" altLang="en-US" dirty="0"/>
              <a:t> </a:t>
            </a:r>
            <a:r>
              <a:rPr lang="en-US" dirty="0">
                <a:solidFill>
                  <a:srgbClr val="0000FF"/>
                </a:solidFill>
              </a:rPr>
              <a:t>A → XYZ·</a:t>
            </a:r>
            <a:r>
              <a:rPr lang="zh-CN" altLang="en-US" dirty="0">
                <a:solidFill>
                  <a:srgbClr val="0000FF"/>
                </a:solidFill>
              </a:rPr>
              <a:t> </a:t>
            </a:r>
            <a:r>
              <a:rPr lang="en-US" altLang="zh-CN" dirty="0"/>
              <a:t>mean</a:t>
            </a:r>
            <a:r>
              <a:rPr lang="en-US" dirty="0"/>
              <a:t>?</a:t>
            </a:r>
          </a:p>
          <a:p>
            <a:pPr marL="0" indent="0">
              <a:buNone/>
            </a:pPr>
            <a:endParaRPr lang="en-US" dirty="0"/>
          </a:p>
          <a:p>
            <a:r>
              <a:rPr lang="en-US" dirty="0"/>
              <a:t>State: why we put the items into a configuration set?</a:t>
            </a:r>
          </a:p>
          <a:p>
            <a:endParaRPr lang="en-US" dirty="0"/>
          </a:p>
          <a:p>
            <a:r>
              <a:rPr lang="en-US" dirty="0"/>
              <a:t>What is augmented grammar?</a:t>
            </a:r>
          </a:p>
          <a:p>
            <a:pPr marL="0" indent="0">
              <a:buNone/>
            </a:pPr>
            <a:endParaRPr lang="en-US" dirty="0"/>
          </a:p>
          <a:p>
            <a:r>
              <a:rPr lang="en-US" dirty="0"/>
              <a:t>What are the possible items of </a:t>
            </a:r>
            <a:r>
              <a:rPr lang="en-US" dirty="0">
                <a:solidFill>
                  <a:srgbClr val="0000FF"/>
                </a:solidFill>
              </a:rPr>
              <a:t>S’ → S</a:t>
            </a:r>
            <a:r>
              <a:rPr lang="en-US" dirty="0"/>
              <a:t>?</a:t>
            </a:r>
          </a:p>
          <a:p>
            <a:pPr marL="0" indent="0">
              <a:buNone/>
            </a:pPr>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10BB04F-0A6A-3B49-A501-4D8ECB327A1D}"/>
              </a:ext>
            </a:extLst>
          </p:cNvPr>
          <p:cNvSpPr>
            <a:spLocks noGrp="1"/>
          </p:cNvSpPr>
          <p:nvPr>
            <p:ph type="sldNum" sz="quarter" idx="12"/>
          </p:nvPr>
        </p:nvSpPr>
        <p:spPr/>
        <p:txBody>
          <a:bodyPr/>
          <a:lstStyle/>
          <a:p>
            <a:fld id="{F008AB8F-6C8F-46EE-8741-64B361E88E7D}" type="slidenum">
              <a:rPr lang="zh-CN" altLang="en-US" smtClean="0"/>
              <a:t>3</a:t>
            </a:fld>
            <a:endParaRPr lang="zh-CN" altLang="en-US" dirty="0"/>
          </a:p>
        </p:txBody>
      </p:sp>
      <p:sp>
        <p:nvSpPr>
          <p:cNvPr id="9" name="TextBox 8">
            <a:extLst>
              <a:ext uri="{FF2B5EF4-FFF2-40B4-BE49-F238E27FC236}">
                <a16:creationId xmlns:a16="http://schemas.microsoft.com/office/drawing/2014/main" id="{8DE49AA9-539C-2A44-A046-80C81AF57F32}"/>
              </a:ext>
            </a:extLst>
          </p:cNvPr>
          <p:cNvSpPr txBox="1"/>
          <p:nvPr/>
        </p:nvSpPr>
        <p:spPr>
          <a:xfrm>
            <a:off x="611560" y="2360159"/>
            <a:ext cx="7675114" cy="461665"/>
          </a:xfrm>
          <a:prstGeom prst="rect">
            <a:avLst/>
          </a:prstGeom>
          <a:noFill/>
        </p:spPr>
        <p:txBody>
          <a:bodyPr wrap="none" rtlCol="0">
            <a:spAutoFit/>
          </a:bodyPr>
          <a:lstStyle/>
          <a:p>
            <a:r>
              <a:rPr lang="en-US" sz="2400" dirty="0">
                <a:solidFill>
                  <a:srgbClr val="0000FF"/>
                </a:solidFill>
              </a:rPr>
              <a:t>We have seen the body XYZ and it is time to reduce XYZ to A</a:t>
            </a:r>
          </a:p>
        </p:txBody>
      </p:sp>
      <p:grpSp>
        <p:nvGrpSpPr>
          <p:cNvPr id="8" name="Group 7">
            <a:extLst>
              <a:ext uri="{FF2B5EF4-FFF2-40B4-BE49-F238E27FC236}">
                <a16:creationId xmlns:a16="http://schemas.microsoft.com/office/drawing/2014/main" id="{06263399-3EBB-2C48-9592-07B8A70702EA}"/>
              </a:ext>
            </a:extLst>
          </p:cNvPr>
          <p:cNvGrpSpPr/>
          <p:nvPr/>
        </p:nvGrpSpPr>
        <p:grpSpPr>
          <a:xfrm>
            <a:off x="6307339" y="3393178"/>
            <a:ext cx="2302265" cy="923330"/>
            <a:chOff x="6444208" y="2820306"/>
            <a:chExt cx="2302265" cy="923330"/>
          </a:xfrm>
        </p:grpSpPr>
        <p:sp>
          <p:nvSpPr>
            <p:cNvPr id="5" name="TextBox 4">
              <a:extLst>
                <a:ext uri="{FF2B5EF4-FFF2-40B4-BE49-F238E27FC236}">
                  <a16:creationId xmlns:a16="http://schemas.microsoft.com/office/drawing/2014/main" id="{F56B038A-EBBB-A545-96D4-FCCBB1FCB5C5}"/>
                </a:ext>
              </a:extLst>
            </p:cNvPr>
            <p:cNvSpPr txBox="1"/>
            <p:nvPr/>
          </p:nvSpPr>
          <p:spPr>
            <a:xfrm>
              <a:off x="7718178" y="2820306"/>
              <a:ext cx="1028295" cy="923330"/>
            </a:xfrm>
            <a:prstGeom prst="rect">
              <a:avLst/>
            </a:prstGeom>
            <a:noFill/>
          </p:spPr>
          <p:txBody>
            <a:bodyPr wrap="none" rtlCol="0">
              <a:spAutoFit/>
            </a:bodyPr>
            <a:lstStyle/>
            <a:p>
              <a:pPr marL="38"/>
              <a:r>
                <a:rPr lang="en-US" dirty="0">
                  <a:solidFill>
                    <a:schemeClr val="accent1">
                      <a:lumMod val="50000"/>
                    </a:schemeClr>
                  </a:solidFill>
                </a:rPr>
                <a:t>A → X·YZ</a:t>
              </a:r>
            </a:p>
            <a:p>
              <a:pPr marL="38"/>
              <a:r>
                <a:rPr lang="en-US" dirty="0">
                  <a:solidFill>
                    <a:schemeClr val="accent1">
                      <a:lumMod val="50000"/>
                    </a:schemeClr>
                  </a:solidFill>
                </a:rPr>
                <a:t>Y → ·u</a:t>
              </a:r>
            </a:p>
            <a:p>
              <a:pPr marL="38"/>
              <a:r>
                <a:rPr lang="en-US" dirty="0">
                  <a:solidFill>
                    <a:schemeClr val="accent1">
                      <a:lumMod val="50000"/>
                    </a:schemeClr>
                  </a:solidFill>
                </a:rPr>
                <a:t>Y → ·w</a:t>
              </a:r>
            </a:p>
          </p:txBody>
        </p:sp>
        <p:sp>
          <p:nvSpPr>
            <p:cNvPr id="7" name="TextBox 6">
              <a:extLst>
                <a:ext uri="{FF2B5EF4-FFF2-40B4-BE49-F238E27FC236}">
                  <a16:creationId xmlns:a16="http://schemas.microsoft.com/office/drawing/2014/main" id="{F9CFDD2B-472D-9343-99E5-B18855C294BB}"/>
                </a:ext>
              </a:extLst>
            </p:cNvPr>
            <p:cNvSpPr txBox="1"/>
            <p:nvPr/>
          </p:nvSpPr>
          <p:spPr>
            <a:xfrm>
              <a:off x="6444208" y="2915339"/>
              <a:ext cx="1003801" cy="369332"/>
            </a:xfrm>
            <a:prstGeom prst="rect">
              <a:avLst/>
            </a:prstGeom>
            <a:noFill/>
          </p:spPr>
          <p:txBody>
            <a:bodyPr wrap="none" rtlCol="0">
              <a:spAutoFit/>
            </a:bodyPr>
            <a:lstStyle/>
            <a:p>
              <a:r>
                <a:rPr lang="en-US" dirty="0">
                  <a:solidFill>
                    <a:schemeClr val="accent1">
                      <a:lumMod val="50000"/>
                    </a:schemeClr>
                  </a:solidFill>
                </a:rPr>
                <a:t>Y → </a:t>
              </a:r>
              <a:r>
                <a:rPr lang="en-US" dirty="0" err="1">
                  <a:solidFill>
                    <a:schemeClr val="accent1">
                      <a:lumMod val="50000"/>
                    </a:schemeClr>
                  </a:solidFill>
                </a:rPr>
                <a:t>u|w</a:t>
              </a:r>
              <a:endParaRPr lang="en-US" dirty="0">
                <a:solidFill>
                  <a:schemeClr val="accent1">
                    <a:lumMod val="50000"/>
                  </a:schemeClr>
                </a:solidFill>
              </a:endParaRPr>
            </a:p>
          </p:txBody>
        </p:sp>
      </p:grpSp>
      <p:sp>
        <p:nvSpPr>
          <p:cNvPr id="13" name="TextBox 12">
            <a:extLst>
              <a:ext uri="{FF2B5EF4-FFF2-40B4-BE49-F238E27FC236}">
                <a16:creationId xmlns:a16="http://schemas.microsoft.com/office/drawing/2014/main" id="{BC04064D-89AF-A447-B0C4-C5A2DA88B03A}"/>
              </a:ext>
            </a:extLst>
          </p:cNvPr>
          <p:cNvSpPr txBox="1"/>
          <p:nvPr/>
        </p:nvSpPr>
        <p:spPr>
          <a:xfrm>
            <a:off x="616604" y="3378187"/>
            <a:ext cx="4886531" cy="461665"/>
          </a:xfrm>
          <a:prstGeom prst="rect">
            <a:avLst/>
          </a:prstGeom>
          <a:noFill/>
        </p:spPr>
        <p:txBody>
          <a:bodyPr wrap="none" rtlCol="0">
            <a:spAutoFit/>
          </a:bodyPr>
          <a:lstStyle/>
          <a:p>
            <a:r>
              <a:rPr lang="en-US" sz="2400" dirty="0">
                <a:solidFill>
                  <a:srgbClr val="0000FF"/>
                </a:solidFill>
              </a:rPr>
              <a:t>We</a:t>
            </a:r>
            <a:r>
              <a:rPr lang="zh-CN" altLang="en-US" sz="2400" dirty="0">
                <a:solidFill>
                  <a:srgbClr val="0000FF"/>
                </a:solidFill>
              </a:rPr>
              <a:t> </a:t>
            </a:r>
            <a:r>
              <a:rPr lang="en-US" altLang="zh-CN" sz="2400" dirty="0">
                <a:solidFill>
                  <a:srgbClr val="0000FF"/>
                </a:solidFill>
              </a:rPr>
              <a:t>hope to see one symbol in First(Y)</a:t>
            </a:r>
            <a:endParaRPr lang="en-US" sz="2400" dirty="0">
              <a:solidFill>
                <a:srgbClr val="0000FF"/>
              </a:solidFill>
            </a:endParaRPr>
          </a:p>
        </p:txBody>
      </p:sp>
      <p:sp>
        <p:nvSpPr>
          <p:cNvPr id="14" name="TextBox 13">
            <a:extLst>
              <a:ext uri="{FF2B5EF4-FFF2-40B4-BE49-F238E27FC236}">
                <a16:creationId xmlns:a16="http://schemas.microsoft.com/office/drawing/2014/main" id="{34D806E8-5FC8-6C4D-A6F8-61EEE1C9D8C9}"/>
              </a:ext>
            </a:extLst>
          </p:cNvPr>
          <p:cNvSpPr txBox="1"/>
          <p:nvPr/>
        </p:nvSpPr>
        <p:spPr>
          <a:xfrm>
            <a:off x="683568" y="4379789"/>
            <a:ext cx="8271303" cy="461665"/>
          </a:xfrm>
          <a:prstGeom prst="rect">
            <a:avLst/>
          </a:prstGeom>
          <a:noFill/>
        </p:spPr>
        <p:txBody>
          <a:bodyPr wrap="none" rtlCol="0">
            <a:spAutoFit/>
          </a:bodyPr>
          <a:lstStyle/>
          <a:p>
            <a:r>
              <a:rPr lang="en-US" sz="2400" dirty="0">
                <a:solidFill>
                  <a:srgbClr val="0000FF"/>
                </a:solidFill>
              </a:rPr>
              <a:t>Add one extra rule S’ → S to guarantee only one ‘acc’ in the table</a:t>
            </a:r>
          </a:p>
        </p:txBody>
      </p:sp>
      <p:sp>
        <p:nvSpPr>
          <p:cNvPr id="15" name="TextBox 14">
            <a:extLst>
              <a:ext uri="{FF2B5EF4-FFF2-40B4-BE49-F238E27FC236}">
                <a16:creationId xmlns:a16="http://schemas.microsoft.com/office/drawing/2014/main" id="{4F63BDBC-E67B-2545-8CC7-2C0DCBB5922E}"/>
              </a:ext>
            </a:extLst>
          </p:cNvPr>
          <p:cNvSpPr txBox="1"/>
          <p:nvPr/>
        </p:nvSpPr>
        <p:spPr>
          <a:xfrm>
            <a:off x="683568" y="5371856"/>
            <a:ext cx="8406660" cy="830997"/>
          </a:xfrm>
          <a:prstGeom prst="rect">
            <a:avLst/>
          </a:prstGeom>
          <a:noFill/>
        </p:spPr>
        <p:txBody>
          <a:bodyPr wrap="none" rtlCol="0">
            <a:spAutoFit/>
          </a:bodyPr>
          <a:lstStyle/>
          <a:p>
            <a:r>
              <a:rPr lang="en-US" sz="2400" dirty="0">
                <a:solidFill>
                  <a:srgbClr val="0000FF"/>
                </a:solidFill>
              </a:rPr>
              <a:t>S’ → .S: initial item, haven’t seen any input symbol</a:t>
            </a:r>
          </a:p>
          <a:p>
            <a:r>
              <a:rPr lang="en-US" sz="2400" dirty="0">
                <a:solidFill>
                  <a:srgbClr val="0000FF"/>
                </a:solidFill>
              </a:rPr>
              <a:t>S’ → S.: accept item, have reduced the input string to start symbol</a:t>
            </a:r>
          </a:p>
        </p:txBody>
      </p:sp>
      <p:sp>
        <p:nvSpPr>
          <p:cNvPr id="17" name="TextBox 16">
            <a:extLst>
              <a:ext uri="{FF2B5EF4-FFF2-40B4-BE49-F238E27FC236}">
                <a16:creationId xmlns:a16="http://schemas.microsoft.com/office/drawing/2014/main" id="{34AE1AFD-30B2-B94E-9285-543CD10BA12D}"/>
              </a:ext>
            </a:extLst>
          </p:cNvPr>
          <p:cNvSpPr txBox="1"/>
          <p:nvPr/>
        </p:nvSpPr>
        <p:spPr>
          <a:xfrm>
            <a:off x="554210" y="1169122"/>
            <a:ext cx="5731890" cy="830997"/>
          </a:xfrm>
          <a:prstGeom prst="rect">
            <a:avLst/>
          </a:prstGeom>
          <a:noFill/>
        </p:spPr>
        <p:txBody>
          <a:bodyPr wrap="none" rtlCol="0">
            <a:spAutoFit/>
          </a:bodyPr>
          <a:lstStyle/>
          <a:p>
            <a:r>
              <a:rPr lang="en-US" sz="2400" dirty="0" err="1">
                <a:solidFill>
                  <a:srgbClr val="0000FF"/>
                </a:solidFill>
              </a:rPr>
              <a:t>si</a:t>
            </a:r>
            <a:r>
              <a:rPr lang="en-US" sz="2400" dirty="0">
                <a:solidFill>
                  <a:srgbClr val="0000FF"/>
                </a:solidFill>
              </a:rPr>
              <a:t>: shift the input symbol and move to state I</a:t>
            </a:r>
          </a:p>
          <a:p>
            <a:r>
              <a:rPr lang="en-US" sz="2400" dirty="0" err="1">
                <a:solidFill>
                  <a:srgbClr val="0000FF"/>
                </a:solidFill>
              </a:rPr>
              <a:t>rj</a:t>
            </a:r>
            <a:r>
              <a:rPr lang="en-US" sz="2400" dirty="0">
                <a:solidFill>
                  <a:srgbClr val="0000FF"/>
                </a:solidFill>
              </a:rPr>
              <a:t>: reduce by production numbered j</a:t>
            </a:r>
          </a:p>
        </p:txBody>
      </p:sp>
    </p:spTree>
    <p:extLst>
      <p:ext uri="{BB962C8B-B14F-4D97-AF65-F5344CB8AC3E}">
        <p14:creationId xmlns:p14="http://schemas.microsoft.com/office/powerpoint/2010/main" val="409951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DE00-308D-9F4D-B737-201DD7455C1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5DDA679-F6AF-E549-95E0-B783BA19AD18}"/>
              </a:ext>
            </a:extLst>
          </p:cNvPr>
          <p:cNvSpPr>
            <a:spLocks noGrp="1"/>
          </p:cNvSpPr>
          <p:nvPr>
            <p:ph idx="1"/>
          </p:nvPr>
        </p:nvSpPr>
        <p:spPr>
          <a:xfrm>
            <a:off x="179512" y="2852936"/>
            <a:ext cx="8784976" cy="3672408"/>
          </a:xfrm>
        </p:spPr>
        <p:txBody>
          <a:bodyPr>
            <a:normAutofit lnSpcReduction="10000"/>
          </a:bodyPr>
          <a:lstStyle/>
          <a:p>
            <a:endParaRPr lang="en-US" dirty="0"/>
          </a:p>
          <a:p>
            <a:r>
              <a:rPr lang="en-US" b="1" dirty="0"/>
              <a:t>Closure</a:t>
            </a:r>
            <a:r>
              <a:rPr lang="en-US" dirty="0"/>
              <a:t>: the action of adding equivalent items to a set</a:t>
            </a:r>
          </a:p>
          <a:p>
            <a:pPr lvl="1"/>
            <a:r>
              <a:rPr lang="en-US" dirty="0"/>
              <a:t>Example: S’ → ·S		S → ·BB	B → ·</a:t>
            </a:r>
            <a:r>
              <a:rPr lang="en-US" dirty="0" err="1"/>
              <a:t>aB</a:t>
            </a:r>
            <a:r>
              <a:rPr lang="en-US" dirty="0"/>
              <a:t>	B → ·b</a:t>
            </a:r>
          </a:p>
          <a:p>
            <a:r>
              <a:rPr lang="en-US" dirty="0"/>
              <a:t>Intuitively, </a:t>
            </a:r>
            <a:r>
              <a:rPr lang="en-US" dirty="0">
                <a:solidFill>
                  <a:srgbClr val="0000FF"/>
                </a:solidFill>
              </a:rPr>
              <a:t>A → ⍺·Bβ</a:t>
            </a:r>
            <a:r>
              <a:rPr lang="en-US" dirty="0"/>
              <a:t> means that we might next see a </a:t>
            </a:r>
            <a:r>
              <a:rPr lang="en-US" u="sng" dirty="0"/>
              <a:t>substring derivable from Bβ</a:t>
            </a:r>
            <a:r>
              <a:rPr lang="en-US" dirty="0"/>
              <a:t> (</a:t>
            </a:r>
            <a:r>
              <a:rPr lang="en-US" i="1" dirty="0"/>
              <a:t>_sub</a:t>
            </a:r>
            <a:r>
              <a:rPr lang="en-US" dirty="0"/>
              <a:t>) as input. The </a:t>
            </a:r>
            <a:r>
              <a:rPr lang="en-US" i="1" dirty="0"/>
              <a:t>_sub</a:t>
            </a:r>
            <a:r>
              <a:rPr lang="en-US" dirty="0"/>
              <a:t> will have a prefix derivable from B by applying one of the B-productions.</a:t>
            </a:r>
          </a:p>
          <a:p>
            <a:pPr lvl="1"/>
            <a:r>
              <a:rPr lang="en-US" dirty="0"/>
              <a:t>Thus, we add items for all the B-productions, i.e., if B → </a:t>
            </a:r>
            <a:r>
              <a:rPr lang="en-US" dirty="0" err="1"/>
              <a:t>γ</a:t>
            </a:r>
            <a:r>
              <a:rPr lang="en-US" dirty="0"/>
              <a:t> is a production, we add B → ·</a:t>
            </a:r>
            <a:r>
              <a:rPr lang="en-US" dirty="0" err="1"/>
              <a:t>γ</a:t>
            </a:r>
            <a:r>
              <a:rPr lang="en-US" dirty="0"/>
              <a:t> in the closure </a:t>
            </a:r>
          </a:p>
        </p:txBody>
      </p:sp>
      <p:sp>
        <p:nvSpPr>
          <p:cNvPr id="4" name="Slide Number Placeholder 3">
            <a:extLst>
              <a:ext uri="{FF2B5EF4-FFF2-40B4-BE49-F238E27FC236}">
                <a16:creationId xmlns:a16="http://schemas.microsoft.com/office/drawing/2014/main" id="{5CA25D65-D1F7-074B-918A-2E102ABE78D4}"/>
              </a:ext>
            </a:extLst>
          </p:cNvPr>
          <p:cNvSpPr>
            <a:spLocks noGrp="1"/>
          </p:cNvSpPr>
          <p:nvPr>
            <p:ph type="sldNum" sz="quarter" idx="12"/>
          </p:nvPr>
        </p:nvSpPr>
        <p:spPr/>
        <p:txBody>
          <a:bodyPr/>
          <a:lstStyle/>
          <a:p>
            <a:fld id="{F008AB8F-6C8F-46EE-8741-64B361E88E7D}" type="slidenum">
              <a:rPr lang="zh-CN" altLang="en-US" smtClean="0"/>
              <a:t>4</a:t>
            </a:fld>
            <a:endParaRPr lang="zh-CN" altLang="en-US"/>
          </a:p>
        </p:txBody>
      </p:sp>
      <p:sp>
        <p:nvSpPr>
          <p:cNvPr id="5" name="TextBox 4">
            <a:extLst>
              <a:ext uri="{FF2B5EF4-FFF2-40B4-BE49-F238E27FC236}">
                <a16:creationId xmlns:a16="http://schemas.microsoft.com/office/drawing/2014/main" id="{14FD39F4-0FFA-A946-91A7-028F575E4987}"/>
              </a:ext>
            </a:extLst>
          </p:cNvPr>
          <p:cNvSpPr txBox="1"/>
          <p:nvPr/>
        </p:nvSpPr>
        <p:spPr>
          <a:xfrm>
            <a:off x="698319" y="1026174"/>
            <a:ext cx="6949338" cy="461665"/>
          </a:xfrm>
          <a:prstGeom prst="rect">
            <a:avLst/>
          </a:prstGeom>
          <a:solidFill>
            <a:schemeClr val="accent5">
              <a:lumMod val="20000"/>
              <a:lumOff val="80000"/>
            </a:schemeClr>
          </a:solidFill>
        </p:spPr>
        <p:txBody>
          <a:bodyPr wrap="none" rtlCol="0">
            <a:spAutoFit/>
          </a:bodyPr>
          <a:lstStyle/>
          <a:p>
            <a:r>
              <a:rPr lang="en-US" sz="2400" dirty="0"/>
              <a:t>(0) S’ → S	(1) S → BB	(2) B → </a:t>
            </a:r>
            <a:r>
              <a:rPr lang="en-US" sz="2400" dirty="0" err="1"/>
              <a:t>aB</a:t>
            </a:r>
            <a:r>
              <a:rPr lang="en-US" sz="2400" dirty="0"/>
              <a:t>	(3) B → b </a:t>
            </a:r>
          </a:p>
        </p:txBody>
      </p:sp>
      <p:sp>
        <p:nvSpPr>
          <p:cNvPr id="6" name="TextBox 5">
            <a:extLst>
              <a:ext uri="{FF2B5EF4-FFF2-40B4-BE49-F238E27FC236}">
                <a16:creationId xmlns:a16="http://schemas.microsoft.com/office/drawing/2014/main" id="{3C060EE7-AA14-404F-B98A-76C34C5DD97A}"/>
              </a:ext>
            </a:extLst>
          </p:cNvPr>
          <p:cNvSpPr txBox="1"/>
          <p:nvPr/>
        </p:nvSpPr>
        <p:spPr>
          <a:xfrm>
            <a:off x="2843056" y="1463145"/>
            <a:ext cx="1152880" cy="1200329"/>
          </a:xfrm>
          <a:prstGeom prst="rect">
            <a:avLst/>
          </a:prstGeom>
          <a:noFill/>
        </p:spPr>
        <p:txBody>
          <a:bodyPr wrap="none" rtlCol="0">
            <a:spAutoFit/>
          </a:bodyPr>
          <a:lstStyle/>
          <a:p>
            <a:r>
              <a:rPr lang="en-US" sz="2400" dirty="0"/>
              <a:t>S → ·BB</a:t>
            </a:r>
          </a:p>
          <a:p>
            <a:r>
              <a:rPr lang="en-US" sz="2400" dirty="0"/>
              <a:t>S → B·B</a:t>
            </a:r>
          </a:p>
          <a:p>
            <a:r>
              <a:rPr lang="en-US" sz="2400" dirty="0"/>
              <a:t>S → BB·</a:t>
            </a:r>
          </a:p>
        </p:txBody>
      </p:sp>
      <p:sp>
        <p:nvSpPr>
          <p:cNvPr id="7" name="TextBox 6">
            <a:extLst>
              <a:ext uri="{FF2B5EF4-FFF2-40B4-BE49-F238E27FC236}">
                <a16:creationId xmlns:a16="http://schemas.microsoft.com/office/drawing/2014/main" id="{20EB0786-890D-B748-9AD5-B990B8239E9A}"/>
              </a:ext>
            </a:extLst>
          </p:cNvPr>
          <p:cNvSpPr txBox="1"/>
          <p:nvPr/>
        </p:nvSpPr>
        <p:spPr>
          <a:xfrm>
            <a:off x="4689616" y="1421183"/>
            <a:ext cx="1159292" cy="1200329"/>
          </a:xfrm>
          <a:prstGeom prst="rect">
            <a:avLst/>
          </a:prstGeom>
          <a:noFill/>
        </p:spPr>
        <p:txBody>
          <a:bodyPr wrap="none" rtlCol="0">
            <a:spAutoFit/>
          </a:bodyPr>
          <a:lstStyle/>
          <a:p>
            <a:r>
              <a:rPr lang="en-US" sz="2400" dirty="0"/>
              <a:t>B → ·</a:t>
            </a:r>
            <a:r>
              <a:rPr lang="en-US" sz="2400" dirty="0" err="1"/>
              <a:t>aB</a:t>
            </a:r>
            <a:endParaRPr lang="en-US" sz="2400" dirty="0"/>
          </a:p>
          <a:p>
            <a:r>
              <a:rPr lang="en-US" sz="2400" dirty="0"/>
              <a:t>B → </a:t>
            </a:r>
            <a:r>
              <a:rPr lang="en-US" sz="2400" dirty="0" err="1"/>
              <a:t>a·B</a:t>
            </a:r>
            <a:endParaRPr lang="en-US" sz="2400" dirty="0"/>
          </a:p>
          <a:p>
            <a:r>
              <a:rPr lang="en-US" sz="2400" dirty="0"/>
              <a:t>B → </a:t>
            </a:r>
            <a:r>
              <a:rPr lang="en-US" sz="2400" dirty="0" err="1"/>
              <a:t>aB</a:t>
            </a:r>
            <a:r>
              <a:rPr lang="en-US" sz="2400" dirty="0"/>
              <a:t>·</a:t>
            </a:r>
          </a:p>
        </p:txBody>
      </p:sp>
      <p:sp>
        <p:nvSpPr>
          <p:cNvPr id="8" name="TextBox 7">
            <a:extLst>
              <a:ext uri="{FF2B5EF4-FFF2-40B4-BE49-F238E27FC236}">
                <a16:creationId xmlns:a16="http://schemas.microsoft.com/office/drawing/2014/main" id="{A0673DC7-1CF5-4441-A0F7-8564273EB72A}"/>
              </a:ext>
            </a:extLst>
          </p:cNvPr>
          <p:cNvSpPr txBox="1"/>
          <p:nvPr/>
        </p:nvSpPr>
        <p:spPr>
          <a:xfrm>
            <a:off x="6516216" y="1463145"/>
            <a:ext cx="1007007" cy="1200329"/>
          </a:xfrm>
          <a:prstGeom prst="rect">
            <a:avLst/>
          </a:prstGeom>
          <a:noFill/>
        </p:spPr>
        <p:txBody>
          <a:bodyPr wrap="none" rtlCol="0">
            <a:spAutoFit/>
          </a:bodyPr>
          <a:lstStyle/>
          <a:p>
            <a:endParaRPr lang="en-US" sz="2400" dirty="0"/>
          </a:p>
          <a:p>
            <a:r>
              <a:rPr lang="en-US" sz="2400" dirty="0"/>
              <a:t>B → ·b</a:t>
            </a:r>
          </a:p>
          <a:p>
            <a:r>
              <a:rPr lang="en-US" sz="2400" dirty="0"/>
              <a:t>B → b·</a:t>
            </a:r>
          </a:p>
        </p:txBody>
      </p:sp>
      <p:sp>
        <p:nvSpPr>
          <p:cNvPr id="9" name="TextBox 8">
            <a:extLst>
              <a:ext uri="{FF2B5EF4-FFF2-40B4-BE49-F238E27FC236}">
                <a16:creationId xmlns:a16="http://schemas.microsoft.com/office/drawing/2014/main" id="{FAB74221-5F38-1F4E-B464-18586081EF72}"/>
              </a:ext>
            </a:extLst>
          </p:cNvPr>
          <p:cNvSpPr txBox="1"/>
          <p:nvPr/>
        </p:nvSpPr>
        <p:spPr>
          <a:xfrm>
            <a:off x="985706" y="1490729"/>
            <a:ext cx="1035348" cy="1200329"/>
          </a:xfrm>
          <a:prstGeom prst="rect">
            <a:avLst/>
          </a:prstGeom>
          <a:noFill/>
        </p:spPr>
        <p:txBody>
          <a:bodyPr wrap="none" rtlCol="0">
            <a:spAutoFit/>
          </a:bodyPr>
          <a:lstStyle/>
          <a:p>
            <a:endParaRPr lang="en-US" sz="2400" dirty="0"/>
          </a:p>
          <a:p>
            <a:r>
              <a:rPr lang="en-US" sz="2400" dirty="0"/>
              <a:t>S’ → ·S</a:t>
            </a:r>
          </a:p>
          <a:p>
            <a:r>
              <a:rPr lang="en-US" sz="2400" dirty="0"/>
              <a:t>S’ → S·</a:t>
            </a:r>
          </a:p>
        </p:txBody>
      </p:sp>
      <p:grpSp>
        <p:nvGrpSpPr>
          <p:cNvPr id="17" name="Group 16">
            <a:extLst>
              <a:ext uri="{FF2B5EF4-FFF2-40B4-BE49-F238E27FC236}">
                <a16:creationId xmlns:a16="http://schemas.microsoft.com/office/drawing/2014/main" id="{1735D2F3-F843-7242-8623-F348CE1E54CD}"/>
              </a:ext>
            </a:extLst>
          </p:cNvPr>
          <p:cNvGrpSpPr/>
          <p:nvPr/>
        </p:nvGrpSpPr>
        <p:grpSpPr>
          <a:xfrm>
            <a:off x="0" y="1521658"/>
            <a:ext cx="1620777" cy="419568"/>
            <a:chOff x="0" y="1521658"/>
            <a:chExt cx="1620777" cy="419568"/>
          </a:xfrm>
        </p:grpSpPr>
        <p:sp>
          <p:nvSpPr>
            <p:cNvPr id="10" name="TextBox 9">
              <a:extLst>
                <a:ext uri="{FF2B5EF4-FFF2-40B4-BE49-F238E27FC236}">
                  <a16:creationId xmlns:a16="http://schemas.microsoft.com/office/drawing/2014/main" id="{70196890-D846-EC42-B6D3-3BA703D701EE}"/>
                </a:ext>
              </a:extLst>
            </p:cNvPr>
            <p:cNvSpPr txBox="1"/>
            <p:nvPr/>
          </p:nvSpPr>
          <p:spPr>
            <a:xfrm>
              <a:off x="0" y="1521658"/>
              <a:ext cx="1190454" cy="369332"/>
            </a:xfrm>
            <a:prstGeom prst="rect">
              <a:avLst/>
            </a:prstGeom>
            <a:solidFill>
              <a:schemeClr val="accent2">
                <a:lumMod val="20000"/>
                <a:lumOff val="80000"/>
              </a:schemeClr>
            </a:solidFill>
          </p:spPr>
          <p:txBody>
            <a:bodyPr wrap="none" rtlCol="0">
              <a:spAutoFit/>
            </a:bodyPr>
            <a:lstStyle/>
            <a:p>
              <a:r>
                <a:rPr lang="en-US" dirty="0"/>
                <a:t>Initial item</a:t>
              </a:r>
            </a:p>
          </p:txBody>
        </p:sp>
        <p:sp>
          <p:nvSpPr>
            <p:cNvPr id="14" name="Bent Arrow 13">
              <a:extLst>
                <a:ext uri="{FF2B5EF4-FFF2-40B4-BE49-F238E27FC236}">
                  <a16:creationId xmlns:a16="http://schemas.microsoft.com/office/drawing/2014/main" id="{C2B82723-0461-6543-BE11-0D868F6F6571}"/>
                </a:ext>
              </a:extLst>
            </p:cNvPr>
            <p:cNvSpPr/>
            <p:nvPr/>
          </p:nvSpPr>
          <p:spPr>
            <a:xfrm rot="5400000">
              <a:off x="1204040" y="1524489"/>
              <a:ext cx="403151" cy="430323"/>
            </a:xfrm>
            <a:prstGeom prst="bentArrow">
              <a:avLst>
                <a:gd name="adj1" fmla="val 25000"/>
                <a:gd name="adj2" fmla="val 25000"/>
                <a:gd name="adj3" fmla="val 25000"/>
                <a:gd name="adj4" fmla="val 4375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DF13F61C-5895-BD46-87D1-163D0ED5C71B}"/>
              </a:ext>
            </a:extLst>
          </p:cNvPr>
          <p:cNvGrpSpPr/>
          <p:nvPr/>
        </p:nvGrpSpPr>
        <p:grpSpPr>
          <a:xfrm>
            <a:off x="145444" y="2557720"/>
            <a:ext cx="1762259" cy="614311"/>
            <a:chOff x="145444" y="2557720"/>
            <a:chExt cx="1762259" cy="614311"/>
          </a:xfrm>
        </p:grpSpPr>
        <p:sp>
          <p:nvSpPr>
            <p:cNvPr id="11" name="TextBox 10">
              <a:extLst>
                <a:ext uri="{FF2B5EF4-FFF2-40B4-BE49-F238E27FC236}">
                  <a16:creationId xmlns:a16="http://schemas.microsoft.com/office/drawing/2014/main" id="{09873649-0CE6-AE4F-8A56-B8DBC8E7B391}"/>
                </a:ext>
              </a:extLst>
            </p:cNvPr>
            <p:cNvSpPr txBox="1"/>
            <p:nvPr/>
          </p:nvSpPr>
          <p:spPr>
            <a:xfrm>
              <a:off x="145444" y="2802699"/>
              <a:ext cx="1357744" cy="369332"/>
            </a:xfrm>
            <a:prstGeom prst="rect">
              <a:avLst/>
            </a:prstGeom>
            <a:solidFill>
              <a:schemeClr val="accent2">
                <a:lumMod val="20000"/>
                <a:lumOff val="80000"/>
              </a:schemeClr>
            </a:solidFill>
          </p:spPr>
          <p:txBody>
            <a:bodyPr wrap="none" rtlCol="0">
              <a:spAutoFit/>
            </a:bodyPr>
            <a:lstStyle/>
            <a:p>
              <a:r>
                <a:rPr lang="en-US" dirty="0"/>
                <a:t>Accept item</a:t>
              </a:r>
            </a:p>
          </p:txBody>
        </p:sp>
        <p:sp>
          <p:nvSpPr>
            <p:cNvPr id="15" name="Bent Arrow 14">
              <a:extLst>
                <a:ext uri="{FF2B5EF4-FFF2-40B4-BE49-F238E27FC236}">
                  <a16:creationId xmlns:a16="http://schemas.microsoft.com/office/drawing/2014/main" id="{DA5CF57B-62F7-594A-9270-35F827EC3F6D}"/>
                </a:ext>
              </a:extLst>
            </p:cNvPr>
            <p:cNvSpPr/>
            <p:nvPr/>
          </p:nvSpPr>
          <p:spPr>
            <a:xfrm rot="5400000" flipH="1">
              <a:off x="1440918" y="2563744"/>
              <a:ext cx="472809" cy="460761"/>
            </a:xfrm>
            <a:prstGeom prst="bentArrow">
              <a:avLst>
                <a:gd name="adj1" fmla="val 25000"/>
                <a:gd name="adj2" fmla="val 21203"/>
                <a:gd name="adj3" fmla="val 25000"/>
                <a:gd name="adj4" fmla="val 75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C4E4A78C-47DB-3541-91FC-EAA28A61DA0C}"/>
              </a:ext>
            </a:extLst>
          </p:cNvPr>
          <p:cNvGrpSpPr/>
          <p:nvPr/>
        </p:nvGrpSpPr>
        <p:grpSpPr>
          <a:xfrm>
            <a:off x="985706" y="1721561"/>
            <a:ext cx="8019886" cy="899950"/>
            <a:chOff x="985706" y="1721561"/>
            <a:chExt cx="8019886" cy="899950"/>
          </a:xfrm>
        </p:grpSpPr>
        <p:sp>
          <p:nvSpPr>
            <p:cNvPr id="12" name="Rectangle 11">
              <a:extLst>
                <a:ext uri="{FF2B5EF4-FFF2-40B4-BE49-F238E27FC236}">
                  <a16:creationId xmlns:a16="http://schemas.microsoft.com/office/drawing/2014/main" id="{11F46290-EBA7-984E-AEFE-03699E4C25CE}"/>
                </a:ext>
              </a:extLst>
            </p:cNvPr>
            <p:cNvSpPr/>
            <p:nvPr/>
          </p:nvSpPr>
          <p:spPr>
            <a:xfrm>
              <a:off x="985706" y="2252178"/>
              <a:ext cx="6661951" cy="3693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BDE0E32-6EDB-A84D-8F82-D6DD2896BDD3}"/>
                </a:ext>
              </a:extLst>
            </p:cNvPr>
            <p:cNvGrpSpPr/>
            <p:nvPr/>
          </p:nvGrpSpPr>
          <p:grpSpPr>
            <a:xfrm>
              <a:off x="7647656" y="1721561"/>
              <a:ext cx="1357936" cy="761316"/>
              <a:chOff x="7647656" y="1721561"/>
              <a:chExt cx="1357936" cy="761316"/>
            </a:xfrm>
          </p:grpSpPr>
          <p:sp>
            <p:nvSpPr>
              <p:cNvPr id="13" name="TextBox 12">
                <a:extLst>
                  <a:ext uri="{FF2B5EF4-FFF2-40B4-BE49-F238E27FC236}">
                    <a16:creationId xmlns:a16="http://schemas.microsoft.com/office/drawing/2014/main" id="{EAB2CE70-4A0D-D144-A966-D8BBABCF671C}"/>
                  </a:ext>
                </a:extLst>
              </p:cNvPr>
              <p:cNvSpPr txBox="1"/>
              <p:nvPr/>
            </p:nvSpPr>
            <p:spPr>
              <a:xfrm>
                <a:off x="7647656" y="1721561"/>
                <a:ext cx="1357936" cy="369332"/>
              </a:xfrm>
              <a:prstGeom prst="rect">
                <a:avLst/>
              </a:prstGeom>
              <a:solidFill>
                <a:schemeClr val="accent2">
                  <a:lumMod val="20000"/>
                  <a:lumOff val="80000"/>
                </a:schemeClr>
              </a:solidFill>
            </p:spPr>
            <p:txBody>
              <a:bodyPr wrap="none" rtlCol="0">
                <a:spAutoFit/>
              </a:bodyPr>
              <a:lstStyle/>
              <a:p>
                <a:r>
                  <a:rPr lang="en-US" dirty="0"/>
                  <a:t>Reduce item</a:t>
                </a:r>
              </a:p>
            </p:txBody>
          </p:sp>
          <p:sp>
            <p:nvSpPr>
              <p:cNvPr id="16" name="Bent Arrow 15">
                <a:extLst>
                  <a:ext uri="{FF2B5EF4-FFF2-40B4-BE49-F238E27FC236}">
                    <a16:creationId xmlns:a16="http://schemas.microsoft.com/office/drawing/2014/main" id="{C74ADE65-6E9F-A847-884C-AEF1F63282C2}"/>
                  </a:ext>
                </a:extLst>
              </p:cNvPr>
              <p:cNvSpPr/>
              <p:nvPr/>
            </p:nvSpPr>
            <p:spPr>
              <a:xfrm rot="5400000" flipH="1">
                <a:off x="7738924" y="1972040"/>
                <a:ext cx="419569" cy="602105"/>
              </a:xfrm>
              <a:prstGeom prst="bentArrow">
                <a:avLst>
                  <a:gd name="adj1" fmla="val 25000"/>
                  <a:gd name="adj2" fmla="val 21203"/>
                  <a:gd name="adj3" fmla="val 25000"/>
                  <a:gd name="adj4" fmla="val 75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5983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0FEA-3420-C547-AAF6-CA1A9003EFA0}"/>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20664502-A1CC-EB4E-A154-B23106C33CE4}"/>
              </a:ext>
            </a:extLst>
          </p:cNvPr>
          <p:cNvSpPr>
            <a:spLocks noGrp="1"/>
          </p:cNvSpPr>
          <p:nvPr>
            <p:ph type="sldNum" sz="quarter" idx="12"/>
          </p:nvPr>
        </p:nvSpPr>
        <p:spPr/>
        <p:txBody>
          <a:bodyPr/>
          <a:lstStyle/>
          <a:p>
            <a:fld id="{F008AB8F-6C8F-46EE-8741-64B361E88E7D}" type="slidenum">
              <a:rPr lang="zh-CN" altLang="en-US" smtClean="0"/>
              <a:t>5</a:t>
            </a:fld>
            <a:endParaRPr lang="zh-CN" altLang="en-US"/>
          </a:p>
        </p:txBody>
      </p:sp>
      <p:sp>
        <p:nvSpPr>
          <p:cNvPr id="5" name="TextBox 4">
            <a:extLst>
              <a:ext uri="{FF2B5EF4-FFF2-40B4-BE49-F238E27FC236}">
                <a16:creationId xmlns:a16="http://schemas.microsoft.com/office/drawing/2014/main" id="{12A1F375-EF93-E84F-B4DA-69590451E1DF}"/>
              </a:ext>
            </a:extLst>
          </p:cNvPr>
          <p:cNvSpPr txBox="1"/>
          <p:nvPr/>
        </p:nvSpPr>
        <p:spPr>
          <a:xfrm>
            <a:off x="2672556" y="1124744"/>
            <a:ext cx="1035348" cy="1938992"/>
          </a:xfrm>
          <a:prstGeom prst="rect">
            <a:avLst/>
          </a:prstGeom>
          <a:solidFill>
            <a:schemeClr val="accent4">
              <a:lumMod val="20000"/>
              <a:lumOff val="80000"/>
            </a:schemeClr>
          </a:solidFill>
        </p:spPr>
        <p:txBody>
          <a:bodyPr wrap="none" rtlCol="0">
            <a:spAutoFit/>
          </a:bodyPr>
          <a:lstStyle/>
          <a:p>
            <a:r>
              <a:rPr lang="en-US" sz="2400" dirty="0"/>
              <a:t>I</a:t>
            </a:r>
            <a:r>
              <a:rPr lang="en-US" altLang="zh-CN" sz="2400" baseline="-25000" dirty="0"/>
              <a:t>0</a:t>
            </a:r>
            <a:r>
              <a:rPr lang="en-US" altLang="zh-CN" sz="2400" dirty="0"/>
              <a:t>:</a:t>
            </a:r>
          </a:p>
          <a:p>
            <a:r>
              <a:rPr lang="en-US" altLang="zh-CN" sz="2400" dirty="0"/>
              <a:t>S’ </a:t>
            </a:r>
            <a:r>
              <a:rPr lang="en-US" sz="2400" dirty="0"/>
              <a:t>→ ·S</a:t>
            </a:r>
          </a:p>
          <a:p>
            <a:endParaRPr lang="en-US" sz="2400" dirty="0"/>
          </a:p>
          <a:p>
            <a:endParaRPr lang="en-US" sz="2400" dirty="0"/>
          </a:p>
          <a:p>
            <a:endParaRPr lang="en-US" sz="2400" dirty="0"/>
          </a:p>
        </p:txBody>
      </p:sp>
      <p:grpSp>
        <p:nvGrpSpPr>
          <p:cNvPr id="22" name="Group 21">
            <a:extLst>
              <a:ext uri="{FF2B5EF4-FFF2-40B4-BE49-F238E27FC236}">
                <a16:creationId xmlns:a16="http://schemas.microsoft.com/office/drawing/2014/main" id="{F66DAF2F-CBEA-3B44-95A4-9E010F0253B6}"/>
              </a:ext>
            </a:extLst>
          </p:cNvPr>
          <p:cNvGrpSpPr/>
          <p:nvPr/>
        </p:nvGrpSpPr>
        <p:grpSpPr>
          <a:xfrm>
            <a:off x="3688794" y="1114073"/>
            <a:ext cx="1741100" cy="830997"/>
            <a:chOff x="3688794" y="1114073"/>
            <a:chExt cx="1741100" cy="830997"/>
          </a:xfrm>
        </p:grpSpPr>
        <p:sp>
          <p:nvSpPr>
            <p:cNvPr id="6" name="TextBox 5">
              <a:extLst>
                <a:ext uri="{FF2B5EF4-FFF2-40B4-BE49-F238E27FC236}">
                  <a16:creationId xmlns:a16="http://schemas.microsoft.com/office/drawing/2014/main" id="{CB1E26E0-FACD-684B-B08B-7921740C1D25}"/>
                </a:ext>
              </a:extLst>
            </p:cNvPr>
            <p:cNvSpPr txBox="1"/>
            <p:nvPr/>
          </p:nvSpPr>
          <p:spPr>
            <a:xfrm>
              <a:off x="4394546" y="1114073"/>
              <a:ext cx="1035348" cy="830997"/>
            </a:xfrm>
            <a:prstGeom prst="rect">
              <a:avLst/>
            </a:prstGeom>
            <a:solidFill>
              <a:schemeClr val="accent4">
                <a:lumMod val="20000"/>
                <a:lumOff val="80000"/>
              </a:schemeClr>
            </a:solidFill>
          </p:spPr>
          <p:txBody>
            <a:bodyPr wrap="none" rtlCol="0">
              <a:spAutoFit/>
            </a:bodyPr>
            <a:lstStyle/>
            <a:p>
              <a:r>
                <a:rPr lang="en-US" sz="2400" dirty="0"/>
                <a:t>I</a:t>
              </a:r>
              <a:r>
                <a:rPr lang="en-US" sz="2400" baseline="-25000" dirty="0"/>
                <a:t>1</a:t>
              </a:r>
              <a:r>
                <a:rPr lang="en-US" altLang="zh-CN" sz="2400" dirty="0"/>
                <a:t>:</a:t>
              </a:r>
            </a:p>
            <a:p>
              <a:r>
                <a:rPr lang="en-US" altLang="zh-CN" sz="2400" dirty="0"/>
                <a:t>S’ </a:t>
              </a:r>
              <a:r>
                <a:rPr lang="en-US" sz="2400" dirty="0"/>
                <a:t>→ S·</a:t>
              </a:r>
            </a:p>
          </p:txBody>
        </p:sp>
        <p:cxnSp>
          <p:nvCxnSpPr>
            <p:cNvPr id="8" name="Straight Arrow Connector 7">
              <a:extLst>
                <a:ext uri="{FF2B5EF4-FFF2-40B4-BE49-F238E27FC236}">
                  <a16:creationId xmlns:a16="http://schemas.microsoft.com/office/drawing/2014/main" id="{E901CCA3-1ED5-6749-B38B-447409AD32B1}"/>
                </a:ext>
              </a:extLst>
            </p:cNvPr>
            <p:cNvCxnSpPr>
              <a:cxnSpLocks/>
              <a:endCxn id="6" idx="1"/>
            </p:cNvCxnSpPr>
            <p:nvPr/>
          </p:nvCxnSpPr>
          <p:spPr>
            <a:xfrm>
              <a:off x="3688794" y="1529572"/>
              <a:ext cx="705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233C88-1D66-DF48-A01C-ABD54AD794E2}"/>
                </a:ext>
              </a:extLst>
            </p:cNvPr>
            <p:cNvSpPr txBox="1"/>
            <p:nvPr/>
          </p:nvSpPr>
          <p:spPr>
            <a:xfrm>
              <a:off x="3886230" y="1124744"/>
              <a:ext cx="325730" cy="461665"/>
            </a:xfrm>
            <a:prstGeom prst="rect">
              <a:avLst/>
            </a:prstGeom>
            <a:noFill/>
          </p:spPr>
          <p:txBody>
            <a:bodyPr wrap="none" rtlCol="0">
              <a:spAutoFit/>
            </a:bodyPr>
            <a:lstStyle/>
            <a:p>
              <a:r>
                <a:rPr lang="en-US" sz="2400" dirty="0"/>
                <a:t>S</a:t>
              </a:r>
            </a:p>
          </p:txBody>
        </p:sp>
      </p:grpSp>
      <p:grpSp>
        <p:nvGrpSpPr>
          <p:cNvPr id="25" name="Group 24">
            <a:extLst>
              <a:ext uri="{FF2B5EF4-FFF2-40B4-BE49-F238E27FC236}">
                <a16:creationId xmlns:a16="http://schemas.microsoft.com/office/drawing/2014/main" id="{6135EBD4-92F4-C145-AC7E-09A16D0E19E8}"/>
              </a:ext>
            </a:extLst>
          </p:cNvPr>
          <p:cNvGrpSpPr/>
          <p:nvPr/>
        </p:nvGrpSpPr>
        <p:grpSpPr>
          <a:xfrm>
            <a:off x="3688794" y="2082802"/>
            <a:ext cx="1858632" cy="1569660"/>
            <a:chOff x="3688794" y="2082802"/>
            <a:chExt cx="1858632" cy="1569660"/>
          </a:xfrm>
        </p:grpSpPr>
        <p:sp>
          <p:nvSpPr>
            <p:cNvPr id="11" name="TextBox 10">
              <a:extLst>
                <a:ext uri="{FF2B5EF4-FFF2-40B4-BE49-F238E27FC236}">
                  <a16:creationId xmlns:a16="http://schemas.microsoft.com/office/drawing/2014/main" id="{1FB44481-F748-254C-B9AC-94EC7879B189}"/>
                </a:ext>
              </a:extLst>
            </p:cNvPr>
            <p:cNvSpPr txBox="1"/>
            <p:nvPr/>
          </p:nvSpPr>
          <p:spPr>
            <a:xfrm>
              <a:off x="4394546" y="2082802"/>
              <a:ext cx="1152880" cy="1569660"/>
            </a:xfrm>
            <a:prstGeom prst="rect">
              <a:avLst/>
            </a:prstGeom>
            <a:solidFill>
              <a:schemeClr val="accent4">
                <a:lumMod val="20000"/>
                <a:lumOff val="80000"/>
              </a:schemeClr>
            </a:solidFill>
          </p:spPr>
          <p:txBody>
            <a:bodyPr wrap="none" rtlCol="0">
              <a:spAutoFit/>
            </a:bodyPr>
            <a:lstStyle/>
            <a:p>
              <a:r>
                <a:rPr lang="en-US" sz="2400" dirty="0"/>
                <a:t>I</a:t>
              </a:r>
              <a:r>
                <a:rPr lang="en-US" sz="2400" baseline="-25000" dirty="0"/>
                <a:t>2</a:t>
              </a:r>
              <a:r>
                <a:rPr lang="en-US" altLang="zh-CN" sz="2400" dirty="0"/>
                <a:t>:</a:t>
              </a:r>
            </a:p>
            <a:p>
              <a:r>
                <a:rPr lang="en-US" sz="2400" dirty="0"/>
                <a:t>S → B·B</a:t>
              </a:r>
            </a:p>
            <a:p>
              <a:endParaRPr lang="en-US" sz="2400" dirty="0">
                <a:solidFill>
                  <a:srgbClr val="FF0000"/>
                </a:solidFill>
              </a:endParaRPr>
            </a:p>
            <a:p>
              <a:endParaRPr lang="en-US" sz="2400" dirty="0">
                <a:solidFill>
                  <a:srgbClr val="FF0000"/>
                </a:solidFill>
              </a:endParaRPr>
            </a:p>
          </p:txBody>
        </p:sp>
        <p:cxnSp>
          <p:nvCxnSpPr>
            <p:cNvPr id="12" name="Straight Arrow Connector 11">
              <a:extLst>
                <a:ext uri="{FF2B5EF4-FFF2-40B4-BE49-F238E27FC236}">
                  <a16:creationId xmlns:a16="http://schemas.microsoft.com/office/drawing/2014/main" id="{BA341722-88FF-C440-B95E-6ABEAB27269A}"/>
                </a:ext>
              </a:extLst>
            </p:cNvPr>
            <p:cNvCxnSpPr>
              <a:cxnSpLocks/>
            </p:cNvCxnSpPr>
            <p:nvPr/>
          </p:nvCxnSpPr>
          <p:spPr>
            <a:xfrm>
              <a:off x="3688794" y="2802882"/>
              <a:ext cx="705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5A755EA-0A90-3D4B-8FB5-191C49084684}"/>
                </a:ext>
              </a:extLst>
            </p:cNvPr>
            <p:cNvSpPr txBox="1"/>
            <p:nvPr/>
          </p:nvSpPr>
          <p:spPr>
            <a:xfrm>
              <a:off x="3932590" y="2420888"/>
              <a:ext cx="351378" cy="461665"/>
            </a:xfrm>
            <a:prstGeom prst="rect">
              <a:avLst/>
            </a:prstGeom>
            <a:noFill/>
          </p:spPr>
          <p:txBody>
            <a:bodyPr wrap="none" rtlCol="0">
              <a:spAutoFit/>
            </a:bodyPr>
            <a:lstStyle/>
            <a:p>
              <a:r>
                <a:rPr lang="en-US" sz="2400" dirty="0"/>
                <a:t>B</a:t>
              </a:r>
            </a:p>
          </p:txBody>
        </p:sp>
      </p:grpSp>
      <p:sp>
        <p:nvSpPr>
          <p:cNvPr id="24" name="TextBox 23">
            <a:extLst>
              <a:ext uri="{FF2B5EF4-FFF2-40B4-BE49-F238E27FC236}">
                <a16:creationId xmlns:a16="http://schemas.microsoft.com/office/drawing/2014/main" id="{C0FEABAC-BBBA-334A-ACBF-C6AAE896E18D}"/>
              </a:ext>
            </a:extLst>
          </p:cNvPr>
          <p:cNvSpPr txBox="1"/>
          <p:nvPr/>
        </p:nvSpPr>
        <p:spPr>
          <a:xfrm>
            <a:off x="4399363" y="2854324"/>
            <a:ext cx="1159292" cy="830997"/>
          </a:xfrm>
          <a:prstGeom prst="rect">
            <a:avLst/>
          </a:prstGeom>
          <a:noFill/>
        </p:spPr>
        <p:txBody>
          <a:bodyPr wrap="none" rtlCol="0">
            <a:spAutoFit/>
          </a:bodyPr>
          <a:lstStyle/>
          <a:p>
            <a:r>
              <a:rPr lang="en-US" sz="2400" dirty="0"/>
              <a:t>B → ·</a:t>
            </a:r>
            <a:r>
              <a:rPr lang="en-US" sz="2400" dirty="0" err="1"/>
              <a:t>aB</a:t>
            </a:r>
            <a:endParaRPr lang="en-US" sz="2400" dirty="0"/>
          </a:p>
          <a:p>
            <a:r>
              <a:rPr lang="en-US" sz="2400" dirty="0"/>
              <a:t>B → ·b</a:t>
            </a:r>
          </a:p>
        </p:txBody>
      </p:sp>
      <p:grpSp>
        <p:nvGrpSpPr>
          <p:cNvPr id="31" name="Group 30">
            <a:extLst>
              <a:ext uri="{FF2B5EF4-FFF2-40B4-BE49-F238E27FC236}">
                <a16:creationId xmlns:a16="http://schemas.microsoft.com/office/drawing/2014/main" id="{91E81AFF-B25B-4E4E-B983-E344E8C346EC}"/>
              </a:ext>
            </a:extLst>
          </p:cNvPr>
          <p:cNvGrpSpPr/>
          <p:nvPr/>
        </p:nvGrpSpPr>
        <p:grpSpPr>
          <a:xfrm>
            <a:off x="3087730" y="3063735"/>
            <a:ext cx="2466108" cy="3465022"/>
            <a:chOff x="3087730" y="3063735"/>
            <a:chExt cx="2466108" cy="3465022"/>
          </a:xfrm>
        </p:grpSpPr>
        <p:sp>
          <p:nvSpPr>
            <p:cNvPr id="16" name="TextBox 15">
              <a:extLst>
                <a:ext uri="{FF2B5EF4-FFF2-40B4-BE49-F238E27FC236}">
                  <a16:creationId xmlns:a16="http://schemas.microsoft.com/office/drawing/2014/main" id="{004D05CF-244E-4D40-8BF9-EA8D6EC7E180}"/>
                </a:ext>
              </a:extLst>
            </p:cNvPr>
            <p:cNvSpPr txBox="1"/>
            <p:nvPr/>
          </p:nvSpPr>
          <p:spPr>
            <a:xfrm>
              <a:off x="4394546" y="4959097"/>
              <a:ext cx="1159292" cy="1569660"/>
            </a:xfrm>
            <a:prstGeom prst="rect">
              <a:avLst/>
            </a:prstGeom>
            <a:solidFill>
              <a:schemeClr val="accent4">
                <a:lumMod val="20000"/>
                <a:lumOff val="80000"/>
              </a:schemeClr>
            </a:solidFill>
          </p:spPr>
          <p:txBody>
            <a:bodyPr wrap="none" rtlCol="0">
              <a:spAutoFit/>
            </a:bodyPr>
            <a:lstStyle/>
            <a:p>
              <a:r>
                <a:rPr lang="en-US" sz="2400" dirty="0"/>
                <a:t>I</a:t>
              </a:r>
              <a:r>
                <a:rPr lang="en-US" sz="2400" baseline="-25000" dirty="0"/>
                <a:t>3</a:t>
              </a:r>
              <a:r>
                <a:rPr lang="en-US" altLang="zh-CN" sz="2400" dirty="0"/>
                <a:t>:</a:t>
              </a:r>
            </a:p>
            <a:p>
              <a:r>
                <a:rPr lang="en-US" sz="2400" dirty="0"/>
                <a:t>B → </a:t>
              </a:r>
              <a:r>
                <a:rPr lang="en-US" sz="2400" dirty="0" err="1"/>
                <a:t>a·B</a:t>
              </a:r>
              <a:endParaRPr lang="en-US" sz="2400" dirty="0"/>
            </a:p>
            <a:p>
              <a:r>
                <a:rPr lang="en-US" sz="2400" dirty="0"/>
                <a:t>B → ·</a:t>
              </a:r>
              <a:r>
                <a:rPr lang="en-US" sz="2400" dirty="0" err="1"/>
                <a:t>aB</a:t>
              </a:r>
              <a:endParaRPr lang="en-US" sz="2400" dirty="0"/>
            </a:p>
            <a:p>
              <a:r>
                <a:rPr lang="en-US" sz="2400" dirty="0"/>
                <a:t>B → ·b</a:t>
              </a:r>
            </a:p>
          </p:txBody>
        </p:sp>
        <p:grpSp>
          <p:nvGrpSpPr>
            <p:cNvPr id="30" name="Group 29">
              <a:extLst>
                <a:ext uri="{FF2B5EF4-FFF2-40B4-BE49-F238E27FC236}">
                  <a16:creationId xmlns:a16="http://schemas.microsoft.com/office/drawing/2014/main" id="{93F89363-8AB1-0749-9B71-7457CCB35F43}"/>
                </a:ext>
              </a:extLst>
            </p:cNvPr>
            <p:cNvGrpSpPr/>
            <p:nvPr/>
          </p:nvGrpSpPr>
          <p:grpSpPr>
            <a:xfrm>
              <a:off x="3087730" y="3063735"/>
              <a:ext cx="1306817" cy="2680191"/>
              <a:chOff x="3087730" y="3063735"/>
              <a:chExt cx="1306817" cy="2680191"/>
            </a:xfrm>
          </p:grpSpPr>
          <p:cxnSp>
            <p:nvCxnSpPr>
              <p:cNvPr id="27" name="Curved Connector 26">
                <a:extLst>
                  <a:ext uri="{FF2B5EF4-FFF2-40B4-BE49-F238E27FC236}">
                    <a16:creationId xmlns:a16="http://schemas.microsoft.com/office/drawing/2014/main" id="{00A596BB-44CA-4346-AFE5-9D452F79DB6C}"/>
                  </a:ext>
                </a:extLst>
              </p:cNvPr>
              <p:cNvCxnSpPr>
                <a:cxnSpLocks/>
                <a:stCxn id="5" idx="2"/>
                <a:endCxn id="16" idx="1"/>
              </p:cNvCxnSpPr>
              <p:nvPr/>
            </p:nvCxnSpPr>
            <p:spPr>
              <a:xfrm rot="16200000" flipH="1">
                <a:off x="2452293" y="3801673"/>
                <a:ext cx="2680191" cy="12043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4204F9F-095D-AE46-9EA9-7E6A7EA148C5}"/>
                  </a:ext>
                </a:extLst>
              </p:cNvPr>
              <p:cNvSpPr txBox="1"/>
              <p:nvPr/>
            </p:nvSpPr>
            <p:spPr>
              <a:xfrm>
                <a:off x="3087730" y="4155995"/>
                <a:ext cx="332142" cy="461665"/>
              </a:xfrm>
              <a:prstGeom prst="rect">
                <a:avLst/>
              </a:prstGeom>
              <a:noFill/>
            </p:spPr>
            <p:txBody>
              <a:bodyPr wrap="none" rtlCol="0">
                <a:spAutoFit/>
              </a:bodyPr>
              <a:lstStyle/>
              <a:p>
                <a:r>
                  <a:rPr lang="en-US" sz="2400" dirty="0"/>
                  <a:t>a</a:t>
                </a:r>
              </a:p>
            </p:txBody>
          </p:sp>
        </p:grpSp>
      </p:grpSp>
      <p:grpSp>
        <p:nvGrpSpPr>
          <p:cNvPr id="36" name="Group 35">
            <a:extLst>
              <a:ext uri="{FF2B5EF4-FFF2-40B4-BE49-F238E27FC236}">
                <a16:creationId xmlns:a16="http://schemas.microsoft.com/office/drawing/2014/main" id="{25E93C04-6104-0E4E-8602-5C0E96EED43E}"/>
              </a:ext>
            </a:extLst>
          </p:cNvPr>
          <p:cNvGrpSpPr/>
          <p:nvPr/>
        </p:nvGrpSpPr>
        <p:grpSpPr>
          <a:xfrm>
            <a:off x="3457180" y="3074257"/>
            <a:ext cx="1944373" cy="1621814"/>
            <a:chOff x="3457180" y="3074257"/>
            <a:chExt cx="1944373" cy="1621814"/>
          </a:xfrm>
        </p:grpSpPr>
        <p:sp>
          <p:nvSpPr>
            <p:cNvPr id="17" name="TextBox 16">
              <a:extLst>
                <a:ext uri="{FF2B5EF4-FFF2-40B4-BE49-F238E27FC236}">
                  <a16:creationId xmlns:a16="http://schemas.microsoft.com/office/drawing/2014/main" id="{9D8A7347-C498-9A4C-8E15-798A942E39C6}"/>
                </a:ext>
              </a:extLst>
            </p:cNvPr>
            <p:cNvSpPr txBox="1"/>
            <p:nvPr/>
          </p:nvSpPr>
          <p:spPr>
            <a:xfrm>
              <a:off x="4394546" y="3865074"/>
              <a:ext cx="1007007" cy="830997"/>
            </a:xfrm>
            <a:prstGeom prst="rect">
              <a:avLst/>
            </a:prstGeom>
            <a:solidFill>
              <a:schemeClr val="accent4">
                <a:lumMod val="20000"/>
                <a:lumOff val="80000"/>
              </a:schemeClr>
            </a:solidFill>
          </p:spPr>
          <p:txBody>
            <a:bodyPr wrap="none" rtlCol="0">
              <a:spAutoFit/>
            </a:bodyPr>
            <a:lstStyle/>
            <a:p>
              <a:r>
                <a:rPr lang="en-US" sz="2400" dirty="0"/>
                <a:t>I</a:t>
              </a:r>
              <a:r>
                <a:rPr lang="en-US" sz="2400" baseline="-25000" dirty="0"/>
                <a:t>4</a:t>
              </a:r>
              <a:r>
                <a:rPr lang="en-US" altLang="zh-CN" sz="2400" dirty="0"/>
                <a:t>:</a:t>
              </a:r>
            </a:p>
            <a:p>
              <a:r>
                <a:rPr lang="en-US" altLang="zh-CN" sz="2400" dirty="0"/>
                <a:t>B </a:t>
              </a:r>
              <a:r>
                <a:rPr lang="en-US" sz="2400" dirty="0"/>
                <a:t>→ b·</a:t>
              </a:r>
            </a:p>
          </p:txBody>
        </p:sp>
        <p:cxnSp>
          <p:nvCxnSpPr>
            <p:cNvPr id="32" name="Curved Connector 31">
              <a:extLst>
                <a:ext uri="{FF2B5EF4-FFF2-40B4-BE49-F238E27FC236}">
                  <a16:creationId xmlns:a16="http://schemas.microsoft.com/office/drawing/2014/main" id="{A77BC9FF-5B33-5746-B1A6-DC2BF36012E3}"/>
                </a:ext>
              </a:extLst>
            </p:cNvPr>
            <p:cNvCxnSpPr>
              <a:cxnSpLocks/>
              <a:endCxn id="17" idx="1"/>
            </p:cNvCxnSpPr>
            <p:nvPr/>
          </p:nvCxnSpPr>
          <p:spPr>
            <a:xfrm rot="16200000" flipH="1">
              <a:off x="3322705" y="3208732"/>
              <a:ext cx="1206316" cy="9373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0BF0772-18F2-2A49-B51A-784676F55F25}"/>
                </a:ext>
              </a:extLst>
            </p:cNvPr>
            <p:cNvSpPr txBox="1"/>
            <p:nvPr/>
          </p:nvSpPr>
          <p:spPr>
            <a:xfrm>
              <a:off x="3600448" y="3395175"/>
              <a:ext cx="346570" cy="461665"/>
            </a:xfrm>
            <a:prstGeom prst="rect">
              <a:avLst/>
            </a:prstGeom>
            <a:noFill/>
          </p:spPr>
          <p:txBody>
            <a:bodyPr wrap="none" rtlCol="0">
              <a:spAutoFit/>
            </a:bodyPr>
            <a:lstStyle/>
            <a:p>
              <a:r>
                <a:rPr lang="en-US" sz="2400" dirty="0"/>
                <a:t>b</a:t>
              </a:r>
            </a:p>
          </p:txBody>
        </p:sp>
      </p:grpSp>
      <p:sp>
        <p:nvSpPr>
          <p:cNvPr id="37" name="TextBox 36">
            <a:extLst>
              <a:ext uri="{FF2B5EF4-FFF2-40B4-BE49-F238E27FC236}">
                <a16:creationId xmlns:a16="http://schemas.microsoft.com/office/drawing/2014/main" id="{1C2CD2E6-42F8-FD42-9B02-1E08F0048E88}"/>
              </a:ext>
            </a:extLst>
          </p:cNvPr>
          <p:cNvSpPr txBox="1"/>
          <p:nvPr/>
        </p:nvSpPr>
        <p:spPr>
          <a:xfrm>
            <a:off x="2653200" y="1817605"/>
            <a:ext cx="1159292" cy="1200329"/>
          </a:xfrm>
          <a:prstGeom prst="rect">
            <a:avLst/>
          </a:prstGeom>
          <a:noFill/>
        </p:spPr>
        <p:txBody>
          <a:bodyPr wrap="none" rtlCol="0">
            <a:spAutoFit/>
          </a:bodyPr>
          <a:lstStyle/>
          <a:p>
            <a:r>
              <a:rPr lang="en-US" sz="2400" dirty="0"/>
              <a:t>S → ·BB</a:t>
            </a:r>
          </a:p>
          <a:p>
            <a:r>
              <a:rPr lang="en-US" sz="2400" dirty="0"/>
              <a:t>B → ·</a:t>
            </a:r>
            <a:r>
              <a:rPr lang="en-US" sz="2400" dirty="0" err="1"/>
              <a:t>aB</a:t>
            </a:r>
            <a:endParaRPr lang="en-US" sz="2400" dirty="0"/>
          </a:p>
          <a:p>
            <a:r>
              <a:rPr lang="en-US" sz="2400" dirty="0"/>
              <a:t>B → ·b</a:t>
            </a:r>
          </a:p>
        </p:txBody>
      </p:sp>
      <p:grpSp>
        <p:nvGrpSpPr>
          <p:cNvPr id="88" name="Group 87">
            <a:extLst>
              <a:ext uri="{FF2B5EF4-FFF2-40B4-BE49-F238E27FC236}">
                <a16:creationId xmlns:a16="http://schemas.microsoft.com/office/drawing/2014/main" id="{AD3F8A54-0EE6-CA4F-B438-102AC9344B81}"/>
              </a:ext>
            </a:extLst>
          </p:cNvPr>
          <p:cNvGrpSpPr/>
          <p:nvPr/>
        </p:nvGrpSpPr>
        <p:grpSpPr>
          <a:xfrm>
            <a:off x="5553838" y="2021770"/>
            <a:ext cx="2016976" cy="903467"/>
            <a:chOff x="5553838" y="2021770"/>
            <a:chExt cx="2016976" cy="903467"/>
          </a:xfrm>
        </p:grpSpPr>
        <p:sp>
          <p:nvSpPr>
            <p:cNvPr id="18" name="TextBox 17">
              <a:extLst>
                <a:ext uri="{FF2B5EF4-FFF2-40B4-BE49-F238E27FC236}">
                  <a16:creationId xmlns:a16="http://schemas.microsoft.com/office/drawing/2014/main" id="{0DA5F5D1-6CBA-774D-8642-DF455C434558}"/>
                </a:ext>
              </a:extLst>
            </p:cNvPr>
            <p:cNvSpPr txBox="1"/>
            <p:nvPr/>
          </p:nvSpPr>
          <p:spPr>
            <a:xfrm>
              <a:off x="6417934" y="2094240"/>
              <a:ext cx="1152880" cy="830997"/>
            </a:xfrm>
            <a:prstGeom prst="rect">
              <a:avLst/>
            </a:prstGeom>
            <a:solidFill>
              <a:schemeClr val="accent4">
                <a:lumMod val="20000"/>
                <a:lumOff val="80000"/>
              </a:schemeClr>
            </a:solidFill>
          </p:spPr>
          <p:txBody>
            <a:bodyPr wrap="none" rtlCol="0">
              <a:spAutoFit/>
            </a:bodyPr>
            <a:lstStyle/>
            <a:p>
              <a:r>
                <a:rPr lang="en-US" sz="2400" dirty="0"/>
                <a:t>I</a:t>
              </a:r>
              <a:r>
                <a:rPr lang="en-US" sz="2400" baseline="-25000" dirty="0"/>
                <a:t>5</a:t>
              </a:r>
              <a:r>
                <a:rPr lang="en-US" altLang="zh-CN" sz="2400" dirty="0"/>
                <a:t>:</a:t>
              </a:r>
            </a:p>
            <a:p>
              <a:r>
                <a:rPr lang="en-US" sz="2400" dirty="0"/>
                <a:t>S → BB·</a:t>
              </a:r>
            </a:p>
          </p:txBody>
        </p:sp>
        <p:grpSp>
          <p:nvGrpSpPr>
            <p:cNvPr id="41" name="Group 40">
              <a:extLst>
                <a:ext uri="{FF2B5EF4-FFF2-40B4-BE49-F238E27FC236}">
                  <a16:creationId xmlns:a16="http://schemas.microsoft.com/office/drawing/2014/main" id="{0D45F440-2393-ED44-B6B5-6C9008993D83}"/>
                </a:ext>
              </a:extLst>
            </p:cNvPr>
            <p:cNvGrpSpPr/>
            <p:nvPr/>
          </p:nvGrpSpPr>
          <p:grpSpPr>
            <a:xfrm>
              <a:off x="5553838" y="2021770"/>
              <a:ext cx="908854" cy="461665"/>
              <a:chOff x="5553838" y="2021770"/>
              <a:chExt cx="908854" cy="461665"/>
            </a:xfrm>
          </p:grpSpPr>
          <p:cxnSp>
            <p:nvCxnSpPr>
              <p:cNvPr id="38" name="Straight Arrow Connector 37">
                <a:extLst>
                  <a:ext uri="{FF2B5EF4-FFF2-40B4-BE49-F238E27FC236}">
                    <a16:creationId xmlns:a16="http://schemas.microsoft.com/office/drawing/2014/main" id="{C5CA0AC8-9E68-2849-B362-3A4650ACCA8A}"/>
                  </a:ext>
                </a:extLst>
              </p:cNvPr>
              <p:cNvCxnSpPr>
                <a:cxnSpLocks/>
              </p:cNvCxnSpPr>
              <p:nvPr/>
            </p:nvCxnSpPr>
            <p:spPr>
              <a:xfrm>
                <a:off x="5553838" y="2394927"/>
                <a:ext cx="908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142E72A-9A8D-5C4A-B1A0-14C59C88FD84}"/>
                  </a:ext>
                </a:extLst>
              </p:cNvPr>
              <p:cNvSpPr txBox="1"/>
              <p:nvPr/>
            </p:nvSpPr>
            <p:spPr>
              <a:xfrm>
                <a:off x="5845400" y="2021770"/>
                <a:ext cx="351378" cy="461665"/>
              </a:xfrm>
              <a:prstGeom prst="rect">
                <a:avLst/>
              </a:prstGeom>
              <a:noFill/>
            </p:spPr>
            <p:txBody>
              <a:bodyPr wrap="none" rtlCol="0">
                <a:spAutoFit/>
              </a:bodyPr>
              <a:lstStyle/>
              <a:p>
                <a:r>
                  <a:rPr lang="en-US" sz="2400" dirty="0"/>
                  <a:t>B</a:t>
                </a:r>
              </a:p>
            </p:txBody>
          </p:sp>
        </p:grpSp>
      </p:grpSp>
      <p:grpSp>
        <p:nvGrpSpPr>
          <p:cNvPr id="90" name="Group 89">
            <a:extLst>
              <a:ext uri="{FF2B5EF4-FFF2-40B4-BE49-F238E27FC236}">
                <a16:creationId xmlns:a16="http://schemas.microsoft.com/office/drawing/2014/main" id="{8CCBF5F7-A0E0-3B48-8998-E8E64E7096EF}"/>
              </a:ext>
            </a:extLst>
          </p:cNvPr>
          <p:cNvGrpSpPr/>
          <p:nvPr/>
        </p:nvGrpSpPr>
        <p:grpSpPr>
          <a:xfrm>
            <a:off x="5531907" y="4959097"/>
            <a:ext cx="2090077" cy="830997"/>
            <a:chOff x="5531907" y="4959097"/>
            <a:chExt cx="2090077" cy="830997"/>
          </a:xfrm>
        </p:grpSpPr>
        <p:sp>
          <p:nvSpPr>
            <p:cNvPr id="19" name="TextBox 18">
              <a:extLst>
                <a:ext uri="{FF2B5EF4-FFF2-40B4-BE49-F238E27FC236}">
                  <a16:creationId xmlns:a16="http://schemas.microsoft.com/office/drawing/2014/main" id="{50059CB9-B3CD-6947-929A-914E80FF58C0}"/>
                </a:ext>
              </a:extLst>
            </p:cNvPr>
            <p:cNvSpPr txBox="1"/>
            <p:nvPr/>
          </p:nvSpPr>
          <p:spPr>
            <a:xfrm>
              <a:off x="6462692" y="4959097"/>
              <a:ext cx="1159292" cy="830997"/>
            </a:xfrm>
            <a:prstGeom prst="rect">
              <a:avLst/>
            </a:prstGeom>
            <a:solidFill>
              <a:schemeClr val="accent4">
                <a:lumMod val="20000"/>
                <a:lumOff val="80000"/>
              </a:schemeClr>
            </a:solidFill>
          </p:spPr>
          <p:txBody>
            <a:bodyPr wrap="none" rtlCol="0">
              <a:spAutoFit/>
            </a:bodyPr>
            <a:lstStyle/>
            <a:p>
              <a:r>
                <a:rPr lang="en-US" sz="2400" dirty="0"/>
                <a:t>I</a:t>
              </a:r>
              <a:r>
                <a:rPr lang="en-US" sz="2400" baseline="-25000" dirty="0"/>
                <a:t>6</a:t>
              </a:r>
              <a:r>
                <a:rPr lang="en-US" altLang="zh-CN" sz="2400" dirty="0"/>
                <a:t>:</a:t>
              </a:r>
            </a:p>
            <a:p>
              <a:r>
                <a:rPr lang="en-US" sz="2400" dirty="0"/>
                <a:t>B → </a:t>
              </a:r>
              <a:r>
                <a:rPr lang="en-US" sz="2400" dirty="0" err="1"/>
                <a:t>aB</a:t>
              </a:r>
              <a:r>
                <a:rPr lang="en-US" sz="2400" dirty="0"/>
                <a:t>·</a:t>
              </a:r>
            </a:p>
          </p:txBody>
        </p:sp>
        <p:grpSp>
          <p:nvGrpSpPr>
            <p:cNvPr id="42" name="Group 41">
              <a:extLst>
                <a:ext uri="{FF2B5EF4-FFF2-40B4-BE49-F238E27FC236}">
                  <a16:creationId xmlns:a16="http://schemas.microsoft.com/office/drawing/2014/main" id="{564C2B8B-A39A-7E4D-B77C-33AB772533C0}"/>
                </a:ext>
              </a:extLst>
            </p:cNvPr>
            <p:cNvGrpSpPr/>
            <p:nvPr/>
          </p:nvGrpSpPr>
          <p:grpSpPr>
            <a:xfrm>
              <a:off x="5531907" y="5143762"/>
              <a:ext cx="908854" cy="461665"/>
              <a:chOff x="5553838" y="2021770"/>
              <a:chExt cx="908854" cy="461665"/>
            </a:xfrm>
          </p:grpSpPr>
          <p:cxnSp>
            <p:nvCxnSpPr>
              <p:cNvPr id="43" name="Straight Arrow Connector 42">
                <a:extLst>
                  <a:ext uri="{FF2B5EF4-FFF2-40B4-BE49-F238E27FC236}">
                    <a16:creationId xmlns:a16="http://schemas.microsoft.com/office/drawing/2014/main" id="{04D98115-B5BB-DA42-A6C3-74A16348AD16}"/>
                  </a:ext>
                </a:extLst>
              </p:cNvPr>
              <p:cNvCxnSpPr>
                <a:cxnSpLocks/>
              </p:cNvCxnSpPr>
              <p:nvPr/>
            </p:nvCxnSpPr>
            <p:spPr>
              <a:xfrm>
                <a:off x="5553838" y="2394927"/>
                <a:ext cx="908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61C3B55-0276-1E42-897D-400E74B03AD1}"/>
                  </a:ext>
                </a:extLst>
              </p:cNvPr>
              <p:cNvSpPr txBox="1"/>
              <p:nvPr/>
            </p:nvSpPr>
            <p:spPr>
              <a:xfrm>
                <a:off x="5845400" y="2021770"/>
                <a:ext cx="351378" cy="461665"/>
              </a:xfrm>
              <a:prstGeom prst="rect">
                <a:avLst/>
              </a:prstGeom>
              <a:noFill/>
            </p:spPr>
            <p:txBody>
              <a:bodyPr wrap="none" rtlCol="0">
                <a:spAutoFit/>
              </a:bodyPr>
              <a:lstStyle/>
              <a:p>
                <a:r>
                  <a:rPr lang="en-US" sz="2400" dirty="0"/>
                  <a:t>B</a:t>
                </a:r>
              </a:p>
            </p:txBody>
          </p:sp>
        </p:grpSp>
      </p:grpSp>
      <p:grpSp>
        <p:nvGrpSpPr>
          <p:cNvPr id="51" name="Group 50">
            <a:extLst>
              <a:ext uri="{FF2B5EF4-FFF2-40B4-BE49-F238E27FC236}">
                <a16:creationId xmlns:a16="http://schemas.microsoft.com/office/drawing/2014/main" id="{B21F1BDB-A4C9-7F4A-B767-AA8C26E8D432}"/>
              </a:ext>
            </a:extLst>
          </p:cNvPr>
          <p:cNvGrpSpPr/>
          <p:nvPr/>
        </p:nvGrpSpPr>
        <p:grpSpPr>
          <a:xfrm>
            <a:off x="5517737" y="2867632"/>
            <a:ext cx="1647244" cy="2201976"/>
            <a:chOff x="5517737" y="2867632"/>
            <a:chExt cx="926471" cy="2201976"/>
          </a:xfrm>
        </p:grpSpPr>
        <p:cxnSp>
          <p:nvCxnSpPr>
            <p:cNvPr id="45" name="Curved Connector 44">
              <a:extLst>
                <a:ext uri="{FF2B5EF4-FFF2-40B4-BE49-F238E27FC236}">
                  <a16:creationId xmlns:a16="http://schemas.microsoft.com/office/drawing/2014/main" id="{93CC839D-A15D-F84D-A8D5-8036FD2A2591}"/>
                </a:ext>
              </a:extLst>
            </p:cNvPr>
            <p:cNvCxnSpPr>
              <a:cxnSpLocks/>
              <a:stCxn id="11" idx="3"/>
            </p:cNvCxnSpPr>
            <p:nvPr/>
          </p:nvCxnSpPr>
          <p:spPr>
            <a:xfrm flipH="1">
              <a:off x="5517737" y="2867632"/>
              <a:ext cx="29689" cy="2201976"/>
            </a:xfrm>
            <a:prstGeom prst="curvedConnector4">
              <a:avLst>
                <a:gd name="adj1" fmla="val -769982"/>
                <a:gd name="adj2" fmla="val 10090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723445B-139E-5042-A1D1-EB945E014103}"/>
                </a:ext>
              </a:extLst>
            </p:cNvPr>
            <p:cNvSpPr txBox="1"/>
            <p:nvPr/>
          </p:nvSpPr>
          <p:spPr>
            <a:xfrm>
              <a:off x="6112066" y="3626007"/>
              <a:ext cx="332142" cy="461665"/>
            </a:xfrm>
            <a:prstGeom prst="rect">
              <a:avLst/>
            </a:prstGeom>
            <a:noFill/>
          </p:spPr>
          <p:txBody>
            <a:bodyPr wrap="none" rtlCol="0">
              <a:spAutoFit/>
            </a:bodyPr>
            <a:lstStyle/>
            <a:p>
              <a:r>
                <a:rPr lang="en-US" sz="2400" dirty="0"/>
                <a:t>a</a:t>
              </a:r>
            </a:p>
          </p:txBody>
        </p:sp>
      </p:grpSp>
      <p:grpSp>
        <p:nvGrpSpPr>
          <p:cNvPr id="89" name="Group 88">
            <a:extLst>
              <a:ext uri="{FF2B5EF4-FFF2-40B4-BE49-F238E27FC236}">
                <a16:creationId xmlns:a16="http://schemas.microsoft.com/office/drawing/2014/main" id="{9CA7A098-EA49-B84F-979B-F05DD886713C}"/>
              </a:ext>
            </a:extLst>
          </p:cNvPr>
          <p:cNvGrpSpPr/>
          <p:nvPr/>
        </p:nvGrpSpPr>
        <p:grpSpPr>
          <a:xfrm>
            <a:off x="5401553" y="3269823"/>
            <a:ext cx="435098" cy="1010750"/>
            <a:chOff x="5401553" y="3269823"/>
            <a:chExt cx="435098" cy="1010750"/>
          </a:xfrm>
        </p:grpSpPr>
        <p:cxnSp>
          <p:nvCxnSpPr>
            <p:cNvPr id="53" name="Curved Connector 52">
              <a:extLst>
                <a:ext uri="{FF2B5EF4-FFF2-40B4-BE49-F238E27FC236}">
                  <a16:creationId xmlns:a16="http://schemas.microsoft.com/office/drawing/2014/main" id="{D107D8A9-4A5D-1249-ADEE-B5584538338B}"/>
                </a:ext>
              </a:extLst>
            </p:cNvPr>
            <p:cNvCxnSpPr>
              <a:cxnSpLocks/>
              <a:stCxn id="24" idx="3"/>
              <a:endCxn id="17" idx="3"/>
            </p:cNvCxnSpPr>
            <p:nvPr/>
          </p:nvCxnSpPr>
          <p:spPr>
            <a:xfrm flipH="1">
              <a:off x="5401553" y="3269823"/>
              <a:ext cx="157102" cy="1010750"/>
            </a:xfrm>
            <a:prstGeom prst="curvedConnector3">
              <a:avLst>
                <a:gd name="adj1" fmla="val -14551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9DB2E3-9D3B-E24A-8B3B-0652400C6CDD}"/>
                </a:ext>
              </a:extLst>
            </p:cNvPr>
            <p:cNvSpPr txBox="1"/>
            <p:nvPr/>
          </p:nvSpPr>
          <p:spPr>
            <a:xfrm>
              <a:off x="5490081" y="3545342"/>
              <a:ext cx="346570" cy="461665"/>
            </a:xfrm>
            <a:prstGeom prst="rect">
              <a:avLst/>
            </a:prstGeom>
            <a:noFill/>
          </p:spPr>
          <p:txBody>
            <a:bodyPr wrap="none" rtlCol="0">
              <a:spAutoFit/>
            </a:bodyPr>
            <a:lstStyle/>
            <a:p>
              <a:r>
                <a:rPr lang="en-US" sz="2400" dirty="0"/>
                <a:t>b</a:t>
              </a:r>
            </a:p>
          </p:txBody>
        </p:sp>
      </p:grpSp>
      <p:grpSp>
        <p:nvGrpSpPr>
          <p:cNvPr id="91" name="Group 90">
            <a:extLst>
              <a:ext uri="{FF2B5EF4-FFF2-40B4-BE49-F238E27FC236}">
                <a16:creationId xmlns:a16="http://schemas.microsoft.com/office/drawing/2014/main" id="{00AF08A7-8F0C-F946-9BC4-ECE22FB460E7}"/>
              </a:ext>
            </a:extLst>
          </p:cNvPr>
          <p:cNvGrpSpPr/>
          <p:nvPr/>
        </p:nvGrpSpPr>
        <p:grpSpPr>
          <a:xfrm>
            <a:off x="5092919" y="5832826"/>
            <a:ext cx="1221663" cy="564005"/>
            <a:chOff x="5092919" y="5832826"/>
            <a:chExt cx="1221663" cy="564005"/>
          </a:xfrm>
        </p:grpSpPr>
        <p:sp>
          <p:nvSpPr>
            <p:cNvPr id="81" name="Arc 80">
              <a:extLst>
                <a:ext uri="{FF2B5EF4-FFF2-40B4-BE49-F238E27FC236}">
                  <a16:creationId xmlns:a16="http://schemas.microsoft.com/office/drawing/2014/main" id="{14AB14E2-5071-984B-8E9E-5B873A31EC12}"/>
                </a:ext>
              </a:extLst>
            </p:cNvPr>
            <p:cNvSpPr/>
            <p:nvPr/>
          </p:nvSpPr>
          <p:spPr>
            <a:xfrm>
              <a:off x="5092919" y="5832826"/>
              <a:ext cx="889521" cy="564005"/>
            </a:xfrm>
            <a:prstGeom prst="arc">
              <a:avLst>
                <a:gd name="adj1" fmla="val 16200000"/>
                <a:gd name="adj2" fmla="val 5057373"/>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EB4760A1-D6E4-DF4B-A0D5-9A94C9C33CA0}"/>
                </a:ext>
              </a:extLst>
            </p:cNvPr>
            <p:cNvSpPr txBox="1"/>
            <p:nvPr/>
          </p:nvSpPr>
          <p:spPr>
            <a:xfrm>
              <a:off x="5982440" y="5843909"/>
              <a:ext cx="332142" cy="461665"/>
            </a:xfrm>
            <a:prstGeom prst="rect">
              <a:avLst/>
            </a:prstGeom>
            <a:noFill/>
          </p:spPr>
          <p:txBody>
            <a:bodyPr wrap="none" rtlCol="0">
              <a:spAutoFit/>
            </a:bodyPr>
            <a:lstStyle/>
            <a:p>
              <a:r>
                <a:rPr lang="en-US" sz="2400" dirty="0"/>
                <a:t>a</a:t>
              </a:r>
            </a:p>
          </p:txBody>
        </p:sp>
      </p:grpSp>
      <p:grpSp>
        <p:nvGrpSpPr>
          <p:cNvPr id="92" name="Group 91">
            <a:extLst>
              <a:ext uri="{FF2B5EF4-FFF2-40B4-BE49-F238E27FC236}">
                <a16:creationId xmlns:a16="http://schemas.microsoft.com/office/drawing/2014/main" id="{F254D530-CC9E-9040-AC67-1AEEBD2EE01F}"/>
              </a:ext>
            </a:extLst>
          </p:cNvPr>
          <p:cNvGrpSpPr/>
          <p:nvPr/>
        </p:nvGrpSpPr>
        <p:grpSpPr>
          <a:xfrm>
            <a:off x="4814893" y="4589333"/>
            <a:ext cx="346570" cy="461665"/>
            <a:chOff x="4814893" y="4589333"/>
            <a:chExt cx="346570" cy="461665"/>
          </a:xfrm>
        </p:grpSpPr>
        <p:cxnSp>
          <p:nvCxnSpPr>
            <p:cNvPr id="83" name="Straight Arrow Connector 82">
              <a:extLst>
                <a:ext uri="{FF2B5EF4-FFF2-40B4-BE49-F238E27FC236}">
                  <a16:creationId xmlns:a16="http://schemas.microsoft.com/office/drawing/2014/main" id="{F4582297-3D94-154B-8B8C-E128E063A791}"/>
                </a:ext>
              </a:extLst>
            </p:cNvPr>
            <p:cNvCxnSpPr>
              <a:cxnSpLocks/>
            </p:cNvCxnSpPr>
            <p:nvPr/>
          </p:nvCxnSpPr>
          <p:spPr>
            <a:xfrm flipH="1" flipV="1">
              <a:off x="4820896" y="4696071"/>
              <a:ext cx="18593" cy="263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58F48C0-4C37-324C-81C8-4191E621C42A}"/>
                </a:ext>
              </a:extLst>
            </p:cNvPr>
            <p:cNvSpPr txBox="1"/>
            <p:nvPr/>
          </p:nvSpPr>
          <p:spPr>
            <a:xfrm>
              <a:off x="4814893" y="4589333"/>
              <a:ext cx="346570" cy="461665"/>
            </a:xfrm>
            <a:prstGeom prst="rect">
              <a:avLst/>
            </a:prstGeom>
            <a:noFill/>
          </p:spPr>
          <p:txBody>
            <a:bodyPr wrap="none" rtlCol="0">
              <a:spAutoFit/>
            </a:bodyPr>
            <a:lstStyle/>
            <a:p>
              <a:r>
                <a:rPr lang="en-US" sz="2400" dirty="0"/>
                <a:t>b</a:t>
              </a:r>
            </a:p>
          </p:txBody>
        </p:sp>
      </p:grpSp>
      <p:sp>
        <p:nvSpPr>
          <p:cNvPr id="93" name="TextBox 92">
            <a:extLst>
              <a:ext uri="{FF2B5EF4-FFF2-40B4-BE49-F238E27FC236}">
                <a16:creationId xmlns:a16="http://schemas.microsoft.com/office/drawing/2014/main" id="{5EA82DE4-8B92-6F4A-ADA0-63EE5495F3F1}"/>
              </a:ext>
            </a:extLst>
          </p:cNvPr>
          <p:cNvSpPr txBox="1"/>
          <p:nvPr/>
        </p:nvSpPr>
        <p:spPr>
          <a:xfrm>
            <a:off x="107504" y="980728"/>
            <a:ext cx="1497526" cy="1938992"/>
          </a:xfrm>
          <a:prstGeom prst="rect">
            <a:avLst/>
          </a:prstGeom>
          <a:noFill/>
        </p:spPr>
        <p:txBody>
          <a:bodyPr wrap="none" rtlCol="0">
            <a:spAutoFit/>
          </a:bodyPr>
          <a:lstStyle/>
          <a:p>
            <a:r>
              <a:rPr lang="en-US" sz="2400" dirty="0"/>
              <a:t>Grammar:</a:t>
            </a:r>
          </a:p>
          <a:p>
            <a:r>
              <a:rPr lang="en-US" sz="2400" dirty="0">
                <a:solidFill>
                  <a:srgbClr val="0000FF"/>
                </a:solidFill>
              </a:rPr>
              <a:t>(0) S’ → S</a:t>
            </a:r>
          </a:p>
          <a:p>
            <a:pPr marL="342900" indent="-342900">
              <a:buAutoNum type="arabicParenBoth"/>
            </a:pPr>
            <a:r>
              <a:rPr lang="en-US" sz="2400" dirty="0">
                <a:solidFill>
                  <a:srgbClr val="0000FF"/>
                </a:solidFill>
              </a:rPr>
              <a:t> S → BB</a:t>
            </a:r>
          </a:p>
          <a:p>
            <a:pPr marL="342900" indent="-342900">
              <a:buAutoNum type="arabicParenBoth"/>
            </a:pPr>
            <a:r>
              <a:rPr lang="en-US" sz="2400" dirty="0">
                <a:solidFill>
                  <a:srgbClr val="0000FF"/>
                </a:solidFill>
              </a:rPr>
              <a:t> B → </a:t>
            </a:r>
            <a:r>
              <a:rPr lang="en-US" sz="2400" dirty="0" err="1">
                <a:solidFill>
                  <a:srgbClr val="0000FF"/>
                </a:solidFill>
              </a:rPr>
              <a:t>aB</a:t>
            </a:r>
            <a:endParaRPr lang="en-US" sz="2400" dirty="0">
              <a:solidFill>
                <a:srgbClr val="0000FF"/>
              </a:solidFill>
            </a:endParaRPr>
          </a:p>
          <a:p>
            <a:pPr marL="342900" indent="-342900">
              <a:buAutoNum type="arabicParenBoth"/>
            </a:pPr>
            <a:r>
              <a:rPr lang="en-US" sz="2400" dirty="0">
                <a:solidFill>
                  <a:srgbClr val="0000FF"/>
                </a:solidFill>
              </a:rPr>
              <a:t> B → b</a:t>
            </a:r>
          </a:p>
        </p:txBody>
      </p:sp>
      <p:grpSp>
        <p:nvGrpSpPr>
          <p:cNvPr id="7" name="Group 6">
            <a:extLst>
              <a:ext uri="{FF2B5EF4-FFF2-40B4-BE49-F238E27FC236}">
                <a16:creationId xmlns:a16="http://schemas.microsoft.com/office/drawing/2014/main" id="{612EE572-05C8-2841-A226-1FFB50BEEAC8}"/>
              </a:ext>
            </a:extLst>
          </p:cNvPr>
          <p:cNvGrpSpPr/>
          <p:nvPr/>
        </p:nvGrpSpPr>
        <p:grpSpPr>
          <a:xfrm>
            <a:off x="4732693" y="1651792"/>
            <a:ext cx="2911222" cy="3981531"/>
            <a:chOff x="4732693" y="1651792"/>
            <a:chExt cx="2911222" cy="3981531"/>
          </a:xfrm>
        </p:grpSpPr>
        <p:sp>
          <p:nvSpPr>
            <p:cNvPr id="3" name="TextBox 2">
              <a:extLst>
                <a:ext uri="{FF2B5EF4-FFF2-40B4-BE49-F238E27FC236}">
                  <a16:creationId xmlns:a16="http://schemas.microsoft.com/office/drawing/2014/main" id="{FE8DF35C-C86C-1947-8B4E-7D169501D086}"/>
                </a:ext>
              </a:extLst>
            </p:cNvPr>
            <p:cNvSpPr txBox="1"/>
            <p:nvPr/>
          </p:nvSpPr>
          <p:spPr>
            <a:xfrm>
              <a:off x="6809067" y="1651792"/>
              <a:ext cx="761747" cy="1015663"/>
            </a:xfrm>
            <a:prstGeom prst="rect">
              <a:avLst/>
            </a:prstGeom>
            <a:noFill/>
          </p:spPr>
          <p:txBody>
            <a:bodyPr wrap="none" rtlCol="0">
              <a:spAutoFit/>
            </a:bodyPr>
            <a:lstStyle/>
            <a:p>
              <a:r>
                <a:rPr lang="en-US" sz="6000" b="1" dirty="0">
                  <a:solidFill>
                    <a:srgbClr val="00B050"/>
                  </a:solidFill>
                </a:rPr>
                <a:t>✓</a:t>
              </a:r>
            </a:p>
          </p:txBody>
        </p:sp>
        <p:sp>
          <p:nvSpPr>
            <p:cNvPr id="48" name="TextBox 47">
              <a:extLst>
                <a:ext uri="{FF2B5EF4-FFF2-40B4-BE49-F238E27FC236}">
                  <a16:creationId xmlns:a16="http://schemas.microsoft.com/office/drawing/2014/main" id="{81273DAE-A932-8F4D-865C-F4E13A91C5A3}"/>
                </a:ext>
              </a:extLst>
            </p:cNvPr>
            <p:cNvSpPr txBox="1"/>
            <p:nvPr/>
          </p:nvSpPr>
          <p:spPr>
            <a:xfrm>
              <a:off x="4732693" y="3492309"/>
              <a:ext cx="761747" cy="1015663"/>
            </a:xfrm>
            <a:prstGeom prst="rect">
              <a:avLst/>
            </a:prstGeom>
            <a:noFill/>
          </p:spPr>
          <p:txBody>
            <a:bodyPr wrap="none" rtlCol="0">
              <a:spAutoFit/>
            </a:bodyPr>
            <a:lstStyle/>
            <a:p>
              <a:r>
                <a:rPr lang="en-US" sz="6000" b="1" dirty="0">
                  <a:solidFill>
                    <a:srgbClr val="00B050"/>
                  </a:solidFill>
                </a:rPr>
                <a:t>✓</a:t>
              </a:r>
            </a:p>
          </p:txBody>
        </p:sp>
        <p:sp>
          <p:nvSpPr>
            <p:cNvPr id="49" name="TextBox 48">
              <a:extLst>
                <a:ext uri="{FF2B5EF4-FFF2-40B4-BE49-F238E27FC236}">
                  <a16:creationId xmlns:a16="http://schemas.microsoft.com/office/drawing/2014/main" id="{A1013998-3DC4-914B-8B40-E4E5B3CC16A6}"/>
                </a:ext>
              </a:extLst>
            </p:cNvPr>
            <p:cNvSpPr txBox="1"/>
            <p:nvPr/>
          </p:nvSpPr>
          <p:spPr>
            <a:xfrm>
              <a:off x="6882168" y="4617660"/>
              <a:ext cx="761747" cy="1015663"/>
            </a:xfrm>
            <a:prstGeom prst="rect">
              <a:avLst/>
            </a:prstGeom>
            <a:noFill/>
          </p:spPr>
          <p:txBody>
            <a:bodyPr wrap="none" rtlCol="0">
              <a:spAutoFit/>
            </a:bodyPr>
            <a:lstStyle/>
            <a:p>
              <a:r>
                <a:rPr lang="en-US" sz="6000" b="1" dirty="0">
                  <a:solidFill>
                    <a:srgbClr val="00B050"/>
                  </a:solidFill>
                </a:rPr>
                <a:t>✓</a:t>
              </a:r>
            </a:p>
          </p:txBody>
        </p:sp>
      </p:grpSp>
    </p:spTree>
    <p:extLst>
      <p:ext uri="{BB962C8B-B14F-4D97-AF65-F5344CB8AC3E}">
        <p14:creationId xmlns:p14="http://schemas.microsoft.com/office/powerpoint/2010/main" val="324530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0FEA-3420-C547-AAF6-CA1A9003EFA0}"/>
              </a:ext>
            </a:extLst>
          </p:cNvPr>
          <p:cNvSpPr>
            <a:spLocks noGrp="1"/>
          </p:cNvSpPr>
          <p:nvPr>
            <p:ph type="title"/>
          </p:nvPr>
        </p:nvSpPr>
        <p:spPr/>
        <p:txBody>
          <a:bodyPr/>
          <a:lstStyle/>
          <a:p>
            <a:r>
              <a:rPr lang="en-US" dirty="0"/>
              <a:t>Example (cont.)</a:t>
            </a:r>
          </a:p>
        </p:txBody>
      </p:sp>
      <p:sp>
        <p:nvSpPr>
          <p:cNvPr id="4" name="Slide Number Placeholder 3">
            <a:extLst>
              <a:ext uri="{FF2B5EF4-FFF2-40B4-BE49-F238E27FC236}">
                <a16:creationId xmlns:a16="http://schemas.microsoft.com/office/drawing/2014/main" id="{20664502-A1CC-EB4E-A154-B23106C33CE4}"/>
              </a:ext>
            </a:extLst>
          </p:cNvPr>
          <p:cNvSpPr>
            <a:spLocks noGrp="1"/>
          </p:cNvSpPr>
          <p:nvPr>
            <p:ph type="sldNum" sz="quarter" idx="12"/>
          </p:nvPr>
        </p:nvSpPr>
        <p:spPr/>
        <p:txBody>
          <a:bodyPr/>
          <a:lstStyle/>
          <a:p>
            <a:fld id="{F008AB8F-6C8F-46EE-8741-64B361E88E7D}" type="slidenum">
              <a:rPr lang="zh-CN" altLang="en-US" smtClean="0"/>
              <a:t>6</a:t>
            </a:fld>
            <a:endParaRPr lang="zh-CN" altLang="en-US"/>
          </a:p>
        </p:txBody>
      </p:sp>
      <p:graphicFrame>
        <p:nvGraphicFramePr>
          <p:cNvPr id="49" name="Content Placeholder 4">
            <a:extLst>
              <a:ext uri="{FF2B5EF4-FFF2-40B4-BE49-F238E27FC236}">
                <a16:creationId xmlns:a16="http://schemas.microsoft.com/office/drawing/2014/main" id="{C9732A8A-5715-8549-8653-B672530B3984}"/>
              </a:ext>
            </a:extLst>
          </p:cNvPr>
          <p:cNvGraphicFramePr>
            <a:graphicFrameLocks noGrp="1"/>
          </p:cNvGraphicFramePr>
          <p:nvPr>
            <p:ph idx="1"/>
            <p:extLst>
              <p:ext uri="{D42A27DB-BD31-4B8C-83A1-F6EECF244321}">
                <p14:modId xmlns:p14="http://schemas.microsoft.com/office/powerpoint/2010/main" val="1836353776"/>
              </p:ext>
            </p:extLst>
          </p:nvPr>
        </p:nvGraphicFramePr>
        <p:xfrm>
          <a:off x="3275856" y="981075"/>
          <a:ext cx="5688762" cy="3566160"/>
        </p:xfrm>
        <a:graphic>
          <a:graphicData uri="http://schemas.openxmlformats.org/drawingml/2006/table">
            <a:tbl>
              <a:tblPr firstRow="1" bandRow="1">
                <a:tableStyleId>{5940675A-B579-460E-94D1-54222C63F5DA}</a:tableStyleId>
              </a:tblPr>
              <a:tblGrid>
                <a:gridCol w="948127">
                  <a:extLst>
                    <a:ext uri="{9D8B030D-6E8A-4147-A177-3AD203B41FA5}">
                      <a16:colId xmlns:a16="http://schemas.microsoft.com/office/drawing/2014/main" val="311326172"/>
                    </a:ext>
                  </a:extLst>
                </a:gridCol>
                <a:gridCol w="948127">
                  <a:extLst>
                    <a:ext uri="{9D8B030D-6E8A-4147-A177-3AD203B41FA5}">
                      <a16:colId xmlns:a16="http://schemas.microsoft.com/office/drawing/2014/main" val="1584316617"/>
                    </a:ext>
                  </a:extLst>
                </a:gridCol>
                <a:gridCol w="948127">
                  <a:extLst>
                    <a:ext uri="{9D8B030D-6E8A-4147-A177-3AD203B41FA5}">
                      <a16:colId xmlns:a16="http://schemas.microsoft.com/office/drawing/2014/main" val="3073698402"/>
                    </a:ext>
                  </a:extLst>
                </a:gridCol>
                <a:gridCol w="948127">
                  <a:extLst>
                    <a:ext uri="{9D8B030D-6E8A-4147-A177-3AD203B41FA5}">
                      <a16:colId xmlns:a16="http://schemas.microsoft.com/office/drawing/2014/main" val="2764185901"/>
                    </a:ext>
                  </a:extLst>
                </a:gridCol>
                <a:gridCol w="948127">
                  <a:extLst>
                    <a:ext uri="{9D8B030D-6E8A-4147-A177-3AD203B41FA5}">
                      <a16:colId xmlns:a16="http://schemas.microsoft.com/office/drawing/2014/main" val="2621544322"/>
                    </a:ext>
                  </a:extLst>
                </a:gridCol>
                <a:gridCol w="948127">
                  <a:extLst>
                    <a:ext uri="{9D8B030D-6E8A-4147-A177-3AD203B41FA5}">
                      <a16:colId xmlns:a16="http://schemas.microsoft.com/office/drawing/2014/main" val="4175972455"/>
                    </a:ext>
                  </a:extLst>
                </a:gridCol>
              </a:tblGrid>
              <a:tr h="327998">
                <a:tc rowSpan="2">
                  <a:txBody>
                    <a:bodyPr/>
                    <a:lstStyle/>
                    <a:p>
                      <a:pPr algn="ctr"/>
                      <a:r>
                        <a:rPr lang="en-US" sz="2000" b="1" dirty="0"/>
                        <a:t>State</a:t>
                      </a:r>
                    </a:p>
                  </a:txBody>
                  <a:tcPr anchor="ctr"/>
                </a:tc>
                <a:tc gridSpan="3">
                  <a:txBody>
                    <a:bodyPr/>
                    <a:lstStyle/>
                    <a:p>
                      <a:pPr algn="ctr"/>
                      <a:r>
                        <a:rPr lang="en-US" sz="2000" b="1" dirty="0"/>
                        <a:t>ACTION</a:t>
                      </a:r>
                    </a:p>
                  </a:txBody>
                  <a:tcPr/>
                </a:tc>
                <a:tc hMerge="1">
                  <a:txBody>
                    <a:bodyPr/>
                    <a:lstStyle/>
                    <a:p>
                      <a:endParaRPr lang="en-US" dirty="0"/>
                    </a:p>
                  </a:txBody>
                  <a:tcPr/>
                </a:tc>
                <a:tc hMerge="1">
                  <a:txBody>
                    <a:bodyPr/>
                    <a:lstStyle/>
                    <a:p>
                      <a:endParaRPr lang="en-US" dirty="0"/>
                    </a:p>
                  </a:txBody>
                  <a:tcPr/>
                </a:tc>
                <a:tc gridSpan="2">
                  <a:txBody>
                    <a:bodyPr/>
                    <a:lstStyle/>
                    <a:p>
                      <a:pPr algn="ctr"/>
                      <a:r>
                        <a:rPr lang="en-US" sz="2000" b="1" dirty="0"/>
                        <a:t>GOTO</a:t>
                      </a:r>
                    </a:p>
                  </a:txBody>
                  <a:tcPr/>
                </a:tc>
                <a:tc hMerge="1">
                  <a:txBody>
                    <a:bodyPr/>
                    <a:lstStyle/>
                    <a:p>
                      <a:endParaRPr lang="en-US" dirty="0"/>
                    </a:p>
                  </a:txBody>
                  <a:tcPr/>
                </a:tc>
                <a:extLst>
                  <a:ext uri="{0D108BD9-81ED-4DB2-BD59-A6C34878D82A}">
                    <a16:rowId xmlns:a16="http://schemas.microsoft.com/office/drawing/2014/main" val="4976579"/>
                  </a:ext>
                </a:extLst>
              </a:tr>
              <a:tr h="327998">
                <a:tc vMerge="1">
                  <a:txBody>
                    <a:bodyPr/>
                    <a:lstStyle/>
                    <a:p>
                      <a:endParaRPr lang="en-US" dirty="0"/>
                    </a:p>
                  </a:txBody>
                  <a:tcPr/>
                </a:tc>
                <a:tc>
                  <a:txBody>
                    <a:bodyPr/>
                    <a:lstStyle/>
                    <a:p>
                      <a:pPr algn="ctr"/>
                      <a:r>
                        <a:rPr lang="en-US" sz="2000" b="1" dirty="0"/>
                        <a:t>a</a:t>
                      </a:r>
                    </a:p>
                  </a:txBody>
                  <a:tcPr/>
                </a:tc>
                <a:tc>
                  <a:txBody>
                    <a:bodyPr/>
                    <a:lstStyle/>
                    <a:p>
                      <a:pPr algn="ctr"/>
                      <a:r>
                        <a:rPr lang="en-US" sz="2000" b="1" dirty="0"/>
                        <a:t>b</a:t>
                      </a:r>
                    </a:p>
                  </a:txBody>
                  <a:tcPr/>
                </a:tc>
                <a:tc>
                  <a:txBody>
                    <a:bodyPr/>
                    <a:lstStyle/>
                    <a:p>
                      <a:pPr algn="ctr"/>
                      <a:r>
                        <a:rPr lang="en-US" sz="2000" b="1" dirty="0"/>
                        <a:t>$</a:t>
                      </a:r>
                    </a:p>
                  </a:txBody>
                  <a:tcPr/>
                </a:tc>
                <a:tc>
                  <a:txBody>
                    <a:bodyPr/>
                    <a:lstStyle/>
                    <a:p>
                      <a:pPr algn="ctr"/>
                      <a:r>
                        <a:rPr lang="en-US" sz="2000" b="1" dirty="0"/>
                        <a:t>S</a:t>
                      </a:r>
                    </a:p>
                  </a:txBody>
                  <a:tcPr/>
                </a:tc>
                <a:tc>
                  <a:txBody>
                    <a:bodyPr/>
                    <a:lstStyle/>
                    <a:p>
                      <a:pPr algn="ctr"/>
                      <a:r>
                        <a:rPr lang="en-US" sz="2000" b="1" dirty="0"/>
                        <a:t>B</a:t>
                      </a:r>
                    </a:p>
                  </a:txBody>
                  <a:tcPr/>
                </a:tc>
                <a:extLst>
                  <a:ext uri="{0D108BD9-81ED-4DB2-BD59-A6C34878D82A}">
                    <a16:rowId xmlns:a16="http://schemas.microsoft.com/office/drawing/2014/main" val="2994161324"/>
                  </a:ext>
                </a:extLst>
              </a:tr>
              <a:tr h="327998">
                <a:tc>
                  <a:txBody>
                    <a:bodyPr/>
                    <a:lstStyle/>
                    <a:p>
                      <a:pPr algn="ctr"/>
                      <a:r>
                        <a:rPr lang="en-US" sz="2000" b="1" dirty="0"/>
                        <a:t>0</a:t>
                      </a:r>
                    </a:p>
                  </a:txBody>
                  <a:tcPr/>
                </a:tc>
                <a:tc>
                  <a:txBody>
                    <a:bodyPr/>
                    <a:lstStyle/>
                    <a:p>
                      <a:pPr algn="ctr"/>
                      <a:r>
                        <a:rPr lang="en-US" sz="2000" dirty="0"/>
                        <a:t>s3</a:t>
                      </a:r>
                    </a:p>
                  </a:txBody>
                  <a:tcPr/>
                </a:tc>
                <a:tc>
                  <a:txBody>
                    <a:bodyPr/>
                    <a:lstStyle/>
                    <a:p>
                      <a:pPr algn="ctr"/>
                      <a:r>
                        <a:rPr lang="en-US" sz="2000" dirty="0"/>
                        <a:t>s4</a:t>
                      </a:r>
                    </a:p>
                  </a:txBody>
                  <a:tcPr/>
                </a:tc>
                <a:tc>
                  <a:txBody>
                    <a:bodyPr/>
                    <a:lstStyle/>
                    <a:p>
                      <a:pPr algn="ctr"/>
                      <a:endParaRPr lang="en-US" sz="2000" dirty="0"/>
                    </a:p>
                  </a:txBody>
                  <a:tcPr/>
                </a:tc>
                <a:tc>
                  <a:txBody>
                    <a:bodyPr/>
                    <a:lstStyle/>
                    <a:p>
                      <a:pPr algn="ctr"/>
                      <a:r>
                        <a:rPr lang="en-US" sz="2000" dirty="0"/>
                        <a:t>1</a:t>
                      </a:r>
                    </a:p>
                  </a:txBody>
                  <a:tcPr/>
                </a:tc>
                <a:tc>
                  <a:txBody>
                    <a:bodyPr/>
                    <a:lstStyle/>
                    <a:p>
                      <a:pPr algn="ctr"/>
                      <a:r>
                        <a:rPr lang="en-US" sz="2000" dirty="0"/>
                        <a:t>2</a:t>
                      </a:r>
                    </a:p>
                  </a:txBody>
                  <a:tcPr/>
                </a:tc>
                <a:extLst>
                  <a:ext uri="{0D108BD9-81ED-4DB2-BD59-A6C34878D82A}">
                    <a16:rowId xmlns:a16="http://schemas.microsoft.com/office/drawing/2014/main" val="1607804771"/>
                  </a:ext>
                </a:extLst>
              </a:tr>
              <a:tr h="327998">
                <a:tc>
                  <a:txBody>
                    <a:bodyPr/>
                    <a:lstStyle/>
                    <a:p>
                      <a:pPr algn="ctr"/>
                      <a:r>
                        <a:rPr lang="en-US" sz="2000" b="1" dirty="0"/>
                        <a:t>1</a:t>
                      </a:r>
                    </a:p>
                  </a:txBody>
                  <a:tcPr/>
                </a:tc>
                <a:tc>
                  <a:txBody>
                    <a:bodyPr/>
                    <a:lstStyle/>
                    <a:p>
                      <a:pPr algn="ctr"/>
                      <a:endParaRPr lang="en-US" sz="2000"/>
                    </a:p>
                  </a:txBody>
                  <a:tcPr/>
                </a:tc>
                <a:tc>
                  <a:txBody>
                    <a:bodyPr/>
                    <a:lstStyle/>
                    <a:p>
                      <a:pPr algn="ctr"/>
                      <a:endParaRPr lang="en-US" sz="2000" dirty="0"/>
                    </a:p>
                  </a:txBody>
                  <a:tcPr/>
                </a:tc>
                <a:tc>
                  <a:txBody>
                    <a:bodyPr/>
                    <a:lstStyle/>
                    <a:p>
                      <a:pPr algn="ctr"/>
                      <a:r>
                        <a:rPr lang="en-US" sz="2000" dirty="0"/>
                        <a:t>acc</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412861341"/>
                  </a:ext>
                </a:extLst>
              </a:tr>
              <a:tr h="327998">
                <a:tc>
                  <a:txBody>
                    <a:bodyPr/>
                    <a:lstStyle/>
                    <a:p>
                      <a:pPr algn="ctr"/>
                      <a:r>
                        <a:rPr lang="en-US" sz="2000" b="1" dirty="0"/>
                        <a:t>2</a:t>
                      </a:r>
                    </a:p>
                  </a:txBody>
                  <a:tcPr/>
                </a:tc>
                <a:tc>
                  <a:txBody>
                    <a:bodyPr/>
                    <a:lstStyle/>
                    <a:p>
                      <a:pPr algn="ctr"/>
                      <a:r>
                        <a:rPr lang="en-US" sz="2000" dirty="0"/>
                        <a:t>s3</a:t>
                      </a:r>
                    </a:p>
                  </a:txBody>
                  <a:tcPr/>
                </a:tc>
                <a:tc>
                  <a:txBody>
                    <a:bodyPr/>
                    <a:lstStyle/>
                    <a:p>
                      <a:pPr algn="ctr"/>
                      <a:r>
                        <a:rPr lang="en-US" sz="2000" dirty="0"/>
                        <a:t>s4</a:t>
                      </a:r>
                    </a:p>
                  </a:txBody>
                  <a:tcPr/>
                </a:tc>
                <a:tc>
                  <a:txBody>
                    <a:bodyPr/>
                    <a:lstStyle/>
                    <a:p>
                      <a:pPr algn="ctr"/>
                      <a:endParaRPr lang="en-US" sz="2000" dirty="0"/>
                    </a:p>
                  </a:txBody>
                  <a:tcPr/>
                </a:tc>
                <a:tc>
                  <a:txBody>
                    <a:bodyPr/>
                    <a:lstStyle/>
                    <a:p>
                      <a:pPr algn="ctr"/>
                      <a:endParaRPr lang="en-US" sz="2000" dirty="0"/>
                    </a:p>
                  </a:txBody>
                  <a:tcPr/>
                </a:tc>
                <a:tc>
                  <a:txBody>
                    <a:bodyPr/>
                    <a:lstStyle/>
                    <a:p>
                      <a:pPr algn="ctr"/>
                      <a:r>
                        <a:rPr lang="en-US" sz="2000" dirty="0"/>
                        <a:t>5</a:t>
                      </a:r>
                    </a:p>
                  </a:txBody>
                  <a:tcPr/>
                </a:tc>
                <a:extLst>
                  <a:ext uri="{0D108BD9-81ED-4DB2-BD59-A6C34878D82A}">
                    <a16:rowId xmlns:a16="http://schemas.microsoft.com/office/drawing/2014/main" val="1857065"/>
                  </a:ext>
                </a:extLst>
              </a:tr>
              <a:tr h="327998">
                <a:tc>
                  <a:txBody>
                    <a:bodyPr/>
                    <a:lstStyle/>
                    <a:p>
                      <a:pPr algn="ctr"/>
                      <a:r>
                        <a:rPr lang="en-US" sz="2000" b="1" dirty="0"/>
                        <a:t>3</a:t>
                      </a:r>
                    </a:p>
                  </a:txBody>
                  <a:tcPr/>
                </a:tc>
                <a:tc>
                  <a:txBody>
                    <a:bodyPr/>
                    <a:lstStyle/>
                    <a:p>
                      <a:pPr algn="ctr"/>
                      <a:r>
                        <a:rPr lang="en-US" sz="2000" dirty="0"/>
                        <a:t>s3</a:t>
                      </a:r>
                    </a:p>
                  </a:txBody>
                  <a:tcPr/>
                </a:tc>
                <a:tc>
                  <a:txBody>
                    <a:bodyPr/>
                    <a:lstStyle/>
                    <a:p>
                      <a:pPr algn="ctr"/>
                      <a:r>
                        <a:rPr lang="en-US" sz="2000" dirty="0"/>
                        <a:t>s4</a:t>
                      </a:r>
                    </a:p>
                  </a:txBody>
                  <a:tcPr/>
                </a:tc>
                <a:tc>
                  <a:txBody>
                    <a:bodyPr/>
                    <a:lstStyle/>
                    <a:p>
                      <a:pPr algn="ctr"/>
                      <a:endParaRPr lang="en-US" sz="2000" dirty="0"/>
                    </a:p>
                  </a:txBody>
                  <a:tcPr/>
                </a:tc>
                <a:tc>
                  <a:txBody>
                    <a:bodyPr/>
                    <a:lstStyle/>
                    <a:p>
                      <a:pPr algn="ctr"/>
                      <a:endParaRPr lang="en-US" sz="2000" dirty="0"/>
                    </a:p>
                  </a:txBody>
                  <a:tcPr/>
                </a:tc>
                <a:tc>
                  <a:txBody>
                    <a:bodyPr/>
                    <a:lstStyle/>
                    <a:p>
                      <a:pPr algn="ctr"/>
                      <a:r>
                        <a:rPr lang="en-US" sz="2000" dirty="0"/>
                        <a:t>6</a:t>
                      </a:r>
                    </a:p>
                  </a:txBody>
                  <a:tcPr/>
                </a:tc>
                <a:extLst>
                  <a:ext uri="{0D108BD9-81ED-4DB2-BD59-A6C34878D82A}">
                    <a16:rowId xmlns:a16="http://schemas.microsoft.com/office/drawing/2014/main" val="2564560573"/>
                  </a:ext>
                </a:extLst>
              </a:tr>
              <a:tr h="327998">
                <a:tc>
                  <a:txBody>
                    <a:bodyPr/>
                    <a:lstStyle/>
                    <a:p>
                      <a:pPr algn="ctr"/>
                      <a:r>
                        <a:rPr lang="en-US" sz="2000" b="1" dirty="0"/>
                        <a:t>4</a:t>
                      </a:r>
                    </a:p>
                  </a:txBody>
                  <a:tcPr/>
                </a:tc>
                <a:tc>
                  <a:txBody>
                    <a:bodyPr/>
                    <a:lstStyle/>
                    <a:p>
                      <a:pPr algn="ctr"/>
                      <a:r>
                        <a:rPr lang="en-US" sz="2000" dirty="0"/>
                        <a:t>r3</a:t>
                      </a:r>
                    </a:p>
                  </a:txBody>
                  <a:tcPr/>
                </a:tc>
                <a:tc>
                  <a:txBody>
                    <a:bodyPr/>
                    <a:lstStyle/>
                    <a:p>
                      <a:pPr algn="ctr"/>
                      <a:r>
                        <a:rPr lang="en-US" sz="2000" dirty="0"/>
                        <a:t>r3</a:t>
                      </a:r>
                    </a:p>
                  </a:txBody>
                  <a:tcPr/>
                </a:tc>
                <a:tc>
                  <a:txBody>
                    <a:bodyPr/>
                    <a:lstStyle/>
                    <a:p>
                      <a:pPr algn="ctr"/>
                      <a:r>
                        <a:rPr lang="en-US" sz="2000" dirty="0"/>
                        <a:t>r3</a:t>
                      </a:r>
                    </a:p>
                  </a:txBody>
                  <a:tcPr/>
                </a:tc>
                <a:tc>
                  <a:txBody>
                    <a:bodyPr/>
                    <a:lstStyle/>
                    <a:p>
                      <a:pPr algn="ctr"/>
                      <a:endParaRPr lang="en-US" sz="2000" dirty="0"/>
                    </a:p>
                  </a:txBody>
                  <a:tcPr/>
                </a:tc>
                <a:tc>
                  <a:txBody>
                    <a:bodyPr/>
                    <a:lstStyle/>
                    <a:p>
                      <a:pPr algn="ctr"/>
                      <a:endParaRPr lang="en-US" sz="2000"/>
                    </a:p>
                  </a:txBody>
                  <a:tcPr/>
                </a:tc>
                <a:extLst>
                  <a:ext uri="{0D108BD9-81ED-4DB2-BD59-A6C34878D82A}">
                    <a16:rowId xmlns:a16="http://schemas.microsoft.com/office/drawing/2014/main" val="4270945272"/>
                  </a:ext>
                </a:extLst>
              </a:tr>
              <a:tr h="327998">
                <a:tc>
                  <a:txBody>
                    <a:bodyPr/>
                    <a:lstStyle/>
                    <a:p>
                      <a:pPr algn="ctr"/>
                      <a:r>
                        <a:rPr lang="en-US" sz="2000" b="1" dirty="0"/>
                        <a:t>5</a:t>
                      </a:r>
                    </a:p>
                  </a:txBody>
                  <a:tcPr/>
                </a:tc>
                <a:tc>
                  <a:txBody>
                    <a:bodyPr/>
                    <a:lstStyle/>
                    <a:p>
                      <a:pPr algn="ctr"/>
                      <a:r>
                        <a:rPr lang="en-US" sz="2000" dirty="0"/>
                        <a:t>r1</a:t>
                      </a:r>
                    </a:p>
                  </a:txBody>
                  <a:tcPr/>
                </a:tc>
                <a:tc>
                  <a:txBody>
                    <a:bodyPr/>
                    <a:lstStyle/>
                    <a:p>
                      <a:pPr algn="ctr"/>
                      <a:r>
                        <a:rPr lang="en-US" sz="2000" dirty="0"/>
                        <a:t>r1</a:t>
                      </a:r>
                    </a:p>
                  </a:txBody>
                  <a:tcPr/>
                </a:tc>
                <a:tc>
                  <a:txBody>
                    <a:bodyPr/>
                    <a:lstStyle/>
                    <a:p>
                      <a:pPr algn="ctr"/>
                      <a:r>
                        <a:rPr lang="en-US" sz="2000" dirty="0"/>
                        <a:t>r1</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4024360014"/>
                  </a:ext>
                </a:extLst>
              </a:tr>
              <a:tr h="327998">
                <a:tc>
                  <a:txBody>
                    <a:bodyPr/>
                    <a:lstStyle/>
                    <a:p>
                      <a:pPr algn="ctr"/>
                      <a:r>
                        <a:rPr lang="en-US" sz="2000" b="1" dirty="0"/>
                        <a:t>6</a:t>
                      </a:r>
                    </a:p>
                  </a:txBody>
                  <a:tcPr/>
                </a:tc>
                <a:tc>
                  <a:txBody>
                    <a:bodyPr/>
                    <a:lstStyle/>
                    <a:p>
                      <a:pPr algn="ctr"/>
                      <a:r>
                        <a:rPr lang="en-US" sz="2000" dirty="0"/>
                        <a:t>r2</a:t>
                      </a:r>
                    </a:p>
                  </a:txBody>
                  <a:tcPr/>
                </a:tc>
                <a:tc>
                  <a:txBody>
                    <a:bodyPr/>
                    <a:lstStyle/>
                    <a:p>
                      <a:pPr algn="ctr"/>
                      <a:r>
                        <a:rPr lang="en-US" sz="2000" dirty="0"/>
                        <a:t>r2</a:t>
                      </a:r>
                    </a:p>
                  </a:txBody>
                  <a:tcPr/>
                </a:tc>
                <a:tc>
                  <a:txBody>
                    <a:bodyPr/>
                    <a:lstStyle/>
                    <a:p>
                      <a:pPr algn="ctr"/>
                      <a:r>
                        <a:rPr lang="en-US" sz="2000" dirty="0"/>
                        <a:t>r2</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572028018"/>
                  </a:ext>
                </a:extLst>
              </a:tr>
            </a:tbl>
          </a:graphicData>
        </a:graphic>
      </p:graphicFrame>
      <p:sp>
        <p:nvSpPr>
          <p:cNvPr id="52" name="TextBox 51">
            <a:extLst>
              <a:ext uri="{FF2B5EF4-FFF2-40B4-BE49-F238E27FC236}">
                <a16:creationId xmlns:a16="http://schemas.microsoft.com/office/drawing/2014/main" id="{D3DAD819-701F-D04E-9963-5B0AFF389987}"/>
              </a:ext>
            </a:extLst>
          </p:cNvPr>
          <p:cNvSpPr txBox="1"/>
          <p:nvPr/>
        </p:nvSpPr>
        <p:spPr>
          <a:xfrm>
            <a:off x="107504" y="980728"/>
            <a:ext cx="1497526" cy="1938992"/>
          </a:xfrm>
          <a:prstGeom prst="rect">
            <a:avLst/>
          </a:prstGeom>
          <a:noFill/>
        </p:spPr>
        <p:txBody>
          <a:bodyPr wrap="none" rtlCol="0">
            <a:spAutoFit/>
          </a:bodyPr>
          <a:lstStyle/>
          <a:p>
            <a:r>
              <a:rPr lang="en-US" sz="2400" dirty="0"/>
              <a:t>Grammar:</a:t>
            </a:r>
          </a:p>
          <a:p>
            <a:r>
              <a:rPr lang="en-US" sz="2400" dirty="0">
                <a:solidFill>
                  <a:srgbClr val="0000FF"/>
                </a:solidFill>
              </a:rPr>
              <a:t>(0) S’ → S</a:t>
            </a:r>
          </a:p>
          <a:p>
            <a:pPr marL="342900" indent="-342900">
              <a:buAutoNum type="arabicParenBoth"/>
            </a:pPr>
            <a:r>
              <a:rPr lang="en-US" sz="2400" dirty="0">
                <a:solidFill>
                  <a:srgbClr val="0000FF"/>
                </a:solidFill>
              </a:rPr>
              <a:t> S → BB</a:t>
            </a:r>
          </a:p>
          <a:p>
            <a:pPr marL="342900" indent="-342900">
              <a:buAutoNum type="arabicParenBoth"/>
            </a:pPr>
            <a:r>
              <a:rPr lang="en-US" sz="2400" dirty="0">
                <a:solidFill>
                  <a:srgbClr val="0000FF"/>
                </a:solidFill>
              </a:rPr>
              <a:t> B → </a:t>
            </a:r>
            <a:r>
              <a:rPr lang="en-US" sz="2400" dirty="0" err="1">
                <a:solidFill>
                  <a:srgbClr val="0000FF"/>
                </a:solidFill>
              </a:rPr>
              <a:t>aB</a:t>
            </a:r>
            <a:endParaRPr lang="en-US" sz="2400" dirty="0">
              <a:solidFill>
                <a:srgbClr val="0000FF"/>
              </a:solidFill>
            </a:endParaRPr>
          </a:p>
          <a:p>
            <a:pPr marL="342900" indent="-342900">
              <a:buAutoNum type="arabicParenBoth"/>
            </a:pPr>
            <a:r>
              <a:rPr lang="en-US" sz="2400" dirty="0">
                <a:solidFill>
                  <a:srgbClr val="0000FF"/>
                </a:solidFill>
              </a:rPr>
              <a:t> B → b</a:t>
            </a:r>
          </a:p>
        </p:txBody>
      </p:sp>
      <p:pic>
        <p:nvPicPr>
          <p:cNvPr id="5" name="Picture 4">
            <a:extLst>
              <a:ext uri="{FF2B5EF4-FFF2-40B4-BE49-F238E27FC236}">
                <a16:creationId xmlns:a16="http://schemas.microsoft.com/office/drawing/2014/main" id="{8AD10E6F-3E3D-7A4C-9E05-D6F04AB548B3}"/>
              </a:ext>
            </a:extLst>
          </p:cNvPr>
          <p:cNvPicPr>
            <a:picLocks noChangeAspect="1"/>
          </p:cNvPicPr>
          <p:nvPr/>
        </p:nvPicPr>
        <p:blipFill>
          <a:blip r:embed="rId2"/>
          <a:stretch>
            <a:fillRect/>
          </a:stretch>
        </p:blipFill>
        <p:spPr>
          <a:xfrm>
            <a:off x="179382" y="3127777"/>
            <a:ext cx="2997448" cy="3248466"/>
          </a:xfrm>
          <a:prstGeom prst="rect">
            <a:avLst/>
          </a:prstGeom>
        </p:spPr>
      </p:pic>
      <p:grpSp>
        <p:nvGrpSpPr>
          <p:cNvPr id="20" name="Group 19">
            <a:extLst>
              <a:ext uri="{FF2B5EF4-FFF2-40B4-BE49-F238E27FC236}">
                <a16:creationId xmlns:a16="http://schemas.microsoft.com/office/drawing/2014/main" id="{DEA86665-4F4C-9A4C-A3CC-9AF56F189DB6}"/>
              </a:ext>
            </a:extLst>
          </p:cNvPr>
          <p:cNvGrpSpPr/>
          <p:nvPr/>
        </p:nvGrpSpPr>
        <p:grpSpPr>
          <a:xfrm>
            <a:off x="1259632" y="3390886"/>
            <a:ext cx="5760640" cy="2486386"/>
            <a:chOff x="1259632" y="3390886"/>
            <a:chExt cx="5760640" cy="2486386"/>
          </a:xfrm>
        </p:grpSpPr>
        <p:sp>
          <p:nvSpPr>
            <p:cNvPr id="3" name="Rectangle 2">
              <a:extLst>
                <a:ext uri="{FF2B5EF4-FFF2-40B4-BE49-F238E27FC236}">
                  <a16:creationId xmlns:a16="http://schemas.microsoft.com/office/drawing/2014/main" id="{C9530D4D-0F5D-9143-BDE0-D464E6A3265D}"/>
                </a:ext>
              </a:extLst>
            </p:cNvPr>
            <p:cNvSpPr/>
            <p:nvPr/>
          </p:nvSpPr>
          <p:spPr>
            <a:xfrm>
              <a:off x="4211960" y="3390886"/>
              <a:ext cx="2808312" cy="111823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6" name="Group 5">
              <a:extLst>
                <a:ext uri="{FF2B5EF4-FFF2-40B4-BE49-F238E27FC236}">
                  <a16:creationId xmlns:a16="http://schemas.microsoft.com/office/drawing/2014/main" id="{C5E320DD-3AB2-B44B-8E85-BE6CD7F08708}"/>
                </a:ext>
              </a:extLst>
            </p:cNvPr>
            <p:cNvGrpSpPr/>
            <p:nvPr/>
          </p:nvGrpSpPr>
          <p:grpSpPr>
            <a:xfrm>
              <a:off x="1259632" y="3789040"/>
              <a:ext cx="1806866" cy="2088232"/>
              <a:chOff x="1259632" y="3789040"/>
              <a:chExt cx="1806866" cy="2088232"/>
            </a:xfrm>
          </p:grpSpPr>
          <p:sp>
            <p:nvSpPr>
              <p:cNvPr id="9" name="Rectangle 8">
                <a:extLst>
                  <a:ext uri="{FF2B5EF4-FFF2-40B4-BE49-F238E27FC236}">
                    <a16:creationId xmlns:a16="http://schemas.microsoft.com/office/drawing/2014/main" id="{9FEEF8E0-F10A-2541-BD2B-C96668E2DD46}"/>
                  </a:ext>
                </a:extLst>
              </p:cNvPr>
              <p:cNvSpPr/>
              <p:nvPr/>
            </p:nvSpPr>
            <p:spPr>
              <a:xfrm>
                <a:off x="2458597" y="3789040"/>
                <a:ext cx="601235" cy="43204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a:extLst>
                  <a:ext uri="{FF2B5EF4-FFF2-40B4-BE49-F238E27FC236}">
                    <a16:creationId xmlns:a16="http://schemas.microsoft.com/office/drawing/2014/main" id="{81305FEC-FD9D-284B-AA81-1E5518B24450}"/>
                  </a:ext>
                </a:extLst>
              </p:cNvPr>
              <p:cNvSpPr/>
              <p:nvPr/>
            </p:nvSpPr>
            <p:spPr>
              <a:xfrm>
                <a:off x="2465263" y="5445224"/>
                <a:ext cx="601235" cy="43204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a:extLst>
                  <a:ext uri="{FF2B5EF4-FFF2-40B4-BE49-F238E27FC236}">
                    <a16:creationId xmlns:a16="http://schemas.microsoft.com/office/drawing/2014/main" id="{F863BBF5-EC7F-EC45-B5DA-8945FC20A416}"/>
                  </a:ext>
                </a:extLst>
              </p:cNvPr>
              <p:cNvSpPr/>
              <p:nvPr/>
            </p:nvSpPr>
            <p:spPr>
              <a:xfrm>
                <a:off x="1259632" y="4752010"/>
                <a:ext cx="601235" cy="43204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grpSp>
        <p:nvGrpSpPr>
          <p:cNvPr id="24" name="Group 23">
            <a:extLst>
              <a:ext uri="{FF2B5EF4-FFF2-40B4-BE49-F238E27FC236}">
                <a16:creationId xmlns:a16="http://schemas.microsoft.com/office/drawing/2014/main" id="{E3914EC8-4D98-A747-A9F9-D095720AC7EE}"/>
              </a:ext>
            </a:extLst>
          </p:cNvPr>
          <p:cNvGrpSpPr/>
          <p:nvPr/>
        </p:nvGrpSpPr>
        <p:grpSpPr>
          <a:xfrm>
            <a:off x="251519" y="1801486"/>
            <a:ext cx="5868718" cy="4480105"/>
            <a:chOff x="251519" y="1801486"/>
            <a:chExt cx="5868718" cy="4480105"/>
          </a:xfrm>
        </p:grpSpPr>
        <p:grpSp>
          <p:nvGrpSpPr>
            <p:cNvPr id="12" name="Group 11">
              <a:extLst>
                <a:ext uri="{FF2B5EF4-FFF2-40B4-BE49-F238E27FC236}">
                  <a16:creationId xmlns:a16="http://schemas.microsoft.com/office/drawing/2014/main" id="{48BD8E4F-35F1-C84C-9682-C7BB6E0A9CBC}"/>
                </a:ext>
              </a:extLst>
            </p:cNvPr>
            <p:cNvGrpSpPr/>
            <p:nvPr/>
          </p:nvGrpSpPr>
          <p:grpSpPr>
            <a:xfrm>
              <a:off x="4211960" y="1801486"/>
              <a:ext cx="1908277" cy="1551284"/>
              <a:chOff x="4211960" y="1801486"/>
              <a:chExt cx="1908277" cy="1551284"/>
            </a:xfrm>
          </p:grpSpPr>
          <p:sp>
            <p:nvSpPr>
              <p:cNvPr id="13" name="Rectangle 12">
                <a:extLst>
                  <a:ext uri="{FF2B5EF4-FFF2-40B4-BE49-F238E27FC236}">
                    <a16:creationId xmlns:a16="http://schemas.microsoft.com/office/drawing/2014/main" id="{8C334E1D-BBCE-1E46-ADCB-3DB6BED570BA}"/>
                  </a:ext>
                </a:extLst>
              </p:cNvPr>
              <p:cNvSpPr/>
              <p:nvPr/>
            </p:nvSpPr>
            <p:spPr>
              <a:xfrm>
                <a:off x="4211960" y="1801486"/>
                <a:ext cx="1872208" cy="403378"/>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a:extLst>
                  <a:ext uri="{FF2B5EF4-FFF2-40B4-BE49-F238E27FC236}">
                    <a16:creationId xmlns:a16="http://schemas.microsoft.com/office/drawing/2014/main" id="{CDC70504-BC27-BF43-B739-A772A1CC7AC6}"/>
                  </a:ext>
                </a:extLst>
              </p:cNvPr>
              <p:cNvSpPr/>
              <p:nvPr/>
            </p:nvSpPr>
            <p:spPr>
              <a:xfrm>
                <a:off x="4248029" y="2592421"/>
                <a:ext cx="1872208" cy="760349"/>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8" name="Group 7">
              <a:extLst>
                <a:ext uri="{FF2B5EF4-FFF2-40B4-BE49-F238E27FC236}">
                  <a16:creationId xmlns:a16="http://schemas.microsoft.com/office/drawing/2014/main" id="{BA60BEAC-FB07-954C-AFCE-97665AC7A329}"/>
                </a:ext>
              </a:extLst>
            </p:cNvPr>
            <p:cNvGrpSpPr/>
            <p:nvPr/>
          </p:nvGrpSpPr>
          <p:grpSpPr>
            <a:xfrm>
              <a:off x="251519" y="3189196"/>
              <a:ext cx="1656185" cy="3092395"/>
              <a:chOff x="251519" y="3189196"/>
              <a:chExt cx="1656185" cy="3092395"/>
            </a:xfrm>
          </p:grpSpPr>
          <p:sp>
            <p:nvSpPr>
              <p:cNvPr id="15" name="Rectangle 14">
                <a:extLst>
                  <a:ext uri="{FF2B5EF4-FFF2-40B4-BE49-F238E27FC236}">
                    <a16:creationId xmlns:a16="http://schemas.microsoft.com/office/drawing/2014/main" id="{A8C4F688-17E7-0A4B-AA6E-98EA7825154D}"/>
                  </a:ext>
                </a:extLst>
              </p:cNvPr>
              <p:cNvSpPr/>
              <p:nvPr/>
            </p:nvSpPr>
            <p:spPr>
              <a:xfrm>
                <a:off x="251519" y="3189196"/>
                <a:ext cx="601235" cy="1031891"/>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a:extLst>
                  <a:ext uri="{FF2B5EF4-FFF2-40B4-BE49-F238E27FC236}">
                    <a16:creationId xmlns:a16="http://schemas.microsoft.com/office/drawing/2014/main" id="{973EF93D-8626-F34E-93DE-021E515A487F}"/>
                  </a:ext>
                </a:extLst>
              </p:cNvPr>
              <p:cNvSpPr/>
              <p:nvPr/>
            </p:nvSpPr>
            <p:spPr>
              <a:xfrm>
                <a:off x="1306469" y="3744761"/>
                <a:ext cx="601235" cy="836367"/>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34BBD5EA-51C1-2F45-96D0-264FD0B24F8D}"/>
                  </a:ext>
                </a:extLst>
              </p:cNvPr>
              <p:cNvSpPr/>
              <p:nvPr/>
            </p:nvSpPr>
            <p:spPr>
              <a:xfrm>
                <a:off x="1292041" y="5445224"/>
                <a:ext cx="601235" cy="836367"/>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grpSp>
        <p:nvGrpSpPr>
          <p:cNvPr id="26" name="Group 25">
            <a:extLst>
              <a:ext uri="{FF2B5EF4-FFF2-40B4-BE49-F238E27FC236}">
                <a16:creationId xmlns:a16="http://schemas.microsoft.com/office/drawing/2014/main" id="{3E0C3339-6670-7C49-ACDA-A0D94FD5E21F}"/>
              </a:ext>
            </a:extLst>
          </p:cNvPr>
          <p:cNvGrpSpPr/>
          <p:nvPr/>
        </p:nvGrpSpPr>
        <p:grpSpPr>
          <a:xfrm>
            <a:off x="852754" y="1391106"/>
            <a:ext cx="8111734" cy="4392516"/>
            <a:chOff x="852754" y="1391106"/>
            <a:chExt cx="8111734" cy="4392516"/>
          </a:xfrm>
        </p:grpSpPr>
        <p:grpSp>
          <p:nvGrpSpPr>
            <p:cNvPr id="19" name="Group 18">
              <a:extLst>
                <a:ext uri="{FF2B5EF4-FFF2-40B4-BE49-F238E27FC236}">
                  <a16:creationId xmlns:a16="http://schemas.microsoft.com/office/drawing/2014/main" id="{928A8577-925F-BD4E-9B55-32DD6CCA67AE}"/>
                </a:ext>
              </a:extLst>
            </p:cNvPr>
            <p:cNvGrpSpPr/>
            <p:nvPr/>
          </p:nvGrpSpPr>
          <p:grpSpPr>
            <a:xfrm>
              <a:off x="852754" y="3090602"/>
              <a:ext cx="1521889" cy="2693020"/>
              <a:chOff x="852754" y="3090602"/>
              <a:chExt cx="1521889" cy="2693020"/>
            </a:xfrm>
          </p:grpSpPr>
          <p:sp>
            <p:nvSpPr>
              <p:cNvPr id="18" name="Oval 17">
                <a:extLst>
                  <a:ext uri="{FF2B5EF4-FFF2-40B4-BE49-F238E27FC236}">
                    <a16:creationId xmlns:a16="http://schemas.microsoft.com/office/drawing/2014/main" id="{F25E5CF3-DF72-8A48-8F09-CCCA96877711}"/>
                  </a:ext>
                </a:extLst>
              </p:cNvPr>
              <p:cNvSpPr/>
              <p:nvPr/>
            </p:nvSpPr>
            <p:spPr>
              <a:xfrm>
                <a:off x="852754" y="3090602"/>
                <a:ext cx="406878" cy="338398"/>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830ED2F-3480-3C4B-80C8-8D66159E262C}"/>
                  </a:ext>
                </a:extLst>
              </p:cNvPr>
              <p:cNvSpPr/>
              <p:nvPr/>
            </p:nvSpPr>
            <p:spPr>
              <a:xfrm>
                <a:off x="872968" y="3855893"/>
                <a:ext cx="406878" cy="338398"/>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4E26F8-7E71-594E-8EEC-333BF8C354C0}"/>
                  </a:ext>
                </a:extLst>
              </p:cNvPr>
              <p:cNvSpPr/>
              <p:nvPr/>
            </p:nvSpPr>
            <p:spPr>
              <a:xfrm>
                <a:off x="1956193" y="3619841"/>
                <a:ext cx="406878" cy="338398"/>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CCF1E04-80A2-B140-8110-6E0B8A198BC7}"/>
                  </a:ext>
                </a:extLst>
              </p:cNvPr>
              <p:cNvSpPr/>
              <p:nvPr/>
            </p:nvSpPr>
            <p:spPr>
              <a:xfrm>
                <a:off x="1967765" y="5445224"/>
                <a:ext cx="406878" cy="338398"/>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0D96B42-6327-C645-90E3-699CB22A8AE8}"/>
                </a:ext>
              </a:extLst>
            </p:cNvPr>
            <p:cNvSpPr/>
            <p:nvPr/>
          </p:nvSpPr>
          <p:spPr>
            <a:xfrm>
              <a:off x="7092280" y="1391106"/>
              <a:ext cx="1872208" cy="3118013"/>
            </a:xfrm>
            <a:prstGeom prst="rect">
              <a:avLst/>
            </a:prstGeom>
            <a:noFill/>
            <a:ln w="254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Tree>
    <p:extLst>
      <p:ext uri="{BB962C8B-B14F-4D97-AF65-F5344CB8AC3E}">
        <p14:creationId xmlns:p14="http://schemas.microsoft.com/office/powerpoint/2010/main" val="34187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E5F5-DCE0-3C4E-8C9A-874E12FA7DA6}"/>
              </a:ext>
            </a:extLst>
          </p:cNvPr>
          <p:cNvSpPr>
            <a:spLocks noGrp="1"/>
          </p:cNvSpPr>
          <p:nvPr>
            <p:ph type="title"/>
          </p:nvPr>
        </p:nvSpPr>
        <p:spPr/>
        <p:txBody>
          <a:bodyPr/>
          <a:lstStyle/>
          <a:p>
            <a:r>
              <a:rPr lang="en-US" dirty="0"/>
              <a:t>CLOSURE()</a:t>
            </a:r>
            <a:r>
              <a:rPr lang="en-US" sz="3200" dirty="0"/>
              <a:t>[</a:t>
            </a:r>
            <a:r>
              <a:rPr lang="zh-CN" altLang="en-US" sz="3200" dirty="0"/>
              <a:t>闭包</a:t>
            </a:r>
            <a:r>
              <a:rPr lang="en-US" sz="3200" dirty="0"/>
              <a:t>]</a:t>
            </a:r>
          </a:p>
        </p:txBody>
      </p:sp>
      <p:sp>
        <p:nvSpPr>
          <p:cNvPr id="3" name="Content Placeholder 2">
            <a:extLst>
              <a:ext uri="{FF2B5EF4-FFF2-40B4-BE49-F238E27FC236}">
                <a16:creationId xmlns:a16="http://schemas.microsoft.com/office/drawing/2014/main" id="{52F960FE-D3F2-E641-8D21-F76AD51155DB}"/>
              </a:ext>
            </a:extLst>
          </p:cNvPr>
          <p:cNvSpPr>
            <a:spLocks noGrp="1"/>
          </p:cNvSpPr>
          <p:nvPr>
            <p:ph idx="1"/>
          </p:nvPr>
        </p:nvSpPr>
        <p:spPr/>
        <p:txBody>
          <a:bodyPr/>
          <a:lstStyle/>
          <a:p>
            <a:r>
              <a:rPr lang="en-US" b="1" dirty="0"/>
              <a:t>Closure of item sets</a:t>
            </a:r>
            <a:r>
              <a:rPr lang="en-US" dirty="0"/>
              <a:t>: if </a:t>
            </a:r>
            <a:r>
              <a:rPr lang="en-US" i="1" dirty="0"/>
              <a:t>I</a:t>
            </a:r>
            <a:r>
              <a:rPr lang="en-US" dirty="0"/>
              <a:t> is a set of items for a grammar </a:t>
            </a:r>
            <a:r>
              <a:rPr lang="en-US" i="1" dirty="0"/>
              <a:t>G</a:t>
            </a:r>
            <a:r>
              <a:rPr lang="en-US" dirty="0"/>
              <a:t>, then </a:t>
            </a:r>
            <a:r>
              <a:rPr lang="en-US" i="1" dirty="0"/>
              <a:t>closure(I)</a:t>
            </a:r>
            <a:r>
              <a:rPr lang="en-US" dirty="0"/>
              <a:t> is the set of items constructed from </a:t>
            </a:r>
            <a:r>
              <a:rPr lang="en-US" i="1" dirty="0"/>
              <a:t>I</a:t>
            </a:r>
            <a:r>
              <a:rPr lang="en-US" dirty="0"/>
              <a:t> by the two rules:</a:t>
            </a:r>
          </a:p>
          <a:p>
            <a:pPr lvl="1"/>
            <a:r>
              <a:rPr lang="en-US" dirty="0"/>
              <a:t>Initially, add every item in </a:t>
            </a:r>
            <a:r>
              <a:rPr lang="en-US" i="1" dirty="0"/>
              <a:t>I</a:t>
            </a:r>
            <a:r>
              <a:rPr lang="en-US" dirty="0"/>
              <a:t> to </a:t>
            </a:r>
            <a:r>
              <a:rPr lang="en-US" i="1" dirty="0"/>
              <a:t>CLOSURE(I)</a:t>
            </a:r>
          </a:p>
          <a:p>
            <a:pPr lvl="1"/>
            <a:r>
              <a:rPr lang="en-US" dirty="0"/>
              <a:t>If </a:t>
            </a:r>
            <a:r>
              <a:rPr lang="en-US" dirty="0">
                <a:solidFill>
                  <a:srgbClr val="0000FF"/>
                </a:solidFill>
              </a:rPr>
              <a:t>A → ⍺·Bβ</a:t>
            </a:r>
            <a:r>
              <a:rPr lang="en-US" dirty="0"/>
              <a:t> is in </a:t>
            </a:r>
            <a:r>
              <a:rPr lang="en-US" i="1" dirty="0"/>
              <a:t>CLOSURE(I)</a:t>
            </a:r>
            <a:r>
              <a:rPr lang="en-US" dirty="0"/>
              <a:t> and </a:t>
            </a:r>
            <a:r>
              <a:rPr lang="en-US" dirty="0">
                <a:solidFill>
                  <a:srgbClr val="0000FF"/>
                </a:solidFill>
              </a:rPr>
              <a:t>B → </a:t>
            </a:r>
            <a:r>
              <a:rPr lang="en-US" dirty="0" err="1">
                <a:solidFill>
                  <a:srgbClr val="0000FF"/>
                </a:solidFill>
              </a:rPr>
              <a:t>γ</a:t>
            </a:r>
            <a:r>
              <a:rPr lang="en-US" dirty="0">
                <a:solidFill>
                  <a:srgbClr val="0000FF"/>
                </a:solidFill>
              </a:rPr>
              <a:t> </a:t>
            </a:r>
            <a:r>
              <a:rPr lang="en-US" dirty="0"/>
              <a:t>is a production, then add item </a:t>
            </a:r>
            <a:r>
              <a:rPr lang="en-US" dirty="0">
                <a:solidFill>
                  <a:srgbClr val="0000FF"/>
                </a:solidFill>
              </a:rPr>
              <a:t>B → ·</a:t>
            </a:r>
            <a:r>
              <a:rPr lang="en-US" dirty="0" err="1">
                <a:solidFill>
                  <a:srgbClr val="0000FF"/>
                </a:solidFill>
              </a:rPr>
              <a:t>γ</a:t>
            </a:r>
            <a:r>
              <a:rPr lang="en-US" dirty="0">
                <a:solidFill>
                  <a:srgbClr val="0000FF"/>
                </a:solidFill>
              </a:rPr>
              <a:t> </a:t>
            </a:r>
            <a:r>
              <a:rPr lang="en-US" dirty="0"/>
              <a:t>to </a:t>
            </a:r>
            <a:r>
              <a:rPr lang="en-US" i="1" dirty="0"/>
              <a:t>CLOSURE(I)</a:t>
            </a:r>
            <a:r>
              <a:rPr lang="en-US" dirty="0"/>
              <a:t>, if it is not already there</a:t>
            </a:r>
          </a:p>
          <a:p>
            <a:pPr lvl="2"/>
            <a:r>
              <a:rPr lang="en-US" dirty="0"/>
              <a:t>Apply this rule until no more new items can be added to </a:t>
            </a:r>
            <a:r>
              <a:rPr lang="en-US" i="1" dirty="0"/>
              <a:t>CLOSURE(I)</a:t>
            </a:r>
          </a:p>
        </p:txBody>
      </p:sp>
      <p:sp>
        <p:nvSpPr>
          <p:cNvPr id="4" name="Slide Number Placeholder 3">
            <a:extLst>
              <a:ext uri="{FF2B5EF4-FFF2-40B4-BE49-F238E27FC236}">
                <a16:creationId xmlns:a16="http://schemas.microsoft.com/office/drawing/2014/main" id="{EF167E01-7DB6-4348-895D-7BCF12E0C23A}"/>
              </a:ext>
            </a:extLst>
          </p:cNvPr>
          <p:cNvSpPr>
            <a:spLocks noGrp="1"/>
          </p:cNvSpPr>
          <p:nvPr>
            <p:ph type="sldNum" sz="quarter" idx="12"/>
          </p:nvPr>
        </p:nvSpPr>
        <p:spPr/>
        <p:txBody>
          <a:bodyPr/>
          <a:lstStyle/>
          <a:p>
            <a:fld id="{F008AB8F-6C8F-46EE-8741-64B361E88E7D}" type="slidenum">
              <a:rPr lang="zh-CN" altLang="en-US" smtClean="0"/>
              <a:t>7</a:t>
            </a:fld>
            <a:endParaRPr lang="zh-CN" altLang="en-US"/>
          </a:p>
        </p:txBody>
      </p:sp>
      <p:sp>
        <p:nvSpPr>
          <p:cNvPr id="7" name="TextBox 6">
            <a:extLst>
              <a:ext uri="{FF2B5EF4-FFF2-40B4-BE49-F238E27FC236}">
                <a16:creationId xmlns:a16="http://schemas.microsoft.com/office/drawing/2014/main" id="{4842CABE-5B42-5A45-A625-4733F71CC376}"/>
              </a:ext>
            </a:extLst>
          </p:cNvPr>
          <p:cNvSpPr txBox="1"/>
          <p:nvPr/>
        </p:nvSpPr>
        <p:spPr>
          <a:xfrm>
            <a:off x="323528" y="4237971"/>
            <a:ext cx="1497526" cy="1938992"/>
          </a:xfrm>
          <a:prstGeom prst="rect">
            <a:avLst/>
          </a:prstGeom>
          <a:noFill/>
        </p:spPr>
        <p:txBody>
          <a:bodyPr wrap="none" rtlCol="0">
            <a:spAutoFit/>
          </a:bodyPr>
          <a:lstStyle/>
          <a:p>
            <a:r>
              <a:rPr lang="en-US" sz="2400" dirty="0"/>
              <a:t>Grammar:</a:t>
            </a:r>
          </a:p>
          <a:p>
            <a:r>
              <a:rPr lang="en-US" sz="2400" dirty="0">
                <a:solidFill>
                  <a:srgbClr val="0000FF"/>
                </a:solidFill>
              </a:rPr>
              <a:t>(0) S’ → S</a:t>
            </a:r>
          </a:p>
          <a:p>
            <a:pPr marL="342900" indent="-342900">
              <a:buAutoNum type="arabicParenBoth"/>
            </a:pPr>
            <a:r>
              <a:rPr lang="en-US" sz="2400" dirty="0">
                <a:solidFill>
                  <a:srgbClr val="0000FF"/>
                </a:solidFill>
              </a:rPr>
              <a:t> S → BB</a:t>
            </a:r>
          </a:p>
          <a:p>
            <a:pPr marL="342900" indent="-342900">
              <a:buAutoNum type="arabicParenBoth"/>
            </a:pPr>
            <a:r>
              <a:rPr lang="en-US" sz="2400" dirty="0">
                <a:solidFill>
                  <a:srgbClr val="0000FF"/>
                </a:solidFill>
              </a:rPr>
              <a:t> B → </a:t>
            </a:r>
            <a:r>
              <a:rPr lang="en-US" sz="2400" dirty="0" err="1">
                <a:solidFill>
                  <a:srgbClr val="0000FF"/>
                </a:solidFill>
              </a:rPr>
              <a:t>aB</a:t>
            </a:r>
            <a:endParaRPr lang="en-US" sz="2400" dirty="0">
              <a:solidFill>
                <a:srgbClr val="0000FF"/>
              </a:solidFill>
            </a:endParaRPr>
          </a:p>
          <a:p>
            <a:pPr marL="342900" indent="-342900">
              <a:buAutoNum type="arabicParenBoth"/>
            </a:pPr>
            <a:r>
              <a:rPr lang="en-US" sz="2400" dirty="0">
                <a:solidFill>
                  <a:srgbClr val="0000FF"/>
                </a:solidFill>
              </a:rPr>
              <a:t> B → b</a:t>
            </a:r>
          </a:p>
        </p:txBody>
      </p:sp>
      <p:sp>
        <p:nvSpPr>
          <p:cNvPr id="8" name="TextBox 7">
            <a:extLst>
              <a:ext uri="{FF2B5EF4-FFF2-40B4-BE49-F238E27FC236}">
                <a16:creationId xmlns:a16="http://schemas.microsoft.com/office/drawing/2014/main" id="{391A201C-60FB-A641-9058-C522DAC10CC8}"/>
              </a:ext>
            </a:extLst>
          </p:cNvPr>
          <p:cNvSpPr txBox="1"/>
          <p:nvPr/>
        </p:nvSpPr>
        <p:spPr>
          <a:xfrm>
            <a:off x="6300192" y="4422637"/>
            <a:ext cx="1159292" cy="1569660"/>
          </a:xfrm>
          <a:prstGeom prst="rect">
            <a:avLst/>
          </a:prstGeom>
          <a:noFill/>
        </p:spPr>
        <p:txBody>
          <a:bodyPr wrap="none" rtlCol="0">
            <a:spAutoFit/>
          </a:bodyPr>
          <a:lstStyle/>
          <a:p>
            <a:r>
              <a:rPr lang="en-US" sz="2400" dirty="0">
                <a:solidFill>
                  <a:srgbClr val="0000FF"/>
                </a:solidFill>
              </a:rPr>
              <a:t>S’ → ·S</a:t>
            </a:r>
          </a:p>
          <a:p>
            <a:r>
              <a:rPr lang="en-US" sz="2400" dirty="0">
                <a:solidFill>
                  <a:srgbClr val="0000FF"/>
                </a:solidFill>
              </a:rPr>
              <a:t>S → ·BB</a:t>
            </a:r>
          </a:p>
          <a:p>
            <a:r>
              <a:rPr lang="en-US" sz="2400" dirty="0">
                <a:solidFill>
                  <a:srgbClr val="0000FF"/>
                </a:solidFill>
              </a:rPr>
              <a:t>B → ·</a:t>
            </a:r>
            <a:r>
              <a:rPr lang="en-US" sz="2400" dirty="0" err="1">
                <a:solidFill>
                  <a:srgbClr val="0000FF"/>
                </a:solidFill>
              </a:rPr>
              <a:t>aB</a:t>
            </a:r>
            <a:endParaRPr lang="en-US" sz="2400" dirty="0">
              <a:solidFill>
                <a:srgbClr val="0000FF"/>
              </a:solidFill>
            </a:endParaRPr>
          </a:p>
          <a:p>
            <a:r>
              <a:rPr lang="en-US" sz="2400" dirty="0">
                <a:solidFill>
                  <a:srgbClr val="0000FF"/>
                </a:solidFill>
              </a:rPr>
              <a:t>B → ·b</a:t>
            </a:r>
          </a:p>
        </p:txBody>
      </p:sp>
      <p:sp>
        <p:nvSpPr>
          <p:cNvPr id="9" name="TextBox 8">
            <a:extLst>
              <a:ext uri="{FF2B5EF4-FFF2-40B4-BE49-F238E27FC236}">
                <a16:creationId xmlns:a16="http://schemas.microsoft.com/office/drawing/2014/main" id="{FEA2037B-08C3-AF4B-AAB5-1B70A1C72508}"/>
              </a:ext>
            </a:extLst>
          </p:cNvPr>
          <p:cNvSpPr txBox="1"/>
          <p:nvPr/>
        </p:nvSpPr>
        <p:spPr>
          <a:xfrm>
            <a:off x="3779912" y="4976634"/>
            <a:ext cx="1035348" cy="461665"/>
          </a:xfrm>
          <a:prstGeom prst="rect">
            <a:avLst/>
          </a:prstGeom>
          <a:noFill/>
        </p:spPr>
        <p:txBody>
          <a:bodyPr wrap="none" rtlCol="0">
            <a:spAutoFit/>
          </a:bodyPr>
          <a:lstStyle/>
          <a:p>
            <a:r>
              <a:rPr lang="en-US" sz="2400" dirty="0">
                <a:solidFill>
                  <a:srgbClr val="0000FF"/>
                </a:solidFill>
              </a:rPr>
              <a:t>S’ → ·S</a:t>
            </a:r>
          </a:p>
        </p:txBody>
      </p:sp>
      <p:sp>
        <p:nvSpPr>
          <p:cNvPr id="10" name="Right Arrow 9">
            <a:extLst>
              <a:ext uri="{FF2B5EF4-FFF2-40B4-BE49-F238E27FC236}">
                <a16:creationId xmlns:a16="http://schemas.microsoft.com/office/drawing/2014/main" id="{850385C4-6C87-7F4B-98F1-C59125E35180}"/>
              </a:ext>
            </a:extLst>
          </p:cNvPr>
          <p:cNvSpPr/>
          <p:nvPr/>
        </p:nvSpPr>
        <p:spPr>
          <a:xfrm>
            <a:off x="5076056" y="4953667"/>
            <a:ext cx="978408" cy="48463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21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65A7-E643-B641-A244-C910F31E50CA}"/>
              </a:ext>
            </a:extLst>
          </p:cNvPr>
          <p:cNvSpPr>
            <a:spLocks noGrp="1"/>
          </p:cNvSpPr>
          <p:nvPr>
            <p:ph type="title"/>
          </p:nvPr>
        </p:nvSpPr>
        <p:spPr/>
        <p:txBody>
          <a:bodyPr/>
          <a:lstStyle/>
          <a:p>
            <a:r>
              <a:rPr lang="en-US" dirty="0"/>
              <a:t>GOTO()</a:t>
            </a:r>
            <a:r>
              <a:rPr lang="en-US" sz="3200" dirty="0"/>
              <a:t>[</a:t>
            </a:r>
            <a:r>
              <a:rPr lang="zh-CN" altLang="en-US" sz="3200" dirty="0"/>
              <a:t>跳转</a:t>
            </a:r>
            <a:r>
              <a:rPr lang="en-US" sz="3200" dirty="0"/>
              <a:t>]</a:t>
            </a:r>
          </a:p>
        </p:txBody>
      </p:sp>
      <p:sp>
        <p:nvSpPr>
          <p:cNvPr id="3" name="Content Placeholder 2">
            <a:extLst>
              <a:ext uri="{FF2B5EF4-FFF2-40B4-BE49-F238E27FC236}">
                <a16:creationId xmlns:a16="http://schemas.microsoft.com/office/drawing/2014/main" id="{0A0E9609-422F-854C-9943-666A89AD285A}"/>
              </a:ext>
            </a:extLst>
          </p:cNvPr>
          <p:cNvSpPr>
            <a:spLocks noGrp="1"/>
          </p:cNvSpPr>
          <p:nvPr>
            <p:ph idx="1"/>
          </p:nvPr>
        </p:nvSpPr>
        <p:spPr/>
        <p:txBody>
          <a:bodyPr/>
          <a:lstStyle/>
          <a:p>
            <a:r>
              <a:rPr lang="en-US" dirty="0"/>
              <a:t>GOTO(</a:t>
            </a:r>
            <a:r>
              <a:rPr lang="en-US" i="1" dirty="0"/>
              <a:t>I</a:t>
            </a:r>
            <a:r>
              <a:rPr lang="en-US" dirty="0"/>
              <a:t>, </a:t>
            </a:r>
            <a:r>
              <a:rPr lang="en-US" i="1" dirty="0"/>
              <a:t>X</a:t>
            </a:r>
            <a:r>
              <a:rPr lang="en-US" dirty="0"/>
              <a:t>): returns state (set of items) that can be reached by advancing X</a:t>
            </a:r>
          </a:p>
          <a:p>
            <a:pPr lvl="1"/>
            <a:r>
              <a:rPr lang="en-US" dirty="0"/>
              <a:t>Where </a:t>
            </a:r>
            <a:r>
              <a:rPr lang="en-US" i="1" dirty="0"/>
              <a:t>I</a:t>
            </a:r>
            <a:r>
              <a:rPr lang="en-US" dirty="0"/>
              <a:t> is a set of items and </a:t>
            </a:r>
            <a:r>
              <a:rPr lang="en-US" i="1" dirty="0"/>
              <a:t>X</a:t>
            </a:r>
            <a:r>
              <a:rPr lang="en-US" dirty="0"/>
              <a:t> is a grammar symbol</a:t>
            </a:r>
          </a:p>
          <a:p>
            <a:pPr lvl="1"/>
            <a:r>
              <a:rPr lang="en-US" dirty="0"/>
              <a:t>The closure of the set of all items </a:t>
            </a:r>
            <a:r>
              <a:rPr lang="en-US" dirty="0">
                <a:solidFill>
                  <a:srgbClr val="0000FF"/>
                </a:solidFill>
              </a:rPr>
              <a:t>[A → ⍺X·β]</a:t>
            </a:r>
            <a:r>
              <a:rPr lang="en-US" dirty="0"/>
              <a:t> such that </a:t>
            </a:r>
            <a:r>
              <a:rPr lang="en-US" dirty="0">
                <a:solidFill>
                  <a:srgbClr val="0000FF"/>
                </a:solidFill>
              </a:rPr>
              <a:t>[A → ⍺·Xβ]</a:t>
            </a:r>
            <a:r>
              <a:rPr lang="en-US" dirty="0"/>
              <a:t> is in </a:t>
            </a:r>
            <a:r>
              <a:rPr lang="en-US" i="1" dirty="0"/>
              <a:t>I</a:t>
            </a:r>
          </a:p>
          <a:p>
            <a:pPr lvl="1"/>
            <a:r>
              <a:rPr lang="en-US" dirty="0"/>
              <a:t>Used to define the transitions in the LR(0) automaton</a:t>
            </a:r>
          </a:p>
          <a:p>
            <a:pPr lvl="2"/>
            <a:r>
              <a:rPr lang="en-US" dirty="0"/>
              <a:t>The states of the automaton correspond to sets of items, and GOTO(I, X) specifies the transition from the state for </a:t>
            </a:r>
            <a:r>
              <a:rPr lang="en-US" i="1" dirty="0"/>
              <a:t>I</a:t>
            </a:r>
            <a:r>
              <a:rPr lang="en-US" dirty="0"/>
              <a:t> under input </a:t>
            </a:r>
            <a:r>
              <a:rPr lang="en-US" i="1" dirty="0"/>
              <a:t>X</a:t>
            </a:r>
          </a:p>
        </p:txBody>
      </p:sp>
      <p:sp>
        <p:nvSpPr>
          <p:cNvPr id="4" name="Slide Number Placeholder 3">
            <a:extLst>
              <a:ext uri="{FF2B5EF4-FFF2-40B4-BE49-F238E27FC236}">
                <a16:creationId xmlns:a16="http://schemas.microsoft.com/office/drawing/2014/main" id="{B9A98953-D294-B54F-A365-EA12E7346DC8}"/>
              </a:ext>
            </a:extLst>
          </p:cNvPr>
          <p:cNvSpPr>
            <a:spLocks noGrp="1"/>
          </p:cNvSpPr>
          <p:nvPr>
            <p:ph type="sldNum" sz="quarter" idx="12"/>
          </p:nvPr>
        </p:nvSpPr>
        <p:spPr/>
        <p:txBody>
          <a:bodyPr/>
          <a:lstStyle/>
          <a:p>
            <a:fld id="{F008AB8F-6C8F-46EE-8741-64B361E88E7D}" type="slidenum">
              <a:rPr lang="zh-CN" altLang="en-US" smtClean="0"/>
              <a:t>8</a:t>
            </a:fld>
            <a:endParaRPr lang="zh-CN" altLang="en-US"/>
          </a:p>
        </p:txBody>
      </p:sp>
      <p:sp>
        <p:nvSpPr>
          <p:cNvPr id="5" name="TextBox 4">
            <a:extLst>
              <a:ext uri="{FF2B5EF4-FFF2-40B4-BE49-F238E27FC236}">
                <a16:creationId xmlns:a16="http://schemas.microsoft.com/office/drawing/2014/main" id="{02CD8E8C-DFF9-BC4B-B374-88FCC02676B6}"/>
              </a:ext>
            </a:extLst>
          </p:cNvPr>
          <p:cNvSpPr txBox="1"/>
          <p:nvPr/>
        </p:nvSpPr>
        <p:spPr>
          <a:xfrm>
            <a:off x="3203848" y="4307612"/>
            <a:ext cx="1159292" cy="1938992"/>
          </a:xfrm>
          <a:prstGeom prst="rect">
            <a:avLst/>
          </a:prstGeom>
          <a:noFill/>
        </p:spPr>
        <p:txBody>
          <a:bodyPr wrap="none" rtlCol="0">
            <a:spAutoFit/>
          </a:bodyPr>
          <a:lstStyle/>
          <a:p>
            <a:r>
              <a:rPr lang="en-US" sz="2400" dirty="0">
                <a:solidFill>
                  <a:srgbClr val="0000FF"/>
                </a:solidFill>
              </a:rPr>
              <a:t>I</a:t>
            </a:r>
            <a:r>
              <a:rPr lang="en-US" sz="2400" baseline="-25000" dirty="0">
                <a:solidFill>
                  <a:srgbClr val="0000FF"/>
                </a:solidFill>
              </a:rPr>
              <a:t>0</a:t>
            </a:r>
            <a:r>
              <a:rPr lang="en-US" sz="2400" dirty="0">
                <a:solidFill>
                  <a:srgbClr val="0000FF"/>
                </a:solidFill>
              </a:rPr>
              <a:t>:</a:t>
            </a:r>
          </a:p>
          <a:p>
            <a:r>
              <a:rPr lang="en-US" sz="2400" dirty="0">
                <a:solidFill>
                  <a:srgbClr val="0000FF"/>
                </a:solidFill>
              </a:rPr>
              <a:t>S’ → ·S</a:t>
            </a:r>
          </a:p>
          <a:p>
            <a:r>
              <a:rPr lang="en-US" sz="2400" dirty="0">
                <a:solidFill>
                  <a:srgbClr val="0000FF"/>
                </a:solidFill>
              </a:rPr>
              <a:t>S → ·BB</a:t>
            </a:r>
          </a:p>
          <a:p>
            <a:r>
              <a:rPr lang="en-US" sz="2400" dirty="0">
                <a:solidFill>
                  <a:srgbClr val="0000FF"/>
                </a:solidFill>
              </a:rPr>
              <a:t>B → ·</a:t>
            </a:r>
            <a:r>
              <a:rPr lang="en-US" sz="2400" dirty="0" err="1">
                <a:solidFill>
                  <a:srgbClr val="0000FF"/>
                </a:solidFill>
              </a:rPr>
              <a:t>aB</a:t>
            </a:r>
            <a:endParaRPr lang="en-US" sz="2400" dirty="0">
              <a:solidFill>
                <a:srgbClr val="0000FF"/>
              </a:solidFill>
            </a:endParaRPr>
          </a:p>
          <a:p>
            <a:r>
              <a:rPr lang="en-US" sz="2400" dirty="0">
                <a:solidFill>
                  <a:srgbClr val="0000FF"/>
                </a:solidFill>
              </a:rPr>
              <a:t>B → ·b</a:t>
            </a:r>
          </a:p>
        </p:txBody>
      </p:sp>
      <p:sp>
        <p:nvSpPr>
          <p:cNvPr id="6" name="TextBox 5">
            <a:extLst>
              <a:ext uri="{FF2B5EF4-FFF2-40B4-BE49-F238E27FC236}">
                <a16:creationId xmlns:a16="http://schemas.microsoft.com/office/drawing/2014/main" id="{523FAF82-621F-0B47-889C-7A8C19B628F5}"/>
              </a:ext>
            </a:extLst>
          </p:cNvPr>
          <p:cNvSpPr txBox="1"/>
          <p:nvPr/>
        </p:nvSpPr>
        <p:spPr>
          <a:xfrm>
            <a:off x="323528" y="4237971"/>
            <a:ext cx="1497526" cy="1938992"/>
          </a:xfrm>
          <a:prstGeom prst="rect">
            <a:avLst/>
          </a:prstGeom>
          <a:noFill/>
        </p:spPr>
        <p:txBody>
          <a:bodyPr wrap="none" rtlCol="0">
            <a:spAutoFit/>
          </a:bodyPr>
          <a:lstStyle/>
          <a:p>
            <a:r>
              <a:rPr lang="en-US" sz="2400" dirty="0"/>
              <a:t>Grammar:</a:t>
            </a:r>
          </a:p>
          <a:p>
            <a:r>
              <a:rPr lang="en-US" sz="2400" dirty="0">
                <a:solidFill>
                  <a:srgbClr val="0000FF"/>
                </a:solidFill>
              </a:rPr>
              <a:t>(0) S’ → S</a:t>
            </a:r>
          </a:p>
          <a:p>
            <a:pPr marL="342900" indent="-342900">
              <a:buAutoNum type="arabicParenBoth"/>
            </a:pPr>
            <a:r>
              <a:rPr lang="en-US" sz="2400" dirty="0">
                <a:solidFill>
                  <a:srgbClr val="0000FF"/>
                </a:solidFill>
              </a:rPr>
              <a:t> S → BB</a:t>
            </a:r>
          </a:p>
          <a:p>
            <a:pPr marL="342900" indent="-342900">
              <a:buAutoNum type="arabicParenBoth"/>
            </a:pPr>
            <a:r>
              <a:rPr lang="en-US" sz="2400" dirty="0">
                <a:solidFill>
                  <a:srgbClr val="0000FF"/>
                </a:solidFill>
              </a:rPr>
              <a:t> B → </a:t>
            </a:r>
            <a:r>
              <a:rPr lang="en-US" sz="2400" dirty="0" err="1">
                <a:solidFill>
                  <a:srgbClr val="0000FF"/>
                </a:solidFill>
              </a:rPr>
              <a:t>aB</a:t>
            </a:r>
            <a:endParaRPr lang="en-US" sz="2400" dirty="0">
              <a:solidFill>
                <a:srgbClr val="0000FF"/>
              </a:solidFill>
            </a:endParaRPr>
          </a:p>
          <a:p>
            <a:pPr marL="342900" indent="-342900">
              <a:buAutoNum type="arabicParenBoth"/>
            </a:pPr>
            <a:r>
              <a:rPr lang="en-US" sz="2400" dirty="0">
                <a:solidFill>
                  <a:srgbClr val="0000FF"/>
                </a:solidFill>
              </a:rPr>
              <a:t> B → b</a:t>
            </a:r>
          </a:p>
        </p:txBody>
      </p:sp>
      <p:sp>
        <p:nvSpPr>
          <p:cNvPr id="8" name="TextBox 7">
            <a:extLst>
              <a:ext uri="{FF2B5EF4-FFF2-40B4-BE49-F238E27FC236}">
                <a16:creationId xmlns:a16="http://schemas.microsoft.com/office/drawing/2014/main" id="{7641CC29-806D-FE45-9BA3-718738391C44}"/>
              </a:ext>
            </a:extLst>
          </p:cNvPr>
          <p:cNvSpPr txBox="1"/>
          <p:nvPr/>
        </p:nvSpPr>
        <p:spPr>
          <a:xfrm>
            <a:off x="6767380" y="4307612"/>
            <a:ext cx="1159292" cy="1569660"/>
          </a:xfrm>
          <a:prstGeom prst="rect">
            <a:avLst/>
          </a:prstGeom>
          <a:noFill/>
        </p:spPr>
        <p:txBody>
          <a:bodyPr wrap="none" rtlCol="0">
            <a:spAutoFit/>
          </a:bodyPr>
          <a:lstStyle/>
          <a:p>
            <a:r>
              <a:rPr lang="en-US" sz="2400" dirty="0">
                <a:solidFill>
                  <a:srgbClr val="0000FF"/>
                </a:solidFill>
              </a:rPr>
              <a:t>I</a:t>
            </a:r>
            <a:r>
              <a:rPr lang="en-US" sz="2400" baseline="-25000" dirty="0">
                <a:solidFill>
                  <a:srgbClr val="0000FF"/>
                </a:solidFill>
              </a:rPr>
              <a:t>2</a:t>
            </a:r>
            <a:r>
              <a:rPr lang="en-US" sz="2400" dirty="0">
                <a:solidFill>
                  <a:srgbClr val="0000FF"/>
                </a:solidFill>
              </a:rPr>
              <a:t>:</a:t>
            </a:r>
          </a:p>
          <a:p>
            <a:r>
              <a:rPr lang="en-US" sz="2400" dirty="0">
                <a:solidFill>
                  <a:schemeClr val="accent2"/>
                </a:solidFill>
              </a:rPr>
              <a:t>S → B·B</a:t>
            </a:r>
          </a:p>
          <a:p>
            <a:r>
              <a:rPr lang="en-US" sz="2400" dirty="0">
                <a:solidFill>
                  <a:schemeClr val="bg1"/>
                </a:solidFill>
              </a:rPr>
              <a:t>B → .</a:t>
            </a:r>
            <a:r>
              <a:rPr lang="en-US" sz="2400" dirty="0" err="1">
                <a:solidFill>
                  <a:schemeClr val="bg1"/>
                </a:solidFill>
              </a:rPr>
              <a:t>aB</a:t>
            </a:r>
            <a:endParaRPr lang="en-US" sz="2400" dirty="0">
              <a:solidFill>
                <a:schemeClr val="bg1"/>
              </a:solidFill>
            </a:endParaRPr>
          </a:p>
          <a:p>
            <a:r>
              <a:rPr lang="en-US" sz="2400" dirty="0">
                <a:solidFill>
                  <a:schemeClr val="bg1"/>
                </a:solidFill>
              </a:rPr>
              <a:t>B → .b</a:t>
            </a:r>
          </a:p>
        </p:txBody>
      </p:sp>
      <p:grpSp>
        <p:nvGrpSpPr>
          <p:cNvPr id="10" name="Group 9">
            <a:extLst>
              <a:ext uri="{FF2B5EF4-FFF2-40B4-BE49-F238E27FC236}">
                <a16:creationId xmlns:a16="http://schemas.microsoft.com/office/drawing/2014/main" id="{703ED18E-A991-2741-BE08-823982AFE605}"/>
              </a:ext>
            </a:extLst>
          </p:cNvPr>
          <p:cNvGrpSpPr/>
          <p:nvPr/>
        </p:nvGrpSpPr>
        <p:grpSpPr>
          <a:xfrm>
            <a:off x="5076056" y="4725144"/>
            <a:ext cx="978408" cy="713155"/>
            <a:chOff x="5076056" y="4725144"/>
            <a:chExt cx="978408" cy="713155"/>
          </a:xfrm>
        </p:grpSpPr>
        <p:sp>
          <p:nvSpPr>
            <p:cNvPr id="7" name="Right Arrow 6">
              <a:extLst>
                <a:ext uri="{FF2B5EF4-FFF2-40B4-BE49-F238E27FC236}">
                  <a16:creationId xmlns:a16="http://schemas.microsoft.com/office/drawing/2014/main" id="{9551C192-B929-D34F-B4FF-6306D66DA01D}"/>
                </a:ext>
              </a:extLst>
            </p:cNvPr>
            <p:cNvSpPr/>
            <p:nvPr/>
          </p:nvSpPr>
          <p:spPr>
            <a:xfrm>
              <a:off x="5076056" y="4953667"/>
              <a:ext cx="978408" cy="48463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4192C2-0A24-A340-BD12-FE621C9239FC}"/>
                </a:ext>
              </a:extLst>
            </p:cNvPr>
            <p:cNvSpPr txBox="1"/>
            <p:nvPr/>
          </p:nvSpPr>
          <p:spPr>
            <a:xfrm>
              <a:off x="5342420" y="4725144"/>
              <a:ext cx="351378" cy="461665"/>
            </a:xfrm>
            <a:prstGeom prst="rect">
              <a:avLst/>
            </a:prstGeom>
            <a:noFill/>
          </p:spPr>
          <p:txBody>
            <a:bodyPr wrap="none" rtlCol="0">
              <a:spAutoFit/>
            </a:bodyPr>
            <a:lstStyle/>
            <a:p>
              <a:r>
                <a:rPr lang="en-US" sz="2400" dirty="0"/>
                <a:t>B</a:t>
              </a:r>
            </a:p>
          </p:txBody>
        </p:sp>
      </p:grpSp>
      <p:sp>
        <p:nvSpPr>
          <p:cNvPr id="11" name="TextBox 10">
            <a:extLst>
              <a:ext uri="{FF2B5EF4-FFF2-40B4-BE49-F238E27FC236}">
                <a16:creationId xmlns:a16="http://schemas.microsoft.com/office/drawing/2014/main" id="{C49D4CAD-4258-3A4D-8B4D-9752B02B78CC}"/>
              </a:ext>
            </a:extLst>
          </p:cNvPr>
          <p:cNvSpPr txBox="1"/>
          <p:nvPr/>
        </p:nvSpPr>
        <p:spPr>
          <a:xfrm>
            <a:off x="6767380" y="5030108"/>
            <a:ext cx="1159292" cy="830997"/>
          </a:xfrm>
          <a:prstGeom prst="rect">
            <a:avLst/>
          </a:prstGeom>
          <a:noFill/>
        </p:spPr>
        <p:txBody>
          <a:bodyPr wrap="none" rtlCol="0">
            <a:spAutoFit/>
          </a:bodyPr>
          <a:lstStyle/>
          <a:p>
            <a:r>
              <a:rPr lang="en-US" sz="2400" dirty="0">
                <a:solidFill>
                  <a:srgbClr val="0000FF"/>
                </a:solidFill>
              </a:rPr>
              <a:t>B → ·</a:t>
            </a:r>
            <a:r>
              <a:rPr lang="en-US" sz="2400" dirty="0" err="1">
                <a:solidFill>
                  <a:srgbClr val="0000FF"/>
                </a:solidFill>
              </a:rPr>
              <a:t>aB</a:t>
            </a:r>
            <a:endParaRPr lang="en-US" sz="2400" dirty="0">
              <a:solidFill>
                <a:srgbClr val="0000FF"/>
              </a:solidFill>
            </a:endParaRPr>
          </a:p>
          <a:p>
            <a:r>
              <a:rPr lang="en-US" sz="2400" dirty="0">
                <a:solidFill>
                  <a:srgbClr val="0000FF"/>
                </a:solidFill>
              </a:rPr>
              <a:t>B → ·b</a:t>
            </a:r>
          </a:p>
        </p:txBody>
      </p:sp>
    </p:spTree>
    <p:extLst>
      <p:ext uri="{BB962C8B-B14F-4D97-AF65-F5344CB8AC3E}">
        <p14:creationId xmlns:p14="http://schemas.microsoft.com/office/powerpoint/2010/main" val="360618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5">
                                            <p:txEl>
                                              <p:pRg st="2" end="2"/>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DF4B-46DD-EB44-AA2A-53D381037217}"/>
              </a:ext>
            </a:extLst>
          </p:cNvPr>
          <p:cNvSpPr>
            <a:spLocks noGrp="1"/>
          </p:cNvSpPr>
          <p:nvPr>
            <p:ph type="title"/>
          </p:nvPr>
        </p:nvSpPr>
        <p:spPr/>
        <p:txBody>
          <a:bodyPr/>
          <a:lstStyle/>
          <a:p>
            <a:r>
              <a:rPr lang="en-US" dirty="0"/>
              <a:t>Construct LR(0) States</a:t>
            </a:r>
          </a:p>
        </p:txBody>
      </p:sp>
      <p:sp>
        <p:nvSpPr>
          <p:cNvPr id="3" name="Content Placeholder 2">
            <a:extLst>
              <a:ext uri="{FF2B5EF4-FFF2-40B4-BE49-F238E27FC236}">
                <a16:creationId xmlns:a16="http://schemas.microsoft.com/office/drawing/2014/main" id="{0D55CBDA-34EF-9A4E-8855-6325A7B8888E}"/>
              </a:ext>
            </a:extLst>
          </p:cNvPr>
          <p:cNvSpPr>
            <a:spLocks noGrp="1"/>
          </p:cNvSpPr>
          <p:nvPr>
            <p:ph idx="1"/>
          </p:nvPr>
        </p:nvSpPr>
        <p:spPr/>
        <p:txBody>
          <a:bodyPr>
            <a:normAutofit fontScale="92500"/>
          </a:bodyPr>
          <a:lstStyle/>
          <a:p>
            <a:r>
              <a:rPr lang="en-US" dirty="0"/>
              <a:t>Create augmented grammar G’ for G</a:t>
            </a:r>
          </a:p>
          <a:p>
            <a:pPr lvl="1"/>
            <a:r>
              <a:rPr lang="en-US" dirty="0"/>
              <a:t>Given G: S → </a:t>
            </a:r>
            <a:r>
              <a:rPr lang="el-GR" dirty="0"/>
              <a:t>α | β, </a:t>
            </a:r>
            <a:r>
              <a:rPr lang="en-US" dirty="0"/>
              <a:t>create G’: S’ → S   S → </a:t>
            </a:r>
            <a:r>
              <a:rPr lang="el-GR" dirty="0"/>
              <a:t>α | β</a:t>
            </a:r>
            <a:endParaRPr lang="en-US" dirty="0"/>
          </a:p>
          <a:p>
            <a:pPr lvl="1"/>
            <a:r>
              <a:rPr lang="en-US" dirty="0"/>
              <a:t>Creates a single rule S’ → S that when reduced, signals acceptance</a:t>
            </a:r>
          </a:p>
          <a:p>
            <a:r>
              <a:rPr lang="en-US" dirty="0"/>
              <a:t>Create 1</a:t>
            </a:r>
            <a:r>
              <a:rPr lang="en-US" baseline="30000" dirty="0"/>
              <a:t>st</a:t>
            </a:r>
            <a:r>
              <a:rPr lang="en-US" dirty="0"/>
              <a:t> state by performing a closure on initial item S’→ ·S</a:t>
            </a:r>
          </a:p>
          <a:p>
            <a:pPr lvl="1"/>
            <a:r>
              <a:rPr lang="en-US" dirty="0">
                <a:solidFill>
                  <a:srgbClr val="FF0000"/>
                </a:solidFill>
              </a:rPr>
              <a:t>Closure(I)</a:t>
            </a:r>
            <a:r>
              <a:rPr lang="en-US" dirty="0"/>
              <a:t>: creates state from an initial set of items I</a:t>
            </a:r>
          </a:p>
          <a:p>
            <a:pPr lvl="1"/>
            <a:r>
              <a:rPr lang="en-US" dirty="0"/>
              <a:t>Closure({S’→ </a:t>
            </a:r>
            <a:r>
              <a:rPr lang="en-US" dirty="0">
                <a:solidFill>
                  <a:srgbClr val="0000FF"/>
                </a:solidFill>
              </a:rPr>
              <a:t>·</a:t>
            </a:r>
            <a:r>
              <a:rPr lang="en-US" dirty="0"/>
              <a:t>S}) = {S’→ </a:t>
            </a:r>
            <a:r>
              <a:rPr lang="en-US" dirty="0">
                <a:solidFill>
                  <a:srgbClr val="0000FF"/>
                </a:solidFill>
              </a:rPr>
              <a:t>·</a:t>
            </a:r>
            <a:r>
              <a:rPr lang="en-US" dirty="0"/>
              <a:t>S, S → ·</a:t>
            </a:r>
            <a:r>
              <a:rPr lang="el-GR" dirty="0"/>
              <a:t>α, </a:t>
            </a:r>
            <a:r>
              <a:rPr lang="en-US" dirty="0"/>
              <a:t>S → ·</a:t>
            </a:r>
            <a:r>
              <a:rPr lang="el-GR" dirty="0"/>
              <a:t>β}</a:t>
            </a:r>
            <a:endParaRPr lang="en-US" dirty="0"/>
          </a:p>
          <a:p>
            <a:r>
              <a:rPr lang="en-US" dirty="0"/>
              <a:t>Create additional states by performing a </a:t>
            </a:r>
            <a:r>
              <a:rPr lang="en-US" dirty="0" err="1"/>
              <a:t>goto</a:t>
            </a:r>
            <a:r>
              <a:rPr lang="en-US" dirty="0"/>
              <a:t> on each symbol</a:t>
            </a:r>
          </a:p>
          <a:p>
            <a:pPr lvl="1"/>
            <a:r>
              <a:rPr lang="en-US" dirty="0" err="1">
                <a:solidFill>
                  <a:srgbClr val="FF0000"/>
                </a:solidFill>
              </a:rPr>
              <a:t>Goto</a:t>
            </a:r>
            <a:r>
              <a:rPr lang="en-US" dirty="0">
                <a:solidFill>
                  <a:srgbClr val="FF0000"/>
                </a:solidFill>
              </a:rPr>
              <a:t>(I, X)</a:t>
            </a:r>
            <a:r>
              <a:rPr lang="en-US" dirty="0"/>
              <a:t>: creates state that can be reached from I by advancing X</a:t>
            </a:r>
          </a:p>
          <a:p>
            <a:pPr lvl="1"/>
            <a:r>
              <a:rPr lang="en-US" dirty="0"/>
              <a:t>If </a:t>
            </a:r>
            <a:r>
              <a:rPr lang="el-GR" dirty="0"/>
              <a:t>α </a:t>
            </a:r>
            <a:r>
              <a:rPr lang="en-US" dirty="0"/>
              <a:t>was single symbol, the following new state would be created: </a:t>
            </a:r>
          </a:p>
          <a:p>
            <a:pPr marL="457200" lvl="1" indent="0">
              <a:buNone/>
            </a:pPr>
            <a:r>
              <a:rPr lang="en-US" dirty="0"/>
              <a:t>	</a:t>
            </a:r>
            <a:r>
              <a:rPr lang="en-US" dirty="0" err="1"/>
              <a:t>Goto</a:t>
            </a:r>
            <a:r>
              <a:rPr lang="en-US" dirty="0"/>
              <a:t>({S’→ ·S, S → ·</a:t>
            </a:r>
            <a:r>
              <a:rPr lang="el-GR" dirty="0"/>
              <a:t>α, </a:t>
            </a:r>
            <a:r>
              <a:rPr lang="en-US" dirty="0"/>
              <a:t>S → ·</a:t>
            </a:r>
            <a:r>
              <a:rPr lang="el-GR" dirty="0"/>
              <a:t>β}, α) =</a:t>
            </a:r>
            <a:endParaRPr lang="en-US" dirty="0"/>
          </a:p>
          <a:p>
            <a:pPr marL="457200" lvl="1" indent="0">
              <a:buNone/>
            </a:pPr>
            <a:r>
              <a:rPr lang="en-US" dirty="0"/>
              <a:t>	Closure({S → </a:t>
            </a:r>
            <a:r>
              <a:rPr lang="el-GR" dirty="0"/>
              <a:t>α</a:t>
            </a:r>
            <a:r>
              <a:rPr lang="en-US" dirty="0"/>
              <a:t>·</a:t>
            </a:r>
            <a:r>
              <a:rPr lang="el-GR" dirty="0"/>
              <a:t>}) = {</a:t>
            </a:r>
            <a:r>
              <a:rPr lang="en-US" dirty="0"/>
              <a:t>S → </a:t>
            </a:r>
            <a:r>
              <a:rPr lang="el-GR" dirty="0"/>
              <a:t>α</a:t>
            </a:r>
            <a:r>
              <a:rPr lang="en-US" dirty="0"/>
              <a:t>·</a:t>
            </a:r>
            <a:r>
              <a:rPr lang="el-GR" dirty="0"/>
              <a:t>}</a:t>
            </a:r>
            <a:endParaRPr lang="en-US" dirty="0"/>
          </a:p>
          <a:p>
            <a:r>
              <a:rPr lang="en-US" dirty="0"/>
              <a:t>Repeatedly perform </a:t>
            </a:r>
            <a:r>
              <a:rPr lang="en-US" dirty="0" err="1"/>
              <a:t>gotos</a:t>
            </a:r>
            <a:r>
              <a:rPr lang="en-US" dirty="0"/>
              <a:t> until there are no more states to add</a:t>
            </a:r>
          </a:p>
        </p:txBody>
      </p:sp>
      <p:sp>
        <p:nvSpPr>
          <p:cNvPr id="4" name="Slide Number Placeholder 3">
            <a:extLst>
              <a:ext uri="{FF2B5EF4-FFF2-40B4-BE49-F238E27FC236}">
                <a16:creationId xmlns:a16="http://schemas.microsoft.com/office/drawing/2014/main" id="{62879768-DB49-7241-A189-F911F0BFAF85}"/>
              </a:ext>
            </a:extLst>
          </p:cNvPr>
          <p:cNvSpPr>
            <a:spLocks noGrp="1"/>
          </p:cNvSpPr>
          <p:nvPr>
            <p:ph type="sldNum" sz="quarter" idx="12"/>
          </p:nvPr>
        </p:nvSpPr>
        <p:spPr/>
        <p:txBody>
          <a:bodyPr/>
          <a:lstStyle/>
          <a:p>
            <a:fld id="{F008AB8F-6C8F-46EE-8741-64B361E88E7D}" type="slidenum">
              <a:rPr lang="zh-CN" altLang="en-US" smtClean="0"/>
              <a:t>9</a:t>
            </a:fld>
            <a:endParaRPr lang="zh-CN" altLang="en-US"/>
          </a:p>
        </p:txBody>
      </p:sp>
    </p:spTree>
    <p:extLst>
      <p:ext uri="{BB962C8B-B14F-4D97-AF65-F5344CB8AC3E}">
        <p14:creationId xmlns:p14="http://schemas.microsoft.com/office/powerpoint/2010/main" val="1676576707"/>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34112</TotalTime>
  <Words>3290</Words>
  <Application>Microsoft Macintosh PowerPoint</Application>
  <PresentationFormat>On-screen Show (4:3)</PresentationFormat>
  <Paragraphs>430</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1_自定义设计方案</vt:lpstr>
      <vt:lpstr>Compilation Principle 编 译 原 理</vt:lpstr>
      <vt:lpstr>Review Questions (1)</vt:lpstr>
      <vt:lpstr>Review Questions (2)</vt:lpstr>
      <vt:lpstr>Example</vt:lpstr>
      <vt:lpstr>Example</vt:lpstr>
      <vt:lpstr>Example (cont.)</vt:lpstr>
      <vt:lpstr>CLOSURE()[闭包]</vt:lpstr>
      <vt:lpstr>GOTO()[跳转]</vt:lpstr>
      <vt:lpstr>Construct LR(0) States</vt:lpstr>
      <vt:lpstr>Construct DFA</vt:lpstr>
      <vt:lpstr>LR(0) Automaton[自动机]</vt:lpstr>
      <vt:lpstr>The Example</vt:lpstr>
      <vt:lpstr>Build Parse Table from DFA</vt:lpstr>
      <vt:lpstr>The Example</vt:lpstr>
      <vt:lpstr>LR(0) Parsing</vt:lpstr>
      <vt:lpstr>LR(0) Parsing (cont.)</vt:lpstr>
      <vt:lpstr>LR(0) Conflicts</vt:lpstr>
      <vt:lpstr>LR(0) Summary</vt:lpstr>
      <vt:lpstr>SLR(1) Parsing</vt:lpstr>
      <vt:lpstr>SLR(1) Parsing (cont.)</vt:lpstr>
      <vt:lpstr>Example</vt:lpstr>
      <vt:lpstr>Example (cont.)</vt:lpstr>
      <vt:lpstr>SLR(1) Grammars</vt:lpstr>
      <vt:lpstr>SLR(1)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zhang xw</cp:lastModifiedBy>
  <cp:revision>2002</cp:revision>
  <dcterms:created xsi:type="dcterms:W3CDTF">2016-04-18T09:33:21Z</dcterms:created>
  <dcterms:modified xsi:type="dcterms:W3CDTF">2021-07-01T14:19:57Z</dcterms:modified>
</cp:coreProperties>
</file>