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28"/>
  </p:notesMasterIdLst>
  <p:handoutMasterIdLst>
    <p:handoutMasterId r:id="rId29"/>
  </p:handoutMasterIdLst>
  <p:sldIdLst>
    <p:sldId id="519" r:id="rId2"/>
    <p:sldId id="728" r:id="rId3"/>
    <p:sldId id="690" r:id="rId4"/>
    <p:sldId id="700" r:id="rId5"/>
    <p:sldId id="704" r:id="rId6"/>
    <p:sldId id="718" r:id="rId7"/>
    <p:sldId id="702" r:id="rId8"/>
    <p:sldId id="705" r:id="rId9"/>
    <p:sldId id="703" r:id="rId10"/>
    <p:sldId id="707" r:id="rId11"/>
    <p:sldId id="709" r:id="rId12"/>
    <p:sldId id="701" r:id="rId13"/>
    <p:sldId id="708" r:id="rId14"/>
    <p:sldId id="719" r:id="rId15"/>
    <p:sldId id="710" r:id="rId16"/>
    <p:sldId id="713" r:id="rId17"/>
    <p:sldId id="711" r:id="rId18"/>
    <p:sldId id="714" r:id="rId19"/>
    <p:sldId id="712" r:id="rId20"/>
    <p:sldId id="520" r:id="rId21"/>
    <p:sldId id="521" r:id="rId22"/>
    <p:sldId id="522" r:id="rId23"/>
    <p:sldId id="524" r:id="rId24"/>
    <p:sldId id="526" r:id="rId25"/>
    <p:sldId id="527" r:id="rId26"/>
    <p:sldId id="528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82470" autoAdjust="0"/>
  </p:normalViewPr>
  <p:slideViewPr>
    <p:cSldViewPr>
      <p:cViewPr varScale="1">
        <p:scale>
          <a:sx n="92" d="100"/>
          <a:sy n="92" d="100"/>
        </p:scale>
        <p:origin x="10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2022/3/17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2022/3/17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7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96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753368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3429422"/>
            <a:ext cx="8784976" cy="2447850"/>
          </a:xfrm>
        </p:spPr>
        <p:txBody>
          <a:bodyPr>
            <a:normAutofit/>
          </a:bodyPr>
          <a:lstStyle>
            <a:lvl1pPr marL="0" indent="0" algn="ctr">
              <a:buNone/>
              <a:defRPr sz="4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3284984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9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alibri" panose="020F0502020204030204" pitchFamily="34" charset="0"/>
              <a:buChar char="−"/>
              <a:defRPr/>
            </a:lvl2pPr>
            <a:lvl3pPr marL="1143000" indent="-228600">
              <a:buSzPct val="50000"/>
              <a:buFont typeface="Wingdings" panose="05000000000000000000" pitchFamily="2" charset="2"/>
              <a:buChar char="p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98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512" y="980728"/>
            <a:ext cx="4316288" cy="51962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316288" cy="51962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5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0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84976" cy="519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707904" y="63762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8AB8F-6C8F-46EE-8741-64B361E88E7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95804"/>
            <a:ext cx="1224136" cy="41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/>
          </p:cNvPicPr>
          <p:nvPr userDrawn="1"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8424" y="6356350"/>
            <a:ext cx="576064" cy="44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02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1" r:id="rId4"/>
    <p:sldLayoutId id="214748371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ianweiz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Compilation Principle</a:t>
            </a:r>
            <a:br>
              <a:rPr lang="en-US" altLang="zh-CN" dirty="0"/>
            </a:br>
            <a:r>
              <a:rPr lang="zh-CN" altLang="en-US" dirty="0"/>
              <a:t>编 译 原 理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79512" y="3429421"/>
            <a:ext cx="8784976" cy="316793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讲：语法分析</a:t>
            </a:r>
            <a:r>
              <a:rPr lang="en-US" altLang="zh-CN" dirty="0"/>
              <a:t>(5)</a:t>
            </a:r>
          </a:p>
          <a:p>
            <a:endParaRPr lang="en-US" altLang="zh-CN" sz="900" dirty="0"/>
          </a:p>
          <a:p>
            <a:r>
              <a:rPr lang="zh-CN" altLang="en-US" sz="3900" dirty="0"/>
              <a:t>张献伟</a:t>
            </a:r>
            <a:endParaRPr lang="en-US" altLang="zh-CN" sz="3900" dirty="0"/>
          </a:p>
          <a:p>
            <a:r>
              <a:rPr lang="en-US" altLang="zh-CN" sz="3900" dirty="0">
                <a:hlinkClick r:id="rId3"/>
              </a:rPr>
              <a:t>xianweiz.github.io</a:t>
            </a:r>
            <a:endParaRPr lang="en-US" altLang="zh-CN" sz="3900" dirty="0"/>
          </a:p>
          <a:p>
            <a:r>
              <a:rPr lang="en-US" altLang="zh-CN" sz="3900" dirty="0"/>
              <a:t>DCS290, 3/17/2022</a:t>
            </a: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808" y="241028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70" y="188640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11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4436-6237-E847-B6BA-7075DA13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FIRST and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42527-601B-1B4B-B596-CC1510098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16624"/>
          </a:xfrm>
        </p:spPr>
        <p:txBody>
          <a:bodyPr>
            <a:normAutofit/>
          </a:bodyPr>
          <a:lstStyle/>
          <a:p>
            <a:r>
              <a:rPr lang="en-US" dirty="0"/>
              <a:t>FIRST(T) = FIRST(E) = {</a:t>
            </a: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E has only one production, and its body starts with T</a:t>
            </a:r>
          </a:p>
          <a:p>
            <a:pPr lvl="1"/>
            <a:r>
              <a:rPr lang="en-US" dirty="0"/>
              <a:t>T doesn’t derive </a:t>
            </a:r>
            <a:r>
              <a:rPr lang="el-GR" dirty="0"/>
              <a:t>ε</a:t>
            </a:r>
            <a:r>
              <a:rPr lang="en-US" dirty="0"/>
              <a:t>, E is same with T</a:t>
            </a:r>
          </a:p>
          <a:p>
            <a:r>
              <a:rPr lang="en-US" dirty="0"/>
              <a:t>FIRST(E’) = {</a:t>
            </a:r>
            <a:r>
              <a:rPr lang="en-US" dirty="0">
                <a:solidFill>
                  <a:srgbClr val="0000FF"/>
                </a:solidFill>
              </a:rPr>
              <a:t>+</a:t>
            </a:r>
            <a:r>
              <a:rPr lang="en-US" dirty="0"/>
              <a:t>, </a:t>
            </a:r>
            <a:r>
              <a:rPr lang="el-GR" dirty="0">
                <a:solidFill>
                  <a:srgbClr val="0000FF"/>
                </a:solidFill>
              </a:rPr>
              <a:t>ε</a:t>
            </a:r>
            <a:r>
              <a:rPr lang="en-US" dirty="0"/>
              <a:t>}</a:t>
            </a:r>
          </a:p>
          <a:p>
            <a:r>
              <a:rPr lang="en-US" dirty="0"/>
              <a:t>FIRST(T’) = {</a:t>
            </a:r>
            <a:r>
              <a:rPr lang="en-US" dirty="0">
                <a:solidFill>
                  <a:srgbClr val="0000FF"/>
                </a:solidFill>
              </a:rPr>
              <a:t>*</a:t>
            </a:r>
            <a:r>
              <a:rPr lang="en-US" dirty="0"/>
              <a:t>, </a:t>
            </a:r>
            <a:r>
              <a:rPr lang="el-GR" dirty="0">
                <a:solidFill>
                  <a:srgbClr val="0000FF"/>
                </a:solidFill>
              </a:rPr>
              <a:t>ε</a:t>
            </a:r>
            <a:r>
              <a:rPr lang="en-US" dirty="0"/>
              <a:t>}</a:t>
            </a:r>
          </a:p>
          <a:p>
            <a:r>
              <a:rPr lang="en-US" dirty="0"/>
              <a:t>FOLLOW(E) = FOLLOW(E’) = {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E is start symbol, thus $ must be contained; production body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(E)</a:t>
            </a:r>
          </a:p>
          <a:p>
            <a:pPr lvl="1"/>
            <a:r>
              <a:rPr lang="en-US" dirty="0"/>
              <a:t>E’ appears at the ends of E-productions, same as FOLLOW(E)</a:t>
            </a:r>
          </a:p>
          <a:p>
            <a:r>
              <a:rPr lang="en-US" dirty="0"/>
              <a:t>FOLLOW(T) = FOLLOW(T’) = {</a:t>
            </a:r>
            <a:r>
              <a:rPr lang="en-US" dirty="0">
                <a:solidFill>
                  <a:srgbClr val="0000FF"/>
                </a:solidFill>
              </a:rPr>
              <a:t>+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+: T appears in bodies only followed by E’, thus FIRST(E’)-</a:t>
            </a:r>
            <a:r>
              <a:rPr lang="el-GR" dirty="0"/>
              <a:t> ε</a:t>
            </a:r>
            <a:endParaRPr lang="en-US" dirty="0"/>
          </a:p>
          <a:p>
            <a:pPr lvl="1"/>
            <a:r>
              <a:rPr lang="en-US" dirty="0"/>
              <a:t>), $: FIRST(E’) contains </a:t>
            </a:r>
            <a:r>
              <a:rPr lang="el-GR" dirty="0"/>
              <a:t>ε</a:t>
            </a:r>
            <a:r>
              <a:rPr lang="en-US" dirty="0"/>
              <a:t>, and E’ is the entire str following T, so FOLLOW(E’) is in FOLLOW(T)</a:t>
            </a:r>
          </a:p>
          <a:p>
            <a:pPr lvl="1"/>
            <a:r>
              <a:rPr lang="en-US" dirty="0"/>
              <a:t>T’ is only at ends of T-productions, FOLLOW(T’)=FOLLOW(T)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21C9E-8317-0947-B9DE-7C99A4C1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01B4E-8B9B-3642-9835-61FFED291B6D}"/>
              </a:ext>
            </a:extLst>
          </p:cNvPr>
          <p:cNvSpPr txBox="1"/>
          <p:nvPr/>
        </p:nvSpPr>
        <p:spPr>
          <a:xfrm>
            <a:off x="7113981" y="1842467"/>
            <a:ext cx="19178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E’→ +E|</a:t>
            </a:r>
            <a:r>
              <a:rPr lang="el-GR" sz="2400" dirty="0">
                <a:solidFill>
                  <a:srgbClr val="0000FF"/>
                </a:solidFill>
              </a:rPr>
              <a:t>ε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T → </a:t>
            </a:r>
            <a:r>
              <a:rPr lang="en-US" sz="2400" dirty="0" err="1">
                <a:solidFill>
                  <a:srgbClr val="0000FF"/>
                </a:solidFill>
              </a:rPr>
              <a:t>intT</a:t>
            </a:r>
            <a:r>
              <a:rPr lang="en-US" sz="2400" dirty="0">
                <a:solidFill>
                  <a:srgbClr val="0000FF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T’→*T|</a:t>
            </a:r>
            <a:r>
              <a:rPr lang="el-GR" sz="2400" dirty="0">
                <a:solidFill>
                  <a:srgbClr val="0000FF"/>
                </a:solidFill>
              </a:rPr>
              <a:t>ε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40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4436-6237-E847-B6BA-7075DA13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FIRST and FOLLOW (cont.)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8A103AD-2B88-A444-8F87-B25EC00AC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767892"/>
              </p:ext>
            </p:extLst>
          </p:nvPr>
        </p:nvGraphicFramePr>
        <p:xfrm>
          <a:off x="647502" y="998984"/>
          <a:ext cx="612080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0268">
                  <a:extLst>
                    <a:ext uri="{9D8B030D-6E8A-4147-A177-3AD203B41FA5}">
                      <a16:colId xmlns:a16="http://schemas.microsoft.com/office/drawing/2014/main" val="4206499909"/>
                    </a:ext>
                  </a:extLst>
                </a:gridCol>
                <a:gridCol w="2040268">
                  <a:extLst>
                    <a:ext uri="{9D8B030D-6E8A-4147-A177-3AD203B41FA5}">
                      <a16:colId xmlns:a16="http://schemas.microsoft.com/office/drawing/2014/main" val="1618776977"/>
                    </a:ext>
                  </a:extLst>
                </a:gridCol>
                <a:gridCol w="2040268">
                  <a:extLst>
                    <a:ext uri="{9D8B030D-6E8A-4147-A177-3AD203B41FA5}">
                      <a16:colId xmlns:a16="http://schemas.microsoft.com/office/drawing/2014/main" val="1216109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625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int, 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09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+, </a:t>
                      </a:r>
                      <a:r>
                        <a:rPr lang="en-US" sz="2400" dirty="0" err="1"/>
                        <a:t>ε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4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int, 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+, 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7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*, </a:t>
                      </a:r>
                      <a:r>
                        <a:rPr lang="en-US" sz="2400" dirty="0" err="1"/>
                        <a:t>ε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+, 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8079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21C9E-8317-0947-B9DE-7C99A4C1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E0385889-2398-AB46-AF92-CFD49DE75FED}"/>
              </a:ext>
            </a:extLst>
          </p:cNvPr>
          <p:cNvGraphicFramePr>
            <a:graphicFrameLocks/>
          </p:cNvGraphicFramePr>
          <p:nvPr/>
        </p:nvGraphicFramePr>
        <p:xfrm>
          <a:off x="657984" y="3734306"/>
          <a:ext cx="408053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0268">
                  <a:extLst>
                    <a:ext uri="{9D8B030D-6E8A-4147-A177-3AD203B41FA5}">
                      <a16:colId xmlns:a16="http://schemas.microsoft.com/office/drawing/2014/main" val="4206499909"/>
                    </a:ext>
                  </a:extLst>
                </a:gridCol>
                <a:gridCol w="2040268">
                  <a:extLst>
                    <a:ext uri="{9D8B030D-6E8A-4147-A177-3AD203B41FA5}">
                      <a16:colId xmlns:a16="http://schemas.microsoft.com/office/drawing/2014/main" val="1618776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 </a:t>
                      </a:r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→ </a:t>
                      </a:r>
                      <a:r>
                        <a:rPr lang="en-US" sz="2400" b="1" dirty="0"/>
                        <a:t>⍺ (RHS)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625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 → </a:t>
                      </a:r>
                      <a:r>
                        <a:rPr lang="en-US" sz="2400" dirty="0"/>
                        <a:t>TE’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int, 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09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E’ → </a:t>
                      </a:r>
                      <a:r>
                        <a:rPr lang="en-US" sz="2400" dirty="0"/>
                        <a:t>+E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4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 → </a:t>
                      </a:r>
                      <a:r>
                        <a:rPr lang="en-US" sz="2400" dirty="0" err="1"/>
                        <a:t>intT</a:t>
                      </a:r>
                      <a:r>
                        <a:rPr lang="en-US" sz="24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7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 → </a:t>
                      </a:r>
                      <a:r>
                        <a:rPr lang="en-US" sz="2400" dirty="0"/>
                        <a:t>(+E)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8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T’ → </a:t>
                      </a:r>
                      <a:r>
                        <a:rPr lang="en-US" sz="2400" dirty="0"/>
                        <a:t>*T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2681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BE0450A-80FC-C847-81E9-F3BC2C09C692}"/>
              </a:ext>
            </a:extLst>
          </p:cNvPr>
          <p:cNvSpPr txBox="1"/>
          <p:nvPr/>
        </p:nvSpPr>
        <p:spPr>
          <a:xfrm>
            <a:off x="7113981" y="1842467"/>
            <a:ext cx="19178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E’→ +E|</a:t>
            </a:r>
            <a:r>
              <a:rPr lang="el-GR" sz="2400" dirty="0">
                <a:solidFill>
                  <a:srgbClr val="0000FF"/>
                </a:solidFill>
              </a:rPr>
              <a:t>ε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T → </a:t>
            </a:r>
            <a:r>
              <a:rPr lang="en-US" sz="2400" dirty="0" err="1">
                <a:solidFill>
                  <a:srgbClr val="0000FF"/>
                </a:solidFill>
              </a:rPr>
              <a:t>intT</a:t>
            </a:r>
            <a:r>
              <a:rPr lang="en-US" sz="2400" dirty="0">
                <a:solidFill>
                  <a:srgbClr val="0000FF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T’→*T|</a:t>
            </a:r>
            <a:r>
              <a:rPr lang="el-GR" sz="2400" dirty="0">
                <a:solidFill>
                  <a:srgbClr val="0000FF"/>
                </a:solidFill>
              </a:rPr>
              <a:t>ε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C53BCA89-62D7-3040-BFF8-801F104722F9}"/>
              </a:ext>
            </a:extLst>
          </p:cNvPr>
          <p:cNvSpPr/>
          <p:nvPr/>
        </p:nvSpPr>
        <p:spPr>
          <a:xfrm>
            <a:off x="1021480" y="3377786"/>
            <a:ext cx="3353544" cy="28053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4802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DE96-F9DF-D047-8F3A-2E4628C5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 LL(1) Parse Table</a:t>
            </a:r>
            <a:r>
              <a:rPr lang="en-US" sz="3200" dirty="0"/>
              <a:t>[</a:t>
            </a:r>
            <a:r>
              <a:rPr lang="zh-CN" altLang="en-US" sz="3200" dirty="0"/>
              <a:t>构建解析表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CAB7-56E5-C54F-BCA4-0A134832B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to put each production into the table entry</a:t>
            </a:r>
          </a:p>
          <a:p>
            <a:endParaRPr lang="en-US" dirty="0"/>
          </a:p>
          <a:p>
            <a:r>
              <a:rPr lang="en-US" dirty="0"/>
              <a:t>To construct, rule </a:t>
            </a:r>
            <a:r>
              <a:rPr lang="en-US" dirty="0">
                <a:solidFill>
                  <a:srgbClr val="0000FF"/>
                </a:solidFill>
              </a:rPr>
              <a:t>A→ </a:t>
            </a:r>
            <a:r>
              <a:rPr lang="el-GR" dirty="0">
                <a:solidFill>
                  <a:srgbClr val="0000FF"/>
                </a:solidFill>
              </a:rPr>
              <a:t>α </a:t>
            </a:r>
            <a:r>
              <a:rPr lang="en-US" dirty="0"/>
              <a:t>is added to M[A, a] if either:</a:t>
            </a:r>
          </a:p>
          <a:p>
            <a:pPr lvl="1"/>
            <a:r>
              <a:rPr lang="en-US" dirty="0"/>
              <a:t>For each terminal a in FIRST(</a:t>
            </a:r>
            <a:r>
              <a:rPr lang="el-GR" dirty="0"/>
              <a:t>α)</a:t>
            </a:r>
            <a:r>
              <a:rPr lang="en-US" dirty="0"/>
              <a:t>[</a:t>
            </a:r>
            <a:r>
              <a:rPr lang="zh-CN" altLang="en-US" sz="2000" dirty="0"/>
              <a:t>首先考虑</a:t>
            </a:r>
            <a:r>
              <a:rPr lang="en-US" altLang="zh-CN" sz="2000" dirty="0"/>
              <a:t>RHS</a:t>
            </a:r>
            <a:r>
              <a:rPr lang="zh-CN" altLang="en-US" sz="2000" dirty="0"/>
              <a:t>的</a:t>
            </a:r>
            <a:r>
              <a:rPr lang="en-US" altLang="zh-CN" sz="2000" dirty="0"/>
              <a:t>FIRST</a:t>
            </a:r>
            <a:r>
              <a:rPr lang="zh-CN" altLang="en-US" sz="2000" dirty="0"/>
              <a:t>集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If </a:t>
            </a:r>
            <a:r>
              <a:rPr lang="el-GR" dirty="0"/>
              <a:t>ε </a:t>
            </a:r>
            <a:r>
              <a:rPr lang="en-US" dirty="0"/>
              <a:t>is in</a:t>
            </a:r>
            <a:r>
              <a:rPr lang="el-GR" dirty="0"/>
              <a:t> </a:t>
            </a:r>
            <a:r>
              <a:rPr lang="en-US" dirty="0"/>
              <a:t>FIRST(</a:t>
            </a:r>
            <a:r>
              <a:rPr lang="el-GR" dirty="0"/>
              <a:t>α)</a:t>
            </a:r>
            <a:r>
              <a:rPr lang="en-US" dirty="0"/>
              <a:t>, or </a:t>
            </a:r>
            <a:r>
              <a:rPr lang="el-GR" dirty="0"/>
              <a:t>α</a:t>
            </a:r>
            <a:r>
              <a:rPr lang="en-US" dirty="0"/>
              <a:t>=</a:t>
            </a:r>
            <a:r>
              <a:rPr lang="el-GR" dirty="0"/>
              <a:t>ε</a:t>
            </a:r>
            <a:r>
              <a:rPr lang="en-US" dirty="0"/>
              <a:t>, a is in FOLLOW(A)</a:t>
            </a:r>
            <a:r>
              <a:rPr lang="el-GR" dirty="0"/>
              <a:t> </a:t>
            </a:r>
            <a:r>
              <a:rPr lang="en-US" dirty="0"/>
              <a:t>(</a:t>
            </a:r>
            <a:r>
              <a:rPr lang="el-GR" dirty="0"/>
              <a:t>ε</a:t>
            </a:r>
            <a:r>
              <a:rPr lang="en-US" altLang="zh-CN" dirty="0"/>
              <a:t>-</a:t>
            </a:r>
            <a:r>
              <a:rPr lang="en-US" dirty="0"/>
              <a:t>production)</a:t>
            </a:r>
            <a:r>
              <a:rPr lang="en-US" sz="2000" dirty="0"/>
              <a:t>[</a:t>
            </a:r>
            <a:r>
              <a:rPr lang="zh-CN" altLang="en-US" sz="2000" dirty="0"/>
              <a:t>有空产生式，同时考虑</a:t>
            </a:r>
            <a:r>
              <a:rPr lang="en-US" altLang="zh-CN" sz="2000" dirty="0"/>
              <a:t>LHS</a:t>
            </a:r>
            <a:r>
              <a:rPr lang="zh-CN" altLang="en-US" sz="2000" dirty="0"/>
              <a:t>的</a:t>
            </a:r>
            <a:r>
              <a:rPr lang="en-US" altLang="zh-CN" sz="2000" dirty="0"/>
              <a:t>FOLLOW</a:t>
            </a:r>
            <a:r>
              <a:rPr lang="zh-CN" altLang="en-US" sz="2000" dirty="0"/>
              <a:t>集</a:t>
            </a:r>
            <a:r>
              <a:rPr lang="en-US" sz="2000" dirty="0"/>
              <a:t>]</a:t>
            </a:r>
          </a:p>
          <a:p>
            <a:pPr lvl="2"/>
            <a:r>
              <a:rPr lang="en-US" dirty="0"/>
              <a:t>If </a:t>
            </a:r>
            <a:r>
              <a:rPr lang="el-GR" dirty="0"/>
              <a:t>ε </a:t>
            </a:r>
            <a:r>
              <a:rPr lang="en-US" dirty="0"/>
              <a:t>is in</a:t>
            </a:r>
            <a:r>
              <a:rPr lang="el-GR" dirty="0"/>
              <a:t> </a:t>
            </a:r>
            <a:r>
              <a:rPr lang="en-US" dirty="0"/>
              <a:t>FIRST(</a:t>
            </a:r>
            <a:r>
              <a:rPr lang="el-GR" dirty="0"/>
              <a:t>α)</a:t>
            </a:r>
            <a:r>
              <a:rPr lang="en-US" dirty="0"/>
              <a:t> and $ is in FOLLOW(A), add A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l-GR" dirty="0"/>
              <a:t>α</a:t>
            </a:r>
            <a:r>
              <a:rPr lang="en-US" dirty="0"/>
              <a:t> to M[A, $] as well</a:t>
            </a:r>
          </a:p>
          <a:p>
            <a:endParaRPr lang="en-US" dirty="0"/>
          </a:p>
          <a:p>
            <a:r>
              <a:rPr lang="en-US" dirty="0"/>
              <a:t>If after performing the above, there is no production at all in M[A, a], then set M[A, a] to error</a:t>
            </a:r>
          </a:p>
          <a:p>
            <a:pPr lvl="1"/>
            <a:r>
              <a:rPr lang="en-US" dirty="0"/>
              <a:t>Which is normally represented by an empty entry in the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56B37-8F3E-CE41-9589-126E3F02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43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DE96-F9DF-D047-8F3A-2E4628C5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LL(1) Parse Table (cont.)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56B37-8F3E-CE41-9589-126E3F02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851F3C-89EC-EE45-80A5-D2C9B3F28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07440"/>
              </p:ext>
            </p:extLst>
          </p:nvPr>
        </p:nvGraphicFramePr>
        <p:xfrm>
          <a:off x="1172207" y="4293096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8B2A4655-CD97-EE4C-8A46-23924DF1A0BD}"/>
              </a:ext>
            </a:extLst>
          </p:cNvPr>
          <p:cNvGraphicFramePr>
            <a:graphicFrameLocks/>
          </p:cNvGraphicFramePr>
          <p:nvPr/>
        </p:nvGraphicFramePr>
        <p:xfrm>
          <a:off x="180924" y="980728"/>
          <a:ext cx="259087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756">
                  <a:extLst>
                    <a:ext uri="{9D8B030D-6E8A-4147-A177-3AD203B41FA5}">
                      <a16:colId xmlns:a16="http://schemas.microsoft.com/office/drawing/2014/main" val="420649990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618776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 </a:t>
                      </a:r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→ </a:t>
                      </a:r>
                      <a:r>
                        <a:rPr lang="en-US" sz="2000" b="1" dirty="0"/>
                        <a:t>⍺ (RHS)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625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 → </a:t>
                      </a:r>
                      <a:r>
                        <a:rPr lang="en-US" sz="2000" dirty="0"/>
                        <a:t>TE’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int, 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09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E’ → </a:t>
                      </a:r>
                      <a:r>
                        <a:rPr lang="en-US" sz="2000" dirty="0"/>
                        <a:t>+E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4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 → </a:t>
                      </a:r>
                      <a:r>
                        <a:rPr lang="en-US" sz="2000" dirty="0" err="1"/>
                        <a:t>intT</a:t>
                      </a:r>
                      <a:r>
                        <a:rPr lang="en-US" sz="20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7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 → </a:t>
                      </a:r>
                      <a:r>
                        <a:rPr lang="en-US" sz="2000" dirty="0"/>
                        <a:t>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8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T’ → </a:t>
                      </a:r>
                      <a:r>
                        <a:rPr lang="en-US" sz="2000" dirty="0"/>
                        <a:t>*T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26814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7EF6BBA-2297-B644-880A-A4AB6B0DBDC7}"/>
              </a:ext>
            </a:extLst>
          </p:cNvPr>
          <p:cNvSpPr txBox="1"/>
          <p:nvPr/>
        </p:nvSpPr>
        <p:spPr>
          <a:xfrm>
            <a:off x="7046655" y="831578"/>
            <a:ext cx="19178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E’→ +E|</a:t>
            </a:r>
            <a:r>
              <a:rPr lang="el-GR" sz="2400" dirty="0">
                <a:solidFill>
                  <a:srgbClr val="0000FF"/>
                </a:solidFill>
              </a:rPr>
              <a:t>ε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T → </a:t>
            </a:r>
            <a:r>
              <a:rPr lang="en-US" sz="2400" dirty="0" err="1">
                <a:solidFill>
                  <a:srgbClr val="0000FF"/>
                </a:solidFill>
              </a:rPr>
              <a:t>intT</a:t>
            </a:r>
            <a:r>
              <a:rPr lang="en-US" sz="2400" dirty="0">
                <a:solidFill>
                  <a:srgbClr val="0000FF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T’→*T|</a:t>
            </a:r>
            <a:r>
              <a:rPr lang="el-GR" sz="2400" dirty="0">
                <a:solidFill>
                  <a:srgbClr val="0000FF"/>
                </a:solidFill>
              </a:rPr>
              <a:t>ε</a:t>
            </a:r>
            <a:endParaRPr lang="en-US" sz="2400" dirty="0">
              <a:solidFill>
                <a:srgbClr val="0000FF"/>
              </a:solidFill>
            </a:endParaRP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213CDA3F-F8FC-E749-9AE1-3739F23659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83182" y="1687035"/>
          <a:ext cx="3756819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2273">
                  <a:extLst>
                    <a:ext uri="{9D8B030D-6E8A-4147-A177-3AD203B41FA5}">
                      <a16:colId xmlns:a16="http://schemas.microsoft.com/office/drawing/2014/main" val="4206499909"/>
                    </a:ext>
                  </a:extLst>
                </a:gridCol>
                <a:gridCol w="1252273">
                  <a:extLst>
                    <a:ext uri="{9D8B030D-6E8A-4147-A177-3AD203B41FA5}">
                      <a16:colId xmlns:a16="http://schemas.microsoft.com/office/drawing/2014/main" val="1618776977"/>
                    </a:ext>
                  </a:extLst>
                </a:gridCol>
                <a:gridCol w="1252273">
                  <a:extLst>
                    <a:ext uri="{9D8B030D-6E8A-4147-A177-3AD203B41FA5}">
                      <a16:colId xmlns:a16="http://schemas.microsoft.com/office/drawing/2014/main" val="1216109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625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int, 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09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+, </a:t>
                      </a:r>
                      <a:r>
                        <a:rPr lang="en-US" sz="2000" dirty="0" err="1"/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42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int, 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+, 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07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*, </a:t>
                      </a:r>
                      <a:r>
                        <a:rPr lang="en-US" sz="2000" dirty="0" err="1"/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+, ),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8079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F5B55F1B-5D42-EC42-A3B8-F3B001D87C0B}"/>
              </a:ext>
            </a:extLst>
          </p:cNvPr>
          <p:cNvGraphicFramePr>
            <a:graphicFrameLocks/>
          </p:cNvGraphicFramePr>
          <p:nvPr/>
        </p:nvGraphicFramePr>
        <p:xfrm>
          <a:off x="179512" y="3371202"/>
          <a:ext cx="259087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756">
                  <a:extLst>
                    <a:ext uri="{9D8B030D-6E8A-4147-A177-3AD203B41FA5}">
                      <a16:colId xmlns:a16="http://schemas.microsoft.com/office/drawing/2014/main" val="420649990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618776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E’ → </a:t>
                      </a:r>
                      <a:r>
                        <a:rPr lang="en-US" sz="2000" dirty="0" err="1"/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53145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F635147-27CD-E44A-A348-C6BB8A7E8D06}"/>
              </a:ext>
            </a:extLst>
          </p:cNvPr>
          <p:cNvSpPr/>
          <p:nvPr/>
        </p:nvSpPr>
        <p:spPr>
          <a:xfrm>
            <a:off x="3276528" y="2470530"/>
            <a:ext cx="3756818" cy="41421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5ADDE6C-5A19-2347-9656-C17D150674DC}"/>
              </a:ext>
            </a:extLst>
          </p:cNvPr>
          <p:cNvGraphicFramePr>
            <a:graphicFrameLocks/>
          </p:cNvGraphicFramePr>
          <p:nvPr/>
        </p:nvGraphicFramePr>
        <p:xfrm>
          <a:off x="179512" y="3780476"/>
          <a:ext cx="259087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0756">
                  <a:extLst>
                    <a:ext uri="{9D8B030D-6E8A-4147-A177-3AD203B41FA5}">
                      <a16:colId xmlns:a16="http://schemas.microsoft.com/office/drawing/2014/main" val="420649990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618776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T’ → </a:t>
                      </a:r>
                      <a:r>
                        <a:rPr lang="en-US" sz="2000" dirty="0" err="1"/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048714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C483F780-CE3E-8143-B327-24FD8D8E78FF}"/>
              </a:ext>
            </a:extLst>
          </p:cNvPr>
          <p:cNvGrpSpPr/>
          <p:nvPr/>
        </p:nvGrpSpPr>
        <p:grpSpPr>
          <a:xfrm>
            <a:off x="6372200" y="5133259"/>
            <a:ext cx="1861733" cy="403605"/>
            <a:chOff x="6372200" y="5274679"/>
            <a:chExt cx="1861733" cy="40360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947AE16-8FCD-A84E-9B77-00BA6EFBD008}"/>
                </a:ext>
              </a:extLst>
            </p:cNvPr>
            <p:cNvSpPr txBox="1"/>
            <p:nvPr/>
          </p:nvSpPr>
          <p:spPr>
            <a:xfrm>
              <a:off x="6372200" y="5274679"/>
              <a:ext cx="857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E’ </a:t>
              </a:r>
              <a:r>
                <a:rPr lang="en-US" sz="2000" dirty="0">
                  <a:solidFill>
                    <a:srgbClr val="7030A0"/>
                  </a:solidFill>
                  <a:sym typeface="Wingdings" pitchFamily="2" charset="2"/>
                </a:rPr>
                <a:t> </a:t>
              </a:r>
              <a:r>
                <a:rPr lang="en-US" sz="2000" dirty="0" err="1">
                  <a:solidFill>
                    <a:srgbClr val="7030A0"/>
                  </a:solidFill>
                  <a:sym typeface="Wingdings" pitchFamily="2" charset="2"/>
                </a:rPr>
                <a:t>ε</a:t>
              </a:r>
              <a:endParaRPr lang="en-US" sz="2000" dirty="0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A630F-42DE-244F-A8DE-27DA4B7B7A7D}"/>
                </a:ext>
              </a:extLst>
            </p:cNvPr>
            <p:cNvSpPr txBox="1"/>
            <p:nvPr/>
          </p:nvSpPr>
          <p:spPr>
            <a:xfrm>
              <a:off x="7376006" y="5278174"/>
              <a:ext cx="8579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E’ </a:t>
              </a:r>
              <a:r>
                <a:rPr lang="en-US" sz="2000" dirty="0">
                  <a:solidFill>
                    <a:srgbClr val="7030A0"/>
                  </a:solidFill>
                  <a:sym typeface="Wingdings" pitchFamily="2" charset="2"/>
                </a:rPr>
                <a:t> </a:t>
              </a:r>
              <a:r>
                <a:rPr lang="en-US" sz="2000" dirty="0" err="1">
                  <a:solidFill>
                    <a:srgbClr val="7030A0"/>
                  </a:solidFill>
                  <a:sym typeface="Wingdings" pitchFamily="2" charset="2"/>
                </a:rPr>
                <a:t>ε</a:t>
              </a:r>
              <a:endParaRPr lang="en-US" sz="20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9950254-F8A3-E646-8744-002760DFDC04}"/>
              </a:ext>
            </a:extLst>
          </p:cNvPr>
          <p:cNvSpPr/>
          <p:nvPr/>
        </p:nvSpPr>
        <p:spPr>
          <a:xfrm>
            <a:off x="3289837" y="3265828"/>
            <a:ext cx="3756818" cy="414210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8ACB38-62C8-F941-9B40-7C3BB8A6C6D0}"/>
              </a:ext>
            </a:extLst>
          </p:cNvPr>
          <p:cNvGrpSpPr/>
          <p:nvPr/>
        </p:nvGrpSpPr>
        <p:grpSpPr>
          <a:xfrm>
            <a:off x="4290983" y="5965940"/>
            <a:ext cx="3918785" cy="410851"/>
            <a:chOff x="4290983" y="6107360"/>
            <a:chExt cx="3918785" cy="41085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38505-6B2D-0846-8F85-815E051E9AD0}"/>
                </a:ext>
              </a:extLst>
            </p:cNvPr>
            <p:cNvSpPr txBox="1"/>
            <p:nvPr/>
          </p:nvSpPr>
          <p:spPr>
            <a:xfrm>
              <a:off x="4290983" y="6109154"/>
              <a:ext cx="8639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T’ </a:t>
              </a:r>
              <a:r>
                <a:rPr lang="en-US" sz="2000" dirty="0">
                  <a:solidFill>
                    <a:srgbClr val="7030A0"/>
                  </a:solidFill>
                  <a:sym typeface="Wingdings" pitchFamily="2" charset="2"/>
                </a:rPr>
                <a:t> </a:t>
              </a:r>
              <a:r>
                <a:rPr lang="en-US" sz="2000" dirty="0" err="1">
                  <a:solidFill>
                    <a:srgbClr val="7030A0"/>
                  </a:solidFill>
                  <a:sym typeface="Wingdings" pitchFamily="2" charset="2"/>
                </a:rPr>
                <a:t>ε</a:t>
              </a:r>
              <a:endParaRPr lang="en-US" sz="2000" dirty="0">
                <a:solidFill>
                  <a:srgbClr val="7030A0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B0FA0A-6296-6F4D-9C57-D1B9838838A5}"/>
                </a:ext>
              </a:extLst>
            </p:cNvPr>
            <p:cNvSpPr txBox="1"/>
            <p:nvPr/>
          </p:nvSpPr>
          <p:spPr>
            <a:xfrm>
              <a:off x="6348383" y="6107360"/>
              <a:ext cx="8639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T’ </a:t>
              </a:r>
              <a:r>
                <a:rPr lang="en-US" sz="2000" dirty="0">
                  <a:solidFill>
                    <a:srgbClr val="7030A0"/>
                  </a:solidFill>
                  <a:sym typeface="Wingdings" pitchFamily="2" charset="2"/>
                </a:rPr>
                <a:t> </a:t>
              </a:r>
              <a:r>
                <a:rPr lang="en-US" sz="2000" dirty="0" err="1">
                  <a:solidFill>
                    <a:srgbClr val="7030A0"/>
                  </a:solidFill>
                  <a:sym typeface="Wingdings" pitchFamily="2" charset="2"/>
                </a:rPr>
                <a:t>ε</a:t>
              </a:r>
              <a:endParaRPr lang="en-US" sz="2000" dirty="0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2FB11C-41A5-5146-81E2-C5534664DB3B}"/>
                </a:ext>
              </a:extLst>
            </p:cNvPr>
            <p:cNvSpPr txBox="1"/>
            <p:nvPr/>
          </p:nvSpPr>
          <p:spPr>
            <a:xfrm>
              <a:off x="7345814" y="6118101"/>
              <a:ext cx="8639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T’ </a:t>
              </a:r>
              <a:r>
                <a:rPr lang="en-US" sz="2000" dirty="0">
                  <a:solidFill>
                    <a:srgbClr val="7030A0"/>
                  </a:solidFill>
                  <a:sym typeface="Wingdings" pitchFamily="2" charset="2"/>
                </a:rPr>
                <a:t> </a:t>
              </a:r>
              <a:r>
                <a:rPr lang="en-US" sz="2000" dirty="0" err="1">
                  <a:solidFill>
                    <a:srgbClr val="7030A0"/>
                  </a:solidFill>
                  <a:sym typeface="Wingdings" pitchFamily="2" charset="2"/>
                </a:rPr>
                <a:t>ε</a:t>
              </a:r>
              <a:endParaRPr lang="en-US" sz="20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D7E5A4-CF83-EF44-874E-B29933EE3575}"/>
              </a:ext>
            </a:extLst>
          </p:cNvPr>
          <p:cNvCxnSpPr/>
          <p:nvPr/>
        </p:nvCxnSpPr>
        <p:spPr>
          <a:xfrm>
            <a:off x="7018262" y="1214201"/>
            <a:ext cx="1152128" cy="107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8CFC7EA-49F8-EF4F-A775-CCE8EEE840C2}"/>
              </a:ext>
            </a:extLst>
          </p:cNvPr>
          <p:cNvSpPr/>
          <p:nvPr/>
        </p:nvSpPr>
        <p:spPr>
          <a:xfrm>
            <a:off x="1691680" y="1418838"/>
            <a:ext cx="1078708" cy="3421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798F20-1B74-5149-99F3-06F4A5B906E1}"/>
              </a:ext>
            </a:extLst>
          </p:cNvPr>
          <p:cNvSpPr txBox="1"/>
          <p:nvPr/>
        </p:nvSpPr>
        <p:spPr>
          <a:xfrm>
            <a:off x="2067443" y="4702535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 </a:t>
            </a:r>
            <a:r>
              <a:rPr lang="en-US" sz="2000" dirty="0">
                <a:sym typeface="Wingdings" pitchFamily="2" charset="2"/>
              </a:rPr>
              <a:t> TE’</a:t>
            </a:r>
            <a:endParaRPr lang="en-CN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844835-4134-2A4D-A6D4-D632940B4136}"/>
              </a:ext>
            </a:extLst>
          </p:cNvPr>
          <p:cNvSpPr txBox="1"/>
          <p:nvPr/>
        </p:nvSpPr>
        <p:spPr>
          <a:xfrm>
            <a:off x="5301327" y="4733149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 </a:t>
            </a:r>
            <a:r>
              <a:rPr lang="en-US" sz="2000" dirty="0">
                <a:sym typeface="Wingdings" pitchFamily="2" charset="2"/>
              </a:rPr>
              <a:t> TE’</a:t>
            </a:r>
            <a:endParaRPr lang="en-CN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7EFF93-33FF-1E4A-99D1-E9FF91604460}"/>
              </a:ext>
            </a:extLst>
          </p:cNvPr>
          <p:cNvSpPr txBox="1"/>
          <p:nvPr/>
        </p:nvSpPr>
        <p:spPr>
          <a:xfrm>
            <a:off x="4237410" y="5133259"/>
            <a:ext cx="990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E’ </a:t>
            </a:r>
            <a:r>
              <a:rPr lang="en-US" sz="2000" dirty="0">
                <a:sym typeface="Wingdings" pitchFamily="2" charset="2"/>
              </a:rPr>
              <a:t> +E</a:t>
            </a:r>
            <a:endParaRPr 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A6FCBA-9DD4-E24D-ACC7-72DC77971882}"/>
              </a:ext>
            </a:extLst>
          </p:cNvPr>
          <p:cNvSpPr txBox="1"/>
          <p:nvPr/>
        </p:nvSpPr>
        <p:spPr>
          <a:xfrm>
            <a:off x="1959015" y="5533369"/>
            <a:ext cx="1207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 </a:t>
            </a:r>
            <a:r>
              <a:rPr lang="en-US" sz="2000" dirty="0">
                <a:sym typeface="Wingdings" pitchFamily="2" charset="2"/>
              </a:rPr>
              <a:t> int T’</a:t>
            </a:r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A99C60-9491-E249-A921-5F487BA1798D}"/>
              </a:ext>
            </a:extLst>
          </p:cNvPr>
          <p:cNvSpPr txBox="1"/>
          <p:nvPr/>
        </p:nvSpPr>
        <p:spPr>
          <a:xfrm>
            <a:off x="5285846" y="5554696"/>
            <a:ext cx="958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 </a:t>
            </a:r>
            <a:r>
              <a:rPr lang="en-US" sz="2000" dirty="0">
                <a:sym typeface="Wingdings" pitchFamily="2" charset="2"/>
              </a:rPr>
              <a:t> (E)</a:t>
            </a:r>
            <a:endParaRPr 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DB6255-89EB-DB44-89DC-F419C1306EB8}"/>
              </a:ext>
            </a:extLst>
          </p:cNvPr>
          <p:cNvSpPr txBox="1"/>
          <p:nvPr/>
        </p:nvSpPr>
        <p:spPr>
          <a:xfrm>
            <a:off x="3248788" y="5973422"/>
            <a:ext cx="1000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T’ </a:t>
            </a:r>
            <a:r>
              <a:rPr lang="en-US" sz="2000" dirty="0">
                <a:sym typeface="Wingdings" pitchFamily="2" charset="2"/>
              </a:rPr>
              <a:t> *T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96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5" grpId="0" animBg="1"/>
      <p:bldP spid="21" grpId="0" animBg="1"/>
      <p:bldP spid="21" grpId="1" animBg="1"/>
      <p:bldP spid="24" grpId="0"/>
      <p:bldP spid="27" grpId="0"/>
      <p:bldP spid="29" grpId="0"/>
      <p:bldP spid="32" grpId="0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Table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[already examined]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</a:t>
            </a:r>
            <a:r>
              <a:rPr lang="en-US" dirty="0">
                <a:solidFill>
                  <a:srgbClr val="7030A0"/>
                </a:solidFill>
              </a:rPr>
              <a:t>int * int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67506"/>
              </p:ext>
            </p:extLst>
          </p:nvPr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/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/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30444-616D-514A-8B2A-53FAED2A284C}"/>
              </a:ext>
            </a:extLst>
          </p:cNvPr>
          <p:cNvSpPr txBox="1"/>
          <p:nvPr/>
        </p:nvSpPr>
        <p:spPr>
          <a:xfrm>
            <a:off x="523113" y="3441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rot="16200000" flipV="1">
            <a:off x="3424017" y="2052906"/>
            <a:ext cx="402431" cy="62156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1101068" y="3110132"/>
            <a:ext cx="1838920" cy="545229"/>
          </a:xfrm>
          <a:prstGeom prst="curvedConnector3">
            <a:avLst>
              <a:gd name="adj1" fmla="val 432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37FF75-17F9-F04F-A8CD-32BE8CF9B2C1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52DE6397-C5D1-F744-B220-F99CDF6551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461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7C32-2E41-A541-86E2-821AD4CA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If Grammar is LL(1)</a:t>
            </a:r>
            <a:r>
              <a:rPr lang="en-US" sz="3200" dirty="0"/>
              <a:t>[</a:t>
            </a:r>
            <a:r>
              <a:rPr lang="zh-CN" altLang="en-US" sz="3200" dirty="0"/>
              <a:t>判断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C275-6689-7546-9E23-4CF10D067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</a:t>
            </a:r>
            <a:r>
              <a:rPr lang="en-US" sz="2400" dirty="0"/>
              <a:t>[</a:t>
            </a:r>
            <a:r>
              <a:rPr lang="zh-CN" altLang="en-US" sz="2400" dirty="0"/>
              <a:t>直观依据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If a grammar is LL(1), then each of its LL(1) table entry contains </a:t>
            </a:r>
            <a:r>
              <a:rPr lang="en-US" dirty="0">
                <a:solidFill>
                  <a:srgbClr val="0000FF"/>
                </a:solidFill>
              </a:rPr>
              <a:t>at most one rule</a:t>
            </a:r>
          </a:p>
          <a:p>
            <a:pPr lvl="1"/>
            <a:r>
              <a:rPr lang="en-US" dirty="0"/>
              <a:t>Otherwise, it is not LL(1)</a:t>
            </a:r>
          </a:p>
          <a:p>
            <a:endParaRPr lang="en-US" dirty="0"/>
          </a:p>
          <a:p>
            <a:r>
              <a:rPr lang="en-US" dirty="0"/>
              <a:t>Two methods to determine if a grammar is LL(1) or not</a:t>
            </a:r>
          </a:p>
          <a:p>
            <a:pPr lvl="1"/>
            <a:r>
              <a:rPr lang="en-US" dirty="0"/>
              <a:t>Construct LL(1) table, and check if there is a multi-rule entry</a:t>
            </a:r>
          </a:p>
          <a:p>
            <a:pPr lvl="1"/>
            <a:r>
              <a:rPr lang="en-US" dirty="0"/>
              <a:t>Check each rule as if the table is getting constructed</a:t>
            </a:r>
          </a:p>
          <a:p>
            <a:pPr marL="457200" lvl="1" indent="0">
              <a:buNone/>
            </a:pPr>
            <a:r>
              <a:rPr lang="en-US" dirty="0"/>
              <a:t>	    G is LL(1) </a:t>
            </a:r>
            <a:r>
              <a:rPr lang="en-US" dirty="0" err="1">
                <a:solidFill>
                  <a:srgbClr val="0000FF"/>
                </a:solidFill>
              </a:rPr>
              <a:t>iff</a:t>
            </a:r>
            <a:r>
              <a:rPr lang="en-US" dirty="0"/>
              <a:t> for a rule A → </a:t>
            </a:r>
            <a:r>
              <a:rPr lang="el-GR" dirty="0" err="1"/>
              <a:t>α|β</a:t>
            </a:r>
            <a:endParaRPr lang="en-US" dirty="0"/>
          </a:p>
          <a:p>
            <a:pPr lvl="2"/>
            <a:r>
              <a:rPr lang="en-US" dirty="0"/>
              <a:t>FIRST(</a:t>
            </a:r>
            <a:r>
              <a:rPr lang="el-GR" dirty="0"/>
              <a:t>α) ∩ </a:t>
            </a:r>
            <a:r>
              <a:rPr lang="en-US" dirty="0"/>
              <a:t>FIRST(</a:t>
            </a:r>
            <a:r>
              <a:rPr lang="el-GR" dirty="0"/>
              <a:t>β) = φ</a:t>
            </a:r>
            <a:endParaRPr lang="en-US" dirty="0"/>
          </a:p>
          <a:p>
            <a:pPr lvl="2"/>
            <a:r>
              <a:rPr lang="en-US" dirty="0"/>
              <a:t>At most one of </a:t>
            </a:r>
            <a:r>
              <a:rPr lang="el-GR" dirty="0"/>
              <a:t>α</a:t>
            </a:r>
            <a:r>
              <a:rPr lang="en-US" dirty="0"/>
              <a:t> and </a:t>
            </a:r>
            <a:r>
              <a:rPr lang="el-GR" dirty="0"/>
              <a:t>β</a:t>
            </a:r>
            <a:r>
              <a:rPr lang="en-US" dirty="0"/>
              <a:t> can derive </a:t>
            </a:r>
            <a:r>
              <a:rPr lang="el-GR" dirty="0"/>
              <a:t>ε</a:t>
            </a:r>
            <a:endParaRPr lang="en-US" dirty="0"/>
          </a:p>
          <a:p>
            <a:pPr lvl="2"/>
            <a:r>
              <a:rPr lang="en-US" dirty="0"/>
              <a:t>If </a:t>
            </a:r>
            <a:r>
              <a:rPr lang="el-GR" dirty="0"/>
              <a:t>β </a:t>
            </a:r>
            <a:r>
              <a:rPr lang="en-US" dirty="0"/>
              <a:t>derives </a:t>
            </a:r>
            <a:r>
              <a:rPr lang="el-GR" dirty="0"/>
              <a:t>ε, </a:t>
            </a:r>
            <a:r>
              <a:rPr lang="en-US" dirty="0"/>
              <a:t>then FIRST(</a:t>
            </a:r>
            <a:r>
              <a:rPr lang="el-GR" dirty="0"/>
              <a:t>α) ∩ </a:t>
            </a:r>
            <a:r>
              <a:rPr lang="en-US" dirty="0"/>
              <a:t>FOLLOW(A) = </a:t>
            </a:r>
            <a:r>
              <a:rPr lang="el-GR" dirty="0"/>
              <a:t>φ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18A01-DEBA-C349-AB47-EEB46F3C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D53651-4918-2049-93F5-2CFAC7916F63}"/>
              </a:ext>
            </a:extLst>
          </p:cNvPr>
          <p:cNvGrpSpPr/>
          <p:nvPr/>
        </p:nvGrpSpPr>
        <p:grpSpPr>
          <a:xfrm>
            <a:off x="6228184" y="4797152"/>
            <a:ext cx="2919887" cy="864096"/>
            <a:chOff x="6228184" y="4797152"/>
            <a:chExt cx="2919887" cy="864096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42D8B86C-F438-CE4B-B0F0-1BA2D55D9B9C}"/>
                </a:ext>
              </a:extLst>
            </p:cNvPr>
            <p:cNvSpPr/>
            <p:nvPr/>
          </p:nvSpPr>
          <p:spPr>
            <a:xfrm>
              <a:off x="6228184" y="4797152"/>
              <a:ext cx="360040" cy="864096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4EF5BE-50BB-D54D-B88B-023F08CA132B}"/>
                </a:ext>
              </a:extLst>
            </p:cNvPr>
            <p:cNvSpPr txBox="1"/>
            <p:nvPr/>
          </p:nvSpPr>
          <p:spPr>
            <a:xfrm>
              <a:off x="6501193" y="4998367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</a:rPr>
                <a:t>保证预测的唯一性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EA20D92-D140-4F47-87D3-CEC106757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377" y="1916832"/>
            <a:ext cx="3869432" cy="119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1FEC-F381-EC41-8D44-227A6203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Non-LL(1) Grammars</a:t>
            </a:r>
            <a:r>
              <a:rPr lang="en-US" sz="3200" dirty="0"/>
              <a:t>[</a:t>
            </a:r>
            <a:r>
              <a:rPr lang="zh-CN" altLang="en-US" sz="3200" dirty="0"/>
              <a:t>非</a:t>
            </a:r>
            <a:r>
              <a:rPr lang="en-US" altLang="zh-CN" sz="3200" dirty="0"/>
              <a:t>LL(1)</a:t>
            </a:r>
            <a:r>
              <a:rPr lang="zh-CN" altLang="en-US" sz="3200" dirty="0"/>
              <a:t>文法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E98D-4855-DB46-813C-F24C6ABA0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a grammar is not LL(1). What then?</a:t>
            </a:r>
          </a:p>
          <a:p>
            <a:r>
              <a:rPr lang="en-US" dirty="0"/>
              <a:t>Case-1: the language may still be LL(1)</a:t>
            </a:r>
          </a:p>
          <a:p>
            <a:pPr lvl="1"/>
            <a:r>
              <a:rPr lang="en-US" dirty="0"/>
              <a:t>Try to </a:t>
            </a:r>
            <a:r>
              <a:rPr lang="en-US" dirty="0">
                <a:solidFill>
                  <a:srgbClr val="0000FF"/>
                </a:solidFill>
              </a:rPr>
              <a:t>rewrite grammar</a:t>
            </a:r>
            <a:r>
              <a:rPr lang="en-US" dirty="0"/>
              <a:t> to LL(1) grammar:</a:t>
            </a:r>
          </a:p>
          <a:p>
            <a:pPr lvl="2"/>
            <a:r>
              <a:rPr lang="en-US" dirty="0"/>
              <a:t>Apply left-factoring</a:t>
            </a:r>
          </a:p>
          <a:p>
            <a:pPr lvl="2"/>
            <a:r>
              <a:rPr lang="en-US" dirty="0"/>
              <a:t>Apply left-recursion removal</a:t>
            </a:r>
          </a:p>
          <a:p>
            <a:pPr lvl="1"/>
            <a:r>
              <a:rPr lang="en-US" dirty="0"/>
              <a:t>Try to </a:t>
            </a:r>
            <a:r>
              <a:rPr lang="en-US" dirty="0">
                <a:solidFill>
                  <a:srgbClr val="0000FF"/>
                </a:solidFill>
              </a:rPr>
              <a:t>remove ambiguity</a:t>
            </a:r>
            <a:r>
              <a:rPr lang="en-US" dirty="0"/>
              <a:t> in grammar:</a:t>
            </a:r>
          </a:p>
          <a:p>
            <a:pPr lvl="2"/>
            <a:r>
              <a:rPr lang="en-US" dirty="0"/>
              <a:t>Encode precedence into rules</a:t>
            </a:r>
          </a:p>
          <a:p>
            <a:pPr lvl="2"/>
            <a:r>
              <a:rPr lang="en-US" dirty="0"/>
              <a:t>Encode associativity into rules</a:t>
            </a:r>
          </a:p>
          <a:p>
            <a:r>
              <a:rPr lang="en-US" dirty="0"/>
              <a:t>Case-2: If Case-1 fails, language may not be LL(1)</a:t>
            </a:r>
          </a:p>
          <a:p>
            <a:pPr lvl="1"/>
            <a:r>
              <a:rPr lang="en-US" dirty="0"/>
              <a:t>Impossible to resolve conflict at the grammar level ­ </a:t>
            </a:r>
          </a:p>
          <a:p>
            <a:pPr lvl="1"/>
            <a:r>
              <a:rPr lang="en-US" dirty="0"/>
              <a:t>Programmer chooses which rule to use for conflicting entry (if choosing that rule is always semantically correct)</a:t>
            </a:r>
          </a:p>
          <a:p>
            <a:pPr lvl="1"/>
            <a:r>
              <a:rPr lang="en-US" dirty="0"/>
              <a:t>Otherwise, use a more powerful parser (e.g. LL(k), LR(1))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51F9-8DFA-C242-B802-C843C76F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57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707F-1F7B-A54C-8633-CD0D7D97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LL(1) Time and Space Complexity</a:t>
            </a:r>
            <a:r>
              <a:rPr lang="en-US" sz="3200" dirty="0"/>
              <a:t>[</a:t>
            </a:r>
            <a:r>
              <a:rPr lang="zh-CN" altLang="en-US" sz="3200" dirty="0"/>
              <a:t>复杂度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CCA01-419D-A043-B818-597D44C41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Linear</a:t>
            </a:r>
            <a:r>
              <a:rPr lang="en-US" dirty="0"/>
              <a:t> time and space relative to length of input</a:t>
            </a:r>
            <a:r>
              <a:rPr lang="en-US" sz="2400" dirty="0"/>
              <a:t>[</a:t>
            </a:r>
            <a:r>
              <a:rPr lang="zh-CN" altLang="en-US" sz="2400" dirty="0"/>
              <a:t>线性</a:t>
            </a:r>
            <a:r>
              <a:rPr lang="en-US" sz="2400" dirty="0"/>
              <a:t>]</a:t>
            </a:r>
          </a:p>
          <a:p>
            <a:r>
              <a:rPr lang="en-US" dirty="0">
                <a:solidFill>
                  <a:srgbClr val="0000FF"/>
                </a:solidFill>
              </a:rPr>
              <a:t>Time</a:t>
            </a:r>
            <a:r>
              <a:rPr lang="en-US" dirty="0"/>
              <a:t>: each input symbol is consumed within a constant number of steps</a:t>
            </a:r>
          </a:p>
          <a:p>
            <a:pPr lvl="1"/>
            <a:r>
              <a:rPr lang="en-US" dirty="0"/>
              <a:t>If symbol at top of stack is a terminal:</a:t>
            </a:r>
          </a:p>
          <a:p>
            <a:pPr lvl="2"/>
            <a:r>
              <a:rPr lang="en-US" dirty="0"/>
              <a:t>Matched immediately in one step</a:t>
            </a:r>
          </a:p>
          <a:p>
            <a:pPr lvl="1"/>
            <a:r>
              <a:rPr lang="en-US" dirty="0"/>
              <a:t>If symbol at top of stack is a non-terminal:</a:t>
            </a:r>
          </a:p>
          <a:p>
            <a:pPr lvl="2"/>
            <a:r>
              <a:rPr lang="en-US" dirty="0"/>
              <a:t>Matched in at most </a:t>
            </a:r>
            <a:r>
              <a:rPr lang="en-US" i="1" dirty="0"/>
              <a:t>N</a:t>
            </a:r>
            <a:r>
              <a:rPr lang="en-US" dirty="0"/>
              <a:t> steps, where </a:t>
            </a:r>
            <a:r>
              <a:rPr lang="en-US" i="1" dirty="0"/>
              <a:t>N</a:t>
            </a:r>
            <a:r>
              <a:rPr lang="en-US" dirty="0"/>
              <a:t> = number of rules</a:t>
            </a:r>
          </a:p>
          <a:p>
            <a:pPr lvl="2"/>
            <a:r>
              <a:rPr lang="en-US" dirty="0"/>
              <a:t>Since no left-recursion, cannot apply same rule twice without consuming input</a:t>
            </a:r>
          </a:p>
          <a:p>
            <a:r>
              <a:rPr lang="en-US" dirty="0">
                <a:solidFill>
                  <a:srgbClr val="0000FF"/>
                </a:solidFill>
              </a:rPr>
              <a:t>Space</a:t>
            </a:r>
            <a:r>
              <a:rPr lang="en-US" dirty="0"/>
              <a:t>: smaller than input (after removing X → </a:t>
            </a:r>
            <a:r>
              <a:rPr lang="el-GR" dirty="0"/>
              <a:t>ε)</a:t>
            </a:r>
            <a:r>
              <a:rPr lang="en-US" dirty="0"/>
              <a:t>­ </a:t>
            </a:r>
          </a:p>
          <a:p>
            <a:pPr lvl="1"/>
            <a:r>
              <a:rPr lang="en-US" dirty="0"/>
              <a:t>RHS is always longer or equal to LHS</a:t>
            </a:r>
          </a:p>
          <a:p>
            <a:pPr lvl="2"/>
            <a:r>
              <a:rPr lang="en-US" dirty="0"/>
              <a:t>Derivation string expands monotonically</a:t>
            </a:r>
          </a:p>
          <a:p>
            <a:pPr lvl="2"/>
            <a:r>
              <a:rPr lang="en-US" dirty="0"/>
              <a:t>Derivation string is always shorter than final input string</a:t>
            </a:r>
          </a:p>
          <a:p>
            <a:pPr lvl="1"/>
            <a:r>
              <a:rPr lang="en-US" dirty="0"/>
              <a:t>Stack is a subset of derivation string (unmatched portion)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410F1-8A2E-AE42-9424-AD7AB18D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136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F7B1D-22F7-B74A-96E8-A60DBEA3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Thoughts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1D3E1-252F-D743-871B-21B764533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LL(1) table-driven parser is basically DFA + Stack</a:t>
            </a:r>
          </a:p>
          <a:p>
            <a:pPr lvl="1"/>
            <a:r>
              <a:rPr lang="en-US" dirty="0"/>
              <a:t>Capable to count ⇒ CFG is more powerful than RE</a:t>
            </a:r>
          </a:p>
          <a:p>
            <a:endParaRPr lang="en-US" dirty="0"/>
          </a:p>
          <a:p>
            <a:r>
              <a:rPr lang="en-US" dirty="0"/>
              <a:t>We have studied LL(1), what about LL(0), LL(2) or LL(k)?</a:t>
            </a:r>
          </a:p>
          <a:p>
            <a:r>
              <a:rPr lang="en-US" dirty="0"/>
              <a:t>Is </a:t>
            </a:r>
            <a:r>
              <a:rPr lang="en-US" b="1" dirty="0"/>
              <a:t>LL(0)</a:t>
            </a:r>
            <a:r>
              <a:rPr lang="en-US" dirty="0"/>
              <a:t> useful at all?</a:t>
            </a:r>
          </a:p>
          <a:p>
            <a:pPr lvl="1"/>
            <a:r>
              <a:rPr lang="en-US" dirty="0"/>
              <a:t>Grammar where rules can be </a:t>
            </a:r>
            <a:r>
              <a:rPr lang="en-US" dirty="0">
                <a:solidFill>
                  <a:srgbClr val="0000FF"/>
                </a:solidFill>
              </a:rPr>
              <a:t>predicted with no lookahead</a:t>
            </a:r>
            <a:endParaRPr lang="en-US" dirty="0"/>
          </a:p>
          <a:p>
            <a:pPr lvl="1"/>
            <a:r>
              <a:rPr lang="en-US" dirty="0"/>
              <a:t>⇒ That means, there can only be one rule per non-terminal</a:t>
            </a:r>
          </a:p>
          <a:p>
            <a:pPr lvl="1"/>
            <a:r>
              <a:rPr lang="en-US" dirty="0"/>
              <a:t>⇒ That means, this language can have only one string</a:t>
            </a:r>
          </a:p>
          <a:p>
            <a:r>
              <a:rPr lang="en-US" dirty="0"/>
              <a:t>What would prevent LL(2) ... LL(k) from wide usage?</a:t>
            </a:r>
          </a:p>
          <a:p>
            <a:pPr lvl="1"/>
            <a:r>
              <a:rPr lang="en-US" dirty="0"/>
              <a:t>Size of parse table = O(|N|∗|</a:t>
            </a:r>
            <a:r>
              <a:rPr lang="en-US" dirty="0" err="1"/>
              <a:t>T|</a:t>
            </a:r>
            <a:r>
              <a:rPr lang="en-US" baseline="30000" dirty="0" err="1"/>
              <a:t>k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where </a:t>
            </a:r>
            <a:r>
              <a:rPr lang="en-US" i="1" dirty="0"/>
              <a:t>N</a:t>
            </a:r>
            <a:r>
              <a:rPr lang="en-US" dirty="0"/>
              <a:t> = set of non-terminals, </a:t>
            </a:r>
            <a:r>
              <a:rPr lang="en-US" i="1" dirty="0"/>
              <a:t>T</a:t>
            </a:r>
            <a:r>
              <a:rPr lang="en-US" dirty="0"/>
              <a:t> = set of terminals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209-C71B-5A49-B53E-A5DA76F0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41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A5F7-86B1-344E-8020-E30A60A9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Summary: Predictive Parser</a:t>
            </a:r>
            <a:r>
              <a:rPr lang="en-US" sz="3200" dirty="0"/>
              <a:t>[</a:t>
            </a:r>
            <a:r>
              <a:rPr lang="zh-CN" altLang="en-US" sz="3200" dirty="0"/>
              <a:t>小结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3287-8B15-8048-933A-0B4A0AA48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FIRST</a:t>
            </a:r>
            <a:r>
              <a:rPr lang="en-US" dirty="0"/>
              <a:t> and </a:t>
            </a:r>
            <a:r>
              <a:rPr lang="en-US" b="1" dirty="0"/>
              <a:t>FOLLOW</a:t>
            </a:r>
            <a:r>
              <a:rPr lang="en-US" dirty="0"/>
              <a:t> sets are used to construct </a:t>
            </a:r>
            <a:r>
              <a:rPr lang="en-US" b="1" dirty="0"/>
              <a:t>predictive parsing tables</a:t>
            </a:r>
          </a:p>
          <a:p>
            <a:endParaRPr lang="en-US" dirty="0"/>
          </a:p>
          <a:p>
            <a:r>
              <a:rPr lang="en-US" dirty="0"/>
              <a:t>Intuitively, </a:t>
            </a:r>
            <a:r>
              <a:rPr lang="en-US" dirty="0">
                <a:solidFill>
                  <a:srgbClr val="0000FF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FOLLOW</a:t>
            </a:r>
            <a:r>
              <a:rPr lang="en-US" dirty="0"/>
              <a:t> sets guide the choice of rules </a:t>
            </a:r>
          </a:p>
          <a:p>
            <a:pPr lvl="1"/>
            <a:r>
              <a:rPr lang="en-US" dirty="0"/>
              <a:t>For non-terminal </a:t>
            </a:r>
            <a:r>
              <a:rPr lang="en-US" i="1" dirty="0"/>
              <a:t>A</a:t>
            </a:r>
            <a:r>
              <a:rPr lang="en-US" dirty="0"/>
              <a:t> and lookahead </a:t>
            </a:r>
            <a:r>
              <a:rPr lang="en-US" i="1" dirty="0"/>
              <a:t>t</a:t>
            </a:r>
            <a:r>
              <a:rPr lang="en-US" dirty="0"/>
              <a:t>, use the production rule </a:t>
            </a:r>
            <a:r>
              <a:rPr lang="en-US" dirty="0">
                <a:solidFill>
                  <a:srgbClr val="0000FF"/>
                </a:solidFill>
              </a:rPr>
              <a:t>A → </a:t>
            </a:r>
            <a:r>
              <a:rPr lang="el-GR" dirty="0">
                <a:solidFill>
                  <a:srgbClr val="0000FF"/>
                </a:solidFill>
              </a:rPr>
              <a:t>α</a:t>
            </a:r>
            <a:r>
              <a:rPr lang="el-GR" dirty="0"/>
              <a:t> </a:t>
            </a:r>
            <a:r>
              <a:rPr lang="en-US" dirty="0"/>
              <a:t>where </a:t>
            </a:r>
            <a:r>
              <a:rPr lang="en-US" i="1" dirty="0"/>
              <a:t>t</a:t>
            </a:r>
            <a:r>
              <a:rPr lang="en-US" dirty="0"/>
              <a:t> ∈ FIRST(</a:t>
            </a:r>
            <a:r>
              <a:rPr lang="el-GR" dirty="0"/>
              <a:t>α)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OR</a:t>
            </a:r>
          </a:p>
          <a:p>
            <a:pPr lvl="1"/>
            <a:r>
              <a:rPr lang="en-US" dirty="0"/>
              <a:t>For non-terminal </a:t>
            </a:r>
            <a:r>
              <a:rPr lang="en-US" i="1" dirty="0"/>
              <a:t>A</a:t>
            </a:r>
            <a:r>
              <a:rPr lang="en-US" dirty="0"/>
              <a:t> and lookahead </a:t>
            </a:r>
            <a:r>
              <a:rPr lang="en-US" i="1" dirty="0"/>
              <a:t>t</a:t>
            </a:r>
            <a:r>
              <a:rPr lang="en-US" dirty="0"/>
              <a:t>, use the production rule </a:t>
            </a:r>
            <a:r>
              <a:rPr lang="en-US" i="1" dirty="0"/>
              <a:t>A → </a:t>
            </a:r>
            <a:r>
              <a:rPr lang="el-GR" i="1" dirty="0"/>
              <a:t>α</a:t>
            </a:r>
            <a:r>
              <a:rPr lang="el-GR" dirty="0"/>
              <a:t> </a:t>
            </a:r>
            <a:r>
              <a:rPr lang="en-US" dirty="0"/>
              <a:t>where </a:t>
            </a:r>
            <a:r>
              <a:rPr lang="el-GR" dirty="0"/>
              <a:t>ε ∈ </a:t>
            </a:r>
            <a:r>
              <a:rPr lang="en-US" dirty="0"/>
              <a:t>FIRST(</a:t>
            </a:r>
            <a:r>
              <a:rPr lang="el-GR" dirty="0"/>
              <a:t>α) </a:t>
            </a:r>
            <a:r>
              <a:rPr lang="en-US" dirty="0"/>
              <a:t>and t ∈ FOLLOW(A)</a:t>
            </a:r>
          </a:p>
          <a:p>
            <a:pPr lvl="1"/>
            <a:r>
              <a:rPr lang="en-US" dirty="0"/>
              <a:t>There can only be ONE such rule</a:t>
            </a:r>
          </a:p>
          <a:p>
            <a:pPr lvl="2"/>
            <a:r>
              <a:rPr lang="en-US" dirty="0"/>
              <a:t>Otherwise, the grammar is not LL(1)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C3554-4D84-8D46-AE0E-65B8D803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86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21C-6BF5-6E43-A430-F88A92E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CB5-F309-C34D-A62D-12E586BA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5446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Q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w</a:t>
            </a:r>
            <a:r>
              <a:rPr lang="en-US" dirty="0"/>
              <a:t>hy do we prefer to use Predictive Parser?</a:t>
            </a:r>
          </a:p>
          <a:p>
            <a:endParaRPr lang="en-US" dirty="0"/>
          </a:p>
          <a:p>
            <a:r>
              <a:rPr lang="en-US" dirty="0"/>
              <a:t>Q2: how to predict the next production to use?</a:t>
            </a:r>
          </a:p>
          <a:p>
            <a:endParaRPr lang="en-US" dirty="0"/>
          </a:p>
          <a:p>
            <a:r>
              <a:rPr lang="en-US" dirty="0"/>
              <a:t>Q3: can predictive parser handle </a:t>
            </a:r>
            <a:r>
              <a:rPr lang="en-US" dirty="0">
                <a:solidFill>
                  <a:schemeClr val="accent5"/>
                </a:solidFill>
              </a:rPr>
              <a:t>E </a:t>
            </a: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 E+T | int | int*T</a:t>
            </a:r>
            <a:r>
              <a:rPr lang="en-US" dirty="0"/>
              <a:t>?</a:t>
            </a:r>
          </a:p>
          <a:p>
            <a:endParaRPr lang="en-US" sz="1600" dirty="0"/>
          </a:p>
          <a:p>
            <a:r>
              <a:rPr lang="en-US" dirty="0"/>
              <a:t>Q4: what does LL(k) mean?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Q5: what is the initial state of the parser?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B04F-0A6A-3B49-A501-4D8ECB3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A9453-7013-A645-BA28-F4970DC0E648}"/>
              </a:ext>
            </a:extLst>
          </p:cNvPr>
          <p:cNvSpPr txBox="1"/>
          <p:nvPr/>
        </p:nvSpPr>
        <p:spPr>
          <a:xfrm>
            <a:off x="420713" y="1340768"/>
            <a:ext cx="5291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Requires no backtracking, more efficient.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4E880-759A-CA43-B7AB-5A68414772C7}"/>
              </a:ext>
            </a:extLst>
          </p:cNvPr>
          <p:cNvSpPr txBox="1"/>
          <p:nvPr/>
        </p:nvSpPr>
        <p:spPr>
          <a:xfrm>
            <a:off x="420713" y="2348880"/>
            <a:ext cx="7611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Current nonterminal being processed, next input symbol(s).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761F7-C7C9-F046-B9E3-7253823B1686}"/>
              </a:ext>
            </a:extLst>
          </p:cNvPr>
          <p:cNvSpPr txBox="1"/>
          <p:nvPr/>
        </p:nvSpPr>
        <p:spPr>
          <a:xfrm>
            <a:off x="448188" y="3284984"/>
            <a:ext cx="4551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NO. Left recursion, common prefix.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49AA9-539C-2A44-A046-80C81AF57F32}"/>
              </a:ext>
            </a:extLst>
          </p:cNvPr>
          <p:cNvSpPr txBox="1"/>
          <p:nvPr/>
        </p:nvSpPr>
        <p:spPr>
          <a:xfrm>
            <a:off x="420713" y="4077072"/>
            <a:ext cx="4869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L: scans the input from left to right</a:t>
            </a:r>
          </a:p>
          <a:p>
            <a:r>
              <a:rPr lang="en-US" sz="2400" dirty="0">
                <a:solidFill>
                  <a:srgbClr val="0000FF"/>
                </a:solidFill>
              </a:rPr>
              <a:t>L: produces a leftmost derivation</a:t>
            </a:r>
          </a:p>
          <a:p>
            <a:r>
              <a:rPr lang="en-US" sz="2400" dirty="0">
                <a:solidFill>
                  <a:srgbClr val="0000FF"/>
                </a:solidFill>
              </a:rPr>
              <a:t>K: using k input symbols of lookahead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E682B1-EE54-E046-BD0A-2F1BF5C29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113" y="3284984"/>
            <a:ext cx="2769868" cy="20789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D86A97-D906-1540-B4F0-4BCC43CE9B2C}"/>
              </a:ext>
            </a:extLst>
          </p:cNvPr>
          <p:cNvSpPr txBox="1"/>
          <p:nvPr/>
        </p:nvSpPr>
        <p:spPr>
          <a:xfrm>
            <a:off x="448188" y="5589240"/>
            <a:ext cx="4302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Input: input tokens followed by $</a:t>
            </a:r>
          </a:p>
          <a:p>
            <a:r>
              <a:rPr lang="en-US" sz="2400" dirty="0">
                <a:solidFill>
                  <a:srgbClr val="0000FF"/>
                </a:solidFill>
              </a:rPr>
              <a:t>Stack: start symbol followed by $</a:t>
            </a:r>
          </a:p>
        </p:txBody>
      </p:sp>
    </p:spTree>
    <p:extLst>
      <p:ext uri="{BB962C8B-B14F-4D97-AF65-F5344CB8AC3E}">
        <p14:creationId xmlns:p14="http://schemas.microsoft.com/office/powerpoint/2010/main" val="258699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0F00-E00D-8643-B936-25047287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Parsing</a:t>
            </a:r>
            <a:r>
              <a:rPr lang="en-US" sz="3200" dirty="0"/>
              <a:t>[</a:t>
            </a:r>
            <a:r>
              <a:rPr lang="zh-CN" altLang="en-US" sz="3200" dirty="0"/>
              <a:t>自底向上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9FE3-29F0-3143-9098-CD78C21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Begins at leaves and works to the top</a:t>
            </a:r>
            <a:r>
              <a:rPr lang="en-US" sz="2400" dirty="0"/>
              <a:t>[</a:t>
            </a:r>
            <a:r>
              <a:rPr lang="zh-CN" altLang="en-US" sz="2400" dirty="0"/>
              <a:t>叶子到根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Bottom-up: </a:t>
            </a:r>
            <a:r>
              <a:rPr lang="en-US" b="1" dirty="0"/>
              <a:t>reduce</a:t>
            </a:r>
            <a:r>
              <a:rPr lang="en-US" dirty="0"/>
              <a:t>s[</a:t>
            </a:r>
            <a:r>
              <a:rPr lang="zh-CN" altLang="en-US" dirty="0"/>
              <a:t>归约</a:t>
            </a:r>
            <a:r>
              <a:rPr lang="en-US" dirty="0"/>
              <a:t>] input string to start symbol</a:t>
            </a:r>
          </a:p>
          <a:p>
            <a:pPr lvl="1"/>
            <a:r>
              <a:rPr lang="en-US" dirty="0"/>
              <a:t>In the </a:t>
            </a:r>
            <a:r>
              <a:rPr lang="en-US" u="sng" dirty="0"/>
              <a:t>opposite direction</a:t>
            </a:r>
            <a:r>
              <a:rPr lang="en-US" dirty="0"/>
              <a:t> from top-down</a:t>
            </a:r>
          </a:p>
          <a:p>
            <a:pPr lvl="2"/>
            <a:r>
              <a:rPr lang="en-US" dirty="0"/>
              <a:t>Top-down: expands start symbol to input string</a:t>
            </a:r>
          </a:p>
          <a:p>
            <a:pPr lvl="1"/>
            <a:r>
              <a:rPr lang="en-US" dirty="0"/>
              <a:t>In </a:t>
            </a:r>
            <a:r>
              <a:rPr lang="en-US" u="sng" dirty="0"/>
              <a:t>reverse order of rightmost derivation</a:t>
            </a:r>
            <a:r>
              <a:rPr lang="en-US" dirty="0"/>
              <a:t> (In effect, builds tree from left to right, just like top-down)</a:t>
            </a:r>
          </a:p>
          <a:p>
            <a:endParaRPr lang="en-US" dirty="0"/>
          </a:p>
          <a:p>
            <a:r>
              <a:rPr lang="en-US" dirty="0"/>
              <a:t>More powerful than top down</a:t>
            </a:r>
          </a:p>
          <a:p>
            <a:pPr lvl="1"/>
            <a:r>
              <a:rPr lang="en-US" dirty="0"/>
              <a:t>Don’t need left factored grammars</a:t>
            </a:r>
          </a:p>
          <a:p>
            <a:pPr lvl="1"/>
            <a:r>
              <a:rPr lang="en-US" dirty="0"/>
              <a:t>Can handle left recursion</a:t>
            </a:r>
          </a:p>
          <a:p>
            <a:pPr lvl="1"/>
            <a:r>
              <a:rPr lang="en-US" dirty="0"/>
              <a:t>Can express a larger set of languages</a:t>
            </a:r>
          </a:p>
          <a:p>
            <a:pPr lvl="1"/>
            <a:r>
              <a:rPr lang="en-US" dirty="0"/>
              <a:t>And just as 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32E68-A6CD-1740-97BD-43A271B2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FF2865-D455-4846-9377-EA7D533F0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096" y="2996952"/>
            <a:ext cx="4215904" cy="177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28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ED12-30D1-F440-AA2F-391CD652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A51FA-B4D1-4141-9BB6-614905940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E → T+E|T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T → int*T | int | (E)</a:t>
            </a:r>
          </a:p>
          <a:p>
            <a:r>
              <a:rPr lang="en-US" dirty="0"/>
              <a:t>String:</a:t>
            </a:r>
            <a:r>
              <a:rPr lang="en-US" dirty="0">
                <a:solidFill>
                  <a:srgbClr val="0000FF"/>
                </a:solidFill>
              </a:rPr>
              <a:t> int * int + int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rightmost derivation of the parse tree</a:t>
            </a:r>
          </a:p>
          <a:p>
            <a:pPr lvl="1"/>
            <a:r>
              <a:rPr lang="en-US" dirty="0"/>
              <a:t>E ⇒ T +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 ⇒ T +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 ⇒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 + int ⇒ int *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 + int ⇒ int * int + int</a:t>
            </a:r>
          </a:p>
          <a:p>
            <a:endParaRPr lang="en-US" dirty="0"/>
          </a:p>
          <a:p>
            <a:r>
              <a:rPr lang="en-US" dirty="0"/>
              <a:t>To recognize the string via bottom-up parsing</a:t>
            </a:r>
          </a:p>
          <a:p>
            <a:pPr lvl="1"/>
            <a:r>
              <a:rPr lang="en-US" dirty="0"/>
              <a:t>int *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 + int ⇒ </a:t>
            </a:r>
            <a:r>
              <a:rPr lang="en-US" dirty="0">
                <a:solidFill>
                  <a:srgbClr val="FF0000"/>
                </a:solidFill>
              </a:rPr>
              <a:t>int * T </a:t>
            </a:r>
            <a:r>
              <a:rPr lang="en-US" dirty="0"/>
              <a:t>+ int ⇒ T + </a:t>
            </a:r>
            <a:r>
              <a:rPr lang="en-US" dirty="0">
                <a:solidFill>
                  <a:srgbClr val="FF0000"/>
                </a:solidFill>
              </a:rPr>
              <a:t>int</a:t>
            </a:r>
            <a:r>
              <a:rPr lang="en-US" dirty="0"/>
              <a:t> ⇒ T + </a:t>
            </a:r>
            <a:r>
              <a:rPr lang="en-US" dirty="0">
                <a:solidFill>
                  <a:srgbClr val="FF0000"/>
                </a:solidFill>
              </a:rPr>
              <a:t>T </a:t>
            </a:r>
            <a:r>
              <a:rPr lang="en-US" dirty="0"/>
              <a:t>⇒ </a:t>
            </a:r>
            <a:r>
              <a:rPr lang="en-US" dirty="0">
                <a:solidFill>
                  <a:srgbClr val="FF0000"/>
                </a:solidFill>
              </a:rPr>
              <a:t>T + E </a:t>
            </a:r>
            <a:r>
              <a:rPr lang="en-US" dirty="0"/>
              <a:t>⇒ 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87D0C-A179-414F-A7E8-54EDB340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21</a:t>
            </a:fld>
            <a:endParaRPr lang="zh-CN" alt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2067EB-FF6A-FC48-8ED9-99F82F04C47D}"/>
              </a:ext>
            </a:extLst>
          </p:cNvPr>
          <p:cNvGrpSpPr/>
          <p:nvPr/>
        </p:nvGrpSpPr>
        <p:grpSpPr>
          <a:xfrm>
            <a:off x="5292080" y="1115764"/>
            <a:ext cx="3312368" cy="2025204"/>
            <a:chOff x="1844298" y="3348012"/>
            <a:chExt cx="3993070" cy="295651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95904B-7F5E-5143-A9D5-CCBF699AE547}"/>
                </a:ext>
              </a:extLst>
            </p:cNvPr>
            <p:cNvSpPr txBox="1"/>
            <p:nvPr/>
          </p:nvSpPr>
          <p:spPr>
            <a:xfrm>
              <a:off x="1844298" y="5842861"/>
              <a:ext cx="5168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FD8FEB-49BC-EA4A-82FA-595F76D12649}"/>
                </a:ext>
              </a:extLst>
            </p:cNvPr>
            <p:cNvSpPr txBox="1"/>
            <p:nvPr/>
          </p:nvSpPr>
          <p:spPr>
            <a:xfrm>
              <a:off x="2771800" y="584286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BDB6DA-0D7F-6042-B42B-37140C0598C7}"/>
                </a:ext>
              </a:extLst>
            </p:cNvPr>
            <p:cNvSpPr txBox="1"/>
            <p:nvPr/>
          </p:nvSpPr>
          <p:spPr>
            <a:xfrm>
              <a:off x="3655774" y="5842859"/>
              <a:ext cx="5168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3E123E-D0DB-CA49-829E-F5BADA5E206D}"/>
                </a:ext>
              </a:extLst>
            </p:cNvPr>
            <p:cNvSpPr txBox="1"/>
            <p:nvPr/>
          </p:nvSpPr>
          <p:spPr>
            <a:xfrm>
              <a:off x="4442652" y="584016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6B9564-B204-D54F-8DB3-1F08483CB35D}"/>
                </a:ext>
              </a:extLst>
            </p:cNvPr>
            <p:cNvSpPr txBox="1"/>
            <p:nvPr/>
          </p:nvSpPr>
          <p:spPr>
            <a:xfrm>
              <a:off x="5320560" y="5814938"/>
              <a:ext cx="5168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F86679-2AEB-8B4C-9BB9-DAF9DC6C2766}"/>
                </a:ext>
              </a:extLst>
            </p:cNvPr>
            <p:cNvSpPr txBox="1"/>
            <p:nvPr/>
          </p:nvSpPr>
          <p:spPr>
            <a:xfrm>
              <a:off x="3707904" y="4869160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2A15F7-B31C-1A45-AD9B-0C8C6DE169D7}"/>
                </a:ext>
              </a:extLst>
            </p:cNvPr>
            <p:cNvCxnSpPr>
              <a:cxnSpLocks/>
              <a:stCxn id="11" idx="2"/>
              <a:endCxn id="8" idx="0"/>
            </p:cNvCxnSpPr>
            <p:nvPr/>
          </p:nvCxnSpPr>
          <p:spPr>
            <a:xfrm>
              <a:off x="3875578" y="5330825"/>
              <a:ext cx="38600" cy="512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07408C7-6CBE-EB4E-9F8C-0DA0B3CD013B}"/>
                </a:ext>
              </a:extLst>
            </p:cNvPr>
            <p:cNvCxnSpPr>
              <a:cxnSpLocks/>
              <a:stCxn id="22" idx="2"/>
              <a:endCxn id="6" idx="0"/>
            </p:cNvCxnSpPr>
            <p:nvPr/>
          </p:nvCxnSpPr>
          <p:spPr>
            <a:xfrm flipH="1">
              <a:off x="2102702" y="4713585"/>
              <a:ext cx="1196812" cy="1129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F65CC4D-F26D-6141-9EB0-DE8B7B88B982}"/>
                </a:ext>
              </a:extLst>
            </p:cNvPr>
            <p:cNvCxnSpPr>
              <a:cxnSpLocks/>
              <a:stCxn id="22" idx="2"/>
              <a:endCxn id="7" idx="0"/>
            </p:cNvCxnSpPr>
            <p:nvPr/>
          </p:nvCxnSpPr>
          <p:spPr>
            <a:xfrm flipH="1">
              <a:off x="2941077" y="4713585"/>
              <a:ext cx="358437" cy="1129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24F95C-D30B-5A4A-B9C4-41DAB86965AA}"/>
                </a:ext>
              </a:extLst>
            </p:cNvPr>
            <p:cNvSpPr txBox="1"/>
            <p:nvPr/>
          </p:nvSpPr>
          <p:spPr>
            <a:xfrm>
              <a:off x="3131840" y="4251920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9F581D-5B72-E646-AD42-C486423B9F5A}"/>
                </a:ext>
              </a:extLst>
            </p:cNvPr>
            <p:cNvCxnSpPr>
              <a:cxnSpLocks/>
              <a:stCxn id="22" idx="2"/>
              <a:endCxn id="11" idx="0"/>
            </p:cNvCxnSpPr>
            <p:nvPr/>
          </p:nvCxnSpPr>
          <p:spPr>
            <a:xfrm>
              <a:off x="3299514" y="4713585"/>
              <a:ext cx="576064" cy="155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553911-23A8-B944-B7D1-FB257DCAD9E1}"/>
                </a:ext>
              </a:extLst>
            </p:cNvPr>
            <p:cNvSpPr txBox="1"/>
            <p:nvPr/>
          </p:nvSpPr>
          <p:spPr>
            <a:xfrm>
              <a:off x="5381494" y="4865875"/>
              <a:ext cx="335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D8409C-6F37-6C49-A2CC-42B7AF2AE572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5549168" y="5327540"/>
              <a:ext cx="43290" cy="549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2AF4AE4-C676-AE46-A770-4F195D7696AF}"/>
                </a:ext>
              </a:extLst>
            </p:cNvPr>
            <p:cNvSpPr txBox="1"/>
            <p:nvPr/>
          </p:nvSpPr>
          <p:spPr>
            <a:xfrm>
              <a:off x="5388780" y="4077072"/>
              <a:ext cx="335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E976CCA-064D-A743-8917-B8E549037AFC}"/>
                </a:ext>
              </a:extLst>
            </p:cNvPr>
            <p:cNvCxnSpPr>
              <a:cxnSpLocks/>
              <a:stCxn id="31" idx="2"/>
              <a:endCxn id="28" idx="0"/>
            </p:cNvCxnSpPr>
            <p:nvPr/>
          </p:nvCxnSpPr>
          <p:spPr>
            <a:xfrm flipH="1">
              <a:off x="5549168" y="4538737"/>
              <a:ext cx="7286" cy="327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1770E0-B136-F041-9BAE-C79F4DCDCC4F}"/>
                </a:ext>
              </a:extLst>
            </p:cNvPr>
            <p:cNvSpPr txBox="1"/>
            <p:nvPr/>
          </p:nvSpPr>
          <p:spPr>
            <a:xfrm>
              <a:off x="4234619" y="3348012"/>
              <a:ext cx="335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F24ACF0-93EF-D74C-8715-14074F317A88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4402293" y="3809677"/>
              <a:ext cx="1154161" cy="267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1210DA8-38F3-BF44-8840-F7963BD95605}"/>
                </a:ext>
              </a:extLst>
            </p:cNvPr>
            <p:cNvCxnSpPr>
              <a:cxnSpLocks/>
              <a:stCxn id="35" idx="2"/>
              <a:endCxn id="9" idx="0"/>
            </p:cNvCxnSpPr>
            <p:nvPr/>
          </p:nvCxnSpPr>
          <p:spPr>
            <a:xfrm>
              <a:off x="4402293" y="3809677"/>
              <a:ext cx="209636" cy="2030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50390E-5F9E-BA44-9782-2EF043EE8FD1}"/>
                </a:ext>
              </a:extLst>
            </p:cNvPr>
            <p:cNvCxnSpPr>
              <a:cxnSpLocks/>
              <a:stCxn id="35" idx="2"/>
              <a:endCxn id="22" idx="0"/>
            </p:cNvCxnSpPr>
            <p:nvPr/>
          </p:nvCxnSpPr>
          <p:spPr>
            <a:xfrm flipH="1">
              <a:off x="3299514" y="3809677"/>
              <a:ext cx="1102779" cy="4422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8836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B850-DE93-D54E-92DC-79CA0FF3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FF57-F995-3A4A-BDD2-AA9FB2AE6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important fact:</a:t>
            </a:r>
          </a:p>
          <a:p>
            <a:pPr lvl="1"/>
            <a:r>
              <a:rPr lang="en-US" dirty="0"/>
              <a:t>Let </a:t>
            </a:r>
            <a:r>
              <a:rPr lang="en-US" dirty="0">
                <a:solidFill>
                  <a:srgbClr val="0000FF"/>
                </a:solidFill>
              </a:rPr>
              <a:t>⍺β</a:t>
            </a:r>
            <a:r>
              <a:rPr lang="en-US" dirty="0" err="1">
                <a:solidFill>
                  <a:srgbClr val="0000FF"/>
                </a:solidFill>
              </a:rPr>
              <a:t>ω</a:t>
            </a:r>
            <a:r>
              <a:rPr lang="en-US" dirty="0"/>
              <a:t> be a step of a bottom-up parse</a:t>
            </a:r>
          </a:p>
          <a:p>
            <a:pPr lvl="1"/>
            <a:r>
              <a:rPr lang="en-US" dirty="0"/>
              <a:t>Assume the next reduction is by </a:t>
            </a:r>
            <a:r>
              <a:rPr lang="en-US" dirty="0">
                <a:solidFill>
                  <a:srgbClr val="0000FF"/>
                </a:solidFill>
              </a:rPr>
              <a:t>X → β</a:t>
            </a:r>
          </a:p>
          <a:p>
            <a:pPr lvl="1"/>
            <a:r>
              <a:rPr lang="en-US" dirty="0"/>
              <a:t>Then </a:t>
            </a:r>
            <a:r>
              <a:rPr lang="en-US" dirty="0" err="1">
                <a:solidFill>
                  <a:srgbClr val="0000FF"/>
                </a:solidFill>
              </a:rPr>
              <a:t>ω</a:t>
            </a:r>
            <a:r>
              <a:rPr lang="en-US" dirty="0"/>
              <a:t> is a string of terminals </a:t>
            </a:r>
            <a:r>
              <a:rPr lang="en-US" sz="2000" dirty="0"/>
              <a:t>[i.e., </a:t>
            </a:r>
            <a:r>
              <a:rPr lang="en-US" sz="2000" dirty="0" err="1"/>
              <a:t>句子</a:t>
            </a:r>
            <a:r>
              <a:rPr lang="en-US" sz="2000" dirty="0"/>
              <a:t>]</a:t>
            </a:r>
          </a:p>
          <a:p>
            <a:r>
              <a:rPr lang="en-US" dirty="0">
                <a:solidFill>
                  <a:srgbClr val="FF0000"/>
                </a:solidFill>
              </a:rPr>
              <a:t>Why?</a:t>
            </a:r>
          </a:p>
          <a:p>
            <a:r>
              <a:rPr lang="en-US" b="1" dirty="0"/>
              <a:t>Idea</a:t>
            </a:r>
            <a:r>
              <a:rPr lang="en-US" dirty="0"/>
              <a:t>: split string into two substrings</a:t>
            </a:r>
          </a:p>
          <a:p>
            <a:pPr lvl="1"/>
            <a:r>
              <a:rPr lang="en-US" dirty="0"/>
              <a:t>Right substring is as yet unexamined by parsing (a string of terminals)</a:t>
            </a:r>
            <a:r>
              <a:rPr lang="en-US" sz="2000" dirty="0"/>
              <a:t>[</a:t>
            </a:r>
            <a:r>
              <a:rPr lang="zh-CN" altLang="en-US" sz="2000" dirty="0"/>
              <a:t>右侧尚未处理</a:t>
            </a:r>
            <a:r>
              <a:rPr lang="en-US" sz="2000" dirty="0"/>
              <a:t>]</a:t>
            </a:r>
          </a:p>
          <a:p>
            <a:pPr lvl="1"/>
            <a:r>
              <a:rPr lang="en-US" dirty="0"/>
              <a:t>Left substring has terminals and non-terminals</a:t>
            </a:r>
            <a:r>
              <a:rPr lang="en-US" sz="2000" dirty="0"/>
              <a:t>[</a:t>
            </a:r>
            <a:r>
              <a:rPr lang="zh-CN" altLang="en-US" sz="2000" dirty="0"/>
              <a:t>左侧已有处理</a:t>
            </a:r>
            <a:r>
              <a:rPr lang="en-US" sz="2000" dirty="0"/>
              <a:t>]</a:t>
            </a:r>
          </a:p>
          <a:p>
            <a:r>
              <a:rPr lang="en-US" dirty="0"/>
              <a:t>The dividing point is marked by a </a:t>
            </a:r>
            <a:r>
              <a:rPr lang="en-US" dirty="0">
                <a:solidFill>
                  <a:srgbClr val="FF0000"/>
                </a:solidFill>
              </a:rPr>
              <a:t>#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/>
              <a:t> is not part of the string</a:t>
            </a:r>
          </a:p>
          <a:p>
            <a:pPr lvl="1"/>
            <a:r>
              <a:rPr lang="en-US" dirty="0"/>
              <a:t>Initially, all input is unexamined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0000FF"/>
                </a:solidFill>
              </a:rPr>
              <a:t>x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x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 . . . </a:t>
            </a:r>
            <a:r>
              <a:rPr lang="en-US" dirty="0" err="1">
                <a:solidFill>
                  <a:srgbClr val="0000FF"/>
                </a:solidFill>
              </a:rPr>
              <a:t>x</a:t>
            </a:r>
            <a:r>
              <a:rPr lang="en-US" baseline="-25000" dirty="0" err="1">
                <a:solidFill>
                  <a:srgbClr val="0000FF"/>
                </a:solidFill>
              </a:rPr>
              <a:t>n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DF165-9F75-8047-91ED-BAE4C1ED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CAE2A-23B0-8F40-BCA6-AE7B8C339E80}"/>
              </a:ext>
            </a:extLst>
          </p:cNvPr>
          <p:cNvSpPr txBox="1"/>
          <p:nvPr/>
        </p:nvSpPr>
        <p:spPr>
          <a:xfrm>
            <a:off x="1293097" y="2636912"/>
            <a:ext cx="688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⍺</a:t>
            </a:r>
            <a:r>
              <a:rPr lang="en-US" sz="2800" dirty="0" err="1">
                <a:solidFill>
                  <a:srgbClr val="0000FF"/>
                </a:solidFill>
              </a:rPr>
              <a:t>Xω</a:t>
            </a:r>
            <a:r>
              <a:rPr lang="en-US" sz="2800" dirty="0">
                <a:solidFill>
                  <a:srgbClr val="0000FF"/>
                </a:solidFill>
              </a:rPr>
              <a:t> → ⍺β</a:t>
            </a:r>
            <a:r>
              <a:rPr lang="en-US" sz="2800" dirty="0" err="1">
                <a:solidFill>
                  <a:srgbClr val="0000FF"/>
                </a:solidFill>
              </a:rPr>
              <a:t>ω</a:t>
            </a:r>
            <a:r>
              <a:rPr lang="en-US" sz="2800" dirty="0"/>
              <a:t> is a step in a rightmost derivation</a:t>
            </a:r>
          </a:p>
        </p:txBody>
      </p:sp>
    </p:spTree>
    <p:extLst>
      <p:ext uri="{BB962C8B-B14F-4D97-AF65-F5344CB8AC3E}">
        <p14:creationId xmlns:p14="http://schemas.microsoft.com/office/powerpoint/2010/main" val="127745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9FF3-066C-D24D-8386-D0FDA55B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Bottom-up: Shift-Reduce</a:t>
            </a:r>
            <a:r>
              <a:rPr lang="en-US" sz="3200" dirty="0"/>
              <a:t>[</a:t>
            </a:r>
            <a:r>
              <a:rPr lang="zh-CN" altLang="en-US" sz="3200" dirty="0"/>
              <a:t>移入</a:t>
            </a:r>
            <a:r>
              <a:rPr lang="en-US" altLang="zh-CN" sz="3200" dirty="0"/>
              <a:t>-</a:t>
            </a:r>
            <a:r>
              <a:rPr lang="zh-CN" altLang="en-US" sz="3200" dirty="0"/>
              <a:t>归约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C512C-EE87-9342-931F-117475AE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Bottom-up parsing is also known as </a:t>
            </a:r>
            <a:r>
              <a:rPr lang="en-US" b="1" dirty="0"/>
              <a:t>Shift-Reduce</a:t>
            </a:r>
            <a:r>
              <a:rPr lang="en-US" dirty="0"/>
              <a:t> parsing</a:t>
            </a:r>
          </a:p>
          <a:p>
            <a:pPr lvl="1"/>
            <a:r>
              <a:rPr lang="en-US" dirty="0"/>
              <a:t>Involves two types of operations: shift and reduce</a:t>
            </a:r>
          </a:p>
          <a:p>
            <a:pPr lvl="1"/>
            <a:endParaRPr lang="en-US" dirty="0"/>
          </a:p>
          <a:p>
            <a:r>
              <a:rPr lang="en-US" b="1" dirty="0"/>
              <a:t>Shift</a:t>
            </a:r>
            <a:r>
              <a:rPr lang="en-US" sz="2400" dirty="0"/>
              <a:t>[</a:t>
            </a:r>
            <a:r>
              <a:rPr lang="zh-CN" altLang="en-US" sz="2400" dirty="0"/>
              <a:t>移入</a:t>
            </a:r>
            <a:r>
              <a:rPr lang="en-US" sz="2400" dirty="0"/>
              <a:t>]</a:t>
            </a:r>
            <a:r>
              <a:rPr lang="en-US" dirty="0"/>
              <a:t>: move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/>
              <a:t> one place to the right</a:t>
            </a:r>
          </a:p>
          <a:p>
            <a:pPr lvl="1"/>
            <a:r>
              <a:rPr lang="en-US" dirty="0"/>
              <a:t>Shifts a terminal to the left string</a:t>
            </a:r>
            <a:r>
              <a:rPr lang="en-US" sz="2000" dirty="0"/>
              <a:t>[</a:t>
            </a:r>
            <a:r>
              <a:rPr lang="zh-CN" altLang="en-US" sz="2000" dirty="0"/>
              <a:t>向左侧移入终结符</a:t>
            </a:r>
            <a:r>
              <a:rPr lang="en-US" sz="2000" dirty="0"/>
              <a:t>]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00FF"/>
                </a:solidFill>
              </a:rPr>
              <a:t>ABC</a:t>
            </a:r>
            <a:r>
              <a:rPr lang="en-US" dirty="0" err="1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0000FF"/>
                </a:solidFill>
              </a:rPr>
              <a:t>xyz</a:t>
            </a:r>
            <a:r>
              <a:rPr lang="en-US" dirty="0">
                <a:solidFill>
                  <a:srgbClr val="0000FF"/>
                </a:solidFill>
              </a:rPr>
              <a:t> ⇒ </a:t>
            </a:r>
            <a:r>
              <a:rPr lang="en-US" dirty="0" err="1">
                <a:solidFill>
                  <a:srgbClr val="0000FF"/>
                </a:solidFill>
              </a:rPr>
              <a:t>ABCx</a:t>
            </a:r>
            <a:r>
              <a:rPr lang="en-US" dirty="0" err="1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0000FF"/>
                </a:solidFill>
              </a:rPr>
              <a:t>yz</a:t>
            </a:r>
            <a:endParaRPr lang="en-US" dirty="0">
              <a:solidFill>
                <a:srgbClr val="0000FF"/>
              </a:solidFill>
            </a:endParaRPr>
          </a:p>
          <a:p>
            <a:endParaRPr lang="en-US" b="1" dirty="0"/>
          </a:p>
          <a:p>
            <a:r>
              <a:rPr lang="en-US" b="1" dirty="0"/>
              <a:t>Reduce</a:t>
            </a:r>
            <a:r>
              <a:rPr lang="en-US" sz="2400" dirty="0"/>
              <a:t>[</a:t>
            </a:r>
            <a:r>
              <a:rPr lang="zh-CN" altLang="en-US" sz="2400" dirty="0"/>
              <a:t>归约</a:t>
            </a:r>
            <a:r>
              <a:rPr lang="en-US" sz="2400" dirty="0"/>
              <a:t>]</a:t>
            </a:r>
            <a:r>
              <a:rPr lang="en-US" dirty="0"/>
              <a:t>: apply an inverse production at the right end of the left string</a:t>
            </a:r>
            <a:r>
              <a:rPr lang="en-US" sz="2400" dirty="0"/>
              <a:t>[</a:t>
            </a:r>
            <a:r>
              <a:rPr lang="zh-CN" altLang="en-US" sz="2400" dirty="0"/>
              <a:t>左侧的右端进行规约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00FF"/>
                </a:solidFill>
              </a:rPr>
              <a:t>E → </a:t>
            </a:r>
            <a:r>
              <a:rPr lang="en-US" dirty="0" err="1">
                <a:solidFill>
                  <a:srgbClr val="0000FF"/>
                </a:solidFill>
              </a:rPr>
              <a:t>Cx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a production, then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err="1">
                <a:solidFill>
                  <a:srgbClr val="0000FF"/>
                </a:solidFill>
              </a:rPr>
              <a:t>ABCx</a:t>
            </a:r>
            <a:r>
              <a:rPr lang="en-US" dirty="0" err="1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0000FF"/>
                </a:solidFill>
              </a:rPr>
              <a:t>yz</a:t>
            </a:r>
            <a:r>
              <a:rPr lang="en-US" dirty="0">
                <a:solidFill>
                  <a:srgbClr val="0000FF"/>
                </a:solidFill>
              </a:rPr>
              <a:t> ⇒ </a:t>
            </a:r>
            <a:r>
              <a:rPr lang="en-US" dirty="0" err="1">
                <a:solidFill>
                  <a:srgbClr val="0000FF"/>
                </a:solidFill>
              </a:rPr>
              <a:t>ABE</a:t>
            </a:r>
            <a:r>
              <a:rPr lang="en-US" dirty="0" err="1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0000FF"/>
                </a:solidFill>
              </a:rPr>
              <a:t>yz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47FDC-1E46-CB42-8DEA-62D18CE0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457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F0D3-AFEC-E245-A031-08770859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8D7DC-D174-7B4F-A84F-CF03B92D3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E → T+E|T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T → int*T | int | (E)</a:t>
            </a:r>
            <a:endParaRPr lang="en-US" dirty="0"/>
          </a:p>
          <a:p>
            <a:r>
              <a:rPr lang="en-US" dirty="0"/>
              <a:t>String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int * int + 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85F80-B4E1-AE47-9C9C-468E68CD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4BD0355-F65C-EF4F-9B0F-77321E2D8B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471896"/>
              </p:ext>
            </p:extLst>
          </p:nvPr>
        </p:nvGraphicFramePr>
        <p:xfrm>
          <a:off x="3907355" y="981726"/>
          <a:ext cx="5040684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342">
                  <a:extLst>
                    <a:ext uri="{9D8B030D-6E8A-4147-A177-3AD203B41FA5}">
                      <a16:colId xmlns:a16="http://schemas.microsoft.com/office/drawing/2014/main" val="1015271554"/>
                    </a:ext>
                  </a:extLst>
                </a:gridCol>
                <a:gridCol w="2520342">
                  <a:extLst>
                    <a:ext uri="{9D8B030D-6E8A-4147-A177-3AD203B41FA5}">
                      <a16:colId xmlns:a16="http://schemas.microsoft.com/office/drawing/2014/main" val="1299718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23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int * int +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5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* int +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1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int *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int +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2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int * int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+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Reduce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T →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1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int * T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+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Reduce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T → int*T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64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+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7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 +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41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 + int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7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 + T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Reduce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T →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175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 + E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Reduce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E →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42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Reduce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E → T+E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448944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5C617394-6A94-724E-99E4-B9A7F2211520}"/>
              </a:ext>
            </a:extLst>
          </p:cNvPr>
          <p:cNvGrpSpPr/>
          <p:nvPr/>
        </p:nvGrpSpPr>
        <p:grpSpPr>
          <a:xfrm>
            <a:off x="29814" y="3613716"/>
            <a:ext cx="3312368" cy="2025204"/>
            <a:chOff x="1844298" y="3348012"/>
            <a:chExt cx="3993070" cy="29565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1EE54B-110E-8F49-B495-B06D1F943BB1}"/>
                </a:ext>
              </a:extLst>
            </p:cNvPr>
            <p:cNvSpPr txBox="1"/>
            <p:nvPr/>
          </p:nvSpPr>
          <p:spPr>
            <a:xfrm>
              <a:off x="1844298" y="5842861"/>
              <a:ext cx="5168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6BCB61-592B-BF47-88D6-0633B81549AB}"/>
                </a:ext>
              </a:extLst>
            </p:cNvPr>
            <p:cNvSpPr txBox="1"/>
            <p:nvPr/>
          </p:nvSpPr>
          <p:spPr>
            <a:xfrm>
              <a:off x="2771800" y="584286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F75C26-3D9A-1843-A926-889BAF1027B2}"/>
                </a:ext>
              </a:extLst>
            </p:cNvPr>
            <p:cNvSpPr txBox="1"/>
            <p:nvPr/>
          </p:nvSpPr>
          <p:spPr>
            <a:xfrm>
              <a:off x="3655774" y="5842859"/>
              <a:ext cx="5168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057DB6-4E64-4E47-AC04-9CBD64E27C7F}"/>
                </a:ext>
              </a:extLst>
            </p:cNvPr>
            <p:cNvSpPr txBox="1"/>
            <p:nvPr/>
          </p:nvSpPr>
          <p:spPr>
            <a:xfrm>
              <a:off x="4442652" y="584016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D2BF16-B43C-4540-A08D-D45D9CBD7560}"/>
                </a:ext>
              </a:extLst>
            </p:cNvPr>
            <p:cNvSpPr txBox="1"/>
            <p:nvPr/>
          </p:nvSpPr>
          <p:spPr>
            <a:xfrm>
              <a:off x="5320560" y="5814938"/>
              <a:ext cx="5168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DDD6E0-857B-6647-A1AE-6E6DAF6DF58A}"/>
                </a:ext>
              </a:extLst>
            </p:cNvPr>
            <p:cNvSpPr txBox="1"/>
            <p:nvPr/>
          </p:nvSpPr>
          <p:spPr>
            <a:xfrm>
              <a:off x="3707904" y="4869160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B96BE1-8C53-354A-95CF-F5B02AEF7730}"/>
                </a:ext>
              </a:extLst>
            </p:cNvPr>
            <p:cNvCxnSpPr>
              <a:cxnSpLocks/>
              <a:stCxn id="12" idx="2"/>
              <a:endCxn id="9" idx="0"/>
            </p:cNvCxnSpPr>
            <p:nvPr/>
          </p:nvCxnSpPr>
          <p:spPr>
            <a:xfrm>
              <a:off x="3875578" y="5330825"/>
              <a:ext cx="38600" cy="512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6C37024-DFE7-CF42-AAAF-78DBF7BE18CF}"/>
                </a:ext>
              </a:extLst>
            </p:cNvPr>
            <p:cNvCxnSpPr>
              <a:cxnSpLocks/>
              <a:stCxn id="16" idx="2"/>
              <a:endCxn id="7" idx="0"/>
            </p:cNvCxnSpPr>
            <p:nvPr/>
          </p:nvCxnSpPr>
          <p:spPr>
            <a:xfrm flipH="1">
              <a:off x="2102702" y="4713585"/>
              <a:ext cx="1196812" cy="1129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EAE9E09-78A3-B44D-A4BD-5014A01170E9}"/>
                </a:ext>
              </a:extLst>
            </p:cNvPr>
            <p:cNvCxnSpPr>
              <a:cxnSpLocks/>
              <a:stCxn id="16" idx="2"/>
              <a:endCxn id="8" idx="0"/>
            </p:cNvCxnSpPr>
            <p:nvPr/>
          </p:nvCxnSpPr>
          <p:spPr>
            <a:xfrm flipH="1">
              <a:off x="2941077" y="4713585"/>
              <a:ext cx="358437" cy="1129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63BFCE-A36D-BD42-8462-8E188572E350}"/>
                </a:ext>
              </a:extLst>
            </p:cNvPr>
            <p:cNvSpPr txBox="1"/>
            <p:nvPr/>
          </p:nvSpPr>
          <p:spPr>
            <a:xfrm>
              <a:off x="3131840" y="4251920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287B04-11B7-2549-A1E0-2D17962CF6BB}"/>
                </a:ext>
              </a:extLst>
            </p:cNvPr>
            <p:cNvCxnSpPr>
              <a:cxnSpLocks/>
              <a:stCxn id="16" idx="2"/>
              <a:endCxn id="12" idx="0"/>
            </p:cNvCxnSpPr>
            <p:nvPr/>
          </p:nvCxnSpPr>
          <p:spPr>
            <a:xfrm>
              <a:off x="3299514" y="4713585"/>
              <a:ext cx="576064" cy="155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7B3F89-12F1-2A47-9E8C-6DBF9EE07F8B}"/>
                </a:ext>
              </a:extLst>
            </p:cNvPr>
            <p:cNvSpPr txBox="1"/>
            <p:nvPr/>
          </p:nvSpPr>
          <p:spPr>
            <a:xfrm>
              <a:off x="5381494" y="4865875"/>
              <a:ext cx="335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53ACEEA-5E1A-7941-8055-A25E889D42AF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5549168" y="5327540"/>
              <a:ext cx="43290" cy="549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2D345C-AD9E-1448-B765-B2FFCCA61A99}"/>
                </a:ext>
              </a:extLst>
            </p:cNvPr>
            <p:cNvSpPr txBox="1"/>
            <p:nvPr/>
          </p:nvSpPr>
          <p:spPr>
            <a:xfrm>
              <a:off x="5388780" y="4077072"/>
              <a:ext cx="335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BFF3934-2FC0-9A40-A48C-CE18047DE974}"/>
                </a:ext>
              </a:extLst>
            </p:cNvPr>
            <p:cNvCxnSpPr>
              <a:cxnSpLocks/>
              <a:stCxn id="20" idx="2"/>
              <a:endCxn id="18" idx="0"/>
            </p:cNvCxnSpPr>
            <p:nvPr/>
          </p:nvCxnSpPr>
          <p:spPr>
            <a:xfrm flipH="1">
              <a:off x="5549168" y="4538737"/>
              <a:ext cx="7286" cy="327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73122D-ABCD-BA44-BC8D-B8E11A043323}"/>
                </a:ext>
              </a:extLst>
            </p:cNvPr>
            <p:cNvSpPr txBox="1"/>
            <p:nvPr/>
          </p:nvSpPr>
          <p:spPr>
            <a:xfrm>
              <a:off x="4234619" y="3348012"/>
              <a:ext cx="335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1D4FCFD-EC90-4B4F-AA89-F547E1D3799F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4402293" y="3809677"/>
              <a:ext cx="1154161" cy="267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9EE4198-9B21-4043-8DBA-DEFED59AED08}"/>
                </a:ext>
              </a:extLst>
            </p:cNvPr>
            <p:cNvCxnSpPr>
              <a:cxnSpLocks/>
              <a:stCxn id="22" idx="2"/>
              <a:endCxn id="10" idx="0"/>
            </p:cNvCxnSpPr>
            <p:nvPr/>
          </p:nvCxnSpPr>
          <p:spPr>
            <a:xfrm>
              <a:off x="4402293" y="3809677"/>
              <a:ext cx="209636" cy="2030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D866117-E4E4-F040-BDE5-780F10D7BAE2}"/>
                </a:ext>
              </a:extLst>
            </p:cNvPr>
            <p:cNvCxnSpPr>
              <a:cxnSpLocks/>
              <a:stCxn id="22" idx="2"/>
              <a:endCxn id="16" idx="0"/>
            </p:cNvCxnSpPr>
            <p:nvPr/>
          </p:nvCxnSpPr>
          <p:spPr>
            <a:xfrm flipH="1">
              <a:off x="3299514" y="3809677"/>
              <a:ext cx="1102779" cy="4422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1524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F360-86A2-8048-988F-3F636E7F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r>
              <a:rPr lang="en-US" sz="3200" dirty="0"/>
              <a:t>[</a:t>
            </a:r>
            <a:r>
              <a:rPr lang="zh-CN" altLang="en-US" sz="3200" dirty="0"/>
              <a:t>栈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B0119-3C7A-6F48-B2C0-18D36ADBC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string can be stored into a </a:t>
            </a:r>
            <a:r>
              <a:rPr lang="en-US" b="1" dirty="0"/>
              <a:t>stack</a:t>
            </a:r>
          </a:p>
          <a:p>
            <a:pPr lvl="1"/>
            <a:r>
              <a:rPr lang="en-US" dirty="0"/>
              <a:t>Top of the stack is the </a:t>
            </a:r>
            <a:r>
              <a:rPr lang="en-US" dirty="0">
                <a:solidFill>
                  <a:srgbClr val="FF0000"/>
                </a:solidFill>
              </a:rPr>
              <a:t>#</a:t>
            </a:r>
          </a:p>
          <a:p>
            <a:endParaRPr lang="en-US" dirty="0"/>
          </a:p>
          <a:p>
            <a:r>
              <a:rPr lang="en-US" b="1" dirty="0"/>
              <a:t>Shift</a:t>
            </a:r>
            <a:r>
              <a:rPr lang="en-US" dirty="0"/>
              <a:t> pushes a terminal on the stack</a:t>
            </a:r>
          </a:p>
          <a:p>
            <a:endParaRPr lang="en-US" dirty="0"/>
          </a:p>
          <a:p>
            <a:r>
              <a:rPr lang="en-US" b="1" dirty="0"/>
              <a:t>Reduce</a:t>
            </a:r>
            <a:r>
              <a:rPr lang="en-US" dirty="0"/>
              <a:t> does the following:</a:t>
            </a:r>
          </a:p>
          <a:p>
            <a:pPr lvl="1"/>
            <a:r>
              <a:rPr lang="en-US" dirty="0"/>
              <a:t>pops zero or more symbols off of the stack</a:t>
            </a:r>
          </a:p>
          <a:p>
            <a:pPr lvl="2"/>
            <a:r>
              <a:rPr lang="en-US" dirty="0"/>
              <a:t>production </a:t>
            </a:r>
            <a:r>
              <a:rPr lang="en-US" dirty="0" err="1"/>
              <a:t>rhs</a:t>
            </a:r>
            <a:r>
              <a:rPr lang="en-US" dirty="0"/>
              <a:t>[</a:t>
            </a:r>
            <a:r>
              <a:rPr lang="en-US" altLang="zh-CN" dirty="0"/>
              <a:t>pop</a:t>
            </a:r>
            <a:r>
              <a:rPr lang="zh-CN" altLang="en-US" dirty="0"/>
              <a:t>出了产生式</a:t>
            </a:r>
            <a:r>
              <a:rPr lang="en-US" altLang="zh-CN" dirty="0"/>
              <a:t>RHS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pushes a non-terminal on the stack</a:t>
            </a:r>
          </a:p>
          <a:p>
            <a:pPr lvl="2"/>
            <a:r>
              <a:rPr lang="en-US" dirty="0"/>
              <a:t>production </a:t>
            </a:r>
            <a:r>
              <a:rPr lang="en-US" dirty="0" err="1"/>
              <a:t>lhs</a:t>
            </a:r>
            <a:r>
              <a:rPr lang="en-US" dirty="0"/>
              <a:t>[</a:t>
            </a:r>
            <a:r>
              <a:rPr lang="en-US" altLang="zh-CN" dirty="0"/>
              <a:t>push</a:t>
            </a:r>
            <a:r>
              <a:rPr lang="zh-CN" altLang="en-US" dirty="0"/>
              <a:t>进了产生式</a:t>
            </a:r>
            <a:r>
              <a:rPr lang="en-US" altLang="zh-CN" dirty="0"/>
              <a:t>LHS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just reverts production (LHS </a:t>
            </a:r>
            <a:r>
              <a:rPr lang="en-US" dirty="0">
                <a:sym typeface="Wingdings" pitchFamily="2" charset="2"/>
              </a:rPr>
              <a:t> RHS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E5DE6-7ABD-D34D-8389-B2C91627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25</a:t>
            </a:fld>
            <a:endParaRPr lang="zh-CN" altLang="en-US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BF21349E-A7A4-F84A-A6AD-536B3B3FD8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58592"/>
              </p:ext>
            </p:extLst>
          </p:nvPr>
        </p:nvGraphicFramePr>
        <p:xfrm>
          <a:off x="6442964" y="1201405"/>
          <a:ext cx="2520342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342">
                  <a:extLst>
                    <a:ext uri="{9D8B030D-6E8A-4147-A177-3AD203B41FA5}">
                      <a16:colId xmlns:a16="http://schemas.microsoft.com/office/drawing/2014/main" val="1015271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Step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23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int * int +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5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* int +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1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int *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int +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2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int * int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+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15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int * T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+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64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+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72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 +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41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 + int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7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 + T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175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 + E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42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448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025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EE37-C85E-EC41-AF09-4FF761D1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Issue</a:t>
            </a:r>
            <a:r>
              <a:rPr lang="en-US" sz="3200" dirty="0"/>
              <a:t>[</a:t>
            </a:r>
            <a:r>
              <a:rPr lang="zh-CN" altLang="en-US" sz="3200" dirty="0"/>
              <a:t>一个关键问题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BB4D2-23DA-4A4B-90E0-00B794ACA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to decide when to shift or reduce?</a:t>
            </a:r>
          </a:p>
          <a:p>
            <a:pPr lvl="1"/>
            <a:r>
              <a:rPr lang="en-US" dirty="0"/>
              <a:t>Example grammar: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  E → T+E|T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  T → int*T | int | (E)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Consider the step </a:t>
            </a:r>
            <a:r>
              <a:rPr lang="en-US" dirty="0">
                <a:solidFill>
                  <a:srgbClr val="0000FF"/>
                </a:solidFill>
              </a:rPr>
              <a:t>int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0000FF"/>
                </a:solidFill>
              </a:rPr>
              <a:t> * int + int</a:t>
            </a:r>
          </a:p>
          <a:p>
            <a:pPr lvl="1"/>
            <a:r>
              <a:rPr lang="en-US" dirty="0"/>
              <a:t>We could reduce by </a:t>
            </a:r>
            <a:r>
              <a:rPr lang="en-US" dirty="0">
                <a:solidFill>
                  <a:srgbClr val="0000FF"/>
                </a:solidFill>
              </a:rPr>
              <a:t>T →  int </a:t>
            </a:r>
            <a:r>
              <a:rPr lang="en-US" dirty="0"/>
              <a:t>giving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rgbClr val="0000FF"/>
                </a:solidFill>
              </a:rPr>
              <a:t>*int + int</a:t>
            </a:r>
          </a:p>
          <a:p>
            <a:pPr lvl="2"/>
            <a:r>
              <a:rPr lang="en-US" b="1" dirty="0"/>
              <a:t>A fatal mistake</a:t>
            </a:r>
            <a:r>
              <a:rPr lang="en-US" dirty="0"/>
              <a:t>: no way to reduce to the start symbol E</a:t>
            </a:r>
          </a:p>
          <a:p>
            <a:endParaRPr lang="en-US" dirty="0"/>
          </a:p>
          <a:p>
            <a:r>
              <a:rPr lang="en-US" dirty="0"/>
              <a:t>Intuition: want to reduce only if the result can still be reduced to the start symbol</a:t>
            </a:r>
            <a:r>
              <a:rPr lang="en-US" sz="2400" dirty="0"/>
              <a:t>[</a:t>
            </a:r>
            <a:r>
              <a:rPr lang="zh-CN" altLang="en-US" sz="2400" dirty="0"/>
              <a:t>必须在对的方向上</a:t>
            </a:r>
            <a:r>
              <a:rPr lang="en-US" sz="2400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1C847-5BEA-D64B-A952-74CF1641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26</a:t>
            </a:fld>
            <a:endParaRPr lang="zh-CN" alt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F12ACAA-B892-A64A-8B2E-7884C0DDD3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338820"/>
              </p:ext>
            </p:extLst>
          </p:nvPr>
        </p:nvGraphicFramePr>
        <p:xfrm>
          <a:off x="5823290" y="1772816"/>
          <a:ext cx="324036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1015271554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1299718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int * int +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5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* int +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Reduce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T → int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1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#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* int +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2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… …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927516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BF211395-E605-964D-A225-F06F5AE52A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929599"/>
              </p:ext>
            </p:extLst>
          </p:nvPr>
        </p:nvGraphicFramePr>
        <p:xfrm>
          <a:off x="3314570" y="1772816"/>
          <a:ext cx="223224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01527155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99718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int * int +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5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* int +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51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int *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#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int +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27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… … …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448944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E044A1EF-E60A-1E49-89C1-E64C13214D8E}"/>
              </a:ext>
            </a:extLst>
          </p:cNvPr>
          <p:cNvSpPr/>
          <p:nvPr/>
        </p:nvSpPr>
        <p:spPr>
          <a:xfrm>
            <a:off x="5575811" y="1916832"/>
            <a:ext cx="218486" cy="119532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815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the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</a:t>
            </a:r>
            <a:r>
              <a:rPr lang="en-US" dirty="0">
                <a:solidFill>
                  <a:srgbClr val="7030A0"/>
                </a:solidFill>
              </a:rPr>
              <a:t>int * int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3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/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/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/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30444-616D-514A-8B2A-53FAED2A284C}"/>
              </a:ext>
            </a:extLst>
          </p:cNvPr>
          <p:cNvSpPr txBox="1"/>
          <p:nvPr/>
        </p:nvSpPr>
        <p:spPr>
          <a:xfrm>
            <a:off x="523113" y="3441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rot="16200000" flipV="1">
            <a:off x="3424017" y="2052906"/>
            <a:ext cx="402431" cy="62156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1101068" y="3110132"/>
            <a:ext cx="1838920" cy="545229"/>
          </a:xfrm>
          <a:prstGeom prst="curvedConnector3">
            <a:avLst>
              <a:gd name="adj1" fmla="val 432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D37FF75-17F9-F04F-A8CD-32BE8CF9B2C1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924E011-3FEB-CF4B-8448-C418108E42B3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87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DE96-F9DF-D047-8F3A-2E4628C5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Construct Parse Table</a:t>
            </a:r>
            <a:r>
              <a:rPr lang="en-US" sz="3200" dirty="0"/>
              <a:t>[</a:t>
            </a:r>
            <a:r>
              <a:rPr lang="zh-CN" altLang="en-US" sz="3200" dirty="0"/>
              <a:t>构建解析表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CAB7-56E5-C54F-BCA4-0A134832B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parsing table stores the actions the parser should take based on the </a:t>
            </a:r>
            <a:r>
              <a:rPr lang="en-US" u="sng" dirty="0"/>
              <a:t>input token</a:t>
            </a:r>
            <a:r>
              <a:rPr lang="en-US" dirty="0"/>
              <a:t> and the </a:t>
            </a:r>
            <a:r>
              <a:rPr lang="en-US" u="sng" dirty="0"/>
              <a:t>stack top</a:t>
            </a:r>
          </a:p>
          <a:p>
            <a:r>
              <a:rPr lang="en-US" dirty="0"/>
              <a:t>The parsing table can be constructed using two sets</a:t>
            </a:r>
          </a:p>
          <a:p>
            <a:pPr lvl="1"/>
            <a:r>
              <a:rPr lang="en-US" b="1" dirty="0"/>
              <a:t>FIRST(</a:t>
            </a:r>
            <a:r>
              <a:rPr lang="en-US" dirty="0"/>
              <a:t>⍺</a:t>
            </a:r>
            <a:r>
              <a:rPr lang="el-GR" b="1" dirty="0"/>
              <a:t>)</a:t>
            </a:r>
            <a:r>
              <a:rPr lang="el-GR" dirty="0"/>
              <a:t>: </a:t>
            </a:r>
            <a:r>
              <a:rPr lang="en-US" dirty="0"/>
              <a:t>set of terminals that begin strings derived from ⍺</a:t>
            </a:r>
            <a:r>
              <a:rPr lang="el-GR" dirty="0"/>
              <a:t> </a:t>
            </a:r>
            <a:endParaRPr lang="en-US" dirty="0"/>
          </a:p>
          <a:p>
            <a:pPr lvl="2"/>
            <a:r>
              <a:rPr lang="en-US" dirty="0"/>
              <a:t>E.g., c ∈ FIRST(A) or FIRST(</a:t>
            </a:r>
            <a:r>
              <a:rPr lang="en-US" altLang="zh-CN" dirty="0">
                <a:sym typeface="Wingdings" panose="05000000000000000000" pitchFamily="2" charset="2"/>
              </a:rPr>
              <a:t>Aaβ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If A </a:t>
            </a:r>
            <a:r>
              <a:rPr lang="el-GR" dirty="0"/>
              <a:t>⇒</a:t>
            </a:r>
            <a:r>
              <a:rPr lang="en-US" dirty="0"/>
              <a:t>*</a:t>
            </a:r>
            <a:r>
              <a:rPr lang="el-GR" dirty="0"/>
              <a:t> </a:t>
            </a:r>
            <a:r>
              <a:rPr lang="en-US" dirty="0" err="1"/>
              <a:t>ε</a:t>
            </a:r>
            <a:r>
              <a:rPr lang="en-US" dirty="0"/>
              <a:t>, then </a:t>
            </a:r>
            <a:r>
              <a:rPr lang="en-US" dirty="0" err="1">
                <a:solidFill>
                  <a:srgbClr val="0000FF"/>
                </a:solidFill>
              </a:rPr>
              <a:t>ε</a:t>
            </a:r>
            <a:r>
              <a:rPr lang="en-US" dirty="0"/>
              <a:t> is also in FIRST(A)</a:t>
            </a:r>
          </a:p>
          <a:p>
            <a:pPr lvl="1"/>
            <a:r>
              <a:rPr lang="en-US" b="1" dirty="0"/>
              <a:t>FOLLOW(A</a:t>
            </a:r>
            <a:r>
              <a:rPr lang="el-GR" b="1" dirty="0"/>
              <a:t>)</a:t>
            </a:r>
            <a:r>
              <a:rPr lang="el-GR" dirty="0"/>
              <a:t>: </a:t>
            </a:r>
            <a:r>
              <a:rPr lang="en-US" dirty="0"/>
              <a:t>set of terminals that can appear following A</a:t>
            </a:r>
          </a:p>
          <a:p>
            <a:pPr lvl="2"/>
            <a:r>
              <a:rPr lang="en-US" dirty="0"/>
              <a:t>E.g., a ∈ FOLLOW(A)</a:t>
            </a:r>
          </a:p>
          <a:p>
            <a:pPr lvl="2"/>
            <a:r>
              <a:rPr lang="en-US" dirty="0"/>
              <a:t>If A is rightmost symbol of a sentential form, 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/>
              <a:t> is also in FOLLOW(A)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56B37-8F3E-CE41-9589-126E3F02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5D48DE-E4DE-CD4D-8D3B-DCCF96220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4665959"/>
            <a:ext cx="3240360" cy="2219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DA1BBF-F710-FB42-8669-565B61FF2881}"/>
              </a:ext>
            </a:extLst>
          </p:cNvPr>
          <p:cNvSpPr txBox="1"/>
          <p:nvPr/>
        </p:nvSpPr>
        <p:spPr>
          <a:xfrm>
            <a:off x="18965" y="4491007"/>
            <a:ext cx="593803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N" dirty="0">
                <a:solidFill>
                  <a:srgbClr val="FF0000"/>
                </a:solidFill>
              </a:rPr>
              <a:t>There may have been symbols between A and a, at some time during derivation, but if so, they derived ε and disappeared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9156E-AFCF-C84E-99EA-BB607D296919}"/>
              </a:ext>
            </a:extLst>
          </p:cNvPr>
          <p:cNvSpPr txBox="1"/>
          <p:nvPr/>
        </p:nvSpPr>
        <p:spPr>
          <a:xfrm>
            <a:off x="7469900" y="4651821"/>
            <a:ext cx="1585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 ⇒* ⍺Aaβ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A ⇒* c𝛾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B939CF8-F1CC-4242-934E-A49A2B45CB90}"/>
              </a:ext>
            </a:extLst>
          </p:cNvPr>
          <p:cNvGrpSpPr/>
          <p:nvPr/>
        </p:nvGrpSpPr>
        <p:grpSpPr>
          <a:xfrm>
            <a:off x="323528" y="5055293"/>
            <a:ext cx="3960440" cy="1686075"/>
            <a:chOff x="323528" y="5027912"/>
            <a:chExt cx="3960440" cy="168607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437AE8B-EFBD-A64D-9412-A8A01A411FD3}"/>
                </a:ext>
              </a:extLst>
            </p:cNvPr>
            <p:cNvGrpSpPr/>
            <p:nvPr/>
          </p:nvGrpSpPr>
          <p:grpSpPr>
            <a:xfrm>
              <a:off x="323528" y="5649588"/>
              <a:ext cx="3960440" cy="371700"/>
              <a:chOff x="611560" y="5805263"/>
              <a:chExt cx="3960440" cy="3717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5B6C41C-21EB-A04D-9564-6EE49C8AC53A}"/>
                  </a:ext>
                </a:extLst>
              </p:cNvPr>
              <p:cNvSpPr/>
              <p:nvPr/>
            </p:nvSpPr>
            <p:spPr>
              <a:xfrm>
                <a:off x="611560" y="5805264"/>
                <a:ext cx="3960440" cy="371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C852641-22EF-CB48-8686-01D76151849F}"/>
                  </a:ext>
                </a:extLst>
              </p:cNvPr>
              <p:cNvSpPr/>
              <p:nvPr/>
            </p:nvSpPr>
            <p:spPr>
              <a:xfrm>
                <a:off x="2060104" y="5805263"/>
                <a:ext cx="1215752" cy="37169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6D66DA4-49A8-A24B-82F2-17FF32892BA7}"/>
                </a:ext>
              </a:extLst>
            </p:cNvPr>
            <p:cNvGrpSpPr/>
            <p:nvPr/>
          </p:nvGrpSpPr>
          <p:grpSpPr>
            <a:xfrm>
              <a:off x="1348381" y="6021287"/>
              <a:ext cx="686598" cy="675488"/>
              <a:chOff x="1348381" y="6021287"/>
              <a:chExt cx="686598" cy="675488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E78EE62-4FEF-F34E-BB49-49E011B165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1680" y="6021287"/>
                <a:ext cx="80392" cy="35495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9910F8-9D73-4C46-B611-580BBA82B57A}"/>
                  </a:ext>
                </a:extLst>
              </p:cNvPr>
              <p:cNvSpPr txBox="1"/>
              <p:nvPr/>
            </p:nvSpPr>
            <p:spPr>
              <a:xfrm>
                <a:off x="1348381" y="6327443"/>
                <a:ext cx="686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FIRST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7879214-1DFC-D141-987A-C16EDAD4E2B5}"/>
                </a:ext>
              </a:extLst>
            </p:cNvPr>
            <p:cNvGrpSpPr/>
            <p:nvPr/>
          </p:nvGrpSpPr>
          <p:grpSpPr>
            <a:xfrm>
              <a:off x="2577721" y="6021287"/>
              <a:ext cx="986167" cy="692700"/>
              <a:chOff x="1182257" y="6004075"/>
              <a:chExt cx="986167" cy="69270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C2958F9A-C511-C445-9ABC-F15A857651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360" y="6004075"/>
                <a:ext cx="99320" cy="3721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7E5F44-63B6-7D4B-9E88-CD5B1A811C0F}"/>
                  </a:ext>
                </a:extLst>
              </p:cNvPr>
              <p:cNvSpPr txBox="1"/>
              <p:nvPr/>
            </p:nvSpPr>
            <p:spPr>
              <a:xfrm>
                <a:off x="1182257" y="6327443"/>
                <a:ext cx="986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FOLLOW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FDD5F08-1E91-A44B-A207-554F3F92EE3B}"/>
                </a:ext>
              </a:extLst>
            </p:cNvPr>
            <p:cNvGrpSpPr/>
            <p:nvPr/>
          </p:nvGrpSpPr>
          <p:grpSpPr>
            <a:xfrm>
              <a:off x="1731876" y="5027912"/>
              <a:ext cx="1255948" cy="621675"/>
              <a:chOff x="1731876" y="5027912"/>
              <a:chExt cx="1255948" cy="621675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69CCCD33-E59B-044B-A34B-F78D1EB8D4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31876" y="5287818"/>
                <a:ext cx="571872" cy="3617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86447B7-F121-9442-A9F3-1BAB81C8BF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3748" y="5287818"/>
                <a:ext cx="684076" cy="3617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A008CB-113F-EC41-9021-BFB52581AC75}"/>
                  </a:ext>
                </a:extLst>
              </p:cNvPr>
              <p:cNvSpPr txBox="1"/>
              <p:nvPr/>
            </p:nvSpPr>
            <p:spPr>
              <a:xfrm>
                <a:off x="2159403" y="5027912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06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DE96-F9DF-D047-8F3A-2E4628C5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FIRST and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CAB7-56E5-C54F-BCA4-0A134832B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Why do we need FIRST and FOLLOW in parsing?</a:t>
            </a:r>
          </a:p>
          <a:p>
            <a:pPr lvl="1"/>
            <a:r>
              <a:rPr lang="en-US" dirty="0"/>
              <a:t>FIRST and FOLLOW allow to choose which production to apply, based on the next input symbol</a:t>
            </a:r>
          </a:p>
          <a:p>
            <a:r>
              <a:rPr lang="en-US" dirty="0"/>
              <a:t>FIRST</a:t>
            </a:r>
            <a:r>
              <a:rPr lang="en-US" sz="2400" dirty="0"/>
              <a:t>[</a:t>
            </a:r>
            <a:r>
              <a:rPr lang="zh-CN" altLang="en-US" sz="2400" dirty="0"/>
              <a:t>开始集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FIRST(⍺): set of terminals that start strings derived from ⍺</a:t>
            </a:r>
          </a:p>
          <a:p>
            <a:pPr lvl="2"/>
            <a:r>
              <a:rPr lang="en-US" dirty="0"/>
              <a:t>⍺: </a:t>
            </a:r>
            <a:r>
              <a:rPr lang="en-US" b="1" u="sng" dirty="0"/>
              <a:t>any string</a:t>
            </a:r>
            <a:r>
              <a:rPr lang="en-US" b="1" dirty="0"/>
              <a:t> </a:t>
            </a:r>
            <a:r>
              <a:rPr lang="en-US" dirty="0"/>
              <a:t>of grammar symbols</a:t>
            </a:r>
          </a:p>
          <a:p>
            <a:pPr lvl="1"/>
            <a:r>
              <a:rPr lang="en-US" dirty="0"/>
              <a:t>Consider </a:t>
            </a:r>
            <a:r>
              <a:rPr lang="en-US" dirty="0">
                <a:solidFill>
                  <a:srgbClr val="0000FF"/>
                </a:solidFill>
              </a:rPr>
              <a:t>A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⍺|β</a:t>
            </a:r>
            <a:r>
              <a:rPr lang="en-US" dirty="0">
                <a:sym typeface="Wingdings" pitchFamily="2" charset="2"/>
              </a:rPr>
              <a:t>, where FIRST(⍺) and FIRST(β) are disjoint sets</a:t>
            </a:r>
          </a:p>
          <a:p>
            <a:pPr lvl="1"/>
            <a:r>
              <a:rPr lang="en-US" dirty="0">
                <a:sym typeface="Wingdings" pitchFamily="2" charset="2"/>
              </a:rPr>
              <a:t>We can then choose by looking at the next input symbol </a:t>
            </a:r>
            <a:r>
              <a:rPr lang="en-US" i="1" dirty="0">
                <a:sym typeface="Wingdings" pitchFamily="2" charset="2"/>
              </a:rPr>
              <a:t>a</a:t>
            </a:r>
          </a:p>
          <a:p>
            <a:pPr lvl="2"/>
            <a:r>
              <a:rPr lang="en-US" dirty="0">
                <a:sym typeface="Wingdings" pitchFamily="2" charset="2"/>
              </a:rPr>
              <a:t>since </a:t>
            </a:r>
            <a:r>
              <a:rPr lang="en-US" i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can be in at most FIRST(⍺) or FIRST(β), not both </a:t>
            </a:r>
          </a:p>
          <a:p>
            <a:r>
              <a:rPr lang="en-US" dirty="0">
                <a:sym typeface="Wingdings" pitchFamily="2" charset="2"/>
              </a:rPr>
              <a:t>FOLLOW</a:t>
            </a:r>
            <a:r>
              <a:rPr lang="en-US" sz="2400" dirty="0">
                <a:sym typeface="Wingdings" pitchFamily="2" charset="2"/>
              </a:rPr>
              <a:t>[</a:t>
            </a:r>
            <a:r>
              <a:rPr lang="zh-CN" altLang="en-US" sz="2400" dirty="0">
                <a:sym typeface="Wingdings" pitchFamily="2" charset="2"/>
              </a:rPr>
              <a:t>后继集</a:t>
            </a:r>
            <a:r>
              <a:rPr lang="en-US" sz="2400" dirty="0">
                <a:sym typeface="Wingdings" pitchFamily="2" charset="2"/>
              </a:rPr>
              <a:t>]</a:t>
            </a:r>
          </a:p>
          <a:p>
            <a:pPr lvl="1"/>
            <a:r>
              <a:rPr lang="en-US" dirty="0">
                <a:sym typeface="Wingdings" pitchFamily="2" charset="2"/>
              </a:rPr>
              <a:t>FOLLOW(A): set of terminals that can appear right after </a:t>
            </a:r>
            <a:r>
              <a:rPr lang="en-US" i="1" dirty="0">
                <a:sym typeface="Wingdings" pitchFamily="2" charset="2"/>
              </a:rPr>
              <a:t>A</a:t>
            </a:r>
          </a:p>
          <a:p>
            <a:pPr lvl="2"/>
            <a:r>
              <a:rPr lang="en-US" i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: </a:t>
            </a:r>
            <a:r>
              <a:rPr lang="en-US" b="1" u="sng" dirty="0">
                <a:sym typeface="Wingdings" pitchFamily="2" charset="2"/>
              </a:rPr>
              <a:t>nonterminal</a:t>
            </a:r>
          </a:p>
          <a:p>
            <a:pPr lvl="1"/>
            <a:r>
              <a:rPr lang="en-US" dirty="0">
                <a:sym typeface="Wingdings" pitchFamily="2" charset="2"/>
              </a:rPr>
              <a:t>If there’s a derivation of </a:t>
            </a:r>
            <a:r>
              <a:rPr lang="en-US" i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that results in </a:t>
            </a:r>
            <a:r>
              <a:rPr lang="en-US" dirty="0" err="1">
                <a:sym typeface="Wingdings" pitchFamily="2" charset="2"/>
              </a:rPr>
              <a:t>ε</a:t>
            </a:r>
            <a:endParaRPr lang="en-US" dirty="0">
              <a:sym typeface="Wingdings" pitchFamily="2" charset="2"/>
            </a:endParaRPr>
          </a:p>
          <a:p>
            <a:pPr lvl="2"/>
            <a:r>
              <a:rPr lang="en-US" dirty="0">
                <a:sym typeface="Wingdings" pitchFamily="2" charset="2"/>
              </a:rPr>
              <a:t>In this case, </a:t>
            </a:r>
            <a:r>
              <a:rPr lang="en-US" i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could be replaced by nothing and the next token would be the first token of the symbol following </a:t>
            </a:r>
            <a:r>
              <a:rPr lang="en-US" i="1" dirty="0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in the sentence being parsed</a:t>
            </a:r>
          </a:p>
          <a:p>
            <a:pPr lvl="2"/>
            <a:r>
              <a:rPr lang="en-US" dirty="0">
                <a:sym typeface="Wingdings" pitchFamily="2" charset="2"/>
              </a:rPr>
              <a:t>Thus, parser needs to consider to choose the path A </a:t>
            </a:r>
            <a:r>
              <a:rPr lang="en-US" dirty="0"/>
              <a:t>⇒* </a:t>
            </a:r>
            <a:r>
              <a:rPr lang="en-US" dirty="0" err="1">
                <a:sym typeface="Wingdings" pitchFamily="2" charset="2"/>
              </a:rPr>
              <a:t>ε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56B37-8F3E-CE41-9589-126E3F02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C09D172-D8FE-0C43-9B71-564D98E373D2}"/>
              </a:ext>
            </a:extLst>
          </p:cNvPr>
          <p:cNvGrpSpPr/>
          <p:nvPr/>
        </p:nvGrpSpPr>
        <p:grpSpPr>
          <a:xfrm>
            <a:off x="6660232" y="3482558"/>
            <a:ext cx="2137695" cy="1015663"/>
            <a:chOff x="7164288" y="3212976"/>
            <a:chExt cx="2137695" cy="101566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4BD264-9845-7E4B-92BD-613C6F3A96A1}"/>
                </a:ext>
              </a:extLst>
            </p:cNvPr>
            <p:cNvSpPr txBox="1"/>
            <p:nvPr/>
          </p:nvSpPr>
          <p:spPr>
            <a:xfrm>
              <a:off x="7164288" y="3212976"/>
              <a:ext cx="8386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6000" dirty="0">
                  <a:solidFill>
                    <a:srgbClr val="0000FF"/>
                  </a:solidFill>
                </a:rPr>
                <a:t>☞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C87FED-05B4-2540-9033-696000170458}"/>
                </a:ext>
              </a:extLst>
            </p:cNvPr>
            <p:cNvSpPr txBox="1"/>
            <p:nvPr/>
          </p:nvSpPr>
          <p:spPr>
            <a:xfrm>
              <a:off x="7816127" y="3489974"/>
              <a:ext cx="14858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400" dirty="0">
                  <a:solidFill>
                    <a:srgbClr val="0000FF"/>
                  </a:solidFill>
                </a:rPr>
                <a:t>lookahead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EFAC1BE-D6B7-7941-A74D-BD2CE8A7D46F}"/>
              </a:ext>
            </a:extLst>
          </p:cNvPr>
          <p:cNvSpPr txBox="1"/>
          <p:nvPr/>
        </p:nvSpPr>
        <p:spPr>
          <a:xfrm>
            <a:off x="1487423" y="6165304"/>
            <a:ext cx="632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CN" dirty="0">
                <a:solidFill>
                  <a:srgbClr val="FF0000"/>
                </a:solidFill>
              </a:rPr>
              <a:t>on-terminal A disappears, without consuming any input symbol.</a:t>
            </a:r>
          </a:p>
        </p:txBody>
      </p:sp>
    </p:spTree>
    <p:extLst>
      <p:ext uri="{BB962C8B-B14F-4D97-AF65-F5344CB8AC3E}">
        <p14:creationId xmlns:p14="http://schemas.microsoft.com/office/powerpoint/2010/main" val="176040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76BA-3D2C-394E-906E-7A4E29C0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3F8E5-901B-DE44-BFE9-F24D6329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20761-2BBC-9645-B152-F83795163649}"/>
              </a:ext>
            </a:extLst>
          </p:cNvPr>
          <p:cNvSpPr txBox="1"/>
          <p:nvPr/>
        </p:nvSpPr>
        <p:spPr>
          <a:xfrm>
            <a:off x="395536" y="1124744"/>
            <a:ext cx="145437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Grammar:</a:t>
            </a:r>
          </a:p>
          <a:p>
            <a:r>
              <a:rPr lang="en-US" sz="2400" dirty="0">
                <a:solidFill>
                  <a:srgbClr val="0000FF"/>
                </a:solidFill>
              </a:rPr>
              <a:t>S 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sz="2400" dirty="0" err="1">
                <a:solidFill>
                  <a:srgbClr val="0000FF"/>
                </a:solidFill>
              </a:rPr>
              <a:t>aBC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B 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sz="2400" dirty="0" err="1">
                <a:solidFill>
                  <a:srgbClr val="0000FF"/>
                </a:solidFill>
                <a:sym typeface="Wingdings" pitchFamily="2" charset="2"/>
              </a:rPr>
              <a:t>bC</a:t>
            </a:r>
            <a:endParaRPr lang="en-US" sz="2400" dirty="0">
              <a:solidFill>
                <a:srgbClr val="0000FF"/>
              </a:solidFill>
              <a:sym typeface="Wingdings" pitchFamily="2" charset="2"/>
            </a:endParaRPr>
          </a:p>
          <a:p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B  dB</a:t>
            </a:r>
          </a:p>
          <a:p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B  </a:t>
            </a:r>
            <a:r>
              <a:rPr lang="en-US" sz="2400" dirty="0" err="1">
                <a:solidFill>
                  <a:srgbClr val="0000FF"/>
                </a:solidFill>
                <a:sym typeface="Wingdings" pitchFamily="2" charset="2"/>
              </a:rPr>
              <a:t>ε</a:t>
            </a:r>
            <a:endParaRPr lang="en-US" sz="2400" dirty="0">
              <a:solidFill>
                <a:srgbClr val="0000FF"/>
              </a:solidFill>
              <a:sym typeface="Wingdings" pitchFamily="2" charset="2"/>
            </a:endParaRPr>
          </a:p>
          <a:p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C  c</a:t>
            </a:r>
          </a:p>
          <a:p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C  a</a:t>
            </a:r>
          </a:p>
          <a:p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D  e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E828A7-9723-824D-B5EB-68F493D73870}"/>
              </a:ext>
            </a:extLst>
          </p:cNvPr>
          <p:cNvSpPr txBox="1"/>
          <p:nvPr/>
        </p:nvSpPr>
        <p:spPr>
          <a:xfrm>
            <a:off x="3779912" y="1124744"/>
            <a:ext cx="14574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Input: </a:t>
            </a:r>
            <a:r>
              <a:rPr lang="en-US" sz="2400" dirty="0" err="1">
                <a:solidFill>
                  <a:srgbClr val="7030A0"/>
                </a:solidFill>
              </a:rPr>
              <a:t>ada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     S</a:t>
            </a:r>
          </a:p>
          <a:p>
            <a:r>
              <a:rPr lang="el-GR" sz="2400" dirty="0"/>
              <a:t>⇒ </a:t>
            </a:r>
            <a:r>
              <a:rPr lang="en-US" sz="2400" dirty="0" err="1">
                <a:solidFill>
                  <a:srgbClr val="0000FF"/>
                </a:solidFill>
              </a:rPr>
              <a:t>aBC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l-GR" sz="2400" dirty="0"/>
              <a:t>⇒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00FF"/>
                </a:solidFill>
              </a:rPr>
              <a:t>adBC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l-GR" sz="2400" dirty="0"/>
              <a:t>⇒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00FF"/>
                </a:solidFill>
              </a:rPr>
              <a:t>adC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l-GR" sz="2400" dirty="0"/>
              <a:t>⇒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ada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1920BD-28B4-4344-B8F8-DCA56B0F7D2C}"/>
              </a:ext>
            </a:extLst>
          </p:cNvPr>
          <p:cNvCxnSpPr>
            <a:cxnSpLocks/>
          </p:cNvCxnSpPr>
          <p:nvPr/>
        </p:nvCxnSpPr>
        <p:spPr>
          <a:xfrm flipV="1">
            <a:off x="4716016" y="1484784"/>
            <a:ext cx="0" cy="2743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40D49F-ADA5-4944-84E9-F646648BF601}"/>
              </a:ext>
            </a:extLst>
          </p:cNvPr>
          <p:cNvCxnSpPr>
            <a:cxnSpLocks/>
          </p:cNvCxnSpPr>
          <p:nvPr/>
        </p:nvCxnSpPr>
        <p:spPr>
          <a:xfrm flipV="1">
            <a:off x="4900228" y="1484784"/>
            <a:ext cx="0" cy="2743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1B0FDE-D8DD-A44E-AAD0-A90EF0742367}"/>
              </a:ext>
            </a:extLst>
          </p:cNvPr>
          <p:cNvCxnSpPr>
            <a:cxnSpLocks/>
          </p:cNvCxnSpPr>
          <p:nvPr/>
        </p:nvCxnSpPr>
        <p:spPr>
          <a:xfrm flipV="1">
            <a:off x="5084440" y="1484784"/>
            <a:ext cx="0" cy="2743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C63DB3-2396-984E-BF43-4C1935F2838A}"/>
              </a:ext>
            </a:extLst>
          </p:cNvPr>
          <p:cNvCxnSpPr>
            <a:cxnSpLocks/>
          </p:cNvCxnSpPr>
          <p:nvPr/>
        </p:nvCxnSpPr>
        <p:spPr>
          <a:xfrm flipV="1">
            <a:off x="4283968" y="1844824"/>
            <a:ext cx="0" cy="1828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CA973E-1D3A-5247-B938-99656B0BBAB6}"/>
              </a:ext>
            </a:extLst>
          </p:cNvPr>
          <p:cNvCxnSpPr>
            <a:cxnSpLocks/>
          </p:cNvCxnSpPr>
          <p:nvPr/>
        </p:nvCxnSpPr>
        <p:spPr>
          <a:xfrm flipV="1">
            <a:off x="4427984" y="2204864"/>
            <a:ext cx="0" cy="1828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9817A4-D885-EF4B-AB73-2AA54B28B51C}"/>
              </a:ext>
            </a:extLst>
          </p:cNvPr>
          <p:cNvCxnSpPr>
            <a:cxnSpLocks/>
          </p:cNvCxnSpPr>
          <p:nvPr/>
        </p:nvCxnSpPr>
        <p:spPr>
          <a:xfrm flipV="1">
            <a:off x="4580384" y="2578616"/>
            <a:ext cx="0" cy="1828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17A459-A361-C34F-BDA5-CF25E141AF4E}"/>
              </a:ext>
            </a:extLst>
          </p:cNvPr>
          <p:cNvCxnSpPr>
            <a:cxnSpLocks/>
          </p:cNvCxnSpPr>
          <p:nvPr/>
        </p:nvCxnSpPr>
        <p:spPr>
          <a:xfrm flipV="1">
            <a:off x="4572000" y="2938656"/>
            <a:ext cx="0" cy="1828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B38CA2-ADE6-1E4C-80E3-0B3FB9221E25}"/>
              </a:ext>
            </a:extLst>
          </p:cNvPr>
          <p:cNvSpPr txBox="1"/>
          <p:nvPr/>
        </p:nvSpPr>
        <p:spPr>
          <a:xfrm>
            <a:off x="6300192" y="1124744"/>
            <a:ext cx="14638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Input: </a:t>
            </a:r>
            <a:r>
              <a:rPr lang="en-US" sz="2400" dirty="0" err="1">
                <a:solidFill>
                  <a:srgbClr val="7030A0"/>
                </a:solidFill>
              </a:rPr>
              <a:t>ade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     S</a:t>
            </a:r>
          </a:p>
          <a:p>
            <a:r>
              <a:rPr lang="el-GR" sz="2400" dirty="0"/>
              <a:t>⇒ </a:t>
            </a:r>
            <a:r>
              <a:rPr lang="en-US" sz="2400" dirty="0" err="1">
                <a:solidFill>
                  <a:srgbClr val="0000FF"/>
                </a:solidFill>
              </a:rPr>
              <a:t>aBC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l-GR" sz="2400" dirty="0"/>
              <a:t>⇒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00FF"/>
                </a:solidFill>
              </a:rPr>
              <a:t>adBC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l-GR" sz="2400" dirty="0"/>
              <a:t>⇒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00FF"/>
                </a:solidFill>
              </a:rPr>
              <a:t>adC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l-GR" sz="2400" dirty="0"/>
              <a:t>⇒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63A8ED-0007-B343-A528-8AB1B808F534}"/>
              </a:ext>
            </a:extLst>
          </p:cNvPr>
          <p:cNvSpPr txBox="1"/>
          <p:nvPr/>
        </p:nvSpPr>
        <p:spPr>
          <a:xfrm>
            <a:off x="7016028" y="2232739"/>
            <a:ext cx="688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✗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97AC8E-2F01-5745-8198-B34D72521834}"/>
              </a:ext>
            </a:extLst>
          </p:cNvPr>
          <p:cNvGrpSpPr/>
          <p:nvPr/>
        </p:nvGrpSpPr>
        <p:grpSpPr>
          <a:xfrm>
            <a:off x="1404667" y="1880359"/>
            <a:ext cx="2186624" cy="1920006"/>
            <a:chOff x="1404667" y="1880359"/>
            <a:chExt cx="2186624" cy="19200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A25216-7CB1-4C49-AD8A-5265C74EEAC1}"/>
                </a:ext>
              </a:extLst>
            </p:cNvPr>
            <p:cNvSpPr txBox="1"/>
            <p:nvPr/>
          </p:nvSpPr>
          <p:spPr>
            <a:xfrm>
              <a:off x="1552101" y="1880359"/>
              <a:ext cx="1802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b ∈ FIRST(B)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6AC4FB1-0E5E-824B-806A-C311F4F0A898}"/>
                </a:ext>
              </a:extLst>
            </p:cNvPr>
            <p:cNvSpPr txBox="1"/>
            <p:nvPr/>
          </p:nvSpPr>
          <p:spPr>
            <a:xfrm>
              <a:off x="1552100" y="2216696"/>
              <a:ext cx="1802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d ∈ FIRST(B)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19112E-F8A5-8E4B-96B1-174D89400BD7}"/>
                </a:ext>
              </a:extLst>
            </p:cNvPr>
            <p:cNvSpPr txBox="1"/>
            <p:nvPr/>
          </p:nvSpPr>
          <p:spPr>
            <a:xfrm>
              <a:off x="1404667" y="2967335"/>
              <a:ext cx="21625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c ∈ FOLLOW(B)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8E3F05-B492-DA44-8533-B719471ABDF5}"/>
                </a:ext>
              </a:extLst>
            </p:cNvPr>
            <p:cNvSpPr txBox="1"/>
            <p:nvPr/>
          </p:nvSpPr>
          <p:spPr>
            <a:xfrm>
              <a:off x="1404667" y="3338700"/>
              <a:ext cx="21866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a ∈ FOLLOW(B) 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98BACD76-4B55-FF4D-9540-684C428BF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4578633"/>
            <a:ext cx="8784976" cy="1126038"/>
          </a:xfrm>
        </p:spPr>
        <p:txBody>
          <a:bodyPr>
            <a:normAutofit/>
          </a:bodyPr>
          <a:lstStyle/>
          <a:p>
            <a:r>
              <a:rPr lang="en-US" dirty="0"/>
              <a:t>Both FIRST and FOLLOW should be used to construct the parsing table</a:t>
            </a:r>
          </a:p>
        </p:txBody>
      </p:sp>
    </p:spTree>
    <p:extLst>
      <p:ext uri="{BB962C8B-B14F-4D97-AF65-F5344CB8AC3E}">
        <p14:creationId xmlns:p14="http://schemas.microsoft.com/office/powerpoint/2010/main" val="245725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C7A7-5799-BA4D-AEDB-5C7638CC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E772C-272C-E044-B5F8-6DD36BE4B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964488" cy="5616624"/>
          </a:xfrm>
        </p:spPr>
        <p:txBody>
          <a:bodyPr>
            <a:normAutofit/>
          </a:bodyPr>
          <a:lstStyle/>
          <a:p>
            <a:r>
              <a:rPr lang="en-US" dirty="0"/>
              <a:t>Compute FIRST(X) for </a:t>
            </a:r>
            <a:r>
              <a:rPr lang="en-US" u="sng" dirty="0"/>
              <a:t>all grammar symbols</a:t>
            </a:r>
            <a:r>
              <a:rPr lang="en-US" dirty="0"/>
              <a:t> X, apply the following rules until no terminal or </a:t>
            </a:r>
            <a:r>
              <a:rPr lang="el-GR" dirty="0"/>
              <a:t>ε </a:t>
            </a:r>
            <a:r>
              <a:rPr lang="en-US" dirty="0"/>
              <a:t>can be added to any FIRST set</a:t>
            </a:r>
          </a:p>
          <a:p>
            <a:pPr lvl="1"/>
            <a:r>
              <a:rPr lang="en-US" dirty="0"/>
              <a:t>If X ∈ T, then FIRST(X)={</a:t>
            </a:r>
            <a:r>
              <a:rPr lang="en-US" dirty="0">
                <a:solidFill>
                  <a:srgbClr val="0000FF"/>
                </a:solidFill>
              </a:rPr>
              <a:t>X</a:t>
            </a:r>
            <a:r>
              <a:rPr lang="en-US" dirty="0"/>
              <a:t>}</a:t>
            </a:r>
            <a:r>
              <a:rPr lang="en-US" sz="2000" dirty="0"/>
              <a:t>[</a:t>
            </a:r>
            <a:r>
              <a:rPr lang="zh-CN" altLang="en-US" sz="2000" dirty="0"/>
              <a:t>终结符</a:t>
            </a:r>
            <a:r>
              <a:rPr lang="en-US" sz="2000" dirty="0"/>
              <a:t>]</a:t>
            </a:r>
          </a:p>
          <a:p>
            <a:pPr lvl="1"/>
            <a:r>
              <a:rPr lang="en-US" dirty="0"/>
              <a:t>If X ∈ N and X→ </a:t>
            </a:r>
            <a:r>
              <a:rPr lang="el-GR" dirty="0"/>
              <a:t>ε </a:t>
            </a:r>
            <a:r>
              <a:rPr lang="en-US" dirty="0"/>
              <a:t>exists, then add </a:t>
            </a:r>
            <a:r>
              <a:rPr lang="el-GR" dirty="0">
                <a:solidFill>
                  <a:srgbClr val="0000FF"/>
                </a:solidFill>
              </a:rPr>
              <a:t>ε</a:t>
            </a:r>
            <a:r>
              <a:rPr lang="el-GR" dirty="0"/>
              <a:t> </a:t>
            </a:r>
            <a:r>
              <a:rPr lang="en-US" dirty="0"/>
              <a:t>to FIRST(X)</a:t>
            </a:r>
            <a:r>
              <a:rPr lang="en-US" altLang="zh-CN" sz="2000" dirty="0"/>
              <a:t>[</a:t>
            </a:r>
            <a:r>
              <a:rPr lang="zh-CN" altLang="en-US" sz="2000" dirty="0"/>
              <a:t>非终结符</a:t>
            </a:r>
            <a:r>
              <a:rPr lang="en-US" altLang="zh-CN" sz="2000" dirty="0"/>
              <a:t>, </a:t>
            </a:r>
            <a:r>
              <a:rPr lang="zh-CN" altLang="en-US" sz="2000" dirty="0"/>
              <a:t>空式</a:t>
            </a:r>
            <a:r>
              <a:rPr lang="en-US" altLang="zh-CN" sz="2000" dirty="0"/>
              <a:t>]</a:t>
            </a:r>
            <a:endParaRPr lang="en-US" sz="2000" dirty="0"/>
          </a:p>
          <a:p>
            <a:pPr lvl="1"/>
            <a:r>
              <a:rPr lang="en-US" dirty="0"/>
              <a:t>If X ∈ N and X→ Y</a:t>
            </a:r>
            <a:r>
              <a:rPr lang="en-US" baseline="-25000" dirty="0"/>
              <a:t>1</a:t>
            </a:r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Y</a:t>
            </a:r>
            <a:r>
              <a:rPr lang="en-US" baseline="-25000" dirty="0"/>
              <a:t>3</a:t>
            </a:r>
            <a:r>
              <a:rPr lang="en-US" dirty="0"/>
              <a:t>...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, then</a:t>
            </a:r>
            <a:r>
              <a:rPr lang="en-US" altLang="zh-CN" sz="2000" dirty="0"/>
              <a:t>[</a:t>
            </a:r>
            <a:r>
              <a:rPr lang="zh-CN" altLang="en-US" sz="2000" dirty="0"/>
              <a:t>非终结符</a:t>
            </a:r>
            <a:r>
              <a:rPr lang="en-US" altLang="zh-CN" sz="2000" dirty="0"/>
              <a:t>, </a:t>
            </a:r>
            <a:r>
              <a:rPr lang="zh-CN" altLang="en-US" sz="2000" dirty="0"/>
              <a:t>非空式</a:t>
            </a:r>
            <a:r>
              <a:rPr lang="en-US" altLang="zh-CN" sz="2000" dirty="0"/>
              <a:t>]</a:t>
            </a:r>
            <a:endParaRPr lang="en-US" sz="2000" dirty="0"/>
          </a:p>
          <a:p>
            <a:pPr lvl="2"/>
            <a:r>
              <a:rPr lang="en-US" dirty="0"/>
              <a:t>Add </a:t>
            </a:r>
            <a:r>
              <a:rPr lang="en-US" i="1" dirty="0">
                <a:solidFill>
                  <a:srgbClr val="0000FF"/>
                </a:solidFill>
              </a:rPr>
              <a:t>a</a:t>
            </a:r>
            <a:r>
              <a:rPr lang="en-US" dirty="0"/>
              <a:t> to FIRST(X), if for some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i="1" dirty="0">
                <a:solidFill>
                  <a:srgbClr val="0000FF"/>
                </a:solidFill>
              </a:rPr>
              <a:t>a</a:t>
            </a:r>
            <a:r>
              <a:rPr lang="en-US" dirty="0"/>
              <a:t> is in FIRST(Y</a:t>
            </a:r>
            <a:r>
              <a:rPr lang="en-US" baseline="-25000" dirty="0"/>
              <a:t>i</a:t>
            </a:r>
            <a:r>
              <a:rPr lang="en-US" dirty="0"/>
              <a:t>), and </a:t>
            </a:r>
            <a:r>
              <a:rPr lang="el-GR" dirty="0"/>
              <a:t>ε</a:t>
            </a:r>
            <a:r>
              <a:rPr lang="en-US" dirty="0"/>
              <a:t> is in all of FIRST(Y</a:t>
            </a:r>
            <a:r>
              <a:rPr lang="en-US" baseline="-25000" dirty="0"/>
              <a:t>1</a:t>
            </a:r>
            <a:r>
              <a:rPr lang="en-US" dirty="0"/>
              <a:t>), …, FIRST(Y</a:t>
            </a:r>
            <a:r>
              <a:rPr lang="en-US" baseline="-25000" dirty="0"/>
              <a:t>i-1</a:t>
            </a:r>
            <a:r>
              <a:rPr lang="en-US" dirty="0"/>
              <a:t>), i.e., Y</a:t>
            </a:r>
            <a:r>
              <a:rPr lang="en-US" baseline="-25000" dirty="0"/>
              <a:t>1</a:t>
            </a:r>
            <a:r>
              <a:rPr lang="en-US" dirty="0"/>
              <a:t>…Y</a:t>
            </a:r>
            <a:r>
              <a:rPr lang="en-US" baseline="-25000" dirty="0"/>
              <a:t>i-1</a:t>
            </a:r>
            <a:r>
              <a:rPr lang="en-US" dirty="0"/>
              <a:t> </a:t>
            </a:r>
            <a:r>
              <a:rPr lang="el-GR" dirty="0"/>
              <a:t>⇒</a:t>
            </a:r>
            <a:r>
              <a:rPr lang="en-US" dirty="0"/>
              <a:t>* </a:t>
            </a:r>
            <a:r>
              <a:rPr lang="el-GR" dirty="0"/>
              <a:t>ε</a:t>
            </a:r>
            <a:r>
              <a:rPr lang="en-US" dirty="0"/>
              <a:t>. E.g.,</a:t>
            </a:r>
          </a:p>
          <a:p>
            <a:pPr lvl="3"/>
            <a:r>
              <a:rPr lang="en-US" dirty="0"/>
              <a:t>Everything in FIRST(Y</a:t>
            </a:r>
            <a:r>
              <a:rPr lang="en-US" baseline="-25000" dirty="0"/>
              <a:t>1</a:t>
            </a:r>
            <a:r>
              <a:rPr lang="en-US" dirty="0"/>
              <a:t>) is surely in FIRST(X)</a:t>
            </a:r>
          </a:p>
          <a:p>
            <a:pPr lvl="3"/>
            <a:r>
              <a:rPr lang="en-US" dirty="0"/>
              <a:t>If Y</a:t>
            </a:r>
            <a:r>
              <a:rPr lang="en-US" baseline="-25000" dirty="0"/>
              <a:t>1</a:t>
            </a:r>
            <a:r>
              <a:rPr lang="en-US" dirty="0"/>
              <a:t> doesn’t derive </a:t>
            </a:r>
            <a:r>
              <a:rPr lang="el-GR" dirty="0"/>
              <a:t>ε</a:t>
            </a:r>
            <a:r>
              <a:rPr lang="en-US" dirty="0"/>
              <a:t>, then we add nothing more</a:t>
            </a:r>
          </a:p>
          <a:p>
            <a:pPr lvl="3"/>
            <a:r>
              <a:rPr lang="en-US" dirty="0"/>
              <a:t>But if Y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l-GR" dirty="0"/>
              <a:t>⇒</a:t>
            </a:r>
            <a:r>
              <a:rPr lang="en-US" dirty="0"/>
              <a:t>* </a:t>
            </a:r>
            <a:r>
              <a:rPr lang="el-GR" dirty="0"/>
              <a:t>ε</a:t>
            </a:r>
            <a:r>
              <a:rPr lang="en-US" dirty="0"/>
              <a:t>, then we add FIRST(Y</a:t>
            </a:r>
            <a:r>
              <a:rPr lang="en-US" baseline="-25000" dirty="0"/>
              <a:t>2</a:t>
            </a:r>
            <a:r>
              <a:rPr lang="en-US" dirty="0"/>
              <a:t>), and so on</a:t>
            </a:r>
          </a:p>
          <a:p>
            <a:pPr lvl="2"/>
            <a:r>
              <a:rPr lang="en-US" dirty="0"/>
              <a:t>Add </a:t>
            </a:r>
            <a:r>
              <a:rPr lang="el-GR" dirty="0">
                <a:solidFill>
                  <a:srgbClr val="0000FF"/>
                </a:solidFill>
              </a:rPr>
              <a:t>ε</a:t>
            </a:r>
            <a:r>
              <a:rPr lang="en-US" dirty="0"/>
              <a:t> to FIRST(X), if </a:t>
            </a:r>
            <a:r>
              <a:rPr lang="el-GR" dirty="0"/>
              <a:t>ε</a:t>
            </a:r>
            <a:r>
              <a:rPr lang="en-US" dirty="0"/>
              <a:t> is in FIRST(</a:t>
            </a:r>
            <a:r>
              <a:rPr lang="en-US" dirty="0" err="1"/>
              <a:t>Y</a:t>
            </a:r>
            <a:r>
              <a:rPr lang="en-US" baseline="-25000" dirty="0" err="1"/>
              <a:t>j</a:t>
            </a:r>
            <a:r>
              <a:rPr lang="en-US" dirty="0"/>
              <a:t>) for all j=1,2,…k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FF9F4-68C8-2148-8C22-52A1A61C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228C8-4810-584B-8AD6-06BE8730BFBB}"/>
              </a:ext>
            </a:extLst>
          </p:cNvPr>
          <p:cNvSpPr txBox="1"/>
          <p:nvPr/>
        </p:nvSpPr>
        <p:spPr>
          <a:xfrm>
            <a:off x="449288" y="5445224"/>
            <a:ext cx="8424936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N" sz="2000" dirty="0"/>
              <a:t>如果X是非终结符</a:t>
            </a:r>
            <a:r>
              <a:rPr lang="zh-CN" altLang="en-US" sz="2000" dirty="0"/>
              <a:t>，且有</a:t>
            </a:r>
            <a:r>
              <a:rPr lang="zh-CN" altLang="en-CN" sz="2000" dirty="0"/>
              <a:t>产生式</a:t>
            </a:r>
            <a:r>
              <a:rPr lang="zh-CN" altLang="en-US" sz="2000" dirty="0"/>
              <a:t>形如 </a:t>
            </a:r>
            <a:r>
              <a:rPr lang="en-US" altLang="zh-CN" sz="2000" dirty="0"/>
              <a:t>X</a:t>
            </a:r>
            <a:r>
              <a:rPr lang="zh-CN" altLang="en-US" sz="2000" dirty="0"/>
              <a:t> </a:t>
            </a:r>
            <a:r>
              <a:rPr lang="en-US" altLang="zh-CN" sz="2000" dirty="0">
                <a:sym typeface="Wingdings" pitchFamily="2" charset="2"/>
              </a:rPr>
              <a:t> </a:t>
            </a:r>
            <a:r>
              <a:rPr lang="en-US" altLang="zh-CN" sz="2000" dirty="0" err="1">
                <a:sym typeface="Wingdings" pitchFamily="2" charset="2"/>
              </a:rPr>
              <a:t>ABCdEF</a:t>
            </a:r>
            <a:r>
              <a:rPr lang="en-US" altLang="zh-CN" sz="2000" dirty="0">
                <a:sym typeface="Wingdings" pitchFamily="2" charset="2"/>
              </a:rPr>
              <a:t>… (A,B,C</a:t>
            </a:r>
            <a:r>
              <a:rPr lang="zh-CN" altLang="en-US" sz="2000" dirty="0">
                <a:sym typeface="Wingdings" pitchFamily="2" charset="2"/>
              </a:rPr>
              <a:t>均为非终结符且包含</a:t>
            </a:r>
            <a:r>
              <a:rPr lang="el-GR" sz="2000" dirty="0"/>
              <a:t>ε </a:t>
            </a:r>
            <a:r>
              <a:rPr lang="zh-CN" altLang="en-US" sz="2000" dirty="0">
                <a:sym typeface="Wingdings" pitchFamily="2" charset="2"/>
              </a:rPr>
              <a:t>，</a:t>
            </a:r>
            <a:r>
              <a:rPr lang="en-US" altLang="zh-CN" sz="2000" dirty="0">
                <a:sym typeface="Wingdings" pitchFamily="2" charset="2"/>
              </a:rPr>
              <a:t>d</a:t>
            </a:r>
            <a:r>
              <a:rPr lang="zh-CN" altLang="en-US" sz="2000" dirty="0">
                <a:sym typeface="Wingdings" pitchFamily="2" charset="2"/>
              </a:rPr>
              <a:t>为终结符</a:t>
            </a:r>
            <a:r>
              <a:rPr lang="en-US" altLang="zh-CN" sz="2000" dirty="0">
                <a:sym typeface="Wingdings" pitchFamily="2" charset="2"/>
              </a:rPr>
              <a:t>)</a:t>
            </a:r>
            <a:r>
              <a:rPr lang="zh-CN" altLang="en-US" sz="2000" dirty="0">
                <a:sym typeface="Wingdings" pitchFamily="2" charset="2"/>
              </a:rPr>
              <a:t>，</a:t>
            </a:r>
            <a:r>
              <a:rPr lang="en-US" sz="2000" dirty="0" err="1">
                <a:sym typeface="Wingdings" pitchFamily="2" charset="2"/>
              </a:rPr>
              <a:t>则需要把FIRST</a:t>
            </a:r>
            <a:r>
              <a:rPr lang="en-US" sz="2000" dirty="0">
                <a:sym typeface="Wingdings" pitchFamily="2" charset="2"/>
              </a:rPr>
              <a:t>(A), FIRST(B), FIRST(C), </a:t>
            </a:r>
            <a:r>
              <a:rPr lang="en-US" sz="2000" dirty="0" err="1">
                <a:sym typeface="Wingdings" pitchFamily="2" charset="2"/>
              </a:rPr>
              <a:t>d加入到FIRST</a:t>
            </a:r>
            <a:r>
              <a:rPr lang="en-US" sz="2000" dirty="0">
                <a:sym typeface="Wingdings" pitchFamily="2" charset="2"/>
              </a:rPr>
              <a:t>(X)</a:t>
            </a:r>
            <a:r>
              <a:rPr lang="en-US" sz="2000" dirty="0" err="1">
                <a:sym typeface="Wingdings" pitchFamily="2" charset="2"/>
              </a:rPr>
              <a:t>中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405931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C7A7-5799-BA4D-AEDB-5C7638CC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E772C-272C-E044-B5F8-6DD36BE4B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166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Compute FIRST(X) for all grammar symbols X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符号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Next, we can compute FIRST for </a:t>
            </a:r>
            <a:r>
              <a:rPr lang="en-US" u="sng" dirty="0"/>
              <a:t>any string</a:t>
            </a:r>
            <a:r>
              <a:rPr lang="en-US" dirty="0"/>
              <a:t> ⍺ =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…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sz="2400" dirty="0"/>
              <a:t>[</a:t>
            </a:r>
            <a:r>
              <a:rPr lang="zh-CN" altLang="en-US" sz="2400" dirty="0"/>
              <a:t>符号串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Add FIRST(X</a:t>
            </a:r>
            <a:r>
              <a:rPr lang="en-US" baseline="-25000" dirty="0"/>
              <a:t>1</a:t>
            </a:r>
            <a:r>
              <a:rPr lang="en-US" dirty="0"/>
              <a:t>) all non-</a:t>
            </a:r>
            <a:r>
              <a:rPr lang="el-GR" dirty="0"/>
              <a:t>ε</a:t>
            </a:r>
            <a:r>
              <a:rPr lang="en-US" dirty="0"/>
              <a:t> symbols to FIRST(⍺)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当然！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dirty="0"/>
              <a:t>Add FIRST(X</a:t>
            </a:r>
            <a:r>
              <a:rPr lang="en-US" baseline="-25000" dirty="0"/>
              <a:t>i</a:t>
            </a:r>
            <a:r>
              <a:rPr lang="en-US" dirty="0"/>
              <a:t>) − </a:t>
            </a:r>
            <a:r>
              <a:rPr lang="el-GR" dirty="0"/>
              <a:t>ε</a:t>
            </a:r>
            <a:r>
              <a:rPr lang="en-US" dirty="0"/>
              <a:t>, 2≤i≤k,</a:t>
            </a:r>
            <a:r>
              <a:rPr lang="el-GR" dirty="0"/>
              <a:t> </a:t>
            </a:r>
            <a:r>
              <a:rPr lang="en-US" dirty="0"/>
              <a:t>to FIRST(</a:t>
            </a:r>
            <a:r>
              <a:rPr lang="el-GR" dirty="0"/>
              <a:t>α)</a:t>
            </a:r>
            <a:r>
              <a:rPr lang="en-US" dirty="0"/>
              <a:t>, if FIRST(X</a:t>
            </a:r>
            <a:r>
              <a:rPr lang="en-US" baseline="-25000" dirty="0"/>
              <a:t>1</a:t>
            </a:r>
            <a:r>
              <a:rPr lang="en-US" dirty="0"/>
              <a:t>), ..., FIRST(X</a:t>
            </a:r>
            <a:r>
              <a:rPr lang="en-US" baseline="-25000" dirty="0"/>
              <a:t>k−1</a:t>
            </a:r>
            <a:r>
              <a:rPr lang="en-US" dirty="0"/>
              <a:t>) all contain </a:t>
            </a:r>
            <a:r>
              <a:rPr lang="el-GR" dirty="0"/>
              <a:t>ε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前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k-1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个都透明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dirty="0"/>
              <a:t>Add non-</a:t>
            </a:r>
            <a:r>
              <a:rPr lang="el-GR" dirty="0"/>
              <a:t>ε</a:t>
            </a:r>
            <a:r>
              <a:rPr lang="en-US" dirty="0"/>
              <a:t> symbols of FIRST(X</a:t>
            </a:r>
            <a:r>
              <a:rPr lang="en-US" baseline="-25000" dirty="0"/>
              <a:t>2</a:t>
            </a:r>
            <a:r>
              <a:rPr lang="en-US" dirty="0"/>
              <a:t>), if </a:t>
            </a:r>
            <a:r>
              <a:rPr lang="el-GR" dirty="0"/>
              <a:t>ε</a:t>
            </a:r>
            <a:r>
              <a:rPr lang="en-US" dirty="0"/>
              <a:t> is in FIRST(X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Add non-</a:t>
            </a:r>
            <a:r>
              <a:rPr lang="el-GR" dirty="0"/>
              <a:t>ε</a:t>
            </a:r>
            <a:r>
              <a:rPr lang="en-US" dirty="0"/>
              <a:t> symbols of FIRST(X</a:t>
            </a:r>
            <a:r>
              <a:rPr lang="en-US" baseline="-25000" dirty="0"/>
              <a:t>3</a:t>
            </a:r>
            <a:r>
              <a:rPr lang="en-US" dirty="0"/>
              <a:t>), if </a:t>
            </a:r>
            <a:r>
              <a:rPr lang="el-GR" dirty="0"/>
              <a:t>ε</a:t>
            </a:r>
            <a:r>
              <a:rPr lang="en-US" dirty="0"/>
              <a:t> is in FIRST(X</a:t>
            </a:r>
            <a:r>
              <a:rPr lang="en-US" baseline="-25000" dirty="0"/>
              <a:t>1</a:t>
            </a:r>
            <a:r>
              <a:rPr lang="en-US" dirty="0"/>
              <a:t>) and FIRST(X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Add </a:t>
            </a:r>
            <a:r>
              <a:rPr lang="el-GR" dirty="0"/>
              <a:t>ε</a:t>
            </a:r>
            <a:r>
              <a:rPr lang="en-US" dirty="0"/>
              <a:t> to FIRST(⍺), if FIRST(X</a:t>
            </a:r>
            <a:r>
              <a:rPr lang="en-US" baseline="-25000" dirty="0"/>
              <a:t>1</a:t>
            </a:r>
            <a:r>
              <a:rPr lang="en-US" dirty="0"/>
              <a:t>), ..., FIRST(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) all contain </a:t>
            </a:r>
            <a:r>
              <a:rPr lang="el-GR" dirty="0"/>
              <a:t>ε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⍺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自身可以透明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FF9F4-68C8-2148-8C22-52A1A61C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24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FBF2-AF50-5940-8F7C-636F2F0B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6BACD-90CA-0A41-B032-422CA4692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compute FOLLOW(A) to </a:t>
            </a:r>
            <a:r>
              <a:rPr lang="en-US" u="sng" dirty="0"/>
              <a:t>all non-terminals</a:t>
            </a:r>
            <a:r>
              <a:rPr lang="en-US" dirty="0"/>
              <a:t> A, apply following rules until no terminal or </a:t>
            </a:r>
            <a:r>
              <a:rPr lang="el-GR" dirty="0"/>
              <a:t>ε </a:t>
            </a:r>
            <a:r>
              <a:rPr lang="en-US" dirty="0"/>
              <a:t>can be added to any FOLLOW set</a:t>
            </a:r>
          </a:p>
          <a:p>
            <a:pPr lvl="1"/>
            <a:r>
              <a:rPr lang="en-US" dirty="0"/>
              <a:t>Place 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/>
              <a:t> in FOLLOW(S), where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/>
              <a:t> is the start symbol</a:t>
            </a:r>
          </a:p>
          <a:p>
            <a:pPr lvl="1"/>
            <a:r>
              <a:rPr lang="en-US" dirty="0"/>
              <a:t>If there is a production </a:t>
            </a:r>
            <a:r>
              <a:rPr lang="en-US" dirty="0">
                <a:solidFill>
                  <a:srgbClr val="0000FF"/>
                </a:solidFill>
              </a:rPr>
              <a:t>A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l-GR" dirty="0">
                <a:solidFill>
                  <a:srgbClr val="0000FF"/>
                </a:solidFill>
              </a:rPr>
              <a:t>α</a:t>
            </a:r>
            <a:r>
              <a:rPr lang="en-US" i="1" dirty="0">
                <a:solidFill>
                  <a:srgbClr val="0000FF"/>
                </a:solidFill>
              </a:rPr>
              <a:t>B</a:t>
            </a:r>
            <a:r>
              <a:rPr lang="el-GR" dirty="0">
                <a:solidFill>
                  <a:srgbClr val="0000FF"/>
                </a:solidFill>
              </a:rPr>
              <a:t>β</a:t>
            </a:r>
            <a:r>
              <a:rPr lang="en-US" dirty="0"/>
              <a:t>, then everything in FIRST(</a:t>
            </a:r>
            <a:r>
              <a:rPr lang="el-GR" dirty="0"/>
              <a:t>β</a:t>
            </a:r>
            <a:r>
              <a:rPr lang="en-US" dirty="0"/>
              <a:t>) except </a:t>
            </a:r>
            <a:r>
              <a:rPr lang="el-GR" dirty="0"/>
              <a:t>ε </a:t>
            </a:r>
            <a:r>
              <a:rPr lang="en-US" dirty="0"/>
              <a:t>is in FOLLOW(B)</a:t>
            </a:r>
          </a:p>
          <a:p>
            <a:pPr lvl="1"/>
            <a:r>
              <a:rPr lang="en-US" dirty="0"/>
              <a:t>If there is a production </a:t>
            </a:r>
            <a:r>
              <a:rPr lang="en-US" dirty="0">
                <a:solidFill>
                  <a:srgbClr val="0000FF"/>
                </a:solidFill>
              </a:rPr>
              <a:t>A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l-GR" dirty="0">
                <a:solidFill>
                  <a:srgbClr val="0000FF"/>
                </a:solidFill>
              </a:rPr>
              <a:t>α</a:t>
            </a:r>
            <a:r>
              <a:rPr lang="en-US" i="1" dirty="0">
                <a:solidFill>
                  <a:srgbClr val="0000FF"/>
                </a:solidFill>
              </a:rPr>
              <a:t>B</a:t>
            </a:r>
            <a:r>
              <a:rPr lang="en-US" dirty="0"/>
              <a:t>, or a production </a:t>
            </a:r>
            <a:r>
              <a:rPr lang="en-US" dirty="0">
                <a:solidFill>
                  <a:srgbClr val="0000FF"/>
                </a:solidFill>
              </a:rPr>
              <a:t>A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l-GR" dirty="0">
                <a:solidFill>
                  <a:srgbClr val="0000FF"/>
                </a:solidFill>
              </a:rPr>
              <a:t>α</a:t>
            </a:r>
            <a:r>
              <a:rPr lang="en-US" i="1" dirty="0">
                <a:solidFill>
                  <a:srgbClr val="0000FF"/>
                </a:solidFill>
              </a:rPr>
              <a:t>B</a:t>
            </a:r>
            <a:r>
              <a:rPr lang="el-GR" dirty="0">
                <a:solidFill>
                  <a:srgbClr val="0000FF"/>
                </a:solidFill>
              </a:rPr>
              <a:t>β</a:t>
            </a:r>
            <a:r>
              <a:rPr lang="en-US" dirty="0"/>
              <a:t>, where FIRST(</a:t>
            </a:r>
            <a:r>
              <a:rPr lang="el-GR" dirty="0"/>
              <a:t>β</a:t>
            </a:r>
            <a:r>
              <a:rPr lang="en-US" dirty="0"/>
              <a:t>) contains </a:t>
            </a:r>
            <a:r>
              <a:rPr lang="el-GR" dirty="0"/>
              <a:t>ε</a:t>
            </a:r>
            <a:r>
              <a:rPr lang="en-US" dirty="0"/>
              <a:t>, then everything in FOLLOW(A) is in FOLLOW(B)</a:t>
            </a:r>
          </a:p>
          <a:p>
            <a:pPr lvl="2"/>
            <a:r>
              <a:rPr lang="en-US" dirty="0"/>
              <a:t>Namely, follow sets are defined in terms of follow sets</a:t>
            </a:r>
          </a:p>
          <a:p>
            <a:pPr lvl="2"/>
            <a:r>
              <a:rPr lang="en-US" dirty="0"/>
              <a:t>This step has to be repeated until follow sets converge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CC3EA-7632-024B-ACE2-FA4346C1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241049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32964</TotalTime>
  <Words>3463</Words>
  <Application>Microsoft Macintosh PowerPoint</Application>
  <PresentationFormat>On-screen Show (4:3)</PresentationFormat>
  <Paragraphs>536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1_自定义设计方案</vt:lpstr>
      <vt:lpstr>Compilation Principle 编 译 原 理</vt:lpstr>
      <vt:lpstr>Review Questions (1)</vt:lpstr>
      <vt:lpstr>Use the Parse Table</vt:lpstr>
      <vt:lpstr>To Construct Parse Table[构建解析表]</vt:lpstr>
      <vt:lpstr>Use FIRST and FOLLOW</vt:lpstr>
      <vt:lpstr>Example</vt:lpstr>
      <vt:lpstr>FIRST</vt:lpstr>
      <vt:lpstr>FIRST(cont.)</vt:lpstr>
      <vt:lpstr>FOLLOW</vt:lpstr>
      <vt:lpstr>Example: FIRST and FOLLOW</vt:lpstr>
      <vt:lpstr>Example: FIRST and FOLLOW (cont.)</vt:lpstr>
      <vt:lpstr>Construct LL(1) Parse Table[构建解析表]</vt:lpstr>
      <vt:lpstr>Construct LL(1) Parse Table (cont.)</vt:lpstr>
      <vt:lpstr>Use the Table [already examined]</vt:lpstr>
      <vt:lpstr>Determine If Grammar is LL(1)[判断]</vt:lpstr>
      <vt:lpstr>Non-LL(1) Grammars[非LL(1)文法]</vt:lpstr>
      <vt:lpstr>LL(1) Time and Space Complexity[复杂度]</vt:lpstr>
      <vt:lpstr>Some Thoughts …</vt:lpstr>
      <vt:lpstr>Summary: Predictive Parser[小结]</vt:lpstr>
      <vt:lpstr>Bottom-up Parsing[自底向上]</vt:lpstr>
      <vt:lpstr>Example</vt:lpstr>
      <vt:lpstr>Bottom-up: Overview</vt:lpstr>
      <vt:lpstr>Bottom-up: Shift-Reduce[移入-归约]</vt:lpstr>
      <vt:lpstr>The Example</vt:lpstr>
      <vt:lpstr>Stack[栈]</vt:lpstr>
      <vt:lpstr>Key Issue[一个关键问题]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zhang xw</cp:lastModifiedBy>
  <cp:revision>1972</cp:revision>
  <dcterms:created xsi:type="dcterms:W3CDTF">2016-04-18T09:33:21Z</dcterms:created>
  <dcterms:modified xsi:type="dcterms:W3CDTF">2022-03-17T08:22:31Z</dcterms:modified>
</cp:coreProperties>
</file>