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3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3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9" r:id="rId1"/>
  </p:sldMasterIdLst>
  <p:notesMasterIdLst>
    <p:notesMasterId r:id="rId55"/>
  </p:notesMasterIdLst>
  <p:sldIdLst>
    <p:sldId id="256" r:id="rId2"/>
    <p:sldId id="257" r:id="rId3"/>
    <p:sldId id="274" r:id="rId4"/>
    <p:sldId id="259" r:id="rId5"/>
    <p:sldId id="258" r:id="rId6"/>
    <p:sldId id="328" r:id="rId7"/>
    <p:sldId id="310" r:id="rId8"/>
    <p:sldId id="275" r:id="rId9"/>
    <p:sldId id="271" r:id="rId10"/>
    <p:sldId id="263" r:id="rId11"/>
    <p:sldId id="265" r:id="rId12"/>
    <p:sldId id="277" r:id="rId13"/>
    <p:sldId id="374" r:id="rId14"/>
    <p:sldId id="331" r:id="rId15"/>
    <p:sldId id="332" r:id="rId16"/>
    <p:sldId id="333" r:id="rId17"/>
    <p:sldId id="334" r:id="rId18"/>
    <p:sldId id="335" r:id="rId19"/>
    <p:sldId id="336" r:id="rId20"/>
    <p:sldId id="337" r:id="rId21"/>
    <p:sldId id="338" r:id="rId22"/>
    <p:sldId id="339" r:id="rId23"/>
    <p:sldId id="340" r:id="rId24"/>
    <p:sldId id="342" r:id="rId25"/>
    <p:sldId id="343" r:id="rId26"/>
    <p:sldId id="376" r:id="rId27"/>
    <p:sldId id="383" r:id="rId28"/>
    <p:sldId id="282" r:id="rId29"/>
    <p:sldId id="283" r:id="rId30"/>
    <p:sldId id="284" r:id="rId31"/>
    <p:sldId id="314" r:id="rId32"/>
    <p:sldId id="285" r:id="rId33"/>
    <p:sldId id="358" r:id="rId34"/>
    <p:sldId id="287" r:id="rId35"/>
    <p:sldId id="350" r:id="rId36"/>
    <p:sldId id="377" r:id="rId37"/>
    <p:sldId id="300" r:id="rId38"/>
    <p:sldId id="301" r:id="rId39"/>
    <p:sldId id="380" r:id="rId40"/>
    <p:sldId id="322" r:id="rId41"/>
    <p:sldId id="302" r:id="rId42"/>
    <p:sldId id="324" r:id="rId43"/>
    <p:sldId id="326" r:id="rId44"/>
    <p:sldId id="384" r:id="rId45"/>
    <p:sldId id="307" r:id="rId46"/>
    <p:sldId id="351" r:id="rId47"/>
    <p:sldId id="379" r:id="rId48"/>
    <p:sldId id="354" r:id="rId49"/>
    <p:sldId id="308" r:id="rId50"/>
    <p:sldId id="309" r:id="rId51"/>
    <p:sldId id="273" r:id="rId52"/>
    <p:sldId id="272" r:id="rId53"/>
    <p:sldId id="38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A4A3A4"/>
          </p15:clr>
        </p15:guide>
        <p15:guide id="2" pos="3768" userDrawn="1">
          <p15:clr>
            <a:srgbClr val="A4A3A4"/>
          </p15:clr>
        </p15:guide>
        <p15:guide id="3" orient="horz" pos="4128" userDrawn="1">
          <p15:clr>
            <a:srgbClr val="A4A3A4"/>
          </p15:clr>
        </p15:guide>
        <p15:guide id="4" orient="horz" pos="2856" userDrawn="1">
          <p15:clr>
            <a:srgbClr val="A4A3A4"/>
          </p15:clr>
        </p15:guide>
        <p15:guide id="5" pos="1536" userDrawn="1">
          <p15:clr>
            <a:srgbClr val="A4A3A4"/>
          </p15:clr>
        </p15:guide>
        <p15:guide id="6" pos="5040" userDrawn="1">
          <p15:clr>
            <a:srgbClr val="A4A3A4"/>
          </p15:clr>
        </p15:guide>
        <p15:guide id="7"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42"/>
    <a:srgbClr val="0432FF"/>
    <a:srgbClr val="FF7C00"/>
    <a:srgbClr val="00FA00"/>
    <a:srgbClr val="0096FF"/>
    <a:srgbClr val="FF40FF"/>
    <a:srgbClr val="011E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8"/>
    <p:restoredTop sz="80344"/>
  </p:normalViewPr>
  <p:slideViewPr>
    <p:cSldViewPr snapToGrid="0" snapToObjects="1">
      <p:cViewPr varScale="1">
        <p:scale>
          <a:sx n="70" d="100"/>
          <a:sy n="70" d="100"/>
        </p:scale>
        <p:origin x="1408" y="184"/>
      </p:cViewPr>
      <p:guideLst>
        <p:guide orient="horz" pos="1440"/>
        <p:guide pos="3768"/>
        <p:guide orient="horz" pos="4128"/>
        <p:guide orient="horz" pos="2856"/>
        <p:guide pos="1536"/>
        <p:guide pos="5040"/>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xianwei\Dropbox\xianwei.papers\Thesis_XianweiZhang\slides\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file:////Users\xianwei\Dropbox\xianwei.papers\Thesis_XianweiZhang\slides\thesis.graph.xlsx" TargetMode="External"/><Relationship Id="rId1" Type="http://schemas.microsoft.com/office/2011/relationships/chartStyle" Target="style2.xml"/><Relationship Id="rId2" Type="http://schemas.microsoft.com/office/2011/relationships/chartColorStyle" Target="colors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4" Type="http://schemas.openxmlformats.org/officeDocument/2006/relationships/oleObject" Target="file:////Users\xianwei\Dropbox\xianwei.papers\Thesis_XianweiZhang\slides\thesis.graph.xlsx" TargetMode="External"/><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4" Type="http://schemas.openxmlformats.org/officeDocument/2006/relationships/oleObject" Target="Workbook1" TargetMode="External"/><Relationship Id="rId1" Type="http://schemas.microsoft.com/office/2011/relationships/chartStyle" Target="style4.xml"/><Relationship Id="rId2" Type="http://schemas.microsoft.com/office/2011/relationships/chartColorStyle" Target="colors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4" Type="http://schemas.openxmlformats.org/officeDocument/2006/relationships/oleObject" Target="file:////Users\xianwei\Dropbox\xianwei.papers\Thesis_XianweiZhang\slides\thesis.graph.xlsx" TargetMode="External"/><Relationship Id="rId1" Type="http://schemas.microsoft.com/office/2011/relationships/chartStyle" Target="style5.xml"/><Relationship Id="rId2" Type="http://schemas.microsoft.com/office/2011/relationships/chartColorStyle" Target="colors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4" Type="http://schemas.openxmlformats.org/officeDocument/2006/relationships/oleObject" Target="file:////Users\xianwei\Dropbox\xianwei.papers\Thesis_XianweiZhang\slides\thesis.graph.xlsx" TargetMode="External"/><Relationship Id="rId1" Type="http://schemas.microsoft.com/office/2011/relationships/chartStyle" Target="style6.xml"/><Relationship Id="rId2" Type="http://schemas.microsoft.com/office/2011/relationships/chartColorStyle" Target="colors6.xm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xianwei\Dropbox\xianwei.papers\Thesis_XianweiZhang\slides\data.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xianwei\Dropbox\xianwei.papers\Thesis_XianweiZhang\slides\data.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4" Type="http://schemas.openxmlformats.org/officeDocument/2006/relationships/oleObject" Target="file:////Users\xianwei\Dropbox\xianwei.papers\Thesis_XianweiZhang\slides\data.xlsx" TargetMode="External"/><Relationship Id="rId1" Type="http://schemas.microsoft.com/office/2011/relationships/chartStyle" Target="style9.xml"/><Relationship Id="rId2" Type="http://schemas.microsoft.com/office/2011/relationships/chartColorStyle" Target="colors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63500" cap="rnd">
              <a:solidFill>
                <a:schemeClr val="accent1"/>
              </a:solidFill>
              <a:round/>
            </a:ln>
            <a:effectLst/>
          </c:spPr>
          <c:marker>
            <c:symbol val="circle"/>
            <c:size val="5"/>
            <c:spPr>
              <a:solidFill>
                <a:schemeClr val="accent1"/>
              </a:solidFill>
              <a:ln w="76200">
                <a:solidFill>
                  <a:srgbClr val="FF0000"/>
                </a:solidFill>
              </a:ln>
              <a:effectLst/>
            </c:spPr>
          </c:marker>
          <c:dLbls>
            <c:dLbl>
              <c:idx val="0"/>
              <c:layout/>
              <c:tx>
                <c:strRef>
                  <c:f>Sheet1!$E$3</c:f>
                  <c:strCache>
                    <c:ptCount val="1"/>
                    <c:pt idx="0">
                      <c:v>1Mb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0970-49AE-A849-BF4580ADDAAE}"/>
                </c:ext>
                <c:ext xmlns:c15="http://schemas.microsoft.com/office/drawing/2012/chart" uri="{CE6537A1-D6FC-4f65-9D91-7224C49458BB}">
                  <c15:layout/>
                  <c15:dlblFieldTable>
                    <c15:dlblFTEntry>
                      <c15:txfldGUID>{98F3BBFE-0912-8D41-A76D-A4B6AFED4535}</c15:txfldGUID>
                      <c15:f>Sheet1!$E$3</c15:f>
                      <c15:dlblFieldTableCache>
                        <c:ptCount val="1"/>
                        <c:pt idx="0">
                          <c:v>1Mb</c:v>
                        </c:pt>
                      </c15:dlblFieldTableCache>
                    </c15:dlblFTEntry>
                  </c15:dlblFieldTable>
                  <c15:showDataLabelsRange val="0"/>
                </c:ext>
              </c:extLst>
            </c:dLbl>
            <c:dLbl>
              <c:idx val="1"/>
              <c:layout/>
              <c:tx>
                <c:strRef>
                  <c:f>Sheet1!$E$4</c:f>
                  <c:strCache>
                    <c:ptCount val="1"/>
                    <c:pt idx="0">
                      <c:v>4Mb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970-49AE-A849-BF4580ADDAAE}"/>
                </c:ext>
                <c:ext xmlns:c15="http://schemas.microsoft.com/office/drawing/2012/chart" uri="{CE6537A1-D6FC-4f65-9D91-7224C49458BB}">
                  <c15:layout/>
                  <c15:dlblFieldTable>
                    <c15:dlblFTEntry>
                      <c15:txfldGUID>{9F6E5892-4D0B-EE4C-A981-9364832C7990}</c15:txfldGUID>
                      <c15:f>Sheet1!$E$4</c15:f>
                      <c15:dlblFieldTableCache>
                        <c:ptCount val="1"/>
                        <c:pt idx="0">
                          <c:v>4Mb</c:v>
                        </c:pt>
                      </c15:dlblFieldTableCache>
                    </c15:dlblFTEntry>
                  </c15:dlblFieldTable>
                  <c15:showDataLabelsRange val="0"/>
                </c:ext>
              </c:extLst>
            </c:dLbl>
            <c:dLbl>
              <c:idx val="2"/>
              <c:layout/>
              <c:tx>
                <c:strRef>
                  <c:f>Sheet1!$E$5</c:f>
                  <c:strCache>
                    <c:ptCount val="1"/>
                    <c:pt idx="0">
                      <c:v>16Mb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0970-49AE-A849-BF4580ADDAAE}"/>
                </c:ext>
                <c:ext xmlns:c15="http://schemas.microsoft.com/office/drawing/2012/chart" uri="{CE6537A1-D6FC-4f65-9D91-7224C49458BB}">
                  <c15:layout/>
                  <c15:dlblFieldTable>
                    <c15:dlblFTEntry>
                      <c15:txfldGUID>{432AC0B2-5DAC-0D4E-AE8D-F1E254C98D5D}</c15:txfldGUID>
                      <c15:f>Sheet1!$E$5</c15:f>
                      <c15:dlblFieldTableCache>
                        <c:ptCount val="1"/>
                        <c:pt idx="0">
                          <c:v>16Mb</c:v>
                        </c:pt>
                      </c15:dlblFieldTableCache>
                    </c15:dlblFTEntry>
                  </c15:dlblFieldTable>
                  <c15:showDataLabelsRange val="0"/>
                </c:ext>
              </c:extLst>
            </c:dLbl>
            <c:dLbl>
              <c:idx val="3"/>
              <c:layout/>
              <c:tx>
                <c:strRef>
                  <c:f>Sheet1!$E$6</c:f>
                  <c:strCache>
                    <c:ptCount val="1"/>
                    <c:pt idx="0">
                      <c:v>64Mb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970-49AE-A849-BF4580ADDAAE}"/>
                </c:ext>
                <c:ext xmlns:c15="http://schemas.microsoft.com/office/drawing/2012/chart" uri="{CE6537A1-D6FC-4f65-9D91-7224C49458BB}">
                  <c15:layout/>
                  <c15:dlblFieldTable>
                    <c15:dlblFTEntry>
                      <c15:txfldGUID>{ED6D7B34-5A6B-6044-AE98-794520D658E4}</c15:txfldGUID>
                      <c15:f>Sheet1!$E$6</c15:f>
                      <c15:dlblFieldTableCache>
                        <c:ptCount val="1"/>
                        <c:pt idx="0">
                          <c:v>64Mb</c:v>
                        </c:pt>
                      </c15:dlblFieldTableCache>
                    </c15:dlblFTEntry>
                  </c15:dlblFieldTable>
                  <c15:showDataLabelsRange val="0"/>
                </c:ext>
              </c:extLst>
            </c:dLbl>
            <c:dLbl>
              <c:idx val="4"/>
              <c:layout/>
              <c:tx>
                <c:strRef>
                  <c:f>Sheet1!$E$7</c:f>
                  <c:strCache>
                    <c:ptCount val="1"/>
                    <c:pt idx="0">
                      <c:v>128Mb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970-49AE-A849-BF4580ADDAAE}"/>
                </c:ext>
                <c:ext xmlns:c15="http://schemas.microsoft.com/office/drawing/2012/chart" uri="{CE6537A1-D6FC-4f65-9D91-7224C49458BB}">
                  <c15:layout/>
                  <c15:dlblFieldTable>
                    <c15:dlblFTEntry>
                      <c15:txfldGUID>{4C38BCB6-FFF8-5148-BD05-41B222127ABD}</c15:txfldGUID>
                      <c15:f>Sheet1!$E$7</c15:f>
                      <c15:dlblFieldTableCache>
                        <c:ptCount val="1"/>
                        <c:pt idx="0">
                          <c:v>128Mb</c:v>
                        </c:pt>
                      </c15:dlblFieldTableCache>
                    </c15:dlblFTEntry>
                  </c15:dlblFieldTable>
                  <c15:showDataLabelsRange val="0"/>
                </c:ext>
              </c:extLst>
            </c:dLbl>
            <c:dLbl>
              <c:idx val="5"/>
              <c:layout/>
              <c:tx>
                <c:strRef>
                  <c:f>Sheet1!$E$8</c:f>
                  <c:strCache>
                    <c:ptCount val="1"/>
                    <c:pt idx="0">
                      <c:v>256Mb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970-49AE-A849-BF4580ADDAAE}"/>
                </c:ext>
                <c:ext xmlns:c15="http://schemas.microsoft.com/office/drawing/2012/chart" uri="{CE6537A1-D6FC-4f65-9D91-7224C49458BB}">
                  <c15:layout/>
                  <c15:dlblFieldTable>
                    <c15:dlblFTEntry>
                      <c15:txfldGUID>{BD97FED8-E07B-EC46-8045-88D8E3F86721}</c15:txfldGUID>
                      <c15:f>Sheet1!$E$8</c15:f>
                      <c15:dlblFieldTableCache>
                        <c:ptCount val="1"/>
                        <c:pt idx="0">
                          <c:v>256Mb</c:v>
                        </c:pt>
                      </c15:dlblFieldTableCache>
                    </c15:dlblFTEntry>
                  </c15:dlblFieldTable>
                  <c15:showDataLabelsRange val="0"/>
                </c:ext>
              </c:extLst>
            </c:dLbl>
            <c:dLbl>
              <c:idx val="6"/>
              <c:layout/>
              <c:tx>
                <c:strRef>
                  <c:f>Sheet1!$E$9</c:f>
                  <c:strCache>
                    <c:ptCount val="1"/>
                    <c:pt idx="0">
                      <c:v>512Mb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0970-49AE-A849-BF4580ADDAAE}"/>
                </c:ext>
                <c:ext xmlns:c15="http://schemas.microsoft.com/office/drawing/2012/chart" uri="{CE6537A1-D6FC-4f65-9D91-7224C49458BB}">
                  <c15:layout/>
                  <c15:dlblFieldTable>
                    <c15:dlblFTEntry>
                      <c15:txfldGUID>{85186308-AC77-F540-B6E2-60D164BF8282}</c15:txfldGUID>
                      <c15:f>Sheet1!$E$9</c15:f>
                      <c15:dlblFieldTableCache>
                        <c:ptCount val="1"/>
                        <c:pt idx="0">
                          <c:v>512Mb</c:v>
                        </c:pt>
                      </c15:dlblFieldTableCache>
                    </c15:dlblFTEntry>
                  </c15:dlblFieldTable>
                  <c15:showDataLabelsRange val="0"/>
                </c:ext>
              </c:extLst>
            </c:dLbl>
            <c:dLbl>
              <c:idx val="7"/>
              <c:layout/>
              <c:tx>
                <c:strRef>
                  <c:f>Sheet1!$E$10</c:f>
                  <c:strCache>
                    <c:ptCount val="1"/>
                    <c:pt idx="0">
                      <c:v>1Gb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0970-49AE-A849-BF4580ADDAAE}"/>
                </c:ext>
                <c:ext xmlns:c15="http://schemas.microsoft.com/office/drawing/2012/chart" uri="{CE6537A1-D6FC-4f65-9D91-7224C49458BB}">
                  <c15:layout/>
                  <c15:dlblFieldTable>
                    <c15:dlblFTEntry>
                      <c15:txfldGUID>{3168A161-CADD-A244-A132-15CD0DED54F4}</c15:txfldGUID>
                      <c15:f>Sheet1!$E$10</c15:f>
                      <c15:dlblFieldTableCache>
                        <c:ptCount val="1"/>
                        <c:pt idx="0">
                          <c:v>1Gb</c:v>
                        </c:pt>
                      </c15:dlblFieldTableCache>
                    </c15:dlblFTEntry>
                  </c15:dlblFieldTable>
                  <c15:showDataLabelsRange val="0"/>
                </c:ext>
              </c:extLst>
            </c:dLbl>
            <c:dLbl>
              <c:idx val="8"/>
              <c:layout/>
              <c:tx>
                <c:strRef>
                  <c:f>Sheet1!$E$11</c:f>
                  <c:strCache>
                    <c:ptCount val="1"/>
                    <c:pt idx="0">
                      <c:v>4Gb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0970-49AE-A849-BF4580ADDAAE}"/>
                </c:ext>
                <c:ext xmlns:c15="http://schemas.microsoft.com/office/drawing/2012/chart" uri="{CE6537A1-D6FC-4f65-9D91-7224C49458BB}">
                  <c15:layout/>
                  <c15:dlblFieldTable>
                    <c15:dlblFTEntry>
                      <c15:txfldGUID>{7B6C8E8B-1858-3747-BAFF-0B1286990006}</c15:txfldGUID>
                      <c15:f>Sheet1!$E$11</c15:f>
                      <c15:dlblFieldTableCache>
                        <c:ptCount val="1"/>
                        <c:pt idx="0">
                          <c:v>4Gb</c:v>
                        </c:pt>
                      </c15:dlblFieldTableCache>
                    </c15:dlblFTEntry>
                  </c15:dlblFieldTable>
                  <c15:showDataLabelsRange val="0"/>
                </c:ext>
              </c:extLst>
            </c:dLbl>
            <c:dLbl>
              <c:idx val="9"/>
              <c:layout/>
              <c:tx>
                <c:strRef>
                  <c:f>Sheet1!$E$12</c:f>
                  <c:strCache>
                    <c:ptCount val="1"/>
                    <c:pt idx="0">
                      <c:v>8Gb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0970-49AE-A849-BF4580ADDAAE}"/>
                </c:ext>
                <c:ext xmlns:c15="http://schemas.microsoft.com/office/drawing/2012/chart" uri="{CE6537A1-D6FC-4f65-9D91-7224C49458BB}">
                  <c15:layout/>
                  <c15:dlblFieldTable>
                    <c15:dlblFTEntry>
                      <c15:txfldGUID>{97031DF4-6D89-D14D-BA5A-290FD7095C55}</c15:txfldGUID>
                      <c15:f>Sheet1!$E$12</c15:f>
                      <c15:dlblFieldTableCache>
                        <c:ptCount val="1"/>
                        <c:pt idx="0">
                          <c:v>8Gb</c:v>
                        </c:pt>
                      </c15:dlblFieldTableCache>
                    </c15:dlblFTEntry>
                  </c15:dlblFieldTable>
                  <c15:showDataLabelsRange val="0"/>
                </c:ext>
              </c:extLst>
            </c:dLbl>
            <c:dLbl>
              <c:idx val="10"/>
              <c:layout>
                <c:manualLayout>
                  <c:x val="0.0"/>
                  <c:y val="0.0355029585798817"/>
                </c:manualLayout>
              </c:layout>
              <c:tx>
                <c:strRef>
                  <c:f>Sheet1!$E$13</c:f>
                  <c:strCache>
                    <c:ptCount val="1"/>
                    <c:pt idx="0">
                      <c:v>12Gb</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0970-49AE-A849-BF4580ADDAAE}"/>
                </c:ext>
                <c:ext xmlns:c15="http://schemas.microsoft.com/office/drawing/2012/chart" uri="{CE6537A1-D6FC-4f65-9D91-7224C49458BB}">
                  <c15:layout/>
                  <c15:dlblFieldTable>
                    <c15:dlblFTEntry>
                      <c15:txfldGUID>{D8463343-E865-D246-9BEF-47024B15FEF8}</c15:txfldGUID>
                      <c15:f>Sheet1!$E$13</c15:f>
                      <c15:dlblFieldTableCache>
                        <c:ptCount val="1"/>
                        <c:pt idx="0">
                          <c:v>12Gb</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Sheet1!$B$3:$B$13</c:f>
              <c:numCache>
                <c:formatCode>General</c:formatCode>
                <c:ptCount val="11"/>
                <c:pt idx="0">
                  <c:v>1985.0</c:v>
                </c:pt>
                <c:pt idx="1">
                  <c:v>1989.0</c:v>
                </c:pt>
                <c:pt idx="2">
                  <c:v>1995.0</c:v>
                </c:pt>
                <c:pt idx="3">
                  <c:v>1997.0</c:v>
                </c:pt>
                <c:pt idx="4">
                  <c:v>2000.0</c:v>
                </c:pt>
                <c:pt idx="5">
                  <c:v>2002.0</c:v>
                </c:pt>
                <c:pt idx="6">
                  <c:v>2005.0</c:v>
                </c:pt>
                <c:pt idx="7">
                  <c:v>2007.0</c:v>
                </c:pt>
                <c:pt idx="8">
                  <c:v>2013.0</c:v>
                </c:pt>
                <c:pt idx="9">
                  <c:v>2015.0</c:v>
                </c:pt>
                <c:pt idx="10">
                  <c:v>2020.0</c:v>
                </c:pt>
              </c:numCache>
            </c:numRef>
          </c:xVal>
          <c:yVal>
            <c:numRef>
              <c:f>Sheet1!$C$3:$C$13</c:f>
              <c:numCache>
                <c:formatCode>General</c:formatCode>
                <c:ptCount val="11"/>
                <c:pt idx="0">
                  <c:v>1.0</c:v>
                </c:pt>
                <c:pt idx="1">
                  <c:v>4.0</c:v>
                </c:pt>
                <c:pt idx="2">
                  <c:v>25.0</c:v>
                </c:pt>
                <c:pt idx="3">
                  <c:v>64.0</c:v>
                </c:pt>
                <c:pt idx="4">
                  <c:v>128.0</c:v>
                </c:pt>
                <c:pt idx="5">
                  <c:v>256.0</c:v>
                </c:pt>
                <c:pt idx="6">
                  <c:v>512.0</c:v>
                </c:pt>
                <c:pt idx="7">
                  <c:v>1024.0</c:v>
                </c:pt>
                <c:pt idx="8">
                  <c:v>4096.0</c:v>
                </c:pt>
                <c:pt idx="9">
                  <c:v>8192.0</c:v>
                </c:pt>
                <c:pt idx="10">
                  <c:v>16384.0</c:v>
                </c:pt>
              </c:numCache>
            </c:numRef>
          </c:yVal>
          <c:smooth val="0"/>
          <c:extLst xmlns:c16r2="http://schemas.microsoft.com/office/drawing/2015/06/chart">
            <c:ext xmlns:c16="http://schemas.microsoft.com/office/drawing/2014/chart" uri="{C3380CC4-5D6E-409C-BE32-E72D297353CC}">
              <c16:uniqueId val="{0000000B-0970-49AE-A849-BF4580ADDAAE}"/>
            </c:ext>
          </c:extLst>
        </c:ser>
        <c:dLbls>
          <c:dLblPos val="r"/>
          <c:showLegendKey val="0"/>
          <c:showVal val="1"/>
          <c:showCatName val="0"/>
          <c:showSerName val="0"/>
          <c:showPercent val="0"/>
          <c:showBubbleSize val="0"/>
        </c:dLbls>
        <c:axId val="-1849304080"/>
        <c:axId val="-1849301760"/>
      </c:scatterChart>
      <c:valAx>
        <c:axId val="-1849304080"/>
        <c:scaling>
          <c:orientation val="minMax"/>
          <c:max val="2020.0"/>
          <c:min val="1985.0"/>
        </c:scaling>
        <c:delete val="0"/>
        <c:axPos val="b"/>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849301760"/>
        <c:crosses val="autoZero"/>
        <c:crossBetween val="midCat"/>
      </c:valAx>
      <c:valAx>
        <c:axId val="-1849301760"/>
        <c:scaling>
          <c:logBase val="2.0"/>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849304080"/>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25649606299212"/>
          <c:y val="0.0403686518351873"/>
          <c:w val="0.871323928258968"/>
          <c:h val="0.815878483939508"/>
        </c:manualLayout>
      </c:layout>
      <c:barChart>
        <c:barDir val="col"/>
        <c:grouping val="clustered"/>
        <c:varyColors val="0"/>
        <c:ser>
          <c:idx val="2"/>
          <c:order val="0"/>
          <c:tx>
            <c:strRef>
              <c:f>Sheet4!$E$4</c:f>
              <c:strCache>
                <c:ptCount val="1"/>
                <c:pt idx="0">
                  <c:v>RT-next</c:v>
                </c:pt>
              </c:strCache>
            </c:strRef>
          </c:tx>
          <c:spPr>
            <a:solidFill>
              <a:schemeClr val="accent3"/>
            </a:solidFill>
            <a:ln>
              <a:noFill/>
            </a:ln>
            <a:effectLst/>
          </c:spPr>
          <c:invertIfNegative val="0"/>
          <c:cat>
            <c:strRef>
              <c:f>Sheet4!$B$5:$B$9</c:f>
              <c:strCache>
                <c:ptCount val="5"/>
                <c:pt idx="0">
                  <c:v>COM</c:v>
                </c:pt>
                <c:pt idx="1">
                  <c:v>SPEC</c:v>
                </c:pt>
                <c:pt idx="2">
                  <c:v>PARSEC</c:v>
                </c:pt>
                <c:pt idx="3">
                  <c:v>BIO</c:v>
                </c:pt>
                <c:pt idx="4">
                  <c:v>Gmean</c:v>
                </c:pt>
              </c:strCache>
            </c:strRef>
          </c:cat>
          <c:val>
            <c:numRef>
              <c:f>Sheet4!$E$5:$E$9</c:f>
              <c:numCache>
                <c:formatCode>General</c:formatCode>
                <c:ptCount val="5"/>
                <c:pt idx="0">
                  <c:v>1.119</c:v>
                </c:pt>
                <c:pt idx="1">
                  <c:v>1.154</c:v>
                </c:pt>
                <c:pt idx="2">
                  <c:v>1.15</c:v>
                </c:pt>
                <c:pt idx="3">
                  <c:v>1.233</c:v>
                </c:pt>
                <c:pt idx="4">
                  <c:v>1.15</c:v>
                </c:pt>
              </c:numCache>
            </c:numRef>
          </c:val>
          <c:extLst xmlns:c16r2="http://schemas.microsoft.com/office/drawing/2015/06/chart">
            <c:ext xmlns:c16="http://schemas.microsoft.com/office/drawing/2014/chart" uri="{C3380CC4-5D6E-409C-BE32-E72D297353CC}">
              <c16:uniqueId val="{00000000-8BE5-4114-9DDF-A835DAB8EDB0}"/>
            </c:ext>
          </c:extLst>
        </c:ser>
        <c:ser>
          <c:idx val="3"/>
          <c:order val="1"/>
          <c:tx>
            <c:strRef>
              <c:f>Sheet4!$F$4</c:f>
              <c:strCache>
                <c:ptCount val="1"/>
                <c:pt idx="0">
                  <c:v>RT-all (blind upgrade)</c:v>
                </c:pt>
              </c:strCache>
            </c:strRef>
          </c:tx>
          <c:spPr>
            <a:solidFill>
              <a:schemeClr val="accent4"/>
            </a:solidFill>
            <a:ln>
              <a:noFill/>
            </a:ln>
            <a:effectLst/>
          </c:spPr>
          <c:invertIfNegative val="0"/>
          <c:cat>
            <c:strRef>
              <c:f>Sheet4!$B$5:$B$9</c:f>
              <c:strCache>
                <c:ptCount val="5"/>
                <c:pt idx="0">
                  <c:v>COM</c:v>
                </c:pt>
                <c:pt idx="1">
                  <c:v>SPEC</c:v>
                </c:pt>
                <c:pt idx="2">
                  <c:v>PARSEC</c:v>
                </c:pt>
                <c:pt idx="3">
                  <c:v>BIO</c:v>
                </c:pt>
                <c:pt idx="4">
                  <c:v>Gmean</c:v>
                </c:pt>
              </c:strCache>
            </c:strRef>
          </c:cat>
          <c:val>
            <c:numRef>
              <c:f>Sheet4!$F$5:$F$9</c:f>
              <c:numCache>
                <c:formatCode>General</c:formatCode>
                <c:ptCount val="5"/>
                <c:pt idx="0">
                  <c:v>1.079</c:v>
                </c:pt>
                <c:pt idx="1">
                  <c:v>1.162</c:v>
                </c:pt>
                <c:pt idx="2">
                  <c:v>1.116</c:v>
                </c:pt>
                <c:pt idx="3">
                  <c:v>1.236</c:v>
                </c:pt>
                <c:pt idx="4">
                  <c:v>1.123</c:v>
                </c:pt>
              </c:numCache>
            </c:numRef>
          </c:val>
          <c:extLst xmlns:c16r2="http://schemas.microsoft.com/office/drawing/2015/06/chart">
            <c:ext xmlns:c16="http://schemas.microsoft.com/office/drawing/2014/chart" uri="{C3380CC4-5D6E-409C-BE32-E72D297353CC}">
              <c16:uniqueId val="{00000001-8BE5-4114-9DDF-A835DAB8EDB0}"/>
            </c:ext>
          </c:extLst>
        </c:ser>
        <c:ser>
          <c:idx val="4"/>
          <c:order val="2"/>
          <c:tx>
            <c:strRef>
              <c:f>Sheet4!$G$4</c:f>
              <c:strCache>
                <c:ptCount val="1"/>
                <c:pt idx="0">
                  <c:v>RT-sel (select upgrade)</c:v>
                </c:pt>
              </c:strCache>
            </c:strRef>
          </c:tx>
          <c:spPr>
            <a:solidFill>
              <a:schemeClr val="accent5"/>
            </a:solidFill>
            <a:ln>
              <a:noFill/>
            </a:ln>
            <a:effectLst/>
          </c:spPr>
          <c:invertIfNegative val="0"/>
          <c:cat>
            <c:strRef>
              <c:f>Sheet4!$B$5:$B$9</c:f>
              <c:strCache>
                <c:ptCount val="5"/>
                <c:pt idx="0">
                  <c:v>COM</c:v>
                </c:pt>
                <c:pt idx="1">
                  <c:v>SPEC</c:v>
                </c:pt>
                <c:pt idx="2">
                  <c:v>PARSEC</c:v>
                </c:pt>
                <c:pt idx="3">
                  <c:v>BIO</c:v>
                </c:pt>
                <c:pt idx="4">
                  <c:v>Gmean</c:v>
                </c:pt>
              </c:strCache>
            </c:strRef>
          </c:cat>
          <c:val>
            <c:numRef>
              <c:f>Sheet4!$G$5:$G$9</c:f>
              <c:numCache>
                <c:formatCode>General</c:formatCode>
                <c:ptCount val="5"/>
                <c:pt idx="0">
                  <c:v>1.141</c:v>
                </c:pt>
                <c:pt idx="1">
                  <c:v>1.238</c:v>
                </c:pt>
                <c:pt idx="2">
                  <c:v>1.189</c:v>
                </c:pt>
                <c:pt idx="3">
                  <c:v>1.329</c:v>
                </c:pt>
                <c:pt idx="4">
                  <c:v>1.195</c:v>
                </c:pt>
              </c:numCache>
            </c:numRef>
          </c:val>
          <c:extLst xmlns:c16r2="http://schemas.microsoft.com/office/drawing/2015/06/chart">
            <c:ext xmlns:c16="http://schemas.microsoft.com/office/drawing/2014/chart" uri="{C3380CC4-5D6E-409C-BE32-E72D297353CC}">
              <c16:uniqueId val="{00000002-8BE5-4114-9DDF-A835DAB8EDB0}"/>
            </c:ext>
          </c:extLst>
        </c:ser>
        <c:dLbls>
          <c:showLegendKey val="0"/>
          <c:showVal val="0"/>
          <c:showCatName val="0"/>
          <c:showSerName val="0"/>
          <c:showPercent val="0"/>
          <c:showBubbleSize val="0"/>
        </c:dLbls>
        <c:gapWidth val="219"/>
        <c:overlap val="-27"/>
        <c:axId val="-1808699040"/>
        <c:axId val="-1848775472"/>
      </c:barChart>
      <c:catAx>
        <c:axId val="-180869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48775472"/>
        <c:crosses val="autoZero"/>
        <c:auto val="1"/>
        <c:lblAlgn val="ctr"/>
        <c:lblOffset val="100"/>
        <c:noMultiLvlLbl val="0"/>
      </c:catAx>
      <c:valAx>
        <c:axId val="-1848775472"/>
        <c:scaling>
          <c:orientation val="minMax"/>
          <c:max val="1.4"/>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a:t>Speedup </a:t>
                </a:r>
                <a:r>
                  <a:rPr lang="en-US" dirty="0" err="1"/>
                  <a:t>wrt</a:t>
                </a:r>
                <a:r>
                  <a:rPr lang="en-US" dirty="0"/>
                  <a:t> Baseline</a:t>
                </a:r>
              </a:p>
            </c:rich>
          </c:tx>
          <c:layout>
            <c:manualLayout>
              <c:xMode val="edge"/>
              <c:yMode val="edge"/>
              <c:x val="0.0"/>
              <c:y val="0.12220008957213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8699040"/>
        <c:crosses val="autoZero"/>
        <c:crossBetween val="between"/>
        <c:majorUnit val="0.2"/>
      </c:valAx>
      <c:spPr>
        <a:noFill/>
        <a:ln>
          <a:noFill/>
        </a:ln>
        <a:effectLst/>
      </c:spPr>
    </c:plotArea>
    <c:legend>
      <c:legendPos val="b"/>
      <c:layout>
        <c:manualLayout>
          <c:xMode val="edge"/>
          <c:yMode val="edge"/>
          <c:x val="0.101052407511561"/>
          <c:y val="0.0125333291671874"/>
          <c:w val="0.815107486564179"/>
          <c:h val="0.12304868141482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9861078228461"/>
          <c:y val="0.0403686518351873"/>
          <c:w val="0.887993920740509"/>
          <c:h val="0.803434987293255"/>
        </c:manualLayout>
      </c:layout>
      <c:barChart>
        <c:barDir val="col"/>
        <c:grouping val="clustered"/>
        <c:varyColors val="0"/>
        <c:ser>
          <c:idx val="0"/>
          <c:order val="0"/>
          <c:tx>
            <c:strRef>
              <c:f>speedup!$D$31</c:f>
              <c:strCache>
                <c:ptCount val="1"/>
                <c:pt idx="0">
                  <c:v>PRT-free</c:v>
                </c:pt>
              </c:strCache>
            </c:strRef>
          </c:tx>
          <c:spPr>
            <a:solidFill>
              <a:schemeClr val="accent1"/>
            </a:solidFill>
            <a:ln>
              <a:noFill/>
            </a:ln>
            <a:effectLst/>
          </c:spPr>
          <c:invertIfNegative val="0"/>
          <c:cat>
            <c:strRef>
              <c:f>speedup!$B$32:$B$36</c:f>
              <c:strCache>
                <c:ptCount val="5"/>
                <c:pt idx="0">
                  <c:v>COM</c:v>
                </c:pt>
                <c:pt idx="1">
                  <c:v>SPEC</c:v>
                </c:pt>
                <c:pt idx="2">
                  <c:v>PARSEC</c:v>
                </c:pt>
                <c:pt idx="3">
                  <c:v>BIO</c:v>
                </c:pt>
                <c:pt idx="4">
                  <c:v>Gmean</c:v>
                </c:pt>
              </c:strCache>
            </c:strRef>
          </c:cat>
          <c:val>
            <c:numRef>
              <c:f>speedup!$D$32:$D$36</c:f>
              <c:numCache>
                <c:formatCode>General</c:formatCode>
                <c:ptCount val="5"/>
                <c:pt idx="0">
                  <c:v>1.111</c:v>
                </c:pt>
                <c:pt idx="1">
                  <c:v>1.177</c:v>
                </c:pt>
                <c:pt idx="2">
                  <c:v>1.125</c:v>
                </c:pt>
                <c:pt idx="3">
                  <c:v>1.207</c:v>
                </c:pt>
                <c:pt idx="4">
                  <c:v>1.136</c:v>
                </c:pt>
              </c:numCache>
            </c:numRef>
          </c:val>
          <c:extLst xmlns:c16r2="http://schemas.microsoft.com/office/drawing/2015/06/chart">
            <c:ext xmlns:c16="http://schemas.microsoft.com/office/drawing/2014/chart" uri="{C3380CC4-5D6E-409C-BE32-E72D297353CC}">
              <c16:uniqueId val="{00000000-54CB-44A2-B02D-0F09D3BF291C}"/>
            </c:ext>
          </c:extLst>
        </c:ser>
        <c:ser>
          <c:idx val="1"/>
          <c:order val="1"/>
          <c:tx>
            <c:strRef>
              <c:f>speedup!$E$31</c:f>
              <c:strCache>
                <c:ptCount val="1"/>
                <c:pt idx="0">
                  <c:v>ArchShield+[ISCA13]</c:v>
                </c:pt>
              </c:strCache>
            </c:strRef>
          </c:tx>
          <c:spPr>
            <a:solidFill>
              <a:schemeClr val="accent2"/>
            </a:solidFill>
            <a:ln>
              <a:noFill/>
            </a:ln>
            <a:effectLst/>
          </c:spPr>
          <c:invertIfNegative val="0"/>
          <c:cat>
            <c:strRef>
              <c:f>speedup!$B$32:$B$36</c:f>
              <c:strCache>
                <c:ptCount val="5"/>
                <c:pt idx="0">
                  <c:v>COM</c:v>
                </c:pt>
                <c:pt idx="1">
                  <c:v>SPEC</c:v>
                </c:pt>
                <c:pt idx="2">
                  <c:v>PARSEC</c:v>
                </c:pt>
                <c:pt idx="3">
                  <c:v>BIO</c:v>
                </c:pt>
                <c:pt idx="4">
                  <c:v>Gmean</c:v>
                </c:pt>
              </c:strCache>
            </c:strRef>
          </c:cat>
          <c:val>
            <c:numRef>
              <c:f>speedup!$E$32:$E$36</c:f>
              <c:numCache>
                <c:formatCode>General</c:formatCode>
                <c:ptCount val="5"/>
                <c:pt idx="0">
                  <c:v>1.061</c:v>
                </c:pt>
                <c:pt idx="1">
                  <c:v>1.108</c:v>
                </c:pt>
                <c:pt idx="2">
                  <c:v>1.076</c:v>
                </c:pt>
                <c:pt idx="3">
                  <c:v>1.135</c:v>
                </c:pt>
                <c:pt idx="4">
                  <c:v>1.082</c:v>
                </c:pt>
              </c:numCache>
            </c:numRef>
          </c:val>
          <c:extLst xmlns:c16r2="http://schemas.microsoft.com/office/drawing/2015/06/chart">
            <c:ext xmlns:c16="http://schemas.microsoft.com/office/drawing/2014/chart" uri="{C3380CC4-5D6E-409C-BE32-E72D297353CC}">
              <c16:uniqueId val="{00000001-54CB-44A2-B02D-0F09D3BF291C}"/>
            </c:ext>
          </c:extLst>
        </c:ser>
        <c:ser>
          <c:idx val="3"/>
          <c:order val="2"/>
          <c:tx>
            <c:strRef>
              <c:f>speedup!$G$31</c:f>
              <c:strCache>
                <c:ptCount val="1"/>
                <c:pt idx="0">
                  <c:v>MCR[ISCA15]</c:v>
                </c:pt>
              </c:strCache>
            </c:strRef>
          </c:tx>
          <c:spPr>
            <a:solidFill>
              <a:schemeClr val="accent4"/>
            </a:solidFill>
            <a:ln>
              <a:noFill/>
            </a:ln>
            <a:effectLst/>
          </c:spPr>
          <c:invertIfNegative val="0"/>
          <c:cat>
            <c:strRef>
              <c:f>speedup!$B$32:$B$36</c:f>
              <c:strCache>
                <c:ptCount val="5"/>
                <c:pt idx="0">
                  <c:v>COM</c:v>
                </c:pt>
                <c:pt idx="1">
                  <c:v>SPEC</c:v>
                </c:pt>
                <c:pt idx="2">
                  <c:v>PARSEC</c:v>
                </c:pt>
                <c:pt idx="3">
                  <c:v>BIO</c:v>
                </c:pt>
                <c:pt idx="4">
                  <c:v>Gmean</c:v>
                </c:pt>
              </c:strCache>
            </c:strRef>
          </c:cat>
          <c:val>
            <c:numRef>
              <c:f>speedup!$G$32:$G$36</c:f>
              <c:numCache>
                <c:formatCode>General</c:formatCode>
                <c:ptCount val="5"/>
                <c:pt idx="0">
                  <c:v>1.14</c:v>
                </c:pt>
                <c:pt idx="1">
                  <c:v>1.22</c:v>
                </c:pt>
                <c:pt idx="2">
                  <c:v>1.181</c:v>
                </c:pt>
                <c:pt idx="3">
                  <c:v>1.31</c:v>
                </c:pt>
                <c:pt idx="4">
                  <c:v>1.187</c:v>
                </c:pt>
              </c:numCache>
            </c:numRef>
          </c:val>
          <c:extLst xmlns:c16r2="http://schemas.microsoft.com/office/drawing/2015/06/chart">
            <c:ext xmlns:c16="http://schemas.microsoft.com/office/drawing/2014/chart" uri="{C3380CC4-5D6E-409C-BE32-E72D297353CC}">
              <c16:uniqueId val="{00000002-54CB-44A2-B02D-0F09D3BF291C}"/>
            </c:ext>
          </c:extLst>
        </c:ser>
        <c:ser>
          <c:idx val="5"/>
          <c:order val="3"/>
          <c:tx>
            <c:strRef>
              <c:f>speedup!$I$31</c:f>
              <c:strCache>
                <c:ptCount val="1"/>
                <c:pt idx="0">
                  <c:v>RT-sel</c:v>
                </c:pt>
              </c:strCache>
            </c:strRef>
          </c:tx>
          <c:spPr>
            <a:solidFill>
              <a:schemeClr val="accent6"/>
            </a:solidFill>
            <a:ln>
              <a:noFill/>
            </a:ln>
            <a:effectLst/>
          </c:spPr>
          <c:invertIfNegative val="0"/>
          <c:cat>
            <c:strRef>
              <c:f>speedup!$B$32:$B$36</c:f>
              <c:strCache>
                <c:ptCount val="5"/>
                <c:pt idx="0">
                  <c:v>COM</c:v>
                </c:pt>
                <c:pt idx="1">
                  <c:v>SPEC</c:v>
                </c:pt>
                <c:pt idx="2">
                  <c:v>PARSEC</c:v>
                </c:pt>
                <c:pt idx="3">
                  <c:v>BIO</c:v>
                </c:pt>
                <c:pt idx="4">
                  <c:v>Gmean</c:v>
                </c:pt>
              </c:strCache>
            </c:strRef>
          </c:cat>
          <c:val>
            <c:numRef>
              <c:f>speedup!$I$32:$I$36</c:f>
              <c:numCache>
                <c:formatCode>General</c:formatCode>
                <c:ptCount val="5"/>
                <c:pt idx="0">
                  <c:v>1.141</c:v>
                </c:pt>
                <c:pt idx="1">
                  <c:v>1.238</c:v>
                </c:pt>
                <c:pt idx="2">
                  <c:v>1.189</c:v>
                </c:pt>
                <c:pt idx="3">
                  <c:v>1.329</c:v>
                </c:pt>
                <c:pt idx="4">
                  <c:v>1.195</c:v>
                </c:pt>
              </c:numCache>
            </c:numRef>
          </c:val>
          <c:extLst xmlns:c16r2="http://schemas.microsoft.com/office/drawing/2015/06/chart">
            <c:ext xmlns:c16="http://schemas.microsoft.com/office/drawing/2014/chart" uri="{C3380CC4-5D6E-409C-BE32-E72D297353CC}">
              <c16:uniqueId val="{00000003-54CB-44A2-B02D-0F09D3BF291C}"/>
            </c:ext>
          </c:extLst>
        </c:ser>
        <c:dLbls>
          <c:showLegendKey val="0"/>
          <c:showVal val="0"/>
          <c:showCatName val="0"/>
          <c:showSerName val="0"/>
          <c:showPercent val="0"/>
          <c:showBubbleSize val="0"/>
        </c:dLbls>
        <c:gapWidth val="219"/>
        <c:overlap val="-27"/>
        <c:axId val="-1849079600"/>
        <c:axId val="-1849076032"/>
      </c:barChart>
      <c:catAx>
        <c:axId val="-18490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49076032"/>
        <c:crosses val="autoZero"/>
        <c:auto val="1"/>
        <c:lblAlgn val="ctr"/>
        <c:lblOffset val="100"/>
        <c:noMultiLvlLbl val="0"/>
      </c:catAx>
      <c:valAx>
        <c:axId val="-1849076032"/>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Speed up wrt Baseline</a:t>
                </a: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9079600"/>
        <c:crosses val="autoZero"/>
        <c:crossBetween val="between"/>
        <c:majorUnit val="0.1"/>
      </c:valAx>
      <c:spPr>
        <a:noFill/>
        <a:ln>
          <a:noFill/>
        </a:ln>
        <a:effectLst/>
      </c:spPr>
    </c:plotArea>
    <c:legend>
      <c:legendPos val="b"/>
      <c:layout>
        <c:manualLayout>
          <c:xMode val="edge"/>
          <c:yMode val="edge"/>
          <c:x val="0.0787080325896763"/>
          <c:y val="0.00106887680706578"/>
          <c:w val="0.891369047619048"/>
          <c:h val="0.15219962088072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375169934581"/>
          <c:y val="0.0385756676557863"/>
          <c:w val="0.490711528705971"/>
          <c:h val="0.752626473338053"/>
        </c:manualLayout>
      </c:layout>
      <c:scatterChart>
        <c:scatterStyle val="smoothMarker"/>
        <c:varyColors val="0"/>
        <c:ser>
          <c:idx val="0"/>
          <c:order val="0"/>
          <c:tx>
            <c:strRef>
              <c:f>Sheet5!$A$2</c:f>
              <c:strCache>
                <c:ptCount val="1"/>
                <c:pt idx="0">
                  <c:v>403.gcc</c:v>
                </c:pt>
              </c:strCache>
            </c:strRef>
          </c:tx>
          <c:spPr>
            <a:ln w="63500" cap="rnd">
              <a:solidFill>
                <a:schemeClr val="accent1"/>
              </a:solidFill>
              <a:round/>
            </a:ln>
            <a:effectLst/>
          </c:spPr>
          <c:marker>
            <c:symbol val="circle"/>
            <c:size val="5"/>
            <c:spPr>
              <a:solidFill>
                <a:schemeClr val="accent1"/>
              </a:solidFill>
              <a:ln w="76200">
                <a:solidFill>
                  <a:schemeClr val="accent1"/>
                </a:solidFill>
              </a:ln>
              <a:effectLst/>
            </c:spPr>
          </c:marker>
          <c:xVal>
            <c:numRef>
              <c:f>Sheet5!$D$1:$R$1</c:f>
              <c:numCache>
                <c:formatCode>General</c:formatCode>
                <c:ptCount val="15"/>
                <c:pt idx="0">
                  <c:v>0.0</c:v>
                </c:pt>
                <c:pt idx="1">
                  <c:v>2.0</c:v>
                </c:pt>
                <c:pt idx="2">
                  <c:v>4.0</c:v>
                </c:pt>
                <c:pt idx="3">
                  <c:v>6.0</c:v>
                </c:pt>
                <c:pt idx="4">
                  <c:v>8.0</c:v>
                </c:pt>
                <c:pt idx="5">
                  <c:v>10.0</c:v>
                </c:pt>
                <c:pt idx="6">
                  <c:v>20.0</c:v>
                </c:pt>
                <c:pt idx="7">
                  <c:v>30.0</c:v>
                </c:pt>
                <c:pt idx="8">
                  <c:v>40.0</c:v>
                </c:pt>
                <c:pt idx="9">
                  <c:v>50.0</c:v>
                </c:pt>
                <c:pt idx="10">
                  <c:v>60.0</c:v>
                </c:pt>
                <c:pt idx="11">
                  <c:v>70.0</c:v>
                </c:pt>
                <c:pt idx="12">
                  <c:v>80.0</c:v>
                </c:pt>
                <c:pt idx="13">
                  <c:v>90.0</c:v>
                </c:pt>
                <c:pt idx="14">
                  <c:v>100.0</c:v>
                </c:pt>
              </c:numCache>
            </c:numRef>
          </c:xVal>
          <c:yVal>
            <c:numRef>
              <c:f>Sheet5!$D$2:$R$2</c:f>
              <c:numCache>
                <c:formatCode>General</c:formatCode>
                <c:ptCount val="15"/>
                <c:pt idx="0">
                  <c:v>0.0</c:v>
                </c:pt>
                <c:pt idx="1">
                  <c:v>34.0</c:v>
                </c:pt>
                <c:pt idx="2">
                  <c:v>45.0</c:v>
                </c:pt>
                <c:pt idx="3">
                  <c:v>53.0</c:v>
                </c:pt>
                <c:pt idx="4">
                  <c:v>60.0</c:v>
                </c:pt>
                <c:pt idx="5">
                  <c:v>66.0</c:v>
                </c:pt>
                <c:pt idx="6">
                  <c:v>84.0</c:v>
                </c:pt>
                <c:pt idx="7">
                  <c:v>93.0</c:v>
                </c:pt>
                <c:pt idx="8">
                  <c:v>98.0</c:v>
                </c:pt>
                <c:pt idx="9">
                  <c:v>99.0</c:v>
                </c:pt>
                <c:pt idx="10">
                  <c:v>100.0</c:v>
                </c:pt>
                <c:pt idx="11">
                  <c:v>100.0</c:v>
                </c:pt>
                <c:pt idx="12">
                  <c:v>100.0</c:v>
                </c:pt>
                <c:pt idx="13">
                  <c:v>100.0</c:v>
                </c:pt>
                <c:pt idx="14">
                  <c:v>100.0</c:v>
                </c:pt>
              </c:numCache>
            </c:numRef>
          </c:yVal>
          <c:smooth val="1"/>
          <c:extLst xmlns:c16r2="http://schemas.microsoft.com/office/drawing/2015/06/chart">
            <c:ext xmlns:c16="http://schemas.microsoft.com/office/drawing/2014/chart" uri="{C3380CC4-5D6E-409C-BE32-E72D297353CC}">
              <c16:uniqueId val="{00000000-A589-49F2-92A1-B3ABA7D0B2DA}"/>
            </c:ext>
          </c:extLst>
        </c:ser>
        <c:ser>
          <c:idx val="1"/>
          <c:order val="1"/>
          <c:tx>
            <c:strRef>
              <c:f>Sheet5!$A$3</c:f>
              <c:strCache>
                <c:ptCount val="1"/>
                <c:pt idx="0">
                  <c:v>410.bwa</c:v>
                </c:pt>
              </c:strCache>
            </c:strRef>
          </c:tx>
          <c:spPr>
            <a:ln w="63500" cap="rnd">
              <a:solidFill>
                <a:schemeClr val="accent2"/>
              </a:solidFill>
              <a:round/>
            </a:ln>
            <a:effectLst/>
          </c:spPr>
          <c:marker>
            <c:symbol val="circle"/>
            <c:size val="5"/>
            <c:spPr>
              <a:solidFill>
                <a:schemeClr val="accent2"/>
              </a:solidFill>
              <a:ln w="76200">
                <a:solidFill>
                  <a:schemeClr val="accent2"/>
                </a:solidFill>
              </a:ln>
              <a:effectLst/>
            </c:spPr>
          </c:marker>
          <c:xVal>
            <c:numRef>
              <c:f>Sheet5!$D$1:$R$1</c:f>
              <c:numCache>
                <c:formatCode>General</c:formatCode>
                <c:ptCount val="15"/>
                <c:pt idx="0">
                  <c:v>0.0</c:v>
                </c:pt>
                <c:pt idx="1">
                  <c:v>2.0</c:v>
                </c:pt>
                <c:pt idx="2">
                  <c:v>4.0</c:v>
                </c:pt>
                <c:pt idx="3">
                  <c:v>6.0</c:v>
                </c:pt>
                <c:pt idx="4">
                  <c:v>8.0</c:v>
                </c:pt>
                <c:pt idx="5">
                  <c:v>10.0</c:v>
                </c:pt>
                <c:pt idx="6">
                  <c:v>20.0</c:v>
                </c:pt>
                <c:pt idx="7">
                  <c:v>30.0</c:v>
                </c:pt>
                <c:pt idx="8">
                  <c:v>40.0</c:v>
                </c:pt>
                <c:pt idx="9">
                  <c:v>50.0</c:v>
                </c:pt>
                <c:pt idx="10">
                  <c:v>60.0</c:v>
                </c:pt>
                <c:pt idx="11">
                  <c:v>70.0</c:v>
                </c:pt>
                <c:pt idx="12">
                  <c:v>80.0</c:v>
                </c:pt>
                <c:pt idx="13">
                  <c:v>90.0</c:v>
                </c:pt>
                <c:pt idx="14">
                  <c:v>100.0</c:v>
                </c:pt>
              </c:numCache>
            </c:numRef>
          </c:xVal>
          <c:yVal>
            <c:numRef>
              <c:f>Sheet5!$D$3:$R$3</c:f>
              <c:numCache>
                <c:formatCode>General</c:formatCode>
                <c:ptCount val="15"/>
                <c:pt idx="0">
                  <c:v>0.0</c:v>
                </c:pt>
                <c:pt idx="1">
                  <c:v>12.0</c:v>
                </c:pt>
                <c:pt idx="2">
                  <c:v>19.0</c:v>
                </c:pt>
                <c:pt idx="3">
                  <c:v>24.0</c:v>
                </c:pt>
                <c:pt idx="4">
                  <c:v>28.0</c:v>
                </c:pt>
                <c:pt idx="5">
                  <c:v>32.0</c:v>
                </c:pt>
                <c:pt idx="6">
                  <c:v>44.0</c:v>
                </c:pt>
                <c:pt idx="7">
                  <c:v>56.0</c:v>
                </c:pt>
                <c:pt idx="8">
                  <c:v>63.0</c:v>
                </c:pt>
                <c:pt idx="9">
                  <c:v>69.0</c:v>
                </c:pt>
                <c:pt idx="10">
                  <c:v>76.0</c:v>
                </c:pt>
                <c:pt idx="11">
                  <c:v>82.0</c:v>
                </c:pt>
                <c:pt idx="12">
                  <c:v>88.0</c:v>
                </c:pt>
                <c:pt idx="13">
                  <c:v>94.0</c:v>
                </c:pt>
                <c:pt idx="14">
                  <c:v>100.0</c:v>
                </c:pt>
              </c:numCache>
            </c:numRef>
          </c:yVal>
          <c:smooth val="1"/>
          <c:extLst xmlns:c16r2="http://schemas.microsoft.com/office/drawing/2015/06/chart">
            <c:ext xmlns:c16="http://schemas.microsoft.com/office/drawing/2014/chart" uri="{C3380CC4-5D6E-409C-BE32-E72D297353CC}">
              <c16:uniqueId val="{00000001-A589-49F2-92A1-B3ABA7D0B2DA}"/>
            </c:ext>
          </c:extLst>
        </c:ser>
        <c:ser>
          <c:idx val="2"/>
          <c:order val="2"/>
          <c:tx>
            <c:strRef>
              <c:f>Sheet5!$A$4</c:f>
              <c:strCache>
                <c:ptCount val="1"/>
                <c:pt idx="0">
                  <c:v>436.cac</c:v>
                </c:pt>
              </c:strCache>
            </c:strRef>
          </c:tx>
          <c:spPr>
            <a:ln w="63500" cap="rnd">
              <a:solidFill>
                <a:schemeClr val="accent3"/>
              </a:solidFill>
              <a:round/>
            </a:ln>
            <a:effectLst/>
          </c:spPr>
          <c:marker>
            <c:symbol val="circle"/>
            <c:size val="5"/>
            <c:spPr>
              <a:solidFill>
                <a:schemeClr val="accent3"/>
              </a:solidFill>
              <a:ln w="76200">
                <a:solidFill>
                  <a:schemeClr val="accent3"/>
                </a:solidFill>
              </a:ln>
              <a:effectLst/>
            </c:spPr>
          </c:marker>
          <c:xVal>
            <c:numRef>
              <c:f>Sheet5!$D$1:$R$1</c:f>
              <c:numCache>
                <c:formatCode>General</c:formatCode>
                <c:ptCount val="15"/>
                <c:pt idx="0">
                  <c:v>0.0</c:v>
                </c:pt>
                <c:pt idx="1">
                  <c:v>2.0</c:v>
                </c:pt>
                <c:pt idx="2">
                  <c:v>4.0</c:v>
                </c:pt>
                <c:pt idx="3">
                  <c:v>6.0</c:v>
                </c:pt>
                <c:pt idx="4">
                  <c:v>8.0</c:v>
                </c:pt>
                <c:pt idx="5">
                  <c:v>10.0</c:v>
                </c:pt>
                <c:pt idx="6">
                  <c:v>20.0</c:v>
                </c:pt>
                <c:pt idx="7">
                  <c:v>30.0</c:v>
                </c:pt>
                <c:pt idx="8">
                  <c:v>40.0</c:v>
                </c:pt>
                <c:pt idx="9">
                  <c:v>50.0</c:v>
                </c:pt>
                <c:pt idx="10">
                  <c:v>60.0</c:v>
                </c:pt>
                <c:pt idx="11">
                  <c:v>70.0</c:v>
                </c:pt>
                <c:pt idx="12">
                  <c:v>80.0</c:v>
                </c:pt>
                <c:pt idx="13">
                  <c:v>90.0</c:v>
                </c:pt>
                <c:pt idx="14">
                  <c:v>100.0</c:v>
                </c:pt>
              </c:numCache>
            </c:numRef>
          </c:xVal>
          <c:yVal>
            <c:numRef>
              <c:f>Sheet5!$D$4:$R$4</c:f>
              <c:numCache>
                <c:formatCode>General</c:formatCode>
                <c:ptCount val="15"/>
                <c:pt idx="0">
                  <c:v>0.0</c:v>
                </c:pt>
                <c:pt idx="1">
                  <c:v>44.0</c:v>
                </c:pt>
                <c:pt idx="2">
                  <c:v>47.0</c:v>
                </c:pt>
                <c:pt idx="3">
                  <c:v>49.0</c:v>
                </c:pt>
                <c:pt idx="4">
                  <c:v>51.0</c:v>
                </c:pt>
                <c:pt idx="5">
                  <c:v>52.0</c:v>
                </c:pt>
                <c:pt idx="6">
                  <c:v>59.0</c:v>
                </c:pt>
                <c:pt idx="7">
                  <c:v>66.0</c:v>
                </c:pt>
                <c:pt idx="8">
                  <c:v>72.0</c:v>
                </c:pt>
                <c:pt idx="9">
                  <c:v>79.0</c:v>
                </c:pt>
                <c:pt idx="10">
                  <c:v>86.0</c:v>
                </c:pt>
                <c:pt idx="11">
                  <c:v>90.0</c:v>
                </c:pt>
                <c:pt idx="12">
                  <c:v>94.0</c:v>
                </c:pt>
                <c:pt idx="13">
                  <c:v>97.0</c:v>
                </c:pt>
                <c:pt idx="14">
                  <c:v>100.0</c:v>
                </c:pt>
              </c:numCache>
            </c:numRef>
          </c:yVal>
          <c:smooth val="1"/>
          <c:extLst xmlns:c16r2="http://schemas.microsoft.com/office/drawing/2015/06/chart">
            <c:ext xmlns:c16="http://schemas.microsoft.com/office/drawing/2014/chart" uri="{C3380CC4-5D6E-409C-BE32-E72D297353CC}">
              <c16:uniqueId val="{00000002-A589-49F2-92A1-B3ABA7D0B2DA}"/>
            </c:ext>
          </c:extLst>
        </c:ser>
        <c:ser>
          <c:idx val="3"/>
          <c:order val="3"/>
          <c:tx>
            <c:strRef>
              <c:f>Sheet5!$A$5</c:f>
              <c:strCache>
                <c:ptCount val="1"/>
                <c:pt idx="0">
                  <c:v>450.sop</c:v>
                </c:pt>
              </c:strCache>
            </c:strRef>
          </c:tx>
          <c:spPr>
            <a:ln w="63500" cap="rnd">
              <a:solidFill>
                <a:schemeClr val="accent4"/>
              </a:solidFill>
              <a:round/>
            </a:ln>
            <a:effectLst/>
          </c:spPr>
          <c:marker>
            <c:symbol val="circle"/>
            <c:size val="5"/>
            <c:spPr>
              <a:solidFill>
                <a:schemeClr val="accent4"/>
              </a:solidFill>
              <a:ln w="76200">
                <a:solidFill>
                  <a:schemeClr val="accent4"/>
                </a:solidFill>
              </a:ln>
              <a:effectLst/>
            </c:spPr>
          </c:marker>
          <c:xVal>
            <c:numRef>
              <c:f>Sheet5!$D$1:$R$1</c:f>
              <c:numCache>
                <c:formatCode>General</c:formatCode>
                <c:ptCount val="15"/>
                <c:pt idx="0">
                  <c:v>0.0</c:v>
                </c:pt>
                <c:pt idx="1">
                  <c:v>2.0</c:v>
                </c:pt>
                <c:pt idx="2">
                  <c:v>4.0</c:v>
                </c:pt>
                <c:pt idx="3">
                  <c:v>6.0</c:v>
                </c:pt>
                <c:pt idx="4">
                  <c:v>8.0</c:v>
                </c:pt>
                <c:pt idx="5">
                  <c:v>10.0</c:v>
                </c:pt>
                <c:pt idx="6">
                  <c:v>20.0</c:v>
                </c:pt>
                <c:pt idx="7">
                  <c:v>30.0</c:v>
                </c:pt>
                <c:pt idx="8">
                  <c:v>40.0</c:v>
                </c:pt>
                <c:pt idx="9">
                  <c:v>50.0</c:v>
                </c:pt>
                <c:pt idx="10">
                  <c:v>60.0</c:v>
                </c:pt>
                <c:pt idx="11">
                  <c:v>70.0</c:v>
                </c:pt>
                <c:pt idx="12">
                  <c:v>80.0</c:v>
                </c:pt>
                <c:pt idx="13">
                  <c:v>90.0</c:v>
                </c:pt>
                <c:pt idx="14">
                  <c:v>100.0</c:v>
                </c:pt>
              </c:numCache>
            </c:numRef>
          </c:xVal>
          <c:yVal>
            <c:numRef>
              <c:f>Sheet5!$D$5:$R$5</c:f>
              <c:numCache>
                <c:formatCode>General</c:formatCode>
                <c:ptCount val="15"/>
                <c:pt idx="0">
                  <c:v>0.0</c:v>
                </c:pt>
                <c:pt idx="1">
                  <c:v>18.0</c:v>
                </c:pt>
                <c:pt idx="2">
                  <c:v>29.0</c:v>
                </c:pt>
                <c:pt idx="3">
                  <c:v>38.0</c:v>
                </c:pt>
                <c:pt idx="4">
                  <c:v>46.0</c:v>
                </c:pt>
                <c:pt idx="5">
                  <c:v>52.0</c:v>
                </c:pt>
                <c:pt idx="6">
                  <c:v>71.0</c:v>
                </c:pt>
                <c:pt idx="7">
                  <c:v>81.0</c:v>
                </c:pt>
                <c:pt idx="8">
                  <c:v>87.0</c:v>
                </c:pt>
                <c:pt idx="9">
                  <c:v>91.0</c:v>
                </c:pt>
                <c:pt idx="10">
                  <c:v>95.0</c:v>
                </c:pt>
                <c:pt idx="11">
                  <c:v>97.0</c:v>
                </c:pt>
                <c:pt idx="12">
                  <c:v>99.0</c:v>
                </c:pt>
                <c:pt idx="13">
                  <c:v>100.0</c:v>
                </c:pt>
                <c:pt idx="14">
                  <c:v>100.0</c:v>
                </c:pt>
              </c:numCache>
            </c:numRef>
          </c:yVal>
          <c:smooth val="1"/>
          <c:extLst xmlns:c16r2="http://schemas.microsoft.com/office/drawing/2015/06/chart">
            <c:ext xmlns:c16="http://schemas.microsoft.com/office/drawing/2014/chart" uri="{C3380CC4-5D6E-409C-BE32-E72D297353CC}">
              <c16:uniqueId val="{00000003-A589-49F2-92A1-B3ABA7D0B2DA}"/>
            </c:ext>
          </c:extLst>
        </c:ser>
        <c:ser>
          <c:idx val="6"/>
          <c:order val="4"/>
          <c:tx>
            <c:strRef>
              <c:f>Sheet5!$A$8</c:f>
              <c:strCache>
                <c:ptCount val="1"/>
                <c:pt idx="0">
                  <c:v>470.lbm</c:v>
                </c:pt>
              </c:strCache>
            </c:strRef>
          </c:tx>
          <c:spPr>
            <a:ln w="76200" cap="rnd">
              <a:solidFill>
                <a:schemeClr val="accent1">
                  <a:lumMod val="60000"/>
                </a:schemeClr>
              </a:solidFill>
              <a:round/>
            </a:ln>
            <a:effectLst/>
          </c:spPr>
          <c:marker>
            <c:symbol val="circle"/>
            <c:size val="5"/>
            <c:spPr>
              <a:solidFill>
                <a:schemeClr val="accent1">
                  <a:lumMod val="60000"/>
                </a:schemeClr>
              </a:solidFill>
              <a:ln w="63500">
                <a:solidFill>
                  <a:schemeClr val="accent1">
                    <a:lumMod val="60000"/>
                  </a:schemeClr>
                </a:solidFill>
              </a:ln>
              <a:effectLst/>
            </c:spPr>
          </c:marker>
          <c:xVal>
            <c:numRef>
              <c:f>Sheet5!$D$1:$R$1</c:f>
              <c:numCache>
                <c:formatCode>General</c:formatCode>
                <c:ptCount val="15"/>
                <c:pt idx="0">
                  <c:v>0.0</c:v>
                </c:pt>
                <c:pt idx="1">
                  <c:v>2.0</c:v>
                </c:pt>
                <c:pt idx="2">
                  <c:v>4.0</c:v>
                </c:pt>
                <c:pt idx="3">
                  <c:v>6.0</c:v>
                </c:pt>
                <c:pt idx="4">
                  <c:v>8.0</c:v>
                </c:pt>
                <c:pt idx="5">
                  <c:v>10.0</c:v>
                </c:pt>
                <c:pt idx="6">
                  <c:v>20.0</c:v>
                </c:pt>
                <c:pt idx="7">
                  <c:v>30.0</c:v>
                </c:pt>
                <c:pt idx="8">
                  <c:v>40.0</c:v>
                </c:pt>
                <c:pt idx="9">
                  <c:v>50.0</c:v>
                </c:pt>
                <c:pt idx="10">
                  <c:v>60.0</c:v>
                </c:pt>
                <c:pt idx="11">
                  <c:v>70.0</c:v>
                </c:pt>
                <c:pt idx="12">
                  <c:v>80.0</c:v>
                </c:pt>
                <c:pt idx="13">
                  <c:v>90.0</c:v>
                </c:pt>
                <c:pt idx="14">
                  <c:v>100.0</c:v>
                </c:pt>
              </c:numCache>
            </c:numRef>
          </c:xVal>
          <c:yVal>
            <c:numRef>
              <c:f>Sheet5!$D$8:$R$8</c:f>
              <c:numCache>
                <c:formatCode>General</c:formatCode>
                <c:ptCount val="15"/>
                <c:pt idx="0">
                  <c:v>0.0</c:v>
                </c:pt>
                <c:pt idx="1">
                  <c:v>3.0</c:v>
                </c:pt>
                <c:pt idx="2">
                  <c:v>7.0</c:v>
                </c:pt>
                <c:pt idx="3">
                  <c:v>10.0</c:v>
                </c:pt>
                <c:pt idx="4">
                  <c:v>13.0</c:v>
                </c:pt>
                <c:pt idx="5">
                  <c:v>16.0</c:v>
                </c:pt>
                <c:pt idx="6">
                  <c:v>31.0</c:v>
                </c:pt>
                <c:pt idx="7">
                  <c:v>41.0</c:v>
                </c:pt>
                <c:pt idx="8">
                  <c:v>50.0</c:v>
                </c:pt>
                <c:pt idx="9">
                  <c:v>59.0</c:v>
                </c:pt>
                <c:pt idx="10">
                  <c:v>67.0</c:v>
                </c:pt>
                <c:pt idx="11">
                  <c:v>75.0</c:v>
                </c:pt>
                <c:pt idx="12">
                  <c:v>84.0</c:v>
                </c:pt>
                <c:pt idx="13">
                  <c:v>92.0</c:v>
                </c:pt>
                <c:pt idx="14">
                  <c:v>100.0</c:v>
                </c:pt>
              </c:numCache>
            </c:numRef>
          </c:yVal>
          <c:smooth val="1"/>
          <c:extLst xmlns:c16r2="http://schemas.microsoft.com/office/drawing/2015/06/chart">
            <c:ext xmlns:c16="http://schemas.microsoft.com/office/drawing/2014/chart" uri="{C3380CC4-5D6E-409C-BE32-E72D297353CC}">
              <c16:uniqueId val="{00000004-A589-49F2-92A1-B3ABA7D0B2DA}"/>
            </c:ext>
          </c:extLst>
        </c:ser>
        <c:dLbls>
          <c:showLegendKey val="0"/>
          <c:showVal val="0"/>
          <c:showCatName val="0"/>
          <c:showSerName val="0"/>
          <c:showPercent val="0"/>
          <c:showBubbleSize val="0"/>
        </c:dLbls>
        <c:axId val="-1809137392"/>
        <c:axId val="-1809133632"/>
      </c:scatterChart>
      <c:valAx>
        <c:axId val="-1809137392"/>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Portion of pages (%)</a:t>
                </a:r>
              </a:p>
            </c:rich>
          </c:tx>
          <c:layout>
            <c:manualLayout>
              <c:xMode val="edge"/>
              <c:yMode val="edge"/>
              <c:x val="0.198177009616013"/>
              <c:y val="0.89905056051246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09133632"/>
        <c:crosses val="autoZero"/>
        <c:crossBetween val="midCat"/>
        <c:majorUnit val="20.0"/>
      </c:valAx>
      <c:valAx>
        <c:axId val="-1809133632"/>
        <c:scaling>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Cumulative accesses (%)</a:t>
                </a: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09137392"/>
        <c:crosses val="autoZero"/>
        <c:crossBetween val="midCat"/>
        <c:majorUnit val="20.0"/>
      </c:valAx>
      <c:spPr>
        <a:noFill/>
        <a:ln>
          <a:noFill/>
        </a:ln>
        <a:effectLst/>
      </c:spPr>
    </c:plotArea>
    <c:legend>
      <c:legendPos val="b"/>
      <c:layout>
        <c:manualLayout>
          <c:xMode val="edge"/>
          <c:yMode val="edge"/>
          <c:x val="0.256532744796204"/>
          <c:y val="0.526871515681917"/>
          <c:w val="0.318627535421769"/>
          <c:h val="0.200087942625606"/>
        </c:manualLayout>
      </c:layout>
      <c:overlay val="0"/>
      <c:spPr>
        <a:solidFill>
          <a:schemeClr val="bg1">
            <a:lumMod val="95000"/>
            <a:alpha val="75000"/>
          </a:schemeClr>
        </a:solidFill>
        <a:ln>
          <a:solidFill>
            <a:schemeClr val="tx1">
              <a:lumMod val="15000"/>
              <a:lumOff val="85000"/>
            </a:schemeClr>
          </a:solid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b="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69692265029371"/>
          <c:y val="0.117647058823529"/>
          <c:w val="0.87945872000375"/>
          <c:h val="0.700466774039609"/>
        </c:manualLayout>
      </c:layout>
      <c:barChart>
        <c:barDir val="col"/>
        <c:grouping val="clustered"/>
        <c:varyColors val="0"/>
        <c:ser>
          <c:idx val="0"/>
          <c:order val="0"/>
          <c:tx>
            <c:strRef>
              <c:f>Sheet5!$C$41</c:f>
              <c:strCache>
                <c:ptCount val="1"/>
                <c:pt idx="0">
                  <c:v>PRT-Baseline</c:v>
                </c:pt>
              </c:strCache>
            </c:strRef>
          </c:tx>
          <c:spPr>
            <a:solidFill>
              <a:schemeClr val="accent1"/>
            </a:solidFill>
            <a:ln>
              <a:noFill/>
            </a:ln>
            <a:effectLst/>
          </c:spPr>
          <c:invertIfNegative val="0"/>
          <c:cat>
            <c:strRef>
              <c:f>Sheet5!$A$42:$A$46</c:f>
              <c:strCache>
                <c:ptCount val="5"/>
                <c:pt idx="0">
                  <c:v>470.lbm</c:v>
                </c:pt>
                <c:pt idx="1">
                  <c:v>401.bzi</c:v>
                </c:pt>
                <c:pt idx="2">
                  <c:v>400.per</c:v>
                </c:pt>
                <c:pt idx="3">
                  <c:v>Spec-High</c:v>
                </c:pt>
                <c:pt idx="4">
                  <c:v>Spec-All</c:v>
                </c:pt>
              </c:strCache>
            </c:strRef>
          </c:cat>
          <c:val>
            <c:numRef>
              <c:f>Sheet5!$C$42:$C$46</c:f>
              <c:numCache>
                <c:formatCode>General</c:formatCode>
                <c:ptCount val="5"/>
                <c:pt idx="0">
                  <c:v>1.598</c:v>
                </c:pt>
                <c:pt idx="1">
                  <c:v>1.486</c:v>
                </c:pt>
                <c:pt idx="2">
                  <c:v>1.249</c:v>
                </c:pt>
                <c:pt idx="3">
                  <c:v>1.544</c:v>
                </c:pt>
                <c:pt idx="4">
                  <c:v>1.37</c:v>
                </c:pt>
              </c:numCache>
            </c:numRef>
          </c:val>
          <c:extLst xmlns:c16r2="http://schemas.microsoft.com/office/drawing/2015/06/chart">
            <c:ext xmlns:c16="http://schemas.microsoft.com/office/drawing/2014/chart" uri="{C3380CC4-5D6E-409C-BE32-E72D297353CC}">
              <c16:uniqueId val="{00000000-64A8-4556-BF70-C9A0E882AF74}"/>
            </c:ext>
          </c:extLst>
        </c:ser>
        <c:ser>
          <c:idx val="2"/>
          <c:order val="1"/>
          <c:tx>
            <c:strRef>
              <c:f>Sheet5!$E$41</c:f>
              <c:strCache>
                <c:ptCount val="1"/>
                <c:pt idx="0">
                  <c:v>Spare</c:v>
                </c:pt>
              </c:strCache>
            </c:strRef>
          </c:tx>
          <c:spPr>
            <a:solidFill>
              <a:schemeClr val="accent3"/>
            </a:solidFill>
            <a:ln>
              <a:noFill/>
            </a:ln>
            <a:effectLst/>
          </c:spPr>
          <c:invertIfNegative val="0"/>
          <c:cat>
            <c:strRef>
              <c:f>Sheet5!$A$42:$A$46</c:f>
              <c:strCache>
                <c:ptCount val="5"/>
                <c:pt idx="0">
                  <c:v>470.lbm</c:v>
                </c:pt>
                <c:pt idx="1">
                  <c:v>401.bzi</c:v>
                </c:pt>
                <c:pt idx="2">
                  <c:v>400.per</c:v>
                </c:pt>
                <c:pt idx="3">
                  <c:v>Spec-High</c:v>
                </c:pt>
                <c:pt idx="4">
                  <c:v>Spec-All</c:v>
                </c:pt>
              </c:strCache>
            </c:strRef>
          </c:cat>
          <c:val>
            <c:numRef>
              <c:f>Sheet5!$E$42:$E$46</c:f>
              <c:numCache>
                <c:formatCode>General</c:formatCode>
                <c:ptCount val="5"/>
                <c:pt idx="0">
                  <c:v>1.5</c:v>
                </c:pt>
                <c:pt idx="1">
                  <c:v>1.441</c:v>
                </c:pt>
                <c:pt idx="2">
                  <c:v>1.224</c:v>
                </c:pt>
                <c:pt idx="3">
                  <c:v>1.459</c:v>
                </c:pt>
                <c:pt idx="4">
                  <c:v>1.319</c:v>
                </c:pt>
              </c:numCache>
            </c:numRef>
          </c:val>
          <c:extLst xmlns:c16r2="http://schemas.microsoft.com/office/drawing/2015/06/chart">
            <c:ext xmlns:c16="http://schemas.microsoft.com/office/drawing/2014/chart" uri="{C3380CC4-5D6E-409C-BE32-E72D297353CC}">
              <c16:uniqueId val="{00000001-64A8-4556-BF70-C9A0E882AF74}"/>
            </c:ext>
          </c:extLst>
        </c:ser>
        <c:ser>
          <c:idx val="3"/>
          <c:order val="2"/>
          <c:tx>
            <c:strRef>
              <c:f>Sheet5!$F$41</c:f>
              <c:strCache>
                <c:ptCount val="1"/>
                <c:pt idx="0">
                  <c:v>ECC</c:v>
                </c:pt>
              </c:strCache>
            </c:strRef>
          </c:tx>
          <c:spPr>
            <a:solidFill>
              <a:schemeClr val="accent4"/>
            </a:solidFill>
            <a:ln>
              <a:noFill/>
            </a:ln>
            <a:effectLst/>
          </c:spPr>
          <c:invertIfNegative val="0"/>
          <c:cat>
            <c:strRef>
              <c:f>Sheet5!$A$42:$A$46</c:f>
              <c:strCache>
                <c:ptCount val="5"/>
                <c:pt idx="0">
                  <c:v>470.lbm</c:v>
                </c:pt>
                <c:pt idx="1">
                  <c:v>401.bzi</c:v>
                </c:pt>
                <c:pt idx="2">
                  <c:v>400.per</c:v>
                </c:pt>
                <c:pt idx="3">
                  <c:v>Spec-High</c:v>
                </c:pt>
                <c:pt idx="4">
                  <c:v>Spec-All</c:v>
                </c:pt>
              </c:strCache>
            </c:strRef>
          </c:cat>
          <c:val>
            <c:numRef>
              <c:f>Sheet5!$F$42:$F$46</c:f>
              <c:numCache>
                <c:formatCode>General</c:formatCode>
                <c:ptCount val="5"/>
                <c:pt idx="0">
                  <c:v>1.484</c:v>
                </c:pt>
                <c:pt idx="1">
                  <c:v>1.392</c:v>
                </c:pt>
                <c:pt idx="2">
                  <c:v>1.197</c:v>
                </c:pt>
                <c:pt idx="3">
                  <c:v>1.429</c:v>
                </c:pt>
                <c:pt idx="4">
                  <c:v>1.295</c:v>
                </c:pt>
              </c:numCache>
            </c:numRef>
          </c:val>
          <c:extLst xmlns:c16r2="http://schemas.microsoft.com/office/drawing/2015/06/chart">
            <c:ext xmlns:c16="http://schemas.microsoft.com/office/drawing/2014/chart" uri="{C3380CC4-5D6E-409C-BE32-E72D297353CC}">
              <c16:uniqueId val="{00000002-64A8-4556-BF70-C9A0E882AF74}"/>
            </c:ext>
          </c:extLst>
        </c:ser>
        <c:ser>
          <c:idx val="7"/>
          <c:order val="3"/>
          <c:tx>
            <c:strRef>
              <c:f>Sheet5!$J$41</c:f>
              <c:strCache>
                <c:ptCount val="1"/>
                <c:pt idx="0">
                  <c:v>CkRemapBin</c:v>
                </c:pt>
              </c:strCache>
            </c:strRef>
          </c:tx>
          <c:spPr>
            <a:solidFill>
              <a:schemeClr val="accent2">
                <a:lumMod val="60000"/>
              </a:schemeClr>
            </a:solidFill>
            <a:ln>
              <a:noFill/>
            </a:ln>
            <a:effectLst/>
          </c:spPr>
          <c:invertIfNegative val="0"/>
          <c:cat>
            <c:strRef>
              <c:f>Sheet5!$A$42:$A$46</c:f>
              <c:strCache>
                <c:ptCount val="5"/>
                <c:pt idx="0">
                  <c:v>470.lbm</c:v>
                </c:pt>
                <c:pt idx="1">
                  <c:v>401.bzi</c:v>
                </c:pt>
                <c:pt idx="2">
                  <c:v>400.per</c:v>
                </c:pt>
                <c:pt idx="3">
                  <c:v>Spec-High</c:v>
                </c:pt>
                <c:pt idx="4">
                  <c:v>Spec-All</c:v>
                </c:pt>
              </c:strCache>
            </c:strRef>
          </c:cat>
          <c:val>
            <c:numRef>
              <c:f>Sheet5!$J$42:$J$46</c:f>
              <c:numCache>
                <c:formatCode>General</c:formatCode>
                <c:ptCount val="5"/>
                <c:pt idx="0">
                  <c:v>1.346</c:v>
                </c:pt>
                <c:pt idx="1">
                  <c:v>1.275</c:v>
                </c:pt>
                <c:pt idx="2">
                  <c:v>1.139</c:v>
                </c:pt>
                <c:pt idx="3">
                  <c:v>1.319</c:v>
                </c:pt>
                <c:pt idx="4">
                  <c:v>1.217</c:v>
                </c:pt>
              </c:numCache>
            </c:numRef>
          </c:val>
          <c:extLst xmlns:c16r2="http://schemas.microsoft.com/office/drawing/2015/06/chart">
            <c:ext xmlns:c16="http://schemas.microsoft.com/office/drawing/2014/chart" uri="{C3380CC4-5D6E-409C-BE32-E72D297353CC}">
              <c16:uniqueId val="{00000003-64A8-4556-BF70-C9A0E882AF74}"/>
            </c:ext>
          </c:extLst>
        </c:ser>
        <c:dLbls>
          <c:showLegendKey val="0"/>
          <c:showVal val="0"/>
          <c:showCatName val="0"/>
          <c:showSerName val="0"/>
          <c:showPercent val="0"/>
          <c:showBubbleSize val="0"/>
        </c:dLbls>
        <c:gapWidth val="219"/>
        <c:overlap val="-27"/>
        <c:axId val="-1809070320"/>
        <c:axId val="-1809067056"/>
      </c:barChart>
      <c:catAx>
        <c:axId val="-180907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09067056"/>
        <c:crosses val="autoZero"/>
        <c:auto val="1"/>
        <c:lblAlgn val="ctr"/>
        <c:lblOffset val="100"/>
        <c:noMultiLvlLbl val="0"/>
      </c:catAx>
      <c:valAx>
        <c:axId val="-1809067056"/>
        <c:scaling>
          <c:orientation val="minMax"/>
          <c:max val="1.6"/>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Norm. Exeution Time</a:t>
                </a: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9070320"/>
        <c:crosses val="autoZero"/>
        <c:crossBetween val="between"/>
        <c:majorUnit val="0.2"/>
      </c:valAx>
      <c:spPr>
        <a:noFill/>
        <a:ln>
          <a:noFill/>
        </a:ln>
        <a:effectLst/>
      </c:spPr>
    </c:plotArea>
    <c:legend>
      <c:legendPos val="b"/>
      <c:layout>
        <c:manualLayout>
          <c:xMode val="edge"/>
          <c:yMode val="edge"/>
          <c:x val="0.104418588301462"/>
          <c:y val="0.0"/>
          <c:w val="0.84307977127859"/>
          <c:h val="0.12390514395927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25649606299212"/>
          <c:y val="0.038533713115406"/>
          <c:w val="0.871323928258968"/>
          <c:h val="0.790836514753838"/>
        </c:manualLayout>
      </c:layout>
      <c:barChart>
        <c:barDir val="col"/>
        <c:grouping val="clustered"/>
        <c:varyColors val="0"/>
        <c:ser>
          <c:idx val="0"/>
          <c:order val="0"/>
          <c:tx>
            <c:strRef>
              <c:f>Sheet5!$G$90</c:f>
              <c:strCache>
                <c:ptCount val="1"/>
                <c:pt idx="0">
                  <c:v>Chunk</c:v>
                </c:pt>
              </c:strCache>
            </c:strRef>
          </c:tx>
          <c:spPr>
            <a:solidFill>
              <a:schemeClr val="accent1"/>
            </a:solidFill>
            <a:ln>
              <a:noFill/>
            </a:ln>
            <a:effectLst/>
          </c:spPr>
          <c:invertIfNegative val="0"/>
          <c:cat>
            <c:strRef>
              <c:f>Sheet5!$A$91:$A$92</c:f>
              <c:strCache>
                <c:ptCount val="2"/>
                <c:pt idx="0">
                  <c:v>Spec-All_rand</c:v>
                </c:pt>
                <c:pt idx="1">
                  <c:v>Spec-All_prof</c:v>
                </c:pt>
              </c:strCache>
            </c:strRef>
          </c:cat>
          <c:val>
            <c:numRef>
              <c:f>Sheet5!$G$91:$G$92</c:f>
              <c:numCache>
                <c:formatCode>General</c:formatCode>
                <c:ptCount val="2"/>
                <c:pt idx="0">
                  <c:v>1.293</c:v>
                </c:pt>
                <c:pt idx="1">
                  <c:v>1.188</c:v>
                </c:pt>
              </c:numCache>
            </c:numRef>
          </c:val>
          <c:extLst xmlns:c16r2="http://schemas.microsoft.com/office/drawing/2015/06/chart">
            <c:ext xmlns:c16="http://schemas.microsoft.com/office/drawing/2014/chart" uri="{C3380CC4-5D6E-409C-BE32-E72D297353CC}">
              <c16:uniqueId val="{00000000-42BF-4DF8-BA8F-147F3C3591B9}"/>
            </c:ext>
          </c:extLst>
        </c:ser>
        <c:ser>
          <c:idx val="1"/>
          <c:order val="1"/>
          <c:tx>
            <c:strRef>
              <c:f>Sheet5!$H$90</c:f>
              <c:strCache>
                <c:ptCount val="1"/>
                <c:pt idx="0">
                  <c:v>ChunkBin</c:v>
                </c:pt>
              </c:strCache>
            </c:strRef>
          </c:tx>
          <c:spPr>
            <a:solidFill>
              <a:schemeClr val="accent2"/>
            </a:solidFill>
            <a:ln>
              <a:noFill/>
            </a:ln>
            <a:effectLst/>
          </c:spPr>
          <c:invertIfNegative val="0"/>
          <c:cat>
            <c:strRef>
              <c:f>Sheet5!$A$91:$A$92</c:f>
              <c:strCache>
                <c:ptCount val="2"/>
                <c:pt idx="0">
                  <c:v>Spec-All_rand</c:v>
                </c:pt>
                <c:pt idx="1">
                  <c:v>Spec-All_prof</c:v>
                </c:pt>
              </c:strCache>
            </c:strRef>
          </c:cat>
          <c:val>
            <c:numRef>
              <c:f>Sheet5!$H$91:$H$92</c:f>
              <c:numCache>
                <c:formatCode>General</c:formatCode>
                <c:ptCount val="2"/>
                <c:pt idx="0">
                  <c:v>1.265</c:v>
                </c:pt>
                <c:pt idx="1">
                  <c:v>1.178</c:v>
                </c:pt>
              </c:numCache>
            </c:numRef>
          </c:val>
          <c:extLst xmlns:c16r2="http://schemas.microsoft.com/office/drawing/2015/06/chart">
            <c:ext xmlns:c16="http://schemas.microsoft.com/office/drawing/2014/chart" uri="{C3380CC4-5D6E-409C-BE32-E72D297353CC}">
              <c16:uniqueId val="{00000001-42BF-4DF8-BA8F-147F3C3591B9}"/>
            </c:ext>
          </c:extLst>
        </c:ser>
        <c:ser>
          <c:idx val="2"/>
          <c:order val="2"/>
          <c:tx>
            <c:strRef>
              <c:f>Sheet5!$I$90</c:f>
              <c:strCache>
                <c:ptCount val="1"/>
                <c:pt idx="0">
                  <c:v>CkRemap</c:v>
                </c:pt>
              </c:strCache>
            </c:strRef>
          </c:tx>
          <c:spPr>
            <a:solidFill>
              <a:schemeClr val="accent3"/>
            </a:solidFill>
            <a:ln>
              <a:noFill/>
            </a:ln>
            <a:effectLst/>
          </c:spPr>
          <c:invertIfNegative val="0"/>
          <c:cat>
            <c:strRef>
              <c:f>Sheet5!$A$91:$A$92</c:f>
              <c:strCache>
                <c:ptCount val="2"/>
                <c:pt idx="0">
                  <c:v>Spec-All_rand</c:v>
                </c:pt>
                <c:pt idx="1">
                  <c:v>Spec-All_prof</c:v>
                </c:pt>
              </c:strCache>
            </c:strRef>
          </c:cat>
          <c:val>
            <c:numRef>
              <c:f>Sheet5!$I$91:$I$92</c:f>
              <c:numCache>
                <c:formatCode>General</c:formatCode>
                <c:ptCount val="2"/>
                <c:pt idx="0">
                  <c:v>1.265</c:v>
                </c:pt>
                <c:pt idx="1">
                  <c:v>1.061</c:v>
                </c:pt>
              </c:numCache>
            </c:numRef>
          </c:val>
          <c:extLst xmlns:c16r2="http://schemas.microsoft.com/office/drawing/2015/06/chart">
            <c:ext xmlns:c16="http://schemas.microsoft.com/office/drawing/2014/chart" uri="{C3380CC4-5D6E-409C-BE32-E72D297353CC}">
              <c16:uniqueId val="{00000002-42BF-4DF8-BA8F-147F3C3591B9}"/>
            </c:ext>
          </c:extLst>
        </c:ser>
        <c:ser>
          <c:idx val="3"/>
          <c:order val="3"/>
          <c:tx>
            <c:strRef>
              <c:f>Sheet5!$J$90</c:f>
              <c:strCache>
                <c:ptCount val="1"/>
                <c:pt idx="0">
                  <c:v>CkRemapBin</c:v>
                </c:pt>
              </c:strCache>
            </c:strRef>
          </c:tx>
          <c:spPr>
            <a:solidFill>
              <a:schemeClr val="accent4"/>
            </a:solidFill>
            <a:ln>
              <a:noFill/>
            </a:ln>
            <a:effectLst/>
          </c:spPr>
          <c:invertIfNegative val="0"/>
          <c:cat>
            <c:strRef>
              <c:f>Sheet5!$A$91:$A$92</c:f>
              <c:strCache>
                <c:ptCount val="2"/>
                <c:pt idx="0">
                  <c:v>Spec-All_rand</c:v>
                </c:pt>
                <c:pt idx="1">
                  <c:v>Spec-All_prof</c:v>
                </c:pt>
              </c:strCache>
            </c:strRef>
          </c:cat>
          <c:val>
            <c:numRef>
              <c:f>Sheet5!$J$91:$J$92</c:f>
              <c:numCache>
                <c:formatCode>General</c:formatCode>
                <c:ptCount val="2"/>
                <c:pt idx="0">
                  <c:v>1.217</c:v>
                </c:pt>
                <c:pt idx="1">
                  <c:v>1.052</c:v>
                </c:pt>
              </c:numCache>
            </c:numRef>
          </c:val>
          <c:extLst xmlns:c16r2="http://schemas.microsoft.com/office/drawing/2015/06/chart">
            <c:ext xmlns:c16="http://schemas.microsoft.com/office/drawing/2014/chart" uri="{C3380CC4-5D6E-409C-BE32-E72D297353CC}">
              <c16:uniqueId val="{00000003-42BF-4DF8-BA8F-147F3C3591B9}"/>
            </c:ext>
          </c:extLst>
        </c:ser>
        <c:dLbls>
          <c:showLegendKey val="0"/>
          <c:showVal val="0"/>
          <c:showCatName val="0"/>
          <c:showSerName val="0"/>
          <c:showPercent val="0"/>
          <c:showBubbleSize val="0"/>
        </c:dLbls>
        <c:gapWidth val="219"/>
        <c:overlap val="-27"/>
        <c:axId val="-1809041120"/>
        <c:axId val="-1806597168"/>
      </c:barChart>
      <c:catAx>
        <c:axId val="-180904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06597168"/>
        <c:crosses val="autoZero"/>
        <c:auto val="1"/>
        <c:lblAlgn val="ctr"/>
        <c:lblOffset val="100"/>
        <c:noMultiLvlLbl val="0"/>
      </c:catAx>
      <c:valAx>
        <c:axId val="-1806597168"/>
        <c:scaling>
          <c:orientation val="minMax"/>
          <c:max val="1.35"/>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a:t>Norm. Execution Time</a:t>
                </a:r>
              </a:p>
            </c:rich>
          </c:tx>
          <c:layout>
            <c:manualLayout>
              <c:xMode val="edge"/>
              <c:yMode val="edge"/>
              <c:x val="0.0"/>
              <c:y val="0.090028235106975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9041120"/>
        <c:crosses val="autoZero"/>
        <c:crossBetween val="between"/>
        <c:majorUnit val="0.2"/>
      </c:valAx>
      <c:spPr>
        <a:noFill/>
        <a:ln>
          <a:noFill/>
        </a:ln>
        <a:effectLst/>
      </c:spPr>
    </c:plotArea>
    <c:legend>
      <c:legendPos val="b"/>
      <c:layout>
        <c:manualLayout>
          <c:xMode val="edge"/>
          <c:yMode val="edge"/>
          <c:x val="0.082093253968254"/>
          <c:y val="0.0201856160025451"/>
          <c:w val="0.9"/>
          <c:h val="0.10418307086614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125667177509"/>
          <c:y val="0.0695098977113842"/>
          <c:w val="0.856791558773274"/>
          <c:h val="0.78711016263154"/>
        </c:manualLayout>
      </c:layout>
      <c:barChart>
        <c:barDir val="col"/>
        <c:grouping val="clustered"/>
        <c:varyColors val="0"/>
        <c:ser>
          <c:idx val="4"/>
          <c:order val="0"/>
          <c:tx>
            <c:strRef>
              <c:f>Sheet1!$E$33</c:f>
              <c:strCache>
                <c:ptCount val="1"/>
                <c:pt idx="0">
                  <c:v>tWR=30</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(Sheet1!$C$34,Sheet1!$C$38)</c:f>
              <c:strCache>
                <c:ptCount val="2"/>
                <c:pt idx="0">
                  <c:v>kmeans</c:v>
                </c:pt>
                <c:pt idx="1">
                  <c:v>lu</c:v>
                </c:pt>
              </c:strCache>
            </c:strRef>
          </c:cat>
          <c:val>
            <c:numRef>
              <c:f>(Sheet1!$E$34,Sheet1!$E$38)</c:f>
              <c:numCache>
                <c:formatCode>General</c:formatCode>
                <c:ptCount val="2"/>
                <c:pt idx="0">
                  <c:v>0.7</c:v>
                </c:pt>
                <c:pt idx="1">
                  <c:v>46.49</c:v>
                </c:pt>
              </c:numCache>
            </c:numRef>
          </c:val>
          <c:extLst xmlns:c16r2="http://schemas.microsoft.com/office/drawing/2015/06/chart">
            <c:ext xmlns:c16="http://schemas.microsoft.com/office/drawing/2014/chart" uri="{C3380CC4-5D6E-409C-BE32-E72D297353CC}">
              <c16:uniqueId val="{00000000-983C-420C-92FC-5E491F430668}"/>
            </c:ext>
          </c:extLst>
        </c:ser>
        <c:ser>
          <c:idx val="2"/>
          <c:order val="1"/>
          <c:tx>
            <c:strRef>
              <c:f>Sheet1!$G$33</c:f>
              <c:strCache>
                <c:ptCount val="1"/>
                <c:pt idx="0">
                  <c:v>tWR=20</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(Sheet1!$C$34,Sheet1!$C$38)</c:f>
              <c:strCache>
                <c:ptCount val="2"/>
                <c:pt idx="0">
                  <c:v>kmeans</c:v>
                </c:pt>
                <c:pt idx="1">
                  <c:v>lu</c:v>
                </c:pt>
              </c:strCache>
            </c:strRef>
          </c:cat>
          <c:val>
            <c:numRef>
              <c:f>(Sheet1!$G$34,Sheet1!$G$38)</c:f>
              <c:numCache>
                <c:formatCode>General</c:formatCode>
                <c:ptCount val="2"/>
                <c:pt idx="0">
                  <c:v>1.65</c:v>
                </c:pt>
                <c:pt idx="1">
                  <c:v>61.36</c:v>
                </c:pt>
              </c:numCache>
            </c:numRef>
          </c:val>
          <c:extLst xmlns:c16r2="http://schemas.microsoft.com/office/drawing/2015/06/chart">
            <c:ext xmlns:c16="http://schemas.microsoft.com/office/drawing/2014/chart" uri="{C3380CC4-5D6E-409C-BE32-E72D297353CC}">
              <c16:uniqueId val="{00000001-983C-420C-92FC-5E491F430668}"/>
            </c:ext>
          </c:extLst>
        </c:ser>
        <c:ser>
          <c:idx val="5"/>
          <c:order val="2"/>
          <c:tx>
            <c:strRef>
              <c:f>Sheet1!$I$33</c:f>
              <c:strCache>
                <c:ptCount val="1"/>
                <c:pt idx="0">
                  <c:v>tWR=15</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(Sheet1!$C$34,Sheet1!$C$38)</c:f>
              <c:strCache>
                <c:ptCount val="2"/>
                <c:pt idx="0">
                  <c:v>kmeans</c:v>
                </c:pt>
                <c:pt idx="1">
                  <c:v>lu</c:v>
                </c:pt>
              </c:strCache>
            </c:strRef>
          </c:cat>
          <c:val>
            <c:numRef>
              <c:f>(Sheet1!$I$34,Sheet1!$I$38)</c:f>
              <c:numCache>
                <c:formatCode>General</c:formatCode>
                <c:ptCount val="2"/>
                <c:pt idx="0">
                  <c:v>4.48</c:v>
                </c:pt>
                <c:pt idx="1">
                  <c:v>90.95</c:v>
                </c:pt>
              </c:numCache>
            </c:numRef>
          </c:val>
          <c:extLst xmlns:c16r2="http://schemas.microsoft.com/office/drawing/2015/06/chart">
            <c:ext xmlns:c16="http://schemas.microsoft.com/office/drawing/2014/chart" uri="{C3380CC4-5D6E-409C-BE32-E72D297353CC}">
              <c16:uniqueId val="{00000002-983C-420C-92FC-5E491F430668}"/>
            </c:ext>
          </c:extLst>
        </c:ser>
        <c:ser>
          <c:idx val="6"/>
          <c:order val="3"/>
          <c:tx>
            <c:strRef>
              <c:f>Sheet1!$J$33</c:f>
              <c:strCache>
                <c:ptCount val="1"/>
                <c:pt idx="0">
                  <c:v>tWR=12</c:v>
                </c:pt>
              </c:strCache>
            </c:strRef>
          </c:tx>
          <c:spPr>
            <a:solidFill>
              <a:schemeClr val="accent2">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(Sheet1!$C$34,Sheet1!$C$38)</c:f>
              <c:strCache>
                <c:ptCount val="2"/>
                <c:pt idx="0">
                  <c:v>kmeans</c:v>
                </c:pt>
                <c:pt idx="1">
                  <c:v>lu</c:v>
                </c:pt>
              </c:strCache>
            </c:strRef>
          </c:cat>
          <c:val>
            <c:numRef>
              <c:f>(Sheet1!$J$34,Sheet1!$J$38)</c:f>
              <c:numCache>
                <c:formatCode>General</c:formatCode>
                <c:ptCount val="2"/>
                <c:pt idx="0">
                  <c:v>24.2</c:v>
                </c:pt>
                <c:pt idx="1">
                  <c:v>100.0</c:v>
                </c:pt>
              </c:numCache>
            </c:numRef>
          </c:val>
          <c:extLst xmlns:c16r2="http://schemas.microsoft.com/office/drawing/2015/06/chart">
            <c:ext xmlns:c16="http://schemas.microsoft.com/office/drawing/2014/chart" uri="{C3380CC4-5D6E-409C-BE32-E72D297353CC}">
              <c16:uniqueId val="{00000003-983C-420C-92FC-5E491F430668}"/>
            </c:ext>
          </c:extLst>
        </c:ser>
        <c:dLbls>
          <c:dLblPos val="outEnd"/>
          <c:showLegendKey val="0"/>
          <c:showVal val="1"/>
          <c:showCatName val="0"/>
          <c:showSerName val="0"/>
          <c:showPercent val="0"/>
          <c:showBubbleSize val="0"/>
        </c:dLbls>
        <c:gapWidth val="444"/>
        <c:overlap val="-90"/>
        <c:axId val="-1808465728"/>
        <c:axId val="-1808463680"/>
      </c:barChart>
      <c:catAx>
        <c:axId val="-1808465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1">
                    <a:lumMod val="65000"/>
                    <a:lumOff val="35000"/>
                  </a:schemeClr>
                </a:solidFill>
                <a:latin typeface="+mn-lt"/>
                <a:ea typeface="+mn-ea"/>
                <a:cs typeface="+mn-cs"/>
              </a:defRPr>
            </a:pPr>
            <a:endParaRPr lang="en-US"/>
          </a:p>
        </c:txPr>
        <c:crossAx val="-1808463680"/>
        <c:crosses val="autoZero"/>
        <c:auto val="1"/>
        <c:lblAlgn val="ctr"/>
        <c:lblOffset val="100"/>
        <c:noMultiLvlLbl val="0"/>
      </c:catAx>
      <c:valAx>
        <c:axId val="-1808463680"/>
        <c:scaling>
          <c:orientation val="minMax"/>
        </c:scaling>
        <c:delete val="1"/>
        <c:axPos val="l"/>
        <c:title>
          <c:tx>
            <c:rich>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mn-lt"/>
                    <a:ea typeface="+mn-ea"/>
                    <a:cs typeface="+mn-cs"/>
                  </a:defRPr>
                </a:pPr>
                <a:r>
                  <a:rPr lang="en-US"/>
                  <a:t>Output Accuracy Loss</a:t>
                </a:r>
              </a:p>
            </c:rich>
          </c:tx>
          <c:layout/>
          <c:overlay val="0"/>
          <c:spPr>
            <a:noFill/>
            <a:ln>
              <a:noFill/>
            </a:ln>
            <a:effectLst/>
          </c:spPr>
          <c:txPr>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08465728"/>
        <c:crosses val="autoZero"/>
        <c:crossBetween val="between"/>
      </c:valAx>
      <c:spPr>
        <a:noFill/>
        <a:ln>
          <a:noFill/>
        </a:ln>
        <a:effectLst/>
      </c:spPr>
    </c:plotArea>
    <c:legend>
      <c:legendPos val="t"/>
      <c:layout>
        <c:manualLayout>
          <c:xMode val="edge"/>
          <c:yMode val="edge"/>
          <c:x val="0.0979465192249174"/>
          <c:y val="0.0574005786385102"/>
          <c:w val="0.445828331373633"/>
          <c:h val="0.21884705062154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44555758655168"/>
          <c:y val="0.038533713115406"/>
          <c:w val="0.879903390982377"/>
          <c:h val="0.677352014236857"/>
        </c:manualLayout>
      </c:layout>
      <c:barChart>
        <c:barDir val="col"/>
        <c:grouping val="clustered"/>
        <c:varyColors val="0"/>
        <c:ser>
          <c:idx val="1"/>
          <c:order val="0"/>
          <c:tx>
            <c:strRef>
              <c:f>Sheet1!$F$56</c:f>
              <c:strCache>
                <c:ptCount val="1"/>
                <c:pt idx="0">
                  <c:v>Base-2(2chips)</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Sheet1!$D$57:$D$62</c:f>
              <c:strCache>
                <c:ptCount val="6"/>
                <c:pt idx="0">
                  <c:v>kmeans</c:v>
                </c:pt>
                <c:pt idx="1">
                  <c:v>black</c:v>
                </c:pt>
                <c:pt idx="2">
                  <c:v>ray</c:v>
                </c:pt>
                <c:pt idx="3">
                  <c:v>sor</c:v>
                </c:pt>
                <c:pt idx="4">
                  <c:v>lu</c:v>
                </c:pt>
                <c:pt idx="5">
                  <c:v>smm</c:v>
                </c:pt>
              </c:strCache>
            </c:strRef>
          </c:cat>
          <c:val>
            <c:numRef>
              <c:f>Sheet1!$F$57:$F$62</c:f>
              <c:numCache>
                <c:formatCode>General</c:formatCode>
                <c:ptCount val="6"/>
                <c:pt idx="0">
                  <c:v>5.97</c:v>
                </c:pt>
                <c:pt idx="1">
                  <c:v>7.51</c:v>
                </c:pt>
                <c:pt idx="2">
                  <c:v>1.82</c:v>
                </c:pt>
                <c:pt idx="3">
                  <c:v>55.22</c:v>
                </c:pt>
                <c:pt idx="4">
                  <c:v>100.0</c:v>
                </c:pt>
                <c:pt idx="5">
                  <c:v>4.48</c:v>
                </c:pt>
              </c:numCache>
            </c:numRef>
          </c:val>
          <c:extLst xmlns:c16r2="http://schemas.microsoft.com/office/drawing/2015/06/chart">
            <c:ext xmlns:c16="http://schemas.microsoft.com/office/drawing/2014/chart" uri="{C3380CC4-5D6E-409C-BE32-E72D297353CC}">
              <c16:uniqueId val="{00000000-746F-4989-A32A-2C1C5FE8AF3A}"/>
            </c:ext>
          </c:extLst>
        </c:ser>
        <c:ser>
          <c:idx val="2"/>
          <c:order val="1"/>
          <c:tx>
            <c:strRef>
              <c:f>Sheet1!$G$56</c:f>
              <c:strCache>
                <c:ptCount val="1"/>
                <c:pt idx="0">
                  <c:v>DrMP-2(2chips)</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rgbClr val="0070C0"/>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Sheet1!$D$57:$D$62</c:f>
              <c:strCache>
                <c:ptCount val="6"/>
                <c:pt idx="0">
                  <c:v>kmeans</c:v>
                </c:pt>
                <c:pt idx="1">
                  <c:v>black</c:v>
                </c:pt>
                <c:pt idx="2">
                  <c:v>ray</c:v>
                </c:pt>
                <c:pt idx="3">
                  <c:v>sor</c:v>
                </c:pt>
                <c:pt idx="4">
                  <c:v>lu</c:v>
                </c:pt>
                <c:pt idx="5">
                  <c:v>smm</c:v>
                </c:pt>
              </c:strCache>
            </c:strRef>
          </c:cat>
          <c:val>
            <c:numRef>
              <c:f>Sheet1!$G$57:$G$62</c:f>
              <c:numCache>
                <c:formatCode>General</c:formatCode>
                <c:ptCount val="6"/>
                <c:pt idx="0">
                  <c:v>1.98</c:v>
                </c:pt>
                <c:pt idx="1">
                  <c:v>4.2</c:v>
                </c:pt>
                <c:pt idx="2">
                  <c:v>1.56</c:v>
                </c:pt>
                <c:pt idx="3">
                  <c:v>0.45</c:v>
                </c:pt>
                <c:pt idx="4">
                  <c:v>16.75</c:v>
                </c:pt>
                <c:pt idx="5">
                  <c:v>0.01</c:v>
                </c:pt>
              </c:numCache>
            </c:numRef>
          </c:val>
          <c:extLst xmlns:c16r2="http://schemas.microsoft.com/office/drawing/2015/06/chart">
            <c:ext xmlns:c16="http://schemas.microsoft.com/office/drawing/2014/chart" uri="{C3380CC4-5D6E-409C-BE32-E72D297353CC}">
              <c16:uniqueId val="{00000001-746F-4989-A32A-2C1C5FE8AF3A}"/>
            </c:ext>
          </c:extLst>
        </c:ser>
        <c:ser>
          <c:idx val="3"/>
          <c:order val="2"/>
          <c:tx>
            <c:strRef>
              <c:f>Sheet1!$H$56</c:f>
              <c:strCache>
                <c:ptCount val="1"/>
                <c:pt idx="0">
                  <c:v>Base-4(4chips)</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Sheet1!$D$57:$D$62</c:f>
              <c:strCache>
                <c:ptCount val="6"/>
                <c:pt idx="0">
                  <c:v>kmeans</c:v>
                </c:pt>
                <c:pt idx="1">
                  <c:v>black</c:v>
                </c:pt>
                <c:pt idx="2">
                  <c:v>ray</c:v>
                </c:pt>
                <c:pt idx="3">
                  <c:v>sor</c:v>
                </c:pt>
                <c:pt idx="4">
                  <c:v>lu</c:v>
                </c:pt>
                <c:pt idx="5">
                  <c:v>smm</c:v>
                </c:pt>
              </c:strCache>
            </c:strRef>
          </c:cat>
          <c:val>
            <c:numRef>
              <c:f>Sheet1!$H$57:$H$62</c:f>
              <c:numCache>
                <c:formatCode>General</c:formatCode>
                <c:ptCount val="6"/>
                <c:pt idx="0">
                  <c:v>1.86</c:v>
                </c:pt>
                <c:pt idx="1">
                  <c:v>0.77</c:v>
                </c:pt>
                <c:pt idx="2">
                  <c:v>0.28</c:v>
                </c:pt>
                <c:pt idx="3">
                  <c:v>12.08</c:v>
                </c:pt>
                <c:pt idx="4">
                  <c:v>100.0</c:v>
                </c:pt>
                <c:pt idx="5">
                  <c:v>0.29</c:v>
                </c:pt>
              </c:numCache>
            </c:numRef>
          </c:val>
          <c:extLst xmlns:c16r2="http://schemas.microsoft.com/office/drawing/2015/06/chart">
            <c:ext xmlns:c16="http://schemas.microsoft.com/office/drawing/2014/chart" uri="{C3380CC4-5D6E-409C-BE32-E72D297353CC}">
              <c16:uniqueId val="{00000002-746F-4989-A32A-2C1C5FE8AF3A}"/>
            </c:ext>
          </c:extLst>
        </c:ser>
        <c:ser>
          <c:idx val="4"/>
          <c:order val="3"/>
          <c:tx>
            <c:strRef>
              <c:f>Sheet1!$I$56</c:f>
              <c:strCache>
                <c:ptCount val="1"/>
                <c:pt idx="0">
                  <c:v>DrMP-4(4chips)</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chemeClr val="accent5"/>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Sheet1!$D$57:$D$62</c:f>
              <c:strCache>
                <c:ptCount val="6"/>
                <c:pt idx="0">
                  <c:v>kmeans</c:v>
                </c:pt>
                <c:pt idx="1">
                  <c:v>black</c:v>
                </c:pt>
                <c:pt idx="2">
                  <c:v>ray</c:v>
                </c:pt>
                <c:pt idx="3">
                  <c:v>sor</c:v>
                </c:pt>
                <c:pt idx="4">
                  <c:v>lu</c:v>
                </c:pt>
                <c:pt idx="5">
                  <c:v>smm</c:v>
                </c:pt>
              </c:strCache>
            </c:strRef>
          </c:cat>
          <c:val>
            <c:numRef>
              <c:f>Sheet1!$I$57:$I$62</c:f>
              <c:numCache>
                <c:formatCode>General</c:formatCode>
                <c:ptCount val="6"/>
                <c:pt idx="0">
                  <c:v>0.0</c:v>
                </c:pt>
                <c:pt idx="1">
                  <c:v>0.15</c:v>
                </c:pt>
                <c:pt idx="2">
                  <c:v>0.27</c:v>
                </c:pt>
                <c:pt idx="3">
                  <c:v>0.04</c:v>
                </c:pt>
                <c:pt idx="4">
                  <c:v>0.31</c:v>
                </c:pt>
                <c:pt idx="5">
                  <c:v>0.0</c:v>
                </c:pt>
              </c:numCache>
            </c:numRef>
          </c:val>
          <c:extLst xmlns:c16r2="http://schemas.microsoft.com/office/drawing/2015/06/chart">
            <c:ext xmlns:c16="http://schemas.microsoft.com/office/drawing/2014/chart" uri="{C3380CC4-5D6E-409C-BE32-E72D297353CC}">
              <c16:uniqueId val="{00000003-746F-4989-A32A-2C1C5FE8AF3A}"/>
            </c:ext>
          </c:extLst>
        </c:ser>
        <c:dLbls>
          <c:showLegendKey val="0"/>
          <c:showVal val="0"/>
          <c:showCatName val="0"/>
          <c:showSerName val="0"/>
          <c:showPercent val="0"/>
          <c:showBubbleSize val="0"/>
        </c:dLbls>
        <c:gapWidth val="219"/>
        <c:overlap val="-27"/>
        <c:axId val="-1808067568"/>
        <c:axId val="-1808064816"/>
      </c:barChart>
      <c:catAx>
        <c:axId val="-180806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8064816"/>
        <c:crosses val="autoZero"/>
        <c:auto val="1"/>
        <c:lblAlgn val="ctr"/>
        <c:lblOffset val="100"/>
        <c:noMultiLvlLbl val="0"/>
      </c:catAx>
      <c:valAx>
        <c:axId val="-1808064816"/>
        <c:scaling>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Output Accuracy Loss (%)</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8067568"/>
        <c:crosses val="autoZero"/>
        <c:crossBetween val="between"/>
        <c:majorUnit val="20.0"/>
      </c:valAx>
      <c:spPr>
        <a:noFill/>
        <a:ln>
          <a:noFill/>
        </a:ln>
        <a:effectLst/>
      </c:spPr>
    </c:plotArea>
    <c:legend>
      <c:legendPos val="t"/>
      <c:layout>
        <c:manualLayout>
          <c:xMode val="edge"/>
          <c:yMode val="edge"/>
          <c:x val="0.117285534620672"/>
          <c:y val="0.0175865445796548"/>
          <c:w val="0.47006614407574"/>
          <c:h val="0.151262377714149"/>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194537745719"/>
          <c:y val="0.039487145072775"/>
          <c:w val="0.860623644072463"/>
          <c:h val="0.750883838383838"/>
        </c:manualLayout>
      </c:layout>
      <c:barChart>
        <c:barDir val="col"/>
        <c:grouping val="clustered"/>
        <c:varyColors val="0"/>
        <c:ser>
          <c:idx val="0"/>
          <c:order val="0"/>
          <c:tx>
            <c:strRef>
              <c:f>Sheet1!$E$109</c:f>
              <c:strCache>
                <c:ptCount val="1"/>
                <c:pt idx="0">
                  <c:v>DrMP-4</c:v>
                </c:pt>
              </c:strCache>
            </c:strRef>
          </c:tx>
          <c:spPr>
            <a:solidFill>
              <a:schemeClr val="accent1"/>
            </a:solidFill>
            <a:ln>
              <a:noFill/>
            </a:ln>
            <a:effectLst/>
          </c:spPr>
          <c:invertIfNegative val="0"/>
          <c:cat>
            <c:strRef>
              <c:f>Sheet1!$B$110:$B$116</c:f>
              <c:strCache>
                <c:ptCount val="7"/>
                <c:pt idx="0">
                  <c:v>kmeans</c:v>
                </c:pt>
                <c:pt idx="1">
                  <c:v>black</c:v>
                </c:pt>
                <c:pt idx="2">
                  <c:v>ray</c:v>
                </c:pt>
                <c:pt idx="3">
                  <c:v>sor</c:v>
                </c:pt>
                <c:pt idx="4">
                  <c:v>lu</c:v>
                </c:pt>
                <c:pt idx="5">
                  <c:v>smm</c:v>
                </c:pt>
                <c:pt idx="6">
                  <c:v>Gmean</c:v>
                </c:pt>
              </c:strCache>
            </c:strRef>
          </c:cat>
          <c:val>
            <c:numRef>
              <c:f>Sheet1!$E$110:$E$116</c:f>
              <c:numCache>
                <c:formatCode>General</c:formatCode>
                <c:ptCount val="7"/>
                <c:pt idx="0">
                  <c:v>1.031</c:v>
                </c:pt>
                <c:pt idx="1">
                  <c:v>1.13</c:v>
                </c:pt>
                <c:pt idx="2">
                  <c:v>1.055</c:v>
                </c:pt>
                <c:pt idx="3">
                  <c:v>1.271</c:v>
                </c:pt>
                <c:pt idx="4">
                  <c:v>1.385</c:v>
                </c:pt>
                <c:pt idx="5">
                  <c:v>1.369</c:v>
                </c:pt>
                <c:pt idx="6">
                  <c:v>1.198</c:v>
                </c:pt>
              </c:numCache>
            </c:numRef>
          </c:val>
          <c:extLst xmlns:c16r2="http://schemas.microsoft.com/office/drawing/2015/06/chart">
            <c:ext xmlns:c16="http://schemas.microsoft.com/office/drawing/2014/chart" uri="{C3380CC4-5D6E-409C-BE32-E72D297353CC}">
              <c16:uniqueId val="{00000000-7A5F-4B61-A627-3866A2ACAF05}"/>
            </c:ext>
          </c:extLst>
        </c:ser>
        <c:ser>
          <c:idx val="1"/>
          <c:order val="1"/>
          <c:tx>
            <c:strRef>
              <c:f>Sheet1!$F$109</c:f>
              <c:strCache>
                <c:ptCount val="1"/>
                <c:pt idx="0">
                  <c:v>DrMP-2</c:v>
                </c:pt>
              </c:strCache>
            </c:strRef>
          </c:tx>
          <c:spPr>
            <a:solidFill>
              <a:schemeClr val="accent2"/>
            </a:solidFill>
            <a:ln>
              <a:noFill/>
            </a:ln>
            <a:effectLst/>
          </c:spPr>
          <c:invertIfNegative val="0"/>
          <c:cat>
            <c:strRef>
              <c:f>Sheet1!$B$110:$B$116</c:f>
              <c:strCache>
                <c:ptCount val="7"/>
                <c:pt idx="0">
                  <c:v>kmeans</c:v>
                </c:pt>
                <c:pt idx="1">
                  <c:v>black</c:v>
                </c:pt>
                <c:pt idx="2">
                  <c:v>ray</c:v>
                </c:pt>
                <c:pt idx="3">
                  <c:v>sor</c:v>
                </c:pt>
                <c:pt idx="4">
                  <c:v>lu</c:v>
                </c:pt>
                <c:pt idx="5">
                  <c:v>smm</c:v>
                </c:pt>
                <c:pt idx="6">
                  <c:v>Gmean</c:v>
                </c:pt>
              </c:strCache>
            </c:strRef>
          </c:cat>
          <c:val>
            <c:numRef>
              <c:f>Sheet1!$F$110:$F$116</c:f>
              <c:numCache>
                <c:formatCode>General</c:formatCode>
                <c:ptCount val="7"/>
                <c:pt idx="0">
                  <c:v>1.031</c:v>
                </c:pt>
                <c:pt idx="1">
                  <c:v>1.13</c:v>
                </c:pt>
                <c:pt idx="2">
                  <c:v>1.055</c:v>
                </c:pt>
                <c:pt idx="3">
                  <c:v>1.295</c:v>
                </c:pt>
                <c:pt idx="4">
                  <c:v>1.421</c:v>
                </c:pt>
                <c:pt idx="5">
                  <c:v>1.371</c:v>
                </c:pt>
                <c:pt idx="6">
                  <c:v>1.208</c:v>
                </c:pt>
              </c:numCache>
            </c:numRef>
          </c:val>
          <c:extLst xmlns:c16r2="http://schemas.microsoft.com/office/drawing/2015/06/chart">
            <c:ext xmlns:c16="http://schemas.microsoft.com/office/drawing/2014/chart" uri="{C3380CC4-5D6E-409C-BE32-E72D297353CC}">
              <c16:uniqueId val="{00000001-7A5F-4B61-A627-3866A2ACAF05}"/>
            </c:ext>
          </c:extLst>
        </c:ser>
        <c:ser>
          <c:idx val="2"/>
          <c:order val="2"/>
          <c:tx>
            <c:strRef>
              <c:f>Sheet1!$G$109</c:f>
              <c:strCache>
                <c:ptCount val="1"/>
                <c:pt idx="0">
                  <c:v>RT+DrMP</c:v>
                </c:pt>
              </c:strCache>
            </c:strRef>
          </c:tx>
          <c:spPr>
            <a:solidFill>
              <a:schemeClr val="accent3"/>
            </a:solidFill>
            <a:ln>
              <a:noFill/>
            </a:ln>
            <a:effectLst/>
          </c:spPr>
          <c:invertIfNegative val="0"/>
          <c:cat>
            <c:strRef>
              <c:f>Sheet1!$B$110:$B$116</c:f>
              <c:strCache>
                <c:ptCount val="7"/>
                <c:pt idx="0">
                  <c:v>kmeans</c:v>
                </c:pt>
                <c:pt idx="1">
                  <c:v>black</c:v>
                </c:pt>
                <c:pt idx="2">
                  <c:v>ray</c:v>
                </c:pt>
                <c:pt idx="3">
                  <c:v>sor</c:v>
                </c:pt>
                <c:pt idx="4">
                  <c:v>lu</c:v>
                </c:pt>
                <c:pt idx="5">
                  <c:v>smm</c:v>
                </c:pt>
                <c:pt idx="6">
                  <c:v>Gmean</c:v>
                </c:pt>
              </c:strCache>
            </c:strRef>
          </c:cat>
          <c:val>
            <c:numRef>
              <c:f>Sheet1!$G$110:$G$116</c:f>
              <c:numCache>
                <c:formatCode>General</c:formatCode>
                <c:ptCount val="7"/>
                <c:pt idx="0">
                  <c:v>1.066</c:v>
                </c:pt>
                <c:pt idx="1">
                  <c:v>1.32</c:v>
                </c:pt>
                <c:pt idx="2">
                  <c:v>1.415</c:v>
                </c:pt>
                <c:pt idx="3">
                  <c:v>1.415999999999999</c:v>
                </c:pt>
                <c:pt idx="4">
                  <c:v>1.471</c:v>
                </c:pt>
                <c:pt idx="5">
                  <c:v>1.433999999999999</c:v>
                </c:pt>
                <c:pt idx="6">
                  <c:v>1.38</c:v>
                </c:pt>
              </c:numCache>
            </c:numRef>
          </c:val>
          <c:extLst xmlns:c16r2="http://schemas.microsoft.com/office/drawing/2015/06/chart">
            <c:ext xmlns:c16="http://schemas.microsoft.com/office/drawing/2014/chart" uri="{C3380CC4-5D6E-409C-BE32-E72D297353CC}">
              <c16:uniqueId val="{00000002-7A5F-4B61-A627-3866A2ACAF05}"/>
            </c:ext>
          </c:extLst>
        </c:ser>
        <c:ser>
          <c:idx val="3"/>
          <c:order val="3"/>
          <c:tx>
            <c:strRef>
              <c:f>Sheet1!$H$109</c:f>
              <c:strCache>
                <c:ptCount val="1"/>
                <c:pt idx="0">
                  <c:v>PRT-free</c:v>
                </c:pt>
              </c:strCache>
            </c:strRef>
          </c:tx>
          <c:spPr>
            <a:solidFill>
              <a:schemeClr val="accent4"/>
            </a:solidFill>
            <a:ln>
              <a:noFill/>
            </a:ln>
            <a:effectLst/>
          </c:spPr>
          <c:invertIfNegative val="0"/>
          <c:cat>
            <c:strRef>
              <c:f>Sheet1!$B$110:$B$116</c:f>
              <c:strCache>
                <c:ptCount val="7"/>
                <c:pt idx="0">
                  <c:v>kmeans</c:v>
                </c:pt>
                <c:pt idx="1">
                  <c:v>black</c:v>
                </c:pt>
                <c:pt idx="2">
                  <c:v>ray</c:v>
                </c:pt>
                <c:pt idx="3">
                  <c:v>sor</c:v>
                </c:pt>
                <c:pt idx="4">
                  <c:v>lu</c:v>
                </c:pt>
                <c:pt idx="5">
                  <c:v>smm</c:v>
                </c:pt>
                <c:pt idx="6">
                  <c:v>Gmean</c:v>
                </c:pt>
              </c:strCache>
            </c:strRef>
          </c:cat>
          <c:val>
            <c:numRef>
              <c:f>Sheet1!$H$110:$H$116</c:f>
              <c:numCache>
                <c:formatCode>General</c:formatCode>
                <c:ptCount val="7"/>
                <c:pt idx="0">
                  <c:v>1.074</c:v>
                </c:pt>
                <c:pt idx="1">
                  <c:v>1.345</c:v>
                </c:pt>
                <c:pt idx="2">
                  <c:v>1.342</c:v>
                </c:pt>
                <c:pt idx="3">
                  <c:v>1.354</c:v>
                </c:pt>
                <c:pt idx="4">
                  <c:v>1.354</c:v>
                </c:pt>
                <c:pt idx="5">
                  <c:v>1.313</c:v>
                </c:pt>
                <c:pt idx="6">
                  <c:v>1.293</c:v>
                </c:pt>
              </c:numCache>
            </c:numRef>
          </c:val>
          <c:extLst xmlns:c16r2="http://schemas.microsoft.com/office/drawing/2015/06/chart">
            <c:ext xmlns:c16="http://schemas.microsoft.com/office/drawing/2014/chart" uri="{C3380CC4-5D6E-409C-BE32-E72D297353CC}">
              <c16:uniqueId val="{00000003-7A5F-4B61-A627-3866A2ACAF05}"/>
            </c:ext>
          </c:extLst>
        </c:ser>
        <c:dLbls>
          <c:showLegendKey val="0"/>
          <c:showVal val="0"/>
          <c:showCatName val="0"/>
          <c:showSerName val="0"/>
          <c:showPercent val="0"/>
          <c:showBubbleSize val="0"/>
        </c:dLbls>
        <c:gapWidth val="219"/>
        <c:overlap val="-27"/>
        <c:axId val="-1809343072"/>
        <c:axId val="-1809361264"/>
      </c:barChart>
      <c:catAx>
        <c:axId val="-180934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09361264"/>
        <c:crosses val="autoZero"/>
        <c:auto val="1"/>
        <c:lblAlgn val="ctr"/>
        <c:lblOffset val="100"/>
        <c:noMultiLvlLbl val="0"/>
      </c:catAx>
      <c:valAx>
        <c:axId val="-1809361264"/>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Speedup wrt</a:t>
                </a:r>
                <a:r>
                  <a:rPr lang="en-US" baseline="0"/>
                  <a:t> Baseline</a:t>
                </a:r>
                <a:endParaRPr lang="en-US"/>
              </a:p>
            </c:rich>
          </c:tx>
          <c:layout>
            <c:manualLayout>
              <c:xMode val="edge"/>
              <c:yMode val="edge"/>
              <c:x val="0.00658036451737239"/>
              <c:y val="0.084172078855106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09343072"/>
        <c:crosses val="autoZero"/>
        <c:crossBetween val="between"/>
        <c:majorUnit val="0.2"/>
      </c:valAx>
      <c:spPr>
        <a:noFill/>
        <a:ln>
          <a:noFill/>
        </a:ln>
        <a:effectLst/>
      </c:spPr>
    </c:plotArea>
    <c:legend>
      <c:legendPos val="b"/>
      <c:layout>
        <c:manualLayout>
          <c:xMode val="edge"/>
          <c:yMode val="edge"/>
          <c:x val="0.160619096670566"/>
          <c:y val="0.0578888602039499"/>
          <c:w val="0.676544337168497"/>
          <c:h val="0.11020374734180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21601-8810-E544-9D11-46F00C4F0696}" type="datetimeFigureOut">
              <a:rPr lang="en-US" smtClean="0"/>
              <a:t>7/17/17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B5A7F-9579-BB49-881B-29290E49739F}" type="slidenum">
              <a:rPr lang="en-US" smtClean="0"/>
              <a:t>‹#›</a:t>
            </a:fld>
            <a:endParaRPr lang="en-US"/>
          </a:p>
        </p:txBody>
      </p:sp>
    </p:spTree>
    <p:extLst>
      <p:ext uri="{BB962C8B-B14F-4D97-AF65-F5344CB8AC3E}">
        <p14:creationId xmlns:p14="http://schemas.microsoft.com/office/powerpoint/2010/main" val="109798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thesis defense.</a:t>
            </a:r>
          </a:p>
          <a:p>
            <a:r>
              <a:rPr lang="en-US" dirty="0"/>
              <a:t>And, thanks for all</a:t>
            </a:r>
            <a:r>
              <a:rPr lang="en-US" baseline="0" dirty="0"/>
              <a:t> the professors serving on the committee board.</a:t>
            </a:r>
          </a:p>
          <a:p>
            <a:r>
              <a:rPr lang="en-US" baseline="0" dirty="0"/>
              <a:t>Today, I’ll talk about ’addressing xxx‘</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1</a:t>
            </a:fld>
            <a:endParaRPr lang="en-US"/>
          </a:p>
        </p:txBody>
      </p:sp>
    </p:spTree>
    <p:extLst>
      <p:ext uri="{BB962C8B-B14F-4D97-AF65-F5344CB8AC3E}">
        <p14:creationId xmlns:p14="http://schemas.microsoft.com/office/powerpoint/2010/main" val="610059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the issue, my thesis</a:t>
            </a:r>
            <a:r>
              <a:rPr lang="en-US" baseline="0" dirty="0"/>
              <a:t> </a:t>
            </a:r>
            <a:r>
              <a:rPr lang="en-US" baseline="0" dirty="0" smtClean="0"/>
              <a:t>proposes techniques with the statement that</a:t>
            </a:r>
            <a:r>
              <a:rPr lang="en-US" baseline="0" dirty="0"/>
              <a:t> </a:t>
            </a:r>
            <a:r>
              <a:rPr lang="en-US" baseline="0" dirty="0" smtClean="0"/>
              <a:t>we can enable xxx</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10</a:t>
            </a:fld>
            <a:endParaRPr lang="en-US"/>
          </a:p>
        </p:txBody>
      </p:sp>
    </p:spTree>
    <p:extLst>
      <p:ext uri="{BB962C8B-B14F-4D97-AF65-F5344CB8AC3E}">
        <p14:creationId xmlns:p14="http://schemas.microsoft.com/office/powerpoint/2010/main" val="435861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Targeting at the design goal,</a:t>
            </a:r>
            <a:r>
              <a:rPr lang="en-US" baseline="0" dirty="0"/>
              <a:t> there are three candidate solutions:</a:t>
            </a:r>
          </a:p>
          <a:p>
            <a:pPr marL="228600" indent="-228600">
              <a:buAutoNum type="arabicParenR"/>
            </a:pPr>
            <a:r>
              <a:rPr lang="en-US" baseline="0" dirty="0" smtClean="0"/>
              <a:t>The first solution is to naively relax </a:t>
            </a:r>
            <a:r>
              <a:rPr lang="en-US" baseline="0" dirty="0"/>
              <a:t>standard to allow all cells to meet the specification. Apparently, this will keep high </a:t>
            </a:r>
            <a:r>
              <a:rPr lang="en-US" baseline="0" dirty="0" smtClean="0"/>
              <a:t>yield, but perf will be worse </a:t>
            </a:r>
            <a:r>
              <a:rPr lang="en-US" baseline="0" dirty="0"/>
              <a:t>because of the relaxed timings</a:t>
            </a:r>
          </a:p>
          <a:p>
            <a:pPr marL="228600" indent="-228600">
              <a:buAutoNum type="arabicParenR"/>
            </a:pPr>
            <a:r>
              <a:rPr lang="en-US" baseline="0" dirty="0" smtClean="0"/>
              <a:t>The second choice is to simply discard </a:t>
            </a:r>
            <a:r>
              <a:rPr lang="en-US" baseline="0" dirty="0"/>
              <a:t>bad cells; to the contrary, perf can be kept at the sacrifice of yield</a:t>
            </a:r>
          </a:p>
          <a:p>
            <a:pPr marL="228600" indent="-228600">
              <a:buAutoNum type="arabicParenR"/>
            </a:pPr>
            <a:r>
              <a:rPr lang="en-US" baseline="0" dirty="0"/>
              <a:t>The 3</a:t>
            </a:r>
            <a:r>
              <a:rPr lang="en-US" baseline="30000" dirty="0"/>
              <a:t>rd</a:t>
            </a:r>
            <a:r>
              <a:rPr lang="en-US" baseline="0" dirty="0"/>
              <a:t> option is to keep both healthy and unhealthy cells, and apply techniques to mitigate the unhealthy ones. Doing as this can keep both high perf and high yield, and thus we’ll work on this direction. Meaning that we’ll mitigate restore by exposing the slow ones to higher architectural levels.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11</a:t>
            </a:fld>
            <a:endParaRPr lang="en-US"/>
          </a:p>
        </p:txBody>
      </p:sp>
    </p:spTree>
    <p:extLst>
      <p:ext uri="{BB962C8B-B14F-4D97-AF65-F5344CB8AC3E}">
        <p14:creationId xmlns:p14="http://schemas.microsoft.com/office/powerpoint/2010/main" val="106439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restore issues in further</a:t>
            </a:r>
            <a:r>
              <a:rPr lang="en-US" baseline="0" dirty="0"/>
              <a:t> scaling DRAMs,</a:t>
            </a:r>
          </a:p>
          <a:p>
            <a:r>
              <a:rPr lang="en-US" baseline="0" dirty="0"/>
              <a:t>we propose three techniques from different perspectives:</a:t>
            </a:r>
          </a:p>
          <a:p>
            <a:r>
              <a:rPr lang="en-US" baseline="0" dirty="0"/>
              <a:t>1) </a:t>
            </a:r>
            <a:r>
              <a:rPr lang="en-US" baseline="0" dirty="0" smtClean="0"/>
              <a:t>first, we’ll do partial restore on basis of the timing distance to next refresh;</a:t>
            </a:r>
            <a:endParaRPr lang="en-US" baseline="0" dirty="0"/>
          </a:p>
          <a:p>
            <a:r>
              <a:rPr lang="en-US" baseline="0" dirty="0"/>
              <a:t>2) </a:t>
            </a:r>
            <a:r>
              <a:rPr lang="en-US" baseline="0" dirty="0" smtClean="0"/>
              <a:t>At higher level, we construct fast restore regions utilizing DRAM organization characteristics, and apply page </a:t>
            </a:r>
            <a:r>
              <a:rPr lang="en-US" baseline="0" dirty="0" err="1" smtClean="0"/>
              <a:t>alloc</a:t>
            </a:r>
            <a:r>
              <a:rPr lang="en-US" baseline="0" dirty="0" smtClean="0"/>
              <a:t> to maximize benefits</a:t>
            </a:r>
            <a:endParaRPr lang="en-US" baseline="0" dirty="0"/>
          </a:p>
          <a:p>
            <a:r>
              <a:rPr lang="en-US" baseline="0" dirty="0"/>
              <a:t>3) </a:t>
            </a:r>
            <a:r>
              <a:rPr lang="en-US" baseline="0" dirty="0" smtClean="0"/>
              <a:t>finally, we get help from applications to mitigate restore using approximate computing.</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7B5A7F-9579-BB49-881B-29290E49739F}" type="slidenum">
              <a:rPr lang="en-US" smtClean="0"/>
              <a:t>12</a:t>
            </a:fld>
            <a:endParaRPr lang="en-US"/>
          </a:p>
        </p:txBody>
      </p:sp>
    </p:spTree>
    <p:extLst>
      <p:ext uri="{BB962C8B-B14F-4D97-AF65-F5344CB8AC3E}">
        <p14:creationId xmlns:p14="http://schemas.microsoft.com/office/powerpoint/2010/main" val="10368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today’s talk:</a:t>
            </a:r>
          </a:p>
          <a:p>
            <a:r>
              <a:rPr lang="en-US" dirty="0"/>
              <a:t>I’ll present the </a:t>
            </a:r>
            <a:r>
              <a:rPr lang="en-US" dirty="0" smtClean="0"/>
              <a:t>three proposed</a:t>
            </a:r>
            <a:r>
              <a:rPr lang="en-US" baseline="0" dirty="0" smtClean="0"/>
              <a:t> </a:t>
            </a:r>
            <a:r>
              <a:rPr lang="en-US" baseline="0" dirty="0"/>
              <a:t>approaches </a:t>
            </a:r>
            <a:r>
              <a:rPr lang="en-US" baseline="0" dirty="0" smtClean="0"/>
              <a:t>one by one.</a:t>
            </a:r>
            <a:endParaRPr lang="en-US" baseline="0" dirty="0"/>
          </a:p>
          <a:p>
            <a:r>
              <a:rPr lang="en-US" baseline="0" dirty="0"/>
              <a:t>Then, I’ll </a:t>
            </a:r>
            <a:r>
              <a:rPr lang="en-US" baseline="0" dirty="0" smtClean="0"/>
              <a:t>summarize the whole thesis and discuss about potential research directions.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13</a:t>
            </a:fld>
            <a:endParaRPr lang="en-US"/>
          </a:p>
        </p:txBody>
      </p:sp>
    </p:spTree>
    <p:extLst>
      <p:ext uri="{BB962C8B-B14F-4D97-AF65-F5344CB8AC3E}">
        <p14:creationId xmlns:p14="http://schemas.microsoft.com/office/powerpoint/2010/main" val="169479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re-examine DRAM</a:t>
            </a:r>
            <a:r>
              <a:rPr lang="en-US" baseline="0" dirty="0"/>
              <a:t> cell behaviors.</a:t>
            </a:r>
            <a:endParaRPr lang="en-US" dirty="0"/>
          </a:p>
          <a:p>
            <a:r>
              <a:rPr lang="en-US" dirty="0"/>
              <a:t>There </a:t>
            </a:r>
            <a:r>
              <a:rPr lang="en-US" baseline="0" dirty="0"/>
              <a:t>are two charging opportunities in DRAM cell:</a:t>
            </a:r>
          </a:p>
          <a:p>
            <a:r>
              <a:rPr lang="en-US" baseline="0" dirty="0"/>
              <a:t>The first one is restore, which is performed after each destructive read/write access.</a:t>
            </a:r>
          </a:p>
          <a:p>
            <a:r>
              <a:rPr lang="en-US" baseline="0" dirty="0"/>
              <a:t>Restore fully charges the cell, as shown in the figure.</a:t>
            </a:r>
          </a:p>
          <a:p>
            <a:r>
              <a:rPr lang="en-US" baseline="0" dirty="0"/>
              <a:t>The operation is constrained by different timing constraints, </a:t>
            </a:r>
            <a:r>
              <a:rPr lang="en-US" baseline="0" dirty="0" err="1"/>
              <a:t>tRAS</a:t>
            </a:r>
            <a:r>
              <a:rPr lang="en-US" baseline="0" dirty="0"/>
              <a:t> and </a:t>
            </a:r>
            <a:r>
              <a:rPr lang="en-US" baseline="0" dirty="0" err="1"/>
              <a:t>tWR</a:t>
            </a:r>
            <a:r>
              <a:rPr lang="en-US" baseline="0" dirty="0"/>
              <a:t>.</a:t>
            </a:r>
          </a:p>
          <a:p>
            <a:r>
              <a:rPr lang="en-US" baseline="0" dirty="0"/>
              <a:t>With prolonged restore, the operation will be lasting longer, and thus larger restore timing.</a:t>
            </a:r>
          </a:p>
          <a:p>
            <a:r>
              <a:rPr lang="en-US" baseline="0" dirty="0"/>
              <a:t>Enlarged restore timings will lead to slow </a:t>
            </a:r>
            <a:r>
              <a:rPr lang="en-US" baseline="0" dirty="0" smtClean="0"/>
              <a:t>read/write, hurting performance.</a:t>
            </a:r>
            <a:endParaRPr lang="en-US" baseline="0"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14</a:t>
            </a:fld>
            <a:endParaRPr lang="en-US"/>
          </a:p>
        </p:txBody>
      </p:sp>
    </p:spTree>
    <p:extLst>
      <p:ext uri="{BB962C8B-B14F-4D97-AF65-F5344CB8AC3E}">
        <p14:creationId xmlns:p14="http://schemas.microsoft.com/office/powerpoint/2010/main" val="1115438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charging opportunity is refresh.</a:t>
            </a:r>
          </a:p>
          <a:p>
            <a:r>
              <a:rPr lang="en-US" baseline="0" dirty="0"/>
              <a:t>For DRAM, data is stored as capacitor charge;</a:t>
            </a:r>
          </a:p>
          <a:p>
            <a:r>
              <a:rPr lang="en-US" baseline="0" dirty="0"/>
              <a:t>Remember that DRAM is volatile, the cell stored in the capacitor leaks over time, as illustrated in the figure.</a:t>
            </a:r>
          </a:p>
          <a:p>
            <a:r>
              <a:rPr lang="en-US" baseline="0" dirty="0"/>
              <a:t>Thus, to prevent data from loss, periodical refresh must be performed to charge the cell.</a:t>
            </a:r>
          </a:p>
          <a:p>
            <a:r>
              <a:rPr lang="en-US" baseline="0" dirty="0"/>
              <a:t>Typical refresh window is 64ms.</a:t>
            </a:r>
          </a:p>
          <a:p>
            <a:endParaRPr lang="en-US" baseline="0" dirty="0"/>
          </a:p>
          <a:p>
            <a:r>
              <a:rPr lang="en-US" baseline="0" dirty="0"/>
              <a:t>Putting together the two charging opportunities, the question is that:</a:t>
            </a:r>
          </a:p>
          <a:p>
            <a:r>
              <a:rPr lang="en-US" baseline="0" dirty="0"/>
              <a:t>Given that refresh will always periodically fully charge the cells, do we still need to fully charge after each normal r/w?</a:t>
            </a:r>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15</a:t>
            </a:fld>
            <a:endParaRPr lang="en-US"/>
          </a:p>
        </p:txBody>
      </p:sp>
    </p:spTree>
    <p:extLst>
      <p:ext uri="{BB962C8B-B14F-4D97-AF65-F5344CB8AC3E}">
        <p14:creationId xmlns:p14="http://schemas.microsoft.com/office/powerpoint/2010/main" val="7424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YES</a:t>
            </a:r>
            <a:r>
              <a:rPr lang="en-US" baseline="0" dirty="0"/>
              <a:t> and NO! </a:t>
            </a:r>
          </a:p>
          <a:p>
            <a:r>
              <a:rPr lang="en-US" baseline="0" dirty="0"/>
              <a:t>It depends on the time distance to the coming refresh.</a:t>
            </a:r>
          </a:p>
          <a:p>
            <a:r>
              <a:rPr lang="en-US" baseline="0" dirty="0"/>
              <a:t>Let’s see two examples:</a:t>
            </a:r>
          </a:p>
          <a:p>
            <a:pPr marL="228600" indent="-228600">
              <a:buAutoNum type="arabicParenR"/>
            </a:pPr>
            <a:r>
              <a:rPr lang="en-US" baseline="0" dirty="0"/>
              <a:t>For ’Read 1’ in the figure, the refresh has just finished and thus the next one is still far away, so full restore is needed</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16</a:t>
            </a:fld>
            <a:endParaRPr lang="en-US"/>
          </a:p>
        </p:txBody>
      </p:sp>
    </p:spTree>
    <p:extLst>
      <p:ext uri="{BB962C8B-B14F-4D97-AF65-F5344CB8AC3E}">
        <p14:creationId xmlns:p14="http://schemas.microsoft.com/office/powerpoint/2010/main" val="113752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aseline="0" dirty="0"/>
              <a:t>However, for ‘Read 2’, full restore is unnecessary, as the next refresh is around the corner. So, restore can be early terminated to leave the remaining charging being finished by the refresh.</a:t>
            </a:r>
          </a:p>
          <a:p>
            <a:r>
              <a:rPr lang="en-US" baseline="0" dirty="0"/>
              <a:t>We see that partial restore helps reduce whole access latency.</a:t>
            </a:r>
          </a:p>
          <a:p>
            <a:r>
              <a:rPr lang="en-US" baseline="0" dirty="0"/>
              <a:t>So, the next problem is that how should we determine the charging goal, i.e. </a:t>
            </a:r>
            <a:r>
              <a:rPr lang="en-US" baseline="0" dirty="0" err="1"/>
              <a:t>Vx</a:t>
            </a:r>
            <a:r>
              <a:rPr lang="en-US" baseline="0" dirty="0"/>
              <a:t>?</a:t>
            </a:r>
          </a:p>
          <a:p>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17</a:t>
            </a:fld>
            <a:endParaRPr lang="en-US"/>
          </a:p>
        </p:txBody>
      </p:sp>
    </p:spTree>
    <p:extLst>
      <p:ext uri="{BB962C8B-B14F-4D97-AF65-F5344CB8AC3E}">
        <p14:creationId xmlns:p14="http://schemas.microsoft.com/office/powerpoint/2010/main" val="1653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to determine</a:t>
            </a:r>
            <a:r>
              <a:rPr lang="en-US" baseline="0" dirty="0"/>
              <a:t> </a:t>
            </a:r>
            <a:r>
              <a:rPr lang="en-US" baseline="0" dirty="0" err="1"/>
              <a:t>Vx</a:t>
            </a:r>
            <a:r>
              <a:rPr lang="en-US" baseline="0" dirty="0"/>
              <a:t>:</a:t>
            </a:r>
          </a:p>
          <a:p>
            <a:r>
              <a:rPr lang="en-US" baseline="0" dirty="0" smtClean="0"/>
              <a:t>Let’s re-examine the cell’s charge decay curve.</a:t>
            </a:r>
          </a:p>
          <a:p>
            <a:r>
              <a:rPr lang="en-US" baseline="0" dirty="0" smtClean="0"/>
              <a:t>Easily we can see that data </a:t>
            </a:r>
            <a:r>
              <a:rPr lang="en-US" baseline="0" dirty="0"/>
              <a:t>is safe as long as the voltage is above curve, so we can simplify the curve as a </a:t>
            </a:r>
            <a:r>
              <a:rPr lang="en-US" baseline="0" dirty="0" smtClean="0"/>
              <a:t>conservative linear line as shown in the figure.</a:t>
            </a:r>
            <a:endParaRPr lang="en-US" baseline="0" dirty="0"/>
          </a:p>
          <a:p>
            <a:r>
              <a:rPr lang="en-US" baseline="0" dirty="0"/>
              <a:t>Further, for ease of management, we partition the whole refresh window into four sub-ones, and apply a single set of timings for each.</a:t>
            </a:r>
          </a:p>
          <a:p>
            <a:r>
              <a:rPr lang="en-US" baseline="0" dirty="0"/>
              <a:t>Hence, the charging goal for each sub-win is the Vmax for each.</a:t>
            </a:r>
          </a:p>
          <a:p>
            <a:endParaRPr lang="en-US" baseline="0"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18</a:t>
            </a:fld>
            <a:endParaRPr lang="en-US"/>
          </a:p>
        </p:txBody>
      </p:sp>
    </p:spTree>
    <p:extLst>
      <p:ext uri="{BB962C8B-B14F-4D97-AF65-F5344CB8AC3E}">
        <p14:creationId xmlns:p14="http://schemas.microsoft.com/office/powerpoint/2010/main" val="14354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a:t>
            </a:r>
            <a:r>
              <a:rPr lang="en-US" baseline="0" dirty="0"/>
              <a:t> insights and simplifications, we now come to the scheme ‘RT-next’, which performs restore using the time distance to next refresh.</a:t>
            </a:r>
          </a:p>
          <a:p>
            <a:r>
              <a:rPr lang="en-US" baseline="0" dirty="0"/>
              <a:t>The workflow is like this:</a:t>
            </a:r>
          </a:p>
          <a:p>
            <a:pPr marL="228600" indent="-228600">
              <a:buAutoNum type="arabicParenR"/>
            </a:pPr>
            <a:r>
              <a:rPr lang="en-US" baseline="0" dirty="0"/>
              <a:t>For each access, first check the sub-window it falls into</a:t>
            </a:r>
          </a:p>
          <a:p>
            <a:pPr marL="228600" indent="-228600">
              <a:buAutoNum type="arabicParenR"/>
            </a:pPr>
            <a:r>
              <a:rPr lang="en-US" baseline="0" dirty="0"/>
              <a:t>Then, apply the pre-set timings to achieve the </a:t>
            </a:r>
            <a:r>
              <a:rPr lang="en-US" baseline="0" dirty="0" smtClean="0"/>
              <a:t>charging goal</a:t>
            </a:r>
            <a:endParaRPr lang="en-US" dirty="0"/>
          </a:p>
          <a:p>
            <a:r>
              <a:rPr lang="en-US" dirty="0"/>
              <a:t>For</a:t>
            </a:r>
            <a:r>
              <a:rPr lang="en-US" baseline="0" dirty="0"/>
              <a:t> instance, the Read in the figure is of 40ms time distance to next refresh, and hence it belongs to the 2</a:t>
            </a:r>
            <a:r>
              <a:rPr lang="en-US" baseline="30000" dirty="0"/>
              <a:t>nd</a:t>
            </a:r>
            <a:r>
              <a:rPr lang="en-US" baseline="0" dirty="0"/>
              <a:t> window; so we charge to V2</a:t>
            </a:r>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19</a:t>
            </a:fld>
            <a:endParaRPr lang="en-US"/>
          </a:p>
        </p:txBody>
      </p:sp>
    </p:spTree>
    <p:extLst>
      <p:ext uri="{BB962C8B-B14F-4D97-AF65-F5344CB8AC3E}">
        <p14:creationId xmlns:p14="http://schemas.microsoft.com/office/powerpoint/2010/main" val="147483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have a</a:t>
            </a:r>
            <a:r>
              <a:rPr lang="en-US" baseline="0" dirty="0"/>
              <a:t> </a:t>
            </a:r>
            <a:r>
              <a:rPr lang="en-US" dirty="0"/>
              <a:t>high level view</a:t>
            </a:r>
            <a:r>
              <a:rPr lang="en-US" baseline="0" dirty="0"/>
              <a:t> of the computing system organization. </a:t>
            </a:r>
          </a:p>
          <a:p>
            <a:r>
              <a:rPr lang="en-US" baseline="0" dirty="0"/>
              <a:t>Generally, there are three parts: processor, main memory and storage</a:t>
            </a:r>
          </a:p>
          <a:p>
            <a:r>
              <a:rPr lang="en-US" baseline="0" dirty="0"/>
              <a:t>Main memory bridges the fast processor </a:t>
            </a:r>
            <a:r>
              <a:rPr lang="en-US" baseline="0" dirty="0" smtClean="0"/>
              <a:t>to the </a:t>
            </a:r>
            <a:r>
              <a:rPr lang="en-US" baseline="0" dirty="0"/>
              <a:t>slow external devices, </a:t>
            </a:r>
          </a:p>
          <a:p>
            <a:r>
              <a:rPr lang="en-US" baseline="0" dirty="0"/>
              <a:t>and </a:t>
            </a:r>
            <a:r>
              <a:rPr lang="en-US" baseline="0" dirty="0" smtClean="0"/>
              <a:t>memory is </a:t>
            </a:r>
            <a:r>
              <a:rPr lang="en-US" baseline="0" dirty="0"/>
              <a:t>the </a:t>
            </a:r>
            <a:r>
              <a:rPr lang="en-US" baseline="0" dirty="0" smtClean="0"/>
              <a:t>primary </a:t>
            </a:r>
            <a:r>
              <a:rPr lang="en-US" baseline="0" dirty="0"/>
              <a:t>repo for runtime instructions and data.</a:t>
            </a:r>
          </a:p>
          <a:p>
            <a:r>
              <a:rPr lang="en-US" baseline="0" dirty="0"/>
              <a:t>Hence, DRAM plays significant role on the performance and power of the whole system.</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a:t>
            </a:fld>
            <a:endParaRPr lang="en-US"/>
          </a:p>
        </p:txBody>
      </p:sp>
    </p:spTree>
    <p:extLst>
      <p:ext uri="{BB962C8B-B14F-4D97-AF65-F5344CB8AC3E}">
        <p14:creationId xmlns:p14="http://schemas.microsoft.com/office/powerpoint/2010/main" val="1630299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DRAM is typically using fixed 64ms refresh window, many cells can hold data much longer.</a:t>
            </a:r>
          </a:p>
          <a:p>
            <a:r>
              <a:rPr lang="en-US" baseline="0" dirty="0"/>
              <a:t>So, dozens of papers have proposed to apply multi refresh rate to reduce refresh overheads</a:t>
            </a:r>
            <a:r>
              <a:rPr lang="en-US" baseline="0" dirty="0" smtClean="0"/>
              <a:t>.</a:t>
            </a:r>
          </a:p>
          <a:p>
            <a:r>
              <a:rPr lang="en-US" baseline="0" dirty="0" smtClean="0"/>
              <a:t>Our proposed RT-next can well support multi-rate refresh in this way:</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a:t>
            </a:r>
            <a:r>
              <a:rPr lang="en-US" baseline="0" dirty="0" smtClean="0"/>
              <a:t>or </a:t>
            </a:r>
            <a:r>
              <a:rPr lang="en-US" baseline="0" dirty="0"/>
              <a:t>longer-refresh rows, we </a:t>
            </a:r>
            <a:r>
              <a:rPr lang="en-US" baseline="0" dirty="0" smtClean="0"/>
              <a:t>apply </a:t>
            </a:r>
            <a:r>
              <a:rPr lang="en-US" baseline="0" dirty="0"/>
              <a:t>the same 4-window division.</a:t>
            </a:r>
            <a:endParaRPr lang="en-US" dirty="0"/>
          </a:p>
          <a:p>
            <a:endParaRPr lang="en-US" baseline="0" dirty="0"/>
          </a:p>
          <a:p>
            <a:r>
              <a:rPr lang="en-US" dirty="0"/>
              <a:t>However, compared to</a:t>
            </a:r>
            <a:r>
              <a:rPr lang="en-US" baseline="0" dirty="0"/>
              <a:t> refresh, restore is more critical to the memory performance, and thus </a:t>
            </a:r>
            <a:r>
              <a:rPr lang="en-US" baseline="0" dirty="0" smtClean="0"/>
              <a:t>propose to upgrade refresh to </a:t>
            </a:r>
            <a:r>
              <a:rPr lang="en-US" baseline="0" dirty="0"/>
              <a:t>gain more restore benefits</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20</a:t>
            </a:fld>
            <a:endParaRPr lang="en-US"/>
          </a:p>
        </p:txBody>
      </p:sp>
    </p:spTree>
    <p:extLst>
      <p:ext uri="{BB962C8B-B14F-4D97-AF65-F5344CB8AC3E}">
        <p14:creationId xmlns:p14="http://schemas.microsoft.com/office/powerpoint/2010/main" val="1998097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illustrated in the figure, with upgrade, the distance is reduced from 104ms to 40ms, and the charging goal is changed from V1 to V3.</a:t>
            </a:r>
          </a:p>
          <a:p>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21</a:t>
            </a:fld>
            <a:endParaRPr lang="en-US"/>
          </a:p>
        </p:txBody>
      </p:sp>
    </p:spTree>
    <p:extLst>
      <p:ext uri="{BB962C8B-B14F-4D97-AF65-F5344CB8AC3E}">
        <p14:creationId xmlns:p14="http://schemas.microsoft.com/office/powerpoint/2010/main" val="1131570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 refresh upgrade, we can have different designs:</a:t>
            </a:r>
          </a:p>
          <a:p>
            <a:r>
              <a:rPr lang="en-US" baseline="0" dirty="0" smtClean="0"/>
              <a:t>With blindly </a:t>
            </a:r>
            <a:r>
              <a:rPr lang="en-US" baseline="0" dirty="0"/>
              <a:t>upgrade, </a:t>
            </a:r>
            <a:r>
              <a:rPr lang="en-US" baseline="0" dirty="0" smtClean="0"/>
              <a:t>termed as RT-all, much </a:t>
            </a:r>
            <a:r>
              <a:rPr lang="en-US" baseline="0" dirty="0"/>
              <a:t>more refreshes will be performed, increasing the overheads on perf and energy.</a:t>
            </a:r>
          </a:p>
          <a:p>
            <a:r>
              <a:rPr lang="en-US" baseline="0" dirty="0"/>
              <a:t>As an optimization, we further propose </a:t>
            </a:r>
            <a:r>
              <a:rPr lang="en-US" baseline="0" dirty="0" smtClean="0"/>
              <a:t>selectively </a:t>
            </a:r>
            <a:r>
              <a:rPr lang="en-US" baseline="0" dirty="0"/>
              <a:t>upgrade, </a:t>
            </a:r>
            <a:r>
              <a:rPr lang="en-US" baseline="0" dirty="0" smtClean="0"/>
              <a:t>RT-</a:t>
            </a:r>
            <a:r>
              <a:rPr lang="en-US" baseline="0" dirty="0" err="1" smtClean="0"/>
              <a:t>sel</a:t>
            </a:r>
            <a:r>
              <a:rPr lang="en-US" baseline="0" dirty="0" smtClean="0"/>
              <a:t> in the thesis, that </a:t>
            </a:r>
            <a:r>
              <a:rPr lang="en-US" baseline="0" dirty="0"/>
              <a:t>is</a:t>
            </a:r>
          </a:p>
          <a:p>
            <a:r>
              <a:rPr lang="en-US" baseline="0" dirty="0"/>
              <a:t>i</a:t>
            </a:r>
            <a:r>
              <a:rPr lang="en-US" baseline="0" dirty="0" smtClean="0"/>
              <a:t>nstead </a:t>
            </a:r>
            <a:r>
              <a:rPr lang="en-US" baseline="0" dirty="0"/>
              <a:t>of upgrading </a:t>
            </a:r>
            <a:r>
              <a:rPr lang="en-US" baseline="0" dirty="0" smtClean="0"/>
              <a:t>all rows all the time, </a:t>
            </a:r>
            <a:r>
              <a:rPr lang="en-US" baseline="0" dirty="0"/>
              <a:t>we only upgrade the touched DRAM regions, and back to the low-rate afterwards.</a:t>
            </a:r>
          </a:p>
          <a:p>
            <a:r>
              <a:rPr lang="en-US" baseline="0" dirty="0"/>
              <a:t>As such, we can reach a balance between the refresh overheads and restore benefits.</a:t>
            </a:r>
            <a:endParaRPr lang="en-US" dirty="0"/>
          </a:p>
        </p:txBody>
      </p:sp>
      <p:sp>
        <p:nvSpPr>
          <p:cNvPr id="4" name="Slide Number Placeholder 3"/>
          <p:cNvSpPr>
            <a:spLocks noGrp="1"/>
          </p:cNvSpPr>
          <p:nvPr>
            <p:ph type="sldNum" sz="quarter" idx="10"/>
          </p:nvPr>
        </p:nvSpPr>
        <p:spPr/>
        <p:txBody>
          <a:bodyPr/>
          <a:lstStyle/>
          <a:p>
            <a:pPr>
              <a:defRPr/>
            </a:pPr>
            <a:fld id="{33650841-4882-4461-A742-C4D5ACC84446}" type="slidenum">
              <a:rPr lang="en-US" smtClean="0"/>
              <a:pPr>
                <a:defRPr/>
              </a:pPr>
              <a:t>22</a:t>
            </a:fld>
            <a:endParaRPr lang="en-US"/>
          </a:p>
        </p:txBody>
      </p:sp>
    </p:spTree>
    <p:extLst>
      <p:ext uri="{BB962C8B-B14F-4D97-AF65-F5344CB8AC3E}">
        <p14:creationId xmlns:p14="http://schemas.microsoft.com/office/powerpoint/2010/main" val="1404280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solidFill>
                  <a:schemeClr val="bg1">
                    <a:lumMod val="50000"/>
                  </a:schemeClr>
                </a:solidFill>
              </a:rPr>
              <a:t>To evaluate the effectiveness of the proposed schemes, we run simulations</a:t>
            </a:r>
            <a:r>
              <a:rPr lang="en-US" sz="1200" i="0" baseline="0" dirty="0">
                <a:solidFill>
                  <a:schemeClr val="bg1">
                    <a:lumMod val="50000"/>
                  </a:schemeClr>
                </a:solidFill>
              </a:rPr>
              <a:t> with different kinds of benchmark suites.</a:t>
            </a:r>
          </a:p>
          <a:p>
            <a:endParaRPr lang="en-US" sz="1200" i="0" baseline="0" dirty="0">
              <a:solidFill>
                <a:schemeClr val="bg1">
                  <a:lumMod val="50000"/>
                </a:schemeClr>
              </a:solidFill>
            </a:endParaRPr>
          </a:p>
          <a:p>
            <a:r>
              <a:rPr lang="en-US" sz="1200" i="0" baseline="0" dirty="0">
                <a:solidFill>
                  <a:schemeClr val="bg1">
                    <a:lumMod val="50000"/>
                  </a:schemeClr>
                </a:solidFill>
              </a:rPr>
              <a:t>The graph here reports the performance comparison:</a:t>
            </a:r>
            <a:endParaRPr lang="en-US" sz="1200" i="0" dirty="0">
              <a:solidFill>
                <a:schemeClr val="bg1">
                  <a:lumMod val="50000"/>
                </a:schemeClr>
              </a:solidFill>
            </a:endParaRPr>
          </a:p>
          <a:p>
            <a:r>
              <a:rPr lang="en-US" sz="1200" i="1" dirty="0">
                <a:solidFill>
                  <a:schemeClr val="bg1">
                    <a:lumMod val="50000"/>
                  </a:schemeClr>
                </a:solidFill>
              </a:rPr>
              <a:t>RT-next</a:t>
            </a:r>
            <a:r>
              <a:rPr lang="en-US" sz="1200" dirty="0"/>
              <a:t>: truncates restore </a:t>
            </a:r>
            <a:r>
              <a:rPr lang="en-US" sz="1200" dirty="0" err="1"/>
              <a:t>w.r.t</a:t>
            </a:r>
            <a:r>
              <a:rPr lang="en-US" sz="1200" dirty="0"/>
              <a:t> refresh distance</a:t>
            </a:r>
          </a:p>
          <a:p>
            <a:r>
              <a:rPr lang="en-US" sz="1200" i="1" dirty="0">
                <a:solidFill>
                  <a:schemeClr val="bg1">
                    <a:lumMod val="50000"/>
                  </a:schemeClr>
                </a:solidFill>
              </a:rPr>
              <a:t>RT-all</a:t>
            </a:r>
            <a:r>
              <a:rPr lang="en-US" sz="1200" dirty="0"/>
              <a:t>: blindly upgrades ref rate to 64ms</a:t>
            </a:r>
          </a:p>
          <a:p>
            <a:r>
              <a:rPr lang="en-US" sz="1200" i="1" dirty="0">
                <a:solidFill>
                  <a:schemeClr val="bg1">
                    <a:lumMod val="50000"/>
                  </a:schemeClr>
                </a:solidFill>
              </a:rPr>
              <a:t>RT-</a:t>
            </a:r>
            <a:r>
              <a:rPr lang="en-US" sz="1200" i="1" dirty="0" err="1">
                <a:solidFill>
                  <a:schemeClr val="bg1">
                    <a:lumMod val="50000"/>
                  </a:schemeClr>
                </a:solidFill>
              </a:rPr>
              <a:t>sel</a:t>
            </a:r>
            <a:r>
              <a:rPr lang="en-US" sz="1200" dirty="0"/>
              <a:t>: selectively upgrades ref rate to 64ms</a:t>
            </a:r>
          </a:p>
          <a:p>
            <a:endParaRPr lang="en-US" sz="1200" dirty="0"/>
          </a:p>
          <a:p>
            <a:r>
              <a:rPr lang="en-US" sz="1200" dirty="0"/>
              <a:t>From the graph,</a:t>
            </a:r>
            <a:r>
              <a:rPr lang="en-US" sz="1200" baseline="0" dirty="0"/>
              <a:t> we see that:</a:t>
            </a:r>
          </a:p>
          <a:p>
            <a:r>
              <a:rPr lang="en-US" sz="1200" baseline="0" dirty="0"/>
              <a:t>1) RT-next is 15%</a:t>
            </a:r>
          </a:p>
          <a:p>
            <a:r>
              <a:rPr lang="en-US" sz="1200" baseline="0" dirty="0"/>
              <a:t>2) RT-all worse</a:t>
            </a:r>
          </a:p>
          <a:p>
            <a:r>
              <a:rPr lang="en-US" sz="1200" baseline="0" dirty="0"/>
              <a:t>3) RT-</a:t>
            </a:r>
            <a:r>
              <a:rPr lang="en-US" sz="1200" baseline="0" dirty="0" err="1"/>
              <a:t>sel</a:t>
            </a:r>
            <a:r>
              <a:rPr lang="en-US" sz="1200" baseline="0" dirty="0"/>
              <a:t> reaches a balance</a:t>
            </a:r>
          </a:p>
          <a:p>
            <a:endParaRPr lang="en-US" sz="1200" baseline="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23</a:t>
            </a:fld>
            <a:endParaRPr lang="en-US"/>
          </a:p>
        </p:txBody>
      </p:sp>
    </p:spTree>
    <p:extLst>
      <p:ext uri="{BB962C8B-B14F-4D97-AF65-F5344CB8AC3E}">
        <p14:creationId xmlns:p14="http://schemas.microsoft.com/office/powerpoint/2010/main" val="66916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smtClean="0">
                <a:solidFill>
                  <a:schemeClr val="bg1">
                    <a:lumMod val="50000"/>
                  </a:schemeClr>
                </a:solidFill>
              </a:rPr>
              <a:t>We further compare our proposed techniques</a:t>
            </a:r>
            <a:r>
              <a:rPr lang="en-US" sz="1200" i="0" baseline="0" dirty="0" smtClean="0">
                <a:solidFill>
                  <a:schemeClr val="bg1">
                    <a:lumMod val="50000"/>
                  </a:schemeClr>
                </a:solidFill>
              </a:rPr>
              <a:t> against several state-of-the arts.</a:t>
            </a:r>
          </a:p>
          <a:p>
            <a:r>
              <a:rPr lang="en-US" sz="1200" i="0" baseline="0" dirty="0" smtClean="0">
                <a:solidFill>
                  <a:schemeClr val="bg1">
                    <a:lumMod val="50000"/>
                  </a:schemeClr>
                </a:solidFill>
              </a:rPr>
              <a:t>PRT-free is the ideal case to apply the existing timing constraints onto future DRAMs, which is impractical because the timings cannot be kept in the future.</a:t>
            </a:r>
            <a:endParaRPr lang="en-US" sz="1200" i="0" dirty="0" smtClean="0">
              <a:solidFill>
                <a:schemeClr val="bg1">
                  <a:lumMod val="50000"/>
                </a:schemeClr>
              </a:solidFill>
            </a:endParaRPr>
          </a:p>
          <a:p>
            <a:r>
              <a:rPr lang="en-US" sz="1200" i="1" dirty="0" err="1" smtClean="0">
                <a:solidFill>
                  <a:schemeClr val="bg1">
                    <a:lumMod val="50000"/>
                  </a:schemeClr>
                </a:solidFill>
              </a:rPr>
              <a:t>ArchShield</a:t>
            </a:r>
            <a:r>
              <a:rPr lang="en-US" sz="1200" i="1" dirty="0">
                <a:solidFill>
                  <a:schemeClr val="bg1">
                    <a:lumMod val="50000"/>
                  </a:schemeClr>
                </a:solidFill>
              </a:rPr>
              <a:t>+</a:t>
            </a:r>
            <a:r>
              <a:rPr lang="en-US" sz="1200" dirty="0"/>
              <a:t>: applies </a:t>
            </a:r>
            <a:r>
              <a:rPr lang="en-US" sz="1200" dirty="0" err="1"/>
              <a:t>ArchShield</a:t>
            </a:r>
            <a:r>
              <a:rPr lang="en-US" sz="1200" dirty="0"/>
              <a:t> [</a:t>
            </a:r>
            <a:r>
              <a:rPr lang="en-US" sz="1050" dirty="0">
                <a:solidFill>
                  <a:schemeClr val="bg1">
                    <a:lumMod val="50000"/>
                  </a:schemeClr>
                </a:solidFill>
              </a:rPr>
              <a:t>ISCA’13</a:t>
            </a:r>
            <a:r>
              <a:rPr lang="en-US" sz="1200" dirty="0"/>
              <a:t>] to rescue long restore cells</a:t>
            </a:r>
          </a:p>
          <a:p>
            <a:r>
              <a:rPr lang="en-US" sz="1200" i="1" dirty="0" smtClean="0">
                <a:solidFill>
                  <a:schemeClr val="bg1">
                    <a:lumMod val="50000"/>
                  </a:schemeClr>
                </a:solidFill>
              </a:rPr>
              <a:t>2x </a:t>
            </a:r>
            <a:r>
              <a:rPr lang="en-US" sz="1200" i="1" dirty="0">
                <a:solidFill>
                  <a:schemeClr val="bg1">
                    <a:lumMod val="50000"/>
                  </a:schemeClr>
                </a:solidFill>
              </a:rPr>
              <a:t>MCR</a:t>
            </a:r>
            <a:r>
              <a:rPr lang="en-US" sz="1200" dirty="0"/>
              <a:t>: trades </a:t>
            </a:r>
            <a:r>
              <a:rPr lang="en-US" sz="1200" dirty="0">
                <a:solidFill>
                  <a:srgbClr val="FF0000"/>
                </a:solidFill>
              </a:rPr>
              <a:t>capacity loss of 50%</a:t>
            </a:r>
            <a:r>
              <a:rPr lang="en-US" sz="1200" dirty="0"/>
              <a:t> to shorten timings [</a:t>
            </a:r>
            <a:r>
              <a:rPr lang="en-US" sz="1050" i="1" dirty="0">
                <a:solidFill>
                  <a:schemeClr val="bg1">
                    <a:lumMod val="50000"/>
                  </a:schemeClr>
                </a:solidFill>
              </a:rPr>
              <a:t>MCR’</a:t>
            </a:r>
            <a:r>
              <a:rPr lang="en-US" sz="1050" dirty="0">
                <a:solidFill>
                  <a:schemeClr val="bg1">
                    <a:lumMod val="50000"/>
                  </a:schemeClr>
                </a:solidFill>
              </a:rPr>
              <a:t>ISCA15</a:t>
            </a:r>
            <a:r>
              <a:rPr lang="en-US" sz="1200" dirty="0" smtClean="0"/>
              <a:t>]</a:t>
            </a:r>
          </a:p>
          <a:p>
            <a:r>
              <a:rPr lang="en-US" sz="1200" dirty="0" smtClean="0"/>
              <a:t>From</a:t>
            </a:r>
            <a:r>
              <a:rPr lang="en-US" sz="1200" baseline="0" dirty="0" smtClean="0"/>
              <a:t> the graph, we see that </a:t>
            </a:r>
            <a:r>
              <a:rPr lang="mr-IN" sz="1200" baseline="0" dirty="0" smtClean="0"/>
              <a:t>…</a:t>
            </a:r>
            <a:endParaRPr lang="en-US" sz="1200" dirty="0"/>
          </a:p>
        </p:txBody>
      </p:sp>
      <p:sp>
        <p:nvSpPr>
          <p:cNvPr id="4" name="Slide Number Placeholder 3"/>
          <p:cNvSpPr>
            <a:spLocks noGrp="1"/>
          </p:cNvSpPr>
          <p:nvPr>
            <p:ph type="sldNum" sz="quarter" idx="10"/>
          </p:nvPr>
        </p:nvSpPr>
        <p:spPr/>
        <p:txBody>
          <a:bodyPr/>
          <a:lstStyle/>
          <a:p>
            <a:fld id="{FF7B5A7F-9579-BB49-881B-29290E49739F}" type="slidenum">
              <a:rPr lang="en-US" smtClean="0"/>
              <a:t>24</a:t>
            </a:fld>
            <a:endParaRPr lang="en-US"/>
          </a:p>
        </p:txBody>
      </p:sp>
    </p:spTree>
    <p:extLst>
      <p:ext uri="{BB962C8B-B14F-4D97-AF65-F5344CB8AC3E}">
        <p14:creationId xmlns:p14="http://schemas.microsoft.com/office/powerpoint/2010/main" val="20632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summarize the first technique:</a:t>
            </a:r>
          </a:p>
          <a:p>
            <a:r>
              <a:rPr lang="en-US" baseline="0" dirty="0"/>
              <a:t>We are working at prolonged restore issue in future DRAMs with the insight that refresh and restore are two strongly correlated operations.</a:t>
            </a:r>
          </a:p>
          <a:p>
            <a:r>
              <a:rPr lang="en-US" baseline="0" dirty="0"/>
              <a:t>We propose two techniques:</a:t>
            </a:r>
          </a:p>
          <a:p>
            <a:r>
              <a:rPr lang="en-US" baseline="0" dirty="0"/>
              <a:t>Experimental results show that </a:t>
            </a:r>
            <a:r>
              <a:rPr lang="mr-IN" baseline="0" dirty="0"/>
              <a:t>…</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25</a:t>
            </a:fld>
            <a:endParaRPr lang="en-US"/>
          </a:p>
        </p:txBody>
      </p:sp>
    </p:spTree>
    <p:extLst>
      <p:ext uri="{BB962C8B-B14F-4D97-AF65-F5344CB8AC3E}">
        <p14:creationId xmlns:p14="http://schemas.microsoft.com/office/powerpoint/2010/main" val="1803806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can effectively mitigate restore at cell level</a:t>
            </a:r>
            <a:r>
              <a:rPr lang="en-US" baseline="0" dirty="0"/>
              <a:t>, can we get help from the restore process variations at higher level?</a:t>
            </a:r>
          </a:p>
          <a:p>
            <a:r>
              <a:rPr lang="en-US" baseline="0" dirty="0"/>
              <a:t>We’ll do </a:t>
            </a:r>
            <a:r>
              <a:rPr lang="en-US" baseline="0" dirty="0" smtClean="0"/>
              <a:t>the explorations </a:t>
            </a:r>
            <a:r>
              <a:rPr lang="en-US" baseline="0" dirty="0"/>
              <a:t>in the next </a:t>
            </a:r>
            <a:r>
              <a:rPr lang="en-US" baseline="0" dirty="0" smtClean="0"/>
              <a:t>section, that is our second technique </a:t>
            </a:r>
            <a:r>
              <a:rPr lang="en-US" baseline="0" dirty="0" err="1" smtClean="0"/>
              <a:t>DrMP</a:t>
            </a:r>
            <a:r>
              <a:rPr lang="en-US" baseline="0" dirty="0" smtClean="0"/>
              <a:t>, xxx</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26</a:t>
            </a:fld>
            <a:endParaRPr lang="en-US"/>
          </a:p>
        </p:txBody>
      </p:sp>
    </p:spTree>
    <p:extLst>
      <p:ext uri="{BB962C8B-B14F-4D97-AF65-F5344CB8AC3E}">
        <p14:creationId xmlns:p14="http://schemas.microsoft.com/office/powerpoint/2010/main" val="73037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a:t>
            </a:r>
            <a:r>
              <a:rPr lang="en-US" dirty="0" smtClean="0"/>
              <a:t>introduce the high-level DRAM organization</a:t>
            </a:r>
            <a:r>
              <a:rPr lang="en-US" dirty="0"/>
              <a:t>:</a:t>
            </a:r>
          </a:p>
          <a:p>
            <a:r>
              <a:rPr lang="en-US" dirty="0"/>
              <a:t>The figure here shows on DIMM, which contains</a:t>
            </a:r>
            <a:r>
              <a:rPr lang="en-US" baseline="0" dirty="0"/>
              <a:t> a bunch of chips on each side.</a:t>
            </a:r>
          </a:p>
          <a:p>
            <a:r>
              <a:rPr lang="en-US" baseline="0" dirty="0"/>
              <a:t>The chips on each side </a:t>
            </a:r>
            <a:r>
              <a:rPr lang="en-US" baseline="0" dirty="0" smtClean="0"/>
              <a:t>work </a:t>
            </a:r>
            <a:r>
              <a:rPr lang="en-US" baseline="0" dirty="0"/>
              <a:t>in lockstep </a:t>
            </a:r>
            <a:r>
              <a:rPr lang="en-US" baseline="0" dirty="0" smtClean="0"/>
              <a:t>as </a:t>
            </a:r>
            <a:r>
              <a:rPr lang="en-US" baseline="0" dirty="0"/>
              <a:t>a RANK.</a:t>
            </a:r>
          </a:p>
          <a:p>
            <a:r>
              <a:rPr lang="en-US" baseline="0" dirty="0"/>
              <a:t>The chip is further divided into 8 parts, each part is termed as one physical bank.</a:t>
            </a:r>
          </a:p>
          <a:p>
            <a:r>
              <a:rPr lang="en-US" baseline="0" dirty="0"/>
              <a:t>The same indexed bank from each chip works together to form one logical bank.</a:t>
            </a:r>
            <a:endParaRPr lang="en-US" dirty="0"/>
          </a:p>
          <a:p>
            <a:endParaRPr lang="en-US" baseline="0" dirty="0"/>
          </a:p>
          <a:p>
            <a:r>
              <a:rPr lang="en-US" baseline="0" dirty="0" smtClean="0"/>
              <a:t>%% Rows </a:t>
            </a:r>
            <a:r>
              <a:rPr lang="en-US" baseline="0" dirty="0"/>
              <a:t>in the bank are thus spreading across chips</a:t>
            </a:r>
            <a:r>
              <a:rPr lang="en-US" baseline="0" dirty="0" smtClean="0"/>
              <a:t>.</a:t>
            </a:r>
            <a:endParaRPr lang="en-US" baseline="0" dirty="0"/>
          </a:p>
          <a:p>
            <a:r>
              <a:rPr lang="en-US" baseline="0" dirty="0"/>
              <a:t>So, how can we utilize the organization to solve the problem of prolonged restore time?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27</a:t>
            </a:fld>
            <a:endParaRPr lang="en-US"/>
          </a:p>
        </p:txBody>
      </p:sp>
    </p:spTree>
    <p:extLst>
      <p:ext uri="{BB962C8B-B14F-4D97-AF65-F5344CB8AC3E}">
        <p14:creationId xmlns:p14="http://schemas.microsoft.com/office/powerpoint/2010/main" val="1158577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ease of illustration,</a:t>
            </a:r>
            <a:r>
              <a:rPr lang="en-US" baseline="0" dirty="0"/>
              <a:t> </a:t>
            </a:r>
            <a:r>
              <a:rPr lang="en-US" baseline="0" dirty="0" smtClean="0"/>
              <a:t>let me </a:t>
            </a:r>
            <a:r>
              <a:rPr lang="en-US" baseline="0" dirty="0"/>
              <a:t>simplify a DRAM rank as </a:t>
            </a:r>
            <a:r>
              <a:rPr lang="en-US" baseline="0" dirty="0" smtClean="0"/>
              <a:t>follow:</a:t>
            </a:r>
            <a:endParaRPr lang="en-US" baseline="0" dirty="0"/>
          </a:p>
          <a:p>
            <a:pPr marL="228600" indent="-228600">
              <a:buAutoNum type="arabicParenR"/>
            </a:pPr>
            <a:r>
              <a:rPr lang="en-US" baseline="0" dirty="0"/>
              <a:t>Each rank contains </a:t>
            </a:r>
            <a:r>
              <a:rPr lang="en-US" baseline="0" dirty="0" smtClean="0"/>
              <a:t>only two </a:t>
            </a:r>
            <a:r>
              <a:rPr lang="en-US" baseline="0" dirty="0"/>
              <a:t>chips</a:t>
            </a:r>
          </a:p>
          <a:p>
            <a:pPr marL="228600" indent="-228600">
              <a:buAutoNum type="arabicParenR"/>
            </a:pPr>
            <a:r>
              <a:rPr lang="en-US" baseline="0" dirty="0"/>
              <a:t>Each chip has two </a:t>
            </a:r>
            <a:r>
              <a:rPr lang="en-US" baseline="0" dirty="0" smtClean="0"/>
              <a:t>banks, instead of eight</a:t>
            </a:r>
            <a:endParaRPr lang="en-US" baseline="0" dirty="0"/>
          </a:p>
          <a:p>
            <a:pPr marL="228600" indent="-228600">
              <a:buAutoNum type="arabicParenR"/>
            </a:pPr>
            <a:r>
              <a:rPr lang="en-US" baseline="0" dirty="0" smtClean="0"/>
              <a:t>Each </a:t>
            </a:r>
            <a:r>
              <a:rPr lang="en-US" baseline="0" dirty="0"/>
              <a:t>bank is </a:t>
            </a:r>
            <a:r>
              <a:rPr lang="en-US" baseline="0" dirty="0" smtClean="0"/>
              <a:t>further composed </a:t>
            </a:r>
            <a:r>
              <a:rPr lang="en-US" baseline="0" dirty="0"/>
              <a:t>of 4 rows</a:t>
            </a:r>
          </a:p>
          <a:p>
            <a:r>
              <a:rPr lang="en-US" dirty="0"/>
              <a:t>Each</a:t>
            </a:r>
            <a:r>
              <a:rPr lang="en-US" baseline="0" dirty="0"/>
              <a:t> row’s</a:t>
            </a:r>
            <a:r>
              <a:rPr lang="en-US" dirty="0"/>
              <a:t> restore timing value</a:t>
            </a:r>
            <a:r>
              <a:rPr lang="en-US" baseline="0" dirty="0"/>
              <a:t> (</a:t>
            </a:r>
            <a:r>
              <a:rPr lang="en-US" baseline="0" dirty="0" err="1"/>
              <a:t>tWR</a:t>
            </a:r>
            <a:r>
              <a:rPr lang="en-US" baseline="0" dirty="0"/>
              <a:t>) is as listed in the figure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Traditionally, the whole memory system has only one single set of timings, and thus the value will be 24, which is the worst case.</a:t>
            </a:r>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discussed before, in the future, DRAM restore distribution will be wider and thus cell </a:t>
            </a:r>
            <a:r>
              <a:rPr lang="en-US" baseline="0" dirty="0"/>
              <a:t>behaviors will be more </a:t>
            </a:r>
            <a:r>
              <a:rPr lang="en-US" baseline="0" dirty="0" smtClean="0"/>
              <a:t>statistical.</a:t>
            </a:r>
            <a:endParaRPr lang="en-US" baseline="0" dirty="0"/>
          </a:p>
          <a:p>
            <a:r>
              <a:rPr lang="en-US" baseline="0" dirty="0" smtClean="0"/>
              <a:t>In fact, from </a:t>
            </a:r>
            <a:r>
              <a:rPr lang="en-US" baseline="0" dirty="0"/>
              <a:t>the figure, we </a:t>
            </a:r>
            <a:r>
              <a:rPr lang="en-US" baseline="0" dirty="0" smtClean="0"/>
              <a:t>can see while worst-case is 24, the good cell can be of 16 restore timing.</a:t>
            </a:r>
          </a:p>
          <a:p>
            <a:r>
              <a:rPr lang="en-US" baseline="0" dirty="0" smtClean="0"/>
              <a:t>However, the fast rows cannot be utilized in conventional methods because it is worse case determined.</a:t>
            </a:r>
            <a:endParaRPr lang="en-US" baseline="0" dirty="0"/>
          </a:p>
          <a:p>
            <a:r>
              <a:rPr lang="en-US" baseline="0" dirty="0" smtClean="0"/>
              <a:t>So, we see that </a:t>
            </a:r>
            <a:r>
              <a:rPr lang="en-US" baseline="0" dirty="0"/>
              <a:t>it is two pessimistic to </a:t>
            </a:r>
            <a:r>
              <a:rPr lang="mr-IN" baseline="0" dirty="0"/>
              <a:t>…</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28</a:t>
            </a:fld>
            <a:endParaRPr lang="en-US"/>
          </a:p>
        </p:txBody>
      </p:sp>
    </p:spTree>
    <p:extLst>
      <p:ext uri="{BB962C8B-B14F-4D97-AF65-F5344CB8AC3E}">
        <p14:creationId xmlns:p14="http://schemas.microsoft.com/office/powerpoint/2010/main" val="1298262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Hence,</a:t>
            </a:r>
            <a:r>
              <a:rPr lang="en-US" baseline="0" dirty="0" smtClean="0"/>
              <a:t> we propose chunk-specific restore.</a:t>
            </a:r>
          </a:p>
          <a:p>
            <a:r>
              <a:rPr lang="en-US" baseline="0" dirty="0" smtClean="0"/>
              <a:t>It works as follow:</a:t>
            </a:r>
          </a:p>
          <a:p>
            <a:r>
              <a:rPr lang="en-US" dirty="0" smtClean="0"/>
              <a:t>we </a:t>
            </a:r>
            <a:r>
              <a:rPr lang="en-US" dirty="0"/>
              <a:t>divide each chip bank into</a:t>
            </a:r>
            <a:r>
              <a:rPr lang="en-US" baseline="0" dirty="0"/>
              <a:t> smaller chunks, and save </a:t>
            </a:r>
            <a:r>
              <a:rPr lang="en-US" baseline="0" dirty="0" smtClean="0"/>
              <a:t>a set of timing values </a:t>
            </a:r>
            <a:r>
              <a:rPr lang="en-US" baseline="0" dirty="0"/>
              <a:t>for each.</a:t>
            </a:r>
          </a:p>
          <a:p>
            <a:r>
              <a:rPr lang="en-US" baseline="0" dirty="0"/>
              <a:t>Likewise to row, chip chunks compose rank chunk as shown in the figure.</a:t>
            </a:r>
          </a:p>
          <a:p>
            <a:endParaRPr lang="en-US" baseline="0" dirty="0"/>
          </a:p>
          <a:p>
            <a:r>
              <a:rPr lang="en-US" baseline="0" dirty="0"/>
              <a:t>Clearly, with finer granularity management, we have faster regions, which can be utilized by memory controller.</a:t>
            </a:r>
          </a:p>
          <a:p>
            <a:endParaRPr lang="en-US" baseline="0" dirty="0"/>
          </a:p>
          <a:p>
            <a:r>
              <a:rPr lang="en-US" baseline="0" dirty="0"/>
              <a:t>However, slow chunks can still be combined </a:t>
            </a:r>
            <a:r>
              <a:rPr lang="en-US" baseline="0" dirty="0" smtClean="0"/>
              <a:t>together, e.g.,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29</a:t>
            </a:fld>
            <a:endParaRPr lang="en-US"/>
          </a:p>
        </p:txBody>
      </p:sp>
    </p:spTree>
    <p:extLst>
      <p:ext uri="{BB962C8B-B14F-4D97-AF65-F5344CB8AC3E}">
        <p14:creationId xmlns:p14="http://schemas.microsoft.com/office/powerpoint/2010/main" val="200642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de facto standard in the past decades, DRAM is </a:t>
            </a:r>
            <a:r>
              <a:rPr lang="en-US" dirty="0" smtClean="0"/>
              <a:t>being widely </a:t>
            </a:r>
            <a:r>
              <a:rPr lang="en-US" dirty="0"/>
              <a:t>deployed as main memory </a:t>
            </a:r>
            <a:r>
              <a:rPr lang="en-US" dirty="0" smtClean="0"/>
              <a:t>on </a:t>
            </a:r>
            <a:r>
              <a:rPr lang="en-US" dirty="0"/>
              <a:t>almost all computing</a:t>
            </a:r>
            <a:r>
              <a:rPr lang="en-US" baseline="0" dirty="0"/>
              <a:t> systems (e.g., servers, desktops and mobiles).</a:t>
            </a:r>
          </a:p>
          <a:p>
            <a:r>
              <a:rPr lang="en-US" baseline="0" dirty="0"/>
              <a:t>DRAM is provided as DIMMs, which contain a bunch of chips on each side.</a:t>
            </a:r>
          </a:p>
          <a:p>
            <a:r>
              <a:rPr lang="en-US" baseline="0" dirty="0"/>
              <a:t>DRAM chip can be thought of as 2D array,</a:t>
            </a:r>
          </a:p>
          <a:p>
            <a:r>
              <a:rPr lang="en-US" baseline="0" dirty="0"/>
              <a:t>each intersection in the array is one cell.</a:t>
            </a:r>
          </a:p>
          <a:p>
            <a:r>
              <a:rPr lang="en-US" baseline="0" dirty="0"/>
              <a:t>The cell itself is composed of 1T and 1C.</a:t>
            </a:r>
          </a:p>
          <a:p>
            <a:r>
              <a:rPr lang="en-US" baseline="0" dirty="0"/>
              <a:t>Thanks to the </a:t>
            </a:r>
            <a:r>
              <a:rPr lang="en-US" baseline="0" dirty="0" smtClean="0"/>
              <a:t>structural simplicity</a:t>
            </a:r>
            <a:r>
              <a:rPr lang="en-US" baseline="0" dirty="0"/>
              <a:t>, DRAM </a:t>
            </a:r>
            <a:r>
              <a:rPr lang="en-US" baseline="0" dirty="0" smtClean="0"/>
              <a:t>has enjoyed </a:t>
            </a:r>
            <a:r>
              <a:rPr lang="en-US" baseline="0" dirty="0"/>
              <a:t>continuous scaling in the past generations.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a:t>
            </a:fld>
            <a:endParaRPr lang="en-US"/>
          </a:p>
        </p:txBody>
      </p:sp>
    </p:spTree>
    <p:extLst>
      <p:ext uri="{BB962C8B-B14F-4D97-AF65-F5344CB8AC3E}">
        <p14:creationId xmlns:p14="http://schemas.microsoft.com/office/powerpoint/2010/main" val="768094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the problem, </a:t>
            </a:r>
            <a:r>
              <a:rPr lang="en-US" dirty="0"/>
              <a:t>we </a:t>
            </a:r>
            <a:r>
              <a:rPr lang="en-US" dirty="0" smtClean="0"/>
              <a:t>propose remapping.</a:t>
            </a:r>
          </a:p>
          <a:p>
            <a:r>
              <a:rPr lang="en-US" dirty="0" smtClean="0"/>
              <a:t>As</a:t>
            </a:r>
            <a:r>
              <a:rPr lang="en-US" baseline="0" dirty="0" smtClean="0"/>
              <a:t> before, we partition chunks and save chunk-level timings.</a:t>
            </a:r>
          </a:p>
          <a:p>
            <a:r>
              <a:rPr lang="en-US" baseline="0" dirty="0" smtClean="0"/>
              <a:t>However, going one further step, we remap the chunks to put compatible ones together.</a:t>
            </a:r>
            <a:endParaRPr lang="en-US" dirty="0"/>
          </a:p>
          <a:p>
            <a:endParaRPr lang="en-US" dirty="0"/>
          </a:p>
          <a:p>
            <a:r>
              <a:rPr lang="en-US" dirty="0"/>
              <a:t>However,</a:t>
            </a:r>
            <a:r>
              <a:rPr lang="en-US" baseline="0" dirty="0"/>
              <a:t> a bad chip leads to slow rank no matter how the chunks are remapped, as chips are being randomly selected to compose ranks.</a:t>
            </a:r>
          </a:p>
          <a:p>
            <a:endParaRPr lang="en-US" baseline="0" dirty="0"/>
          </a:p>
          <a:p>
            <a:r>
              <a:rPr lang="en-US" baseline="0" dirty="0"/>
              <a:t>So, how to solve the problem?</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30</a:t>
            </a:fld>
            <a:endParaRPr lang="en-US"/>
          </a:p>
        </p:txBody>
      </p:sp>
    </p:spTree>
    <p:extLst>
      <p:ext uri="{BB962C8B-B14F-4D97-AF65-F5344CB8AC3E}">
        <p14:creationId xmlns:p14="http://schemas.microsoft.com/office/powerpoint/2010/main" val="2012867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problem, w</a:t>
            </a:r>
            <a:r>
              <a:rPr lang="en-US" dirty="0" smtClean="0"/>
              <a:t>e</a:t>
            </a:r>
            <a:r>
              <a:rPr lang="en-US" baseline="0" dirty="0" smtClean="0"/>
              <a:t> improve rank construction, which works </a:t>
            </a:r>
            <a:r>
              <a:rPr lang="en-US" baseline="0" dirty="0" err="1" smtClean="0"/>
              <a:t>af</a:t>
            </a:r>
            <a:r>
              <a:rPr lang="en-US" baseline="0" dirty="0" smtClean="0"/>
              <a:t> follow:</a:t>
            </a:r>
          </a:p>
          <a:p>
            <a:r>
              <a:rPr lang="en-US" baseline="0" dirty="0" smtClean="0"/>
              <a:t>For all the produced chips, we classify them into different bins;</a:t>
            </a:r>
          </a:p>
          <a:p>
            <a:r>
              <a:rPr lang="en-US" baseline="0" dirty="0" smtClean="0"/>
              <a:t>And then, we construct ranks from chip bins.</a:t>
            </a:r>
          </a:p>
          <a:p>
            <a:r>
              <a:rPr lang="en-US" baseline="0" dirty="0" smtClean="0"/>
              <a:t>Doing as this can put compatible chips into ranks.</a:t>
            </a:r>
          </a:p>
          <a:p>
            <a:endParaRPr lang="en-US" baseline="0" dirty="0" smtClean="0"/>
          </a:p>
          <a:p>
            <a:r>
              <a:rPr lang="en-US" baseline="0" dirty="0" smtClean="0"/>
              <a:t>With the series of proposed techniques, we now have constructed fast restore regions. The next question is how to fully utilize those regions to maximize gains.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31</a:t>
            </a:fld>
            <a:endParaRPr lang="en-US"/>
          </a:p>
        </p:txBody>
      </p:sp>
    </p:spTree>
    <p:extLst>
      <p:ext uri="{BB962C8B-B14F-4D97-AF65-F5344CB8AC3E}">
        <p14:creationId xmlns:p14="http://schemas.microsoft.com/office/powerpoint/2010/main" val="6255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 profile</a:t>
            </a:r>
            <a:r>
              <a:rPr lang="en-US" sz="2000" baseline="0" dirty="0" smtClean="0"/>
              <a:t> a set of workloads to study the page access behaviors.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The results are as reported in the graph: X-axis is the #touched pages, Y-axis is the cumulative accesses into those pages.</a:t>
            </a: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 see that, for </a:t>
            </a:r>
            <a:r>
              <a:rPr lang="en-US" sz="2000" dirty="0"/>
              <a:t>many workloads, most memory accesses come from a small subset of </a:t>
            </a:r>
            <a:r>
              <a:rPr lang="en-US" sz="2000" dirty="0">
                <a:solidFill>
                  <a:srgbClr val="00B050"/>
                </a:solidFill>
              </a:rPr>
              <a:t>hot </a:t>
            </a:r>
            <a:r>
              <a:rPr lang="en-US" sz="2000" dirty="0" smtClean="0">
                <a:solidFill>
                  <a:srgbClr val="00B050"/>
                </a:solidFill>
              </a:rPr>
              <a:t>pages, i.e., some pages are much more frequently accessed than</a:t>
            </a:r>
            <a:r>
              <a:rPr lang="en-US" sz="2000" baseline="0" dirty="0" smtClean="0">
                <a:solidFill>
                  <a:srgbClr val="00B050"/>
                </a:solidFill>
              </a:rPr>
              <a:t> others.</a:t>
            </a:r>
            <a:endParaRPr lang="en-US" sz="2000" dirty="0">
              <a:solidFill>
                <a:srgbClr val="00B050"/>
              </a:solidFill>
            </a:endParaRPr>
          </a:p>
          <a:p>
            <a:r>
              <a:rPr lang="en-US" dirty="0" smtClean="0"/>
              <a:t>The</a:t>
            </a:r>
            <a:r>
              <a:rPr lang="en-US" baseline="0" dirty="0" smtClean="0"/>
              <a:t> observation motivates us to map hot pages to fast restore regions via memory management unit.</a:t>
            </a:r>
          </a:p>
          <a:p>
            <a:endParaRPr lang="en-US" dirty="0"/>
          </a:p>
          <a:p>
            <a:r>
              <a:rPr lang="en-US" dirty="0"/>
              <a:t>Restore-aware Allocation</a:t>
            </a:r>
          </a:p>
          <a:p>
            <a:pPr lvl="1">
              <a:buFont typeface="Courier New"/>
              <a:buChar char="o"/>
            </a:pPr>
            <a:r>
              <a:rPr lang="en-US" sz="2000" dirty="0">
                <a:solidFill>
                  <a:srgbClr val="0000FF"/>
                </a:solidFill>
              </a:rPr>
              <a:t>Profile</a:t>
            </a:r>
            <a:r>
              <a:rPr lang="en-US" sz="2000" dirty="0"/>
              <a:t> program execution offline to identify hot pages</a:t>
            </a:r>
          </a:p>
          <a:p>
            <a:pPr lvl="1">
              <a:buFont typeface="Courier New"/>
              <a:buChar char="o"/>
            </a:pPr>
            <a:r>
              <a:rPr lang="en-US" sz="2000" dirty="0">
                <a:solidFill>
                  <a:srgbClr val="0000FF"/>
                </a:solidFill>
              </a:rPr>
              <a:t>Allocate</a:t>
            </a:r>
            <a:r>
              <a:rPr lang="en-US" sz="2000" dirty="0"/>
              <a:t> hot pages to fast chunks at runtime</a:t>
            </a:r>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32</a:t>
            </a:fld>
            <a:endParaRPr lang="en-US"/>
          </a:p>
        </p:txBody>
      </p:sp>
    </p:spTree>
    <p:extLst>
      <p:ext uri="{BB962C8B-B14F-4D97-AF65-F5344CB8AC3E}">
        <p14:creationId xmlns:p14="http://schemas.microsoft.com/office/powerpoint/2010/main" val="1110181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solidFill>
                  <a:schemeClr val="bg1">
                    <a:lumMod val="50000"/>
                  </a:schemeClr>
                </a:solidFill>
              </a:rPr>
              <a:t>To evaluate the designs,</a:t>
            </a:r>
            <a:r>
              <a:rPr lang="en-US" sz="1200" i="0" baseline="0" dirty="0">
                <a:solidFill>
                  <a:schemeClr val="bg1">
                    <a:lumMod val="50000"/>
                  </a:schemeClr>
                </a:solidFill>
              </a:rPr>
              <a:t> we run </a:t>
            </a:r>
            <a:r>
              <a:rPr lang="en-US" sz="1200" i="0" baseline="0" dirty="0" err="1">
                <a:solidFill>
                  <a:schemeClr val="bg1">
                    <a:lumMod val="50000"/>
                  </a:schemeClr>
                </a:solidFill>
              </a:rPr>
              <a:t>simu</a:t>
            </a:r>
            <a:r>
              <a:rPr lang="en-US" sz="1200" i="0" baseline="0" dirty="0">
                <a:solidFill>
                  <a:schemeClr val="bg1">
                    <a:lumMod val="50000"/>
                  </a:schemeClr>
                </a:solidFill>
              </a:rPr>
              <a:t> to compare performance against conventional schemes</a:t>
            </a:r>
            <a:r>
              <a:rPr lang="en-US" sz="1200" i="0" baseline="0" dirty="0" smtClean="0">
                <a:solidFill>
                  <a:schemeClr val="bg1">
                    <a:lumMod val="50000"/>
                  </a:schemeClr>
                </a:solidFill>
              </a:rPr>
              <a:t>:</a:t>
            </a:r>
          </a:p>
          <a:p>
            <a:endParaRPr lang="en-US" sz="1200" i="0" baseline="0" dirty="0" smtClean="0">
              <a:solidFill>
                <a:schemeClr val="bg1">
                  <a:lumMod val="50000"/>
                </a:schemeClr>
              </a:solidFill>
            </a:endParaRPr>
          </a:p>
          <a:p>
            <a:r>
              <a:rPr lang="en-US" sz="1200" i="0" baseline="0" dirty="0" smtClean="0">
                <a:solidFill>
                  <a:schemeClr val="bg1">
                    <a:lumMod val="50000"/>
                  </a:schemeClr>
                </a:solidFill>
              </a:rPr>
              <a:t>PRT-baseline is the baseline scheme we used before.</a:t>
            </a:r>
          </a:p>
          <a:p>
            <a:r>
              <a:rPr lang="en-US" sz="1200" i="0" baseline="0" dirty="0" smtClean="0">
                <a:solidFill>
                  <a:schemeClr val="bg1">
                    <a:lumMod val="50000"/>
                  </a:schemeClr>
                </a:solidFill>
              </a:rPr>
              <a:t>Spare and ECC are conventional redundancy techniques which are used here to solve slow cells.</a:t>
            </a:r>
            <a:endParaRPr lang="en-US" sz="1200" i="0" baseline="0" dirty="0">
              <a:solidFill>
                <a:schemeClr val="bg1">
                  <a:lumMod val="50000"/>
                </a:schemeClr>
              </a:solidFill>
            </a:endParaRPr>
          </a:p>
          <a:p>
            <a:endParaRPr lang="en-US" sz="1200" i="0" baseline="0" dirty="0">
              <a:solidFill>
                <a:schemeClr val="bg1">
                  <a:lumMod val="50000"/>
                </a:schemeClr>
              </a:solidFill>
            </a:endParaRPr>
          </a:p>
          <a:p>
            <a:r>
              <a:rPr lang="en-US" sz="1200" i="0" baseline="0" dirty="0" smtClean="0">
                <a:solidFill>
                  <a:schemeClr val="bg1">
                    <a:lumMod val="50000"/>
                  </a:schemeClr>
                </a:solidFill>
              </a:rPr>
              <a:t>From the graph, we see that </a:t>
            </a:r>
            <a:r>
              <a:rPr lang="mr-IN" sz="1200" i="0" baseline="0" dirty="0" smtClean="0">
                <a:solidFill>
                  <a:schemeClr val="bg1">
                    <a:lumMod val="50000"/>
                  </a:schemeClr>
                </a:solidFill>
              </a:rPr>
              <a:t>…</a:t>
            </a:r>
            <a:endParaRPr lang="en-US" sz="1200" i="0" baseline="0" dirty="0">
              <a:solidFill>
                <a:schemeClr val="bg1">
                  <a:lumMod val="50000"/>
                </a:schemeClr>
              </a:solidFill>
            </a:endParaRPr>
          </a:p>
        </p:txBody>
      </p:sp>
      <p:sp>
        <p:nvSpPr>
          <p:cNvPr id="4" name="Slide Number Placeholder 3"/>
          <p:cNvSpPr>
            <a:spLocks noGrp="1"/>
          </p:cNvSpPr>
          <p:nvPr>
            <p:ph type="sldNum" sz="quarter" idx="10"/>
          </p:nvPr>
        </p:nvSpPr>
        <p:spPr/>
        <p:txBody>
          <a:bodyPr/>
          <a:lstStyle/>
          <a:p>
            <a:fld id="{FF7B5A7F-9579-BB49-881B-29290E49739F}" type="slidenum">
              <a:rPr lang="en-US" smtClean="0"/>
              <a:t>33</a:t>
            </a:fld>
            <a:endParaRPr lang="en-US"/>
          </a:p>
        </p:txBody>
      </p:sp>
    </p:spTree>
    <p:extLst>
      <p:ext uri="{BB962C8B-B14F-4D97-AF65-F5344CB8AC3E}">
        <p14:creationId xmlns:p14="http://schemas.microsoft.com/office/powerpoint/2010/main" val="1828299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smtClean="0">
                <a:solidFill>
                  <a:schemeClr val="bg1">
                    <a:lumMod val="50000"/>
                  </a:schemeClr>
                </a:solidFill>
              </a:rPr>
              <a:t>We then study</a:t>
            </a:r>
            <a:r>
              <a:rPr lang="en-US" sz="1200" i="0" baseline="0" dirty="0" smtClean="0">
                <a:solidFill>
                  <a:schemeClr val="bg1">
                    <a:lumMod val="50000"/>
                  </a:schemeClr>
                </a:solidFill>
              </a:rPr>
              <a:t> page allocation effects:</a:t>
            </a:r>
          </a:p>
          <a:p>
            <a:endParaRPr lang="en-US" sz="1200" i="1" dirty="0" smtClean="0">
              <a:solidFill>
                <a:schemeClr val="bg1">
                  <a:lumMod val="50000"/>
                </a:schemeClr>
              </a:solidFill>
            </a:endParaRPr>
          </a:p>
          <a:p>
            <a:r>
              <a:rPr lang="en-US" sz="1200" i="1" dirty="0" smtClean="0">
                <a:solidFill>
                  <a:schemeClr val="bg1">
                    <a:lumMod val="50000"/>
                  </a:schemeClr>
                </a:solidFill>
              </a:rPr>
              <a:t>Chunk-4k</a:t>
            </a:r>
            <a:r>
              <a:rPr lang="en-US" sz="1200" dirty="0"/>
              <a:t>: </a:t>
            </a:r>
            <a:r>
              <a:rPr lang="en-US" sz="1200" u="sng" dirty="0"/>
              <a:t>randomly</a:t>
            </a:r>
            <a:r>
              <a:rPr lang="en-US" sz="1200" dirty="0"/>
              <a:t> forms ranks, then divides bank into </a:t>
            </a:r>
            <a:r>
              <a:rPr lang="en-US" sz="1200" u="sng" dirty="0"/>
              <a:t>4k chunks</a:t>
            </a:r>
          </a:p>
          <a:p>
            <a:r>
              <a:rPr lang="en-US" sz="1200" i="1" dirty="0">
                <a:solidFill>
                  <a:schemeClr val="bg1">
                    <a:lumMod val="50000"/>
                  </a:schemeClr>
                </a:solidFill>
              </a:rPr>
              <a:t>ChunkBin-4k</a:t>
            </a:r>
            <a:r>
              <a:rPr lang="en-US" sz="1200" dirty="0"/>
              <a:t>: </a:t>
            </a:r>
            <a:r>
              <a:rPr lang="en-US" sz="1200" u="sng" dirty="0"/>
              <a:t>compatibly</a:t>
            </a:r>
            <a:r>
              <a:rPr lang="en-US" sz="1200" dirty="0"/>
              <a:t> forms ranks + </a:t>
            </a:r>
            <a:r>
              <a:rPr lang="en-US" sz="1200" i="1" dirty="0">
                <a:solidFill>
                  <a:schemeClr val="bg1">
                    <a:lumMod val="50000"/>
                  </a:schemeClr>
                </a:solidFill>
              </a:rPr>
              <a:t>Chunk-4k</a:t>
            </a:r>
          </a:p>
          <a:p>
            <a:r>
              <a:rPr lang="en-US" sz="1200" i="1" dirty="0">
                <a:solidFill>
                  <a:schemeClr val="bg1">
                    <a:lumMod val="50000"/>
                  </a:schemeClr>
                </a:solidFill>
              </a:rPr>
              <a:t>ChunkSort-4k</a:t>
            </a:r>
            <a:r>
              <a:rPr lang="en-US" sz="1200" dirty="0"/>
              <a:t>: </a:t>
            </a:r>
            <a:r>
              <a:rPr lang="en-US" sz="1200" i="1" dirty="0">
                <a:solidFill>
                  <a:schemeClr val="bg1">
                    <a:lumMod val="50000"/>
                  </a:schemeClr>
                </a:solidFill>
              </a:rPr>
              <a:t>Chunk-4k</a:t>
            </a:r>
            <a:r>
              <a:rPr lang="en-US" sz="1200" dirty="0"/>
              <a:t> + chunk-</a:t>
            </a:r>
            <a:r>
              <a:rPr lang="en-US" sz="1200" u="sng" dirty="0"/>
              <a:t>remapping</a:t>
            </a:r>
          </a:p>
          <a:p>
            <a:r>
              <a:rPr lang="en-US" sz="1200" i="1" dirty="0">
                <a:solidFill>
                  <a:schemeClr val="bg1">
                    <a:lumMod val="50000"/>
                  </a:schemeClr>
                </a:solidFill>
              </a:rPr>
              <a:t>ChunkSortBin-4k</a:t>
            </a:r>
            <a:r>
              <a:rPr lang="en-US" sz="1200" dirty="0"/>
              <a:t>: integrates the above three</a:t>
            </a:r>
            <a:endParaRPr lang="en-US" sz="1200" i="1" dirty="0">
              <a:solidFill>
                <a:schemeClr val="bg1">
                  <a:lumMod val="50000"/>
                </a:schemeClr>
              </a:solidFill>
            </a:endParaRPr>
          </a:p>
        </p:txBody>
      </p:sp>
      <p:sp>
        <p:nvSpPr>
          <p:cNvPr id="4" name="Slide Number Placeholder 3"/>
          <p:cNvSpPr>
            <a:spLocks noGrp="1"/>
          </p:cNvSpPr>
          <p:nvPr>
            <p:ph type="sldNum" sz="quarter" idx="10"/>
          </p:nvPr>
        </p:nvSpPr>
        <p:spPr/>
        <p:txBody>
          <a:bodyPr/>
          <a:lstStyle/>
          <a:p>
            <a:fld id="{FF7B5A7F-9579-BB49-881B-29290E49739F}" type="slidenum">
              <a:rPr lang="en-US" smtClean="0"/>
              <a:t>34</a:t>
            </a:fld>
            <a:endParaRPr lang="en-US"/>
          </a:p>
        </p:txBody>
      </p:sp>
    </p:spTree>
    <p:extLst>
      <p:ext uri="{BB962C8B-B14F-4D97-AF65-F5344CB8AC3E}">
        <p14:creationId xmlns:p14="http://schemas.microsoft.com/office/powerpoint/2010/main" val="650117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summarize the 2</a:t>
            </a:r>
            <a:r>
              <a:rPr lang="en-US" baseline="30000" dirty="0" smtClean="0"/>
              <a:t>nd</a:t>
            </a:r>
            <a:r>
              <a:rPr lang="en-US" baseline="0" dirty="0" smtClean="0"/>
              <a:t> technique,</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35</a:t>
            </a:fld>
            <a:endParaRPr lang="en-US"/>
          </a:p>
        </p:txBody>
      </p:sp>
    </p:spTree>
    <p:extLst>
      <p:ext uri="{BB962C8B-B14F-4D97-AF65-F5344CB8AC3E}">
        <p14:creationId xmlns:p14="http://schemas.microsoft.com/office/powerpoint/2010/main" val="1592776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solved prolong</a:t>
            </a:r>
            <a:r>
              <a:rPr lang="en-US" baseline="0" dirty="0"/>
              <a:t>ed restore using </a:t>
            </a:r>
            <a:r>
              <a:rPr lang="en-US" baseline="0" dirty="0" smtClean="0"/>
              <a:t>DRAM cell behaviors and organization </a:t>
            </a:r>
            <a:r>
              <a:rPr lang="en-US" baseline="0" dirty="0"/>
              <a:t>characteristics, is it </a:t>
            </a:r>
            <a:r>
              <a:rPr lang="en-US" baseline="0" dirty="0" err="1"/>
              <a:t>psbl</a:t>
            </a:r>
            <a:r>
              <a:rPr lang="en-US" baseline="0" dirty="0"/>
              <a:t> for us to get extra help from applications</a:t>
            </a:r>
            <a:r>
              <a:rPr lang="en-US" baseline="0" dirty="0" smtClean="0"/>
              <a:t>?</a:t>
            </a:r>
          </a:p>
          <a:p>
            <a:r>
              <a:rPr lang="en-US" baseline="0" dirty="0" smtClean="0"/>
              <a:t>Let’s see the 3</a:t>
            </a:r>
            <a:r>
              <a:rPr lang="en-US" baseline="30000" dirty="0" smtClean="0"/>
              <a:t>rd</a:t>
            </a:r>
            <a:r>
              <a:rPr lang="en-US" baseline="0" dirty="0" smtClean="0"/>
              <a:t> technique, </a:t>
            </a:r>
            <a:r>
              <a:rPr lang="en-US" baseline="0" dirty="0" err="1" smtClean="0"/>
              <a:t>DrMP</a:t>
            </a:r>
            <a:r>
              <a:rPr lang="en-US" baseline="0" dirty="0" smtClean="0"/>
              <a:t>, to mitigate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36</a:t>
            </a:fld>
            <a:endParaRPr lang="en-US"/>
          </a:p>
        </p:txBody>
      </p:sp>
    </p:spTree>
    <p:extLst>
      <p:ext uri="{BB962C8B-B14F-4D97-AF65-F5344CB8AC3E}">
        <p14:creationId xmlns:p14="http://schemas.microsoft.com/office/powerpoint/2010/main" val="1891012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sz="1400" dirty="0"/>
              <a:t>Let’s have brief</a:t>
            </a:r>
            <a:r>
              <a:rPr lang="en-US" sz="1400" baseline="0" dirty="0"/>
              <a:t> look at popular applications:</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400" dirty="0"/>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400" dirty="0"/>
              <a:t>1) Machine</a:t>
            </a:r>
            <a:r>
              <a:rPr lang="en-US" sz="1400" baseline="0" dirty="0"/>
              <a:t> learning – heuristic approaches, cannot generate 100% precise results; acceptable to improve time and energy but have slight loss on accuracy</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400" baseline="0" dirty="0"/>
              <a:t>2) Computer vision – pixel data is error resilient</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400" baseline="0" dirty="0"/>
              <a:t>3) Big Data – cares more about aggregate trends instead of integrity of individual elements</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400" baseline="0" dirty="0"/>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400" baseline="0" dirty="0"/>
              <a:t>So, we can see that output quality loss is generally acceptable for many </a:t>
            </a:r>
            <a:r>
              <a:rPr lang="en-US" sz="1400" baseline="0" dirty="0" smtClean="0"/>
              <a:t>applications (i.e., the final outputs can be approximated) </a:t>
            </a:r>
            <a:r>
              <a:rPr lang="mr-IN" sz="1400" baseline="0" dirty="0"/>
              <a:t>…</a:t>
            </a:r>
            <a:endParaRPr lang="en-US" sz="1400" baseline="0" dirty="0"/>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sz="1400" dirty="0"/>
          </a:p>
        </p:txBody>
      </p:sp>
      <p:sp>
        <p:nvSpPr>
          <p:cNvPr id="4" name="Slide Number Placeholder 3"/>
          <p:cNvSpPr>
            <a:spLocks noGrp="1"/>
          </p:cNvSpPr>
          <p:nvPr>
            <p:ph type="sldNum" sz="quarter" idx="10"/>
          </p:nvPr>
        </p:nvSpPr>
        <p:spPr/>
        <p:txBody>
          <a:bodyPr/>
          <a:lstStyle/>
          <a:p>
            <a:fld id="{FF7B5A7F-9579-BB49-881B-29290E49739F}" type="slidenum">
              <a:rPr lang="en-US" smtClean="0"/>
              <a:t>37</a:t>
            </a:fld>
            <a:endParaRPr lang="en-US"/>
          </a:p>
        </p:txBody>
      </p:sp>
    </p:spTree>
    <p:extLst>
      <p:ext uri="{BB962C8B-B14F-4D97-AF65-F5344CB8AC3E}">
        <p14:creationId xmlns:p14="http://schemas.microsoft.com/office/powerpoint/2010/main" val="1092264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Restore</a:t>
            </a:r>
            <a:r>
              <a:rPr lang="en-US" baseline="0" dirty="0"/>
              <a:t> variation can be a good candidate for approximate computing.</a:t>
            </a:r>
          </a:p>
          <a:p>
            <a:r>
              <a:rPr lang="en-US" baseline="0" dirty="0" smtClean="0"/>
              <a:t>Let’s see through an example of </a:t>
            </a:r>
            <a:r>
              <a:rPr lang="en-US" baseline="0" dirty="0"/>
              <a:t>K-means clustering, which is commonly used in Machine Learning:</a:t>
            </a:r>
          </a:p>
          <a:p>
            <a:endParaRPr lang="en-US" dirty="0" smtClean="0"/>
          </a:p>
          <a:p>
            <a:r>
              <a:rPr lang="en-US" dirty="0" smtClean="0"/>
              <a:t>For restore time distribution,</a:t>
            </a:r>
            <a:endParaRPr lang="en-US" dirty="0"/>
          </a:p>
          <a:p>
            <a:pPr marL="228600" indent="-228600">
              <a:buAutoNum type="arabicParenR"/>
            </a:pPr>
            <a:r>
              <a:rPr lang="en-US" dirty="0"/>
              <a:t>previously, we applied RT-Next and </a:t>
            </a:r>
            <a:r>
              <a:rPr lang="en-US" dirty="0" err="1"/>
              <a:t>CkRemap</a:t>
            </a:r>
            <a:r>
              <a:rPr lang="en-US" dirty="0"/>
              <a:t> to solve the slow cells, and never injected any faults,</a:t>
            </a:r>
            <a:r>
              <a:rPr lang="en-US" baseline="0" dirty="0"/>
              <a:t> so the output is a precise image</a:t>
            </a:r>
          </a:p>
          <a:p>
            <a:pPr marL="228600" indent="-228600">
              <a:buAutoNum type="arabicParenR"/>
            </a:pPr>
            <a:r>
              <a:rPr lang="en-US" baseline="0" dirty="0"/>
              <a:t>differently, we can simply treat the slow cells as faulty ones and inject errors to the runtime data, the output will be an approximated one</a:t>
            </a:r>
            <a:endParaRPr lang="en-US" dirty="0"/>
          </a:p>
          <a:p>
            <a:endParaRPr lang="en-US" dirty="0"/>
          </a:p>
          <a:p>
            <a:r>
              <a:rPr lang="en-US" dirty="0"/>
              <a:t>While the</a:t>
            </a:r>
            <a:r>
              <a:rPr lang="en-US" baseline="0" dirty="0"/>
              <a:t> image quality is much lower, but it is still acceptable for most scenarios.</a:t>
            </a:r>
          </a:p>
          <a:p>
            <a:endParaRPr lang="en-US" baseline="0" dirty="0"/>
          </a:p>
          <a:p>
            <a:r>
              <a:rPr lang="en-US" baseline="0" dirty="0"/>
              <a:t>But, will we always get the acceptable results without any dedicated control?</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38</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 </a:t>
            </a:r>
            <a:r>
              <a:rPr lang="en-US" dirty="0" smtClean="0"/>
              <a:t>question</a:t>
            </a:r>
            <a:r>
              <a:rPr lang="en-US" dirty="0"/>
              <a:t>, we performed an motivation</a:t>
            </a:r>
            <a:r>
              <a:rPr lang="en-US" baseline="0" dirty="0"/>
              <a:t> study</a:t>
            </a:r>
            <a:r>
              <a:rPr lang="en-US" baseline="0" dirty="0" smtClean="0"/>
              <a:t>:</a:t>
            </a:r>
          </a:p>
          <a:p>
            <a:r>
              <a:rPr lang="en-US" baseline="0" dirty="0" smtClean="0"/>
              <a:t>We studied two benchmarks, </a:t>
            </a:r>
            <a:r>
              <a:rPr lang="en-US" baseline="0" dirty="0" err="1" smtClean="0"/>
              <a:t>kmeans</a:t>
            </a:r>
            <a:r>
              <a:rPr lang="en-US" baseline="0" dirty="0" smtClean="0"/>
              <a:t> and LU. </a:t>
            </a:r>
            <a:r>
              <a:rPr lang="en-US" baseline="0" dirty="0" err="1" smtClean="0"/>
              <a:t>Kmeans</a:t>
            </a:r>
            <a:r>
              <a:rPr lang="en-US" baseline="0" dirty="0" smtClean="0"/>
              <a:t> is the </a:t>
            </a:r>
            <a:r>
              <a:rPr lang="en-US" baseline="0" dirty="0" err="1" smtClean="0"/>
              <a:t>alg</a:t>
            </a:r>
            <a:r>
              <a:rPr lang="en-US" baseline="0" dirty="0" smtClean="0"/>
              <a:t> we have just discussed, LU is an scientific workload.</a:t>
            </a:r>
          </a:p>
          <a:p>
            <a:endParaRPr lang="en-US" baseline="0" dirty="0" smtClean="0"/>
          </a:p>
          <a:p>
            <a:r>
              <a:rPr lang="en-US" baseline="0" dirty="0" smtClean="0"/>
              <a:t>In the study, we steadily decreased the restore timings to inject more errors into the applications.</a:t>
            </a:r>
          </a:p>
          <a:p>
            <a:r>
              <a:rPr lang="en-US" baseline="0" dirty="0" smtClean="0"/>
              <a:t>The output accuracy loss are reported as shown in the graph:</a:t>
            </a:r>
          </a:p>
          <a:p>
            <a:r>
              <a:rPr lang="en-US" baseline="0" dirty="0" smtClean="0"/>
              <a:t>We see that:</a:t>
            </a:r>
            <a:endParaRPr lang="en-US" baseline="0" dirty="0"/>
          </a:p>
          <a:p>
            <a:pPr marL="228600" indent="-228600">
              <a:buAutoNum type="arabicParenR"/>
            </a:pPr>
            <a:r>
              <a:rPr lang="en-US" baseline="0" dirty="0"/>
              <a:t>accuracy steadily degrades as we keep decreasing </a:t>
            </a:r>
            <a:r>
              <a:rPr lang="en-US" baseline="0" dirty="0" err="1"/>
              <a:t>tWR</a:t>
            </a:r>
            <a:r>
              <a:rPr lang="en-US" baseline="0" dirty="0"/>
              <a:t> value to inject more faults</a:t>
            </a:r>
          </a:p>
          <a:p>
            <a:pPr marL="228600" indent="-228600">
              <a:buAutoNum type="arabicParenR"/>
            </a:pPr>
            <a:r>
              <a:rPr lang="en-US" baseline="0" dirty="0" smtClean="0"/>
              <a:t>Further, different apps show very different behaviors; whereas </a:t>
            </a:r>
            <a:r>
              <a:rPr lang="en-US" baseline="0" dirty="0"/>
              <a:t>‘</a:t>
            </a:r>
            <a:r>
              <a:rPr lang="en-US" baseline="0" dirty="0" err="1"/>
              <a:t>kmeans</a:t>
            </a:r>
            <a:r>
              <a:rPr lang="en-US" baseline="0" dirty="0"/>
              <a:t>’ achieves quite low at small </a:t>
            </a:r>
            <a:r>
              <a:rPr lang="en-US" baseline="0" dirty="0" err="1"/>
              <a:t>tWRs</a:t>
            </a:r>
            <a:r>
              <a:rPr lang="en-US" baseline="0" dirty="0"/>
              <a:t> (e.g., &lt;5% loss on tWR-15), ‘LU’ suffers from super high loss even at very large </a:t>
            </a:r>
            <a:r>
              <a:rPr lang="en-US" baseline="0" dirty="0" err="1"/>
              <a:t>tWRs</a:t>
            </a:r>
            <a:r>
              <a:rPr lang="en-US" baseline="0" dirty="0"/>
              <a:t>, e.g., 30</a:t>
            </a:r>
          </a:p>
          <a:p>
            <a:endParaRPr lang="en-US" baseline="0" dirty="0"/>
          </a:p>
          <a:p>
            <a:r>
              <a:rPr lang="en-US" baseline="0" dirty="0" smtClean="0"/>
              <a:t>In a summary, final output quality must be controlled, ow the results will be useless.</a:t>
            </a:r>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39</a:t>
            </a:fld>
            <a:endParaRPr lang="en-US"/>
          </a:p>
        </p:txBody>
      </p:sp>
    </p:spTree>
    <p:extLst>
      <p:ext uri="{BB962C8B-B14F-4D97-AF65-F5344CB8AC3E}">
        <p14:creationId xmlns:p14="http://schemas.microsoft.com/office/powerpoint/2010/main" val="191040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scaling, DRAM cells become smaller and density is higher, as illustrated in the figure.</a:t>
            </a:r>
          </a:p>
          <a:p>
            <a:r>
              <a:rPr lang="en-US" baseline="0" dirty="0"/>
              <a:t>Scaling also brings higher perf/</a:t>
            </a:r>
            <a:r>
              <a:rPr lang="en-US" baseline="0" dirty="0" err="1"/>
              <a:t>bw</a:t>
            </a:r>
            <a:r>
              <a:rPr lang="en-US" baseline="0" dirty="0"/>
              <a:t>, lower cost and power consumption.</a:t>
            </a:r>
          </a:p>
          <a:p>
            <a:r>
              <a:rPr lang="en-US" dirty="0"/>
              <a:t>Given that DRAM has reached a right combination of perf</a:t>
            </a:r>
            <a:r>
              <a:rPr lang="en-US" baseline="0" dirty="0"/>
              <a:t> and cost after generations’ evolution, do we still need DRAM to scale?</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a:t>
            </a:fld>
            <a:endParaRPr lang="en-US"/>
          </a:p>
        </p:txBody>
      </p:sp>
    </p:spTree>
    <p:extLst>
      <p:ext uri="{BB962C8B-B14F-4D97-AF65-F5344CB8AC3E}">
        <p14:creationId xmlns:p14="http://schemas.microsoft.com/office/powerpoint/2010/main" val="129921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contains both critical</a:t>
            </a:r>
            <a:r>
              <a:rPr lang="en-US" baseline="0" dirty="0"/>
              <a:t> data and non-critical data</a:t>
            </a:r>
            <a:r>
              <a:rPr lang="en-US" baseline="0" dirty="0" smtClean="0"/>
              <a:t>.</a:t>
            </a:r>
          </a:p>
          <a:p>
            <a:r>
              <a:rPr lang="en-US" baseline="0" dirty="0" smtClean="0"/>
              <a:t>Critical data are error sensitive, e.g., pointers and jump targets in source codes, and meta data for image files</a:t>
            </a:r>
          </a:p>
          <a:p>
            <a:r>
              <a:rPr lang="en-US" baseline="0" dirty="0" smtClean="0"/>
              <a:t>Critical data cannot be approximated.</a:t>
            </a:r>
          </a:p>
          <a:p>
            <a:r>
              <a:rPr lang="en-US" baseline="0" dirty="0" smtClean="0"/>
              <a:t>However, other variables like pixels, weights and video frames, can always tolerate errors.</a:t>
            </a:r>
          </a:p>
          <a:p>
            <a:r>
              <a:rPr lang="en-US" baseline="0" dirty="0" smtClean="0"/>
              <a:t>So, in the study, we only annotate non-critical variables for approximation. </a:t>
            </a:r>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40</a:t>
            </a:fld>
            <a:endParaRPr lang="en-US"/>
          </a:p>
        </p:txBody>
      </p:sp>
    </p:spTree>
    <p:extLst>
      <p:ext uri="{BB962C8B-B14F-4D97-AF65-F5344CB8AC3E}">
        <p14:creationId xmlns:p14="http://schemas.microsoft.com/office/powerpoint/2010/main" val="1536336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for non-critical data, bits are not equally important;</a:t>
            </a:r>
          </a:p>
          <a:p>
            <a:endParaRPr lang="en-US" dirty="0"/>
          </a:p>
          <a:p>
            <a:r>
              <a:rPr lang="en-US" dirty="0"/>
              <a:t>Let’s see the widely</a:t>
            </a:r>
            <a:r>
              <a:rPr lang="en-US" baseline="0" dirty="0"/>
              <a:t>-used data types:</a:t>
            </a:r>
          </a:p>
          <a:p>
            <a:pPr marL="228600" indent="-228600">
              <a:buAutoNum type="arabicParenR"/>
            </a:pPr>
            <a:r>
              <a:rPr lang="en-US" baseline="0" dirty="0" err="1"/>
              <a:t>int</a:t>
            </a:r>
            <a:r>
              <a:rPr lang="en-US" baseline="0" dirty="0"/>
              <a:t>: MSB is more important</a:t>
            </a:r>
          </a:p>
          <a:p>
            <a:pPr marL="228600" indent="-228600">
              <a:buAutoNum type="arabicParenR"/>
            </a:pPr>
            <a:r>
              <a:rPr lang="en-US" baseline="0" dirty="0"/>
              <a:t>Float: sign and exponent have larger impact on the value</a:t>
            </a:r>
          </a:p>
          <a:p>
            <a:pPr marL="228600" indent="-228600">
              <a:buAutoNum type="arabicParenR"/>
            </a:pPr>
            <a:r>
              <a:rPr lang="en-US" baseline="0" dirty="0"/>
              <a:t>Similar thing goes with double</a:t>
            </a:r>
          </a:p>
          <a:p>
            <a:endParaRPr lang="en-US" baseline="0" dirty="0"/>
          </a:p>
          <a:p>
            <a:r>
              <a:rPr lang="en-US" baseline="0" dirty="0"/>
              <a:t>Clearly, we can reach varying accuracy levels by protecting different amount of important bits;</a:t>
            </a:r>
          </a:p>
          <a:p>
            <a:r>
              <a:rPr lang="en-US" baseline="0" dirty="0"/>
              <a:t>Thus, there is a tradeoff between accuracy and storage </a:t>
            </a:r>
            <a:r>
              <a:rPr lang="mr-IN" baseline="0" dirty="0"/>
              <a:t>…</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41</a:t>
            </a:fld>
            <a:endParaRPr lang="en-US"/>
          </a:p>
        </p:txBody>
      </p:sp>
    </p:spTree>
    <p:extLst>
      <p:ext uri="{BB962C8B-B14F-4D97-AF65-F5344CB8AC3E}">
        <p14:creationId xmlns:p14="http://schemas.microsoft.com/office/powerpoint/2010/main" val="979618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observations</a:t>
            </a:r>
            <a:r>
              <a:rPr lang="en-US" baseline="0" dirty="0"/>
              <a:t> motivates us to propose </a:t>
            </a:r>
            <a:r>
              <a:rPr lang="en-US" baseline="0" dirty="0" err="1"/>
              <a:t>DrMP</a:t>
            </a:r>
            <a:r>
              <a:rPr lang="en-US" baseline="0" dirty="0"/>
              <a:t> to utilize restore variations to approximate DRAM rows.</a:t>
            </a:r>
          </a:p>
          <a:p>
            <a:endParaRPr lang="en-US" baseline="0" dirty="0"/>
          </a:p>
          <a:p>
            <a:r>
              <a:rPr lang="en-US" baseline="0" dirty="0"/>
              <a:t>As before, we’ll illustrate one rank with eight chips. The figure shows the restore values for two specific rows.</a:t>
            </a:r>
          </a:p>
          <a:p>
            <a:endParaRPr lang="en-US" baseline="0" dirty="0"/>
          </a:p>
          <a:p>
            <a:pPr marL="228600" indent="-228600">
              <a:buAutoNum type="arabicParenR"/>
            </a:pPr>
            <a:r>
              <a:rPr lang="en-US" baseline="0" dirty="0"/>
              <a:t>For worst-case determined, values will be 24 and 23, respectively</a:t>
            </a:r>
          </a:p>
          <a:p>
            <a:pPr marL="228600" indent="-228600">
              <a:buAutoNum type="arabicParenR"/>
            </a:pPr>
            <a:r>
              <a:rPr lang="en-US" baseline="0" dirty="0"/>
              <a:t>If we guarantee 4 chips’ precise, i.e., 50% bits protection, then values will be lowered to 17/18</a:t>
            </a:r>
          </a:p>
          <a:p>
            <a:pPr marL="228600" indent="-228600">
              <a:buAutoNum type="arabicParenR"/>
            </a:pPr>
            <a:r>
              <a:rPr lang="en-US" baseline="0" dirty="0"/>
              <a:t>For 25% protection, only 2 chips needs to be precise, and values will be 15/16</a:t>
            </a:r>
          </a:p>
          <a:p>
            <a:pPr marL="228600" indent="-228600">
              <a:buAutoNum type="arabicParenR"/>
            </a:pPr>
            <a:endParaRPr lang="en-US" baseline="0" dirty="0"/>
          </a:p>
          <a:p>
            <a:pPr marL="0" indent="0">
              <a:buFontTx/>
              <a:buNone/>
            </a:pPr>
            <a:r>
              <a:rPr lang="en-US" baseline="0" dirty="0" smtClean="0"/>
              <a:t>Such design only benefit approximated data, and thus the benefit will be trivial if </a:t>
            </a:r>
            <a:r>
              <a:rPr lang="en-US" baseline="0" dirty="0"/>
              <a:t>there aren’t much </a:t>
            </a:r>
            <a:r>
              <a:rPr lang="en-US" baseline="0" dirty="0" err="1"/>
              <a:t>approx</a:t>
            </a:r>
            <a:r>
              <a:rPr lang="en-US" baseline="0" dirty="0"/>
              <a:t> data.</a:t>
            </a:r>
          </a:p>
          <a:p>
            <a:pPr marL="0" indent="0">
              <a:buFontTx/>
              <a:buNone/>
            </a:pPr>
            <a:r>
              <a:rPr lang="en-US" baseline="0" dirty="0"/>
              <a:t>So, how to solve the problem?</a:t>
            </a:r>
          </a:p>
        </p:txBody>
      </p:sp>
      <p:sp>
        <p:nvSpPr>
          <p:cNvPr id="4" name="Slide Number Placeholder 3"/>
          <p:cNvSpPr>
            <a:spLocks noGrp="1"/>
          </p:cNvSpPr>
          <p:nvPr>
            <p:ph type="sldNum" sz="quarter" idx="10"/>
          </p:nvPr>
        </p:nvSpPr>
        <p:spPr/>
        <p:txBody>
          <a:bodyPr/>
          <a:lstStyle/>
          <a:p>
            <a:fld id="{FF7B5A7F-9579-BB49-881B-29290E49739F}" type="slidenum">
              <a:rPr lang="en-US" smtClean="0"/>
              <a:t>42</a:t>
            </a:fld>
            <a:endParaRPr lang="en-US"/>
          </a:p>
        </p:txBody>
      </p:sp>
    </p:spTree>
    <p:extLst>
      <p:ext uri="{BB962C8B-B14F-4D97-AF65-F5344CB8AC3E}">
        <p14:creationId xmlns:p14="http://schemas.microsoft.com/office/powerpoint/2010/main" val="589960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pair</a:t>
            </a:r>
            <a:r>
              <a:rPr lang="en-US" baseline="0" dirty="0"/>
              <a:t> rows to support both precise and </a:t>
            </a:r>
            <a:r>
              <a:rPr lang="en-US" baseline="0" dirty="0" err="1"/>
              <a:t>approx</a:t>
            </a:r>
            <a:r>
              <a:rPr lang="en-US" baseline="0" dirty="0"/>
              <a:t> computing:</a:t>
            </a:r>
          </a:p>
          <a:p>
            <a:endParaRPr lang="en-US" baseline="0" dirty="0"/>
          </a:p>
          <a:p>
            <a:pPr marL="228600" indent="-228600">
              <a:buAutoNum type="arabicParenR"/>
            </a:pPr>
            <a:r>
              <a:rPr lang="en-US" baseline="0" dirty="0"/>
              <a:t>Pair to get one fast (precise) and one slow</a:t>
            </a:r>
          </a:p>
          <a:p>
            <a:pPr marL="228600" indent="-228600">
              <a:buAutoNum type="arabicParenR"/>
            </a:pPr>
            <a:r>
              <a:rPr lang="en-US" baseline="0" dirty="0" err="1"/>
              <a:t>Approx</a:t>
            </a:r>
            <a:r>
              <a:rPr lang="en-US" baseline="0" dirty="0"/>
              <a:t> slow </a:t>
            </a:r>
          </a:p>
          <a:p>
            <a:endParaRPr lang="en-US" baseline="0" dirty="0"/>
          </a:p>
          <a:p>
            <a:r>
              <a:rPr lang="en-US" dirty="0" smtClean="0"/>
              <a:t>Note that the paired</a:t>
            </a:r>
            <a:r>
              <a:rPr lang="en-US" baseline="0" dirty="0" smtClean="0"/>
              <a:t> design can also support all precise computing.</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43</a:t>
            </a:fld>
            <a:endParaRPr lang="en-US"/>
          </a:p>
        </p:txBody>
      </p:sp>
    </p:spTree>
    <p:extLst>
      <p:ext uri="{BB962C8B-B14F-4D97-AF65-F5344CB8AC3E}">
        <p14:creationId xmlns:p14="http://schemas.microsoft.com/office/powerpoint/2010/main" val="4300452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evaluation,</a:t>
            </a:r>
            <a:r>
              <a:rPr lang="en-US" baseline="0" dirty="0"/>
              <a:t> we adopted two-phase methodology to evaluate </a:t>
            </a:r>
            <a:r>
              <a:rPr lang="en-US" baseline="0" dirty="0" err="1"/>
              <a:t>QoS</a:t>
            </a:r>
            <a:r>
              <a:rPr lang="en-US" baseline="0" dirty="0"/>
              <a:t> and performance respectively.</a:t>
            </a:r>
          </a:p>
          <a:p>
            <a:endParaRPr lang="en-US" baseline="0" dirty="0"/>
          </a:p>
          <a:p>
            <a:r>
              <a:rPr lang="en-US" baseline="0" dirty="0"/>
              <a:t>We selected a suite of benchmark programs including machine learning, financial analysis and scientific computing.</a:t>
            </a:r>
          </a:p>
          <a:p>
            <a:endParaRPr lang="en-US" baseline="0" dirty="0"/>
          </a:p>
          <a:p>
            <a:r>
              <a:rPr lang="en-US" baseline="0" dirty="0"/>
              <a:t>For quality studies, we annotated </a:t>
            </a:r>
            <a:r>
              <a:rPr lang="en-US" baseline="0" dirty="0" err="1"/>
              <a:t>approximible</a:t>
            </a:r>
            <a:r>
              <a:rPr lang="en-US" baseline="0" dirty="0"/>
              <a:t> variables in source codes,</a:t>
            </a:r>
          </a:p>
          <a:p>
            <a:r>
              <a:rPr lang="en-US" baseline="0" dirty="0"/>
              <a:t>and then inject faults into memory operands at runtime, and finally compare the results between precise and </a:t>
            </a:r>
            <a:r>
              <a:rPr lang="en-US" baseline="0" dirty="0" err="1"/>
              <a:t>approx</a:t>
            </a:r>
            <a:r>
              <a:rPr lang="en-US" baseline="0" dirty="0"/>
              <a:t> runs.</a:t>
            </a:r>
          </a:p>
          <a:p>
            <a:endParaRPr lang="en-US" baseline="0" dirty="0"/>
          </a:p>
          <a:p>
            <a:r>
              <a:rPr lang="en-US" dirty="0"/>
              <a:t>From the graph,</a:t>
            </a:r>
            <a:r>
              <a:rPr lang="en-US" baseline="0" dirty="0"/>
              <a:t> we can see that </a:t>
            </a:r>
            <a:r>
              <a:rPr lang="en-US" baseline="0" dirty="0" err="1"/>
              <a:t>DrMP</a:t>
            </a:r>
            <a:r>
              <a:rPr lang="en-US" baseline="0" dirty="0"/>
              <a:t> effectively control the final output quality, e.g., ’</a:t>
            </a:r>
            <a:r>
              <a:rPr lang="en-US" baseline="0" dirty="0" err="1"/>
              <a:t>sor</a:t>
            </a:r>
            <a:r>
              <a:rPr lang="en-US" baseline="0" dirty="0"/>
              <a:t>’</a:t>
            </a:r>
          </a:p>
          <a:p>
            <a:endParaRPr lang="en-US" baseline="0" dirty="0"/>
          </a:p>
          <a:p>
            <a:r>
              <a:rPr lang="en-US" baseline="0" dirty="0"/>
              <a:t>The bottom figures show the visual effect of the </a:t>
            </a:r>
            <a:r>
              <a:rPr lang="en-US" baseline="0" dirty="0" err="1"/>
              <a:t>kmeans</a:t>
            </a:r>
            <a:r>
              <a:rPr lang="en-US" baseline="0" dirty="0"/>
              <a:t> outputs.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44</a:t>
            </a:fld>
            <a:endParaRPr lang="en-US"/>
          </a:p>
        </p:txBody>
      </p:sp>
    </p:spTree>
    <p:extLst>
      <p:ext uri="{BB962C8B-B14F-4D97-AF65-F5344CB8AC3E}">
        <p14:creationId xmlns:p14="http://schemas.microsoft.com/office/powerpoint/2010/main" val="128471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a:t>
            </a:r>
            <a:r>
              <a:rPr lang="en-US" baseline="0" dirty="0"/>
              <a:t> the performance evaluation:</a:t>
            </a:r>
          </a:p>
          <a:p>
            <a:endParaRPr lang="en-US" baseline="0" dirty="0"/>
          </a:p>
          <a:p>
            <a:pPr marL="228600" indent="-228600">
              <a:buAutoNum type="arabicParenR"/>
            </a:pPr>
            <a:r>
              <a:rPr lang="en-US" baseline="0" dirty="0"/>
              <a:t>On </a:t>
            </a:r>
            <a:r>
              <a:rPr lang="en-US" baseline="0" dirty="0" err="1"/>
              <a:t>avg</a:t>
            </a:r>
            <a:r>
              <a:rPr lang="en-US" baseline="0" dirty="0"/>
              <a:t>, </a:t>
            </a:r>
            <a:r>
              <a:rPr lang="en-US" baseline="0" dirty="0" err="1"/>
              <a:t>DrMP</a:t>
            </a:r>
            <a:r>
              <a:rPr lang="en-US" baseline="0" dirty="0"/>
              <a:t> achieves 17% performance improvement: (1) &gt;PRT-free; (2) DrMP-2 and DrMP-4</a:t>
            </a:r>
          </a:p>
          <a:p>
            <a:pPr marL="228600" indent="-228600">
              <a:buAutoNum type="arabicParenR"/>
            </a:pPr>
            <a:r>
              <a:rPr lang="en-US" baseline="0" dirty="0" err="1"/>
              <a:t>DrMP</a:t>
            </a:r>
            <a:r>
              <a:rPr lang="en-US" baseline="0" dirty="0"/>
              <a:t> works at a different level from previous RT, so they two can be combined to raise higher the improvement bar (8.7% over PRT-free)</a:t>
            </a:r>
          </a:p>
        </p:txBody>
      </p:sp>
      <p:sp>
        <p:nvSpPr>
          <p:cNvPr id="4" name="Slide Number Placeholder 3"/>
          <p:cNvSpPr>
            <a:spLocks noGrp="1"/>
          </p:cNvSpPr>
          <p:nvPr>
            <p:ph type="sldNum" sz="quarter" idx="10"/>
          </p:nvPr>
        </p:nvSpPr>
        <p:spPr/>
        <p:txBody>
          <a:bodyPr/>
          <a:lstStyle/>
          <a:p>
            <a:fld id="{FF7B5A7F-9579-BB49-881B-29290E49739F}" type="slidenum">
              <a:rPr lang="en-US" smtClean="0"/>
              <a:t>45</a:t>
            </a:fld>
            <a:endParaRPr lang="en-US"/>
          </a:p>
        </p:txBody>
      </p:sp>
    </p:spTree>
    <p:extLst>
      <p:ext uri="{BB962C8B-B14F-4D97-AF65-F5344CB8AC3E}">
        <p14:creationId xmlns:p14="http://schemas.microsoft.com/office/powerpoint/2010/main" val="1844836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r>
              <a:rPr lang="en-US" baseline="0" dirty="0"/>
              <a:t> </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46</a:t>
            </a:fld>
            <a:endParaRPr lang="en-US"/>
          </a:p>
        </p:txBody>
      </p:sp>
    </p:spTree>
    <p:extLst>
      <p:ext uri="{BB962C8B-B14F-4D97-AF65-F5344CB8AC3E}">
        <p14:creationId xmlns:p14="http://schemas.microsoft.com/office/powerpoint/2010/main" val="1761027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discussed the three proposed</a:t>
            </a:r>
            <a:r>
              <a:rPr lang="en-US" baseline="0" dirty="0" smtClean="0"/>
              <a:t> techniques from different perspectives to solve PRT.</a:t>
            </a:r>
          </a:p>
          <a:p>
            <a:r>
              <a:rPr lang="en-US" baseline="0" dirty="0" smtClean="0"/>
              <a:t>Let’s now summarize the thesis and talk about the potential research directions.</a:t>
            </a:r>
          </a:p>
        </p:txBody>
      </p:sp>
      <p:sp>
        <p:nvSpPr>
          <p:cNvPr id="4" name="Slide Number Placeholder 3"/>
          <p:cNvSpPr>
            <a:spLocks noGrp="1"/>
          </p:cNvSpPr>
          <p:nvPr>
            <p:ph type="sldNum" sz="quarter" idx="10"/>
          </p:nvPr>
        </p:nvSpPr>
        <p:spPr/>
        <p:txBody>
          <a:bodyPr/>
          <a:lstStyle/>
          <a:p>
            <a:fld id="{FF7B5A7F-9579-BB49-881B-29290E49739F}" type="slidenum">
              <a:rPr lang="en-US" smtClean="0"/>
              <a:t>47</a:t>
            </a:fld>
            <a:endParaRPr lang="en-US"/>
          </a:p>
        </p:txBody>
      </p:sp>
    </p:spTree>
    <p:extLst>
      <p:ext uri="{BB962C8B-B14F-4D97-AF65-F5344CB8AC3E}">
        <p14:creationId xmlns:p14="http://schemas.microsoft.com/office/powerpoint/2010/main" val="16684242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summary,</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48</a:t>
            </a:fld>
            <a:endParaRPr lang="en-US"/>
          </a:p>
        </p:txBody>
      </p:sp>
    </p:spTree>
    <p:extLst>
      <p:ext uri="{BB962C8B-B14F-4D97-AF65-F5344CB8AC3E}">
        <p14:creationId xmlns:p14="http://schemas.microsoft.com/office/powerpoint/2010/main" val="1817129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comparison to prior related works.</a:t>
            </a:r>
          </a:p>
          <a:p>
            <a:r>
              <a:rPr lang="en-US" baseline="0" dirty="0" smtClean="0"/>
              <a:t>The prior arts can be generally classified into three categories, </a:t>
            </a:r>
            <a:endParaRPr lang="en-US" baseline="0"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49</a:t>
            </a:fld>
            <a:endParaRPr lang="en-US"/>
          </a:p>
        </p:txBody>
      </p:sp>
    </p:spTree>
    <p:extLst>
      <p:ext uri="{BB962C8B-B14F-4D97-AF65-F5344CB8AC3E}">
        <p14:creationId xmlns:p14="http://schemas.microsoft.com/office/powerpoint/2010/main" val="144237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 Q, let’s have</a:t>
            </a:r>
            <a:r>
              <a:rPr lang="en-US" baseline="0" dirty="0"/>
              <a:t> a quick look at the technology trends:</a:t>
            </a:r>
          </a:p>
          <a:p>
            <a:r>
              <a:rPr lang="en-US" baseline="0" dirty="0"/>
              <a:t>1) Computation keeps </a:t>
            </a:r>
            <a:r>
              <a:rPr lang="en-US" baseline="0" dirty="0" smtClean="0"/>
              <a:t>increasing: we have </a:t>
            </a:r>
            <a:r>
              <a:rPr lang="en-US" baseline="0" dirty="0" err="1" smtClean="0"/>
              <a:t>cpus</a:t>
            </a:r>
            <a:r>
              <a:rPr lang="en-US" baseline="0" dirty="0" smtClean="0"/>
              <a:t> </a:t>
            </a:r>
            <a:r>
              <a:rPr lang="en-US" baseline="0" dirty="0"/>
              <a:t>with more cores, </a:t>
            </a:r>
            <a:r>
              <a:rPr lang="en-US" baseline="0" dirty="0" smtClean="0"/>
              <a:t>GPUs </a:t>
            </a:r>
            <a:r>
              <a:rPr lang="en-US" baseline="0" dirty="0"/>
              <a:t>supporting massive </a:t>
            </a:r>
            <a:r>
              <a:rPr lang="en-US" baseline="0" dirty="0" smtClean="0"/>
              <a:t>threads; </a:t>
            </a:r>
            <a:r>
              <a:rPr lang="en-US" baseline="0" dirty="0"/>
              <a:t>servers and data centers become more and more powerful</a:t>
            </a:r>
          </a:p>
          <a:p>
            <a:r>
              <a:rPr lang="en-US" baseline="0" dirty="0"/>
              <a:t>2) In addition, applications and platforms are more data intensive, e.g., in-memory database, memory caching and the emerging deep learning applications</a:t>
            </a:r>
          </a:p>
          <a:p>
            <a:r>
              <a:rPr lang="en-US" baseline="0" dirty="0"/>
              <a:t>3) While with more computation and data, power budgets are tighter, especially for the future </a:t>
            </a:r>
            <a:r>
              <a:rPr lang="en-US" baseline="0" dirty="0" err="1"/>
              <a:t>Exascale</a:t>
            </a:r>
            <a:r>
              <a:rPr lang="en-US" baseline="0" dirty="0"/>
              <a:t> Computing</a:t>
            </a:r>
          </a:p>
          <a:p>
            <a:r>
              <a:rPr lang="en-US" baseline="0" dirty="0"/>
              <a:t>So, to meet the increasing demands, DRAM must keep scaling provide higher perf, larger capacity and lower power consumption.</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5</a:t>
            </a:fld>
            <a:endParaRPr lang="en-US"/>
          </a:p>
        </p:txBody>
      </p:sp>
    </p:spTree>
    <p:extLst>
      <p:ext uri="{BB962C8B-B14F-4D97-AF65-F5344CB8AC3E}">
        <p14:creationId xmlns:p14="http://schemas.microsoft.com/office/powerpoint/2010/main" val="5429252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 have proposed different techniques</a:t>
            </a:r>
            <a:r>
              <a:rPr lang="en-US" baseline="0" dirty="0" smtClean="0"/>
              <a:t> to effective solve PRT, it is still an open problem.</a:t>
            </a:r>
          </a:p>
          <a:p>
            <a:r>
              <a:rPr lang="en-US" baseline="0" dirty="0" smtClean="0"/>
              <a:t>Here are some potential research directions: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50</a:t>
            </a:fld>
            <a:endParaRPr lang="en-US"/>
          </a:p>
        </p:txBody>
      </p:sp>
    </p:spTree>
    <p:extLst>
      <p:ext uri="{BB962C8B-B14F-4D97-AF65-F5344CB8AC3E}">
        <p14:creationId xmlns:p14="http://schemas.microsoft.com/office/powerpoint/2010/main" val="1434547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lists the publications in my research.</a:t>
            </a:r>
          </a:p>
          <a:p>
            <a:r>
              <a:rPr lang="en-US" baseline="0" dirty="0" smtClean="0"/>
              <a:t>The bottom ones are on HMC and NVM, and are not covered in thesis.</a:t>
            </a:r>
          </a:p>
          <a:p>
            <a:r>
              <a:rPr lang="en-US" baseline="0" dirty="0" smtClean="0"/>
              <a:t>[this slide uses some fonts provided in Mac, so the content may not be </a:t>
            </a:r>
            <a:r>
              <a:rPr lang="en-US" baseline="0" smtClean="0"/>
              <a:t>properly displayed on Windows]</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51</a:t>
            </a:fld>
            <a:endParaRPr lang="en-US"/>
          </a:p>
        </p:txBody>
      </p:sp>
    </p:spTree>
    <p:extLst>
      <p:ext uri="{BB962C8B-B14F-4D97-AF65-F5344CB8AC3E}">
        <p14:creationId xmlns:p14="http://schemas.microsoft.com/office/powerpoint/2010/main" val="12256597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I’d thank to thank</a:t>
            </a:r>
            <a:r>
              <a:rPr lang="en-US" dirty="0" smtClean="0"/>
              <a:t> </a:t>
            </a:r>
            <a:r>
              <a:rPr lang="en-US" dirty="0"/>
              <a:t>all</a:t>
            </a:r>
            <a:r>
              <a:rPr lang="en-US" baseline="0" dirty="0"/>
              <a:t> </a:t>
            </a:r>
            <a:r>
              <a:rPr lang="en-US" baseline="0" dirty="0" smtClean="0"/>
              <a:t>the </a:t>
            </a:r>
            <a:r>
              <a:rPr lang="en-US" baseline="0" dirty="0"/>
              <a:t>fantastic people I have met and worked with.</a:t>
            </a:r>
          </a:p>
          <a:p>
            <a:r>
              <a:rPr lang="en-US" dirty="0" smtClean="0"/>
              <a:t>I</a:t>
            </a:r>
            <a:r>
              <a:rPr lang="en-US" baseline="0" dirty="0" smtClean="0"/>
              <a:t> appreciate the great help and support both in and outside my researches.</a:t>
            </a:r>
          </a:p>
          <a:p>
            <a:r>
              <a:rPr lang="en-US" baseline="0" dirty="0" smtClean="0"/>
              <a:t>Thank you all.</a:t>
            </a:r>
            <a:endParaRPr lang="en-US" dirty="0"/>
          </a:p>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52</a:t>
            </a:fld>
            <a:endParaRPr lang="en-US"/>
          </a:p>
        </p:txBody>
      </p:sp>
    </p:spTree>
    <p:extLst>
      <p:ext uri="{BB962C8B-B14F-4D97-AF65-F5344CB8AC3E}">
        <p14:creationId xmlns:p14="http://schemas.microsoft.com/office/powerpoint/2010/main" val="10998816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53</a:t>
            </a:fld>
            <a:endParaRPr lang="en-US"/>
          </a:p>
        </p:txBody>
      </p:sp>
    </p:spTree>
    <p:extLst>
      <p:ext uri="{BB962C8B-B14F-4D97-AF65-F5344CB8AC3E}">
        <p14:creationId xmlns:p14="http://schemas.microsoft.com/office/powerpoint/2010/main" val="162842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DRAM has reached a threshold</a:t>
            </a:r>
            <a:r>
              <a:rPr lang="en-US" baseline="0" dirty="0"/>
              <a:t> where scaling becomes more and more difficult:</a:t>
            </a:r>
          </a:p>
          <a:p>
            <a:r>
              <a:rPr lang="en-US" baseline="0" dirty="0" smtClean="0"/>
              <a:t>The graph shows </a:t>
            </a:r>
            <a:r>
              <a:rPr lang="en-US" baseline="0" dirty="0"/>
              <a:t>the chip density increase in the past decades, we can see that density growth rate has decreased from 4x/3yr to 2x/3yr. </a:t>
            </a:r>
          </a:p>
          <a:p>
            <a:r>
              <a:rPr lang="en-US" baseline="0" dirty="0"/>
              <a:t>Similar trends can be observed for perf and power, etc.</a:t>
            </a:r>
          </a:p>
          <a:p>
            <a:r>
              <a:rPr lang="en-US" baseline="0" dirty="0"/>
              <a:t>Correspondingly, technology node shrinking are getting harder, as shown in right figure.</a:t>
            </a:r>
          </a:p>
          <a:p>
            <a:r>
              <a:rPr lang="en-US" baseline="0" dirty="0"/>
              <a:t>So, why difficult?</a:t>
            </a:r>
          </a:p>
          <a:p>
            <a:r>
              <a:rPr lang="en-US" baseline="0" dirty="0"/>
              <a:t>Before answering the question, we need to have a basic understanding of DRAM operations.</a:t>
            </a:r>
          </a:p>
        </p:txBody>
      </p:sp>
      <p:sp>
        <p:nvSpPr>
          <p:cNvPr id="4" name="Slide Number Placeholder 3"/>
          <p:cNvSpPr>
            <a:spLocks noGrp="1"/>
          </p:cNvSpPr>
          <p:nvPr>
            <p:ph type="sldNum" sz="quarter" idx="10"/>
          </p:nvPr>
        </p:nvSpPr>
        <p:spPr/>
        <p:txBody>
          <a:bodyPr/>
          <a:lstStyle/>
          <a:p>
            <a:fld id="{FF7B5A7F-9579-BB49-881B-29290E49739F}" type="slidenum">
              <a:rPr lang="en-US" smtClean="0"/>
              <a:t>6</a:t>
            </a:fld>
            <a:endParaRPr lang="en-US"/>
          </a:p>
        </p:txBody>
      </p:sp>
    </p:spTree>
    <p:extLst>
      <p:ext uri="{BB962C8B-B14F-4D97-AF65-F5344CB8AC3E}">
        <p14:creationId xmlns:p14="http://schemas.microsoft.com/office/powerpoint/2010/main" val="38147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a:t>
            </a:r>
            <a:r>
              <a:rPr lang="en-US" baseline="0" dirty="0"/>
              <a:t>, each DRAM cell is composed of 1T and 1C, and the cell is connected to one </a:t>
            </a:r>
            <a:r>
              <a:rPr lang="en-US" baseline="0" dirty="0" smtClean="0"/>
              <a:t>horizontal </a:t>
            </a:r>
            <a:r>
              <a:rPr lang="en-US" baseline="0" dirty="0" err="1" smtClean="0"/>
              <a:t>wordline</a:t>
            </a:r>
            <a:r>
              <a:rPr lang="en-US" baseline="0" dirty="0" smtClean="0"/>
              <a:t> </a:t>
            </a:r>
            <a:r>
              <a:rPr lang="en-US" baseline="0" dirty="0"/>
              <a:t>and one </a:t>
            </a:r>
            <a:r>
              <a:rPr lang="en-US" baseline="0" dirty="0" smtClean="0"/>
              <a:t>vertical </a:t>
            </a:r>
            <a:r>
              <a:rPr lang="en-US" baseline="0" dirty="0" err="1" smtClean="0"/>
              <a:t>bitline</a:t>
            </a:r>
            <a:r>
              <a:rPr lang="en-US" baseline="0" dirty="0"/>
              <a:t>, as shown in the figure.</a:t>
            </a:r>
          </a:p>
          <a:p>
            <a:r>
              <a:rPr lang="en-US" baseline="0" dirty="0"/>
              <a:t>The cell structure can be abstracted as what is illustrated in the right figure:</a:t>
            </a:r>
          </a:p>
          <a:p>
            <a:r>
              <a:rPr lang="en-US" baseline="0" dirty="0"/>
              <a:t>   </a:t>
            </a:r>
            <a:r>
              <a:rPr lang="en-US" baseline="0" dirty="0" err="1"/>
              <a:t>bitline</a:t>
            </a:r>
            <a:r>
              <a:rPr lang="en-US" baseline="0" dirty="0"/>
              <a:t> and capacitor are two tanks to store charges, and transistor is a switch to control the flow.</a:t>
            </a:r>
          </a:p>
          <a:p>
            <a:r>
              <a:rPr lang="en-US" baseline="0" dirty="0"/>
              <a:t>With the large picture, let’s examine the cell states and operations:</a:t>
            </a:r>
          </a:p>
          <a:p>
            <a:pPr marL="228600" indent="-228600">
              <a:buAutoNum type="arabicParenR"/>
            </a:pPr>
            <a:r>
              <a:rPr lang="en-US" baseline="0" dirty="0"/>
              <a:t>initially, cell is put </a:t>
            </a:r>
            <a:r>
              <a:rPr lang="en-US" baseline="0" dirty="0" smtClean="0"/>
              <a:t>onto the </a:t>
            </a:r>
            <a:r>
              <a:rPr lang="en-US" baseline="0" dirty="0" err="1"/>
              <a:t>precharged</a:t>
            </a:r>
            <a:r>
              <a:rPr lang="en-US" baseline="0" dirty="0"/>
              <a:t> state, where cell voltage is </a:t>
            </a:r>
            <a:r>
              <a:rPr lang="en-US" baseline="0" dirty="0" err="1"/>
              <a:t>Vdd</a:t>
            </a:r>
            <a:r>
              <a:rPr lang="en-US" baseline="0" dirty="0"/>
              <a:t> and </a:t>
            </a:r>
            <a:r>
              <a:rPr lang="en-US" baseline="0" dirty="0" err="1"/>
              <a:t>bitline</a:t>
            </a:r>
            <a:r>
              <a:rPr lang="en-US" baseline="0" dirty="0"/>
              <a:t> is 0.5Vdd, and transistor is OFF</a:t>
            </a:r>
          </a:p>
          <a:p>
            <a:pPr marL="228600" indent="-228600">
              <a:buAutoNum type="arabicParenR"/>
            </a:pPr>
            <a:r>
              <a:rPr lang="en-US" baseline="0" dirty="0"/>
              <a:t>When we access the cell, transistor will be ON, and charge flows from cell to </a:t>
            </a:r>
            <a:r>
              <a:rPr lang="en-US" baseline="0" dirty="0" err="1"/>
              <a:t>bitline</a:t>
            </a:r>
            <a:r>
              <a:rPr lang="en-US" baseline="0" dirty="0"/>
              <a:t>, creating a minute voltage </a:t>
            </a:r>
            <a:r>
              <a:rPr lang="en-US" baseline="0" dirty="0" smtClean="0"/>
              <a:t>change on </a:t>
            </a:r>
            <a:r>
              <a:rPr lang="en-US" baseline="0" dirty="0" err="1" smtClean="0"/>
              <a:t>bitline</a:t>
            </a:r>
            <a:r>
              <a:rPr lang="en-US" baseline="0" dirty="0" smtClean="0"/>
              <a:t>;</a:t>
            </a:r>
            <a:endParaRPr lang="en-US" baseline="0" dirty="0"/>
          </a:p>
          <a:p>
            <a:pPr marL="228600" indent="-228600">
              <a:buAutoNum type="arabicParenR"/>
            </a:pPr>
            <a:r>
              <a:rPr lang="en-US" baseline="0" dirty="0"/>
              <a:t>The minute change triggers the attached sense, and sensing/restoring happens simultaneously;</a:t>
            </a:r>
          </a:p>
          <a:p>
            <a:pPr marL="228600" indent="-228600">
              <a:buAutoNum type="arabicParenR"/>
            </a:pPr>
            <a:r>
              <a:rPr lang="en-US" baseline="0" dirty="0"/>
              <a:t>After a while, both reach full voltage, i.e. restored </a:t>
            </a:r>
            <a:r>
              <a:rPr lang="en-US" baseline="0" dirty="0" smtClean="0"/>
              <a:t>state, indicating the finish of current access.</a:t>
            </a:r>
            <a:endParaRPr lang="en-US" baseline="0" dirty="0"/>
          </a:p>
          <a:p>
            <a:pPr marL="228600" indent="-228600">
              <a:buAutoNum type="arabicParenR"/>
            </a:pPr>
            <a:r>
              <a:rPr lang="en-US" baseline="0" dirty="0"/>
              <a:t>To prepare for next access, </a:t>
            </a:r>
            <a:r>
              <a:rPr lang="en-US" baseline="0" dirty="0" err="1"/>
              <a:t>bitline</a:t>
            </a:r>
            <a:r>
              <a:rPr lang="en-US" baseline="0" dirty="0"/>
              <a:t> voltage will be downgraded to 0.5Vdd, i.e., initial state.</a:t>
            </a:r>
          </a:p>
          <a:p>
            <a:pPr marL="0" indent="0">
              <a:buFontTx/>
              <a:buNone/>
            </a:pPr>
            <a:r>
              <a:rPr lang="en-US" baseline="0" dirty="0"/>
              <a:t>All the </a:t>
            </a:r>
            <a:r>
              <a:rPr lang="en-US" baseline="0" dirty="0" smtClean="0"/>
              <a:t>states and operations are controlled by commands </a:t>
            </a:r>
            <a:r>
              <a:rPr lang="en-US" baseline="0" dirty="0"/>
              <a:t>and </a:t>
            </a:r>
            <a:r>
              <a:rPr lang="en-US" baseline="0" dirty="0" smtClean="0"/>
              <a:t>timing constraints pre-defined </a:t>
            </a:r>
            <a:r>
              <a:rPr lang="en-US" baseline="0" dirty="0"/>
              <a:t>in JEDEC specifications.</a:t>
            </a:r>
          </a:p>
        </p:txBody>
      </p:sp>
      <p:sp>
        <p:nvSpPr>
          <p:cNvPr id="4" name="Slide Number Placeholder 3"/>
          <p:cNvSpPr>
            <a:spLocks noGrp="1"/>
          </p:cNvSpPr>
          <p:nvPr>
            <p:ph type="sldNum" sz="quarter" idx="10"/>
          </p:nvPr>
        </p:nvSpPr>
        <p:spPr/>
        <p:txBody>
          <a:bodyPr/>
          <a:lstStyle/>
          <a:p>
            <a:fld id="{FF7B5A7F-9579-BB49-881B-29290E49739F}" type="slidenum">
              <a:rPr lang="en-US" smtClean="0"/>
              <a:t>7</a:t>
            </a:fld>
            <a:endParaRPr lang="en-US"/>
          </a:p>
        </p:txBody>
      </p:sp>
    </p:spTree>
    <p:extLst>
      <p:ext uri="{BB962C8B-B14F-4D97-AF65-F5344CB8AC3E}">
        <p14:creationId xmlns:p14="http://schemas.microsoft.com/office/powerpoint/2010/main" val="117889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back to the scaling difficulty:</a:t>
            </a:r>
          </a:p>
          <a:p>
            <a:r>
              <a:rPr lang="en-US" dirty="0"/>
              <a:t>Along</a:t>
            </a:r>
            <a:r>
              <a:rPr lang="en-US" baseline="0" dirty="0"/>
              <a:t> scaling, DRAM cell becomes smaller, meaning that </a:t>
            </a:r>
            <a:r>
              <a:rPr lang="en-US" dirty="0"/>
              <a:t>capacitor</a:t>
            </a:r>
            <a:r>
              <a:rPr lang="en-US" baseline="0" dirty="0"/>
              <a:t> is smaller to hold less charge, </a:t>
            </a:r>
            <a:r>
              <a:rPr lang="en-US" baseline="0" dirty="0" err="1"/>
              <a:t>bitline</a:t>
            </a:r>
            <a:r>
              <a:rPr lang="en-US" baseline="0" dirty="0"/>
              <a:t> is narrower to have larger resistance; </a:t>
            </a:r>
          </a:p>
          <a:p>
            <a:r>
              <a:rPr lang="en-US" baseline="0" dirty="0"/>
              <a:t>supply voltage is </a:t>
            </a:r>
            <a:r>
              <a:rPr lang="en-US" baseline="0" dirty="0" smtClean="0"/>
              <a:t>lower to save power, </a:t>
            </a:r>
            <a:r>
              <a:rPr lang="en-US" baseline="0" dirty="0"/>
              <a:t>and cells will be more adjacent to each </a:t>
            </a:r>
            <a:r>
              <a:rPr lang="en-US" baseline="0" dirty="0" smtClean="0"/>
              <a:t>other because of higher density.</a:t>
            </a:r>
            <a:endParaRPr lang="en-US" baseline="0" dirty="0"/>
          </a:p>
          <a:p>
            <a:r>
              <a:rPr lang="en-US" baseline="0" dirty="0"/>
              <a:t>The changes lead to several issues:</a:t>
            </a:r>
          </a:p>
          <a:p>
            <a:pPr marL="228600" indent="-228600">
              <a:buAutoNum type="arabicParenR"/>
            </a:pPr>
            <a:r>
              <a:rPr lang="en-US" baseline="0" dirty="0"/>
              <a:t>Cells will be more leaky because of less stored charge and higher leakage current</a:t>
            </a:r>
          </a:p>
          <a:p>
            <a:pPr marL="228600" indent="-228600">
              <a:buAutoNum type="arabicParenR"/>
            </a:pPr>
            <a:r>
              <a:rPr lang="en-US" baseline="0" dirty="0"/>
              <a:t>Sensing time will be longer because of the larger </a:t>
            </a:r>
            <a:r>
              <a:rPr lang="en-US" baseline="0" dirty="0" err="1"/>
              <a:t>bitline</a:t>
            </a:r>
            <a:r>
              <a:rPr lang="en-US" baseline="0" dirty="0"/>
              <a:t> resistance and weaker sensing signal</a:t>
            </a:r>
          </a:p>
          <a:p>
            <a:pPr marL="228600" indent="-228600">
              <a:buAutoNum type="arabicParenR"/>
            </a:pPr>
            <a:r>
              <a:rPr lang="en-US" baseline="0" dirty="0"/>
              <a:t>Larger </a:t>
            </a:r>
            <a:r>
              <a:rPr lang="en-US" baseline="0" dirty="0" err="1"/>
              <a:t>bitline</a:t>
            </a:r>
            <a:r>
              <a:rPr lang="en-US" baseline="0" dirty="0"/>
              <a:t> resistance and lower supply voltage leads to prolonged restore time</a:t>
            </a:r>
          </a:p>
          <a:p>
            <a:pPr marL="228600" indent="-228600">
              <a:buAutoNum type="arabicParenR"/>
            </a:pPr>
            <a:r>
              <a:rPr lang="en-US" dirty="0"/>
              <a:t>Further, cells will be more adjacent and PV is</a:t>
            </a:r>
            <a:r>
              <a:rPr lang="en-US" baseline="0" dirty="0"/>
              <a:t> larger and thus signal noise will be severer</a:t>
            </a:r>
            <a:endParaRPr lang="en-US" dirty="0"/>
          </a:p>
          <a:p>
            <a:r>
              <a:rPr lang="en-US" dirty="0" smtClean="0"/>
              <a:t>While all the </a:t>
            </a:r>
            <a:r>
              <a:rPr lang="en-US" dirty="0"/>
              <a:t>other</a:t>
            </a:r>
            <a:r>
              <a:rPr lang="en-US" baseline="0" dirty="0"/>
              <a:t> issues have been well studied, PRT has been paid little attention.</a:t>
            </a:r>
          </a:p>
          <a:p>
            <a:r>
              <a:rPr lang="en-US" baseline="0" dirty="0"/>
              <a:t>However, PRT is expected to be one major concern in further scaling DRAMs and thus my thesis will be focusing on PRT.</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8</a:t>
            </a:fld>
            <a:endParaRPr lang="en-US"/>
          </a:p>
        </p:txBody>
      </p:sp>
    </p:spTree>
    <p:extLst>
      <p:ext uri="{BB962C8B-B14F-4D97-AF65-F5344CB8AC3E}">
        <p14:creationId xmlns:p14="http://schemas.microsoft.com/office/powerpoint/2010/main" val="94301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have a detailed look at DRAM</a:t>
            </a:r>
            <a:r>
              <a:rPr lang="en-US" baseline="0" dirty="0"/>
              <a:t> restore issue:</a:t>
            </a:r>
            <a:endParaRPr lang="en-US" dirty="0"/>
          </a:p>
          <a:p>
            <a:r>
              <a:rPr lang="en-US" dirty="0"/>
              <a:t>DRAM</a:t>
            </a:r>
            <a:r>
              <a:rPr lang="en-US" baseline="0" dirty="0"/>
              <a:t> cell restore </a:t>
            </a:r>
            <a:r>
              <a:rPr lang="en-US" baseline="0" dirty="0" smtClean="0"/>
              <a:t>timings generally </a:t>
            </a:r>
            <a:r>
              <a:rPr lang="en-US" baseline="0" dirty="0"/>
              <a:t>follow normal </a:t>
            </a:r>
            <a:r>
              <a:rPr lang="en-US" baseline="0" dirty="0" smtClean="0"/>
              <a:t>distribution, as illustrated in the figure.</a:t>
            </a:r>
            <a:endParaRPr lang="en-US" baseline="0" dirty="0"/>
          </a:p>
          <a:p>
            <a:r>
              <a:rPr lang="en-US" dirty="0"/>
              <a:t>For existing DRAMs,</a:t>
            </a:r>
            <a:r>
              <a:rPr lang="en-US" baseline="0" dirty="0"/>
              <a:t> the worst case is still within the JEDEC specifications, </a:t>
            </a:r>
            <a:r>
              <a:rPr lang="en-US" baseline="0" dirty="0" smtClean="0"/>
              <a:t>which is the vertical line in the figure.</a:t>
            </a:r>
            <a:endParaRPr lang="en-US" baseline="0" dirty="0"/>
          </a:p>
          <a:p>
            <a:r>
              <a:rPr lang="en-US" baseline="0" dirty="0"/>
              <a:t>However, when we further scale DRAM, the distribution </a:t>
            </a:r>
            <a:r>
              <a:rPr lang="en-US" baseline="0" dirty="0" smtClean="0"/>
              <a:t>will </a:t>
            </a:r>
            <a:r>
              <a:rPr lang="en-US" baseline="0" dirty="0"/>
              <a:t>be wider, and thus a portion of cells will violate the standards.</a:t>
            </a:r>
          </a:p>
          <a:p>
            <a:r>
              <a:rPr lang="en-US" baseline="0" dirty="0"/>
              <a:t>Without dedicated mitigation techniques, DRAMs will be suffering from degraded yield and/or performance.</a:t>
            </a:r>
            <a:endParaRPr lang="en-US" dirty="0"/>
          </a:p>
        </p:txBody>
      </p:sp>
      <p:sp>
        <p:nvSpPr>
          <p:cNvPr id="4" name="Slide Number Placeholder 3"/>
          <p:cNvSpPr>
            <a:spLocks noGrp="1"/>
          </p:cNvSpPr>
          <p:nvPr>
            <p:ph type="sldNum" sz="quarter" idx="10"/>
          </p:nvPr>
        </p:nvSpPr>
        <p:spPr/>
        <p:txBody>
          <a:bodyPr/>
          <a:lstStyle/>
          <a:p>
            <a:fld id="{FF7B5A7F-9579-BB49-881B-29290E49739F}" type="slidenum">
              <a:rPr lang="en-US" smtClean="0"/>
              <a:t>9</a:t>
            </a:fld>
            <a:endParaRPr lang="en-US"/>
          </a:p>
        </p:txBody>
      </p:sp>
    </p:spTree>
    <p:extLst>
      <p:ext uri="{BB962C8B-B14F-4D97-AF65-F5344CB8AC3E}">
        <p14:creationId xmlns:p14="http://schemas.microsoft.com/office/powerpoint/2010/main" val="85730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7/14/2017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7/14/2017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7/14/2017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6"/>
            <a:ext cx="10515600" cy="874952"/>
          </a:xfrm>
          <a:noFill/>
        </p:spPr>
        <p:txBody>
          <a:bodyPr/>
          <a:lstStyle>
            <a:lvl1pPr algn="ctr">
              <a:defRPr b="1"/>
            </a:lvl1pPr>
          </a:lstStyle>
          <a:p>
            <a:r>
              <a:rPr lang="en-US"/>
              <a:t>Click to edit Master title style</a:t>
            </a:r>
            <a:endParaRPr lang="en-US" dirty="0"/>
          </a:p>
        </p:txBody>
      </p:sp>
      <p:sp>
        <p:nvSpPr>
          <p:cNvPr id="3" name="Content Placeholder 2"/>
          <p:cNvSpPr>
            <a:spLocks noGrp="1"/>
          </p:cNvSpPr>
          <p:nvPr>
            <p:ph idx="1"/>
          </p:nvPr>
        </p:nvSpPr>
        <p:spPr>
          <a:xfrm>
            <a:off x="838200" y="1390389"/>
            <a:ext cx="10515600" cy="4786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Xianwei Zhang</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lvl1pPr>
          </a:lstStyle>
          <a:p>
            <a:fld id="{0BC41B36-6335-F546-90B9-E2121371E10D}" type="slidenum">
              <a:rPr lang="en-US" smtClean="0"/>
              <a:pPr/>
              <a:t>‹#›</a:t>
            </a:fld>
            <a:endParaRPr lang="en-US"/>
          </a:p>
        </p:txBody>
      </p:sp>
      <p:cxnSp>
        <p:nvCxnSpPr>
          <p:cNvPr id="8" name="Straight Connector 7"/>
          <p:cNvCxnSpPr/>
          <p:nvPr userDrawn="1"/>
        </p:nvCxnSpPr>
        <p:spPr>
          <a:xfrm>
            <a:off x="12700" y="955002"/>
            <a:ext cx="1216152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7/14/2017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7/14/2017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7/14/2017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7/14/2017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7/14/2017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7/14/2017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7/14/2017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C41B36-6335-F546-90B9-E2121371E1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7/14/2017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41B36-6335-F546-90B9-E2121371E10D}" type="slidenum">
              <a:rPr lang="en-US" smtClean="0"/>
              <a:t>‹#›</a:t>
            </a:fld>
            <a:endParaRPr lang="en-US"/>
          </a:p>
        </p:txBody>
      </p:sp>
    </p:spTree>
    <p:extLst>
      <p:ext uri="{BB962C8B-B14F-4D97-AF65-F5344CB8AC3E}">
        <p14:creationId xmlns:p14="http://schemas.microsoft.com/office/powerpoint/2010/main" val="168890742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hart" Target="../charts/char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hart" Target="../charts/char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image" Target="../media/image36.jpeg"/><Relationship Id="rId5" Type="http://schemas.openxmlformats.org/officeDocument/2006/relationships/image" Target="../media/image37.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8.png"/><Relationship Id="rId6" Type="http://schemas.microsoft.com/office/2007/relationships/hdphoto" Target="../media/hdphoto2.wdp"/><Relationship Id="rId7" Type="http://schemas.openxmlformats.org/officeDocument/2006/relationships/image" Target="../media/image39.jpeg"/><Relationship Id="rId8" Type="http://schemas.openxmlformats.org/officeDocument/2006/relationships/image" Target="../media/image40.jpeg"/><Relationship Id="rId9"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eg"/><Relationship Id="rId4" Type="http://schemas.microsoft.com/office/2007/relationships/hdphoto" Target="../media/hdphoto4.wdp"/><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4.jpeg"/><Relationship Id="rId5" Type="http://schemas.openxmlformats.org/officeDocument/2006/relationships/image" Target="../media/image45.jpeg"/><Relationship Id="rId6" Type="http://schemas.openxmlformats.org/officeDocument/2006/relationships/image" Target="../media/image46.jpeg"/><Relationship Id="rId7" Type="http://schemas.openxmlformats.org/officeDocument/2006/relationships/chart" Target="../charts/chart8.xml"/><Relationship Id="rId8" Type="http://schemas.openxmlformats.org/officeDocument/2006/relationships/image" Target="../media/image47.jpeg"/><Relationship Id="rId9" Type="http://schemas.openxmlformats.org/officeDocument/2006/relationships/image" Target="../media/image48.jpe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chart" Target="../charts/chart9.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54.png"/><Relationship Id="rId5" Type="http://schemas.openxmlformats.org/officeDocument/2006/relationships/image" Target="../media/image55.jpe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56.jpe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9"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jpeg"/><Relationship Id="rId6" Type="http://schemas.openxmlformats.org/officeDocument/2006/relationships/image" Target="../media/image25.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jpe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8637" y="798645"/>
            <a:ext cx="11654726" cy="1811580"/>
          </a:xfrm>
        </p:spPr>
        <p:txBody>
          <a:bodyPr>
            <a:noAutofit/>
          </a:bodyPr>
          <a:lstStyle/>
          <a:p>
            <a:r>
              <a:rPr lang="en-US" dirty="0">
                <a:latin typeface="+mn-lt"/>
              </a:rPr>
              <a:t>Addressing Prolonged Restore Challenges in Further Scaling DRAMs</a:t>
            </a:r>
          </a:p>
        </p:txBody>
      </p:sp>
      <p:sp>
        <p:nvSpPr>
          <p:cNvPr id="3" name="Subtitle 2"/>
          <p:cNvSpPr>
            <a:spLocks noGrp="1"/>
          </p:cNvSpPr>
          <p:nvPr>
            <p:ph type="subTitle" idx="1"/>
          </p:nvPr>
        </p:nvSpPr>
        <p:spPr>
          <a:xfrm>
            <a:off x="1716034" y="2981248"/>
            <a:ext cx="9144000" cy="831218"/>
          </a:xfrm>
        </p:spPr>
        <p:txBody>
          <a:bodyPr>
            <a:normAutofit/>
          </a:bodyPr>
          <a:lstStyle/>
          <a:p>
            <a:r>
              <a:rPr lang="en-US" sz="4800" b="1">
                <a:solidFill>
                  <a:srgbClr val="0070C0"/>
                </a:solidFill>
              </a:rPr>
              <a:t>Xianwei Zhang</a:t>
            </a:r>
            <a:endParaRPr lang="en-US" sz="4800" b="1" dirty="0">
              <a:solidFill>
                <a:srgbClr val="0070C0"/>
              </a:solidFill>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32718" y="4510114"/>
            <a:ext cx="1062372" cy="1597592"/>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6977" y="4510114"/>
            <a:ext cx="1425577" cy="1597592"/>
          </a:xfrm>
          <a:prstGeom prst="rect">
            <a:avLst/>
          </a:prstGeom>
        </p:spPr>
      </p:pic>
      <p:pic>
        <p:nvPicPr>
          <p:cNvPr id="7" name="Picture 6"/>
          <p:cNvPicPr>
            <a:picLocks noChangeAspect="1"/>
          </p:cNvPicPr>
          <p:nvPr/>
        </p:nvPicPr>
        <p:blipFill rotWithShape="1">
          <a:blip r:embed="rId5" cstate="screen">
            <a:extLst>
              <a:ext uri="{28A0092B-C50C-407E-A947-70E740481C1C}">
                <a14:useLocalDpi xmlns:a14="http://schemas.microsoft.com/office/drawing/2010/main"/>
              </a:ext>
            </a:extLst>
          </a:blip>
          <a:srcRect t="-47" b="-47"/>
          <a:stretch/>
        </p:blipFill>
        <p:spPr>
          <a:xfrm>
            <a:off x="8001000" y="4531145"/>
            <a:ext cx="1109312" cy="1597592"/>
          </a:xfrm>
          <a:prstGeom prst="rect">
            <a:avLst/>
          </a:prstGeom>
        </p:spPr>
      </p:pic>
      <p:pic>
        <p:nvPicPr>
          <p:cNvPr id="8" name="Picture 7"/>
          <p:cNvPicPr>
            <a:picLocks noChangeAspect="1"/>
          </p:cNvPicPr>
          <p:nvPr/>
        </p:nvPicPr>
        <p:blipFill>
          <a:blip r:embed="rId6"/>
          <a:stretch>
            <a:fillRect/>
          </a:stretch>
        </p:blipFill>
        <p:spPr>
          <a:xfrm>
            <a:off x="6002701" y="4510114"/>
            <a:ext cx="1065062" cy="1597592"/>
          </a:xfrm>
          <a:prstGeom prst="rect">
            <a:avLst/>
          </a:prstGeom>
        </p:spPr>
      </p:pic>
      <p:pic>
        <p:nvPicPr>
          <p:cNvPr id="9" name="Picture 8"/>
          <p:cNvPicPr>
            <a:picLocks noChangeAspect="1"/>
          </p:cNvPicPr>
          <p:nvPr/>
        </p:nvPicPr>
        <p:blipFill>
          <a:blip r:embed="rId7"/>
          <a:stretch>
            <a:fillRect/>
          </a:stretch>
        </p:blipFill>
        <p:spPr>
          <a:xfrm>
            <a:off x="9958193" y="4513558"/>
            <a:ext cx="1062766" cy="1594148"/>
          </a:xfrm>
          <a:prstGeom prst="rect">
            <a:avLst/>
          </a:prstGeom>
        </p:spPr>
      </p:pic>
      <p:cxnSp>
        <p:nvCxnSpPr>
          <p:cNvPr id="11" name="Straight Connector 10"/>
          <p:cNvCxnSpPr/>
          <p:nvPr/>
        </p:nvCxnSpPr>
        <p:spPr>
          <a:xfrm>
            <a:off x="-2" y="4335215"/>
            <a:ext cx="121615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99656" y="6190638"/>
            <a:ext cx="2328907" cy="646331"/>
          </a:xfrm>
          <a:prstGeom prst="rect">
            <a:avLst/>
          </a:prstGeom>
          <a:noFill/>
        </p:spPr>
        <p:txBody>
          <a:bodyPr wrap="none" rtlCol="0">
            <a:spAutoFit/>
          </a:bodyPr>
          <a:lstStyle/>
          <a:p>
            <a:pPr algn="ctr"/>
            <a:r>
              <a:rPr lang="en-US" dirty="0" err="1"/>
              <a:t>Youtao</a:t>
            </a:r>
            <a:r>
              <a:rPr lang="en-US" dirty="0"/>
              <a:t> Zhang (advisor)</a:t>
            </a:r>
          </a:p>
          <a:p>
            <a:pPr algn="ctr"/>
            <a:r>
              <a:rPr lang="en-US" dirty="0"/>
              <a:t>CS, Pitt</a:t>
            </a:r>
          </a:p>
        </p:txBody>
      </p:sp>
      <p:sp>
        <p:nvSpPr>
          <p:cNvPr id="22" name="TextBox 21"/>
          <p:cNvSpPr txBox="1"/>
          <p:nvPr/>
        </p:nvSpPr>
        <p:spPr>
          <a:xfrm>
            <a:off x="3641160" y="6190638"/>
            <a:ext cx="1768626" cy="646331"/>
          </a:xfrm>
          <a:prstGeom prst="rect">
            <a:avLst/>
          </a:prstGeom>
          <a:noFill/>
        </p:spPr>
        <p:txBody>
          <a:bodyPr wrap="none" rtlCol="0">
            <a:spAutoFit/>
          </a:bodyPr>
          <a:lstStyle/>
          <a:p>
            <a:pPr algn="ctr"/>
            <a:r>
              <a:rPr lang="en-US" dirty="0"/>
              <a:t>Bruce R. Childers</a:t>
            </a:r>
          </a:p>
          <a:p>
            <a:pPr algn="ctr"/>
            <a:r>
              <a:rPr lang="en-US" dirty="0"/>
              <a:t>CS, Pitt</a:t>
            </a:r>
          </a:p>
        </p:txBody>
      </p:sp>
      <p:sp>
        <p:nvSpPr>
          <p:cNvPr id="23" name="TextBox 22"/>
          <p:cNvSpPr txBox="1"/>
          <p:nvPr/>
        </p:nvSpPr>
        <p:spPr>
          <a:xfrm>
            <a:off x="7822771" y="6211669"/>
            <a:ext cx="1387047" cy="646331"/>
          </a:xfrm>
          <a:prstGeom prst="rect">
            <a:avLst/>
          </a:prstGeom>
          <a:noFill/>
        </p:spPr>
        <p:txBody>
          <a:bodyPr wrap="none" rtlCol="0">
            <a:spAutoFit/>
          </a:bodyPr>
          <a:lstStyle/>
          <a:p>
            <a:pPr algn="ctr"/>
            <a:r>
              <a:rPr lang="en-US" dirty="0" err="1"/>
              <a:t>Wonsun</a:t>
            </a:r>
            <a:r>
              <a:rPr lang="en-US" dirty="0"/>
              <a:t> </a:t>
            </a:r>
            <a:r>
              <a:rPr lang="en-US" dirty="0" err="1"/>
              <a:t>Ahn</a:t>
            </a:r>
            <a:endParaRPr lang="en-US" dirty="0"/>
          </a:p>
          <a:p>
            <a:pPr algn="ctr"/>
            <a:r>
              <a:rPr lang="en-US" dirty="0"/>
              <a:t>CS, Pitt</a:t>
            </a:r>
          </a:p>
        </p:txBody>
      </p:sp>
      <p:sp>
        <p:nvSpPr>
          <p:cNvPr id="24" name="TextBox 23"/>
          <p:cNvSpPr txBox="1"/>
          <p:nvPr/>
        </p:nvSpPr>
        <p:spPr>
          <a:xfrm>
            <a:off x="6020451" y="6190638"/>
            <a:ext cx="993606" cy="646331"/>
          </a:xfrm>
          <a:prstGeom prst="rect">
            <a:avLst/>
          </a:prstGeom>
          <a:noFill/>
        </p:spPr>
        <p:txBody>
          <a:bodyPr wrap="none" rtlCol="0">
            <a:spAutoFit/>
          </a:bodyPr>
          <a:lstStyle/>
          <a:p>
            <a:pPr algn="ctr"/>
            <a:r>
              <a:rPr lang="en-US" dirty="0"/>
              <a:t>Jun Yang</a:t>
            </a:r>
          </a:p>
          <a:p>
            <a:pPr algn="ctr"/>
            <a:r>
              <a:rPr lang="en-US" dirty="0"/>
              <a:t>ECE, Pitt</a:t>
            </a:r>
          </a:p>
        </p:txBody>
      </p:sp>
      <p:sp>
        <p:nvSpPr>
          <p:cNvPr id="25" name="TextBox 24"/>
          <p:cNvSpPr txBox="1"/>
          <p:nvPr/>
        </p:nvSpPr>
        <p:spPr>
          <a:xfrm>
            <a:off x="9785640" y="6190638"/>
            <a:ext cx="1451680" cy="646331"/>
          </a:xfrm>
          <a:prstGeom prst="rect">
            <a:avLst/>
          </a:prstGeom>
          <a:noFill/>
        </p:spPr>
        <p:txBody>
          <a:bodyPr wrap="none" rtlCol="0">
            <a:spAutoFit/>
          </a:bodyPr>
          <a:lstStyle/>
          <a:p>
            <a:pPr algn="ctr"/>
            <a:r>
              <a:rPr lang="en-US" dirty="0" err="1"/>
              <a:t>Guangyong</a:t>
            </a:r>
            <a:r>
              <a:rPr lang="en-US" dirty="0"/>
              <a:t> Li</a:t>
            </a:r>
          </a:p>
          <a:p>
            <a:pPr algn="ctr"/>
            <a:r>
              <a:rPr lang="en-US" dirty="0"/>
              <a:t>ECE, Pitt</a:t>
            </a:r>
          </a:p>
        </p:txBody>
      </p:sp>
      <p:sp>
        <p:nvSpPr>
          <p:cNvPr id="28" name="TextBox 27"/>
          <p:cNvSpPr txBox="1"/>
          <p:nvPr/>
        </p:nvSpPr>
        <p:spPr>
          <a:xfrm>
            <a:off x="324184" y="3967093"/>
            <a:ext cx="1576329" cy="400110"/>
          </a:xfrm>
          <a:prstGeom prst="rect">
            <a:avLst/>
          </a:prstGeom>
          <a:noFill/>
        </p:spPr>
        <p:txBody>
          <a:bodyPr wrap="none" rtlCol="0">
            <a:spAutoFit/>
          </a:bodyPr>
          <a:lstStyle/>
          <a:p>
            <a:r>
              <a:rPr lang="en-US" sz="2000"/>
              <a:t>Committees: </a:t>
            </a:r>
          </a:p>
        </p:txBody>
      </p:sp>
      <p:sp>
        <p:nvSpPr>
          <p:cNvPr id="4" name="TextBox 3"/>
          <p:cNvSpPr txBox="1"/>
          <p:nvPr/>
        </p:nvSpPr>
        <p:spPr>
          <a:xfrm>
            <a:off x="324184" y="113342"/>
            <a:ext cx="3032946" cy="523220"/>
          </a:xfrm>
          <a:prstGeom prst="rect">
            <a:avLst/>
          </a:prstGeom>
          <a:noFill/>
        </p:spPr>
        <p:txBody>
          <a:bodyPr wrap="none" rtlCol="0">
            <a:spAutoFit/>
          </a:bodyPr>
          <a:lstStyle/>
          <a:p>
            <a:r>
              <a:rPr lang="en-US" sz="2800">
                <a:solidFill>
                  <a:schemeClr val="bg1">
                    <a:lumMod val="50000"/>
                  </a:schemeClr>
                </a:solidFill>
              </a:rPr>
              <a:t>PhD Thesis </a:t>
            </a:r>
            <a:r>
              <a:rPr lang="en-US" sz="2800" dirty="0">
                <a:solidFill>
                  <a:schemeClr val="bg1">
                    <a:lumMod val="50000"/>
                  </a:schemeClr>
                </a:solidFill>
              </a:rPr>
              <a:t>Defense</a:t>
            </a:r>
          </a:p>
        </p:txBody>
      </p:sp>
      <p:sp>
        <p:nvSpPr>
          <p:cNvPr id="18" name="TextBox 17"/>
          <p:cNvSpPr txBox="1"/>
          <p:nvPr/>
        </p:nvSpPr>
        <p:spPr>
          <a:xfrm>
            <a:off x="8939017" y="125968"/>
            <a:ext cx="3106876" cy="523220"/>
          </a:xfrm>
          <a:prstGeom prst="rect">
            <a:avLst/>
          </a:prstGeom>
          <a:noFill/>
        </p:spPr>
        <p:txBody>
          <a:bodyPr wrap="none" rtlCol="0">
            <a:spAutoFit/>
          </a:bodyPr>
          <a:lstStyle/>
          <a:p>
            <a:r>
              <a:rPr lang="en-US" sz="2800" dirty="0">
                <a:solidFill>
                  <a:schemeClr val="bg1">
                    <a:lumMod val="50000"/>
                  </a:schemeClr>
                </a:solidFill>
              </a:rPr>
              <a:t>Jul 14, 2017 (Friday)</a:t>
            </a:r>
          </a:p>
        </p:txBody>
      </p:sp>
    </p:spTree>
    <p:extLst>
      <p:ext uri="{BB962C8B-B14F-4D97-AF65-F5344CB8AC3E}">
        <p14:creationId xmlns:p14="http://schemas.microsoft.com/office/powerpoint/2010/main" val="7397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THESIS STATEMENT</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0BC41B36-6335-F546-90B9-E2121371E10D}" type="slidenum">
              <a:rPr lang="en-US" smtClean="0"/>
              <a:t>10</a:t>
            </a:fld>
            <a:endParaRPr lang="en-US"/>
          </a:p>
        </p:txBody>
      </p:sp>
      <p:sp>
        <p:nvSpPr>
          <p:cNvPr id="5" name="Rectangle 4"/>
          <p:cNvSpPr/>
          <p:nvPr/>
        </p:nvSpPr>
        <p:spPr>
          <a:xfrm>
            <a:off x="600239" y="2043990"/>
            <a:ext cx="11087101" cy="2862322"/>
          </a:xfrm>
          <a:prstGeom prst="rect">
            <a:avLst/>
          </a:prstGeom>
        </p:spPr>
        <p:txBody>
          <a:bodyPr wrap="square">
            <a:spAutoFit/>
          </a:bodyPr>
          <a:lstStyle/>
          <a:p>
            <a:pPr algn="ctr"/>
            <a:r>
              <a:rPr lang="en-US" sz="6000" b="1" dirty="0">
                <a:solidFill>
                  <a:schemeClr val="accent1"/>
                </a:solidFill>
              </a:rPr>
              <a:t>Enable DRAM further scaling</a:t>
            </a:r>
            <a:r>
              <a:rPr lang="en-US" sz="6000" dirty="0">
                <a:solidFill>
                  <a:srgbClr val="00B050"/>
                </a:solidFill>
              </a:rPr>
              <a:t> </a:t>
            </a:r>
            <a:r>
              <a:rPr lang="en-US" sz="6000" dirty="0"/>
              <a:t>without low </a:t>
            </a:r>
            <a:r>
              <a:rPr lang="en-US" sz="6000" b="1" dirty="0">
                <a:solidFill>
                  <a:srgbClr val="FF0000"/>
                </a:solidFill>
              </a:rPr>
              <a:t>yield</a:t>
            </a:r>
            <a:r>
              <a:rPr lang="en-US" sz="6000" dirty="0"/>
              <a:t> and degraded </a:t>
            </a:r>
            <a:r>
              <a:rPr lang="en-US" sz="6000" b="1" dirty="0">
                <a:solidFill>
                  <a:srgbClr val="FF0000"/>
                </a:solidFill>
              </a:rPr>
              <a:t>performance</a:t>
            </a:r>
            <a:endParaRPr lang="en-US" sz="6000" dirty="0"/>
          </a:p>
        </p:txBody>
      </p:sp>
    </p:spTree>
    <p:extLst>
      <p:ext uri="{BB962C8B-B14F-4D97-AF65-F5344CB8AC3E}">
        <p14:creationId xmlns:p14="http://schemas.microsoft.com/office/powerpoint/2010/main" val="115594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SOLUTIONS</a:t>
            </a:r>
          </a:p>
        </p:txBody>
      </p:sp>
      <p:sp>
        <p:nvSpPr>
          <p:cNvPr id="4" name="Slide Number Placeholder 3"/>
          <p:cNvSpPr>
            <a:spLocks noGrp="1"/>
          </p:cNvSpPr>
          <p:nvPr>
            <p:ph type="sldNum" sz="quarter" idx="12"/>
          </p:nvPr>
        </p:nvSpPr>
        <p:spPr/>
        <p:txBody>
          <a:bodyPr/>
          <a:lstStyle/>
          <a:p>
            <a:fld id="{0BC41B36-6335-F546-90B9-E2121371E10D}" type="slidenum">
              <a:rPr lang="en-US" smtClean="0"/>
              <a:t>11</a:t>
            </a:fld>
            <a:endParaRPr lang="en-US"/>
          </a:p>
        </p:txBody>
      </p:sp>
      <p:sp>
        <p:nvSpPr>
          <p:cNvPr id="35" name="Rounded Rectangle 3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Expose slow cells to architectural levels</a:t>
            </a:r>
          </a:p>
        </p:txBody>
      </p:sp>
      <p:grpSp>
        <p:nvGrpSpPr>
          <p:cNvPr id="14" name="Group 13"/>
          <p:cNvGrpSpPr/>
          <p:nvPr/>
        </p:nvGrpSpPr>
        <p:grpSpPr>
          <a:xfrm>
            <a:off x="4778554" y="1550315"/>
            <a:ext cx="2963632" cy="3548328"/>
            <a:chOff x="4473754" y="1550315"/>
            <a:chExt cx="2963632" cy="3548328"/>
          </a:xfrm>
        </p:grpSpPr>
        <p:grpSp>
          <p:nvGrpSpPr>
            <p:cNvPr id="33" name="Group 32"/>
            <p:cNvGrpSpPr/>
            <p:nvPr/>
          </p:nvGrpSpPr>
          <p:grpSpPr>
            <a:xfrm>
              <a:off x="4825440" y="1550315"/>
              <a:ext cx="2579651" cy="1974215"/>
              <a:chOff x="4825440" y="1550315"/>
              <a:chExt cx="2579651" cy="1974215"/>
            </a:xfrm>
          </p:grpSpPr>
          <p:grpSp>
            <p:nvGrpSpPr>
              <p:cNvPr id="19" name="Group 18"/>
              <p:cNvGrpSpPr/>
              <p:nvPr/>
            </p:nvGrpSpPr>
            <p:grpSpPr>
              <a:xfrm>
                <a:off x="4825440" y="1550315"/>
                <a:ext cx="2345540" cy="1974215"/>
                <a:chOff x="1495527" y="1183602"/>
                <a:chExt cx="6295923" cy="3931920"/>
              </a:xfrm>
            </p:grpSpPr>
            <p:sp>
              <p:nvSpPr>
                <p:cNvPr id="20" name="Freeform 46"/>
                <p:cNvSpPr>
                  <a:spLocks/>
                </p:cNvSpPr>
                <p:nvPr/>
              </p:nvSpPr>
              <p:spPr bwMode="auto">
                <a:xfrm>
                  <a:off x="1495527" y="1450222"/>
                  <a:ext cx="4886223" cy="3426578"/>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46"/>
                <p:cNvSpPr>
                  <a:spLocks/>
                </p:cNvSpPr>
                <p:nvPr/>
              </p:nvSpPr>
              <p:spPr bwMode="auto">
                <a:xfrm>
                  <a:off x="2162277" y="1981200"/>
                  <a:ext cx="5629173" cy="2895600"/>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24" name="Straight Arrow Connector 23"/>
                <p:cNvCxnSpPr/>
                <p:nvPr/>
              </p:nvCxnSpPr>
              <p:spPr>
                <a:xfrm flipV="1">
                  <a:off x="6515100" y="1183602"/>
                  <a:ext cx="0" cy="3931920"/>
                </a:xfrm>
                <a:prstGeom prst="straightConnector1">
                  <a:avLst/>
                </a:prstGeom>
                <a:ln w="381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6749173" y="1564604"/>
                <a:ext cx="655918" cy="1955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4473754" y="4513868"/>
              <a:ext cx="2963632" cy="584775"/>
            </a:xfrm>
            <a:prstGeom prst="rect">
              <a:avLst/>
            </a:prstGeom>
            <a:noFill/>
          </p:spPr>
          <p:txBody>
            <a:bodyPr wrap="none" rtlCol="0">
              <a:spAutoFit/>
            </a:bodyPr>
            <a:lstStyle/>
            <a:p>
              <a:r>
                <a:rPr lang="en-US" sz="3200" dirty="0">
                  <a:solidFill>
                    <a:schemeClr val="accent4">
                      <a:lumMod val="50000"/>
                    </a:schemeClr>
                  </a:solidFill>
                </a:rPr>
                <a:t>Cutoff slow ones</a:t>
              </a:r>
            </a:p>
          </p:txBody>
        </p:sp>
      </p:grpSp>
      <p:grpSp>
        <p:nvGrpSpPr>
          <p:cNvPr id="17" name="Group 16"/>
          <p:cNvGrpSpPr/>
          <p:nvPr/>
        </p:nvGrpSpPr>
        <p:grpSpPr>
          <a:xfrm>
            <a:off x="8464474" y="1545553"/>
            <a:ext cx="3350213" cy="3565616"/>
            <a:chOff x="8464474" y="1545553"/>
            <a:chExt cx="3350213" cy="3565616"/>
          </a:xfrm>
        </p:grpSpPr>
        <p:grpSp>
          <p:nvGrpSpPr>
            <p:cNvPr id="16" name="Group 15"/>
            <p:cNvGrpSpPr/>
            <p:nvPr/>
          </p:nvGrpSpPr>
          <p:grpSpPr>
            <a:xfrm>
              <a:off x="8606865" y="1545553"/>
              <a:ext cx="2525955" cy="1978977"/>
              <a:chOff x="8606865" y="1545553"/>
              <a:chExt cx="2525955" cy="1978977"/>
            </a:xfrm>
          </p:grpSpPr>
          <p:grpSp>
            <p:nvGrpSpPr>
              <p:cNvPr id="25" name="Group 24"/>
              <p:cNvGrpSpPr/>
              <p:nvPr/>
            </p:nvGrpSpPr>
            <p:grpSpPr>
              <a:xfrm>
                <a:off x="8606865" y="1550315"/>
                <a:ext cx="2345540" cy="1974215"/>
                <a:chOff x="1495527" y="1183602"/>
                <a:chExt cx="6295923" cy="3931920"/>
              </a:xfrm>
            </p:grpSpPr>
            <p:sp>
              <p:nvSpPr>
                <p:cNvPr id="26" name="Freeform 46"/>
                <p:cNvSpPr>
                  <a:spLocks/>
                </p:cNvSpPr>
                <p:nvPr/>
              </p:nvSpPr>
              <p:spPr bwMode="auto">
                <a:xfrm>
                  <a:off x="1495527" y="1450222"/>
                  <a:ext cx="4886223" cy="3426578"/>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46"/>
                <p:cNvSpPr>
                  <a:spLocks/>
                </p:cNvSpPr>
                <p:nvPr/>
              </p:nvSpPr>
              <p:spPr bwMode="auto">
                <a:xfrm>
                  <a:off x="2162277" y="1981200"/>
                  <a:ext cx="5629173" cy="2895600"/>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30" name="Straight Arrow Connector 29"/>
                <p:cNvCxnSpPr/>
                <p:nvPr/>
              </p:nvCxnSpPr>
              <p:spPr>
                <a:xfrm flipV="1">
                  <a:off x="6515100" y="1183602"/>
                  <a:ext cx="0" cy="3931920"/>
                </a:xfrm>
                <a:prstGeom prst="straightConnector1">
                  <a:avLst/>
                </a:prstGeom>
                <a:ln w="381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10476902" y="1545553"/>
                <a:ext cx="655918" cy="1955164"/>
              </a:xfrm>
              <a:prstGeom prst="rect">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8464474" y="4526394"/>
              <a:ext cx="3350213" cy="584775"/>
            </a:xfrm>
            <a:prstGeom prst="rect">
              <a:avLst/>
            </a:prstGeom>
            <a:noFill/>
          </p:spPr>
          <p:txBody>
            <a:bodyPr wrap="none" rtlCol="0">
              <a:spAutoFit/>
            </a:bodyPr>
            <a:lstStyle/>
            <a:p>
              <a:r>
                <a:rPr lang="en-US" sz="3200" dirty="0">
                  <a:solidFill>
                    <a:schemeClr val="accent4">
                      <a:lumMod val="50000"/>
                    </a:schemeClr>
                  </a:solidFill>
                </a:rPr>
                <a:t>Work on slow ones</a:t>
              </a:r>
            </a:p>
          </p:txBody>
        </p:sp>
      </p:grpSp>
      <p:grpSp>
        <p:nvGrpSpPr>
          <p:cNvPr id="8" name="Group 7"/>
          <p:cNvGrpSpPr/>
          <p:nvPr/>
        </p:nvGrpSpPr>
        <p:grpSpPr>
          <a:xfrm>
            <a:off x="1044015" y="1545553"/>
            <a:ext cx="2729107" cy="3553090"/>
            <a:chOff x="1044015" y="1545553"/>
            <a:chExt cx="2729107" cy="3553090"/>
          </a:xfrm>
        </p:grpSpPr>
        <p:sp>
          <p:nvSpPr>
            <p:cNvPr id="22" name="TextBox 21"/>
            <p:cNvSpPr txBox="1"/>
            <p:nvPr/>
          </p:nvSpPr>
          <p:spPr>
            <a:xfrm>
              <a:off x="1140478" y="4513868"/>
              <a:ext cx="2632644" cy="584775"/>
            </a:xfrm>
            <a:prstGeom prst="rect">
              <a:avLst/>
            </a:prstGeom>
            <a:noFill/>
          </p:spPr>
          <p:txBody>
            <a:bodyPr wrap="none" rtlCol="0">
              <a:spAutoFit/>
            </a:bodyPr>
            <a:lstStyle/>
            <a:p>
              <a:r>
                <a:rPr lang="en-US" sz="3200" dirty="0">
                  <a:solidFill>
                    <a:schemeClr val="accent4">
                      <a:lumMod val="50000"/>
                    </a:schemeClr>
                  </a:solidFill>
                </a:rPr>
                <a:t>Relax standard</a:t>
              </a:r>
            </a:p>
          </p:txBody>
        </p:sp>
        <p:grpSp>
          <p:nvGrpSpPr>
            <p:cNvPr id="3" name="Group 2"/>
            <p:cNvGrpSpPr/>
            <p:nvPr/>
          </p:nvGrpSpPr>
          <p:grpSpPr>
            <a:xfrm>
              <a:off x="1044015" y="1545553"/>
              <a:ext cx="2402092" cy="1993265"/>
              <a:chOff x="1044015" y="1545553"/>
              <a:chExt cx="2402092" cy="1993265"/>
            </a:xfrm>
          </p:grpSpPr>
          <p:grpSp>
            <p:nvGrpSpPr>
              <p:cNvPr id="5" name="Group 4"/>
              <p:cNvGrpSpPr/>
              <p:nvPr/>
            </p:nvGrpSpPr>
            <p:grpSpPr>
              <a:xfrm>
                <a:off x="1044015" y="1545553"/>
                <a:ext cx="2345540" cy="1974215"/>
                <a:chOff x="1495527" y="1183602"/>
                <a:chExt cx="6295923" cy="3931920"/>
              </a:xfrm>
            </p:grpSpPr>
            <p:sp>
              <p:nvSpPr>
                <p:cNvPr id="6" name="Freeform 46"/>
                <p:cNvSpPr>
                  <a:spLocks/>
                </p:cNvSpPr>
                <p:nvPr/>
              </p:nvSpPr>
              <p:spPr bwMode="auto">
                <a:xfrm>
                  <a:off x="1495527" y="1450222"/>
                  <a:ext cx="4886223" cy="3426578"/>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46"/>
                <p:cNvSpPr>
                  <a:spLocks/>
                </p:cNvSpPr>
                <p:nvPr/>
              </p:nvSpPr>
              <p:spPr bwMode="auto">
                <a:xfrm>
                  <a:off x="2162277" y="1981200"/>
                  <a:ext cx="5629173" cy="2895600"/>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Arrow Connector 9"/>
                <p:cNvCxnSpPr/>
                <p:nvPr/>
              </p:nvCxnSpPr>
              <p:spPr>
                <a:xfrm flipV="1">
                  <a:off x="6515100" y="1183602"/>
                  <a:ext cx="0" cy="3931920"/>
                </a:xfrm>
                <a:prstGeom prst="straightConnector1">
                  <a:avLst/>
                </a:prstGeom>
                <a:ln w="38100">
                  <a:solidFill>
                    <a:schemeClr val="bg1">
                      <a:lumMod val="50000"/>
                      <a:alpha val="6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V="1">
                <a:off x="3446107" y="1564603"/>
                <a:ext cx="0" cy="1974215"/>
              </a:xfrm>
              <a:prstGeom prst="straightConnector1">
                <a:avLst/>
              </a:prstGeom>
              <a:ln w="381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2922964" y="2270912"/>
                <a:ext cx="523143" cy="43324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1536800" y="3261141"/>
            <a:ext cx="1768470" cy="1631216"/>
            <a:chOff x="1536800" y="3261141"/>
            <a:chExt cx="1768470" cy="1631216"/>
          </a:xfrm>
        </p:grpSpPr>
        <p:sp>
          <p:nvSpPr>
            <p:cNvPr id="11" name="TextBox 10"/>
            <p:cNvSpPr txBox="1"/>
            <p:nvPr/>
          </p:nvSpPr>
          <p:spPr>
            <a:xfrm>
              <a:off x="1536800" y="3261141"/>
              <a:ext cx="1467068" cy="1631216"/>
            </a:xfrm>
            <a:prstGeom prst="rect">
              <a:avLst/>
            </a:prstGeom>
            <a:noFill/>
          </p:spPr>
          <p:txBody>
            <a:bodyPr wrap="none" rtlCol="0">
              <a:spAutoFit/>
            </a:bodyPr>
            <a:lstStyle/>
            <a:p>
              <a:r>
                <a:rPr lang="en-US" sz="10000" dirty="0">
                  <a:solidFill>
                    <a:srgbClr val="FF0000"/>
                  </a:solidFill>
                </a:rPr>
                <a:t>✗</a:t>
              </a:r>
            </a:p>
          </p:txBody>
        </p:sp>
        <p:sp>
          <p:nvSpPr>
            <p:cNvPr id="13" name="TextBox 12"/>
            <p:cNvSpPr txBox="1"/>
            <p:nvPr/>
          </p:nvSpPr>
          <p:spPr>
            <a:xfrm>
              <a:off x="2503447" y="3738574"/>
              <a:ext cx="801823" cy="830997"/>
            </a:xfrm>
            <a:prstGeom prst="rect">
              <a:avLst/>
            </a:prstGeom>
            <a:noFill/>
          </p:spPr>
          <p:txBody>
            <a:bodyPr wrap="none" rtlCol="0">
              <a:spAutoFit/>
            </a:bodyPr>
            <a:lstStyle/>
            <a:p>
              <a:r>
                <a:rPr lang="en-US" sz="2400" b="1" dirty="0">
                  <a:solidFill>
                    <a:srgbClr val="C00000"/>
                  </a:solidFill>
                </a:rPr>
                <a:t>perf</a:t>
              </a:r>
            </a:p>
            <a:p>
              <a:r>
                <a:rPr lang="en-US" sz="2400" b="1" dirty="0">
                  <a:solidFill>
                    <a:schemeClr val="accent1"/>
                  </a:solidFill>
                </a:rPr>
                <a:t>yield</a:t>
              </a:r>
            </a:p>
          </p:txBody>
        </p:sp>
      </p:grpSp>
      <p:grpSp>
        <p:nvGrpSpPr>
          <p:cNvPr id="15" name="Group 14"/>
          <p:cNvGrpSpPr/>
          <p:nvPr/>
        </p:nvGrpSpPr>
        <p:grpSpPr>
          <a:xfrm>
            <a:off x="5397449" y="3242720"/>
            <a:ext cx="1789211" cy="1631216"/>
            <a:chOff x="5219649" y="3242720"/>
            <a:chExt cx="1789211" cy="1631216"/>
          </a:xfrm>
        </p:grpSpPr>
        <p:sp>
          <p:nvSpPr>
            <p:cNvPr id="29" name="TextBox 28"/>
            <p:cNvSpPr txBox="1"/>
            <p:nvPr/>
          </p:nvSpPr>
          <p:spPr>
            <a:xfrm>
              <a:off x="5219649" y="3242720"/>
              <a:ext cx="1467068" cy="1631216"/>
            </a:xfrm>
            <a:prstGeom prst="rect">
              <a:avLst/>
            </a:prstGeom>
            <a:noFill/>
          </p:spPr>
          <p:txBody>
            <a:bodyPr wrap="none" rtlCol="0">
              <a:spAutoFit/>
            </a:bodyPr>
            <a:lstStyle/>
            <a:p>
              <a:r>
                <a:rPr lang="en-US" sz="10000" dirty="0">
                  <a:solidFill>
                    <a:srgbClr val="FF0000"/>
                  </a:solidFill>
                </a:rPr>
                <a:t>✗</a:t>
              </a:r>
            </a:p>
          </p:txBody>
        </p:sp>
        <p:sp>
          <p:nvSpPr>
            <p:cNvPr id="37" name="TextBox 36"/>
            <p:cNvSpPr txBox="1"/>
            <p:nvPr/>
          </p:nvSpPr>
          <p:spPr>
            <a:xfrm>
              <a:off x="6207037" y="3740214"/>
              <a:ext cx="801823" cy="830997"/>
            </a:xfrm>
            <a:prstGeom prst="rect">
              <a:avLst/>
            </a:prstGeom>
            <a:noFill/>
          </p:spPr>
          <p:txBody>
            <a:bodyPr wrap="none" rtlCol="0">
              <a:spAutoFit/>
            </a:bodyPr>
            <a:lstStyle/>
            <a:p>
              <a:r>
                <a:rPr lang="en-US" sz="2400" b="1" dirty="0">
                  <a:solidFill>
                    <a:schemeClr val="accent1"/>
                  </a:solidFill>
                </a:rPr>
                <a:t>perf</a:t>
              </a:r>
            </a:p>
            <a:p>
              <a:r>
                <a:rPr lang="en-US" sz="2400" b="1" dirty="0">
                  <a:solidFill>
                    <a:srgbClr val="C00000"/>
                  </a:solidFill>
                </a:rPr>
                <a:t>yield</a:t>
              </a:r>
            </a:p>
          </p:txBody>
        </p:sp>
      </p:grpSp>
      <p:grpSp>
        <p:nvGrpSpPr>
          <p:cNvPr id="18" name="Group 17"/>
          <p:cNvGrpSpPr/>
          <p:nvPr/>
        </p:nvGrpSpPr>
        <p:grpSpPr>
          <a:xfrm>
            <a:off x="9039064" y="3280539"/>
            <a:ext cx="1711559" cy="1631216"/>
            <a:chOff x="9039064" y="3280539"/>
            <a:chExt cx="1711559" cy="1631216"/>
          </a:xfrm>
        </p:grpSpPr>
        <p:sp>
          <p:nvSpPr>
            <p:cNvPr id="12" name="TextBox 11"/>
            <p:cNvSpPr txBox="1"/>
            <p:nvPr/>
          </p:nvSpPr>
          <p:spPr>
            <a:xfrm>
              <a:off x="9039064" y="3280539"/>
              <a:ext cx="1467068" cy="1631216"/>
            </a:xfrm>
            <a:prstGeom prst="rect">
              <a:avLst/>
            </a:prstGeom>
            <a:noFill/>
          </p:spPr>
          <p:txBody>
            <a:bodyPr wrap="none" rtlCol="0">
              <a:spAutoFit/>
            </a:bodyPr>
            <a:lstStyle/>
            <a:p>
              <a:r>
                <a:rPr lang="en-US" sz="10000" dirty="0">
                  <a:solidFill>
                    <a:srgbClr val="00B050"/>
                  </a:solidFill>
                </a:rPr>
                <a:t>✓</a:t>
              </a:r>
            </a:p>
          </p:txBody>
        </p:sp>
        <p:sp>
          <p:nvSpPr>
            <p:cNvPr id="38" name="TextBox 37"/>
            <p:cNvSpPr txBox="1"/>
            <p:nvPr/>
          </p:nvSpPr>
          <p:spPr>
            <a:xfrm>
              <a:off x="9948800" y="3722757"/>
              <a:ext cx="801823" cy="830997"/>
            </a:xfrm>
            <a:prstGeom prst="rect">
              <a:avLst/>
            </a:prstGeom>
            <a:noFill/>
          </p:spPr>
          <p:txBody>
            <a:bodyPr wrap="none" rtlCol="0">
              <a:spAutoFit/>
            </a:bodyPr>
            <a:lstStyle/>
            <a:p>
              <a:r>
                <a:rPr lang="en-US" sz="2400" b="1" dirty="0">
                  <a:solidFill>
                    <a:schemeClr val="accent1"/>
                  </a:solidFill>
                </a:rPr>
                <a:t>perf</a:t>
              </a:r>
            </a:p>
            <a:p>
              <a:r>
                <a:rPr lang="en-US" sz="2400" b="1" dirty="0">
                  <a:solidFill>
                    <a:schemeClr val="accent1"/>
                  </a:solidFill>
                </a:rPr>
                <a:t>yield</a:t>
              </a:r>
            </a:p>
          </p:txBody>
        </p:sp>
      </p:grpSp>
    </p:spTree>
    <p:extLst>
      <p:ext uri="{BB962C8B-B14F-4D97-AF65-F5344CB8AC3E}">
        <p14:creationId xmlns:p14="http://schemas.microsoft.com/office/powerpoint/2010/main" val="7960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300717"/>
            <a:ext cx="10515600" cy="5169933"/>
          </a:xfrm>
          <a:prstGeom prst="rect">
            <a:avLst/>
          </a:prstGeom>
          <a:solidFill>
            <a:schemeClr val="bg1">
              <a:lumMod val="50000"/>
              <a:alpha val="1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THESIS OVERVIEW</a:t>
            </a:r>
          </a:p>
        </p:txBody>
      </p:sp>
      <p:sp>
        <p:nvSpPr>
          <p:cNvPr id="4" name="Slide Number Placeholder 3"/>
          <p:cNvSpPr>
            <a:spLocks noGrp="1"/>
          </p:cNvSpPr>
          <p:nvPr>
            <p:ph type="sldNum" sz="quarter" idx="12"/>
          </p:nvPr>
        </p:nvSpPr>
        <p:spPr/>
        <p:txBody>
          <a:bodyPr/>
          <a:lstStyle/>
          <a:p>
            <a:fld id="{0BC41B36-6335-F546-90B9-E2121371E10D}" type="slidenum">
              <a:rPr lang="en-US" smtClean="0"/>
              <a:t>12</a:t>
            </a:fld>
            <a:endParaRPr lang="en-US"/>
          </a:p>
        </p:txBody>
      </p:sp>
      <p:sp>
        <p:nvSpPr>
          <p:cNvPr id="113" name="TextBox 112"/>
          <p:cNvSpPr txBox="1"/>
          <p:nvPr/>
        </p:nvSpPr>
        <p:spPr>
          <a:xfrm>
            <a:off x="885608" y="1370427"/>
            <a:ext cx="10542438" cy="707886"/>
          </a:xfrm>
          <a:prstGeom prst="rect">
            <a:avLst/>
          </a:prstGeom>
          <a:noFill/>
        </p:spPr>
        <p:txBody>
          <a:bodyPr wrap="none" rtlCol="0">
            <a:spAutoFit/>
          </a:bodyPr>
          <a:lstStyle/>
          <a:p>
            <a:r>
              <a:rPr lang="en-US" sz="4000" b="1" dirty="0">
                <a:solidFill>
                  <a:srgbClr val="FF0000"/>
                </a:solidFill>
              </a:rPr>
              <a:t>Address Restore Issues in Further Scaling DRAMs</a:t>
            </a:r>
          </a:p>
        </p:txBody>
      </p:sp>
      <p:grpSp>
        <p:nvGrpSpPr>
          <p:cNvPr id="13" name="Group 12"/>
          <p:cNvGrpSpPr/>
          <p:nvPr/>
        </p:nvGrpSpPr>
        <p:grpSpPr>
          <a:xfrm>
            <a:off x="1343760" y="4797199"/>
            <a:ext cx="9788841" cy="1194761"/>
            <a:chOff x="1343760" y="4797199"/>
            <a:chExt cx="9788841" cy="1194761"/>
          </a:xfrm>
        </p:grpSpPr>
        <p:grpSp>
          <p:nvGrpSpPr>
            <p:cNvPr id="111" name="Group 110"/>
            <p:cNvGrpSpPr/>
            <p:nvPr/>
          </p:nvGrpSpPr>
          <p:grpSpPr>
            <a:xfrm>
              <a:off x="3457936" y="4838582"/>
              <a:ext cx="7674665" cy="1153378"/>
              <a:chOff x="2264996" y="5107723"/>
              <a:chExt cx="7674665" cy="1153378"/>
            </a:xfrm>
          </p:grpSpPr>
          <p:sp>
            <p:nvSpPr>
              <p:cNvPr id="61" name="Rectangle 60"/>
              <p:cNvSpPr/>
              <p:nvPr/>
            </p:nvSpPr>
            <p:spPr>
              <a:xfrm>
                <a:off x="2274161" y="5107723"/>
                <a:ext cx="7665500" cy="1153378"/>
              </a:xfrm>
              <a:prstGeom prst="rect">
                <a:avLst/>
              </a:prstGeom>
              <a:solidFill>
                <a:schemeClr val="accent4"/>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alibri" charset="0"/>
                  <a:ea typeface="Calibri" charset="0"/>
                  <a:cs typeface="Calibri" charset="0"/>
                </a:endParaRPr>
              </a:p>
            </p:txBody>
          </p:sp>
          <p:sp>
            <p:nvSpPr>
              <p:cNvPr id="59" name="TextBox 58"/>
              <p:cNvSpPr txBox="1"/>
              <p:nvPr/>
            </p:nvSpPr>
            <p:spPr>
              <a:xfrm>
                <a:off x="2264996" y="5204364"/>
                <a:ext cx="7139903" cy="954107"/>
              </a:xfrm>
              <a:prstGeom prst="rect">
                <a:avLst/>
              </a:prstGeom>
              <a:noFill/>
            </p:spPr>
            <p:txBody>
              <a:bodyPr wrap="none" rtlCol="0">
                <a:spAutoFit/>
              </a:bodyPr>
              <a:lstStyle/>
              <a:p>
                <a:r>
                  <a:rPr lang="en-US" sz="3200" b="1" dirty="0">
                    <a:solidFill>
                      <a:schemeClr val="bg1"/>
                    </a:solidFill>
                  </a:rPr>
                  <a:t>Partial restore based on refresh distance</a:t>
                </a:r>
              </a:p>
              <a:p>
                <a:pPr algn="ctr"/>
                <a:r>
                  <a:rPr lang="en-US" sz="2400" b="1" dirty="0">
                    <a:solidFill>
                      <a:schemeClr val="bg1"/>
                    </a:solidFill>
                  </a:rPr>
                  <a:t>[RT-Next’HPCA16]</a:t>
                </a:r>
              </a:p>
            </p:txBody>
          </p:sp>
        </p:grpSp>
        <p:grpSp>
          <p:nvGrpSpPr>
            <p:cNvPr id="69" name="Group 68"/>
            <p:cNvGrpSpPr/>
            <p:nvPr/>
          </p:nvGrpSpPr>
          <p:grpSpPr>
            <a:xfrm>
              <a:off x="1343760" y="4797199"/>
              <a:ext cx="1051560" cy="1188720"/>
              <a:chOff x="2237160" y="4737374"/>
              <a:chExt cx="1427261" cy="1737369"/>
            </a:xfrm>
          </p:grpSpPr>
          <p:grpSp>
            <p:nvGrpSpPr>
              <p:cNvPr id="70" name="Group 69"/>
              <p:cNvGrpSpPr/>
              <p:nvPr/>
            </p:nvGrpSpPr>
            <p:grpSpPr>
              <a:xfrm>
                <a:off x="2237160" y="4737374"/>
                <a:ext cx="1427261" cy="1737369"/>
                <a:chOff x="3796877" y="3681647"/>
                <a:chExt cx="1806378" cy="2208951"/>
              </a:xfrm>
            </p:grpSpPr>
            <p:grpSp>
              <p:nvGrpSpPr>
                <p:cNvPr id="72" name="Group 71"/>
                <p:cNvGrpSpPr/>
                <p:nvPr/>
              </p:nvGrpSpPr>
              <p:grpSpPr>
                <a:xfrm>
                  <a:off x="3796877" y="3681647"/>
                  <a:ext cx="1806378" cy="2208951"/>
                  <a:chOff x="7229714" y="488439"/>
                  <a:chExt cx="1806378" cy="2208951"/>
                </a:xfrm>
              </p:grpSpPr>
              <p:cxnSp>
                <p:nvCxnSpPr>
                  <p:cNvPr id="75" name="Straight Connector 74"/>
                  <p:cNvCxnSpPr/>
                  <p:nvPr/>
                </p:nvCxnSpPr>
                <p:spPr>
                  <a:xfrm>
                    <a:off x="7229714" y="757082"/>
                    <a:ext cx="1806378" cy="0"/>
                  </a:xfrm>
                  <a:prstGeom prst="line">
                    <a:avLst/>
                  </a:prstGeom>
                  <a:ln w="317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7412899" y="488439"/>
                    <a:ext cx="0" cy="2208951"/>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8011310" y="757082"/>
                    <a:ext cx="0" cy="384361"/>
                  </a:xfrm>
                  <a:prstGeom prst="line">
                    <a:avLst/>
                  </a:prstGeom>
                  <a:ln w="3810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837744" y="1121831"/>
                    <a:ext cx="358759" cy="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7412899" y="1257732"/>
                    <a:ext cx="744953" cy="153746"/>
                  </a:xfrm>
                  <a:prstGeom prst="bentConnector3">
                    <a:avLst>
                      <a:gd name="adj1" fmla="val 61476"/>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0" name="Elbow Connector 79"/>
                  <p:cNvCxnSpPr/>
                  <p:nvPr/>
                </p:nvCxnSpPr>
                <p:spPr>
                  <a:xfrm rot="16200000" flipH="1">
                    <a:off x="8141887" y="1279150"/>
                    <a:ext cx="397002" cy="354164"/>
                  </a:xfrm>
                  <a:prstGeom prst="bentConnector3">
                    <a:avLst>
                      <a:gd name="adj1" fmla="val 40772"/>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512016" y="1781906"/>
                    <a:ext cx="0" cy="831044"/>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73" name="Straight Connector 72"/>
                <p:cNvCxnSpPr/>
                <p:nvPr/>
              </p:nvCxnSpPr>
              <p:spPr>
                <a:xfrm flipV="1">
                  <a:off x="4942059" y="4863242"/>
                  <a:ext cx="283088" cy="9273"/>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4946022" y="4974665"/>
                  <a:ext cx="283088" cy="9273"/>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71" name="Straight Connector 70"/>
              <p:cNvCxnSpPr/>
              <p:nvPr/>
            </p:nvCxnSpPr>
            <p:spPr>
              <a:xfrm>
                <a:off x="2717579" y="5339990"/>
                <a:ext cx="283464" cy="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5" name="Rectangle 4"/>
            <p:cNvSpPr/>
            <p:nvPr/>
          </p:nvSpPr>
          <p:spPr>
            <a:xfrm>
              <a:off x="2620366" y="5037616"/>
              <a:ext cx="697627" cy="707886"/>
            </a:xfrm>
            <a:prstGeom prst="rect">
              <a:avLst/>
            </a:prstGeom>
            <a:noFill/>
          </p:spPr>
          <p:txBody>
            <a:bodyPr wrap="none">
              <a:spAutoFit/>
            </a:bodyPr>
            <a:lstStyle/>
            <a:p>
              <a:r>
                <a:rPr lang="en-US" sz="4000" dirty="0">
                  <a:solidFill>
                    <a:schemeClr val="accent4"/>
                  </a:solidFill>
                </a:rPr>
                <a:t>➊</a:t>
              </a:r>
            </a:p>
          </p:txBody>
        </p:sp>
      </p:grpSp>
      <p:grpSp>
        <p:nvGrpSpPr>
          <p:cNvPr id="15" name="Group 14"/>
          <p:cNvGrpSpPr/>
          <p:nvPr/>
        </p:nvGrpSpPr>
        <p:grpSpPr>
          <a:xfrm>
            <a:off x="1168400" y="2224152"/>
            <a:ext cx="9969704" cy="1152144"/>
            <a:chOff x="1168400" y="2224152"/>
            <a:chExt cx="9969704" cy="1152144"/>
          </a:xfrm>
        </p:grpSpPr>
        <p:grpSp>
          <p:nvGrpSpPr>
            <p:cNvPr id="112" name="Group 111"/>
            <p:cNvGrpSpPr/>
            <p:nvPr/>
          </p:nvGrpSpPr>
          <p:grpSpPr>
            <a:xfrm>
              <a:off x="3456214" y="2224152"/>
              <a:ext cx="7681890" cy="1152144"/>
              <a:chOff x="3467100" y="1633606"/>
              <a:chExt cx="7681890" cy="1152144"/>
            </a:xfrm>
          </p:grpSpPr>
          <p:sp>
            <p:nvSpPr>
              <p:cNvPr id="64" name="Rectangle 63"/>
              <p:cNvSpPr/>
              <p:nvPr/>
            </p:nvSpPr>
            <p:spPr>
              <a:xfrm>
                <a:off x="3467100" y="1633606"/>
                <a:ext cx="7676386" cy="1152144"/>
              </a:xfrm>
              <a:prstGeom prst="rect">
                <a:avLst/>
              </a:prstGeom>
              <a:solidFill>
                <a:srgbClr val="007742"/>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alibri" charset="0"/>
                  <a:ea typeface="Calibri" charset="0"/>
                  <a:cs typeface="Calibri" charset="0"/>
                </a:endParaRPr>
              </a:p>
            </p:txBody>
          </p:sp>
          <p:sp>
            <p:nvSpPr>
              <p:cNvPr id="65" name="TextBox 64"/>
              <p:cNvSpPr txBox="1"/>
              <p:nvPr/>
            </p:nvSpPr>
            <p:spPr>
              <a:xfrm>
                <a:off x="3478492" y="1712863"/>
                <a:ext cx="7670498" cy="954107"/>
              </a:xfrm>
              <a:prstGeom prst="rect">
                <a:avLst/>
              </a:prstGeom>
              <a:noFill/>
            </p:spPr>
            <p:txBody>
              <a:bodyPr wrap="none" rtlCol="0">
                <a:spAutoFit/>
              </a:bodyPr>
              <a:lstStyle/>
              <a:p>
                <a:r>
                  <a:rPr lang="en-US" sz="3200" b="1" dirty="0">
                    <a:solidFill>
                      <a:schemeClr val="bg1"/>
                    </a:solidFill>
                  </a:rPr>
                  <a:t>Mitigate restore w/ approximate computing</a:t>
                </a:r>
              </a:p>
              <a:p>
                <a:pPr algn="ctr"/>
                <a:r>
                  <a:rPr lang="en-US" sz="2400" b="1" dirty="0">
                    <a:solidFill>
                      <a:schemeClr val="bg1"/>
                    </a:solidFill>
                  </a:rPr>
                  <a:t>[DrMP’PACT17, Award’MemSys16]</a:t>
                </a:r>
              </a:p>
            </p:txBody>
          </p:sp>
        </p:grpSp>
        <p:pic>
          <p:nvPicPr>
            <p:cNvPr id="107" name="Picture 106"/>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68400" y="2288143"/>
              <a:ext cx="1230765" cy="1045825"/>
            </a:xfrm>
            <a:prstGeom prst="rect">
              <a:avLst/>
            </a:prstGeom>
          </p:spPr>
        </p:pic>
        <p:sp>
          <p:nvSpPr>
            <p:cNvPr id="7" name="Rectangle 6"/>
            <p:cNvSpPr/>
            <p:nvPr/>
          </p:nvSpPr>
          <p:spPr>
            <a:xfrm>
              <a:off x="2620365" y="2475943"/>
              <a:ext cx="697627" cy="707886"/>
            </a:xfrm>
            <a:prstGeom prst="rect">
              <a:avLst/>
            </a:prstGeom>
          </p:spPr>
          <p:txBody>
            <a:bodyPr wrap="none">
              <a:spAutoFit/>
            </a:bodyPr>
            <a:lstStyle/>
            <a:p>
              <a:r>
                <a:rPr lang="en-US" sz="4000" dirty="0">
                  <a:solidFill>
                    <a:srgbClr val="007742"/>
                  </a:solidFill>
                </a:rPr>
                <a:t>➌</a:t>
              </a:r>
            </a:p>
          </p:txBody>
        </p:sp>
      </p:grpSp>
      <p:grpSp>
        <p:nvGrpSpPr>
          <p:cNvPr id="16" name="Group 15"/>
          <p:cNvGrpSpPr/>
          <p:nvPr/>
        </p:nvGrpSpPr>
        <p:grpSpPr>
          <a:xfrm>
            <a:off x="1203847" y="3507444"/>
            <a:ext cx="10123991" cy="1161331"/>
            <a:chOff x="1203847" y="3507444"/>
            <a:chExt cx="10123991" cy="1161331"/>
          </a:xfrm>
        </p:grpSpPr>
        <p:grpSp>
          <p:nvGrpSpPr>
            <p:cNvPr id="109" name="Group 108"/>
            <p:cNvGrpSpPr/>
            <p:nvPr/>
          </p:nvGrpSpPr>
          <p:grpSpPr>
            <a:xfrm>
              <a:off x="3467100" y="3516631"/>
              <a:ext cx="7860738" cy="1152144"/>
              <a:chOff x="3467100" y="3388725"/>
              <a:chExt cx="7860738" cy="1152144"/>
            </a:xfrm>
          </p:grpSpPr>
          <p:sp>
            <p:nvSpPr>
              <p:cNvPr id="62" name="Rectangle 61"/>
              <p:cNvSpPr/>
              <p:nvPr/>
            </p:nvSpPr>
            <p:spPr>
              <a:xfrm>
                <a:off x="3467100" y="3388725"/>
                <a:ext cx="7676386" cy="1152144"/>
              </a:xfrm>
              <a:prstGeom prst="rect">
                <a:avLst/>
              </a:prstGeom>
              <a:solidFill>
                <a:schemeClr val="accent6">
                  <a:lumMod val="50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alibri" charset="0"/>
                  <a:ea typeface="Calibri" charset="0"/>
                  <a:cs typeface="Calibri" charset="0"/>
                </a:endParaRPr>
              </a:p>
            </p:txBody>
          </p:sp>
          <p:sp>
            <p:nvSpPr>
              <p:cNvPr id="63" name="TextBox 62"/>
              <p:cNvSpPr txBox="1"/>
              <p:nvPr/>
            </p:nvSpPr>
            <p:spPr>
              <a:xfrm>
                <a:off x="3473380" y="3474332"/>
                <a:ext cx="7854458" cy="954107"/>
              </a:xfrm>
              <a:prstGeom prst="rect">
                <a:avLst/>
              </a:prstGeom>
              <a:noFill/>
            </p:spPr>
            <p:txBody>
              <a:bodyPr wrap="none" rtlCol="0">
                <a:spAutoFit/>
              </a:bodyPr>
              <a:lstStyle/>
              <a:p>
                <a:r>
                  <a:rPr lang="en-US" sz="3200" b="1" dirty="0">
                    <a:solidFill>
                      <a:schemeClr val="bg1"/>
                    </a:solidFill>
                  </a:rPr>
                  <a:t>Fast restore via reorganization and page </a:t>
                </a:r>
                <a:r>
                  <a:rPr lang="en-US" sz="3200" b="1" dirty="0" err="1">
                    <a:solidFill>
                      <a:schemeClr val="bg1"/>
                    </a:solidFill>
                  </a:rPr>
                  <a:t>alloc</a:t>
                </a:r>
                <a:endParaRPr lang="en-US" sz="3200" b="1" dirty="0">
                  <a:solidFill>
                    <a:schemeClr val="bg1"/>
                  </a:solidFill>
                </a:endParaRPr>
              </a:p>
              <a:p>
                <a:pPr algn="ctr"/>
                <a:r>
                  <a:rPr lang="en-US" sz="2400" b="1" dirty="0">
                    <a:solidFill>
                      <a:schemeClr val="bg1"/>
                    </a:solidFill>
                  </a:rPr>
                  <a:t>[CkRemap’DATE15, Alloc’TODAES17]</a:t>
                </a:r>
              </a:p>
            </p:txBody>
          </p:sp>
        </p:grpSp>
        <p:sp>
          <p:nvSpPr>
            <p:cNvPr id="6" name="Rectangle 5"/>
            <p:cNvSpPr/>
            <p:nvPr/>
          </p:nvSpPr>
          <p:spPr>
            <a:xfrm>
              <a:off x="2621322" y="3738760"/>
              <a:ext cx="697627" cy="707886"/>
            </a:xfrm>
            <a:prstGeom prst="rect">
              <a:avLst/>
            </a:prstGeom>
            <a:noFill/>
            <a:ln>
              <a:noFill/>
            </a:ln>
          </p:spPr>
          <p:txBody>
            <a:bodyPr wrap="none">
              <a:spAutoFit/>
            </a:bodyPr>
            <a:lstStyle/>
            <a:p>
              <a:r>
                <a:rPr lang="en-US" sz="4000" dirty="0">
                  <a:solidFill>
                    <a:schemeClr val="accent6">
                      <a:lumMod val="50000"/>
                    </a:schemeClr>
                  </a:solidFill>
                </a:rPr>
                <a:t>➋</a:t>
              </a:r>
            </a:p>
          </p:txBody>
        </p:sp>
        <p:grpSp>
          <p:nvGrpSpPr>
            <p:cNvPr id="12" name="Group 11"/>
            <p:cNvGrpSpPr/>
            <p:nvPr/>
          </p:nvGrpSpPr>
          <p:grpSpPr>
            <a:xfrm>
              <a:off x="1203847" y="3507444"/>
              <a:ext cx="1239101" cy="1138512"/>
              <a:chOff x="125675" y="5371469"/>
              <a:chExt cx="1190540" cy="1126849"/>
            </a:xfrm>
          </p:grpSpPr>
          <p:sp>
            <p:nvSpPr>
              <p:cNvPr id="9" name="Rounded Rectangle 8"/>
              <p:cNvSpPr/>
              <p:nvPr/>
            </p:nvSpPr>
            <p:spPr>
              <a:xfrm>
                <a:off x="354842" y="5609230"/>
                <a:ext cx="723331" cy="655092"/>
              </a:xfrm>
              <a:prstGeom prst="roundRect">
                <a:avLst/>
              </a:prstGeom>
              <a:noFill/>
              <a:ln w="381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0" name="Group 9"/>
              <p:cNvGrpSpPr/>
              <p:nvPr/>
            </p:nvGrpSpPr>
            <p:grpSpPr>
              <a:xfrm>
                <a:off x="473012" y="5371469"/>
                <a:ext cx="457200" cy="182880"/>
                <a:chOff x="473012" y="5344173"/>
                <a:chExt cx="457200" cy="182880"/>
              </a:xfrm>
            </p:grpSpPr>
            <p:cxnSp>
              <p:nvCxnSpPr>
                <p:cNvPr id="35" name="Straight Connector 34"/>
                <p:cNvCxnSpPr/>
                <p:nvPr/>
              </p:nvCxnSpPr>
              <p:spPr>
                <a:xfrm>
                  <a:off x="4730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254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778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02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488934" y="6315438"/>
                <a:ext cx="457200" cy="182880"/>
                <a:chOff x="473012" y="5344173"/>
                <a:chExt cx="457200" cy="182880"/>
              </a:xfrm>
            </p:grpSpPr>
            <p:cxnSp>
              <p:nvCxnSpPr>
                <p:cNvPr id="41" name="Straight Connector 40"/>
                <p:cNvCxnSpPr/>
                <p:nvPr/>
              </p:nvCxnSpPr>
              <p:spPr>
                <a:xfrm>
                  <a:off x="4730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254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7778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302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rot="5400000">
                <a:off x="996175" y="5826393"/>
                <a:ext cx="457200" cy="182880"/>
                <a:chOff x="473012" y="5344173"/>
                <a:chExt cx="457200" cy="182880"/>
              </a:xfrm>
            </p:grpSpPr>
            <p:cxnSp>
              <p:nvCxnSpPr>
                <p:cNvPr id="46" name="Straight Connector 45"/>
                <p:cNvCxnSpPr/>
                <p:nvPr/>
              </p:nvCxnSpPr>
              <p:spPr>
                <a:xfrm>
                  <a:off x="4730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254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78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302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rot="5400000">
                <a:off x="-11485" y="5826393"/>
                <a:ext cx="457200" cy="182880"/>
                <a:chOff x="473012" y="5344173"/>
                <a:chExt cx="457200" cy="182880"/>
              </a:xfrm>
            </p:grpSpPr>
            <p:cxnSp>
              <p:nvCxnSpPr>
                <p:cNvPr id="51" name="Straight Connector 50"/>
                <p:cNvCxnSpPr/>
                <p:nvPr/>
              </p:nvCxnSpPr>
              <p:spPr>
                <a:xfrm>
                  <a:off x="4730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254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778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930212" y="5344173"/>
                  <a:ext cx="0" cy="182880"/>
                </a:xfrm>
                <a:prstGeom prst="line">
                  <a:avLst/>
                </a:prstGeom>
                <a:ln w="381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407018" y="5732059"/>
                <a:ext cx="627162" cy="396011"/>
              </a:xfrm>
              <a:prstGeom prst="rect">
                <a:avLst/>
              </a:prstGeom>
              <a:noFill/>
              <a:ln>
                <a:noFill/>
              </a:ln>
            </p:spPr>
            <p:txBody>
              <a:bodyPr wrap="none" rtlCol="0">
                <a:spAutoFit/>
              </a:bodyPr>
              <a:lstStyle/>
              <a:p>
                <a:pPr algn="ctr"/>
                <a:r>
                  <a:rPr lang="en-US" sz="2000" b="1">
                    <a:solidFill>
                      <a:schemeClr val="accent5">
                        <a:lumMod val="50000"/>
                      </a:schemeClr>
                    </a:solidFill>
                  </a:rPr>
                  <a:t>DDR</a:t>
                </a:r>
                <a:endParaRPr lang="en-US" sz="2000" b="1" dirty="0">
                  <a:solidFill>
                    <a:schemeClr val="accent5">
                      <a:lumMod val="50000"/>
                    </a:schemeClr>
                  </a:solidFill>
                </a:endParaRPr>
              </a:p>
            </p:txBody>
          </p:sp>
        </p:grpSp>
      </p:grpSp>
    </p:spTree>
    <p:extLst>
      <p:ext uri="{BB962C8B-B14F-4D97-AF65-F5344CB8AC3E}">
        <p14:creationId xmlns:p14="http://schemas.microsoft.com/office/powerpoint/2010/main" val="5438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fld id="{0BC41B36-6335-F546-90B9-E2121371E10D}" type="slidenum">
              <a:rPr lang="en-US" smtClean="0"/>
              <a:t>13</a:t>
            </a:fld>
            <a:endParaRPr lang="en-US"/>
          </a:p>
        </p:txBody>
      </p:sp>
      <p:grpSp>
        <p:nvGrpSpPr>
          <p:cNvPr id="50" name="Group 49"/>
          <p:cNvGrpSpPr/>
          <p:nvPr/>
        </p:nvGrpSpPr>
        <p:grpSpPr>
          <a:xfrm>
            <a:off x="1357316" y="3535681"/>
            <a:ext cx="731520" cy="731520"/>
            <a:chOff x="100016" y="3600454"/>
            <a:chExt cx="731520" cy="731520"/>
          </a:xfrm>
        </p:grpSpPr>
        <p:pic>
          <p:nvPicPr>
            <p:cNvPr id="51" name="Picture 50"/>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0173" y="3645455"/>
              <a:ext cx="646113" cy="549025"/>
            </a:xfrm>
            <a:prstGeom prst="rect">
              <a:avLst/>
            </a:prstGeom>
          </p:spPr>
        </p:pic>
        <p:sp>
          <p:nvSpPr>
            <p:cNvPr id="52" name="Oval 51"/>
            <p:cNvSpPr/>
            <p:nvPr/>
          </p:nvSpPr>
          <p:spPr>
            <a:xfrm>
              <a:off x="100016" y="360045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68" name="Group 67"/>
          <p:cNvGrpSpPr/>
          <p:nvPr/>
        </p:nvGrpSpPr>
        <p:grpSpPr>
          <a:xfrm>
            <a:off x="1362691" y="2443481"/>
            <a:ext cx="731520" cy="731520"/>
            <a:chOff x="0" y="2824820"/>
            <a:chExt cx="731520" cy="731520"/>
          </a:xfrm>
        </p:grpSpPr>
        <p:grpSp>
          <p:nvGrpSpPr>
            <p:cNvPr id="69" name="Group 68"/>
            <p:cNvGrpSpPr/>
            <p:nvPr/>
          </p:nvGrpSpPr>
          <p:grpSpPr>
            <a:xfrm>
              <a:off x="40944" y="2838707"/>
              <a:ext cx="655093" cy="709711"/>
              <a:chOff x="125675" y="5371469"/>
              <a:chExt cx="1190540" cy="1126849"/>
            </a:xfrm>
          </p:grpSpPr>
          <p:sp>
            <p:nvSpPr>
              <p:cNvPr id="71" name="Rounded Rectangle 70"/>
              <p:cNvSpPr/>
              <p:nvPr/>
            </p:nvSpPr>
            <p:spPr>
              <a:xfrm>
                <a:off x="354842" y="5609230"/>
                <a:ext cx="723331" cy="655092"/>
              </a:xfrm>
              <a:prstGeom prst="roundRect">
                <a:avLst/>
              </a:prstGeom>
              <a:noFill/>
              <a:ln w="254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nvGrpSpPr>
              <p:cNvPr id="72" name="Group 71"/>
              <p:cNvGrpSpPr/>
              <p:nvPr/>
            </p:nvGrpSpPr>
            <p:grpSpPr>
              <a:xfrm>
                <a:off x="473012" y="5371469"/>
                <a:ext cx="457200" cy="182880"/>
                <a:chOff x="473012" y="5344173"/>
                <a:chExt cx="457200" cy="182880"/>
              </a:xfrm>
            </p:grpSpPr>
            <p:cxnSp>
              <p:nvCxnSpPr>
                <p:cNvPr id="89" name="Straight Connector 88"/>
                <p:cNvCxnSpPr/>
                <p:nvPr/>
              </p:nvCxnSpPr>
              <p:spPr>
                <a:xfrm>
                  <a:off x="473012" y="5344173"/>
                  <a:ext cx="0" cy="182880"/>
                </a:xfrm>
                <a:prstGeom prst="line">
                  <a:avLst/>
                </a:prstGeom>
                <a:ln w="3175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488934" y="6315438"/>
                <a:ext cx="457200" cy="182880"/>
                <a:chOff x="473012" y="5344173"/>
                <a:chExt cx="457200" cy="182880"/>
              </a:xfrm>
            </p:grpSpPr>
            <p:cxnSp>
              <p:nvCxnSpPr>
                <p:cNvPr id="85" name="Straight Connector 84"/>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rot="5400000">
                <a:off x="996175" y="5826393"/>
                <a:ext cx="457200" cy="182880"/>
                <a:chOff x="473012" y="5344173"/>
                <a:chExt cx="457200" cy="182880"/>
              </a:xfrm>
            </p:grpSpPr>
            <p:cxnSp>
              <p:nvCxnSpPr>
                <p:cNvPr id="81" name="Straight Connector 80"/>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rot="5400000">
                <a:off x="-11485" y="5826393"/>
                <a:ext cx="457200" cy="182880"/>
                <a:chOff x="473012" y="5344173"/>
                <a:chExt cx="457200" cy="182880"/>
              </a:xfrm>
            </p:grpSpPr>
            <p:cxnSp>
              <p:nvCxnSpPr>
                <p:cNvPr id="77" name="Straight Connector 76"/>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206131" y="5669432"/>
                <a:ext cx="1035672" cy="537542"/>
              </a:xfrm>
              <a:prstGeom prst="rect">
                <a:avLst/>
              </a:prstGeom>
              <a:noFill/>
            </p:spPr>
            <p:txBody>
              <a:bodyPr wrap="square" rtlCol="0">
                <a:spAutoFit/>
              </a:bodyPr>
              <a:lstStyle/>
              <a:p>
                <a:pPr algn="ctr"/>
                <a:r>
                  <a:rPr lang="en-US" sz="1600" b="1" dirty="0">
                    <a:solidFill>
                      <a:schemeClr val="accent5">
                        <a:lumMod val="50000"/>
                      </a:schemeClr>
                    </a:solidFill>
                  </a:rPr>
                  <a:t>DDR</a:t>
                </a:r>
              </a:p>
            </p:txBody>
          </p:sp>
        </p:grpSp>
        <p:sp>
          <p:nvSpPr>
            <p:cNvPr id="70" name="Oval 69"/>
            <p:cNvSpPr/>
            <p:nvPr/>
          </p:nvSpPr>
          <p:spPr>
            <a:xfrm>
              <a:off x="0" y="282482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grpSp>
        <p:nvGrpSpPr>
          <p:cNvPr id="95" name="Group 94"/>
          <p:cNvGrpSpPr/>
          <p:nvPr/>
        </p:nvGrpSpPr>
        <p:grpSpPr>
          <a:xfrm>
            <a:off x="3251201" y="1219203"/>
            <a:ext cx="7665500" cy="1077218"/>
            <a:chOff x="3251201" y="1112523"/>
            <a:chExt cx="7665500" cy="1077218"/>
          </a:xfrm>
        </p:grpSpPr>
        <p:sp>
          <p:nvSpPr>
            <p:cNvPr id="93" name="Rectangle 9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94" name="TextBox 93"/>
            <p:cNvSpPr txBox="1"/>
            <p:nvPr/>
          </p:nvSpPr>
          <p:spPr>
            <a:xfrm>
              <a:off x="3496036" y="1112523"/>
              <a:ext cx="6569940" cy="1077218"/>
            </a:xfrm>
            <a:prstGeom prst="rect">
              <a:avLst/>
            </a:prstGeom>
            <a:noFill/>
          </p:spPr>
          <p:txBody>
            <a:bodyPr wrap="none" rtlCol="0">
              <a:spAutoFit/>
            </a:bodyPr>
            <a:lstStyle/>
            <a:p>
              <a:r>
                <a:rPr lang="en-US" sz="3200" b="1" dirty="0">
                  <a:solidFill>
                    <a:schemeClr val="accent4"/>
                  </a:solidFill>
                  <a:ea typeface="Abadi MT Condensed Light" charset="0"/>
                  <a:cs typeface="Abadi MT Condensed Light" charset="0"/>
                </a:rPr>
                <a:t>RT-Next</a:t>
              </a:r>
            </a:p>
            <a:p>
              <a:r>
                <a:rPr lang="en-US" sz="3200" dirty="0">
                  <a:solidFill>
                    <a:schemeClr val="accent4"/>
                  </a:solidFill>
                  <a:ea typeface="Abadi MT Condensed Light" charset="0"/>
                  <a:cs typeface="Abadi MT Condensed Light" charset="0"/>
                </a:rPr>
                <a:t>    </a:t>
              </a:r>
              <a:r>
                <a:rPr lang="en-US" sz="2800" dirty="0">
                  <a:solidFill>
                    <a:schemeClr val="accent4"/>
                  </a:solidFill>
                  <a:ea typeface="Abadi MT Condensed Light" charset="0"/>
                  <a:cs typeface="Abadi MT Condensed Light" charset="0"/>
                </a:rPr>
                <a:t>Partial restore based on refresh distance</a:t>
              </a:r>
            </a:p>
          </p:txBody>
        </p:sp>
      </p:grpSp>
      <p:grpSp>
        <p:nvGrpSpPr>
          <p:cNvPr id="109" name="Group 108"/>
          <p:cNvGrpSpPr/>
          <p:nvPr/>
        </p:nvGrpSpPr>
        <p:grpSpPr>
          <a:xfrm>
            <a:off x="1370016" y="4687509"/>
            <a:ext cx="839784" cy="749300"/>
            <a:chOff x="1204916" y="4648200"/>
            <a:chExt cx="839784" cy="749300"/>
          </a:xfrm>
        </p:grpSpPr>
        <p:pic>
          <p:nvPicPr>
            <p:cNvPr id="107" name="Picture 106"/>
            <p:cNvPicPr>
              <a:picLocks noChangeAspect="1"/>
            </p:cNvPicPr>
            <p:nvPr/>
          </p:nvPicPr>
          <p:blipFill>
            <a:blip r:embed="rId4">
              <a:duotone>
                <a:prstClr val="black"/>
                <a:schemeClr val="accent1">
                  <a:tint val="45000"/>
                  <a:satMod val="400000"/>
                </a:schemeClr>
              </a:duotone>
            </a:blip>
            <a:stretch>
              <a:fillRect/>
            </a:stretch>
          </p:blipFill>
          <p:spPr>
            <a:xfrm>
              <a:off x="1295400" y="4648200"/>
              <a:ext cx="749300" cy="749300"/>
            </a:xfrm>
            <a:prstGeom prst="rect">
              <a:avLst/>
            </a:prstGeom>
          </p:spPr>
        </p:pic>
        <p:sp>
          <p:nvSpPr>
            <p:cNvPr id="108" name="Oval 107"/>
            <p:cNvSpPr/>
            <p:nvPr/>
          </p:nvSpPr>
          <p:spPr>
            <a:xfrm>
              <a:off x="1204916" y="465074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50000"/>
                  </a:schemeClr>
                </a:solidFill>
              </a:endParaRPr>
            </a:p>
          </p:txBody>
        </p:sp>
      </p:grpSp>
      <p:grpSp>
        <p:nvGrpSpPr>
          <p:cNvPr id="3" name="Group 2"/>
          <p:cNvGrpSpPr/>
          <p:nvPr/>
        </p:nvGrpSpPr>
        <p:grpSpPr>
          <a:xfrm>
            <a:off x="1358903" y="1392052"/>
            <a:ext cx="731520" cy="731520"/>
            <a:chOff x="1358903" y="1285372"/>
            <a:chExt cx="731520" cy="731520"/>
          </a:xfrm>
        </p:grpSpPr>
        <p:grpSp>
          <p:nvGrpSpPr>
            <p:cNvPr id="54" name="Group 53"/>
            <p:cNvGrpSpPr/>
            <p:nvPr/>
          </p:nvGrpSpPr>
          <p:grpSpPr>
            <a:xfrm>
              <a:off x="1477965" y="1380618"/>
              <a:ext cx="501649" cy="539750"/>
              <a:chOff x="2237160" y="4737374"/>
              <a:chExt cx="1427261" cy="1737369"/>
            </a:xfrm>
          </p:grpSpPr>
          <p:grpSp>
            <p:nvGrpSpPr>
              <p:cNvPr id="56" name="Group 55"/>
              <p:cNvGrpSpPr/>
              <p:nvPr/>
            </p:nvGrpSpPr>
            <p:grpSpPr>
              <a:xfrm>
                <a:off x="2237160" y="4737374"/>
                <a:ext cx="1427261" cy="1737369"/>
                <a:chOff x="3796877" y="3681647"/>
                <a:chExt cx="1806378" cy="2208951"/>
              </a:xfrm>
            </p:grpSpPr>
            <p:grpSp>
              <p:nvGrpSpPr>
                <p:cNvPr id="58" name="Group 57"/>
                <p:cNvGrpSpPr/>
                <p:nvPr/>
              </p:nvGrpSpPr>
              <p:grpSpPr>
                <a:xfrm>
                  <a:off x="3796877" y="3681647"/>
                  <a:ext cx="1806378" cy="2208951"/>
                  <a:chOff x="7229714" y="488439"/>
                  <a:chExt cx="1806378" cy="2208951"/>
                </a:xfrm>
              </p:grpSpPr>
              <p:cxnSp>
                <p:nvCxnSpPr>
                  <p:cNvPr id="61" name="Straight Connector 60"/>
                  <p:cNvCxnSpPr/>
                  <p:nvPr/>
                </p:nvCxnSpPr>
                <p:spPr>
                  <a:xfrm>
                    <a:off x="7229714" y="757082"/>
                    <a:ext cx="1806378" cy="0"/>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412899" y="488439"/>
                    <a:ext cx="0" cy="2208951"/>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011310" y="757082"/>
                    <a:ext cx="0" cy="384361"/>
                  </a:xfrm>
                  <a:prstGeom prst="line">
                    <a:avLst/>
                  </a:prstGeom>
                  <a:ln w="1905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837744" y="1121831"/>
                    <a:ext cx="358759"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Elbow Connector 64"/>
                  <p:cNvCxnSpPr/>
                  <p:nvPr/>
                </p:nvCxnSpPr>
                <p:spPr>
                  <a:xfrm flipV="1">
                    <a:off x="7412899" y="1257732"/>
                    <a:ext cx="744953" cy="153746"/>
                  </a:xfrm>
                  <a:prstGeom prst="bentConnector3">
                    <a:avLst>
                      <a:gd name="adj1" fmla="val 61476"/>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16200000" flipH="1">
                    <a:off x="8141887" y="1279150"/>
                    <a:ext cx="397002" cy="354164"/>
                  </a:xfrm>
                  <a:prstGeom prst="bentConnector3">
                    <a:avLst>
                      <a:gd name="adj1" fmla="val 40772"/>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8512016" y="1781906"/>
                    <a:ext cx="0" cy="831044"/>
                  </a:xfrm>
                  <a:prstGeom prst="straightConnector1">
                    <a:avLst/>
                  </a:prstGeom>
                  <a:ln w="1905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59" name="Straight Connector 58"/>
                <p:cNvCxnSpPr/>
                <p:nvPr/>
              </p:nvCxnSpPr>
              <p:spPr>
                <a:xfrm flipV="1">
                  <a:off x="4942059" y="4863242"/>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946022" y="4974665"/>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7" name="Straight Connector 56"/>
              <p:cNvCxnSpPr/>
              <p:nvPr/>
            </p:nvCxnSpPr>
            <p:spPr>
              <a:xfrm>
                <a:off x="2717579" y="5339990"/>
                <a:ext cx="283464"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10" name="Oval 109"/>
            <p:cNvSpPr/>
            <p:nvPr/>
          </p:nvSpPr>
          <p:spPr>
            <a:xfrm>
              <a:off x="1358903" y="1285372"/>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05" name="Group 104"/>
          <p:cNvGrpSpPr/>
          <p:nvPr/>
        </p:nvGrpSpPr>
        <p:grpSpPr>
          <a:xfrm>
            <a:off x="3267123" y="2299651"/>
            <a:ext cx="7665500" cy="1021077"/>
            <a:chOff x="3251201" y="1112523"/>
            <a:chExt cx="7665500" cy="1021077"/>
          </a:xfrm>
        </p:grpSpPr>
        <p:sp>
          <p:nvSpPr>
            <p:cNvPr id="106" name="Rectangle 10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1" name="TextBox 110"/>
            <p:cNvSpPr txBox="1"/>
            <p:nvPr/>
          </p:nvSpPr>
          <p:spPr>
            <a:xfrm>
              <a:off x="3496036" y="1112523"/>
              <a:ext cx="7028014" cy="1015663"/>
            </a:xfrm>
            <a:prstGeom prst="rect">
              <a:avLst/>
            </a:prstGeom>
            <a:noFill/>
          </p:spPr>
          <p:txBody>
            <a:bodyPr wrap="none" rtlCol="0">
              <a:spAutoFit/>
            </a:bodyPr>
            <a:lstStyle/>
            <a:p>
              <a:r>
                <a:rPr lang="en-US" sz="3200" b="1" dirty="0" err="1">
                  <a:solidFill>
                    <a:schemeClr val="accent5">
                      <a:lumMod val="50000"/>
                    </a:schemeClr>
                  </a:solidFill>
                  <a:ea typeface="Abadi MT Condensed Light" charset="0"/>
                  <a:cs typeface="Abadi MT Condensed Light" charset="0"/>
                </a:rPr>
                <a:t>CkRemap</a:t>
              </a:r>
              <a:endParaRPr lang="en-US" sz="3200" b="1" dirty="0">
                <a:solidFill>
                  <a:schemeClr val="accent5">
                    <a:lumMod val="50000"/>
                  </a:schemeClr>
                </a:solidFill>
                <a:ea typeface="Abadi MT Condensed Light" charset="0"/>
                <a:cs typeface="Abadi MT Condensed Light" charset="0"/>
              </a:endParaRPr>
            </a:p>
            <a:p>
              <a:r>
                <a:rPr lang="en-US" sz="2800" dirty="0">
                  <a:solidFill>
                    <a:schemeClr val="accent5">
                      <a:lumMod val="50000"/>
                    </a:schemeClr>
                  </a:solidFill>
                  <a:ea typeface="Abadi MT Condensed Light" charset="0"/>
                  <a:cs typeface="Abadi MT Condensed Light" charset="0"/>
                </a:rPr>
                <a:t>    Fast restore via reorganization and allocation</a:t>
              </a:r>
            </a:p>
          </p:txBody>
        </p:sp>
      </p:grpSp>
      <p:grpSp>
        <p:nvGrpSpPr>
          <p:cNvPr id="112" name="Group 111"/>
          <p:cNvGrpSpPr/>
          <p:nvPr/>
        </p:nvGrpSpPr>
        <p:grpSpPr>
          <a:xfrm>
            <a:off x="3255750" y="3393747"/>
            <a:ext cx="7665500" cy="1021077"/>
            <a:chOff x="3251201" y="1112523"/>
            <a:chExt cx="7665500" cy="1021077"/>
          </a:xfrm>
        </p:grpSpPr>
        <p:sp>
          <p:nvSpPr>
            <p:cNvPr id="113" name="Rectangle 11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4" name="TextBox 113"/>
            <p:cNvSpPr txBox="1"/>
            <p:nvPr/>
          </p:nvSpPr>
          <p:spPr>
            <a:xfrm>
              <a:off x="3496036" y="1112523"/>
              <a:ext cx="7144135" cy="1015663"/>
            </a:xfrm>
            <a:prstGeom prst="rect">
              <a:avLst/>
            </a:prstGeom>
            <a:noFill/>
          </p:spPr>
          <p:txBody>
            <a:bodyPr wrap="none" rtlCol="0">
              <a:spAutoFit/>
            </a:bodyPr>
            <a:lstStyle/>
            <a:p>
              <a:r>
                <a:rPr lang="en-US" sz="3200" b="1" dirty="0" err="1">
                  <a:solidFill>
                    <a:schemeClr val="accent1">
                      <a:lumMod val="50000"/>
                    </a:schemeClr>
                  </a:solidFill>
                  <a:ea typeface="Abadi MT Condensed Light" charset="0"/>
                  <a:cs typeface="Abadi MT Condensed Light" charset="0"/>
                </a:rPr>
                <a:t>DrMP</a:t>
              </a:r>
              <a:endParaRPr lang="en-US" sz="3200" b="1" dirty="0">
                <a:solidFill>
                  <a:schemeClr val="accent1">
                    <a:lumMod val="50000"/>
                  </a:schemeClr>
                </a:solidFill>
                <a:ea typeface="Abadi MT Condensed Light" charset="0"/>
                <a:cs typeface="Abadi MT Condensed Light" charset="0"/>
              </a:endParaRPr>
            </a:p>
            <a:p>
              <a:r>
                <a:rPr lang="en-US" sz="2800" dirty="0">
                  <a:solidFill>
                    <a:schemeClr val="accent1">
                      <a:lumMod val="50000"/>
                    </a:schemeClr>
                  </a:solidFill>
                  <a:ea typeface="Abadi MT Condensed Light" charset="0"/>
                  <a:cs typeface="Abadi MT Condensed Light" charset="0"/>
                </a:rPr>
                <a:t>    Mitigate restore with approximate computing</a:t>
              </a:r>
            </a:p>
          </p:txBody>
        </p:sp>
      </p:grpSp>
      <p:grpSp>
        <p:nvGrpSpPr>
          <p:cNvPr id="115" name="Group 114"/>
          <p:cNvGrpSpPr/>
          <p:nvPr/>
        </p:nvGrpSpPr>
        <p:grpSpPr>
          <a:xfrm>
            <a:off x="3258024" y="4564904"/>
            <a:ext cx="7665500" cy="939918"/>
            <a:chOff x="3251201" y="1193682"/>
            <a:chExt cx="7665500" cy="939918"/>
          </a:xfrm>
        </p:grpSpPr>
        <p:sp>
          <p:nvSpPr>
            <p:cNvPr id="116" name="Rectangle 11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7" name="TextBox 116"/>
            <p:cNvSpPr txBox="1"/>
            <p:nvPr/>
          </p:nvSpPr>
          <p:spPr>
            <a:xfrm>
              <a:off x="3523332" y="1371835"/>
              <a:ext cx="5990807" cy="584775"/>
            </a:xfrm>
            <a:prstGeom prst="rect">
              <a:avLst/>
            </a:prstGeom>
            <a:noFill/>
          </p:spPr>
          <p:txBody>
            <a:bodyPr wrap="none" rtlCol="0">
              <a:spAutoFit/>
            </a:bodyPr>
            <a:lstStyle/>
            <a:p>
              <a:r>
                <a:rPr lang="en-US" sz="3200" b="1" dirty="0">
                  <a:solidFill>
                    <a:schemeClr val="tx2">
                      <a:lumMod val="50000"/>
                    </a:schemeClr>
                  </a:solidFill>
                  <a:ea typeface="Abadi MT Condensed Light" charset="0"/>
                  <a:cs typeface="Abadi MT Condensed Light" charset="0"/>
                </a:rPr>
                <a:t>Summary and Research Directions</a:t>
              </a:r>
            </a:p>
          </p:txBody>
        </p:sp>
      </p:grpSp>
    </p:spTree>
    <p:extLst>
      <p:ext uri="{BB962C8B-B14F-4D97-AF65-F5344CB8AC3E}">
        <p14:creationId xmlns:p14="http://schemas.microsoft.com/office/powerpoint/2010/main" val="71537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5.55112E-17 L -0.0569 0.00046 " pathEditMode="relative" rAng="0" ptsTypes="AA">
                                      <p:cBhvr>
                                        <p:cTn id="6" dur="500" fill="hold"/>
                                        <p:tgtEl>
                                          <p:spTgt spid="95"/>
                                        </p:tgtEl>
                                        <p:attrNameLst>
                                          <p:attrName>ppt_x</p:attrName>
                                          <p:attrName>ppt_y</p:attrName>
                                        </p:attrNameLst>
                                      </p:cBhvr>
                                      <p:rCtr x="-285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CHARGING - RESTORE</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14</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7" name="Group 6"/>
          <p:cNvGrpSpPr/>
          <p:nvPr/>
        </p:nvGrpSpPr>
        <p:grpSpPr>
          <a:xfrm>
            <a:off x="2444331" y="1332812"/>
            <a:ext cx="4572000" cy="2286000"/>
            <a:chOff x="4523309" y="1757926"/>
            <a:chExt cx="4572000" cy="2286000"/>
          </a:xfrm>
        </p:grpSpPr>
        <p:grpSp>
          <p:nvGrpSpPr>
            <p:cNvPr id="91" name="Group 90"/>
            <p:cNvGrpSpPr/>
            <p:nvPr/>
          </p:nvGrpSpPr>
          <p:grpSpPr>
            <a:xfrm>
              <a:off x="4523309" y="1757926"/>
              <a:ext cx="4572000" cy="2286000"/>
              <a:chOff x="679905" y="1894556"/>
              <a:chExt cx="4572000" cy="2286000"/>
            </a:xfrm>
          </p:grpSpPr>
          <p:cxnSp>
            <p:nvCxnSpPr>
              <p:cNvPr id="93" name="Straight Connector 92"/>
              <p:cNvCxnSpPr/>
              <p:nvPr/>
            </p:nvCxnSpPr>
            <p:spPr>
              <a:xfrm flipH="1">
                <a:off x="696266" y="1894556"/>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679905" y="4158705"/>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545290" y="2748184"/>
              <a:ext cx="3039859" cy="1017833"/>
              <a:chOff x="4555800" y="2884814"/>
              <a:chExt cx="3039859" cy="1017833"/>
            </a:xfrm>
          </p:grpSpPr>
          <p:cxnSp>
            <p:nvCxnSpPr>
              <p:cNvPr id="67" name="Straight Connector 66"/>
              <p:cNvCxnSpPr/>
              <p:nvPr/>
            </p:nvCxnSpPr>
            <p:spPr>
              <a:xfrm flipV="1">
                <a:off x="4555800" y="3439706"/>
                <a:ext cx="365760" cy="1"/>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4905683" y="2884814"/>
                <a:ext cx="2689976" cy="1017833"/>
                <a:chOff x="4916193" y="2895324"/>
                <a:chExt cx="2689976" cy="1017833"/>
              </a:xfrm>
            </p:grpSpPr>
            <p:sp>
              <p:nvSpPr>
                <p:cNvPr id="68" name="Freeform 67"/>
                <p:cNvSpPr/>
                <p:nvPr/>
              </p:nvSpPr>
              <p:spPr>
                <a:xfrm>
                  <a:off x="4916193" y="3439705"/>
                  <a:ext cx="377037" cy="473451"/>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9" name="Freeform 68"/>
                <p:cNvSpPr/>
                <p:nvPr/>
              </p:nvSpPr>
              <p:spPr>
                <a:xfrm>
                  <a:off x="5277090" y="3155927"/>
                  <a:ext cx="1198965" cy="757230"/>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9" name="Freeform 98"/>
                <p:cNvSpPr/>
                <p:nvPr/>
              </p:nvSpPr>
              <p:spPr>
                <a:xfrm>
                  <a:off x="6476055" y="2895324"/>
                  <a:ext cx="1130114" cy="260603"/>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cxnSp>
          <p:nvCxnSpPr>
            <p:cNvPr id="48" name="Straight Connector 47"/>
            <p:cNvCxnSpPr/>
            <p:nvPr/>
          </p:nvCxnSpPr>
          <p:spPr>
            <a:xfrm>
              <a:off x="4544801" y="270339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sp>
        <p:nvSpPr>
          <p:cNvPr id="51" name="Content Placeholder 2"/>
          <p:cNvSpPr txBox="1">
            <a:spLocks/>
          </p:cNvSpPr>
          <p:nvPr/>
        </p:nvSpPr>
        <p:spPr bwMode="auto">
          <a:xfrm>
            <a:off x="2267712" y="4114800"/>
            <a:ext cx="6854125" cy="1326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a:solidFill>
                  <a:schemeClr val="accent4">
                    <a:lumMod val="50000"/>
                  </a:schemeClr>
                </a:solidFill>
              </a:rPr>
              <a:t>Post-access restore</a:t>
            </a:r>
          </a:p>
          <a:p>
            <a:pPr marL="457200" indent="-274320" eaLnBrk="1" fontAlgn="auto" hangingPunct="1">
              <a:spcBef>
                <a:spcPts val="0"/>
              </a:spcBef>
              <a:spcAft>
                <a:spcPts val="0"/>
              </a:spcAft>
              <a:buClrTx/>
              <a:buSzTx/>
              <a:buFont typeface=".AppleSystemUIFont" charset="-120"/>
              <a:buChar char="-"/>
            </a:pPr>
            <a:r>
              <a:rPr lang="en-US" sz="2400" dirty="0">
                <a:solidFill>
                  <a:schemeClr val="accent4">
                    <a:lumMod val="50000"/>
                  </a:schemeClr>
                </a:solidFill>
              </a:rPr>
              <a:t>Fully charge cells</a:t>
            </a:r>
          </a:p>
          <a:p>
            <a:pPr marL="457200" indent="-274320" eaLnBrk="1" fontAlgn="auto" hangingPunct="1">
              <a:spcBef>
                <a:spcPts val="0"/>
              </a:spcBef>
              <a:spcAft>
                <a:spcPts val="0"/>
              </a:spcAft>
              <a:buClrTx/>
              <a:buSzTx/>
              <a:buFont typeface=".AppleSystemUIFont" charset="-120"/>
              <a:buChar char="-"/>
            </a:pPr>
            <a:r>
              <a:rPr lang="en-US" sz="2400" dirty="0">
                <a:solidFill>
                  <a:schemeClr val="accent4">
                    <a:lumMod val="50000"/>
                  </a:schemeClr>
                </a:solidFill>
              </a:rPr>
              <a:t>Read (</a:t>
            </a:r>
            <a:r>
              <a:rPr lang="en-US" sz="2400" i="1" dirty="0" err="1">
                <a:solidFill>
                  <a:schemeClr val="accent5">
                    <a:lumMod val="50000"/>
                  </a:schemeClr>
                </a:solidFill>
              </a:rPr>
              <a:t>tRAS</a:t>
            </a:r>
            <a:r>
              <a:rPr lang="en-US" sz="2400" dirty="0">
                <a:solidFill>
                  <a:schemeClr val="accent4">
                    <a:lumMod val="50000"/>
                  </a:schemeClr>
                </a:solidFill>
              </a:rPr>
              <a:t>), Write (</a:t>
            </a:r>
            <a:r>
              <a:rPr lang="en-US" sz="2400" i="1" dirty="0" err="1">
                <a:solidFill>
                  <a:schemeClr val="accent5">
                    <a:lumMod val="50000"/>
                  </a:schemeClr>
                </a:solidFill>
              </a:rPr>
              <a:t>tWR</a:t>
            </a:r>
            <a:r>
              <a:rPr lang="en-US" sz="2400" dirty="0">
                <a:solidFill>
                  <a:schemeClr val="accent4">
                    <a:lumMod val="50000"/>
                  </a:schemeClr>
                </a:solidFill>
              </a:rPr>
              <a:t>)</a:t>
            </a:r>
          </a:p>
        </p:txBody>
      </p:sp>
      <p:sp>
        <p:nvSpPr>
          <p:cNvPr id="60" name="Freeform 59"/>
          <p:cNvSpPr/>
          <p:nvPr/>
        </p:nvSpPr>
        <p:spPr>
          <a:xfrm>
            <a:off x="3177092" y="2594183"/>
            <a:ext cx="1658626" cy="757230"/>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508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Freeform 60"/>
          <p:cNvSpPr/>
          <p:nvPr/>
        </p:nvSpPr>
        <p:spPr>
          <a:xfrm>
            <a:off x="4835720" y="2332955"/>
            <a:ext cx="1456342" cy="261227"/>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48653"/>
                  <a:pt x="587557" y="22128"/>
                  <a:pt x="1327369" y="0"/>
                </a:cubicBezTo>
              </a:path>
            </a:pathLst>
          </a:custGeom>
          <a:noFill/>
          <a:ln w="50800">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1838302" y="3392668"/>
            <a:ext cx="694201" cy="288383"/>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595959"/>
                </a:solidFill>
                <a:latin typeface="Calibri" charset="0"/>
                <a:ea typeface="Calibri" charset="0"/>
                <a:cs typeface="Calibri" charset="0"/>
              </a:rPr>
              <a:t>0V</a:t>
            </a:r>
            <a:endParaRPr lang="en-US" sz="2400" dirty="0">
              <a:solidFill>
                <a:srgbClr val="595959"/>
              </a:solidFill>
              <a:latin typeface="Calibri" charset="0"/>
              <a:ea typeface="Calibri" charset="0"/>
              <a:cs typeface="Calibri" charset="0"/>
            </a:endParaRPr>
          </a:p>
        </p:txBody>
      </p:sp>
      <p:sp>
        <p:nvSpPr>
          <p:cNvPr id="31" name="Rectangle 4"/>
          <p:cNvSpPr>
            <a:spLocks noChangeArrowheads="1"/>
          </p:cNvSpPr>
          <p:nvPr/>
        </p:nvSpPr>
        <p:spPr bwMode="auto">
          <a:xfrm>
            <a:off x="2492762" y="2310663"/>
            <a:ext cx="3824967" cy="1096297"/>
          </a:xfrm>
          <a:prstGeom prst="rect">
            <a:avLst/>
          </a:prstGeom>
          <a:solidFill>
            <a:schemeClr val="bg1"/>
          </a:solidFill>
          <a:ln>
            <a:noFill/>
          </a:ln>
          <a:effectLst/>
          <a:extLst/>
        </p:spPr>
        <p:txBody>
          <a:bodyPr wrap="none" anchor="ctr"/>
          <a:lstStyle/>
          <a:p>
            <a:pPr algn="ctr"/>
            <a:endParaRPr lang="en-US" altLang="en-US"/>
          </a:p>
        </p:txBody>
      </p:sp>
      <p:grpSp>
        <p:nvGrpSpPr>
          <p:cNvPr id="32" name="Group 31"/>
          <p:cNvGrpSpPr/>
          <p:nvPr/>
        </p:nvGrpSpPr>
        <p:grpSpPr>
          <a:xfrm>
            <a:off x="2451800" y="2269248"/>
            <a:ext cx="3072384" cy="1325880"/>
            <a:chOff x="4530778" y="2694362"/>
            <a:chExt cx="3072384" cy="1325880"/>
          </a:xfrm>
        </p:grpSpPr>
        <p:grpSp>
          <p:nvGrpSpPr>
            <p:cNvPr id="33" name="Group 32"/>
            <p:cNvGrpSpPr/>
            <p:nvPr/>
          </p:nvGrpSpPr>
          <p:grpSpPr>
            <a:xfrm>
              <a:off x="4530778" y="3436677"/>
              <a:ext cx="3072384" cy="387316"/>
              <a:chOff x="4530778" y="3436677"/>
              <a:chExt cx="3072384" cy="387316"/>
            </a:xfrm>
          </p:grpSpPr>
          <p:cxnSp>
            <p:nvCxnSpPr>
              <p:cNvPr id="35" name="Straight Connector 34"/>
              <p:cNvCxnSpPr/>
              <p:nvPr/>
            </p:nvCxnSpPr>
            <p:spPr>
              <a:xfrm flipV="1">
                <a:off x="4530778" y="3823992"/>
                <a:ext cx="3072384" cy="1"/>
              </a:xfrm>
              <a:prstGeom prst="line">
                <a:avLst/>
              </a:prstGeom>
              <a:ln w="25400">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752478" y="3436677"/>
                <a:ext cx="911107" cy="337862"/>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tRAS</a:t>
                </a:r>
                <a:endParaRPr lang="en-US" sz="2400" dirty="0">
                  <a:solidFill>
                    <a:srgbClr val="595959"/>
                  </a:solidFill>
                  <a:latin typeface="Calibri" charset="0"/>
                  <a:ea typeface="Calibri" charset="0"/>
                  <a:cs typeface="Calibri" charset="0"/>
                </a:endParaRPr>
              </a:p>
            </p:txBody>
          </p:sp>
        </p:grpSp>
        <p:cxnSp>
          <p:nvCxnSpPr>
            <p:cNvPr id="34" name="Straight Connector 33"/>
            <p:cNvCxnSpPr/>
            <p:nvPr/>
          </p:nvCxnSpPr>
          <p:spPr>
            <a:xfrm flipV="1">
              <a:off x="7596972" y="2694362"/>
              <a:ext cx="0" cy="1325880"/>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grpSp>
        <p:nvGrpSpPr>
          <p:cNvPr id="3" name="Group 2"/>
          <p:cNvGrpSpPr/>
          <p:nvPr/>
        </p:nvGrpSpPr>
        <p:grpSpPr>
          <a:xfrm>
            <a:off x="2455169" y="2258920"/>
            <a:ext cx="3846508" cy="1325880"/>
            <a:chOff x="931169" y="2648388"/>
            <a:chExt cx="3846508" cy="1325880"/>
          </a:xfrm>
        </p:grpSpPr>
        <p:cxnSp>
          <p:nvCxnSpPr>
            <p:cNvPr id="62" name="Straight Connector 61"/>
            <p:cNvCxnSpPr/>
            <p:nvPr/>
          </p:nvCxnSpPr>
          <p:spPr>
            <a:xfrm flipV="1">
              <a:off x="4777677" y="2648388"/>
              <a:ext cx="0" cy="1325880"/>
            </a:xfrm>
            <a:prstGeom prst="line">
              <a:avLst/>
            </a:prstGeom>
            <a:noFill/>
            <a:ln w="25400" cap="flat" cmpd="sng" algn="ctr">
              <a:solidFill>
                <a:srgbClr val="FF0000"/>
              </a:solidFill>
              <a:prstDash val="dash"/>
              <a:tailEnd type="none"/>
            </a:ln>
            <a:effectLst>
              <a:outerShdw blurRad="40000" dist="20000" dir="5400000" rotWithShape="0">
                <a:srgbClr val="000000">
                  <a:alpha val="38000"/>
                </a:srgbClr>
              </a:outerShdw>
            </a:effectLst>
          </p:spPr>
        </p:cxnSp>
        <p:cxnSp>
          <p:nvCxnSpPr>
            <p:cNvPr id="37" name="Straight Connector 36"/>
            <p:cNvCxnSpPr/>
            <p:nvPr/>
          </p:nvCxnSpPr>
          <p:spPr>
            <a:xfrm flipV="1">
              <a:off x="931169" y="3791392"/>
              <a:ext cx="3840480" cy="1"/>
            </a:xfrm>
            <a:prstGeom prst="line">
              <a:avLst/>
            </a:prstGeom>
            <a:ln w="254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851008" y="3397006"/>
              <a:ext cx="789718" cy="321497"/>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FF0000"/>
                  </a:solidFill>
                  <a:latin typeface="Calibri" charset="0"/>
                  <a:ea typeface="Calibri" charset="0"/>
                  <a:cs typeface="Calibri" charset="0"/>
                </a:rPr>
                <a:t>tRAS</a:t>
              </a:r>
              <a:endParaRPr lang="en-US" sz="2400" dirty="0">
                <a:solidFill>
                  <a:srgbClr val="FF0000"/>
                </a:solidFill>
                <a:latin typeface="Calibri" charset="0"/>
                <a:ea typeface="Calibri" charset="0"/>
                <a:cs typeface="Calibri" charset="0"/>
              </a:endParaRPr>
            </a:p>
          </p:txBody>
        </p:sp>
      </p:grpSp>
      <p:sp>
        <p:nvSpPr>
          <p:cNvPr id="39" name="Rounded Rectangle 38"/>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Prolonged restore leads to slow read/write</a:t>
            </a:r>
          </a:p>
        </p:txBody>
      </p:sp>
      <p:sp>
        <p:nvSpPr>
          <p:cNvPr id="45" name="Rectangle 44"/>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46" name="Rectangle 45"/>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47" name="TextBox 46"/>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Time(ns)</a:t>
            </a:r>
          </a:p>
        </p:txBody>
      </p:sp>
      <p:grpSp>
        <p:nvGrpSpPr>
          <p:cNvPr id="40" name="Group 39"/>
          <p:cNvGrpSpPr/>
          <p:nvPr/>
        </p:nvGrpSpPr>
        <p:grpSpPr>
          <a:xfrm>
            <a:off x="8271116" y="1371600"/>
            <a:ext cx="2058277" cy="2550130"/>
            <a:chOff x="2454941" y="1371600"/>
            <a:chExt cx="2058277" cy="2550130"/>
          </a:xfrm>
        </p:grpSpPr>
        <p:grpSp>
          <p:nvGrpSpPr>
            <p:cNvPr id="41" name="Group 40"/>
            <p:cNvGrpSpPr/>
            <p:nvPr/>
          </p:nvGrpSpPr>
          <p:grpSpPr>
            <a:xfrm>
              <a:off x="2454941" y="1371600"/>
              <a:ext cx="2058277" cy="2550130"/>
              <a:chOff x="2237158" y="4737373"/>
              <a:chExt cx="1502553" cy="2107927"/>
            </a:xfrm>
          </p:grpSpPr>
          <p:grpSp>
            <p:nvGrpSpPr>
              <p:cNvPr id="43" name="Group 42"/>
              <p:cNvGrpSpPr/>
              <p:nvPr/>
            </p:nvGrpSpPr>
            <p:grpSpPr>
              <a:xfrm>
                <a:off x="2237158" y="4737373"/>
                <a:ext cx="1502553" cy="2107927"/>
                <a:chOff x="5681186" y="559373"/>
                <a:chExt cx="1502553" cy="2107927"/>
              </a:xfrm>
            </p:grpSpPr>
            <p:grpSp>
              <p:nvGrpSpPr>
                <p:cNvPr id="49" name="Group 48"/>
                <p:cNvGrpSpPr/>
                <p:nvPr/>
              </p:nvGrpSpPr>
              <p:grpSpPr>
                <a:xfrm>
                  <a:off x="5681186" y="559373"/>
                  <a:ext cx="1502553" cy="1920240"/>
                  <a:chOff x="3796876" y="3681647"/>
                  <a:chExt cx="1901670" cy="2441460"/>
                </a:xfrm>
              </p:grpSpPr>
              <p:grpSp>
                <p:nvGrpSpPr>
                  <p:cNvPr id="52" name="Group 51"/>
                  <p:cNvGrpSpPr/>
                  <p:nvPr/>
                </p:nvGrpSpPr>
                <p:grpSpPr>
                  <a:xfrm>
                    <a:off x="3796876" y="3681647"/>
                    <a:ext cx="1901670" cy="2441460"/>
                    <a:chOff x="7229713" y="488439"/>
                    <a:chExt cx="1901670" cy="2441460"/>
                  </a:xfrm>
                </p:grpSpPr>
                <p:cxnSp>
                  <p:nvCxnSpPr>
                    <p:cNvPr id="55" name="Straight Connector 54"/>
                    <p:cNvCxnSpPr/>
                    <p:nvPr/>
                  </p:nvCxnSpPr>
                  <p:spPr>
                    <a:xfrm>
                      <a:off x="7229713" y="757082"/>
                      <a:ext cx="1851658"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412899" y="488439"/>
                      <a:ext cx="0" cy="244146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011310" y="757082"/>
                      <a:ext cx="0" cy="384361"/>
                    </a:xfrm>
                    <a:prstGeom prst="line">
                      <a:avLst/>
                    </a:prstGeom>
                    <a:ln w="76200">
                      <a:solidFill>
                        <a:schemeClr val="bg1">
                          <a:lumMod val="75000"/>
                        </a:schemeClr>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835636" y="1121831"/>
                      <a:ext cx="358759"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Elbow Connector 58"/>
                    <p:cNvCxnSpPr/>
                    <p:nvPr/>
                  </p:nvCxnSpPr>
                  <p:spPr>
                    <a:xfrm flipV="1">
                      <a:off x="7412899" y="1257732"/>
                      <a:ext cx="744953" cy="153746"/>
                    </a:xfrm>
                    <a:prstGeom prst="bentConnector3">
                      <a:avLst>
                        <a:gd name="adj1" fmla="val 61476"/>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Elbow Connector 62"/>
                    <p:cNvCxnSpPr/>
                    <p:nvPr/>
                  </p:nvCxnSpPr>
                  <p:spPr>
                    <a:xfrm rot="16200000" flipH="1">
                      <a:off x="8136433" y="1279150"/>
                      <a:ext cx="397003" cy="354164"/>
                    </a:xfrm>
                    <a:prstGeom prst="bentConnector3">
                      <a:avLst>
                        <a:gd name="adj1" fmla="val 40772"/>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8512017" y="1781905"/>
                      <a:ext cx="0" cy="551285"/>
                    </a:xfrm>
                    <a:prstGeom prst="straightConnector1">
                      <a:avLst/>
                    </a:prstGeom>
                    <a:ln w="76200">
                      <a:solidFill>
                        <a:schemeClr val="bg1">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7961107" y="502277"/>
                      <a:ext cx="1170276" cy="238253"/>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Wordline</a:t>
                      </a:r>
                      <a:endParaRPr lang="en-US" b="1" dirty="0">
                        <a:solidFill>
                          <a:schemeClr val="bg1">
                            <a:lumMod val="75000"/>
                          </a:schemeClr>
                        </a:solidFill>
                        <a:latin typeface="Calibri" charset="0"/>
                        <a:ea typeface="Calibri" charset="0"/>
                        <a:cs typeface="Calibri" charset="0"/>
                      </a:endParaRPr>
                    </a:p>
                  </p:txBody>
                </p:sp>
                <p:sp>
                  <p:nvSpPr>
                    <p:cNvPr id="66" name="Rectangle 65"/>
                    <p:cNvSpPr/>
                    <p:nvPr/>
                  </p:nvSpPr>
                  <p:spPr>
                    <a:xfrm>
                      <a:off x="7315197" y="1793293"/>
                      <a:ext cx="842654" cy="314707"/>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Bitline</a:t>
                      </a:r>
                      <a:endParaRPr lang="en-US" b="1" dirty="0">
                        <a:solidFill>
                          <a:schemeClr val="bg1">
                            <a:lumMod val="75000"/>
                          </a:schemeClr>
                        </a:solidFill>
                        <a:latin typeface="Calibri" charset="0"/>
                        <a:ea typeface="Calibri" charset="0"/>
                        <a:cs typeface="Calibri" charset="0"/>
                      </a:endParaRPr>
                    </a:p>
                  </p:txBody>
                </p:sp>
                <p:sp>
                  <p:nvSpPr>
                    <p:cNvPr id="70" name="Rectangle 69"/>
                    <p:cNvSpPr/>
                    <p:nvPr/>
                  </p:nvSpPr>
                  <p:spPr>
                    <a:xfrm>
                      <a:off x="8035503" y="936931"/>
                      <a:ext cx="1056234" cy="128018"/>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lumMod val="75000"/>
                            </a:schemeClr>
                          </a:solidFill>
                          <a:latin typeface="Calibri" charset="0"/>
                          <a:ea typeface="Calibri" charset="0"/>
                          <a:cs typeface="Calibri" charset="0"/>
                        </a:rPr>
                        <a:t>Transistor</a:t>
                      </a:r>
                    </a:p>
                  </p:txBody>
                </p:sp>
                <p:sp>
                  <p:nvSpPr>
                    <p:cNvPr id="71" name="Rectangle 70"/>
                    <p:cNvSpPr/>
                    <p:nvPr/>
                  </p:nvSpPr>
                  <p:spPr>
                    <a:xfrm>
                      <a:off x="7463076" y="1477870"/>
                      <a:ext cx="1056234" cy="128018"/>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lumMod val="75000"/>
                            </a:schemeClr>
                          </a:solidFill>
                          <a:latin typeface="Calibri" charset="0"/>
                          <a:ea typeface="Calibri" charset="0"/>
                          <a:cs typeface="Calibri" charset="0"/>
                        </a:rPr>
                        <a:t>Capacitor</a:t>
                      </a:r>
                    </a:p>
                  </p:txBody>
                </p:sp>
              </p:grpSp>
              <p:cxnSp>
                <p:nvCxnSpPr>
                  <p:cNvPr id="53" name="Straight Connector 52"/>
                  <p:cNvCxnSpPr/>
                  <p:nvPr/>
                </p:nvCxnSpPr>
                <p:spPr>
                  <a:xfrm flipV="1">
                    <a:off x="4920243" y="4863242"/>
                    <a:ext cx="283087" cy="9272"/>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924205" y="4974666"/>
                    <a:ext cx="283087" cy="9272"/>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50" name="Rectangle 49"/>
                <p:cNvSpPr/>
                <p:nvPr/>
              </p:nvSpPr>
              <p:spPr>
                <a:xfrm>
                  <a:off x="5723081" y="2447844"/>
                  <a:ext cx="219456" cy="219456"/>
                </a:xfrm>
                <a:prstGeom prst="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grpSp>
          <p:cxnSp>
            <p:nvCxnSpPr>
              <p:cNvPr id="44" name="Straight Connector 43"/>
              <p:cNvCxnSpPr/>
              <p:nvPr/>
            </p:nvCxnSpPr>
            <p:spPr>
              <a:xfrm>
                <a:off x="2715922" y="5342006"/>
                <a:ext cx="283464"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2522442" y="3379730"/>
              <a:ext cx="1367170" cy="250574"/>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SenseAmp</a:t>
              </a:r>
              <a:endParaRPr lang="en-US" b="1" dirty="0">
                <a:solidFill>
                  <a:schemeClr val="bg1">
                    <a:lumMod val="75000"/>
                  </a:schemeClr>
                </a:solidFill>
                <a:latin typeface="Calibri" charset="0"/>
                <a:ea typeface="Calibri" charset="0"/>
                <a:cs typeface="Calibri" charset="0"/>
              </a:endParaRPr>
            </a:p>
          </p:txBody>
        </p:sp>
      </p:grpSp>
    </p:spTree>
    <p:extLst>
      <p:ext uri="{BB962C8B-B14F-4D97-AF65-F5344CB8AC3E}">
        <p14:creationId xmlns:p14="http://schemas.microsoft.com/office/powerpoint/2010/main" val="8235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repeatCount="0" fill="hold" grpId="0" nodeType="clickEffect">
                                  <p:stCondLst>
                                    <p:cond delay="0"/>
                                  </p:stCondLst>
                                  <p:childTnLst>
                                    <p:anim calcmode="lin" valueType="num">
                                      <p:cBhvr additive="base">
                                        <p:cTn id="6" dur="3000"/>
                                        <p:tgtEl>
                                          <p:spTgt spid="31"/>
                                        </p:tgtEl>
                                        <p:attrNameLst>
                                          <p:attrName>ppt_x</p:attrName>
                                        </p:attrNameLst>
                                      </p:cBhvr>
                                      <p:tavLst>
                                        <p:tav tm="0">
                                          <p:val>
                                            <p:strVal val="ppt_x"/>
                                          </p:val>
                                        </p:tav>
                                        <p:tav tm="100000">
                                          <p:val>
                                            <p:strVal val="1+ppt_w/2"/>
                                          </p:val>
                                        </p:tav>
                                      </p:tavLst>
                                    </p:anim>
                                    <p:anim calcmode="lin" valueType="num">
                                      <p:cBhvr additive="base">
                                        <p:cTn id="7" dur="3000"/>
                                        <p:tgtEl>
                                          <p:spTgt spid="31"/>
                                        </p:tgtEl>
                                        <p:attrNameLst>
                                          <p:attrName>ppt_y</p:attrName>
                                        </p:attrNameLst>
                                      </p:cBhvr>
                                      <p:tavLst>
                                        <p:tav tm="0">
                                          <p:val>
                                            <p:strVal val="ppt_y"/>
                                          </p:val>
                                        </p:tav>
                                        <p:tav tm="100000">
                                          <p:val>
                                            <p:strVal val="ppt_y"/>
                                          </p:val>
                                        </p:tav>
                                      </p:tavLst>
                                    </p:anim>
                                    <p:set>
                                      <p:cBhvr>
                                        <p:cTn id="8" dur="1" fill="hold">
                                          <p:stCondLst>
                                            <p:cond delay="2999"/>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31"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CHARGING - REFRESH</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15</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16" name="Group 15"/>
          <p:cNvGrpSpPr/>
          <p:nvPr/>
        </p:nvGrpSpPr>
        <p:grpSpPr>
          <a:xfrm>
            <a:off x="2466847" y="2317884"/>
            <a:ext cx="3849119" cy="447859"/>
            <a:chOff x="692339" y="2697652"/>
            <a:chExt cx="3138244" cy="476852"/>
          </a:xfrm>
        </p:grpSpPr>
        <p:sp>
          <p:nvSpPr>
            <p:cNvPr id="37" name="Freeform 36"/>
            <p:cNvSpPr/>
            <p:nvPr/>
          </p:nvSpPr>
          <p:spPr>
            <a:xfrm>
              <a:off x="692339" y="3060022"/>
              <a:ext cx="502448" cy="114482"/>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9" name="Freeform 38"/>
            <p:cNvSpPr/>
            <p:nvPr/>
          </p:nvSpPr>
          <p:spPr>
            <a:xfrm>
              <a:off x="3181480" y="2697652"/>
              <a:ext cx="649103" cy="190281"/>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w="med" len="lg"/>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sp>
        <p:nvSpPr>
          <p:cNvPr id="50" name="Content Placeholder 2"/>
          <p:cNvSpPr>
            <a:spLocks noGrp="1"/>
          </p:cNvSpPr>
          <p:nvPr>
            <p:ph sz="quarter" idx="1"/>
          </p:nvPr>
        </p:nvSpPr>
        <p:spPr>
          <a:xfrm>
            <a:off x="2267712" y="3886199"/>
            <a:ext cx="6604826" cy="1571625"/>
          </a:xfrm>
        </p:spPr>
        <p:txBody>
          <a:bodyPr>
            <a:noAutofit/>
          </a:bodyPr>
          <a:lstStyle/>
          <a:p>
            <a:pPr marL="0" indent="0">
              <a:lnSpc>
                <a:spcPct val="100000"/>
              </a:lnSpc>
              <a:spcBef>
                <a:spcPts val="0"/>
              </a:spcBef>
              <a:buNone/>
              <a:defRPr/>
            </a:pPr>
            <a:r>
              <a:rPr lang="en-US" dirty="0">
                <a:solidFill>
                  <a:schemeClr val="accent4">
                    <a:lumMod val="50000"/>
                  </a:schemeClr>
                </a:solidFill>
              </a:rPr>
              <a:t>Charge leakage</a:t>
            </a:r>
          </a:p>
          <a:p>
            <a:pPr marL="457200" indent="-274320">
              <a:spcBef>
                <a:spcPts val="0"/>
              </a:spcBef>
              <a:spcAft>
                <a:spcPts val="500"/>
              </a:spcAft>
              <a:buFont typeface=".AppleSystemUIFont" charset="-120"/>
              <a:buChar char="-"/>
              <a:defRPr/>
            </a:pPr>
            <a:r>
              <a:rPr lang="en-US" sz="2400" dirty="0">
                <a:solidFill>
                  <a:schemeClr val="accent4">
                    <a:lumMod val="50000"/>
                  </a:schemeClr>
                </a:solidFill>
              </a:rPr>
              <a:t>Cell charge </a:t>
            </a:r>
            <a:r>
              <a:rPr lang="en-US" sz="2400" dirty="0">
                <a:solidFill>
                  <a:srgbClr val="0432FF"/>
                </a:solidFill>
              </a:rPr>
              <a:t>decays</a:t>
            </a:r>
            <a:r>
              <a:rPr lang="en-US" sz="2400" dirty="0">
                <a:solidFill>
                  <a:schemeClr val="accent4">
                    <a:lumMod val="50000"/>
                  </a:schemeClr>
                </a:solidFill>
              </a:rPr>
              <a:t> over time</a:t>
            </a:r>
          </a:p>
          <a:p>
            <a:pPr marL="0" indent="0">
              <a:lnSpc>
                <a:spcPct val="100000"/>
              </a:lnSpc>
              <a:spcBef>
                <a:spcPts val="0"/>
              </a:spcBef>
              <a:buNone/>
              <a:defRPr/>
            </a:pPr>
            <a:r>
              <a:rPr lang="en-US" dirty="0">
                <a:solidFill>
                  <a:schemeClr val="accent4">
                    <a:lumMod val="50000"/>
                  </a:schemeClr>
                </a:solidFill>
              </a:rPr>
              <a:t>Refresh operation</a:t>
            </a:r>
          </a:p>
          <a:p>
            <a:pPr marL="457200" indent="-274320">
              <a:spcBef>
                <a:spcPts val="0"/>
              </a:spcBef>
              <a:buFont typeface=".AppleSystemUIFont" charset="-120"/>
              <a:buChar char="-"/>
              <a:defRPr/>
            </a:pPr>
            <a:r>
              <a:rPr lang="en-US" sz="2400" dirty="0">
                <a:solidFill>
                  <a:srgbClr val="0432FF"/>
                </a:solidFill>
              </a:rPr>
              <a:t>Periodically</a:t>
            </a:r>
            <a:r>
              <a:rPr lang="en-US" sz="2400" dirty="0">
                <a:solidFill>
                  <a:schemeClr val="accent4">
                    <a:lumMod val="50000"/>
                  </a:schemeClr>
                </a:solidFill>
              </a:rPr>
              <a:t> fully charge cells to avoid data loss</a:t>
            </a:r>
          </a:p>
        </p:txBody>
      </p:sp>
      <p:grpSp>
        <p:nvGrpSpPr>
          <p:cNvPr id="8" name="Group 7"/>
          <p:cNvGrpSpPr/>
          <p:nvPr/>
        </p:nvGrpSpPr>
        <p:grpSpPr>
          <a:xfrm>
            <a:off x="3082498" y="2821955"/>
            <a:ext cx="2430046" cy="448861"/>
            <a:chOff x="1444610" y="3608712"/>
            <a:chExt cx="1975104" cy="448861"/>
          </a:xfrm>
        </p:grpSpPr>
        <p:cxnSp>
          <p:nvCxnSpPr>
            <p:cNvPr id="45" name="Straight Connector 44"/>
            <p:cNvCxnSpPr/>
            <p:nvPr/>
          </p:nvCxnSpPr>
          <p:spPr>
            <a:xfrm flipV="1">
              <a:off x="1444610" y="3608712"/>
              <a:ext cx="1975104" cy="1"/>
            </a:xfrm>
            <a:prstGeom prst="line">
              <a:avLst/>
            </a:prstGeom>
            <a:ln w="38100">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2068045" y="3656940"/>
              <a:ext cx="784623" cy="400633"/>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595959"/>
                  </a:solidFill>
                  <a:latin typeface="Calibri" charset="0"/>
                  <a:ea typeface="Calibri" charset="0"/>
                  <a:cs typeface="Calibri" charset="0"/>
                </a:rPr>
                <a:t>64ms</a:t>
              </a:r>
              <a:endParaRPr lang="en-US" sz="2400" dirty="0">
                <a:solidFill>
                  <a:srgbClr val="595959"/>
                </a:solidFill>
                <a:latin typeface="Calibri" charset="0"/>
                <a:ea typeface="Calibri" charset="0"/>
                <a:cs typeface="Calibri" charset="0"/>
              </a:endParaRPr>
            </a:p>
          </p:txBody>
        </p:sp>
      </p:grpSp>
      <p:grpSp>
        <p:nvGrpSpPr>
          <p:cNvPr id="27" name="Group 26"/>
          <p:cNvGrpSpPr/>
          <p:nvPr/>
        </p:nvGrpSpPr>
        <p:grpSpPr>
          <a:xfrm>
            <a:off x="2457517" y="1331467"/>
            <a:ext cx="4573102" cy="2286000"/>
            <a:chOff x="4522207" y="1738595"/>
            <a:chExt cx="4573102" cy="2286000"/>
          </a:xfrm>
        </p:grpSpPr>
        <p:grpSp>
          <p:nvGrpSpPr>
            <p:cNvPr id="28" name="Group 27"/>
            <p:cNvGrpSpPr/>
            <p:nvPr/>
          </p:nvGrpSpPr>
          <p:grpSpPr>
            <a:xfrm>
              <a:off x="4522207" y="1738595"/>
              <a:ext cx="4573102" cy="2286000"/>
              <a:chOff x="678803" y="1875225"/>
              <a:chExt cx="4573102" cy="2286000"/>
            </a:xfrm>
          </p:grpSpPr>
          <p:cxnSp>
            <p:nvCxnSpPr>
              <p:cNvPr id="43" name="Straight Connector 42"/>
              <p:cNvCxnSpPr/>
              <p:nvPr/>
            </p:nvCxnSpPr>
            <p:spPr>
              <a:xfrm flipH="1">
                <a:off x="678803" y="1875225"/>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39655"/>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sp>
        <p:nvSpPr>
          <p:cNvPr id="51" name="Freeform 50"/>
          <p:cNvSpPr/>
          <p:nvPr/>
        </p:nvSpPr>
        <p:spPr>
          <a:xfrm>
            <a:off x="3083109" y="2323961"/>
            <a:ext cx="2429436" cy="441822"/>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4002704"/>
              <a:gd name="connsiteY0" fmla="*/ 0 h 1477010"/>
              <a:gd name="connsiteX1" fmla="*/ 4002704 w 4002704"/>
              <a:gd name="connsiteY1" fmla="*/ 1475183 h 1477010"/>
              <a:gd name="connsiteX0" fmla="*/ 0 w 4002704"/>
              <a:gd name="connsiteY0" fmla="*/ 0 h 1475201"/>
              <a:gd name="connsiteX1" fmla="*/ 4002704 w 4002704"/>
              <a:gd name="connsiteY1" fmla="*/ 1475183 h 1475201"/>
            </a:gdLst>
            <a:ahLst/>
            <a:cxnLst>
              <a:cxn ang="0">
                <a:pos x="connsiteX0" y="connsiteY0"/>
              </a:cxn>
              <a:cxn ang="0">
                <a:pos x="connsiteX1" y="connsiteY1"/>
              </a:cxn>
            </a:cxnLst>
            <a:rect l="l" t="t" r="r" b="b"/>
            <a:pathLst>
              <a:path w="4002704" h="1475201">
                <a:moveTo>
                  <a:pt x="0" y="0"/>
                </a:moveTo>
                <a:cubicBezTo>
                  <a:pt x="2556" y="803970"/>
                  <a:pt x="3237231" y="1479304"/>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nvGrpSpPr>
          <p:cNvPr id="3" name="Group 2"/>
          <p:cNvGrpSpPr/>
          <p:nvPr/>
        </p:nvGrpSpPr>
        <p:grpSpPr>
          <a:xfrm>
            <a:off x="2988456" y="2319709"/>
            <a:ext cx="2700453" cy="1535253"/>
            <a:chOff x="1450167" y="2691190"/>
            <a:chExt cx="2700453" cy="1535253"/>
          </a:xfrm>
        </p:grpSpPr>
        <p:sp>
          <p:nvSpPr>
            <p:cNvPr id="40" name="Triangle 39"/>
            <p:cNvSpPr/>
            <p:nvPr/>
          </p:nvSpPr>
          <p:spPr>
            <a:xfrm>
              <a:off x="1450167" y="3989435"/>
              <a:ext cx="228600" cy="228600"/>
            </a:xfrm>
            <a:prstGeom prst="triangle">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Calibri"/>
                <a:ea typeface=""/>
                <a:cs typeface=""/>
              </a:endParaRPr>
            </a:p>
          </p:txBody>
        </p:sp>
        <p:sp>
          <p:nvSpPr>
            <p:cNvPr id="38" name="Triangle 37"/>
            <p:cNvSpPr/>
            <p:nvPr/>
          </p:nvSpPr>
          <p:spPr>
            <a:xfrm>
              <a:off x="3922020" y="3997843"/>
              <a:ext cx="228600" cy="228600"/>
            </a:xfrm>
            <a:prstGeom prst="triangle">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Calibri"/>
                <a:ea typeface=""/>
                <a:cs typeface=""/>
              </a:endParaRPr>
            </a:p>
          </p:txBody>
        </p:sp>
        <p:cxnSp>
          <p:nvCxnSpPr>
            <p:cNvPr id="53" name="Straight Connector 52"/>
            <p:cNvCxnSpPr/>
            <p:nvPr/>
          </p:nvCxnSpPr>
          <p:spPr>
            <a:xfrm flipV="1">
              <a:off x="3974256" y="2695443"/>
              <a:ext cx="0" cy="446074"/>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cxnSp>
          <p:nvCxnSpPr>
            <p:cNvPr id="54" name="Straight Connector 53"/>
            <p:cNvCxnSpPr/>
            <p:nvPr/>
          </p:nvCxnSpPr>
          <p:spPr>
            <a:xfrm flipV="1">
              <a:off x="1544821" y="2691190"/>
              <a:ext cx="0" cy="446074"/>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grpSp>
      <p:sp>
        <p:nvSpPr>
          <p:cNvPr id="55" name="Rectangle 4"/>
          <p:cNvSpPr>
            <a:spLocks noChangeArrowheads="1"/>
          </p:cNvSpPr>
          <p:nvPr/>
        </p:nvSpPr>
        <p:spPr bwMode="auto">
          <a:xfrm>
            <a:off x="2466846" y="2344699"/>
            <a:ext cx="3842003" cy="6351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a:p>
        </p:txBody>
      </p:sp>
      <p:sp>
        <p:nvSpPr>
          <p:cNvPr id="32" name="Rounded Rectangle 31"/>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Do we still need to fully restore the cell after r/w?</a:t>
            </a:r>
          </a:p>
        </p:txBody>
      </p:sp>
      <p:sp>
        <p:nvSpPr>
          <p:cNvPr id="33" name="Rectangle 32"/>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34" name="Rectangle 33"/>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35" name="Rectangle 34"/>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36" name="TextBox 35"/>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a:t>
            </a:r>
            <a:r>
              <a:rPr lang="en-US" sz="2400" b="1" kern="0" dirty="0" err="1">
                <a:solidFill>
                  <a:prstClr val="black">
                    <a:lumMod val="65000"/>
                    <a:lumOff val="35000"/>
                  </a:prstClr>
                </a:solidFill>
                <a:latin typeface="Calibri"/>
                <a:ea typeface=""/>
              </a:rPr>
              <a:t>ms</a:t>
            </a:r>
            <a:r>
              <a:rPr lang="en-US" sz="2400" b="1" kern="0" dirty="0">
                <a:solidFill>
                  <a:prstClr val="black">
                    <a:lumMod val="65000"/>
                    <a:lumOff val="35000"/>
                  </a:prstClr>
                </a:solidFill>
                <a:latin typeface="Calibri"/>
                <a:ea typeface=""/>
              </a:rPr>
              <a:t>)</a:t>
            </a:r>
          </a:p>
        </p:txBody>
      </p:sp>
      <p:grpSp>
        <p:nvGrpSpPr>
          <p:cNvPr id="29" name="Group 28"/>
          <p:cNvGrpSpPr/>
          <p:nvPr/>
        </p:nvGrpSpPr>
        <p:grpSpPr>
          <a:xfrm>
            <a:off x="8271116" y="1371600"/>
            <a:ext cx="2058277" cy="2550130"/>
            <a:chOff x="2454941" y="1371600"/>
            <a:chExt cx="2058277" cy="2550130"/>
          </a:xfrm>
        </p:grpSpPr>
        <p:grpSp>
          <p:nvGrpSpPr>
            <p:cNvPr id="31" name="Group 30"/>
            <p:cNvGrpSpPr/>
            <p:nvPr/>
          </p:nvGrpSpPr>
          <p:grpSpPr>
            <a:xfrm>
              <a:off x="2454941" y="1371600"/>
              <a:ext cx="2058277" cy="2550130"/>
              <a:chOff x="2237158" y="4737373"/>
              <a:chExt cx="1502553" cy="2107927"/>
            </a:xfrm>
          </p:grpSpPr>
          <p:grpSp>
            <p:nvGrpSpPr>
              <p:cNvPr id="42" name="Group 41"/>
              <p:cNvGrpSpPr/>
              <p:nvPr/>
            </p:nvGrpSpPr>
            <p:grpSpPr>
              <a:xfrm>
                <a:off x="2237158" y="4737373"/>
                <a:ext cx="1502553" cy="2107927"/>
                <a:chOff x="5681186" y="559373"/>
                <a:chExt cx="1502553" cy="2107927"/>
              </a:xfrm>
            </p:grpSpPr>
            <p:grpSp>
              <p:nvGrpSpPr>
                <p:cNvPr id="46" name="Group 45"/>
                <p:cNvGrpSpPr/>
                <p:nvPr/>
              </p:nvGrpSpPr>
              <p:grpSpPr>
                <a:xfrm>
                  <a:off x="5681186" y="559373"/>
                  <a:ext cx="1502553" cy="1920240"/>
                  <a:chOff x="3796876" y="3681647"/>
                  <a:chExt cx="1901670" cy="2441460"/>
                </a:xfrm>
              </p:grpSpPr>
              <p:grpSp>
                <p:nvGrpSpPr>
                  <p:cNvPr id="49" name="Group 48"/>
                  <p:cNvGrpSpPr/>
                  <p:nvPr/>
                </p:nvGrpSpPr>
                <p:grpSpPr>
                  <a:xfrm>
                    <a:off x="3796876" y="3681647"/>
                    <a:ext cx="1901670" cy="2441460"/>
                    <a:chOff x="7229713" y="488439"/>
                    <a:chExt cx="1901670" cy="2441460"/>
                  </a:xfrm>
                </p:grpSpPr>
                <p:cxnSp>
                  <p:nvCxnSpPr>
                    <p:cNvPr id="58" name="Straight Connector 57"/>
                    <p:cNvCxnSpPr/>
                    <p:nvPr/>
                  </p:nvCxnSpPr>
                  <p:spPr>
                    <a:xfrm>
                      <a:off x="7229713" y="757082"/>
                      <a:ext cx="1851658"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412899" y="488439"/>
                      <a:ext cx="0" cy="244146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011310" y="757082"/>
                      <a:ext cx="0" cy="384361"/>
                    </a:xfrm>
                    <a:prstGeom prst="line">
                      <a:avLst/>
                    </a:prstGeom>
                    <a:ln w="76200">
                      <a:solidFill>
                        <a:schemeClr val="bg1">
                          <a:lumMod val="75000"/>
                        </a:schemeClr>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835636" y="1121831"/>
                      <a:ext cx="358759"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flipV="1">
                      <a:off x="7412899" y="1257732"/>
                      <a:ext cx="744953" cy="153746"/>
                    </a:xfrm>
                    <a:prstGeom prst="bentConnector3">
                      <a:avLst>
                        <a:gd name="adj1" fmla="val 61476"/>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Elbow Connector 62"/>
                    <p:cNvCxnSpPr/>
                    <p:nvPr/>
                  </p:nvCxnSpPr>
                  <p:spPr>
                    <a:xfrm rot="16200000" flipH="1">
                      <a:off x="8136433" y="1279150"/>
                      <a:ext cx="397003" cy="354164"/>
                    </a:xfrm>
                    <a:prstGeom prst="bentConnector3">
                      <a:avLst>
                        <a:gd name="adj1" fmla="val 40772"/>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8512017" y="1781905"/>
                      <a:ext cx="0" cy="551285"/>
                    </a:xfrm>
                    <a:prstGeom prst="straightConnector1">
                      <a:avLst/>
                    </a:prstGeom>
                    <a:ln w="76200">
                      <a:solidFill>
                        <a:schemeClr val="bg1">
                          <a:lumMod val="7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7961107" y="502277"/>
                      <a:ext cx="1170276" cy="238253"/>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Wordline</a:t>
                      </a:r>
                      <a:endParaRPr lang="en-US" b="1" dirty="0">
                        <a:solidFill>
                          <a:schemeClr val="bg1">
                            <a:lumMod val="75000"/>
                          </a:schemeClr>
                        </a:solidFill>
                        <a:latin typeface="Calibri" charset="0"/>
                        <a:ea typeface="Calibri" charset="0"/>
                        <a:cs typeface="Calibri" charset="0"/>
                      </a:endParaRPr>
                    </a:p>
                  </p:txBody>
                </p:sp>
                <p:sp>
                  <p:nvSpPr>
                    <p:cNvPr id="66" name="Rectangle 65"/>
                    <p:cNvSpPr/>
                    <p:nvPr/>
                  </p:nvSpPr>
                  <p:spPr>
                    <a:xfrm>
                      <a:off x="7315197" y="1793293"/>
                      <a:ext cx="842654" cy="314707"/>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Bitline</a:t>
                      </a:r>
                      <a:endParaRPr lang="en-US" b="1" dirty="0">
                        <a:solidFill>
                          <a:schemeClr val="bg1">
                            <a:lumMod val="75000"/>
                          </a:schemeClr>
                        </a:solidFill>
                        <a:latin typeface="Calibri" charset="0"/>
                        <a:ea typeface="Calibri" charset="0"/>
                        <a:cs typeface="Calibri" charset="0"/>
                      </a:endParaRPr>
                    </a:p>
                  </p:txBody>
                </p:sp>
                <p:sp>
                  <p:nvSpPr>
                    <p:cNvPr id="67" name="Rectangle 66"/>
                    <p:cNvSpPr/>
                    <p:nvPr/>
                  </p:nvSpPr>
                  <p:spPr>
                    <a:xfrm>
                      <a:off x="8035503" y="936931"/>
                      <a:ext cx="1056234" cy="128018"/>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lumMod val="75000"/>
                            </a:schemeClr>
                          </a:solidFill>
                          <a:latin typeface="Calibri" charset="0"/>
                          <a:ea typeface="Calibri" charset="0"/>
                          <a:cs typeface="Calibri" charset="0"/>
                        </a:rPr>
                        <a:t>Transistor</a:t>
                      </a:r>
                    </a:p>
                  </p:txBody>
                </p:sp>
                <p:sp>
                  <p:nvSpPr>
                    <p:cNvPr id="68" name="Rectangle 67"/>
                    <p:cNvSpPr/>
                    <p:nvPr/>
                  </p:nvSpPr>
                  <p:spPr>
                    <a:xfrm>
                      <a:off x="7463076" y="1477870"/>
                      <a:ext cx="1056234" cy="128018"/>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lumMod val="75000"/>
                            </a:schemeClr>
                          </a:solidFill>
                          <a:latin typeface="Calibri" charset="0"/>
                          <a:ea typeface="Calibri" charset="0"/>
                          <a:cs typeface="Calibri" charset="0"/>
                        </a:rPr>
                        <a:t>Capacitor</a:t>
                      </a:r>
                    </a:p>
                  </p:txBody>
                </p:sp>
              </p:grpSp>
              <p:cxnSp>
                <p:nvCxnSpPr>
                  <p:cNvPr id="56" name="Straight Connector 55"/>
                  <p:cNvCxnSpPr/>
                  <p:nvPr/>
                </p:nvCxnSpPr>
                <p:spPr>
                  <a:xfrm flipV="1">
                    <a:off x="4920243" y="4863242"/>
                    <a:ext cx="283087" cy="9272"/>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924205" y="4974666"/>
                    <a:ext cx="283087" cy="9272"/>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47" name="Rectangle 46"/>
                <p:cNvSpPr/>
                <p:nvPr/>
              </p:nvSpPr>
              <p:spPr>
                <a:xfrm>
                  <a:off x="5723081" y="2447844"/>
                  <a:ext cx="219456" cy="219456"/>
                </a:xfrm>
                <a:prstGeom prst="rect">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grpSp>
          <p:cxnSp>
            <p:nvCxnSpPr>
              <p:cNvPr id="44" name="Straight Connector 43"/>
              <p:cNvCxnSpPr/>
              <p:nvPr/>
            </p:nvCxnSpPr>
            <p:spPr>
              <a:xfrm>
                <a:off x="2715922" y="5342006"/>
                <a:ext cx="283464" cy="0"/>
              </a:xfrm>
              <a:prstGeom prst="line">
                <a:avLst/>
              </a:prstGeom>
              <a:ln w="762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41" name="Rectangle 40"/>
            <p:cNvSpPr/>
            <p:nvPr/>
          </p:nvSpPr>
          <p:spPr>
            <a:xfrm>
              <a:off x="2522442" y="3379730"/>
              <a:ext cx="1367170" cy="250574"/>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bg1">
                      <a:lumMod val="75000"/>
                    </a:schemeClr>
                  </a:solidFill>
                  <a:latin typeface="Calibri" charset="0"/>
                  <a:ea typeface="Calibri" charset="0"/>
                  <a:cs typeface="Calibri" charset="0"/>
                </a:rPr>
                <a:t>SenseAmp</a:t>
              </a:r>
              <a:endParaRPr lang="en-US" b="1" dirty="0">
                <a:solidFill>
                  <a:schemeClr val="bg1">
                    <a:lumMod val="75000"/>
                  </a:schemeClr>
                </a:solidFill>
                <a:latin typeface="Calibri" charset="0"/>
                <a:ea typeface="Calibri" charset="0"/>
                <a:cs typeface="Calibri" charset="0"/>
              </a:endParaRPr>
            </a:p>
          </p:txBody>
        </p:sp>
      </p:grpSp>
    </p:spTree>
    <p:extLst>
      <p:ext uri="{BB962C8B-B14F-4D97-AF65-F5344CB8AC3E}">
        <p14:creationId xmlns:p14="http://schemas.microsoft.com/office/powerpoint/2010/main" val="17844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2" presetClass="exit" presetSubtype="2" repeatCount="0" fill="hold" grpId="0" nodeType="withEffect">
                                  <p:stCondLst>
                                    <p:cond delay="0"/>
                                  </p:stCondLst>
                                  <p:childTnLst>
                                    <p:anim calcmode="lin" valueType="num">
                                      <p:cBhvr additive="base">
                                        <p:cTn id="30" dur="3000"/>
                                        <p:tgtEl>
                                          <p:spTgt spid="55"/>
                                        </p:tgtEl>
                                        <p:attrNameLst>
                                          <p:attrName>ppt_x</p:attrName>
                                        </p:attrNameLst>
                                      </p:cBhvr>
                                      <p:tavLst>
                                        <p:tav tm="0">
                                          <p:val>
                                            <p:strVal val="ppt_x"/>
                                          </p:val>
                                        </p:tav>
                                        <p:tav tm="100000">
                                          <p:val>
                                            <p:strVal val="1+ppt_w/2"/>
                                          </p:val>
                                        </p:tav>
                                      </p:tavLst>
                                    </p:anim>
                                    <p:anim calcmode="lin" valueType="num">
                                      <p:cBhvr additive="base">
                                        <p:cTn id="31" dur="3000"/>
                                        <p:tgtEl>
                                          <p:spTgt spid="55"/>
                                        </p:tgtEl>
                                        <p:attrNameLst>
                                          <p:attrName>ppt_y</p:attrName>
                                        </p:attrNameLst>
                                      </p:cBhvr>
                                      <p:tavLst>
                                        <p:tav tm="0">
                                          <p:val>
                                            <p:strVal val="ppt_y"/>
                                          </p:val>
                                        </p:tav>
                                        <p:tav tm="100000">
                                          <p:val>
                                            <p:strVal val="ppt_y"/>
                                          </p:val>
                                        </p:tav>
                                      </p:tavLst>
                                    </p:anim>
                                    <p:set>
                                      <p:cBhvr>
                                        <p:cTn id="32" dur="1" fill="hold">
                                          <p:stCondLst>
                                            <p:cond delay="2999"/>
                                          </p:stCondLst>
                                        </p:cTn>
                                        <p:tgtEl>
                                          <p:spTgt spid="5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5" grpId="0" animBg="1"/>
      <p:bldP spid="55" grpId="1"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PARTIAL-RESTORE OPPORTUNITIES</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16</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16" name="Group 15"/>
          <p:cNvGrpSpPr/>
          <p:nvPr/>
        </p:nvGrpSpPr>
        <p:grpSpPr>
          <a:xfrm>
            <a:off x="2452559" y="2317887"/>
            <a:ext cx="3849119" cy="452149"/>
            <a:chOff x="692339" y="2697652"/>
            <a:chExt cx="3138244" cy="481419"/>
          </a:xfrm>
        </p:grpSpPr>
        <p:sp>
          <p:nvSpPr>
            <p:cNvPr id="36" name="Freeform 35"/>
            <p:cNvSpPr/>
            <p:nvPr/>
          </p:nvSpPr>
          <p:spPr>
            <a:xfrm>
              <a:off x="1194787" y="2704120"/>
              <a:ext cx="1980755" cy="470424"/>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4002704"/>
                <a:gd name="connsiteY0" fmla="*/ 0 h 1477010"/>
                <a:gd name="connsiteX1" fmla="*/ 4002704 w 4002704"/>
                <a:gd name="connsiteY1" fmla="*/ 1475183 h 1477010"/>
                <a:gd name="connsiteX0" fmla="*/ 0 w 4002704"/>
                <a:gd name="connsiteY0" fmla="*/ 0 h 1475201"/>
                <a:gd name="connsiteX1" fmla="*/ 4002704 w 4002704"/>
                <a:gd name="connsiteY1" fmla="*/ 1475183 h 1475201"/>
              </a:gdLst>
              <a:ahLst/>
              <a:cxnLst>
                <a:cxn ang="0">
                  <a:pos x="connsiteX0" y="connsiteY0"/>
                </a:cxn>
                <a:cxn ang="0">
                  <a:pos x="connsiteX1" y="connsiteY1"/>
                </a:cxn>
              </a:cxnLst>
              <a:rect l="l" t="t" r="r" b="b"/>
              <a:pathLst>
                <a:path w="4002704" h="1475201">
                  <a:moveTo>
                    <a:pt x="0" y="0"/>
                  </a:moveTo>
                  <a:cubicBezTo>
                    <a:pt x="2556" y="803970"/>
                    <a:pt x="3237231" y="1479304"/>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7" name="Freeform 36"/>
            <p:cNvSpPr/>
            <p:nvPr/>
          </p:nvSpPr>
          <p:spPr>
            <a:xfrm>
              <a:off x="692339" y="3060022"/>
              <a:ext cx="502448" cy="114482"/>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9" name="Freeform 38"/>
            <p:cNvSpPr/>
            <p:nvPr/>
          </p:nvSpPr>
          <p:spPr>
            <a:xfrm>
              <a:off x="3181480" y="2697652"/>
              <a:ext cx="649103" cy="190281"/>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w="med" len="lg"/>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cxnSp>
          <p:nvCxnSpPr>
            <p:cNvPr id="41" name="Straight Connector 40"/>
            <p:cNvCxnSpPr/>
            <p:nvPr/>
          </p:nvCxnSpPr>
          <p:spPr>
            <a:xfrm flipV="1">
              <a:off x="1194787" y="2699593"/>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cxnSp>
          <p:nvCxnSpPr>
            <p:cNvPr id="44" name="Straight Connector 43"/>
            <p:cNvCxnSpPr/>
            <p:nvPr/>
          </p:nvCxnSpPr>
          <p:spPr>
            <a:xfrm flipV="1">
              <a:off x="3175542" y="2704120"/>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grpSp>
      <p:sp>
        <p:nvSpPr>
          <p:cNvPr id="47" name="Rectangle 46"/>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83" name="Rectangle 82"/>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grpSp>
        <p:nvGrpSpPr>
          <p:cNvPr id="27" name="Group 26"/>
          <p:cNvGrpSpPr/>
          <p:nvPr/>
        </p:nvGrpSpPr>
        <p:grpSpPr>
          <a:xfrm>
            <a:off x="2444331" y="1334641"/>
            <a:ext cx="4572000" cy="2286000"/>
            <a:chOff x="4523309" y="1741769"/>
            <a:chExt cx="4572000" cy="2286000"/>
          </a:xfrm>
        </p:grpSpPr>
        <p:grpSp>
          <p:nvGrpSpPr>
            <p:cNvPr id="28" name="Group 27"/>
            <p:cNvGrpSpPr/>
            <p:nvPr/>
          </p:nvGrpSpPr>
          <p:grpSpPr>
            <a:xfrm>
              <a:off x="4523309" y="1741769"/>
              <a:ext cx="4572000" cy="2286000"/>
              <a:chOff x="679905" y="1878399"/>
              <a:chExt cx="4572000" cy="2286000"/>
            </a:xfrm>
          </p:grpSpPr>
          <p:cxnSp>
            <p:nvCxnSpPr>
              <p:cNvPr id="43" name="Straight Connector 42"/>
              <p:cNvCxnSpPr/>
              <p:nvPr/>
            </p:nvCxnSpPr>
            <p:spPr>
              <a:xfrm flipH="1">
                <a:off x="696266" y="1878399"/>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42830"/>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grpSp>
        <p:nvGrpSpPr>
          <p:cNvPr id="33" name="Group 32"/>
          <p:cNvGrpSpPr/>
          <p:nvPr/>
        </p:nvGrpSpPr>
        <p:grpSpPr>
          <a:xfrm>
            <a:off x="2611088" y="3491582"/>
            <a:ext cx="1165572" cy="675494"/>
            <a:chOff x="1276274" y="3863063"/>
            <a:chExt cx="1165572" cy="675494"/>
          </a:xfrm>
        </p:grpSpPr>
        <p:sp>
          <p:nvSpPr>
            <p:cNvPr id="34" name="7-Point Star 33"/>
            <p:cNvSpPr/>
            <p:nvPr/>
          </p:nvSpPr>
          <p:spPr>
            <a:xfrm>
              <a:off x="1650656" y="3863063"/>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35" name="TextBox 34"/>
            <p:cNvSpPr txBox="1"/>
            <p:nvPr/>
          </p:nvSpPr>
          <p:spPr>
            <a:xfrm>
              <a:off x="1276274" y="4076892"/>
              <a:ext cx="1165572" cy="461665"/>
            </a:xfrm>
            <a:prstGeom prst="rect">
              <a:avLst/>
            </a:prstGeom>
            <a:noFill/>
          </p:spPr>
          <p:txBody>
            <a:bodyPr wrap="square" rtlCol="0">
              <a:spAutoFit/>
            </a:bodyPr>
            <a:lstStyle/>
            <a:p>
              <a:pPr algn="ctr">
                <a:defRPr/>
              </a:pPr>
              <a:r>
                <a:rPr lang="en-US" sz="2400" b="1" kern="0" dirty="0">
                  <a:solidFill>
                    <a:srgbClr val="0000FF"/>
                  </a:solidFill>
                  <a:latin typeface="Calibri"/>
                  <a:ea typeface=""/>
                </a:rPr>
                <a:t>Read 1</a:t>
              </a:r>
            </a:p>
          </p:txBody>
        </p:sp>
      </p:grpSp>
      <p:grpSp>
        <p:nvGrpSpPr>
          <p:cNvPr id="61" name="Group 60"/>
          <p:cNvGrpSpPr/>
          <p:nvPr/>
        </p:nvGrpSpPr>
        <p:grpSpPr>
          <a:xfrm>
            <a:off x="4916574" y="2317888"/>
            <a:ext cx="1068290" cy="1839556"/>
            <a:chOff x="4002168" y="2689370"/>
            <a:chExt cx="1068290" cy="1839556"/>
          </a:xfrm>
        </p:grpSpPr>
        <p:cxnSp>
          <p:nvCxnSpPr>
            <p:cNvPr id="62" name="Straight Connector 61"/>
            <p:cNvCxnSpPr/>
            <p:nvPr/>
          </p:nvCxnSpPr>
          <p:spPr>
            <a:xfrm>
              <a:off x="4586631" y="268937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002168" y="4067261"/>
              <a:ext cx="1068290"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grpSp>
      <p:grpSp>
        <p:nvGrpSpPr>
          <p:cNvPr id="78" name="Group 77"/>
          <p:cNvGrpSpPr/>
          <p:nvPr/>
        </p:nvGrpSpPr>
        <p:grpSpPr>
          <a:xfrm>
            <a:off x="7841189" y="1358072"/>
            <a:ext cx="2926080" cy="2286000"/>
            <a:chOff x="4523309" y="1746530"/>
            <a:chExt cx="3575425" cy="2286000"/>
          </a:xfrm>
        </p:grpSpPr>
        <p:grpSp>
          <p:nvGrpSpPr>
            <p:cNvPr id="86" name="Group 85"/>
            <p:cNvGrpSpPr/>
            <p:nvPr/>
          </p:nvGrpSpPr>
          <p:grpSpPr>
            <a:xfrm>
              <a:off x="4523309" y="1746530"/>
              <a:ext cx="3575425" cy="2286000"/>
              <a:chOff x="679905" y="1883160"/>
              <a:chExt cx="3575425" cy="2286000"/>
            </a:xfrm>
          </p:grpSpPr>
          <p:cxnSp>
            <p:nvCxnSpPr>
              <p:cNvPr id="95" name="Straight Connector 94"/>
              <p:cNvCxnSpPr/>
              <p:nvPr/>
            </p:nvCxnSpPr>
            <p:spPr>
              <a:xfrm flipH="1">
                <a:off x="683566" y="1883160"/>
                <a:ext cx="2445" cy="2286000"/>
              </a:xfrm>
              <a:prstGeom prst="line">
                <a:avLst/>
              </a:prstGeom>
              <a:ln w="38100">
                <a:solidFill>
                  <a:schemeClr val="bg1">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79905" y="4152592"/>
                <a:ext cx="3575425" cy="2938"/>
              </a:xfrm>
              <a:prstGeom prst="line">
                <a:avLst/>
              </a:prstGeom>
              <a:ln w="38100">
                <a:solidFill>
                  <a:srgbClr val="BFBFBF"/>
                </a:solidFill>
                <a:tailEnd type="arrow"/>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548815" y="2737820"/>
              <a:ext cx="3032772" cy="1028197"/>
              <a:chOff x="4559325" y="2874450"/>
              <a:chExt cx="3032772" cy="1028197"/>
            </a:xfrm>
          </p:grpSpPr>
          <p:cxnSp>
            <p:nvCxnSpPr>
              <p:cNvPr id="89" name="Straight Connector 88"/>
              <p:cNvCxnSpPr/>
              <p:nvPr/>
            </p:nvCxnSpPr>
            <p:spPr>
              <a:xfrm flipV="1">
                <a:off x="4559325" y="3439707"/>
                <a:ext cx="365760" cy="1"/>
              </a:xfrm>
              <a:prstGeom prst="line">
                <a:avLst/>
              </a:prstGeom>
              <a:ln w="38100">
                <a:solidFill>
                  <a:srgbClr val="FF0000"/>
                </a:solidFill>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4905683" y="2874450"/>
                <a:ext cx="2686414" cy="1028197"/>
                <a:chOff x="4916193" y="2884960"/>
                <a:chExt cx="2686414" cy="1028197"/>
              </a:xfrm>
            </p:grpSpPr>
            <p:sp>
              <p:nvSpPr>
                <p:cNvPr id="91" name="Freeform 90"/>
                <p:cNvSpPr/>
                <p:nvPr/>
              </p:nvSpPr>
              <p:spPr>
                <a:xfrm>
                  <a:off x="4916193" y="3453800"/>
                  <a:ext cx="377037" cy="459356"/>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Freeform 91"/>
                <p:cNvSpPr/>
                <p:nvPr/>
              </p:nvSpPr>
              <p:spPr>
                <a:xfrm>
                  <a:off x="5277090" y="3178471"/>
                  <a:ext cx="1198965" cy="734686"/>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Freeform 92"/>
                <p:cNvSpPr/>
                <p:nvPr/>
              </p:nvSpPr>
              <p:spPr>
                <a:xfrm>
                  <a:off x="6476055" y="2884960"/>
                  <a:ext cx="1126552" cy="296368"/>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
        <p:nvSpPr>
          <p:cNvPr id="99" name="Content Placeholder 2"/>
          <p:cNvSpPr>
            <a:spLocks noGrp="1"/>
          </p:cNvSpPr>
          <p:nvPr>
            <p:ph sz="quarter" idx="1"/>
          </p:nvPr>
        </p:nvSpPr>
        <p:spPr>
          <a:xfrm>
            <a:off x="2267712" y="4114800"/>
            <a:ext cx="7728914" cy="1619674"/>
          </a:xfrm>
        </p:spPr>
        <p:txBody>
          <a:bodyPr>
            <a:normAutofit/>
          </a:bodyPr>
          <a:lstStyle/>
          <a:p>
            <a:pPr marL="0" indent="0">
              <a:lnSpc>
                <a:spcPct val="100000"/>
              </a:lnSpc>
              <a:spcBef>
                <a:spcPts val="0"/>
              </a:spcBef>
              <a:buNone/>
              <a:defRPr/>
            </a:pPr>
            <a:r>
              <a:rPr lang="en-US" dirty="0">
                <a:solidFill>
                  <a:schemeClr val="accent4">
                    <a:lumMod val="50000"/>
                  </a:schemeClr>
                </a:solidFill>
              </a:rPr>
              <a:t>Answer:</a:t>
            </a:r>
            <a:r>
              <a:rPr lang="en-US" dirty="0"/>
              <a:t> </a:t>
            </a:r>
            <a:r>
              <a:rPr lang="en-US" dirty="0">
                <a:solidFill>
                  <a:srgbClr val="0000FF"/>
                </a:solidFill>
              </a:rPr>
              <a:t>YES and NO</a:t>
            </a:r>
          </a:p>
          <a:p>
            <a:pPr marL="0" indent="0">
              <a:lnSpc>
                <a:spcPct val="100000"/>
              </a:lnSpc>
              <a:spcBef>
                <a:spcPts val="0"/>
              </a:spcBef>
              <a:buNone/>
              <a:defRPr/>
            </a:pPr>
            <a:r>
              <a:rPr lang="en-US" dirty="0">
                <a:solidFill>
                  <a:schemeClr val="accent4">
                    <a:lumMod val="50000"/>
                  </a:schemeClr>
                </a:solidFill>
              </a:rPr>
              <a:t>Read 1:  Yes ! </a:t>
            </a:r>
          </a:p>
        </p:txBody>
      </p:sp>
      <p:cxnSp>
        <p:nvCxnSpPr>
          <p:cNvPr id="100" name="Straight Connector 99"/>
          <p:cNvCxnSpPr/>
          <p:nvPr/>
        </p:nvCxnSpPr>
        <p:spPr>
          <a:xfrm>
            <a:off x="3044327" y="2277395"/>
            <a:ext cx="7354446" cy="15809"/>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101" name="Rectangle 4"/>
          <p:cNvSpPr>
            <a:spLocks noChangeArrowheads="1"/>
          </p:cNvSpPr>
          <p:nvPr/>
        </p:nvSpPr>
        <p:spPr bwMode="auto">
          <a:xfrm>
            <a:off x="7867954" y="2298417"/>
            <a:ext cx="2563667" cy="11069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a:p>
        </p:txBody>
      </p:sp>
      <p:grpSp>
        <p:nvGrpSpPr>
          <p:cNvPr id="7" name="Group 6"/>
          <p:cNvGrpSpPr/>
          <p:nvPr/>
        </p:nvGrpSpPr>
        <p:grpSpPr>
          <a:xfrm>
            <a:off x="7839506" y="2305904"/>
            <a:ext cx="2529364" cy="1332518"/>
            <a:chOff x="6315506" y="2677386"/>
            <a:chExt cx="2529364" cy="1332518"/>
          </a:xfrm>
        </p:grpSpPr>
        <p:grpSp>
          <p:nvGrpSpPr>
            <p:cNvPr id="6" name="Group 5"/>
            <p:cNvGrpSpPr/>
            <p:nvPr/>
          </p:nvGrpSpPr>
          <p:grpSpPr>
            <a:xfrm>
              <a:off x="6315506" y="3761343"/>
              <a:ext cx="2529364" cy="248561"/>
              <a:chOff x="6315506" y="3761343"/>
              <a:chExt cx="2529364" cy="248561"/>
            </a:xfrm>
          </p:grpSpPr>
          <p:cxnSp>
            <p:nvCxnSpPr>
              <p:cNvPr id="102" name="Straight Connector 101"/>
              <p:cNvCxnSpPr/>
              <p:nvPr/>
            </p:nvCxnSpPr>
            <p:spPr>
              <a:xfrm flipV="1">
                <a:off x="6315506" y="3807016"/>
                <a:ext cx="2529364" cy="1"/>
              </a:xfrm>
              <a:prstGeom prst="line">
                <a:avLst/>
              </a:prstGeom>
              <a:ln w="25400">
                <a:solidFill>
                  <a:srgbClr val="BFBFBF"/>
                </a:solidFill>
                <a:headEnd type="triangle"/>
                <a:tailEnd type="triangle"/>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7216173" y="3761343"/>
                <a:ext cx="985605" cy="248561"/>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tRAS</a:t>
                </a:r>
                <a:endParaRPr lang="en-US" sz="2400" dirty="0">
                  <a:solidFill>
                    <a:srgbClr val="595959"/>
                  </a:solidFill>
                  <a:latin typeface="Calibri" charset="0"/>
                  <a:ea typeface="Calibri" charset="0"/>
                  <a:cs typeface="Calibri" charset="0"/>
                </a:endParaRPr>
              </a:p>
            </p:txBody>
          </p:sp>
        </p:grpSp>
        <p:cxnSp>
          <p:nvCxnSpPr>
            <p:cNvPr id="104" name="Straight Connector 103"/>
            <p:cNvCxnSpPr/>
            <p:nvPr/>
          </p:nvCxnSpPr>
          <p:spPr>
            <a:xfrm flipV="1">
              <a:off x="8832632" y="2677386"/>
              <a:ext cx="0" cy="1325880"/>
            </a:xfrm>
            <a:prstGeom prst="line">
              <a:avLst/>
            </a:prstGeom>
            <a:noFill/>
            <a:ln w="25400" cap="flat" cmpd="sng" algn="ctr">
              <a:solidFill>
                <a:srgbClr val="BFBFBF"/>
              </a:solidFill>
              <a:prstDash val="dash"/>
              <a:tailEnd type="none"/>
            </a:ln>
            <a:effectLst>
              <a:outerShdw blurRad="40000" dist="20000" dir="5400000" rotWithShape="0">
                <a:srgbClr val="000000">
                  <a:alpha val="38000"/>
                </a:srgbClr>
              </a:outerShdw>
            </a:effectLst>
          </p:spPr>
        </p:cxnSp>
      </p:grpSp>
      <p:sp>
        <p:nvSpPr>
          <p:cNvPr id="53" name="Rectangle 52"/>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54" name="TextBox 53"/>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a:t>
            </a:r>
            <a:r>
              <a:rPr lang="en-US" sz="2400" b="1" kern="0" dirty="0" err="1">
                <a:solidFill>
                  <a:prstClr val="black">
                    <a:lumMod val="65000"/>
                    <a:lumOff val="35000"/>
                  </a:prstClr>
                </a:solidFill>
                <a:latin typeface="Calibri"/>
                <a:ea typeface=""/>
              </a:rPr>
              <a:t>ms</a:t>
            </a:r>
            <a:r>
              <a:rPr lang="en-US" sz="2400" b="1" kern="0" dirty="0">
                <a:solidFill>
                  <a:prstClr val="black">
                    <a:lumMod val="65000"/>
                    <a:lumOff val="35000"/>
                  </a:prstClr>
                </a:solidFill>
                <a:latin typeface="Calibri"/>
                <a:ea typeface=""/>
              </a:rPr>
              <a:t>)</a:t>
            </a:r>
          </a:p>
        </p:txBody>
      </p:sp>
      <p:sp>
        <p:nvSpPr>
          <p:cNvPr id="55" name="TextBox 54"/>
          <p:cNvSpPr txBox="1"/>
          <p:nvPr/>
        </p:nvSpPr>
        <p:spPr>
          <a:xfrm>
            <a:off x="9544024" y="3668545"/>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
        <p:nvSpPr>
          <p:cNvPr id="56" name="Rectangle 55"/>
          <p:cNvSpPr/>
          <p:nvPr/>
        </p:nvSpPr>
        <p:spPr>
          <a:xfrm>
            <a:off x="7878223" y="1548155"/>
            <a:ext cx="803817" cy="33935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Tree>
    <p:extLst>
      <p:ext uri="{BB962C8B-B14F-4D97-AF65-F5344CB8AC3E}">
        <p14:creationId xmlns:p14="http://schemas.microsoft.com/office/powerpoint/2010/main" val="1148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2" presetClass="exit" presetSubtype="2" repeatCount="0" fill="hold" grpId="0" nodeType="withEffect">
                                  <p:stCondLst>
                                    <p:cond delay="0"/>
                                  </p:stCondLst>
                                  <p:childTnLst>
                                    <p:anim calcmode="lin" valueType="num">
                                      <p:cBhvr additive="base">
                                        <p:cTn id="12" dur="2000"/>
                                        <p:tgtEl>
                                          <p:spTgt spid="101"/>
                                        </p:tgtEl>
                                        <p:attrNameLst>
                                          <p:attrName>ppt_x</p:attrName>
                                        </p:attrNameLst>
                                      </p:cBhvr>
                                      <p:tavLst>
                                        <p:tav tm="0">
                                          <p:val>
                                            <p:strVal val="ppt_x"/>
                                          </p:val>
                                        </p:tav>
                                        <p:tav tm="100000">
                                          <p:val>
                                            <p:strVal val="1+ppt_w/2"/>
                                          </p:val>
                                        </p:tav>
                                      </p:tavLst>
                                    </p:anim>
                                    <p:anim calcmode="lin" valueType="num">
                                      <p:cBhvr additive="base">
                                        <p:cTn id="13" dur="2000"/>
                                        <p:tgtEl>
                                          <p:spTgt spid="101"/>
                                        </p:tgtEl>
                                        <p:attrNameLst>
                                          <p:attrName>ppt_y</p:attrName>
                                        </p:attrNameLst>
                                      </p:cBhvr>
                                      <p:tavLst>
                                        <p:tav tm="0">
                                          <p:val>
                                            <p:strVal val="ppt_y"/>
                                          </p:val>
                                        </p:tav>
                                        <p:tav tm="100000">
                                          <p:val>
                                            <p:strVal val="ppt_y"/>
                                          </p:val>
                                        </p:tav>
                                      </p:tavLst>
                                    </p:anim>
                                    <p:set>
                                      <p:cBhvr>
                                        <p:cTn id="14" dur="1" fill="hold">
                                          <p:stCondLst>
                                            <p:cond delay="1999"/>
                                          </p:stCondLst>
                                        </p:cTn>
                                        <p:tgtEl>
                                          <p:spTgt spid="101"/>
                                        </p:tgtEl>
                                        <p:attrNameLst>
                                          <p:attrName>style.visibility</p:attrName>
                                        </p:attrNameLst>
                                      </p:cBhvr>
                                      <p:to>
                                        <p:strVal val="hidden"/>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PARTIAL-RESTORE OPPORTUNITIES</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17</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16" name="Group 15"/>
          <p:cNvGrpSpPr/>
          <p:nvPr/>
        </p:nvGrpSpPr>
        <p:grpSpPr>
          <a:xfrm>
            <a:off x="2452559" y="2317893"/>
            <a:ext cx="3849119" cy="452149"/>
            <a:chOff x="692339" y="2697652"/>
            <a:chExt cx="3138244" cy="481419"/>
          </a:xfrm>
        </p:grpSpPr>
        <p:sp>
          <p:nvSpPr>
            <p:cNvPr id="36" name="Freeform 35"/>
            <p:cNvSpPr/>
            <p:nvPr/>
          </p:nvSpPr>
          <p:spPr>
            <a:xfrm>
              <a:off x="1194787" y="2704120"/>
              <a:ext cx="1980755" cy="470424"/>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4002704"/>
                <a:gd name="connsiteY0" fmla="*/ 0 h 1477010"/>
                <a:gd name="connsiteX1" fmla="*/ 4002704 w 4002704"/>
                <a:gd name="connsiteY1" fmla="*/ 1475183 h 1477010"/>
                <a:gd name="connsiteX0" fmla="*/ 0 w 4002704"/>
                <a:gd name="connsiteY0" fmla="*/ 0 h 1475201"/>
                <a:gd name="connsiteX1" fmla="*/ 4002704 w 4002704"/>
                <a:gd name="connsiteY1" fmla="*/ 1475183 h 1475201"/>
              </a:gdLst>
              <a:ahLst/>
              <a:cxnLst>
                <a:cxn ang="0">
                  <a:pos x="connsiteX0" y="connsiteY0"/>
                </a:cxn>
                <a:cxn ang="0">
                  <a:pos x="connsiteX1" y="connsiteY1"/>
                </a:cxn>
              </a:cxnLst>
              <a:rect l="l" t="t" r="r" b="b"/>
              <a:pathLst>
                <a:path w="4002704" h="1475201">
                  <a:moveTo>
                    <a:pt x="0" y="0"/>
                  </a:moveTo>
                  <a:cubicBezTo>
                    <a:pt x="2556" y="803970"/>
                    <a:pt x="3237231" y="1479304"/>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7" name="Freeform 36"/>
            <p:cNvSpPr/>
            <p:nvPr/>
          </p:nvSpPr>
          <p:spPr>
            <a:xfrm>
              <a:off x="692339" y="3060022"/>
              <a:ext cx="502448" cy="114482"/>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9" name="Freeform 38"/>
            <p:cNvSpPr/>
            <p:nvPr/>
          </p:nvSpPr>
          <p:spPr>
            <a:xfrm>
              <a:off x="3181480" y="2697652"/>
              <a:ext cx="649103" cy="190281"/>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w="med" len="lg"/>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cxnSp>
          <p:nvCxnSpPr>
            <p:cNvPr id="41" name="Straight Connector 40"/>
            <p:cNvCxnSpPr/>
            <p:nvPr/>
          </p:nvCxnSpPr>
          <p:spPr>
            <a:xfrm flipV="1">
              <a:off x="1194787" y="2699593"/>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cxnSp>
          <p:nvCxnSpPr>
            <p:cNvPr id="44" name="Straight Connector 43"/>
            <p:cNvCxnSpPr/>
            <p:nvPr/>
          </p:nvCxnSpPr>
          <p:spPr>
            <a:xfrm flipV="1">
              <a:off x="3175542" y="2704120"/>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grpSp>
      <p:grpSp>
        <p:nvGrpSpPr>
          <p:cNvPr id="27" name="Group 26"/>
          <p:cNvGrpSpPr/>
          <p:nvPr/>
        </p:nvGrpSpPr>
        <p:grpSpPr>
          <a:xfrm>
            <a:off x="2444331" y="1328295"/>
            <a:ext cx="4572000" cy="2286000"/>
            <a:chOff x="4523309" y="1748117"/>
            <a:chExt cx="4572000" cy="2286000"/>
          </a:xfrm>
        </p:grpSpPr>
        <p:grpSp>
          <p:nvGrpSpPr>
            <p:cNvPr id="28" name="Group 27"/>
            <p:cNvGrpSpPr/>
            <p:nvPr/>
          </p:nvGrpSpPr>
          <p:grpSpPr>
            <a:xfrm>
              <a:off x="4523309" y="1748117"/>
              <a:ext cx="4572000" cy="2286000"/>
              <a:chOff x="679905" y="1884747"/>
              <a:chExt cx="4572000" cy="2286000"/>
            </a:xfrm>
          </p:grpSpPr>
          <p:cxnSp>
            <p:nvCxnSpPr>
              <p:cNvPr id="43" name="Straight Connector 42"/>
              <p:cNvCxnSpPr/>
              <p:nvPr/>
            </p:nvCxnSpPr>
            <p:spPr>
              <a:xfrm flipH="1">
                <a:off x="696266" y="1884747"/>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55530"/>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grpSp>
        <p:nvGrpSpPr>
          <p:cNvPr id="46" name="Group 45"/>
          <p:cNvGrpSpPr/>
          <p:nvPr/>
        </p:nvGrpSpPr>
        <p:grpSpPr>
          <a:xfrm>
            <a:off x="3540749" y="2314875"/>
            <a:ext cx="1153171" cy="1846123"/>
            <a:chOff x="3509206" y="2686350"/>
            <a:chExt cx="1153171" cy="1846123"/>
          </a:xfrm>
        </p:grpSpPr>
        <p:sp>
          <p:nvSpPr>
            <p:cNvPr id="51" name="7-Point Star 50"/>
            <p:cNvSpPr/>
            <p:nvPr/>
          </p:nvSpPr>
          <p:spPr>
            <a:xfrm>
              <a:off x="3729283"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53" name="TextBox 52"/>
            <p:cNvSpPr txBox="1"/>
            <p:nvPr/>
          </p:nvSpPr>
          <p:spPr>
            <a:xfrm>
              <a:off x="3509206" y="4070808"/>
              <a:ext cx="1153171" cy="461665"/>
            </a:xfrm>
            <a:prstGeom prst="rect">
              <a:avLst/>
            </a:prstGeom>
            <a:noFill/>
          </p:spPr>
          <p:txBody>
            <a:bodyPr wrap="square" rtlCol="0">
              <a:spAutoFit/>
            </a:bodyPr>
            <a:lstStyle/>
            <a:p>
              <a:pPr algn="ctr">
                <a:defRPr/>
              </a:pPr>
              <a:r>
                <a:rPr lang="en-US" sz="2400" b="1" kern="0" dirty="0">
                  <a:solidFill>
                    <a:srgbClr val="0000FF"/>
                  </a:solidFill>
                  <a:latin typeface="Calibri"/>
                  <a:ea typeface=""/>
                </a:rPr>
                <a:t>Read 2</a:t>
              </a:r>
            </a:p>
          </p:txBody>
        </p:sp>
        <p:sp>
          <p:nvSpPr>
            <p:cNvPr id="54" name="Oval 53"/>
            <p:cNvSpPr/>
            <p:nvPr/>
          </p:nvSpPr>
          <p:spPr>
            <a:xfrm>
              <a:off x="3778935" y="2686350"/>
              <a:ext cx="125087" cy="1172801"/>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grpSp>
          <p:nvGrpSpPr>
            <p:cNvPr id="55" name="Group 54"/>
            <p:cNvGrpSpPr/>
            <p:nvPr/>
          </p:nvGrpSpPr>
          <p:grpSpPr>
            <a:xfrm>
              <a:off x="3799026" y="2891842"/>
              <a:ext cx="76054" cy="656576"/>
              <a:chOff x="2273798" y="3212165"/>
              <a:chExt cx="1356375" cy="522724"/>
            </a:xfrm>
          </p:grpSpPr>
          <p:cxnSp>
            <p:nvCxnSpPr>
              <p:cNvPr id="57" name="Straight Connector 56"/>
              <p:cNvCxnSpPr/>
              <p:nvPr/>
            </p:nvCxnSpPr>
            <p:spPr>
              <a:xfrm flipV="1">
                <a:off x="2273798" y="3507174"/>
                <a:ext cx="162543" cy="0"/>
              </a:xfrm>
              <a:prstGeom prst="line">
                <a:avLst/>
              </a:prstGeom>
              <a:solidFill>
                <a:srgbClr val="0000FF"/>
              </a:solidFill>
              <a:ln w="25400">
                <a:solidFill>
                  <a:schemeClr val="bg1"/>
                </a:solidFill>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58" name="Freeform 57"/>
              <p:cNvSpPr/>
              <p:nvPr/>
            </p:nvSpPr>
            <p:spPr>
              <a:xfrm>
                <a:off x="2436340" y="3502004"/>
                <a:ext cx="167554" cy="232884"/>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19050">
                <a:solidFill>
                  <a:schemeClr val="bg1"/>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a:off x="2596721" y="3362417"/>
                <a:ext cx="532816" cy="372472"/>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19050">
                <a:solidFill>
                  <a:schemeClr val="bg1"/>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Freeform 59"/>
              <p:cNvSpPr/>
              <p:nvPr/>
            </p:nvSpPr>
            <p:spPr>
              <a:xfrm>
                <a:off x="3129537" y="3212165"/>
                <a:ext cx="500636" cy="150253"/>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19050">
                <a:solidFill>
                  <a:schemeClr val="bg1"/>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7425404" y="1343790"/>
            <a:ext cx="3341864" cy="2377219"/>
            <a:chOff x="412277" y="1696596"/>
            <a:chExt cx="4083479" cy="2377219"/>
          </a:xfrm>
        </p:grpSpPr>
        <p:grpSp>
          <p:nvGrpSpPr>
            <p:cNvPr id="78" name="Group 77"/>
            <p:cNvGrpSpPr/>
            <p:nvPr/>
          </p:nvGrpSpPr>
          <p:grpSpPr>
            <a:xfrm>
              <a:off x="920330" y="1696596"/>
              <a:ext cx="3575426" cy="2286658"/>
              <a:chOff x="4523308" y="1732242"/>
              <a:chExt cx="3575426" cy="2286658"/>
            </a:xfrm>
          </p:grpSpPr>
          <p:grpSp>
            <p:nvGrpSpPr>
              <p:cNvPr id="86" name="Group 85"/>
              <p:cNvGrpSpPr/>
              <p:nvPr/>
            </p:nvGrpSpPr>
            <p:grpSpPr>
              <a:xfrm>
                <a:off x="4523308" y="1732242"/>
                <a:ext cx="3575426" cy="2286658"/>
                <a:chOff x="679904" y="1868872"/>
                <a:chExt cx="3575426" cy="2286658"/>
              </a:xfrm>
            </p:grpSpPr>
            <p:cxnSp>
              <p:nvCxnSpPr>
                <p:cNvPr id="95" name="Straight Connector 94"/>
                <p:cNvCxnSpPr/>
                <p:nvPr/>
              </p:nvCxnSpPr>
              <p:spPr>
                <a:xfrm flipH="1">
                  <a:off x="683566" y="1868872"/>
                  <a:ext cx="2445" cy="2286000"/>
                </a:xfrm>
                <a:prstGeom prst="line">
                  <a:avLst/>
                </a:prstGeom>
                <a:ln w="38100">
                  <a:solidFill>
                    <a:schemeClr val="bg1">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79904" y="4152592"/>
                  <a:ext cx="3575426" cy="2938"/>
                </a:xfrm>
                <a:prstGeom prst="line">
                  <a:avLst/>
                </a:prstGeom>
                <a:ln w="38100">
                  <a:solidFill>
                    <a:srgbClr val="BFBFBF"/>
                  </a:solidFill>
                  <a:tailEnd type="arrow"/>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529415" y="3008787"/>
                <a:ext cx="1925620" cy="757230"/>
                <a:chOff x="4539925" y="3145417"/>
                <a:chExt cx="1925620" cy="757230"/>
              </a:xfrm>
            </p:grpSpPr>
            <p:cxnSp>
              <p:nvCxnSpPr>
                <p:cNvPr id="89" name="Straight Connector 88"/>
                <p:cNvCxnSpPr/>
                <p:nvPr/>
              </p:nvCxnSpPr>
              <p:spPr>
                <a:xfrm flipV="1">
                  <a:off x="4539925" y="3439706"/>
                  <a:ext cx="365760" cy="1"/>
                </a:xfrm>
                <a:prstGeom prst="line">
                  <a:avLst/>
                </a:prstGeom>
                <a:ln w="38100">
                  <a:solidFill>
                    <a:srgbClr val="FF0000"/>
                  </a:solidFill>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4905683" y="3145417"/>
                  <a:ext cx="1559862" cy="757230"/>
                  <a:chOff x="4916193" y="3155927"/>
                  <a:chExt cx="1559862" cy="757230"/>
                </a:xfrm>
              </p:grpSpPr>
              <p:sp>
                <p:nvSpPr>
                  <p:cNvPr id="91" name="Freeform 90"/>
                  <p:cNvSpPr/>
                  <p:nvPr/>
                </p:nvSpPr>
                <p:spPr>
                  <a:xfrm>
                    <a:off x="4916193" y="3439705"/>
                    <a:ext cx="377037" cy="473451"/>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Freeform 91"/>
                  <p:cNvSpPr/>
                  <p:nvPr/>
                </p:nvSpPr>
                <p:spPr>
                  <a:xfrm>
                    <a:off x="5277090" y="3155927"/>
                    <a:ext cx="1198965" cy="757230"/>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88" name="Straight Connector 87"/>
              <p:cNvCxnSpPr/>
              <p:nvPr/>
            </p:nvCxnSpPr>
            <p:spPr>
              <a:xfrm>
                <a:off x="4544801" y="2692816"/>
                <a:ext cx="3249177" cy="10510"/>
              </a:xfrm>
              <a:prstGeom prst="line">
                <a:avLst/>
              </a:prstGeom>
              <a:noFill/>
              <a:ln w="12700" cap="flat" cmpd="sng" algn="ctr">
                <a:solidFill>
                  <a:schemeClr val="bg1">
                    <a:lumMod val="75000"/>
                  </a:schemeClr>
                </a:solidFill>
                <a:prstDash val="dash"/>
                <a:tailEnd type="none"/>
              </a:ln>
              <a:effectLst>
                <a:outerShdw blurRad="40000" dist="20000" dir="5400000" rotWithShape="0">
                  <a:srgbClr val="000000">
                    <a:alpha val="38000"/>
                  </a:srgbClr>
                </a:outerShdw>
              </a:effectLst>
            </p:spPr>
          </p:cxnSp>
        </p:grpSp>
        <p:sp>
          <p:nvSpPr>
            <p:cNvPr id="80" name="Rectangle 79"/>
            <p:cNvSpPr/>
            <p:nvPr/>
          </p:nvSpPr>
          <p:spPr>
            <a:xfrm>
              <a:off x="412277" y="3886816"/>
              <a:ext cx="486105" cy="18699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595959"/>
                  </a:solidFill>
                  <a:latin typeface="Calibri" charset="0"/>
                  <a:ea typeface="Calibri" charset="0"/>
                  <a:cs typeface="Calibri" charset="0"/>
                </a:rPr>
                <a:t>0V</a:t>
              </a:r>
              <a:endParaRPr lang="en-US" sz="1400" dirty="0">
                <a:solidFill>
                  <a:srgbClr val="595959"/>
                </a:solidFill>
                <a:latin typeface="Calibri" charset="0"/>
                <a:ea typeface="Calibri" charset="0"/>
                <a:cs typeface="Calibri" charset="0"/>
              </a:endParaRPr>
            </a:p>
          </p:txBody>
        </p:sp>
      </p:grpSp>
      <p:cxnSp>
        <p:nvCxnSpPr>
          <p:cNvPr id="98" name="Straight Connector 97"/>
          <p:cNvCxnSpPr/>
          <p:nvPr/>
        </p:nvCxnSpPr>
        <p:spPr>
          <a:xfrm>
            <a:off x="3906621" y="2585541"/>
            <a:ext cx="5504956" cy="27980"/>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99" name="Content Placeholder 2"/>
          <p:cNvSpPr>
            <a:spLocks noGrp="1"/>
          </p:cNvSpPr>
          <p:nvPr>
            <p:ph sz="quarter" idx="1"/>
          </p:nvPr>
        </p:nvSpPr>
        <p:spPr>
          <a:xfrm>
            <a:off x="2269128" y="4113540"/>
            <a:ext cx="7728914" cy="1619674"/>
          </a:xfrm>
        </p:spPr>
        <p:txBody>
          <a:bodyPr>
            <a:normAutofit/>
          </a:bodyPr>
          <a:lstStyle/>
          <a:p>
            <a:pPr marL="0" indent="0">
              <a:lnSpc>
                <a:spcPct val="100000"/>
              </a:lnSpc>
              <a:spcBef>
                <a:spcPts val="0"/>
              </a:spcBef>
              <a:spcAft>
                <a:spcPts val="400"/>
              </a:spcAft>
              <a:buNone/>
              <a:defRPr/>
            </a:pPr>
            <a:r>
              <a:rPr lang="en-US" dirty="0">
                <a:solidFill>
                  <a:schemeClr val="accent4">
                    <a:lumMod val="50000"/>
                  </a:schemeClr>
                </a:solidFill>
              </a:rPr>
              <a:t>Do we always fully restore?</a:t>
            </a:r>
          </a:p>
          <a:p>
            <a:pPr marL="0" indent="0">
              <a:lnSpc>
                <a:spcPct val="100000"/>
              </a:lnSpc>
              <a:spcBef>
                <a:spcPts val="0"/>
              </a:spcBef>
              <a:spcAft>
                <a:spcPts val="400"/>
              </a:spcAft>
              <a:buNone/>
              <a:defRPr/>
            </a:pPr>
            <a:r>
              <a:rPr lang="en-US" dirty="0">
                <a:solidFill>
                  <a:schemeClr val="accent4">
                    <a:lumMod val="50000"/>
                  </a:schemeClr>
                </a:solidFill>
              </a:rPr>
              <a:t>Read 1:  Yes ! </a:t>
            </a:r>
          </a:p>
          <a:p>
            <a:pPr marL="0" indent="0">
              <a:lnSpc>
                <a:spcPct val="100000"/>
              </a:lnSpc>
              <a:spcBef>
                <a:spcPts val="0"/>
              </a:spcBef>
              <a:buNone/>
              <a:defRPr/>
            </a:pPr>
            <a:r>
              <a:rPr lang="en-US" dirty="0">
                <a:solidFill>
                  <a:srgbClr val="FF0000"/>
                </a:solidFill>
              </a:rPr>
              <a:t>Read 2:  No! It is safe to partially charge to </a:t>
            </a:r>
            <a:r>
              <a:rPr lang="en-US" b="1" i="1" dirty="0" err="1">
                <a:solidFill>
                  <a:srgbClr val="FF0000"/>
                </a:solidFill>
                <a:effectLst>
                  <a:outerShdw blurRad="38100" dist="38100" dir="2700000" algn="tl">
                    <a:srgbClr val="000000">
                      <a:alpha val="43137"/>
                    </a:srgbClr>
                  </a:outerShdw>
                </a:effectLst>
              </a:rPr>
              <a:t>Vx</a:t>
            </a:r>
            <a:r>
              <a:rPr lang="en-US" dirty="0">
                <a:solidFill>
                  <a:srgbClr val="FF0000"/>
                </a:solidFill>
              </a:rPr>
              <a:t> </a:t>
            </a:r>
          </a:p>
        </p:txBody>
      </p:sp>
      <p:cxnSp>
        <p:nvCxnSpPr>
          <p:cNvPr id="100" name="Straight Connector 99"/>
          <p:cNvCxnSpPr/>
          <p:nvPr/>
        </p:nvCxnSpPr>
        <p:spPr>
          <a:xfrm>
            <a:off x="3044327" y="2286323"/>
            <a:ext cx="7333488" cy="27980"/>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101" name="Rectangle 4"/>
          <p:cNvSpPr>
            <a:spLocks noChangeArrowheads="1"/>
          </p:cNvSpPr>
          <p:nvPr/>
        </p:nvSpPr>
        <p:spPr bwMode="auto">
          <a:xfrm>
            <a:off x="7858698" y="2648912"/>
            <a:ext cx="2508445" cy="833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a:p>
        </p:txBody>
      </p:sp>
      <p:grpSp>
        <p:nvGrpSpPr>
          <p:cNvPr id="3" name="Group 2"/>
          <p:cNvGrpSpPr/>
          <p:nvPr/>
        </p:nvGrpSpPr>
        <p:grpSpPr>
          <a:xfrm>
            <a:off x="9411577" y="2305910"/>
            <a:ext cx="960120" cy="1325880"/>
            <a:chOff x="7887577" y="2677386"/>
            <a:chExt cx="960120" cy="1325880"/>
          </a:xfrm>
        </p:grpSpPr>
        <p:cxnSp>
          <p:nvCxnSpPr>
            <p:cNvPr id="66" name="Straight Connector 65"/>
            <p:cNvCxnSpPr/>
            <p:nvPr/>
          </p:nvCxnSpPr>
          <p:spPr>
            <a:xfrm flipV="1">
              <a:off x="8832632" y="2677386"/>
              <a:ext cx="0" cy="1325880"/>
            </a:xfrm>
            <a:prstGeom prst="line">
              <a:avLst/>
            </a:prstGeom>
            <a:noFill/>
            <a:ln w="25400" cap="flat" cmpd="sng" algn="ctr">
              <a:solidFill>
                <a:srgbClr val="BFBFBF"/>
              </a:solidFill>
              <a:prstDash val="dash"/>
              <a:tailEnd type="none"/>
            </a:ln>
            <a:effectLst>
              <a:outerShdw blurRad="40000" dist="20000" dir="5400000" rotWithShape="0">
                <a:srgbClr val="000000">
                  <a:alpha val="38000"/>
                </a:srgbClr>
              </a:outerShdw>
            </a:effectLst>
          </p:spPr>
        </p:cxnSp>
        <p:cxnSp>
          <p:nvCxnSpPr>
            <p:cNvPr id="67" name="Straight Connector 66"/>
            <p:cNvCxnSpPr/>
            <p:nvPr/>
          </p:nvCxnSpPr>
          <p:spPr>
            <a:xfrm flipV="1">
              <a:off x="7898087" y="2984997"/>
              <a:ext cx="0" cy="987552"/>
            </a:xfrm>
            <a:prstGeom prst="line">
              <a:avLst/>
            </a:prstGeom>
            <a:noFill/>
            <a:ln w="25400" cap="flat" cmpd="sng" algn="ctr">
              <a:solidFill>
                <a:srgbClr val="BFBFBF"/>
              </a:solidFill>
              <a:prstDash val="dash"/>
              <a:tailEnd type="none"/>
            </a:ln>
            <a:effectLst>
              <a:outerShdw blurRad="40000" dist="20000" dir="5400000" rotWithShape="0">
                <a:srgbClr val="000000">
                  <a:alpha val="38000"/>
                </a:srgbClr>
              </a:outerShdw>
            </a:effectLst>
          </p:spPr>
        </p:cxnSp>
        <p:cxnSp>
          <p:nvCxnSpPr>
            <p:cNvPr id="68" name="Straight Connector 67"/>
            <p:cNvCxnSpPr/>
            <p:nvPr/>
          </p:nvCxnSpPr>
          <p:spPr>
            <a:xfrm flipV="1">
              <a:off x="7887577" y="3813140"/>
              <a:ext cx="960120" cy="1"/>
            </a:xfrm>
            <a:prstGeom prst="line">
              <a:avLst/>
            </a:prstGeom>
            <a:ln w="88900">
              <a:solidFill>
                <a:srgbClr val="00B050"/>
              </a:solidFill>
              <a:headEnd type="triangle"/>
              <a:tailEnd type="none"/>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69" name="Freeform 68"/>
            <p:cNvSpPr/>
            <p:nvPr/>
          </p:nvSpPr>
          <p:spPr>
            <a:xfrm>
              <a:off x="7898087" y="2686350"/>
              <a:ext cx="921954" cy="305462"/>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38100">
              <a:solidFill>
                <a:srgbClr val="BFBFBF"/>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Rectangle 69"/>
          <p:cNvSpPr/>
          <p:nvPr/>
        </p:nvSpPr>
        <p:spPr>
          <a:xfrm>
            <a:off x="9339011" y="2516959"/>
            <a:ext cx="508473" cy="461665"/>
          </a:xfrm>
          <a:prstGeom prst="rect">
            <a:avLst/>
          </a:prstGeom>
        </p:spPr>
        <p:txBody>
          <a:bodyPr wrap="none">
            <a:spAutoFit/>
          </a:bodyPr>
          <a:lstStyle/>
          <a:p>
            <a:r>
              <a:rPr lang="en-US" sz="2400" b="1" i="1">
                <a:solidFill>
                  <a:srgbClr val="FF0000"/>
                </a:solidFill>
                <a:effectLst>
                  <a:outerShdw blurRad="38100" dist="38100" dir="2700000" algn="tl">
                    <a:srgbClr val="000000">
                      <a:alpha val="43137"/>
                    </a:srgbClr>
                  </a:outerShdw>
                </a:effectLst>
              </a:rPr>
              <a:t>Vx</a:t>
            </a:r>
            <a:endParaRPr lang="en-US" sz="2400" dirty="0"/>
          </a:p>
        </p:txBody>
      </p:sp>
      <p:sp>
        <p:nvSpPr>
          <p:cNvPr id="65" name="Rectangle 64"/>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71" name="Rectangle 70"/>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grpSp>
        <p:nvGrpSpPr>
          <p:cNvPr id="75" name="Group 74"/>
          <p:cNvGrpSpPr/>
          <p:nvPr/>
        </p:nvGrpSpPr>
        <p:grpSpPr>
          <a:xfrm>
            <a:off x="2621513" y="3491582"/>
            <a:ext cx="1165572" cy="665969"/>
            <a:chOff x="1286699" y="3863063"/>
            <a:chExt cx="1165572" cy="665969"/>
          </a:xfrm>
        </p:grpSpPr>
        <p:sp>
          <p:nvSpPr>
            <p:cNvPr id="76" name="7-Point Star 75"/>
            <p:cNvSpPr/>
            <p:nvPr/>
          </p:nvSpPr>
          <p:spPr>
            <a:xfrm>
              <a:off x="1650656" y="3863063"/>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79" name="TextBox 78"/>
            <p:cNvSpPr txBox="1"/>
            <p:nvPr/>
          </p:nvSpPr>
          <p:spPr>
            <a:xfrm>
              <a:off x="1286699" y="4067367"/>
              <a:ext cx="1165572" cy="461665"/>
            </a:xfrm>
            <a:prstGeom prst="rect">
              <a:avLst/>
            </a:prstGeom>
            <a:noFill/>
          </p:spPr>
          <p:txBody>
            <a:bodyPr wrap="square" rtlCol="0">
              <a:spAutoFit/>
            </a:bodyPr>
            <a:lstStyle/>
            <a:p>
              <a:pPr algn="ctr">
                <a:defRPr/>
              </a:pPr>
              <a:r>
                <a:rPr lang="en-US" sz="2400" b="1" kern="0" dirty="0">
                  <a:solidFill>
                    <a:srgbClr val="0000FF"/>
                  </a:solidFill>
                  <a:latin typeface="Calibri"/>
                  <a:ea typeface=""/>
                </a:rPr>
                <a:t>Read 1</a:t>
              </a:r>
            </a:p>
          </p:txBody>
        </p:sp>
      </p:grpSp>
      <p:grpSp>
        <p:nvGrpSpPr>
          <p:cNvPr id="81" name="Group 80"/>
          <p:cNvGrpSpPr/>
          <p:nvPr/>
        </p:nvGrpSpPr>
        <p:grpSpPr>
          <a:xfrm>
            <a:off x="4915495" y="2317888"/>
            <a:ext cx="1068290" cy="1844636"/>
            <a:chOff x="4001089" y="2689370"/>
            <a:chExt cx="1068290" cy="1844636"/>
          </a:xfrm>
        </p:grpSpPr>
        <p:cxnSp>
          <p:nvCxnSpPr>
            <p:cNvPr id="82" name="Straight Connector 81"/>
            <p:cNvCxnSpPr/>
            <p:nvPr/>
          </p:nvCxnSpPr>
          <p:spPr>
            <a:xfrm>
              <a:off x="4586631" y="268937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01089" y="4072341"/>
              <a:ext cx="1068290"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grpSp>
      <p:sp>
        <p:nvSpPr>
          <p:cNvPr id="85" name="Rectangle 84"/>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93" name="TextBox 92"/>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a:t>
            </a:r>
            <a:r>
              <a:rPr lang="en-US" sz="2400" b="1" kern="0" dirty="0" err="1">
                <a:solidFill>
                  <a:prstClr val="black">
                    <a:lumMod val="65000"/>
                    <a:lumOff val="35000"/>
                  </a:prstClr>
                </a:solidFill>
                <a:latin typeface="Calibri"/>
                <a:ea typeface=""/>
              </a:rPr>
              <a:t>ms</a:t>
            </a:r>
            <a:r>
              <a:rPr lang="en-US" sz="2400" b="1" kern="0" dirty="0">
                <a:solidFill>
                  <a:prstClr val="black">
                    <a:lumMod val="65000"/>
                    <a:lumOff val="35000"/>
                  </a:prstClr>
                </a:solidFill>
                <a:latin typeface="Calibri"/>
                <a:ea typeface=""/>
              </a:rPr>
              <a:t>)</a:t>
            </a:r>
          </a:p>
        </p:txBody>
      </p:sp>
      <p:sp>
        <p:nvSpPr>
          <p:cNvPr id="102" name="TextBox 101"/>
          <p:cNvSpPr txBox="1"/>
          <p:nvPr/>
        </p:nvSpPr>
        <p:spPr>
          <a:xfrm>
            <a:off x="9544024" y="3668545"/>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
        <p:nvSpPr>
          <p:cNvPr id="103" name="Rectangle 102"/>
          <p:cNvSpPr/>
          <p:nvPr/>
        </p:nvSpPr>
        <p:spPr>
          <a:xfrm>
            <a:off x="7878223" y="1548155"/>
            <a:ext cx="803817" cy="33935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61" name="Rounded Rectangle 60"/>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But, how should we determine </a:t>
            </a:r>
            <a:r>
              <a:rPr lang="en-US" sz="4400" b="1" dirty="0" err="1"/>
              <a:t>Vx</a:t>
            </a:r>
            <a:r>
              <a:rPr lang="en-US" sz="4400" b="1" dirty="0"/>
              <a:t>?</a:t>
            </a:r>
          </a:p>
        </p:txBody>
      </p:sp>
    </p:spTree>
    <p:extLst>
      <p:ext uri="{BB962C8B-B14F-4D97-AF65-F5344CB8AC3E}">
        <p14:creationId xmlns:p14="http://schemas.microsoft.com/office/powerpoint/2010/main" val="144128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2" presetClass="exit" presetSubtype="2" repeatCount="0" fill="hold" grpId="0" nodeType="withEffect">
                                  <p:stCondLst>
                                    <p:cond delay="0"/>
                                  </p:stCondLst>
                                  <p:childTnLst>
                                    <p:anim calcmode="lin" valueType="num">
                                      <p:cBhvr additive="base">
                                        <p:cTn id="12" dur="3000"/>
                                        <p:tgtEl>
                                          <p:spTgt spid="101"/>
                                        </p:tgtEl>
                                        <p:attrNameLst>
                                          <p:attrName>ppt_x</p:attrName>
                                        </p:attrNameLst>
                                      </p:cBhvr>
                                      <p:tavLst>
                                        <p:tav tm="0">
                                          <p:val>
                                            <p:strVal val="ppt_x"/>
                                          </p:val>
                                        </p:tav>
                                        <p:tav tm="100000">
                                          <p:val>
                                            <p:strVal val="1+ppt_w/2"/>
                                          </p:val>
                                        </p:tav>
                                      </p:tavLst>
                                    </p:anim>
                                    <p:anim calcmode="lin" valueType="num">
                                      <p:cBhvr additive="base">
                                        <p:cTn id="13" dur="3000"/>
                                        <p:tgtEl>
                                          <p:spTgt spid="101"/>
                                        </p:tgtEl>
                                        <p:attrNameLst>
                                          <p:attrName>ppt_y</p:attrName>
                                        </p:attrNameLst>
                                      </p:cBhvr>
                                      <p:tavLst>
                                        <p:tav tm="0">
                                          <p:val>
                                            <p:strVal val="ppt_y"/>
                                          </p:val>
                                        </p:tav>
                                        <p:tav tm="100000">
                                          <p:val>
                                            <p:strVal val="ppt_y"/>
                                          </p:val>
                                        </p:tav>
                                      </p:tavLst>
                                    </p:anim>
                                    <p:set>
                                      <p:cBhvr>
                                        <p:cTn id="14" dur="1" fill="hold">
                                          <p:stCondLst>
                                            <p:cond delay="2999"/>
                                          </p:stCondLst>
                                        </p:cTn>
                                        <p:tgtEl>
                                          <p:spTgt spid="101"/>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70" grpId="0"/>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VX</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18</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16" name="Group 15"/>
          <p:cNvGrpSpPr/>
          <p:nvPr/>
        </p:nvGrpSpPr>
        <p:grpSpPr>
          <a:xfrm>
            <a:off x="2452559" y="2340052"/>
            <a:ext cx="3849119" cy="452149"/>
            <a:chOff x="692339" y="2697652"/>
            <a:chExt cx="3138244" cy="481419"/>
          </a:xfrm>
        </p:grpSpPr>
        <p:sp>
          <p:nvSpPr>
            <p:cNvPr id="36" name="Freeform 35"/>
            <p:cNvSpPr/>
            <p:nvPr/>
          </p:nvSpPr>
          <p:spPr>
            <a:xfrm>
              <a:off x="1194787" y="2704120"/>
              <a:ext cx="1980755" cy="470424"/>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4002704"/>
                <a:gd name="connsiteY0" fmla="*/ 0 h 1477010"/>
                <a:gd name="connsiteX1" fmla="*/ 4002704 w 4002704"/>
                <a:gd name="connsiteY1" fmla="*/ 1475183 h 1477010"/>
                <a:gd name="connsiteX0" fmla="*/ 0 w 4002704"/>
                <a:gd name="connsiteY0" fmla="*/ 0 h 1475201"/>
                <a:gd name="connsiteX1" fmla="*/ 4002704 w 4002704"/>
                <a:gd name="connsiteY1" fmla="*/ 1475183 h 1475201"/>
              </a:gdLst>
              <a:ahLst/>
              <a:cxnLst>
                <a:cxn ang="0">
                  <a:pos x="connsiteX0" y="connsiteY0"/>
                </a:cxn>
                <a:cxn ang="0">
                  <a:pos x="connsiteX1" y="connsiteY1"/>
                </a:cxn>
              </a:cxnLst>
              <a:rect l="l" t="t" r="r" b="b"/>
              <a:pathLst>
                <a:path w="4002704" h="1475201">
                  <a:moveTo>
                    <a:pt x="0" y="0"/>
                  </a:moveTo>
                  <a:cubicBezTo>
                    <a:pt x="2556" y="803970"/>
                    <a:pt x="3237231" y="1479304"/>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7" name="Freeform 36"/>
            <p:cNvSpPr/>
            <p:nvPr/>
          </p:nvSpPr>
          <p:spPr>
            <a:xfrm>
              <a:off x="692339" y="3060022"/>
              <a:ext cx="502448" cy="114482"/>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sp>
          <p:nvSpPr>
            <p:cNvPr id="39" name="Freeform 38"/>
            <p:cNvSpPr/>
            <p:nvPr/>
          </p:nvSpPr>
          <p:spPr>
            <a:xfrm>
              <a:off x="3181480" y="2697652"/>
              <a:ext cx="649103" cy="190281"/>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Lst>
              <a:ahLst/>
              <a:cxnLst>
                <a:cxn ang="0">
                  <a:pos x="connsiteX0" y="connsiteY0"/>
                </a:cxn>
                <a:cxn ang="0">
                  <a:pos x="connsiteX1" y="connsiteY1"/>
                </a:cxn>
              </a:cxnLst>
              <a:rect l="l" t="t" r="r" b="b"/>
              <a:pathLst>
                <a:path w="4002704" h="1476950">
                  <a:moveTo>
                    <a:pt x="0" y="0"/>
                  </a:moveTo>
                  <a:cubicBezTo>
                    <a:pt x="72698" y="778213"/>
                    <a:pt x="3237230" y="1517941"/>
                    <a:pt x="4002704" y="1475183"/>
                  </a:cubicBezTo>
                </a:path>
              </a:pathLst>
            </a:custGeom>
            <a:noFill/>
            <a:ln w="38100" cap="flat" cmpd="sng" algn="ctr">
              <a:solidFill>
                <a:schemeClr val="accent3"/>
              </a:solidFill>
              <a:prstDash val="sysDash"/>
              <a:tailEnd type="none" w="med" len="lg"/>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cxnSp>
          <p:nvCxnSpPr>
            <p:cNvPr id="41" name="Straight Connector 40"/>
            <p:cNvCxnSpPr/>
            <p:nvPr/>
          </p:nvCxnSpPr>
          <p:spPr>
            <a:xfrm flipV="1">
              <a:off x="1194787" y="2699593"/>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cxnSp>
          <p:nvCxnSpPr>
            <p:cNvPr id="44" name="Straight Connector 43"/>
            <p:cNvCxnSpPr/>
            <p:nvPr/>
          </p:nvCxnSpPr>
          <p:spPr>
            <a:xfrm flipV="1">
              <a:off x="3175542" y="2704120"/>
              <a:ext cx="0" cy="474951"/>
            </a:xfrm>
            <a:prstGeom prst="line">
              <a:avLst/>
            </a:prstGeom>
            <a:noFill/>
            <a:ln w="38100" cap="flat" cmpd="sng" algn="ctr">
              <a:solidFill>
                <a:schemeClr val="accent3"/>
              </a:solidFill>
              <a:prstDash val="sysDash"/>
            </a:ln>
            <a:effectLst>
              <a:outerShdw blurRad="40000" dist="20000" dir="5400000" rotWithShape="0">
                <a:srgbClr val="000000">
                  <a:alpha val="38000"/>
                </a:srgbClr>
              </a:outerShdw>
            </a:effectLst>
          </p:spPr>
        </p:cxnSp>
      </p:grpSp>
      <p:grpSp>
        <p:nvGrpSpPr>
          <p:cNvPr id="27" name="Group 26"/>
          <p:cNvGrpSpPr/>
          <p:nvPr/>
        </p:nvGrpSpPr>
        <p:grpSpPr>
          <a:xfrm>
            <a:off x="2444331" y="1336169"/>
            <a:ext cx="4572000" cy="2286000"/>
            <a:chOff x="4523309" y="1721132"/>
            <a:chExt cx="4572000" cy="2286000"/>
          </a:xfrm>
        </p:grpSpPr>
        <p:grpSp>
          <p:nvGrpSpPr>
            <p:cNvPr id="28" name="Group 27"/>
            <p:cNvGrpSpPr/>
            <p:nvPr/>
          </p:nvGrpSpPr>
          <p:grpSpPr>
            <a:xfrm>
              <a:off x="4523309" y="1721132"/>
              <a:ext cx="4572000" cy="2286000"/>
              <a:chOff x="679905" y="1857762"/>
              <a:chExt cx="4572000" cy="2286000"/>
            </a:xfrm>
          </p:grpSpPr>
          <p:cxnSp>
            <p:nvCxnSpPr>
              <p:cNvPr id="43" name="Straight Connector 42"/>
              <p:cNvCxnSpPr/>
              <p:nvPr/>
            </p:nvCxnSpPr>
            <p:spPr>
              <a:xfrm flipH="1">
                <a:off x="696266" y="1857762"/>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20605"/>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grpSp>
        <p:nvGrpSpPr>
          <p:cNvPr id="77" name="Group 76"/>
          <p:cNvGrpSpPr/>
          <p:nvPr/>
        </p:nvGrpSpPr>
        <p:grpSpPr>
          <a:xfrm>
            <a:off x="7839506" y="1352473"/>
            <a:ext cx="2927763" cy="2301476"/>
            <a:chOff x="918275" y="1683120"/>
            <a:chExt cx="3577483" cy="2301476"/>
          </a:xfrm>
        </p:grpSpPr>
        <p:grpSp>
          <p:nvGrpSpPr>
            <p:cNvPr id="78" name="Group 77"/>
            <p:cNvGrpSpPr/>
            <p:nvPr/>
          </p:nvGrpSpPr>
          <p:grpSpPr>
            <a:xfrm>
              <a:off x="920331" y="1683120"/>
              <a:ext cx="3575427" cy="2300134"/>
              <a:chOff x="4523309" y="1718766"/>
              <a:chExt cx="3575427" cy="2300134"/>
            </a:xfrm>
          </p:grpSpPr>
          <p:grpSp>
            <p:nvGrpSpPr>
              <p:cNvPr id="86" name="Group 85"/>
              <p:cNvGrpSpPr/>
              <p:nvPr/>
            </p:nvGrpSpPr>
            <p:grpSpPr>
              <a:xfrm>
                <a:off x="4523309" y="1718766"/>
                <a:ext cx="3575427" cy="2300134"/>
                <a:chOff x="679905" y="1855396"/>
                <a:chExt cx="3575427" cy="2300134"/>
              </a:xfrm>
            </p:grpSpPr>
            <p:cxnSp>
              <p:nvCxnSpPr>
                <p:cNvPr id="95" name="Straight Connector 94"/>
                <p:cNvCxnSpPr/>
                <p:nvPr/>
              </p:nvCxnSpPr>
              <p:spPr>
                <a:xfrm flipH="1">
                  <a:off x="683566" y="1855396"/>
                  <a:ext cx="2445" cy="2286000"/>
                </a:xfrm>
                <a:prstGeom prst="line">
                  <a:avLst/>
                </a:prstGeom>
                <a:ln w="38100">
                  <a:solidFill>
                    <a:schemeClr val="bg1">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79905" y="4152592"/>
                  <a:ext cx="3575427" cy="2938"/>
                </a:xfrm>
                <a:prstGeom prst="line">
                  <a:avLst/>
                </a:prstGeom>
                <a:ln w="38100">
                  <a:solidFill>
                    <a:srgbClr val="BFBFBF"/>
                  </a:solidFill>
                  <a:tailEnd type="arrow"/>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529415" y="2703326"/>
                <a:ext cx="3052171" cy="1062691"/>
                <a:chOff x="4539925" y="2839956"/>
                <a:chExt cx="3052171" cy="1062691"/>
              </a:xfrm>
            </p:grpSpPr>
            <p:cxnSp>
              <p:nvCxnSpPr>
                <p:cNvPr id="89" name="Straight Connector 88"/>
                <p:cNvCxnSpPr/>
                <p:nvPr/>
              </p:nvCxnSpPr>
              <p:spPr>
                <a:xfrm flipV="1">
                  <a:off x="4539925" y="3439706"/>
                  <a:ext cx="365760" cy="1"/>
                </a:xfrm>
                <a:prstGeom prst="line">
                  <a:avLst/>
                </a:prstGeom>
                <a:ln w="38100">
                  <a:solidFill>
                    <a:srgbClr val="FF0000"/>
                  </a:solidFill>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4905683" y="2839956"/>
                  <a:ext cx="2686413" cy="1062691"/>
                  <a:chOff x="4916193" y="2850466"/>
                  <a:chExt cx="2686413" cy="1062691"/>
                </a:xfrm>
              </p:grpSpPr>
              <p:sp>
                <p:nvSpPr>
                  <p:cNvPr id="91" name="Freeform 90"/>
                  <p:cNvSpPr/>
                  <p:nvPr/>
                </p:nvSpPr>
                <p:spPr>
                  <a:xfrm>
                    <a:off x="4916193" y="3439705"/>
                    <a:ext cx="377037" cy="473451"/>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Freeform 91"/>
                  <p:cNvSpPr/>
                  <p:nvPr/>
                </p:nvSpPr>
                <p:spPr>
                  <a:xfrm>
                    <a:off x="5277090" y="3155927"/>
                    <a:ext cx="1198965" cy="757230"/>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732367" y="728133"/>
                          <a:pt x="818785" y="228373"/>
                          <a:pt x="1358900"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Freeform 92"/>
                  <p:cNvSpPr/>
                  <p:nvPr/>
                </p:nvSpPr>
                <p:spPr>
                  <a:xfrm>
                    <a:off x="6476055" y="2850466"/>
                    <a:ext cx="1126551" cy="305462"/>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88" name="Straight Connector 87"/>
              <p:cNvCxnSpPr/>
              <p:nvPr/>
            </p:nvCxnSpPr>
            <p:spPr>
              <a:xfrm>
                <a:off x="4544801" y="2692816"/>
                <a:ext cx="3249177" cy="10510"/>
              </a:xfrm>
              <a:prstGeom prst="line">
                <a:avLst/>
              </a:prstGeom>
              <a:noFill/>
              <a:ln w="12700" cap="flat" cmpd="sng" algn="ctr">
                <a:solidFill>
                  <a:schemeClr val="bg1">
                    <a:lumMod val="75000"/>
                  </a:schemeClr>
                </a:solidFill>
                <a:prstDash val="dash"/>
                <a:tailEnd type="none"/>
              </a:ln>
              <a:effectLst>
                <a:outerShdw blurRad="40000" dist="20000" dir="5400000" rotWithShape="0">
                  <a:srgbClr val="000000">
                    <a:alpha val="38000"/>
                  </a:srgbClr>
                </a:outerShdw>
              </a:effectLst>
            </p:spPr>
          </p:cxnSp>
        </p:grpSp>
        <p:grpSp>
          <p:nvGrpSpPr>
            <p:cNvPr id="79" name="Group 78"/>
            <p:cNvGrpSpPr/>
            <p:nvPr/>
          </p:nvGrpSpPr>
          <p:grpSpPr>
            <a:xfrm>
              <a:off x="918275" y="2658716"/>
              <a:ext cx="3090672" cy="1325880"/>
              <a:chOff x="4521253" y="2694362"/>
              <a:chExt cx="3090672" cy="1325880"/>
            </a:xfrm>
          </p:grpSpPr>
          <p:grpSp>
            <p:nvGrpSpPr>
              <p:cNvPr id="81" name="Group 80"/>
              <p:cNvGrpSpPr/>
              <p:nvPr/>
            </p:nvGrpSpPr>
            <p:grpSpPr>
              <a:xfrm>
                <a:off x="4521253" y="3778320"/>
                <a:ext cx="3090672" cy="202717"/>
                <a:chOff x="4521253" y="3778320"/>
                <a:chExt cx="3090672" cy="202717"/>
              </a:xfrm>
            </p:grpSpPr>
            <p:cxnSp>
              <p:nvCxnSpPr>
                <p:cNvPr id="84" name="Straight Connector 83"/>
                <p:cNvCxnSpPr/>
                <p:nvPr/>
              </p:nvCxnSpPr>
              <p:spPr>
                <a:xfrm flipV="1">
                  <a:off x="4521253" y="3823992"/>
                  <a:ext cx="3090672" cy="1"/>
                </a:xfrm>
                <a:prstGeom prst="line">
                  <a:avLst/>
                </a:prstGeom>
                <a:ln w="25400">
                  <a:solidFill>
                    <a:srgbClr val="BFBFBF"/>
                  </a:solidFill>
                  <a:headEnd type="triangle"/>
                  <a:tailEnd type="triangle"/>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5621795" y="3778320"/>
                  <a:ext cx="1105813" cy="202717"/>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tRAS</a:t>
                  </a:r>
                  <a:endParaRPr lang="en-US" sz="2400" dirty="0">
                    <a:solidFill>
                      <a:srgbClr val="595959"/>
                    </a:solidFill>
                    <a:latin typeface="Calibri" charset="0"/>
                    <a:ea typeface="Calibri" charset="0"/>
                    <a:cs typeface="Calibri" charset="0"/>
                  </a:endParaRPr>
                </a:p>
              </p:txBody>
            </p:sp>
          </p:grpSp>
          <p:cxnSp>
            <p:nvCxnSpPr>
              <p:cNvPr id="82" name="Straight Connector 81"/>
              <p:cNvCxnSpPr/>
              <p:nvPr/>
            </p:nvCxnSpPr>
            <p:spPr>
              <a:xfrm flipV="1">
                <a:off x="7596972" y="2694362"/>
                <a:ext cx="0" cy="1325880"/>
              </a:xfrm>
              <a:prstGeom prst="line">
                <a:avLst/>
              </a:prstGeom>
              <a:noFill/>
              <a:ln w="25400" cap="flat" cmpd="sng" algn="ctr">
                <a:solidFill>
                  <a:srgbClr val="BFBFBF"/>
                </a:solidFill>
                <a:prstDash val="dash"/>
                <a:tailEnd type="none"/>
              </a:ln>
              <a:effectLst>
                <a:outerShdw blurRad="40000" dist="20000" dir="5400000" rotWithShape="0">
                  <a:srgbClr val="000000">
                    <a:alpha val="38000"/>
                  </a:srgbClr>
                </a:outerShdw>
              </a:effectLst>
            </p:spPr>
          </p:cxnSp>
        </p:grpSp>
      </p:grpSp>
      <p:sp>
        <p:nvSpPr>
          <p:cNvPr id="99" name="Content Placeholder 2"/>
          <p:cNvSpPr>
            <a:spLocks noGrp="1"/>
          </p:cNvSpPr>
          <p:nvPr>
            <p:ph sz="quarter" idx="1"/>
          </p:nvPr>
        </p:nvSpPr>
        <p:spPr>
          <a:xfrm>
            <a:off x="2267712" y="4114799"/>
            <a:ext cx="7728914" cy="2545308"/>
          </a:xfrm>
        </p:spPr>
        <p:txBody>
          <a:bodyPr>
            <a:noAutofit/>
          </a:bodyPr>
          <a:lstStyle/>
          <a:p>
            <a:pPr marL="0" indent="0">
              <a:lnSpc>
                <a:spcPct val="100000"/>
              </a:lnSpc>
              <a:spcBef>
                <a:spcPts val="0"/>
              </a:spcBef>
              <a:buNone/>
              <a:defRPr/>
            </a:pPr>
            <a:r>
              <a:rPr lang="en-US" dirty="0">
                <a:solidFill>
                  <a:srgbClr val="0000FF"/>
                </a:solidFill>
              </a:rPr>
              <a:t>Linear</a:t>
            </a:r>
            <a:r>
              <a:rPr lang="en-US" dirty="0"/>
              <a:t> </a:t>
            </a:r>
            <a:r>
              <a:rPr lang="en-US" dirty="0">
                <a:solidFill>
                  <a:schemeClr val="accent4">
                    <a:lumMod val="50000"/>
                  </a:schemeClr>
                </a:solidFill>
              </a:rPr>
              <a:t>restore curve</a:t>
            </a:r>
          </a:p>
          <a:p>
            <a:pPr marL="457200" indent="-274320">
              <a:spcBef>
                <a:spcPts val="0"/>
              </a:spcBef>
              <a:spcAft>
                <a:spcPts val="500"/>
              </a:spcAft>
              <a:buFont typeface=".AppleSystemUIFont" charset="-120"/>
              <a:buChar char="-"/>
              <a:defRPr/>
            </a:pPr>
            <a:r>
              <a:rPr lang="en-US" sz="2400" dirty="0">
                <a:solidFill>
                  <a:schemeClr val="accent4">
                    <a:lumMod val="50000"/>
                  </a:schemeClr>
                </a:solidFill>
              </a:rPr>
              <a:t>Data is safe as long as the voltage is above decay curve</a:t>
            </a:r>
          </a:p>
          <a:p>
            <a:pPr marL="0" indent="0">
              <a:lnSpc>
                <a:spcPct val="100000"/>
              </a:lnSpc>
              <a:spcBef>
                <a:spcPts val="0"/>
              </a:spcBef>
              <a:buNone/>
              <a:defRPr/>
            </a:pPr>
            <a:r>
              <a:rPr lang="en-US" dirty="0">
                <a:solidFill>
                  <a:schemeClr val="accent4">
                    <a:lumMod val="50000"/>
                  </a:schemeClr>
                </a:solidFill>
              </a:rPr>
              <a:t>Use four</a:t>
            </a:r>
            <a:r>
              <a:rPr lang="en-US" dirty="0"/>
              <a:t> </a:t>
            </a:r>
            <a:r>
              <a:rPr lang="en-US" dirty="0">
                <a:solidFill>
                  <a:srgbClr val="0000FF"/>
                </a:solidFill>
              </a:rPr>
              <a:t>sub-windows</a:t>
            </a:r>
          </a:p>
          <a:p>
            <a:pPr marL="457200" indent="-274320">
              <a:lnSpc>
                <a:spcPct val="100000"/>
              </a:lnSpc>
              <a:spcBef>
                <a:spcPts val="0"/>
              </a:spcBef>
              <a:spcAft>
                <a:spcPts val="500"/>
              </a:spcAft>
              <a:buFont typeface=".AppleSystemUIFont" charset="-120"/>
              <a:buChar char="-"/>
              <a:defRPr/>
            </a:pPr>
            <a:r>
              <a:rPr lang="en-US" sz="2400" dirty="0">
                <a:solidFill>
                  <a:schemeClr val="accent4">
                    <a:lumMod val="50000"/>
                  </a:schemeClr>
                </a:solidFill>
              </a:rPr>
              <a:t>Save a set of timings for each</a:t>
            </a:r>
          </a:p>
          <a:p>
            <a:pPr marL="0" indent="0">
              <a:lnSpc>
                <a:spcPct val="100000"/>
              </a:lnSpc>
              <a:spcBef>
                <a:spcPts val="0"/>
              </a:spcBef>
              <a:buNone/>
              <a:defRPr/>
            </a:pPr>
            <a:r>
              <a:rPr lang="en-US" dirty="0">
                <a:solidFill>
                  <a:schemeClr val="accent4">
                    <a:lumMod val="50000"/>
                  </a:schemeClr>
                </a:solidFill>
              </a:rPr>
              <a:t>Charging goal: </a:t>
            </a:r>
            <a:r>
              <a:rPr lang="en-US" dirty="0">
                <a:solidFill>
                  <a:srgbClr val="0000FF"/>
                </a:solidFill>
              </a:rPr>
              <a:t>Vmax</a:t>
            </a:r>
            <a:r>
              <a:rPr lang="en-US" dirty="0"/>
              <a:t> </a:t>
            </a:r>
            <a:r>
              <a:rPr lang="en-US" dirty="0">
                <a:solidFill>
                  <a:schemeClr val="accent4">
                    <a:lumMod val="50000"/>
                  </a:schemeClr>
                </a:solidFill>
              </a:rPr>
              <a:t>of each sub-window</a:t>
            </a:r>
          </a:p>
        </p:txBody>
      </p:sp>
      <p:grpSp>
        <p:nvGrpSpPr>
          <p:cNvPr id="64" name="Group 63"/>
          <p:cNvGrpSpPr/>
          <p:nvPr/>
        </p:nvGrpSpPr>
        <p:grpSpPr>
          <a:xfrm>
            <a:off x="2427050" y="2323473"/>
            <a:ext cx="3903405" cy="421432"/>
            <a:chOff x="955551" y="2687225"/>
            <a:chExt cx="4632904" cy="512196"/>
          </a:xfrm>
        </p:grpSpPr>
        <p:cxnSp>
          <p:nvCxnSpPr>
            <p:cNvPr id="65" name="Straight Connector 64"/>
            <p:cNvCxnSpPr/>
            <p:nvPr/>
          </p:nvCxnSpPr>
          <p:spPr>
            <a:xfrm flipV="1">
              <a:off x="1708425" y="2688689"/>
              <a:ext cx="0" cy="503220"/>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6" name="Straight Connector 65"/>
            <p:cNvCxnSpPr/>
            <p:nvPr/>
          </p:nvCxnSpPr>
          <p:spPr>
            <a:xfrm>
              <a:off x="1717260" y="2697374"/>
              <a:ext cx="2874015" cy="499166"/>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7" name="Straight Connector 66"/>
            <p:cNvCxnSpPr/>
            <p:nvPr/>
          </p:nvCxnSpPr>
          <p:spPr>
            <a:xfrm>
              <a:off x="955551" y="3026036"/>
              <a:ext cx="761709" cy="173385"/>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8" name="Straight Connector 67"/>
            <p:cNvCxnSpPr/>
            <p:nvPr/>
          </p:nvCxnSpPr>
          <p:spPr>
            <a:xfrm>
              <a:off x="4598684" y="2689428"/>
              <a:ext cx="989771" cy="200563"/>
            </a:xfrm>
            <a:prstGeom prst="line">
              <a:avLst/>
            </a:prstGeom>
            <a:noFill/>
            <a:ln w="44450" cap="flat" cmpd="sng" algn="ctr">
              <a:solidFill>
                <a:srgbClr val="FF0000"/>
              </a:solidFill>
              <a:prstDash val="solid"/>
              <a:tailEnd type="none" w="med" len="lg"/>
            </a:ln>
            <a:effectLst>
              <a:outerShdw blurRad="40000" dist="20000" dir="5400000" rotWithShape="0">
                <a:srgbClr val="000000">
                  <a:alpha val="38000"/>
                </a:srgbClr>
              </a:outerShdw>
            </a:effectLst>
          </p:spPr>
        </p:cxnSp>
        <p:cxnSp>
          <p:nvCxnSpPr>
            <p:cNvPr id="69" name="Straight Connector 68"/>
            <p:cNvCxnSpPr/>
            <p:nvPr/>
          </p:nvCxnSpPr>
          <p:spPr>
            <a:xfrm flipV="1">
              <a:off x="4591275" y="2687225"/>
              <a:ext cx="1" cy="506435"/>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grpSp>
      <p:grpSp>
        <p:nvGrpSpPr>
          <p:cNvPr id="6" name="Group 5"/>
          <p:cNvGrpSpPr/>
          <p:nvPr/>
        </p:nvGrpSpPr>
        <p:grpSpPr>
          <a:xfrm>
            <a:off x="3056812" y="2302909"/>
            <a:ext cx="1831166" cy="1286510"/>
            <a:chOff x="1532812" y="2652226"/>
            <a:chExt cx="1831166" cy="1286510"/>
          </a:xfrm>
        </p:grpSpPr>
        <p:cxnSp>
          <p:nvCxnSpPr>
            <p:cNvPr id="70" name="Straight Connector 69"/>
            <p:cNvCxnSpPr/>
            <p:nvPr/>
          </p:nvCxnSpPr>
          <p:spPr>
            <a:xfrm>
              <a:off x="1532812" y="2652226"/>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2140296" y="2652226"/>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747780" y="2658576"/>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355264" y="2655401"/>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3065804" y="2276242"/>
            <a:ext cx="7482506" cy="715537"/>
            <a:chOff x="1541804" y="2625558"/>
            <a:chExt cx="7482506" cy="715537"/>
          </a:xfrm>
        </p:grpSpPr>
        <p:grpSp>
          <p:nvGrpSpPr>
            <p:cNvPr id="7" name="Group 6"/>
            <p:cNvGrpSpPr/>
            <p:nvPr/>
          </p:nvGrpSpPr>
          <p:grpSpPr>
            <a:xfrm>
              <a:off x="1541804" y="2670619"/>
              <a:ext cx="7187456" cy="327079"/>
              <a:chOff x="1541804" y="2670619"/>
              <a:chExt cx="7187456" cy="327079"/>
            </a:xfrm>
          </p:grpSpPr>
          <p:cxnSp>
            <p:nvCxnSpPr>
              <p:cNvPr id="106" name="Straight Connector 105"/>
              <p:cNvCxnSpPr/>
              <p:nvPr/>
            </p:nvCxnSpPr>
            <p:spPr>
              <a:xfrm>
                <a:off x="1541804" y="2670619"/>
                <a:ext cx="7187456" cy="23290"/>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2133347" y="2782500"/>
                <a:ext cx="6108192" cy="16153"/>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2744485" y="2881775"/>
                <a:ext cx="5376672" cy="16153"/>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3359172" y="2981545"/>
                <a:ext cx="4553712" cy="16153"/>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7741441" y="2625558"/>
              <a:ext cx="1282869" cy="715537"/>
              <a:chOff x="7741441" y="2625558"/>
              <a:chExt cx="1282869" cy="715537"/>
            </a:xfrm>
          </p:grpSpPr>
          <p:sp>
            <p:nvSpPr>
              <p:cNvPr id="112" name="Rectangle 111"/>
              <p:cNvSpPr/>
              <p:nvPr/>
            </p:nvSpPr>
            <p:spPr>
              <a:xfrm>
                <a:off x="8557516" y="2625558"/>
                <a:ext cx="466794" cy="400110"/>
              </a:xfrm>
              <a:prstGeom prst="rect">
                <a:avLst/>
              </a:prstGeom>
            </p:spPr>
            <p:txBody>
              <a:bodyPr wrap="none">
                <a:spAutoFit/>
              </a:bodyPr>
              <a:lstStyle/>
              <a:p>
                <a:r>
                  <a:rPr lang="en-US" sz="2000" b="1" i="1" dirty="0">
                    <a:solidFill>
                      <a:srgbClr val="FF0000"/>
                    </a:solidFill>
                    <a:effectLst>
                      <a:outerShdw blurRad="38100" dist="38100" dir="2700000" algn="tl">
                        <a:srgbClr val="000000">
                          <a:alpha val="43137"/>
                        </a:srgbClr>
                      </a:outerShdw>
                    </a:effectLst>
                  </a:rPr>
                  <a:t>V1</a:t>
                </a:r>
                <a:endParaRPr lang="en-US" sz="2000" dirty="0"/>
              </a:p>
            </p:txBody>
          </p:sp>
          <p:sp>
            <p:nvSpPr>
              <p:cNvPr id="113" name="Rectangle 112"/>
              <p:cNvSpPr/>
              <p:nvPr/>
            </p:nvSpPr>
            <p:spPr>
              <a:xfrm>
                <a:off x="8280806" y="2672321"/>
                <a:ext cx="466794" cy="400110"/>
              </a:xfrm>
              <a:prstGeom prst="rect">
                <a:avLst/>
              </a:prstGeom>
            </p:spPr>
            <p:txBody>
              <a:bodyPr wrap="none">
                <a:spAutoFit/>
              </a:bodyPr>
              <a:lstStyle/>
              <a:p>
                <a:r>
                  <a:rPr lang="en-US" sz="2000" b="1" i="1" dirty="0">
                    <a:solidFill>
                      <a:srgbClr val="FF0000"/>
                    </a:solidFill>
                    <a:effectLst>
                      <a:outerShdw blurRad="38100" dist="38100" dir="2700000" algn="tl">
                        <a:srgbClr val="000000">
                          <a:alpha val="43137"/>
                        </a:srgbClr>
                      </a:outerShdw>
                    </a:effectLst>
                  </a:rPr>
                  <a:t>V2</a:t>
                </a:r>
                <a:endParaRPr lang="en-US" sz="2000" dirty="0"/>
              </a:p>
            </p:txBody>
          </p:sp>
          <p:sp>
            <p:nvSpPr>
              <p:cNvPr id="114" name="Rectangle 113"/>
              <p:cNvSpPr/>
              <p:nvPr/>
            </p:nvSpPr>
            <p:spPr>
              <a:xfrm>
                <a:off x="8011984" y="2802830"/>
                <a:ext cx="466794" cy="400110"/>
              </a:xfrm>
              <a:prstGeom prst="rect">
                <a:avLst/>
              </a:prstGeom>
            </p:spPr>
            <p:txBody>
              <a:bodyPr wrap="none">
                <a:spAutoFit/>
              </a:bodyPr>
              <a:lstStyle/>
              <a:p>
                <a:r>
                  <a:rPr lang="en-US" sz="2000" b="1" i="1" dirty="0">
                    <a:solidFill>
                      <a:srgbClr val="FF0000"/>
                    </a:solidFill>
                    <a:effectLst>
                      <a:outerShdw blurRad="38100" dist="38100" dir="2700000" algn="tl">
                        <a:srgbClr val="000000">
                          <a:alpha val="43137"/>
                        </a:srgbClr>
                      </a:outerShdw>
                    </a:effectLst>
                  </a:rPr>
                  <a:t>V3</a:t>
                </a:r>
                <a:endParaRPr lang="en-US" sz="2000" dirty="0"/>
              </a:p>
            </p:txBody>
          </p:sp>
          <p:sp>
            <p:nvSpPr>
              <p:cNvPr id="115" name="Rectangle 114"/>
              <p:cNvSpPr/>
              <p:nvPr/>
            </p:nvSpPr>
            <p:spPr>
              <a:xfrm>
                <a:off x="7741441" y="2940985"/>
                <a:ext cx="466794" cy="400110"/>
              </a:xfrm>
              <a:prstGeom prst="rect">
                <a:avLst/>
              </a:prstGeom>
            </p:spPr>
            <p:txBody>
              <a:bodyPr wrap="none">
                <a:spAutoFit/>
              </a:bodyPr>
              <a:lstStyle/>
              <a:p>
                <a:r>
                  <a:rPr lang="en-US" sz="2000" b="1" i="1" dirty="0">
                    <a:solidFill>
                      <a:srgbClr val="FF0000"/>
                    </a:solidFill>
                    <a:effectLst>
                      <a:outerShdw blurRad="38100" dist="38100" dir="2700000" algn="tl">
                        <a:srgbClr val="000000">
                          <a:alpha val="43137"/>
                        </a:srgbClr>
                      </a:outerShdw>
                    </a:effectLst>
                  </a:rPr>
                  <a:t>V4</a:t>
                </a:r>
                <a:endParaRPr lang="en-US" sz="2000" dirty="0"/>
              </a:p>
            </p:txBody>
          </p:sp>
        </p:grpSp>
      </p:grpSp>
      <p:sp>
        <p:nvSpPr>
          <p:cNvPr id="75" name="Rectangle 74"/>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76" name="Rectangle 75"/>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102" name="Rectangle 101"/>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103" name="TextBox 102"/>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a:t>
            </a:r>
            <a:r>
              <a:rPr lang="en-US" sz="2400" b="1" kern="0" dirty="0" err="1">
                <a:solidFill>
                  <a:prstClr val="black">
                    <a:lumMod val="65000"/>
                    <a:lumOff val="35000"/>
                  </a:prstClr>
                </a:solidFill>
                <a:latin typeface="Calibri"/>
                <a:ea typeface=""/>
              </a:rPr>
              <a:t>ms</a:t>
            </a:r>
            <a:r>
              <a:rPr lang="en-US" sz="2400" b="1" kern="0" dirty="0">
                <a:solidFill>
                  <a:prstClr val="black">
                    <a:lumMod val="65000"/>
                    <a:lumOff val="35000"/>
                  </a:prstClr>
                </a:solidFill>
                <a:latin typeface="Calibri"/>
                <a:ea typeface=""/>
              </a:rPr>
              <a:t>)</a:t>
            </a:r>
          </a:p>
        </p:txBody>
      </p:sp>
      <p:sp>
        <p:nvSpPr>
          <p:cNvPr id="104" name="TextBox 103"/>
          <p:cNvSpPr txBox="1"/>
          <p:nvPr/>
        </p:nvSpPr>
        <p:spPr>
          <a:xfrm>
            <a:off x="9544024" y="3668545"/>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
        <p:nvSpPr>
          <p:cNvPr id="105" name="Rectangle 104"/>
          <p:cNvSpPr/>
          <p:nvPr/>
        </p:nvSpPr>
        <p:spPr>
          <a:xfrm>
            <a:off x="7878223" y="1548155"/>
            <a:ext cx="803817" cy="33935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grpSp>
        <p:nvGrpSpPr>
          <p:cNvPr id="116" name="Group 115"/>
          <p:cNvGrpSpPr/>
          <p:nvPr/>
        </p:nvGrpSpPr>
        <p:grpSpPr>
          <a:xfrm>
            <a:off x="4922170" y="2305188"/>
            <a:ext cx="1068290" cy="1842096"/>
            <a:chOff x="4007764" y="2676670"/>
            <a:chExt cx="1068290" cy="1842096"/>
          </a:xfrm>
        </p:grpSpPr>
        <p:cxnSp>
          <p:nvCxnSpPr>
            <p:cNvPr id="117" name="Straight Connector 116"/>
            <p:cNvCxnSpPr/>
            <p:nvPr/>
          </p:nvCxnSpPr>
          <p:spPr>
            <a:xfrm>
              <a:off x="4586631" y="2676670"/>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4007764" y="4057101"/>
              <a:ext cx="1068290"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grpSp>
    </p:spTree>
    <p:extLst>
      <p:ext uri="{BB962C8B-B14F-4D97-AF65-F5344CB8AC3E}">
        <p14:creationId xmlns:p14="http://schemas.microsoft.com/office/powerpoint/2010/main" val="82337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
                                            <p:txEl>
                                              <p:pRg st="3" end="3"/>
                                            </p:txEl>
                                          </p:spTgt>
                                        </p:tgtEl>
                                        <p:attrNameLst>
                                          <p:attrName>style.visibility</p:attrName>
                                        </p:attrNameLst>
                                      </p:cBhvr>
                                      <p:to>
                                        <p:strVal val="visible"/>
                                      </p:to>
                                    </p:set>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9">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RT-next: RESTORE W.R.T NEXT REFRESH</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19</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27" name="Group 26"/>
          <p:cNvGrpSpPr/>
          <p:nvPr/>
        </p:nvGrpSpPr>
        <p:grpSpPr>
          <a:xfrm>
            <a:off x="2444331" y="1333801"/>
            <a:ext cx="4572000" cy="2286000"/>
            <a:chOff x="4523309" y="1749588"/>
            <a:chExt cx="4572000" cy="2286000"/>
          </a:xfrm>
        </p:grpSpPr>
        <p:grpSp>
          <p:nvGrpSpPr>
            <p:cNvPr id="28" name="Group 27"/>
            <p:cNvGrpSpPr/>
            <p:nvPr/>
          </p:nvGrpSpPr>
          <p:grpSpPr>
            <a:xfrm>
              <a:off x="4523309" y="1749588"/>
              <a:ext cx="4572000" cy="2286000"/>
              <a:chOff x="679905" y="1886218"/>
              <a:chExt cx="4572000" cy="2286000"/>
            </a:xfrm>
          </p:grpSpPr>
          <p:cxnSp>
            <p:nvCxnSpPr>
              <p:cNvPr id="43" name="Straight Connector 42"/>
              <p:cNvCxnSpPr/>
              <p:nvPr/>
            </p:nvCxnSpPr>
            <p:spPr>
              <a:xfrm flipH="1">
                <a:off x="696266" y="1886218"/>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55530"/>
                <a:ext cx="457200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3835854"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grpSp>
        <p:nvGrpSpPr>
          <p:cNvPr id="78" name="Group 77"/>
          <p:cNvGrpSpPr/>
          <p:nvPr/>
        </p:nvGrpSpPr>
        <p:grpSpPr>
          <a:xfrm>
            <a:off x="7841188" y="1331923"/>
            <a:ext cx="2926080" cy="2289860"/>
            <a:chOff x="4523309" y="1729040"/>
            <a:chExt cx="3575427" cy="2289860"/>
          </a:xfrm>
        </p:grpSpPr>
        <p:grpSp>
          <p:nvGrpSpPr>
            <p:cNvPr id="86" name="Group 85"/>
            <p:cNvGrpSpPr/>
            <p:nvPr/>
          </p:nvGrpSpPr>
          <p:grpSpPr>
            <a:xfrm>
              <a:off x="4523309" y="1729040"/>
              <a:ext cx="3575427" cy="2289860"/>
              <a:chOff x="679905" y="1865670"/>
              <a:chExt cx="3575427" cy="2289860"/>
            </a:xfrm>
          </p:grpSpPr>
          <p:cxnSp>
            <p:nvCxnSpPr>
              <p:cNvPr id="95" name="Straight Connector 94"/>
              <p:cNvCxnSpPr/>
              <p:nvPr/>
            </p:nvCxnSpPr>
            <p:spPr>
              <a:xfrm flipH="1">
                <a:off x="683566" y="1865670"/>
                <a:ext cx="2445" cy="2286000"/>
              </a:xfrm>
              <a:prstGeom prst="line">
                <a:avLst/>
              </a:prstGeom>
              <a:ln w="38100">
                <a:solidFill>
                  <a:schemeClr val="bg1">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79905" y="4152592"/>
                <a:ext cx="3575427" cy="2938"/>
              </a:xfrm>
              <a:prstGeom prst="line">
                <a:avLst/>
              </a:prstGeom>
              <a:ln w="38100">
                <a:solidFill>
                  <a:srgbClr val="BFBFBF"/>
                </a:solidFill>
                <a:tailEnd type="arrow"/>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556575" y="3292565"/>
              <a:ext cx="715635" cy="473451"/>
              <a:chOff x="4567085" y="3429195"/>
              <a:chExt cx="715635" cy="473451"/>
            </a:xfrm>
          </p:grpSpPr>
          <p:cxnSp>
            <p:nvCxnSpPr>
              <p:cNvPr id="89" name="Straight Connector 88"/>
              <p:cNvCxnSpPr/>
              <p:nvPr/>
            </p:nvCxnSpPr>
            <p:spPr>
              <a:xfrm flipV="1">
                <a:off x="4567085" y="3439706"/>
                <a:ext cx="365760" cy="1"/>
              </a:xfrm>
              <a:prstGeom prst="line">
                <a:avLst/>
              </a:prstGeom>
              <a:ln w="38100">
                <a:solidFill>
                  <a:srgbClr val="FF0000"/>
                </a:solidFill>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91" name="Freeform 90"/>
              <p:cNvSpPr/>
              <p:nvPr/>
            </p:nvSpPr>
            <p:spPr>
              <a:xfrm>
                <a:off x="4905683" y="3429195"/>
                <a:ext cx="377037" cy="473451"/>
              </a:xfrm>
              <a:custGeom>
                <a:avLst/>
                <a:gdLst>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 name="connsiteX0" fmla="*/ 0 w 457200"/>
                  <a:gd name="connsiteY0" fmla="*/ 0 h 685800"/>
                  <a:gd name="connsiteX1" fmla="*/ 457200 w 457200"/>
                  <a:gd name="connsiteY1" fmla="*/ 685800 h 685800"/>
                </a:gdLst>
                <a:ahLst/>
                <a:cxnLst>
                  <a:cxn ang="0">
                    <a:pos x="connsiteX0" y="connsiteY0"/>
                  </a:cxn>
                  <a:cxn ang="0">
                    <a:pos x="connsiteX1" y="connsiteY1"/>
                  </a:cxn>
                </a:cxnLst>
                <a:rect l="l" t="t" r="r" b="b"/>
                <a:pathLst>
                  <a:path w="457200" h="685800">
                    <a:moveTo>
                      <a:pt x="0" y="0"/>
                    </a:moveTo>
                    <a:cubicBezTo>
                      <a:pt x="50800" y="368300"/>
                      <a:pt x="203200" y="673100"/>
                      <a:pt x="457200" y="68580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8" name="Straight Connector 87"/>
            <p:cNvCxnSpPr/>
            <p:nvPr/>
          </p:nvCxnSpPr>
          <p:spPr>
            <a:xfrm>
              <a:off x="4544801" y="2692816"/>
              <a:ext cx="3249177" cy="10510"/>
            </a:xfrm>
            <a:prstGeom prst="line">
              <a:avLst/>
            </a:prstGeom>
            <a:noFill/>
            <a:ln w="25400" cap="flat" cmpd="sng" algn="ctr">
              <a:solidFill>
                <a:schemeClr val="bg1">
                  <a:lumMod val="75000"/>
                </a:schemeClr>
              </a:solidFill>
              <a:prstDash val="dash"/>
              <a:tailEnd type="none"/>
            </a:ln>
            <a:effectLst>
              <a:outerShdw blurRad="40000" dist="20000" dir="5400000" rotWithShape="0">
                <a:srgbClr val="000000">
                  <a:alpha val="38000"/>
                </a:srgbClr>
              </a:outerShdw>
            </a:effectLst>
          </p:spPr>
        </p:cxnSp>
      </p:grpSp>
      <p:grpSp>
        <p:nvGrpSpPr>
          <p:cNvPr id="64" name="Group 63"/>
          <p:cNvGrpSpPr/>
          <p:nvPr/>
        </p:nvGrpSpPr>
        <p:grpSpPr>
          <a:xfrm>
            <a:off x="2474677" y="2306952"/>
            <a:ext cx="3855780" cy="450008"/>
            <a:chOff x="1012071" y="2687225"/>
            <a:chExt cx="4576384" cy="546924"/>
          </a:xfrm>
        </p:grpSpPr>
        <p:cxnSp>
          <p:nvCxnSpPr>
            <p:cNvPr id="65" name="Straight Connector 64"/>
            <p:cNvCxnSpPr/>
            <p:nvPr/>
          </p:nvCxnSpPr>
          <p:spPr>
            <a:xfrm flipV="1">
              <a:off x="1708425" y="2688689"/>
              <a:ext cx="0" cy="503220"/>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6" name="Straight Connector 65"/>
            <p:cNvCxnSpPr/>
            <p:nvPr/>
          </p:nvCxnSpPr>
          <p:spPr>
            <a:xfrm>
              <a:off x="1717260" y="2697373"/>
              <a:ext cx="2874015" cy="499166"/>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7" name="Straight Connector 66"/>
            <p:cNvCxnSpPr/>
            <p:nvPr/>
          </p:nvCxnSpPr>
          <p:spPr>
            <a:xfrm>
              <a:off x="1012071" y="3060764"/>
              <a:ext cx="705440" cy="173385"/>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cxnSp>
          <p:nvCxnSpPr>
            <p:cNvPr id="68" name="Straight Connector 67"/>
            <p:cNvCxnSpPr/>
            <p:nvPr/>
          </p:nvCxnSpPr>
          <p:spPr>
            <a:xfrm>
              <a:off x="4598684" y="2689428"/>
              <a:ext cx="989771" cy="200563"/>
            </a:xfrm>
            <a:prstGeom prst="line">
              <a:avLst/>
            </a:prstGeom>
            <a:noFill/>
            <a:ln w="44450" cap="flat" cmpd="sng" algn="ctr">
              <a:solidFill>
                <a:srgbClr val="FF0000"/>
              </a:solidFill>
              <a:prstDash val="solid"/>
              <a:tailEnd type="none" w="med" len="lg"/>
            </a:ln>
            <a:effectLst>
              <a:outerShdw blurRad="40000" dist="20000" dir="5400000" rotWithShape="0">
                <a:srgbClr val="000000">
                  <a:alpha val="38000"/>
                </a:srgbClr>
              </a:outerShdw>
            </a:effectLst>
          </p:spPr>
        </p:cxnSp>
        <p:cxnSp>
          <p:nvCxnSpPr>
            <p:cNvPr id="69" name="Straight Connector 68"/>
            <p:cNvCxnSpPr/>
            <p:nvPr/>
          </p:nvCxnSpPr>
          <p:spPr>
            <a:xfrm flipV="1">
              <a:off x="4591275" y="2687225"/>
              <a:ext cx="1" cy="506435"/>
            </a:xfrm>
            <a:prstGeom prst="line">
              <a:avLst/>
            </a:prstGeom>
            <a:noFill/>
            <a:ln w="44450" cap="flat" cmpd="sng" algn="ctr">
              <a:solidFill>
                <a:srgbClr val="FF0000"/>
              </a:solidFill>
              <a:prstDash val="solid"/>
            </a:ln>
            <a:effectLst>
              <a:outerShdw blurRad="40000" dist="20000" dir="5400000" rotWithShape="0">
                <a:srgbClr val="000000">
                  <a:alpha val="38000"/>
                </a:srgbClr>
              </a:outerShdw>
            </a:effectLst>
          </p:spPr>
        </p:cxnSp>
      </p:grpSp>
      <p:cxnSp>
        <p:nvCxnSpPr>
          <p:cNvPr id="70" name="Straight Connector 69"/>
          <p:cNvCxnSpPr/>
          <p:nvPr/>
        </p:nvCxnSpPr>
        <p:spPr>
          <a:xfrm>
            <a:off x="3056812" y="230701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664296" y="230701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271780" y="230701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879264" y="230701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sp>
        <p:nvSpPr>
          <p:cNvPr id="110" name="Content Placeholder 2"/>
          <p:cNvSpPr>
            <a:spLocks noGrp="1"/>
          </p:cNvSpPr>
          <p:nvPr>
            <p:ph sz="quarter" idx="1"/>
          </p:nvPr>
        </p:nvSpPr>
        <p:spPr>
          <a:xfrm>
            <a:off x="2267712" y="4114799"/>
            <a:ext cx="8933688" cy="2094931"/>
          </a:xfrm>
        </p:spPr>
        <p:txBody>
          <a:bodyPr>
            <a:normAutofit/>
          </a:bodyPr>
          <a:lstStyle/>
          <a:p>
            <a:pPr marL="0" indent="0">
              <a:lnSpc>
                <a:spcPct val="100000"/>
              </a:lnSpc>
              <a:spcBef>
                <a:spcPts val="0"/>
              </a:spcBef>
              <a:spcAft>
                <a:spcPts val="1000"/>
              </a:spcAft>
              <a:buNone/>
              <a:defRPr/>
            </a:pPr>
            <a:r>
              <a:rPr lang="en-US" dirty="0">
                <a:solidFill>
                  <a:schemeClr val="accent4">
                    <a:lumMod val="50000"/>
                  </a:schemeClr>
                </a:solidFill>
              </a:rPr>
              <a:t>Check the sub-window read/write falls into</a:t>
            </a:r>
          </a:p>
          <a:p>
            <a:pPr marL="0" indent="0">
              <a:lnSpc>
                <a:spcPct val="100000"/>
              </a:lnSpc>
              <a:spcBef>
                <a:spcPts val="0"/>
              </a:spcBef>
              <a:spcAft>
                <a:spcPts val="1000"/>
              </a:spcAft>
              <a:buNone/>
              <a:defRPr/>
            </a:pPr>
            <a:r>
              <a:rPr lang="en-US" dirty="0">
                <a:solidFill>
                  <a:schemeClr val="accent4">
                    <a:lumMod val="50000"/>
                  </a:schemeClr>
                </a:solidFill>
              </a:rPr>
              <a:t>Apply the timings to achieve the charging goal</a:t>
            </a:r>
            <a:endParaRPr lang="en-US" dirty="0">
              <a:solidFill>
                <a:srgbClr val="0000FF"/>
              </a:solidFill>
            </a:endParaRPr>
          </a:p>
          <a:p>
            <a:pPr marL="0" indent="0">
              <a:lnSpc>
                <a:spcPct val="100000"/>
              </a:lnSpc>
              <a:spcBef>
                <a:spcPts val="0"/>
              </a:spcBef>
              <a:buNone/>
              <a:defRPr/>
            </a:pPr>
            <a:r>
              <a:rPr lang="en-US" dirty="0">
                <a:solidFill>
                  <a:srgbClr val="0000FF"/>
                </a:solidFill>
              </a:rPr>
              <a:t>Example: 40ms to the next refresh, 2</a:t>
            </a:r>
            <a:r>
              <a:rPr lang="en-US" baseline="30000" dirty="0">
                <a:solidFill>
                  <a:srgbClr val="0000FF"/>
                </a:solidFill>
              </a:rPr>
              <a:t>nd</a:t>
            </a:r>
            <a:r>
              <a:rPr lang="en-US" dirty="0">
                <a:solidFill>
                  <a:srgbClr val="0000FF"/>
                </a:solidFill>
              </a:rPr>
              <a:t> window, charge to V2</a:t>
            </a:r>
          </a:p>
          <a:p>
            <a:pPr>
              <a:lnSpc>
                <a:spcPct val="100000"/>
              </a:lnSpc>
              <a:spcBef>
                <a:spcPts val="0"/>
              </a:spcBef>
              <a:buFont typeface="Wingdings" panose="05000000000000000000" pitchFamily="2" charset="2"/>
              <a:buChar char="q"/>
              <a:defRPr/>
            </a:pPr>
            <a:endParaRPr lang="en-US" dirty="0"/>
          </a:p>
        </p:txBody>
      </p:sp>
      <p:grpSp>
        <p:nvGrpSpPr>
          <p:cNvPr id="111" name="Group 110"/>
          <p:cNvGrpSpPr/>
          <p:nvPr/>
        </p:nvGrpSpPr>
        <p:grpSpPr>
          <a:xfrm>
            <a:off x="3068210" y="2813296"/>
            <a:ext cx="2430046" cy="252227"/>
            <a:chOff x="1444610" y="3608712"/>
            <a:chExt cx="1975104" cy="252227"/>
          </a:xfrm>
        </p:grpSpPr>
        <p:cxnSp>
          <p:nvCxnSpPr>
            <p:cNvPr id="112" name="Straight Connector 111"/>
            <p:cNvCxnSpPr/>
            <p:nvPr/>
          </p:nvCxnSpPr>
          <p:spPr>
            <a:xfrm flipV="1">
              <a:off x="1444610" y="3608712"/>
              <a:ext cx="1975104" cy="1"/>
            </a:xfrm>
            <a:prstGeom prst="line">
              <a:avLst/>
            </a:prstGeom>
            <a:ln w="25400">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2101059" y="3656941"/>
              <a:ext cx="729589" cy="20399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595959"/>
                  </a:solidFill>
                  <a:latin typeface="Calibri" charset="0"/>
                  <a:ea typeface="Calibri" charset="0"/>
                  <a:cs typeface="Calibri" charset="0"/>
                </a:rPr>
                <a:t>64ms</a:t>
              </a:r>
              <a:endParaRPr lang="en-US" sz="2400" dirty="0">
                <a:solidFill>
                  <a:srgbClr val="595959"/>
                </a:solidFill>
                <a:latin typeface="Calibri" charset="0"/>
                <a:ea typeface="Calibri" charset="0"/>
                <a:cs typeface="Calibri" charset="0"/>
              </a:endParaRPr>
            </a:p>
          </p:txBody>
        </p:sp>
      </p:grpSp>
      <p:grpSp>
        <p:nvGrpSpPr>
          <p:cNvPr id="10" name="Group 9"/>
          <p:cNvGrpSpPr/>
          <p:nvPr/>
        </p:nvGrpSpPr>
        <p:grpSpPr>
          <a:xfrm>
            <a:off x="3679959" y="2430834"/>
            <a:ext cx="1830344" cy="1118272"/>
            <a:chOff x="2155959" y="2810975"/>
            <a:chExt cx="1830344" cy="1118272"/>
          </a:xfrm>
        </p:grpSpPr>
        <p:sp>
          <p:nvSpPr>
            <p:cNvPr id="108" name="Freeform 107"/>
            <p:cNvSpPr/>
            <p:nvPr/>
          </p:nvSpPr>
          <p:spPr>
            <a:xfrm flipH="1" flipV="1">
              <a:off x="2155959" y="2810975"/>
              <a:ext cx="210138" cy="1073509"/>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nvGrpSpPr>
            <p:cNvPr id="9" name="Group 8"/>
            <p:cNvGrpSpPr/>
            <p:nvPr/>
          </p:nvGrpSpPr>
          <p:grpSpPr>
            <a:xfrm>
              <a:off x="2431823" y="3660782"/>
              <a:ext cx="1554480" cy="268465"/>
              <a:chOff x="2431823" y="3660782"/>
              <a:chExt cx="1554480" cy="268465"/>
            </a:xfrm>
          </p:grpSpPr>
          <p:cxnSp>
            <p:nvCxnSpPr>
              <p:cNvPr id="109" name="Straight Connector 108"/>
              <p:cNvCxnSpPr/>
              <p:nvPr/>
            </p:nvCxnSpPr>
            <p:spPr>
              <a:xfrm flipV="1">
                <a:off x="2431823" y="3929196"/>
                <a:ext cx="1554480" cy="51"/>
              </a:xfrm>
              <a:prstGeom prst="line">
                <a:avLst/>
              </a:prstGeom>
              <a:ln w="25400">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2588895" y="3660782"/>
                <a:ext cx="894568" cy="237591"/>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595959"/>
                    </a:solidFill>
                    <a:latin typeface="Calibri" charset="0"/>
                    <a:ea typeface="Calibri" charset="0"/>
                    <a:cs typeface="Calibri" charset="0"/>
                  </a:rPr>
                  <a:t>40ms</a:t>
                </a:r>
                <a:endParaRPr lang="en-US" sz="2400" dirty="0">
                  <a:solidFill>
                    <a:srgbClr val="595959"/>
                  </a:solidFill>
                  <a:latin typeface="Calibri" charset="0"/>
                  <a:ea typeface="Calibri" charset="0"/>
                  <a:cs typeface="Calibri" charset="0"/>
                </a:endParaRPr>
              </a:p>
            </p:txBody>
          </p:sp>
        </p:grpSp>
      </p:grpSp>
      <p:sp>
        <p:nvSpPr>
          <p:cNvPr id="118" name="Freeform 117"/>
          <p:cNvSpPr/>
          <p:nvPr/>
        </p:nvSpPr>
        <p:spPr>
          <a:xfrm>
            <a:off x="8434575" y="2447554"/>
            <a:ext cx="1330965" cy="932179"/>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Lst>
            <a:ahLst/>
            <a:cxnLst>
              <a:cxn ang="0">
                <a:pos x="connsiteX0" y="connsiteY0"/>
              </a:cxn>
              <a:cxn ang="0">
                <a:pos x="connsiteX1" y="connsiteY1"/>
              </a:cxn>
            </a:cxnLst>
            <a:rect l="l" t="t" r="r" b="b"/>
            <a:pathLst>
              <a:path w="1358900" h="825500">
                <a:moveTo>
                  <a:pt x="0" y="825500"/>
                </a:moveTo>
                <a:cubicBezTo>
                  <a:pt x="657251" y="672288"/>
                  <a:pt x="668552" y="172528"/>
                  <a:pt x="1358900" y="0"/>
                </a:cubicBezTo>
              </a:path>
            </a:pathLst>
          </a:custGeom>
          <a:noFill/>
          <a:ln w="38100">
            <a:solidFill>
              <a:srgbClr val="FF0000"/>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3657347" y="2002013"/>
            <a:ext cx="6410206" cy="461665"/>
            <a:chOff x="2133347" y="2382154"/>
            <a:chExt cx="6410206" cy="461665"/>
          </a:xfrm>
        </p:grpSpPr>
        <p:cxnSp>
          <p:nvCxnSpPr>
            <p:cNvPr id="115" name="Straight Connector 114"/>
            <p:cNvCxnSpPr/>
            <p:nvPr/>
          </p:nvCxnSpPr>
          <p:spPr>
            <a:xfrm>
              <a:off x="2133347" y="2782500"/>
              <a:ext cx="6108192" cy="16153"/>
            </a:xfrm>
            <a:prstGeom prst="line">
              <a:avLst/>
            </a:prstGeom>
            <a:ln w="254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8020653" y="2382154"/>
              <a:ext cx="522900" cy="461665"/>
            </a:xfrm>
            <a:prstGeom prst="rect">
              <a:avLst/>
            </a:prstGeom>
          </p:spPr>
          <p:txBody>
            <a:bodyPr wrap="none">
              <a:spAutoFit/>
            </a:bodyPr>
            <a:lstStyle/>
            <a:p>
              <a:r>
                <a:rPr lang="en-US" sz="2400" b="1" i="1" dirty="0">
                  <a:solidFill>
                    <a:srgbClr val="FF0000"/>
                  </a:solidFill>
                  <a:effectLst>
                    <a:outerShdw blurRad="38100" dist="38100" dir="2700000" algn="tl">
                      <a:srgbClr val="000000">
                        <a:alpha val="43137"/>
                      </a:srgbClr>
                    </a:outerShdw>
                  </a:effectLst>
                </a:rPr>
                <a:t>V2</a:t>
              </a:r>
              <a:endParaRPr lang="en-US" sz="2400" dirty="0"/>
            </a:p>
          </p:txBody>
        </p:sp>
      </p:grpSp>
      <p:sp>
        <p:nvSpPr>
          <p:cNvPr id="120" name="Rectangle 4"/>
          <p:cNvSpPr>
            <a:spLocks noChangeArrowheads="1"/>
          </p:cNvSpPr>
          <p:nvPr/>
        </p:nvSpPr>
        <p:spPr bwMode="auto">
          <a:xfrm>
            <a:off x="7867650" y="2435202"/>
            <a:ext cx="1889895" cy="9894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a:p>
        </p:txBody>
      </p:sp>
      <p:grpSp>
        <p:nvGrpSpPr>
          <p:cNvPr id="6" name="Group 5"/>
          <p:cNvGrpSpPr/>
          <p:nvPr/>
        </p:nvGrpSpPr>
        <p:grpSpPr>
          <a:xfrm>
            <a:off x="7839505" y="2376047"/>
            <a:ext cx="1926034" cy="1244267"/>
            <a:chOff x="6315505" y="2756187"/>
            <a:chExt cx="1926034" cy="1244267"/>
          </a:xfrm>
        </p:grpSpPr>
        <p:cxnSp>
          <p:nvCxnSpPr>
            <p:cNvPr id="121" name="Straight Connector 120"/>
            <p:cNvCxnSpPr/>
            <p:nvPr/>
          </p:nvCxnSpPr>
          <p:spPr>
            <a:xfrm flipV="1">
              <a:off x="8241539" y="2756187"/>
              <a:ext cx="0" cy="1234440"/>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cxnSp>
          <p:nvCxnSpPr>
            <p:cNvPr id="122" name="Straight Connector 121"/>
            <p:cNvCxnSpPr/>
            <p:nvPr/>
          </p:nvCxnSpPr>
          <p:spPr>
            <a:xfrm flipV="1">
              <a:off x="6315505" y="3807016"/>
              <a:ext cx="1920240" cy="1"/>
            </a:xfrm>
            <a:prstGeom prst="line">
              <a:avLst/>
            </a:prstGeom>
            <a:ln w="25400">
              <a:solidFill>
                <a:srgbClr val="BFBFBF"/>
              </a:solidFill>
              <a:headEnd type="triangle"/>
              <a:tailEnd type="triangle"/>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123" name="Rectangle 122"/>
            <p:cNvSpPr/>
            <p:nvPr/>
          </p:nvSpPr>
          <p:spPr>
            <a:xfrm>
              <a:off x="7002576" y="3749039"/>
              <a:ext cx="782280" cy="251415"/>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tRAS</a:t>
              </a:r>
              <a:r>
                <a:rPr lang="en-US" altLang="zh-CN" sz="2400" dirty="0">
                  <a:solidFill>
                    <a:srgbClr val="595959"/>
                  </a:solidFill>
                  <a:latin typeface="Calibri" charset="0"/>
                  <a:ea typeface="Calibri" charset="0"/>
                  <a:cs typeface="Calibri" charset="0"/>
                </a:rPr>
                <a:t>’</a:t>
              </a:r>
              <a:endParaRPr lang="en-US" sz="2400" dirty="0">
                <a:solidFill>
                  <a:srgbClr val="595959"/>
                </a:solidFill>
                <a:latin typeface="Calibri" charset="0"/>
                <a:ea typeface="Calibri" charset="0"/>
                <a:cs typeface="Calibri" charset="0"/>
              </a:endParaRPr>
            </a:p>
          </p:txBody>
        </p:sp>
      </p:grpSp>
      <p:grpSp>
        <p:nvGrpSpPr>
          <p:cNvPr id="12" name="Group 11"/>
          <p:cNvGrpSpPr/>
          <p:nvPr/>
        </p:nvGrpSpPr>
        <p:grpSpPr>
          <a:xfrm>
            <a:off x="9748741" y="2297245"/>
            <a:ext cx="622957" cy="1325880"/>
            <a:chOff x="8224740" y="2677386"/>
            <a:chExt cx="622957" cy="1325880"/>
          </a:xfrm>
        </p:grpSpPr>
        <p:grpSp>
          <p:nvGrpSpPr>
            <p:cNvPr id="124" name="Group 123"/>
            <p:cNvGrpSpPr/>
            <p:nvPr/>
          </p:nvGrpSpPr>
          <p:grpSpPr>
            <a:xfrm>
              <a:off x="8224740" y="2677386"/>
              <a:ext cx="622957" cy="1325880"/>
              <a:chOff x="8224740" y="2677386"/>
              <a:chExt cx="622957" cy="1325880"/>
            </a:xfrm>
          </p:grpSpPr>
          <p:cxnSp>
            <p:nvCxnSpPr>
              <p:cNvPr id="125" name="Straight Connector 124"/>
              <p:cNvCxnSpPr/>
              <p:nvPr/>
            </p:nvCxnSpPr>
            <p:spPr>
              <a:xfrm flipV="1">
                <a:off x="8832632" y="2677386"/>
                <a:ext cx="0" cy="1325880"/>
              </a:xfrm>
              <a:prstGeom prst="line">
                <a:avLst/>
              </a:prstGeom>
              <a:noFill/>
              <a:ln w="25400" cap="flat" cmpd="sng" algn="ctr">
                <a:solidFill>
                  <a:srgbClr val="BFBFBF"/>
                </a:solidFill>
                <a:prstDash val="dash"/>
                <a:tailEnd type="none"/>
              </a:ln>
              <a:effectLst>
                <a:outerShdw blurRad="40000" dist="20000" dir="5400000" rotWithShape="0">
                  <a:srgbClr val="000000">
                    <a:alpha val="38000"/>
                  </a:srgbClr>
                </a:outerShdw>
              </a:effectLst>
            </p:spPr>
          </p:cxnSp>
          <p:cxnSp>
            <p:nvCxnSpPr>
              <p:cNvPr id="127" name="Straight Connector 126"/>
              <p:cNvCxnSpPr/>
              <p:nvPr/>
            </p:nvCxnSpPr>
            <p:spPr>
              <a:xfrm flipV="1">
                <a:off x="8224740" y="3813141"/>
                <a:ext cx="622957" cy="2740"/>
              </a:xfrm>
              <a:prstGeom prst="line">
                <a:avLst/>
              </a:prstGeom>
              <a:ln w="88900">
                <a:solidFill>
                  <a:srgbClr val="00B050"/>
                </a:solidFill>
                <a:headEnd type="triangle"/>
                <a:tailEnd type="none"/>
              </a:ln>
              <a:effectLst>
                <a:outerShdw blurRad="38100" dist="3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sp>
          <p:nvSpPr>
            <p:cNvPr id="129" name="Freeform 128"/>
            <p:cNvSpPr/>
            <p:nvPr/>
          </p:nvSpPr>
          <p:spPr>
            <a:xfrm>
              <a:off x="8224740" y="2712443"/>
              <a:ext cx="599898" cy="119554"/>
            </a:xfrm>
            <a:custGeom>
              <a:avLst/>
              <a:gdLst>
                <a:gd name="connsiteX0" fmla="*/ 0 w 1333500"/>
                <a:gd name="connsiteY0" fmla="*/ 825500 h 825500"/>
                <a:gd name="connsiteX1" fmla="*/ 1333500 w 13335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825500 h 825500"/>
                <a:gd name="connsiteX1" fmla="*/ 1358900 w 1358900"/>
                <a:gd name="connsiteY1" fmla="*/ 0 h 825500"/>
                <a:gd name="connsiteX0" fmla="*/ 0 w 1358900"/>
                <a:gd name="connsiteY0" fmla="*/ 919100 h 919100"/>
                <a:gd name="connsiteX1" fmla="*/ 1358900 w 1358900"/>
                <a:gd name="connsiteY1" fmla="*/ 93600 h 919100"/>
                <a:gd name="connsiteX0" fmla="*/ 0 w 1810845"/>
                <a:gd name="connsiteY0" fmla="*/ 228632 h 228632"/>
                <a:gd name="connsiteX1" fmla="*/ 1810845 w 1810845"/>
                <a:gd name="connsiteY1" fmla="*/ 205187 h 228632"/>
                <a:gd name="connsiteX0" fmla="*/ 0 w 1810845"/>
                <a:gd name="connsiteY0" fmla="*/ 425398 h 425398"/>
                <a:gd name="connsiteX1" fmla="*/ 1810845 w 1810845"/>
                <a:gd name="connsiteY1" fmla="*/ 149878 h 425398"/>
                <a:gd name="connsiteX0" fmla="*/ 0 w 1810845"/>
                <a:gd name="connsiteY0" fmla="*/ 309952 h 309952"/>
                <a:gd name="connsiteX1" fmla="*/ 1810845 w 1810845"/>
                <a:gd name="connsiteY1" fmla="*/ 34432 h 309952"/>
                <a:gd name="connsiteX0" fmla="*/ 0 w 1348390"/>
                <a:gd name="connsiteY0" fmla="*/ 237675 h 237675"/>
                <a:gd name="connsiteX1" fmla="*/ 1348390 w 1348390"/>
                <a:gd name="connsiteY1" fmla="*/ 42361 h 237675"/>
                <a:gd name="connsiteX0" fmla="*/ 0 w 1348390"/>
                <a:gd name="connsiteY0" fmla="*/ 240340 h 240340"/>
                <a:gd name="connsiteX1" fmla="*/ 1348390 w 1348390"/>
                <a:gd name="connsiteY1" fmla="*/ 45026 h 240340"/>
                <a:gd name="connsiteX0" fmla="*/ 0 w 1348390"/>
                <a:gd name="connsiteY0" fmla="*/ 222052 h 222052"/>
                <a:gd name="connsiteX1" fmla="*/ 1348390 w 1348390"/>
                <a:gd name="connsiteY1" fmla="*/ 26738 h 222052"/>
                <a:gd name="connsiteX0" fmla="*/ 0 w 1327369"/>
                <a:gd name="connsiteY0" fmla="*/ 306513 h 306513"/>
                <a:gd name="connsiteX1" fmla="*/ 1327369 w 1327369"/>
                <a:gd name="connsiteY1" fmla="*/ 19536 h 306513"/>
                <a:gd name="connsiteX0" fmla="*/ 0 w 1327369"/>
                <a:gd name="connsiteY0" fmla="*/ 286977 h 286977"/>
                <a:gd name="connsiteX1" fmla="*/ 1327369 w 1327369"/>
                <a:gd name="connsiteY1" fmla="*/ 0 h 286977"/>
                <a:gd name="connsiteX0" fmla="*/ 0 w 1327369"/>
                <a:gd name="connsiteY0" fmla="*/ 286977 h 286977"/>
                <a:gd name="connsiteX1" fmla="*/ 1327369 w 1327369"/>
                <a:gd name="connsiteY1" fmla="*/ 0 h 286977"/>
              </a:gdLst>
              <a:ahLst/>
              <a:cxnLst>
                <a:cxn ang="0">
                  <a:pos x="connsiteX0" y="connsiteY0"/>
                </a:cxn>
                <a:cxn ang="0">
                  <a:pos x="connsiteX1" y="connsiteY1"/>
                </a:cxn>
              </a:cxnLst>
              <a:rect l="l" t="t" r="r" b="b"/>
              <a:pathLst>
                <a:path w="1327369" h="286977">
                  <a:moveTo>
                    <a:pt x="0" y="286977"/>
                  </a:moveTo>
                  <a:cubicBezTo>
                    <a:pt x="337290" y="197522"/>
                    <a:pt x="587557" y="22128"/>
                    <a:pt x="1327369" y="0"/>
                  </a:cubicBezTo>
                </a:path>
              </a:pathLst>
            </a:custGeom>
            <a:noFill/>
            <a:ln w="38100">
              <a:solidFill>
                <a:schemeClr val="bg1">
                  <a:lumMod val="6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0" name="7-Point Star 129"/>
          <p:cNvSpPr/>
          <p:nvPr/>
        </p:nvSpPr>
        <p:spPr>
          <a:xfrm>
            <a:off x="3760825" y="347439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31" name="TextBox 130"/>
          <p:cNvSpPr txBox="1"/>
          <p:nvPr/>
        </p:nvSpPr>
        <p:spPr>
          <a:xfrm>
            <a:off x="3511449" y="3696766"/>
            <a:ext cx="976523" cy="461665"/>
          </a:xfrm>
          <a:prstGeom prst="rect">
            <a:avLst/>
          </a:prstGeom>
          <a:noFill/>
        </p:spPr>
        <p:txBody>
          <a:bodyPr wrap="square" rtlCol="0">
            <a:spAutoFit/>
          </a:bodyPr>
          <a:lstStyle/>
          <a:p>
            <a:pPr algn="ctr">
              <a:defRPr/>
            </a:pPr>
            <a:r>
              <a:rPr lang="en-US" sz="2400" b="1" kern="0" dirty="0">
                <a:solidFill>
                  <a:srgbClr val="0000FF"/>
                </a:solidFill>
                <a:latin typeface="Calibri"/>
                <a:ea typeface=""/>
              </a:rPr>
              <a:t>Read</a:t>
            </a:r>
          </a:p>
        </p:txBody>
      </p:sp>
      <p:sp>
        <p:nvSpPr>
          <p:cNvPr id="98" name="Rectangle 97"/>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99" name="Rectangle 98"/>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100" name="Rectangle 99"/>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101" name="TextBox 100"/>
          <p:cNvSpPr txBox="1"/>
          <p:nvPr/>
        </p:nvSpPr>
        <p:spPr>
          <a:xfrm>
            <a:off x="5700594" y="3658183"/>
            <a:ext cx="1622692" cy="479250"/>
          </a:xfrm>
          <a:prstGeom prst="rect">
            <a:avLst/>
          </a:prstGeom>
          <a:noFill/>
        </p:spPr>
        <p:txBody>
          <a:bodyPr wrap="square" rtlCol="0">
            <a:spAutoFit/>
          </a:bodyPr>
          <a:lstStyle/>
          <a:p>
            <a:pPr algn="ctr">
              <a:defRPr/>
            </a:pPr>
            <a:r>
              <a:rPr lang="en-US" sz="2400" b="1" kern="0" dirty="0">
                <a:solidFill>
                  <a:prstClr val="black">
                    <a:lumMod val="65000"/>
                    <a:lumOff val="35000"/>
                  </a:prstClr>
                </a:solidFill>
                <a:latin typeface="Calibri"/>
                <a:ea typeface=""/>
              </a:rPr>
              <a:t>Time(</a:t>
            </a:r>
            <a:r>
              <a:rPr lang="en-US" sz="2400" b="1" kern="0" dirty="0" err="1">
                <a:solidFill>
                  <a:prstClr val="black">
                    <a:lumMod val="65000"/>
                    <a:lumOff val="35000"/>
                  </a:prstClr>
                </a:solidFill>
                <a:latin typeface="Calibri"/>
                <a:ea typeface=""/>
              </a:rPr>
              <a:t>ms</a:t>
            </a:r>
            <a:r>
              <a:rPr lang="en-US" sz="2400" b="1" kern="0" dirty="0">
                <a:solidFill>
                  <a:prstClr val="black">
                    <a:lumMod val="65000"/>
                    <a:lumOff val="35000"/>
                  </a:prstClr>
                </a:solidFill>
                <a:latin typeface="Calibri"/>
                <a:ea typeface=""/>
              </a:rPr>
              <a:t>)</a:t>
            </a:r>
          </a:p>
        </p:txBody>
      </p:sp>
      <p:sp>
        <p:nvSpPr>
          <p:cNvPr id="102" name="TextBox 101"/>
          <p:cNvSpPr txBox="1"/>
          <p:nvPr/>
        </p:nvSpPr>
        <p:spPr>
          <a:xfrm>
            <a:off x="9544024" y="3668545"/>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
        <p:nvSpPr>
          <p:cNvPr id="103" name="Rectangle 102"/>
          <p:cNvSpPr/>
          <p:nvPr/>
        </p:nvSpPr>
        <p:spPr>
          <a:xfrm>
            <a:off x="7878223" y="1548155"/>
            <a:ext cx="803817" cy="33935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grpSp>
        <p:nvGrpSpPr>
          <p:cNvPr id="104" name="Group 103"/>
          <p:cNvGrpSpPr/>
          <p:nvPr/>
        </p:nvGrpSpPr>
        <p:grpSpPr>
          <a:xfrm>
            <a:off x="4923143" y="2317888"/>
            <a:ext cx="1068290" cy="1840412"/>
            <a:chOff x="4008737" y="2689370"/>
            <a:chExt cx="1068290" cy="1840412"/>
          </a:xfrm>
        </p:grpSpPr>
        <p:cxnSp>
          <p:nvCxnSpPr>
            <p:cNvPr id="105" name="Straight Connector 104"/>
            <p:cNvCxnSpPr/>
            <p:nvPr/>
          </p:nvCxnSpPr>
          <p:spPr>
            <a:xfrm>
              <a:off x="4586631" y="2689370"/>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4008737" y="4068117"/>
              <a:ext cx="1068290"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grpSp>
    </p:spTree>
    <p:extLst>
      <p:ext uri="{BB962C8B-B14F-4D97-AF65-F5344CB8AC3E}">
        <p14:creationId xmlns:p14="http://schemas.microsoft.com/office/powerpoint/2010/main" val="89654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2" repeatCount="0" fill="hold" grpId="0" nodeType="clickEffect">
                                  <p:stCondLst>
                                    <p:cond delay="0"/>
                                  </p:stCondLst>
                                  <p:childTnLst>
                                    <p:anim calcmode="lin" valueType="num">
                                      <p:cBhvr additive="base">
                                        <p:cTn id="16" dur="3000"/>
                                        <p:tgtEl>
                                          <p:spTgt spid="120"/>
                                        </p:tgtEl>
                                        <p:attrNameLst>
                                          <p:attrName>ppt_x</p:attrName>
                                        </p:attrNameLst>
                                      </p:cBhvr>
                                      <p:tavLst>
                                        <p:tav tm="0">
                                          <p:val>
                                            <p:strVal val="ppt_x"/>
                                          </p:val>
                                        </p:tav>
                                        <p:tav tm="100000">
                                          <p:val>
                                            <p:strVal val="1+ppt_w/2"/>
                                          </p:val>
                                        </p:tav>
                                      </p:tavLst>
                                    </p:anim>
                                    <p:anim calcmode="lin" valueType="num">
                                      <p:cBhvr additive="base">
                                        <p:cTn id="17" dur="3000"/>
                                        <p:tgtEl>
                                          <p:spTgt spid="120"/>
                                        </p:tgtEl>
                                        <p:attrNameLst>
                                          <p:attrName>ppt_y</p:attrName>
                                        </p:attrNameLst>
                                      </p:cBhvr>
                                      <p:tavLst>
                                        <p:tav tm="0">
                                          <p:val>
                                            <p:strVal val="ppt_y"/>
                                          </p:val>
                                        </p:tav>
                                        <p:tav tm="100000">
                                          <p:val>
                                            <p:strVal val="ppt_y"/>
                                          </p:val>
                                        </p:tav>
                                      </p:tavLst>
                                    </p:anim>
                                    <p:set>
                                      <p:cBhvr>
                                        <p:cTn id="18" dur="1" fill="hold">
                                          <p:stCondLst>
                                            <p:cond delay="2999"/>
                                          </p:stCondLst>
                                        </p:cTn>
                                        <p:tgtEl>
                                          <p:spTgt spid="120"/>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MEMORY</a:t>
            </a:r>
          </a:p>
        </p:txBody>
      </p:sp>
      <p:sp>
        <p:nvSpPr>
          <p:cNvPr id="5" name="Slide Number Placeholder 4"/>
          <p:cNvSpPr>
            <a:spLocks noGrp="1"/>
          </p:cNvSpPr>
          <p:nvPr>
            <p:ph type="sldNum" sz="quarter" idx="12"/>
          </p:nvPr>
        </p:nvSpPr>
        <p:spPr/>
        <p:txBody>
          <a:bodyPr/>
          <a:lstStyle/>
          <a:p>
            <a:fld id="{0BC41B36-6335-F546-90B9-E2121371E10D}" type="slidenum">
              <a:rPr lang="en-US" smtClean="0"/>
              <a:t>2</a:t>
            </a:fld>
            <a:endParaRPr lang="en-US"/>
          </a:p>
        </p:txBody>
      </p:sp>
      <p:pic>
        <p:nvPicPr>
          <p:cNvPr id="8" name="Picture 7"/>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9579199" y="2236768"/>
            <a:ext cx="1625600" cy="1625600"/>
          </a:xfrm>
          <a:prstGeom prst="rect">
            <a:avLst/>
          </a:prstGeom>
        </p:spPr>
      </p:pic>
      <p:sp>
        <p:nvSpPr>
          <p:cNvPr id="13" name="TextBox 12"/>
          <p:cNvSpPr txBox="1"/>
          <p:nvPr/>
        </p:nvSpPr>
        <p:spPr>
          <a:xfrm>
            <a:off x="1140478" y="4513868"/>
            <a:ext cx="1805174" cy="584775"/>
          </a:xfrm>
          <a:prstGeom prst="rect">
            <a:avLst/>
          </a:prstGeom>
          <a:noFill/>
        </p:spPr>
        <p:txBody>
          <a:bodyPr wrap="none" rtlCol="0">
            <a:spAutoFit/>
          </a:bodyPr>
          <a:lstStyle/>
          <a:p>
            <a:r>
              <a:rPr lang="en-US" sz="3200" dirty="0">
                <a:solidFill>
                  <a:schemeClr val="accent4">
                    <a:lumMod val="50000"/>
                  </a:schemeClr>
                </a:solidFill>
              </a:rPr>
              <a:t>Processor</a:t>
            </a:r>
          </a:p>
        </p:txBody>
      </p:sp>
      <p:sp>
        <p:nvSpPr>
          <p:cNvPr id="14" name="TextBox 13"/>
          <p:cNvSpPr txBox="1"/>
          <p:nvPr/>
        </p:nvSpPr>
        <p:spPr>
          <a:xfrm>
            <a:off x="5475467" y="4513868"/>
            <a:ext cx="1614609" cy="584775"/>
          </a:xfrm>
          <a:prstGeom prst="rect">
            <a:avLst/>
          </a:prstGeom>
          <a:noFill/>
        </p:spPr>
        <p:txBody>
          <a:bodyPr wrap="none" rtlCol="0">
            <a:spAutoFit/>
          </a:bodyPr>
          <a:lstStyle/>
          <a:p>
            <a:r>
              <a:rPr lang="en-US" sz="3200" dirty="0">
                <a:solidFill>
                  <a:schemeClr val="accent4">
                    <a:lumMod val="50000"/>
                  </a:schemeClr>
                </a:solidFill>
              </a:rPr>
              <a:t>Memory</a:t>
            </a:r>
          </a:p>
        </p:txBody>
      </p:sp>
      <p:sp>
        <p:nvSpPr>
          <p:cNvPr id="15" name="TextBox 14"/>
          <p:cNvSpPr txBox="1"/>
          <p:nvPr/>
        </p:nvSpPr>
        <p:spPr>
          <a:xfrm>
            <a:off x="9656729" y="4513868"/>
            <a:ext cx="1450269" cy="584775"/>
          </a:xfrm>
          <a:prstGeom prst="rect">
            <a:avLst/>
          </a:prstGeom>
          <a:noFill/>
        </p:spPr>
        <p:txBody>
          <a:bodyPr wrap="none" rtlCol="0">
            <a:spAutoFit/>
          </a:bodyPr>
          <a:lstStyle/>
          <a:p>
            <a:r>
              <a:rPr lang="en-US" sz="3200">
                <a:solidFill>
                  <a:schemeClr val="accent4">
                    <a:lumMod val="50000"/>
                  </a:schemeClr>
                </a:solidFill>
              </a:rPr>
              <a:t>Storage</a:t>
            </a:r>
          </a:p>
        </p:txBody>
      </p:sp>
      <p:cxnSp>
        <p:nvCxnSpPr>
          <p:cNvPr id="17" name="Straight Arrow Connector 16"/>
          <p:cNvCxnSpPr/>
          <p:nvPr/>
        </p:nvCxnSpPr>
        <p:spPr>
          <a:xfrm>
            <a:off x="3034779" y="3073779"/>
            <a:ext cx="1645920" cy="0"/>
          </a:xfrm>
          <a:prstGeom prst="straightConnector1">
            <a:avLst/>
          </a:prstGeom>
          <a:ln w="1270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891395" y="3094827"/>
            <a:ext cx="1645920" cy="0"/>
          </a:xfrm>
          <a:prstGeom prst="straightConnector1">
            <a:avLst/>
          </a:prstGeom>
          <a:ln w="127000">
            <a:headEnd type="stealth"/>
            <a:tailEnd type="stealth"/>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Main memory is critical for system performance</a:t>
            </a:r>
          </a:p>
        </p:txBody>
      </p:sp>
      <p:sp>
        <p:nvSpPr>
          <p:cNvPr id="24" name="Rectangle 23"/>
          <p:cNvSpPr/>
          <p:nvPr/>
        </p:nvSpPr>
        <p:spPr>
          <a:xfrm>
            <a:off x="4725849" y="1511735"/>
            <a:ext cx="3075056" cy="26304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rotWithShape="1">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rot="20346409">
            <a:off x="4722027" y="2266979"/>
            <a:ext cx="3027988" cy="586903"/>
          </a:xfrm>
          <a:prstGeom prst="rect">
            <a:avLst/>
          </a:prstGeom>
        </p:spPr>
      </p:pic>
      <p:pic>
        <p:nvPicPr>
          <p:cNvPr id="36" name="Picture 35"/>
          <p:cNvPicPr>
            <a:picLocks noChangeAspect="1"/>
          </p:cNvPicPr>
          <p:nvPr/>
        </p:nvPicPr>
        <p:blipFill rotWithShape="1">
          <a:blip r:embed="rId5"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4735794" y="2775213"/>
            <a:ext cx="3027988" cy="607454"/>
          </a:xfrm>
          <a:prstGeom prst="rect">
            <a:avLst/>
          </a:prstGeom>
        </p:spPr>
      </p:pic>
      <p:sp>
        <p:nvSpPr>
          <p:cNvPr id="37" name="TextBox 36"/>
          <p:cNvSpPr txBox="1"/>
          <p:nvPr/>
        </p:nvSpPr>
        <p:spPr>
          <a:xfrm>
            <a:off x="5669362" y="2728579"/>
            <a:ext cx="1281120" cy="584775"/>
          </a:xfrm>
          <a:prstGeom prst="rect">
            <a:avLst/>
          </a:prstGeom>
          <a:noFill/>
        </p:spPr>
        <p:txBody>
          <a:bodyPr wrap="none" rtlCol="0">
            <a:spAutoFit/>
          </a:bodyPr>
          <a:lstStyle/>
          <a:p>
            <a:r>
              <a:rPr lang="en-US" sz="3200" b="1" dirty="0">
                <a:solidFill>
                  <a:schemeClr val="bg1"/>
                </a:solidFill>
              </a:rPr>
              <a:t>DRAM</a:t>
            </a:r>
          </a:p>
        </p:txBody>
      </p:sp>
      <p:pic>
        <p:nvPicPr>
          <p:cNvPr id="38" name="Picture 37"/>
          <p:cNvPicPr>
            <a:picLocks noChangeAspect="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99961" y="2236768"/>
            <a:ext cx="1784045" cy="1688354"/>
          </a:xfrm>
          <a:prstGeom prst="rect">
            <a:avLst/>
          </a:prstGeom>
        </p:spPr>
      </p:pic>
    </p:spTree>
    <p:extLst>
      <p:ext uri="{BB962C8B-B14F-4D97-AF65-F5344CB8AC3E}">
        <p14:creationId xmlns:p14="http://schemas.microsoft.com/office/powerpoint/2010/main" val="19547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MULTI-RATE REFRESH</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20</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27" name="Group 26"/>
          <p:cNvGrpSpPr/>
          <p:nvPr/>
        </p:nvGrpSpPr>
        <p:grpSpPr>
          <a:xfrm>
            <a:off x="2444331" y="1334011"/>
            <a:ext cx="6309360" cy="2286000"/>
            <a:chOff x="4523309" y="1744407"/>
            <a:chExt cx="6309360" cy="2286000"/>
          </a:xfrm>
        </p:grpSpPr>
        <p:grpSp>
          <p:nvGrpSpPr>
            <p:cNvPr id="28" name="Group 27"/>
            <p:cNvGrpSpPr/>
            <p:nvPr/>
          </p:nvGrpSpPr>
          <p:grpSpPr>
            <a:xfrm>
              <a:off x="4523309" y="1744407"/>
              <a:ext cx="6309360" cy="2286000"/>
              <a:chOff x="679905" y="1881037"/>
              <a:chExt cx="6309360" cy="2286000"/>
            </a:xfrm>
          </p:grpSpPr>
          <p:cxnSp>
            <p:nvCxnSpPr>
              <p:cNvPr id="43" name="Straight Connector 42"/>
              <p:cNvCxnSpPr/>
              <p:nvPr/>
            </p:nvCxnSpPr>
            <p:spPr>
              <a:xfrm flipH="1">
                <a:off x="696266" y="1881037"/>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49180"/>
                <a:ext cx="630936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44801" y="2692816"/>
              <a:ext cx="5394960"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grpSp>
      <p:cxnSp>
        <p:nvCxnSpPr>
          <p:cNvPr id="62" name="Straight Connector 61"/>
          <p:cNvCxnSpPr/>
          <p:nvPr/>
        </p:nvCxnSpPr>
        <p:spPr>
          <a:xfrm>
            <a:off x="5486748" y="2286016"/>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056812" y="2287001"/>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664296" y="2286016"/>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271780" y="2289191"/>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879264" y="2286016"/>
            <a:ext cx="8714" cy="1308462"/>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2465152" y="2293296"/>
            <a:ext cx="3865305" cy="812729"/>
            <a:chOff x="941151" y="2668046"/>
            <a:chExt cx="3865305" cy="812729"/>
          </a:xfrm>
        </p:grpSpPr>
        <p:grpSp>
          <p:nvGrpSpPr>
            <p:cNvPr id="64" name="Group 63"/>
            <p:cNvGrpSpPr/>
            <p:nvPr/>
          </p:nvGrpSpPr>
          <p:grpSpPr>
            <a:xfrm>
              <a:off x="941151" y="2668046"/>
              <a:ext cx="3865305" cy="457200"/>
              <a:chOff x="1000772" y="2664070"/>
              <a:chExt cx="4587683" cy="555664"/>
            </a:xfrm>
          </p:grpSpPr>
          <p:cxnSp>
            <p:nvCxnSpPr>
              <p:cNvPr id="65" name="Straight Connector 64"/>
              <p:cNvCxnSpPr/>
              <p:nvPr/>
            </p:nvCxnSpPr>
            <p:spPr>
              <a:xfrm flipV="1">
                <a:off x="1708425" y="2688689"/>
                <a:ext cx="0" cy="503220"/>
              </a:xfrm>
              <a:prstGeom prst="line">
                <a:avLst/>
              </a:prstGeom>
              <a:noFill/>
              <a:ln w="38100" cap="flat" cmpd="sng" algn="ctr">
                <a:solidFill>
                  <a:srgbClr val="FF0000"/>
                </a:solidFill>
                <a:prstDash val="solid"/>
              </a:ln>
              <a:effectLst>
                <a:outerShdw blurRad="40000" dist="20000" dir="5400000" rotWithShape="0">
                  <a:srgbClr val="000000">
                    <a:alpha val="38000"/>
                  </a:srgbClr>
                </a:outerShdw>
              </a:effectLst>
            </p:spPr>
          </p:cxnSp>
          <p:cxnSp>
            <p:nvCxnSpPr>
              <p:cNvPr id="66" name="Straight Connector 65"/>
              <p:cNvCxnSpPr/>
              <p:nvPr/>
            </p:nvCxnSpPr>
            <p:spPr>
              <a:xfrm>
                <a:off x="1717260" y="2697373"/>
                <a:ext cx="2874015" cy="499166"/>
              </a:xfrm>
              <a:prstGeom prst="line">
                <a:avLst/>
              </a:prstGeom>
              <a:noFill/>
              <a:ln w="38100" cap="flat" cmpd="sng" algn="ctr">
                <a:solidFill>
                  <a:srgbClr val="FF0000"/>
                </a:solidFill>
                <a:prstDash val="solid"/>
              </a:ln>
              <a:effectLst>
                <a:outerShdw blurRad="40000" dist="20000" dir="5400000" rotWithShape="0">
                  <a:srgbClr val="000000">
                    <a:alpha val="38000"/>
                  </a:srgbClr>
                </a:outerShdw>
              </a:effectLst>
            </p:spPr>
          </p:cxnSp>
          <p:cxnSp>
            <p:nvCxnSpPr>
              <p:cNvPr id="67" name="Straight Connector 66"/>
              <p:cNvCxnSpPr/>
              <p:nvPr/>
            </p:nvCxnSpPr>
            <p:spPr>
              <a:xfrm>
                <a:off x="1000772" y="3037610"/>
                <a:ext cx="716291" cy="173385"/>
              </a:xfrm>
              <a:prstGeom prst="line">
                <a:avLst/>
              </a:prstGeom>
              <a:noFill/>
              <a:ln w="38100" cap="flat" cmpd="sng" algn="ctr">
                <a:solidFill>
                  <a:srgbClr val="FF0000"/>
                </a:solidFill>
                <a:prstDash val="solid"/>
              </a:ln>
              <a:effectLst>
                <a:outerShdw blurRad="40000" dist="20000" dir="5400000" rotWithShape="0">
                  <a:srgbClr val="000000">
                    <a:alpha val="38000"/>
                  </a:srgbClr>
                </a:outerShdw>
              </a:effectLst>
            </p:spPr>
          </p:cxnSp>
          <p:cxnSp>
            <p:nvCxnSpPr>
              <p:cNvPr id="68" name="Straight Connector 67"/>
              <p:cNvCxnSpPr/>
              <p:nvPr/>
            </p:nvCxnSpPr>
            <p:spPr>
              <a:xfrm>
                <a:off x="4598684" y="2689428"/>
                <a:ext cx="989771" cy="200563"/>
              </a:xfrm>
              <a:prstGeom prst="line">
                <a:avLst/>
              </a:prstGeom>
              <a:noFill/>
              <a:ln w="38100" cap="flat" cmpd="sng" algn="ctr">
                <a:solidFill>
                  <a:srgbClr val="FF0000"/>
                </a:solidFill>
                <a:prstDash val="solid"/>
                <a:tailEnd type="none" w="med" len="lg"/>
              </a:ln>
              <a:effectLst>
                <a:outerShdw blurRad="40000" dist="20000" dir="5400000" rotWithShape="0">
                  <a:srgbClr val="000000">
                    <a:alpha val="38000"/>
                  </a:srgbClr>
                </a:outerShdw>
              </a:effectLst>
            </p:spPr>
          </p:cxnSp>
          <p:cxnSp>
            <p:nvCxnSpPr>
              <p:cNvPr id="69" name="Straight Connector 68"/>
              <p:cNvCxnSpPr/>
              <p:nvPr/>
            </p:nvCxnSpPr>
            <p:spPr>
              <a:xfrm flipV="1">
                <a:off x="4591275" y="2664070"/>
                <a:ext cx="1" cy="555664"/>
              </a:xfrm>
              <a:prstGeom prst="line">
                <a:avLst/>
              </a:prstGeom>
              <a:noFill/>
              <a:ln w="38100" cap="flat" cmpd="sng" algn="ctr">
                <a:solidFill>
                  <a:srgbClr val="FF0000"/>
                </a:solidFill>
                <a:prstDash val="solid"/>
              </a:ln>
              <a:effectLst>
                <a:outerShdw blurRad="40000" dist="20000" dir="5400000" rotWithShape="0">
                  <a:srgbClr val="000000">
                    <a:alpha val="38000"/>
                  </a:srgbClr>
                </a:outerShdw>
              </a:effectLst>
            </p:spPr>
          </p:cxnSp>
        </p:grpSp>
        <p:grpSp>
          <p:nvGrpSpPr>
            <p:cNvPr id="119" name="Group 118"/>
            <p:cNvGrpSpPr/>
            <p:nvPr/>
          </p:nvGrpSpPr>
          <p:grpSpPr>
            <a:xfrm>
              <a:off x="1544210" y="3193436"/>
              <a:ext cx="2430046" cy="287339"/>
              <a:chOff x="1444610" y="3608712"/>
              <a:chExt cx="1975104" cy="287339"/>
            </a:xfrm>
          </p:grpSpPr>
          <p:cxnSp>
            <p:nvCxnSpPr>
              <p:cNvPr id="120" name="Straight Connector 119"/>
              <p:cNvCxnSpPr/>
              <p:nvPr/>
            </p:nvCxnSpPr>
            <p:spPr>
              <a:xfrm flipV="1">
                <a:off x="1444610" y="3608712"/>
                <a:ext cx="1975104" cy="1"/>
              </a:xfrm>
              <a:prstGeom prst="line">
                <a:avLst/>
              </a:prstGeom>
              <a:ln w="25400">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2126110" y="3656941"/>
                <a:ext cx="627447" cy="239110"/>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64ms</a:t>
                </a:r>
                <a:endParaRPr lang="en-US" sz="2000" dirty="0">
                  <a:solidFill>
                    <a:srgbClr val="595959"/>
                  </a:solidFill>
                  <a:latin typeface="Calibri" charset="0"/>
                  <a:ea typeface="Calibri" charset="0"/>
                  <a:cs typeface="Calibri" charset="0"/>
                </a:endParaRPr>
              </a:p>
            </p:txBody>
          </p:sp>
        </p:grpSp>
      </p:grpSp>
      <p:grpSp>
        <p:nvGrpSpPr>
          <p:cNvPr id="22" name="Group 21"/>
          <p:cNvGrpSpPr/>
          <p:nvPr/>
        </p:nvGrpSpPr>
        <p:grpSpPr>
          <a:xfrm>
            <a:off x="2463110" y="2297794"/>
            <a:ext cx="5338253" cy="1195129"/>
            <a:chOff x="939110" y="2672544"/>
            <a:chExt cx="5338253" cy="1195129"/>
          </a:xfrm>
        </p:grpSpPr>
        <p:grpSp>
          <p:nvGrpSpPr>
            <p:cNvPr id="74" name="Group 73"/>
            <p:cNvGrpSpPr/>
            <p:nvPr/>
          </p:nvGrpSpPr>
          <p:grpSpPr>
            <a:xfrm>
              <a:off x="939110" y="2672544"/>
              <a:ext cx="5327107" cy="475488"/>
              <a:chOff x="1345719" y="2688690"/>
              <a:chExt cx="3245557" cy="577890"/>
            </a:xfrm>
          </p:grpSpPr>
          <p:cxnSp>
            <p:nvCxnSpPr>
              <p:cNvPr id="75" name="Straight Connector 74"/>
              <p:cNvCxnSpPr/>
              <p:nvPr/>
            </p:nvCxnSpPr>
            <p:spPr>
              <a:xfrm flipV="1">
                <a:off x="1710366" y="2688690"/>
                <a:ext cx="0" cy="577890"/>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98" name="Straight Connector 97"/>
              <p:cNvCxnSpPr/>
              <p:nvPr/>
            </p:nvCxnSpPr>
            <p:spPr>
              <a:xfrm>
                <a:off x="1717260" y="2697373"/>
                <a:ext cx="2874015" cy="499166"/>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99" name="Straight Connector 98"/>
              <p:cNvCxnSpPr/>
              <p:nvPr/>
            </p:nvCxnSpPr>
            <p:spPr>
              <a:xfrm>
                <a:off x="1345719" y="3173613"/>
                <a:ext cx="367687" cy="73308"/>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111" name="Straight Connector 110"/>
              <p:cNvCxnSpPr/>
              <p:nvPr/>
            </p:nvCxnSpPr>
            <p:spPr>
              <a:xfrm flipV="1">
                <a:off x="4591275" y="2702661"/>
                <a:ext cx="1" cy="506434"/>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grpSp>
        <p:grpSp>
          <p:nvGrpSpPr>
            <p:cNvPr id="122" name="Group 121"/>
            <p:cNvGrpSpPr/>
            <p:nvPr/>
          </p:nvGrpSpPr>
          <p:grpSpPr>
            <a:xfrm>
              <a:off x="1540771" y="3522772"/>
              <a:ext cx="4736592" cy="344901"/>
              <a:chOff x="1444610" y="3608712"/>
              <a:chExt cx="3849829" cy="344901"/>
            </a:xfrm>
          </p:grpSpPr>
          <p:cxnSp>
            <p:nvCxnSpPr>
              <p:cNvPr id="123" name="Straight Connector 122"/>
              <p:cNvCxnSpPr/>
              <p:nvPr/>
            </p:nvCxnSpPr>
            <p:spPr>
              <a:xfrm flipV="1">
                <a:off x="1444610" y="3608712"/>
                <a:ext cx="3849829" cy="1"/>
              </a:xfrm>
              <a:prstGeom prst="line">
                <a:avLst/>
              </a:prstGeom>
              <a:ln w="25400">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3134140" y="3656940"/>
                <a:ext cx="772770" cy="296673"/>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128ms</a:t>
                </a:r>
                <a:endParaRPr lang="en-US" sz="2000" dirty="0">
                  <a:solidFill>
                    <a:srgbClr val="595959"/>
                  </a:solidFill>
                  <a:latin typeface="Calibri" charset="0"/>
                  <a:ea typeface="Calibri" charset="0"/>
                  <a:cs typeface="Calibri" charset="0"/>
                </a:endParaRPr>
              </a:p>
            </p:txBody>
          </p:sp>
        </p:grpSp>
      </p:grpSp>
      <p:grpSp>
        <p:nvGrpSpPr>
          <p:cNvPr id="126" name="Group 125"/>
          <p:cNvGrpSpPr/>
          <p:nvPr/>
        </p:nvGrpSpPr>
        <p:grpSpPr>
          <a:xfrm>
            <a:off x="3067143" y="2329829"/>
            <a:ext cx="4747448" cy="1833487"/>
            <a:chOff x="1543143" y="2704578"/>
            <a:chExt cx="4747448" cy="1833487"/>
          </a:xfrm>
        </p:grpSpPr>
        <p:grpSp>
          <p:nvGrpSpPr>
            <p:cNvPr id="127" name="Group 126"/>
            <p:cNvGrpSpPr/>
            <p:nvPr/>
          </p:nvGrpSpPr>
          <p:grpSpPr>
            <a:xfrm>
              <a:off x="1543143" y="2704578"/>
              <a:ext cx="1426629" cy="1833487"/>
              <a:chOff x="1543143" y="2704578"/>
              <a:chExt cx="1426629" cy="1833487"/>
            </a:xfrm>
          </p:grpSpPr>
          <p:sp>
            <p:nvSpPr>
              <p:cNvPr id="131" name="7-Point Star 130"/>
              <p:cNvSpPr/>
              <p:nvPr/>
            </p:nvSpPr>
            <p:spPr>
              <a:xfrm>
                <a:off x="2236825"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32" name="TextBox 131"/>
              <p:cNvSpPr txBox="1"/>
              <p:nvPr/>
            </p:nvSpPr>
            <p:spPr>
              <a:xfrm>
                <a:off x="1993248" y="4076400"/>
                <a:ext cx="976524" cy="461665"/>
              </a:xfrm>
              <a:prstGeom prst="rect">
                <a:avLst/>
              </a:prstGeom>
              <a:noFill/>
            </p:spPr>
            <p:txBody>
              <a:bodyPr wrap="square" rtlCol="0">
                <a:spAutoFit/>
              </a:bodyPr>
              <a:lstStyle/>
              <a:p>
                <a:pPr algn="ctr">
                  <a:defRPr/>
                </a:pPr>
                <a:r>
                  <a:rPr lang="en-US" sz="2400" b="1" kern="0">
                    <a:solidFill>
                      <a:srgbClr val="0000FF"/>
                    </a:solidFill>
                    <a:latin typeface="Calibri"/>
                    <a:ea typeface=""/>
                  </a:rPr>
                  <a:t>Read</a:t>
                </a:r>
                <a:endParaRPr lang="en-US" sz="2400" b="1" kern="0" dirty="0">
                  <a:solidFill>
                    <a:srgbClr val="0000FF"/>
                  </a:solidFill>
                  <a:latin typeface="Calibri"/>
                  <a:ea typeface=""/>
                </a:endParaRPr>
              </a:p>
            </p:txBody>
          </p:sp>
          <p:sp>
            <p:nvSpPr>
              <p:cNvPr id="133" name="Freeform 132"/>
              <p:cNvSpPr/>
              <p:nvPr/>
            </p:nvSpPr>
            <p:spPr>
              <a:xfrm flipH="1" flipV="1">
                <a:off x="1543143" y="2704578"/>
                <a:ext cx="822953" cy="1179906"/>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grpSp>
          <p:nvGrpSpPr>
            <p:cNvPr id="128" name="Group 127"/>
            <p:cNvGrpSpPr/>
            <p:nvPr/>
          </p:nvGrpSpPr>
          <p:grpSpPr>
            <a:xfrm>
              <a:off x="2431823" y="3625806"/>
              <a:ext cx="3858768" cy="303441"/>
              <a:chOff x="2431823" y="3625806"/>
              <a:chExt cx="3858768" cy="303441"/>
            </a:xfrm>
          </p:grpSpPr>
          <p:cxnSp>
            <p:nvCxnSpPr>
              <p:cNvPr id="129" name="Straight Connector 128"/>
              <p:cNvCxnSpPr/>
              <p:nvPr/>
            </p:nvCxnSpPr>
            <p:spPr>
              <a:xfrm flipV="1">
                <a:off x="2431823" y="3929196"/>
                <a:ext cx="3858768" cy="51"/>
              </a:xfrm>
              <a:prstGeom prst="line">
                <a:avLst/>
              </a:prstGeom>
              <a:ln w="25400">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2637462" y="3625806"/>
                <a:ext cx="907289" cy="30338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104ms</a:t>
                </a:r>
                <a:endParaRPr lang="en-US" sz="2000" dirty="0">
                  <a:solidFill>
                    <a:srgbClr val="595959"/>
                  </a:solidFill>
                  <a:latin typeface="Calibri" charset="0"/>
                  <a:ea typeface="Calibri" charset="0"/>
                  <a:cs typeface="Calibri" charset="0"/>
                </a:endParaRPr>
              </a:p>
            </p:txBody>
          </p:sp>
        </p:grpSp>
      </p:grpSp>
      <p:sp>
        <p:nvSpPr>
          <p:cNvPr id="57" name="Content Placeholder 2"/>
          <p:cNvSpPr>
            <a:spLocks noGrp="1"/>
          </p:cNvSpPr>
          <p:nvPr>
            <p:ph sz="quarter" idx="1"/>
          </p:nvPr>
        </p:nvSpPr>
        <p:spPr>
          <a:xfrm>
            <a:off x="2267712" y="4114800"/>
            <a:ext cx="7728914" cy="1619674"/>
          </a:xfrm>
        </p:spPr>
        <p:txBody>
          <a:bodyPr>
            <a:normAutofit/>
          </a:bodyPr>
          <a:lstStyle/>
          <a:p>
            <a:pPr marL="0" indent="0">
              <a:lnSpc>
                <a:spcPct val="100000"/>
              </a:lnSpc>
              <a:spcBef>
                <a:spcPts val="0"/>
              </a:spcBef>
              <a:buNone/>
              <a:defRPr/>
            </a:pPr>
            <a:r>
              <a:rPr lang="en-US" dirty="0">
                <a:solidFill>
                  <a:schemeClr val="accent4">
                    <a:lumMod val="50000"/>
                  </a:schemeClr>
                </a:solidFill>
              </a:rPr>
              <a:t>Multi-rate refresh</a:t>
            </a:r>
          </a:p>
          <a:p>
            <a:pPr marL="457200" indent="-274320">
              <a:spcBef>
                <a:spcPts val="0"/>
              </a:spcBef>
              <a:buFont typeface=".AppleSystemUIFont" charset="-120"/>
              <a:buChar char="-"/>
              <a:defRPr/>
            </a:pPr>
            <a:r>
              <a:rPr lang="en-US" sz="2400" dirty="0">
                <a:solidFill>
                  <a:srgbClr val="0432FF"/>
                </a:solidFill>
              </a:rPr>
              <a:t>Over 64ms </a:t>
            </a:r>
            <a:r>
              <a:rPr lang="en-US" sz="2400" dirty="0">
                <a:solidFill>
                  <a:schemeClr val="accent4">
                    <a:lumMod val="50000"/>
                  </a:schemeClr>
                </a:solidFill>
              </a:rPr>
              <a:t>row, same four-window division</a:t>
            </a:r>
          </a:p>
        </p:txBody>
      </p:sp>
      <p:sp>
        <p:nvSpPr>
          <p:cNvPr id="59" name="TextBox 58"/>
          <p:cNvSpPr txBox="1"/>
          <p:nvPr/>
        </p:nvSpPr>
        <p:spPr>
          <a:xfrm>
            <a:off x="4883060" y="3701800"/>
            <a:ext cx="1135455"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sp>
        <p:nvSpPr>
          <p:cNvPr id="116" name="Rectangle 115"/>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117" name="Rectangle 116"/>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118" name="Rectangle 117"/>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125" name="TextBox 124"/>
          <p:cNvSpPr txBox="1"/>
          <p:nvPr/>
        </p:nvSpPr>
        <p:spPr>
          <a:xfrm>
            <a:off x="8104314" y="3558779"/>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Tree>
    <p:extLst>
      <p:ext uri="{BB962C8B-B14F-4D97-AF65-F5344CB8AC3E}">
        <p14:creationId xmlns:p14="http://schemas.microsoft.com/office/powerpoint/2010/main" val="126481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0.00156 0.00602 L 0.18932 0.00787 " pathEditMode="relative" rAng="0" ptsTypes="AA">
                                      <p:cBhvr>
                                        <p:cTn id="10" dur="2000" fill="hold"/>
                                        <p:tgtEl>
                                          <p:spTgt spid="62"/>
                                        </p:tgtEl>
                                        <p:attrNameLst>
                                          <p:attrName>ppt_x</p:attrName>
                                          <p:attrName>ppt_y</p:attrName>
                                        </p:attrNameLst>
                                      </p:cBhvr>
                                      <p:rCtr x="9544" y="93"/>
                                    </p:animMotion>
                                  </p:childTnLst>
                                </p:cTn>
                              </p:par>
                              <p:par>
                                <p:cTn id="11" presetID="0" presetClass="path" presetSubtype="0" accel="50000" decel="50000" fill="hold" nodeType="withEffect">
                                  <p:stCondLst>
                                    <p:cond delay="0"/>
                                  </p:stCondLst>
                                  <p:childTnLst>
                                    <p:animMotion origin="layout" path="M -0.00013 0.00787 L 0.13633 0.00787 " pathEditMode="relative" rAng="0" ptsTypes="AA">
                                      <p:cBhvr>
                                        <p:cTn id="12" dur="2000" fill="hold"/>
                                        <p:tgtEl>
                                          <p:spTgt spid="73"/>
                                        </p:tgtEl>
                                        <p:attrNameLst>
                                          <p:attrName>ppt_x</p:attrName>
                                          <p:attrName>ppt_y</p:attrName>
                                        </p:attrNameLst>
                                      </p:cBhvr>
                                      <p:rCtr x="6823" y="0"/>
                                    </p:animMotion>
                                  </p:childTnLst>
                                </p:cTn>
                              </p:par>
                              <p:par>
                                <p:cTn id="13" presetID="0" presetClass="path" presetSubtype="0" accel="50000" decel="50000" fill="hold" nodeType="withEffect">
                                  <p:stCondLst>
                                    <p:cond delay="0"/>
                                  </p:stCondLst>
                                  <p:childTnLst>
                                    <p:animMotion origin="layout" path="M 0.00013 0.00787 L 0.09818 0.00602 " pathEditMode="relative" rAng="0" ptsTypes="AA">
                                      <p:cBhvr>
                                        <p:cTn id="14" dur="2000" fill="hold"/>
                                        <p:tgtEl>
                                          <p:spTgt spid="72"/>
                                        </p:tgtEl>
                                        <p:attrNameLst>
                                          <p:attrName>ppt_x</p:attrName>
                                          <p:attrName>ppt_y</p:attrName>
                                        </p:attrNameLst>
                                      </p:cBhvr>
                                      <p:rCtr x="4896" y="-93"/>
                                    </p:animMotion>
                                  </p:childTnLst>
                                </p:cTn>
                              </p:par>
                              <p:par>
                                <p:cTn id="15" presetID="0" presetClass="path" presetSubtype="0" accel="50000" decel="50000" fill="hold" nodeType="withEffect">
                                  <p:stCondLst>
                                    <p:cond delay="0"/>
                                  </p:stCondLst>
                                  <p:childTnLst>
                                    <p:animMotion origin="layout" path="M 0.00104 0.00787 L 0.04987 0.00787 " pathEditMode="relative" rAng="0" ptsTypes="AA">
                                      <p:cBhvr>
                                        <p:cTn id="16" dur="2000" fill="hold"/>
                                        <p:tgtEl>
                                          <p:spTgt spid="71"/>
                                        </p:tgtEl>
                                        <p:attrNameLst>
                                          <p:attrName>ppt_x</p:attrName>
                                          <p:attrName>ppt_y</p:attrName>
                                        </p:attrNameLst>
                                      </p:cBhvr>
                                      <p:rCtr x="2435" y="0"/>
                                    </p:animMotion>
                                  </p:childTnLst>
                                </p:cTn>
                              </p:par>
                              <p:par>
                                <p:cTn id="17" presetID="0" presetClass="path" presetSubtype="0" accel="50000" decel="50000" fill="hold" grpId="0" nodeType="withEffect">
                                  <p:stCondLst>
                                    <p:cond delay="0"/>
                                  </p:stCondLst>
                                  <p:childTnLst>
                                    <p:animMotion origin="layout" path="M 4.79167E-6 3.7037E-7 L 0.19388 0.00046 " pathEditMode="relative" rAng="0" ptsTypes="AA">
                                      <p:cBhvr>
                                        <p:cTn id="18" dur="2000" fill="hold"/>
                                        <p:tgtEl>
                                          <p:spTgt spid="59"/>
                                        </p:tgtEl>
                                        <p:attrNameLst>
                                          <p:attrName>ppt_x</p:attrName>
                                          <p:attrName>ppt_y</p:attrName>
                                        </p:attrNameLst>
                                      </p:cBhvr>
                                      <p:rCtr x="9687" y="23"/>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UPGRADE</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21</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28" name="Group 27"/>
          <p:cNvGrpSpPr/>
          <p:nvPr/>
        </p:nvGrpSpPr>
        <p:grpSpPr>
          <a:xfrm>
            <a:off x="2444331" y="1339991"/>
            <a:ext cx="6309360" cy="2286000"/>
            <a:chOff x="679905" y="1869323"/>
            <a:chExt cx="6309360" cy="2286000"/>
          </a:xfrm>
        </p:grpSpPr>
        <p:cxnSp>
          <p:nvCxnSpPr>
            <p:cNvPr id="43" name="Straight Connector 42"/>
            <p:cNvCxnSpPr/>
            <p:nvPr/>
          </p:nvCxnSpPr>
          <p:spPr>
            <a:xfrm flipH="1">
              <a:off x="693091" y="1869323"/>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79905" y="4130130"/>
              <a:ext cx="6309360" cy="5393"/>
            </a:xfrm>
            <a:prstGeom prst="line">
              <a:avLst/>
            </a:prstGeom>
            <a:ln w="38100">
              <a:solidFill>
                <a:srgbClr val="002060"/>
              </a:solidFill>
              <a:tailEnd type="arrow"/>
            </a:ln>
          </p:spPr>
          <p:style>
            <a:lnRef idx="2">
              <a:schemeClr val="accent1"/>
            </a:lnRef>
            <a:fillRef idx="0">
              <a:schemeClr val="accent1"/>
            </a:fillRef>
            <a:effectRef idx="1">
              <a:schemeClr val="accent1"/>
            </a:effectRef>
            <a:fontRef idx="minor">
              <a:schemeClr val="tx1"/>
            </a:fontRef>
          </p:style>
        </p:cxnSp>
      </p:grpSp>
      <p:cxnSp>
        <p:nvCxnSpPr>
          <p:cNvPr id="70" name="Straight Connector 69"/>
          <p:cNvCxnSpPr/>
          <p:nvPr/>
        </p:nvCxnSpPr>
        <p:spPr>
          <a:xfrm>
            <a:off x="3056812" y="2301520"/>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236892" y="2306885"/>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2451395" y="2315487"/>
            <a:ext cx="2976086" cy="459314"/>
            <a:chOff x="1332183" y="2688688"/>
            <a:chExt cx="1813192" cy="558233"/>
          </a:xfrm>
        </p:grpSpPr>
        <p:cxnSp>
          <p:nvCxnSpPr>
            <p:cNvPr id="75" name="Straight Connector 74"/>
            <p:cNvCxnSpPr/>
            <p:nvPr/>
          </p:nvCxnSpPr>
          <p:spPr>
            <a:xfrm flipV="1">
              <a:off x="1708425" y="2688688"/>
              <a:ext cx="0" cy="533437"/>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98" name="Straight Connector 97"/>
            <p:cNvCxnSpPr/>
            <p:nvPr/>
          </p:nvCxnSpPr>
          <p:spPr>
            <a:xfrm>
              <a:off x="1717260" y="2697373"/>
              <a:ext cx="1428115" cy="259342"/>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99" name="Straight Connector 98"/>
            <p:cNvCxnSpPr/>
            <p:nvPr/>
          </p:nvCxnSpPr>
          <p:spPr>
            <a:xfrm>
              <a:off x="1332183" y="3173613"/>
              <a:ext cx="389971" cy="73308"/>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grpSp>
      <p:grpSp>
        <p:nvGrpSpPr>
          <p:cNvPr id="39" name="Group 38"/>
          <p:cNvGrpSpPr/>
          <p:nvPr/>
        </p:nvGrpSpPr>
        <p:grpSpPr>
          <a:xfrm>
            <a:off x="5404673" y="2303073"/>
            <a:ext cx="2913363" cy="1878438"/>
            <a:chOff x="3880673" y="2660128"/>
            <a:chExt cx="2913363" cy="1878438"/>
          </a:xfrm>
        </p:grpSpPr>
        <p:grpSp>
          <p:nvGrpSpPr>
            <p:cNvPr id="36" name="Group 35"/>
            <p:cNvGrpSpPr/>
            <p:nvPr/>
          </p:nvGrpSpPr>
          <p:grpSpPr>
            <a:xfrm>
              <a:off x="3880673" y="2660128"/>
              <a:ext cx="2913363" cy="1878438"/>
              <a:chOff x="3880673" y="2660128"/>
              <a:chExt cx="2913363" cy="1878438"/>
            </a:xfrm>
          </p:grpSpPr>
          <p:grpSp>
            <p:nvGrpSpPr>
              <p:cNvPr id="32" name="Group 31"/>
              <p:cNvGrpSpPr/>
              <p:nvPr/>
            </p:nvGrpSpPr>
            <p:grpSpPr>
              <a:xfrm>
                <a:off x="3892972" y="2660128"/>
                <a:ext cx="2901064" cy="1878438"/>
                <a:chOff x="3892972" y="2660128"/>
                <a:chExt cx="2901064" cy="1878438"/>
              </a:xfrm>
            </p:grpSpPr>
            <p:sp>
              <p:nvSpPr>
                <p:cNvPr id="26" name="Rectangle 25"/>
                <p:cNvSpPr/>
                <p:nvPr/>
              </p:nvSpPr>
              <p:spPr>
                <a:xfrm>
                  <a:off x="3906586" y="2704578"/>
                  <a:ext cx="2346547" cy="121564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892972" y="2663941"/>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5703654" y="2660128"/>
                  <a:ext cx="1090382" cy="1878438"/>
                  <a:chOff x="5703654" y="2660128"/>
                  <a:chExt cx="1090382" cy="1878438"/>
                </a:xfrm>
              </p:grpSpPr>
              <p:sp>
                <p:nvSpPr>
                  <p:cNvPr id="63" name="TextBox 62"/>
                  <p:cNvSpPr txBox="1"/>
                  <p:nvPr/>
                </p:nvSpPr>
                <p:spPr>
                  <a:xfrm>
                    <a:off x="5703654" y="4076901"/>
                    <a:ext cx="1090382"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cxnSp>
                <p:nvCxnSpPr>
                  <p:cNvPr id="134" name="Straight Connector 133"/>
                  <p:cNvCxnSpPr/>
                  <p:nvPr/>
                </p:nvCxnSpPr>
                <p:spPr>
                  <a:xfrm>
                    <a:off x="6257722" y="2660128"/>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cxnSp>
              <p:nvCxnSpPr>
                <p:cNvPr id="135" name="Straight Connector 134"/>
                <p:cNvCxnSpPr/>
                <p:nvPr/>
              </p:nvCxnSpPr>
              <p:spPr>
                <a:xfrm>
                  <a:off x="5073052" y="2661135"/>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259483" y="2662252"/>
                  <a:ext cx="8714" cy="1280160"/>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cxnSp>
            <p:nvCxnSpPr>
              <p:cNvPr id="140" name="Straight Connector 139"/>
              <p:cNvCxnSpPr/>
              <p:nvPr/>
            </p:nvCxnSpPr>
            <p:spPr>
              <a:xfrm>
                <a:off x="3880673" y="2887966"/>
                <a:ext cx="2404872" cy="224242"/>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grpSp>
        <p:cxnSp>
          <p:nvCxnSpPr>
            <p:cNvPr id="141" name="Straight Connector 140"/>
            <p:cNvCxnSpPr/>
            <p:nvPr/>
          </p:nvCxnSpPr>
          <p:spPr>
            <a:xfrm>
              <a:off x="3901686" y="3918738"/>
              <a:ext cx="2383859" cy="7055"/>
            </a:xfrm>
            <a:prstGeom prst="line">
              <a:avLst/>
            </a:prstGeom>
            <a:ln w="25400">
              <a:solidFill>
                <a:srgbClr val="0000FF"/>
              </a:solidFill>
              <a:headEnd type="none"/>
              <a:tailEnd type="triangle"/>
            </a:ln>
            <a:effectLst>
              <a:outerShdw blurRad="50800" dist="50800" dir="5400000" algn="ctr" rotWithShape="0">
                <a:schemeClr val="bg1"/>
              </a:outerShdw>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067144" y="2347523"/>
            <a:ext cx="2360337" cy="1812946"/>
            <a:chOff x="1543143" y="2704578"/>
            <a:chExt cx="2360337" cy="1812946"/>
          </a:xfrm>
        </p:grpSpPr>
        <p:grpSp>
          <p:nvGrpSpPr>
            <p:cNvPr id="126" name="Group 125"/>
            <p:cNvGrpSpPr/>
            <p:nvPr/>
          </p:nvGrpSpPr>
          <p:grpSpPr>
            <a:xfrm>
              <a:off x="2036862" y="3690086"/>
              <a:ext cx="1866618" cy="827438"/>
              <a:chOff x="2036862" y="3690086"/>
              <a:chExt cx="1866618" cy="827438"/>
            </a:xfrm>
          </p:grpSpPr>
          <p:grpSp>
            <p:nvGrpSpPr>
              <p:cNvPr id="127" name="Group 126"/>
              <p:cNvGrpSpPr/>
              <p:nvPr/>
            </p:nvGrpSpPr>
            <p:grpSpPr>
              <a:xfrm>
                <a:off x="2036862" y="3854536"/>
                <a:ext cx="886353" cy="662988"/>
                <a:chOff x="2036862" y="3854536"/>
                <a:chExt cx="886353" cy="662988"/>
              </a:xfrm>
            </p:grpSpPr>
            <p:sp>
              <p:nvSpPr>
                <p:cNvPr id="131" name="7-Point Star 130"/>
                <p:cNvSpPr/>
                <p:nvPr/>
              </p:nvSpPr>
              <p:spPr>
                <a:xfrm>
                  <a:off x="2236825"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32" name="TextBox 131"/>
                <p:cNvSpPr txBox="1"/>
                <p:nvPr/>
              </p:nvSpPr>
              <p:spPr>
                <a:xfrm>
                  <a:off x="2036862" y="4055859"/>
                  <a:ext cx="886353" cy="461665"/>
                </a:xfrm>
                <a:prstGeom prst="rect">
                  <a:avLst/>
                </a:prstGeom>
                <a:noFill/>
              </p:spPr>
              <p:txBody>
                <a:bodyPr wrap="square" rtlCol="0">
                  <a:spAutoFit/>
                </a:bodyPr>
                <a:lstStyle/>
                <a:p>
                  <a:pPr algn="ctr">
                    <a:defRPr/>
                  </a:pPr>
                  <a:r>
                    <a:rPr lang="en-US" sz="2400" b="1" kern="0">
                      <a:solidFill>
                        <a:srgbClr val="0000FF"/>
                      </a:solidFill>
                      <a:latin typeface="Calibri"/>
                      <a:ea typeface=""/>
                    </a:rPr>
                    <a:t>Read</a:t>
                  </a:r>
                  <a:endParaRPr lang="en-US" sz="2400" b="1" kern="0" dirty="0">
                    <a:solidFill>
                      <a:srgbClr val="0000FF"/>
                    </a:solidFill>
                    <a:latin typeface="Calibri"/>
                    <a:ea typeface=""/>
                  </a:endParaRPr>
                </a:p>
              </p:txBody>
            </p:sp>
          </p:grpSp>
          <p:grpSp>
            <p:nvGrpSpPr>
              <p:cNvPr id="128" name="Group 127"/>
              <p:cNvGrpSpPr/>
              <p:nvPr/>
            </p:nvGrpSpPr>
            <p:grpSpPr>
              <a:xfrm>
                <a:off x="2431823" y="3690086"/>
                <a:ext cx="1471657" cy="239110"/>
                <a:chOff x="2431823" y="3690086"/>
                <a:chExt cx="1471657" cy="239110"/>
              </a:xfrm>
            </p:grpSpPr>
            <p:cxnSp>
              <p:nvCxnSpPr>
                <p:cNvPr id="129" name="Straight Connector 128"/>
                <p:cNvCxnSpPr/>
                <p:nvPr/>
              </p:nvCxnSpPr>
              <p:spPr>
                <a:xfrm>
                  <a:off x="2431823" y="3918738"/>
                  <a:ext cx="1471657" cy="4420"/>
                </a:xfrm>
                <a:prstGeom prst="line">
                  <a:avLst/>
                </a:prstGeom>
                <a:ln w="25400">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2711491" y="3690086"/>
                  <a:ext cx="915498" cy="239110"/>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104ms</a:t>
                  </a:r>
                  <a:endParaRPr lang="en-US" sz="2000" dirty="0">
                    <a:solidFill>
                      <a:srgbClr val="595959"/>
                    </a:solidFill>
                    <a:latin typeface="Calibri" charset="0"/>
                    <a:ea typeface="Calibri" charset="0"/>
                    <a:cs typeface="Calibri" charset="0"/>
                  </a:endParaRPr>
                </a:p>
              </p:txBody>
            </p:sp>
          </p:grpSp>
        </p:grpSp>
        <p:sp>
          <p:nvSpPr>
            <p:cNvPr id="142" name="Freeform 141"/>
            <p:cNvSpPr/>
            <p:nvPr/>
          </p:nvSpPr>
          <p:spPr>
            <a:xfrm flipH="1" flipV="1">
              <a:off x="1543143" y="2704578"/>
              <a:ext cx="822953" cy="1179906"/>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grpSp>
        <p:nvGrpSpPr>
          <p:cNvPr id="146" name="Group 145"/>
          <p:cNvGrpSpPr/>
          <p:nvPr/>
        </p:nvGrpSpPr>
        <p:grpSpPr>
          <a:xfrm>
            <a:off x="3081239" y="2560908"/>
            <a:ext cx="2375469" cy="1597173"/>
            <a:chOff x="1557240" y="2917176"/>
            <a:chExt cx="2375469" cy="1597173"/>
          </a:xfrm>
        </p:grpSpPr>
        <p:grpSp>
          <p:nvGrpSpPr>
            <p:cNvPr id="147" name="Group 146"/>
            <p:cNvGrpSpPr/>
            <p:nvPr/>
          </p:nvGrpSpPr>
          <p:grpSpPr>
            <a:xfrm>
              <a:off x="2027336" y="3689299"/>
              <a:ext cx="1905373" cy="825050"/>
              <a:chOff x="2027336" y="3689299"/>
              <a:chExt cx="1905373" cy="825050"/>
            </a:xfrm>
          </p:grpSpPr>
          <p:grpSp>
            <p:nvGrpSpPr>
              <p:cNvPr id="149" name="Group 148"/>
              <p:cNvGrpSpPr/>
              <p:nvPr/>
            </p:nvGrpSpPr>
            <p:grpSpPr>
              <a:xfrm>
                <a:off x="2027336" y="3854536"/>
                <a:ext cx="902230" cy="659813"/>
                <a:chOff x="2027336" y="3854536"/>
                <a:chExt cx="902230" cy="659813"/>
              </a:xfrm>
            </p:grpSpPr>
            <p:sp>
              <p:nvSpPr>
                <p:cNvPr id="153" name="7-Point Star 152"/>
                <p:cNvSpPr/>
                <p:nvPr/>
              </p:nvSpPr>
              <p:spPr>
                <a:xfrm>
                  <a:off x="2236825"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54" name="TextBox 153"/>
                <p:cNvSpPr txBox="1"/>
                <p:nvPr/>
              </p:nvSpPr>
              <p:spPr>
                <a:xfrm>
                  <a:off x="2027336" y="4052684"/>
                  <a:ext cx="902230" cy="461665"/>
                </a:xfrm>
                <a:prstGeom prst="rect">
                  <a:avLst/>
                </a:prstGeom>
                <a:noFill/>
              </p:spPr>
              <p:txBody>
                <a:bodyPr wrap="square" rtlCol="0">
                  <a:spAutoFit/>
                </a:bodyPr>
                <a:lstStyle/>
                <a:p>
                  <a:pPr algn="ctr">
                    <a:defRPr/>
                  </a:pPr>
                  <a:r>
                    <a:rPr lang="en-US" sz="2400" b="1" kern="0">
                      <a:solidFill>
                        <a:srgbClr val="0000FF"/>
                      </a:solidFill>
                      <a:latin typeface="Calibri"/>
                      <a:ea typeface=""/>
                    </a:rPr>
                    <a:t>Read</a:t>
                  </a:r>
                  <a:endParaRPr lang="en-US" sz="2400" b="1" kern="0" dirty="0">
                    <a:solidFill>
                      <a:srgbClr val="0000FF"/>
                    </a:solidFill>
                    <a:latin typeface="Calibri"/>
                    <a:ea typeface=""/>
                  </a:endParaRPr>
                </a:p>
              </p:txBody>
            </p:sp>
          </p:grpSp>
          <p:grpSp>
            <p:nvGrpSpPr>
              <p:cNvPr id="150" name="Group 149"/>
              <p:cNvGrpSpPr/>
              <p:nvPr/>
            </p:nvGrpSpPr>
            <p:grpSpPr>
              <a:xfrm>
                <a:off x="2460525" y="3689299"/>
                <a:ext cx="1472184" cy="239110"/>
                <a:chOff x="2460525" y="3689299"/>
                <a:chExt cx="1472184" cy="239110"/>
              </a:xfrm>
            </p:grpSpPr>
            <p:cxnSp>
              <p:nvCxnSpPr>
                <p:cNvPr id="151" name="Straight Connector 150"/>
                <p:cNvCxnSpPr/>
                <p:nvPr/>
              </p:nvCxnSpPr>
              <p:spPr>
                <a:xfrm flipV="1">
                  <a:off x="2460525" y="3910019"/>
                  <a:ext cx="1472184" cy="4141"/>
                </a:xfrm>
                <a:prstGeom prst="line">
                  <a:avLst/>
                </a:prstGeom>
                <a:ln w="15875">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2842003" y="3689299"/>
                  <a:ext cx="771972" cy="239110"/>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40ms</a:t>
                  </a:r>
                  <a:endParaRPr lang="en-US" sz="2000" dirty="0">
                    <a:solidFill>
                      <a:srgbClr val="595959"/>
                    </a:solidFill>
                    <a:latin typeface="Calibri" charset="0"/>
                    <a:ea typeface="Calibri" charset="0"/>
                    <a:cs typeface="Calibri" charset="0"/>
                  </a:endParaRPr>
                </a:p>
              </p:txBody>
            </p:sp>
          </p:grpSp>
        </p:grpSp>
        <p:sp>
          <p:nvSpPr>
            <p:cNvPr id="148" name="Freeform 147"/>
            <p:cNvSpPr/>
            <p:nvPr/>
          </p:nvSpPr>
          <p:spPr>
            <a:xfrm flipH="1" flipV="1">
              <a:off x="1557240" y="2917176"/>
              <a:ext cx="808855" cy="967307"/>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sp>
        <p:nvSpPr>
          <p:cNvPr id="86" name="Rectangle 4"/>
          <p:cNvSpPr>
            <a:spLocks noChangeArrowheads="1"/>
          </p:cNvSpPr>
          <p:nvPr/>
        </p:nvSpPr>
        <p:spPr bwMode="auto">
          <a:xfrm>
            <a:off x="3076339" y="3233719"/>
            <a:ext cx="711436" cy="341331"/>
          </a:xfrm>
          <a:prstGeom prst="rect">
            <a:avLst/>
          </a:prstGeom>
          <a:solidFill>
            <a:schemeClr val="bg1"/>
          </a:solidFill>
          <a:ln>
            <a:noFill/>
          </a:ln>
          <a:effectLst/>
          <a:extLst/>
        </p:spPr>
        <p:txBody>
          <a:bodyPr wrap="none" anchor="ctr"/>
          <a:lstStyle/>
          <a:p>
            <a:pPr algn="ctr"/>
            <a:endParaRPr lang="en-US" altLang="en-US"/>
          </a:p>
        </p:txBody>
      </p:sp>
      <p:sp>
        <p:nvSpPr>
          <p:cNvPr id="46" name="TextBox 45"/>
          <p:cNvSpPr txBox="1"/>
          <p:nvPr/>
        </p:nvSpPr>
        <p:spPr>
          <a:xfrm>
            <a:off x="3003684" y="1648927"/>
            <a:ext cx="1430200" cy="646331"/>
          </a:xfrm>
          <a:prstGeom prst="rect">
            <a:avLst/>
          </a:prstGeom>
          <a:noFill/>
        </p:spPr>
        <p:txBody>
          <a:bodyPr wrap="none" rtlCol="0">
            <a:spAutoFit/>
          </a:bodyPr>
          <a:lstStyle/>
          <a:p>
            <a:pPr algn="ctr"/>
            <a:r>
              <a:rPr lang="en-US" dirty="0">
                <a:solidFill>
                  <a:srgbClr val="00B050"/>
                </a:solidFill>
              </a:rPr>
              <a:t>win1 </a:t>
            </a:r>
            <a:r>
              <a:rPr lang="en-US" dirty="0">
                <a:solidFill>
                  <a:srgbClr val="00B050"/>
                </a:solidFill>
                <a:sym typeface="Wingdings"/>
              </a:rPr>
              <a:t> win3</a:t>
            </a:r>
          </a:p>
          <a:p>
            <a:pPr algn="ctr"/>
            <a:r>
              <a:rPr lang="en-US" dirty="0">
                <a:solidFill>
                  <a:srgbClr val="00B050"/>
                </a:solidFill>
                <a:sym typeface="Wingdings"/>
              </a:rPr>
              <a:t>(V1  V3)</a:t>
            </a:r>
            <a:endParaRPr lang="en-US" dirty="0">
              <a:solidFill>
                <a:srgbClr val="00B050"/>
              </a:solidFill>
            </a:endParaRPr>
          </a:p>
        </p:txBody>
      </p:sp>
      <p:sp>
        <p:nvSpPr>
          <p:cNvPr id="156" name="Content Placeholder 2"/>
          <p:cNvSpPr>
            <a:spLocks noGrp="1"/>
          </p:cNvSpPr>
          <p:nvPr>
            <p:ph sz="quarter" idx="1"/>
          </p:nvPr>
        </p:nvSpPr>
        <p:spPr>
          <a:xfrm>
            <a:off x="2267711" y="4114799"/>
            <a:ext cx="8144649" cy="2231409"/>
          </a:xfrm>
        </p:spPr>
        <p:txBody>
          <a:bodyPr>
            <a:noAutofit/>
          </a:bodyPr>
          <a:lstStyle/>
          <a:p>
            <a:pPr marL="0" indent="0">
              <a:lnSpc>
                <a:spcPct val="100000"/>
              </a:lnSpc>
              <a:spcBef>
                <a:spcPts val="0"/>
              </a:spcBef>
              <a:buNone/>
              <a:defRPr/>
            </a:pPr>
            <a:r>
              <a:rPr lang="en-US" dirty="0">
                <a:solidFill>
                  <a:schemeClr val="accent4">
                    <a:lumMod val="50000"/>
                  </a:schemeClr>
                </a:solidFill>
              </a:rPr>
              <a:t>Multi-rate refresh</a:t>
            </a:r>
          </a:p>
          <a:p>
            <a:pPr marL="457200" indent="-274320">
              <a:spcBef>
                <a:spcPts val="0"/>
              </a:spcBef>
              <a:spcAft>
                <a:spcPts val="500"/>
              </a:spcAft>
              <a:buFont typeface=".AppleSystemUIFont" charset="-120"/>
              <a:buChar char="-"/>
              <a:defRPr/>
            </a:pPr>
            <a:r>
              <a:rPr lang="en-US" sz="2400" dirty="0">
                <a:solidFill>
                  <a:srgbClr val="0432FF"/>
                </a:solidFill>
              </a:rPr>
              <a:t>Over 64ms </a:t>
            </a:r>
            <a:r>
              <a:rPr lang="en-US" sz="2400" dirty="0">
                <a:solidFill>
                  <a:schemeClr val="accent4">
                    <a:lumMod val="50000"/>
                  </a:schemeClr>
                </a:solidFill>
              </a:rPr>
              <a:t>row, same four-window division</a:t>
            </a:r>
          </a:p>
          <a:p>
            <a:pPr marL="0" indent="0">
              <a:lnSpc>
                <a:spcPct val="100000"/>
              </a:lnSpc>
              <a:spcBef>
                <a:spcPts val="0"/>
              </a:spcBef>
              <a:buNone/>
              <a:defRPr/>
            </a:pPr>
            <a:r>
              <a:rPr lang="en-US" dirty="0">
                <a:solidFill>
                  <a:schemeClr val="accent4">
                    <a:lumMod val="50000"/>
                  </a:schemeClr>
                </a:solidFill>
              </a:rPr>
              <a:t>Refresh upgrade</a:t>
            </a:r>
          </a:p>
          <a:p>
            <a:pPr marL="457200" indent="-274320">
              <a:lnSpc>
                <a:spcPct val="100000"/>
              </a:lnSpc>
              <a:spcBef>
                <a:spcPts val="0"/>
              </a:spcBef>
              <a:buFont typeface=".AppleSystemUIFont" charset="-120"/>
              <a:buChar char="-"/>
              <a:defRPr/>
            </a:pPr>
            <a:r>
              <a:rPr lang="en-US" sz="2400" dirty="0">
                <a:solidFill>
                  <a:schemeClr val="accent4">
                    <a:lumMod val="50000"/>
                  </a:schemeClr>
                </a:solidFill>
              </a:rPr>
              <a:t>More frequent refresh, the </a:t>
            </a:r>
            <a:r>
              <a:rPr lang="en-US" sz="2400" dirty="0">
                <a:solidFill>
                  <a:srgbClr val="0432FF"/>
                </a:solidFill>
              </a:rPr>
              <a:t>closer distance</a:t>
            </a:r>
            <a:r>
              <a:rPr lang="en-US" sz="2400" dirty="0">
                <a:solidFill>
                  <a:schemeClr val="accent4">
                    <a:lumMod val="50000"/>
                  </a:schemeClr>
                </a:solidFill>
              </a:rPr>
              <a:t> to next refresh</a:t>
            </a:r>
          </a:p>
          <a:p>
            <a:pPr marL="457200" indent="-274320">
              <a:lnSpc>
                <a:spcPct val="100000"/>
              </a:lnSpc>
              <a:spcBef>
                <a:spcPts val="0"/>
              </a:spcBef>
              <a:buFont typeface=".AppleSystemUIFont" charset="-120"/>
              <a:buChar char="-"/>
              <a:defRPr/>
            </a:pPr>
            <a:r>
              <a:rPr lang="en-US" sz="2400" dirty="0">
                <a:solidFill>
                  <a:schemeClr val="accent4">
                    <a:lumMod val="50000"/>
                  </a:schemeClr>
                </a:solidFill>
              </a:rPr>
              <a:t>Lower charging goal for restore</a:t>
            </a:r>
          </a:p>
        </p:txBody>
      </p:sp>
      <p:cxnSp>
        <p:nvCxnSpPr>
          <p:cNvPr id="92" name="Straight Connector 91"/>
          <p:cNvCxnSpPr/>
          <p:nvPr/>
        </p:nvCxnSpPr>
        <p:spPr>
          <a:xfrm>
            <a:off x="2465823" y="2282420"/>
            <a:ext cx="5394960"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sp>
        <p:nvSpPr>
          <p:cNvPr id="93" name="Rectangle 92"/>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94" name="Rectangle 93"/>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95" name="Rectangle 94"/>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96" name="TextBox 95"/>
          <p:cNvSpPr txBox="1"/>
          <p:nvPr/>
        </p:nvSpPr>
        <p:spPr>
          <a:xfrm>
            <a:off x="8104314" y="3558779"/>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spTree>
    <p:extLst>
      <p:ext uri="{BB962C8B-B14F-4D97-AF65-F5344CB8AC3E}">
        <p14:creationId xmlns:p14="http://schemas.microsoft.com/office/powerpoint/2010/main" val="181712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16667E-7 4.81481E-6 L -0.19284 -0.0007 " pathEditMode="relative" rAng="0" ptsTypes="AA">
                                      <p:cBhvr>
                                        <p:cTn id="6" dur="2000" fill="hold"/>
                                        <p:tgtEl>
                                          <p:spTgt spid="39"/>
                                        </p:tgtEl>
                                        <p:attrNameLst>
                                          <p:attrName>ppt_x</p:attrName>
                                          <p:attrName>ppt_y</p:attrName>
                                        </p:attrNameLst>
                                      </p:cBhvr>
                                      <p:rCtr x="-9648" y="-46"/>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5"/>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4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ontent Placeholder 2"/>
          <p:cNvSpPr>
            <a:spLocks noGrp="1"/>
          </p:cNvSpPr>
          <p:nvPr>
            <p:ph sz="quarter" idx="1"/>
          </p:nvPr>
        </p:nvSpPr>
        <p:spPr>
          <a:xfrm>
            <a:off x="2267712" y="4114800"/>
            <a:ext cx="8872728" cy="2163170"/>
          </a:xfrm>
        </p:spPr>
        <p:txBody>
          <a:bodyPr>
            <a:noAutofit/>
          </a:bodyPr>
          <a:lstStyle/>
          <a:p>
            <a:pPr marL="0" indent="0">
              <a:lnSpc>
                <a:spcPct val="100000"/>
              </a:lnSpc>
              <a:spcBef>
                <a:spcPts val="0"/>
              </a:spcBef>
              <a:buNone/>
              <a:defRPr/>
            </a:pPr>
            <a:r>
              <a:rPr lang="en-US" dirty="0">
                <a:solidFill>
                  <a:schemeClr val="accent4">
                    <a:lumMod val="50000"/>
                  </a:schemeClr>
                </a:solidFill>
              </a:rPr>
              <a:t>Blindly upgrade (</a:t>
            </a:r>
            <a:r>
              <a:rPr lang="en-US" i="1" dirty="0">
                <a:solidFill>
                  <a:schemeClr val="accent5">
                    <a:lumMod val="50000"/>
                  </a:schemeClr>
                </a:solidFill>
              </a:rPr>
              <a:t>RT-all</a:t>
            </a:r>
            <a:r>
              <a:rPr lang="en-US" dirty="0">
                <a:solidFill>
                  <a:schemeClr val="accent4">
                    <a:lumMod val="50000"/>
                  </a:schemeClr>
                </a:solidFill>
              </a:rPr>
              <a:t>)</a:t>
            </a:r>
          </a:p>
          <a:p>
            <a:pPr marL="457200" indent="-274320">
              <a:spcBef>
                <a:spcPts val="0"/>
              </a:spcBef>
              <a:spcAft>
                <a:spcPts val="1000"/>
              </a:spcAft>
              <a:buFont typeface=".AppleSystemUIFont" charset="-120"/>
              <a:buChar char="-"/>
              <a:defRPr/>
            </a:pPr>
            <a:r>
              <a:rPr lang="en-US" sz="2400" dirty="0">
                <a:solidFill>
                  <a:schemeClr val="accent4">
                    <a:lumMod val="50000"/>
                  </a:schemeClr>
                </a:solidFill>
              </a:rPr>
              <a:t>More refreshes, increasing </a:t>
            </a:r>
            <a:r>
              <a:rPr lang="en-US" sz="2400" dirty="0">
                <a:solidFill>
                  <a:srgbClr val="FF0000"/>
                </a:solidFill>
              </a:rPr>
              <a:t>overheads</a:t>
            </a:r>
            <a:r>
              <a:rPr lang="en-US" sz="2400" dirty="0">
                <a:solidFill>
                  <a:schemeClr val="accent4">
                    <a:lumMod val="50000"/>
                  </a:schemeClr>
                </a:solidFill>
              </a:rPr>
              <a:t> on performance and energy</a:t>
            </a:r>
          </a:p>
          <a:p>
            <a:pPr marL="0" indent="0">
              <a:lnSpc>
                <a:spcPct val="100000"/>
              </a:lnSpc>
              <a:spcBef>
                <a:spcPts val="0"/>
              </a:spcBef>
              <a:buNone/>
              <a:defRPr/>
            </a:pPr>
            <a:r>
              <a:rPr lang="en-US" dirty="0">
                <a:solidFill>
                  <a:schemeClr val="accent4">
                    <a:lumMod val="50000"/>
                  </a:schemeClr>
                </a:solidFill>
              </a:rPr>
              <a:t>Selectively upgrade (</a:t>
            </a:r>
            <a:r>
              <a:rPr lang="en-US" i="1" dirty="0">
                <a:solidFill>
                  <a:schemeClr val="accent5">
                    <a:lumMod val="50000"/>
                  </a:schemeClr>
                </a:solidFill>
              </a:rPr>
              <a:t>RT-</a:t>
            </a:r>
            <a:r>
              <a:rPr lang="en-US" i="1" dirty="0" err="1">
                <a:solidFill>
                  <a:schemeClr val="accent5">
                    <a:lumMod val="50000"/>
                  </a:schemeClr>
                </a:solidFill>
              </a:rPr>
              <a:t>sel</a:t>
            </a:r>
            <a:r>
              <a:rPr lang="en-US" dirty="0">
                <a:solidFill>
                  <a:schemeClr val="accent4">
                    <a:lumMod val="50000"/>
                  </a:schemeClr>
                </a:solidFill>
              </a:rPr>
              <a:t>)</a:t>
            </a:r>
          </a:p>
          <a:p>
            <a:pPr marL="457200" indent="-274320">
              <a:lnSpc>
                <a:spcPct val="100000"/>
              </a:lnSpc>
              <a:spcBef>
                <a:spcPts val="0"/>
              </a:spcBef>
              <a:buFont typeface=".AppleSystemUIFont" charset="-120"/>
              <a:buChar char="-"/>
              <a:defRPr/>
            </a:pPr>
            <a:r>
              <a:rPr lang="en-US" sz="2400" dirty="0">
                <a:solidFill>
                  <a:schemeClr val="accent4">
                    <a:lumMod val="50000"/>
                  </a:schemeClr>
                </a:solidFill>
              </a:rPr>
              <a:t>Only upgrade </a:t>
            </a:r>
            <a:r>
              <a:rPr lang="en-US" sz="2400" dirty="0">
                <a:solidFill>
                  <a:srgbClr val="0432FF"/>
                </a:solidFill>
              </a:rPr>
              <a:t>touched</a:t>
            </a:r>
            <a:r>
              <a:rPr lang="en-US" sz="2400" dirty="0">
                <a:solidFill>
                  <a:schemeClr val="accent4">
                    <a:lumMod val="50000"/>
                  </a:schemeClr>
                </a:solidFill>
              </a:rPr>
              <a:t> row/bin</a:t>
            </a:r>
          </a:p>
          <a:p>
            <a:pPr marL="457200" indent="-274320">
              <a:lnSpc>
                <a:spcPct val="100000"/>
              </a:lnSpc>
              <a:spcBef>
                <a:spcPts val="0"/>
              </a:spcBef>
              <a:buFont typeface=".AppleSystemUIFont" charset="-120"/>
              <a:buChar char="-"/>
              <a:defRPr/>
            </a:pPr>
            <a:r>
              <a:rPr lang="en-US" sz="2400" dirty="0">
                <a:solidFill>
                  <a:schemeClr val="accent4">
                    <a:lumMod val="50000"/>
                  </a:schemeClr>
                </a:solidFill>
              </a:rPr>
              <a:t>Back to low-rate afterwards</a:t>
            </a:r>
          </a:p>
        </p:txBody>
      </p:sp>
      <p:sp>
        <p:nvSpPr>
          <p:cNvPr id="2" name="Title 1"/>
          <p:cNvSpPr>
            <a:spLocks noGrp="1"/>
          </p:cNvSpPr>
          <p:nvPr>
            <p:ph type="title"/>
          </p:nvPr>
        </p:nvSpPr>
        <p:spPr/>
        <p:txBody>
          <a:bodyPr/>
          <a:lstStyle/>
          <a:p>
            <a:r>
              <a:rPr lang="en-US" dirty="0"/>
              <a:t>UPGRADE REFRESH DESIGNS</a:t>
            </a:r>
          </a:p>
        </p:txBody>
      </p:sp>
      <p:sp>
        <p:nvSpPr>
          <p:cNvPr id="5" name="Slide Number Placeholder 4"/>
          <p:cNvSpPr>
            <a:spLocks noGrp="1"/>
          </p:cNvSpPr>
          <p:nvPr>
            <p:ph type="sldNum" sz="quarter" idx="12"/>
          </p:nvPr>
        </p:nvSpPr>
        <p:spPr/>
        <p:txBody>
          <a:bodyPr>
            <a:normAutofit fontScale="92500" lnSpcReduction="10000"/>
          </a:bodyPr>
          <a:lstStyle/>
          <a:p>
            <a:pPr>
              <a:defRPr/>
            </a:pPr>
            <a:fld id="{CA267DF7-23FF-4E17-B2F0-1202C20EC0A9}" type="slidenum">
              <a:rPr lang="en-US" smtClean="0"/>
              <a:pPr>
                <a:defRPr/>
              </a:pPr>
              <a:t>22</a:t>
            </a:fld>
            <a:endParaRPr lang="en-US"/>
          </a:p>
        </p:txBody>
      </p:sp>
      <p:sp>
        <p:nvSpPr>
          <p:cNvPr id="315" name="Date Placeholder 6"/>
          <p:cNvSpPr txBox="1">
            <a:spLocks/>
          </p:cNvSpPr>
          <p:nvPr/>
        </p:nvSpPr>
        <p:spPr>
          <a:xfrm>
            <a:off x="8839200" y="6299200"/>
            <a:ext cx="1447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grpSp>
        <p:nvGrpSpPr>
          <p:cNvPr id="28" name="Group 27"/>
          <p:cNvGrpSpPr/>
          <p:nvPr/>
        </p:nvGrpSpPr>
        <p:grpSpPr>
          <a:xfrm>
            <a:off x="2444331" y="1341621"/>
            <a:ext cx="6309360" cy="2286000"/>
            <a:chOff x="679905" y="1869497"/>
            <a:chExt cx="6309360" cy="2286000"/>
          </a:xfrm>
        </p:grpSpPr>
        <p:cxnSp>
          <p:nvCxnSpPr>
            <p:cNvPr id="48" name="Straight Connector 47"/>
            <p:cNvCxnSpPr/>
            <p:nvPr/>
          </p:nvCxnSpPr>
          <p:spPr>
            <a:xfrm>
              <a:off x="679905" y="4135436"/>
              <a:ext cx="6309360" cy="5393"/>
            </a:xfrm>
            <a:prstGeom prst="line">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690264" y="1869497"/>
              <a:ext cx="2445" cy="2286000"/>
            </a:xfrm>
            <a:prstGeom prst="line">
              <a:avLst/>
            </a:prstGeom>
            <a:ln w="381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cxnSp>
        <p:nvCxnSpPr>
          <p:cNvPr id="70" name="Straight Connector 69"/>
          <p:cNvCxnSpPr/>
          <p:nvPr/>
        </p:nvCxnSpPr>
        <p:spPr>
          <a:xfrm>
            <a:off x="3075862" y="2288077"/>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243242" y="2305166"/>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2449090" y="2323295"/>
            <a:ext cx="2978396" cy="452964"/>
            <a:chOff x="1330777" y="2696406"/>
            <a:chExt cx="1814598" cy="550515"/>
          </a:xfrm>
        </p:grpSpPr>
        <p:cxnSp>
          <p:nvCxnSpPr>
            <p:cNvPr id="75" name="Straight Connector 74"/>
            <p:cNvCxnSpPr/>
            <p:nvPr/>
          </p:nvCxnSpPr>
          <p:spPr>
            <a:xfrm flipV="1">
              <a:off x="1712293" y="2696406"/>
              <a:ext cx="0" cy="533437"/>
            </a:xfrm>
            <a:prstGeom prst="line">
              <a:avLst/>
            </a:prstGeom>
            <a:noFill/>
            <a:ln w="25400" cap="flat" cmpd="sng" algn="ctr">
              <a:solidFill>
                <a:srgbClr val="0070C0"/>
              </a:solidFill>
              <a:prstDash val="solid"/>
            </a:ln>
            <a:effectLst>
              <a:outerShdw blurRad="40000" dist="20000" dir="5400000" rotWithShape="0">
                <a:srgbClr val="000000">
                  <a:alpha val="38000"/>
                </a:srgbClr>
              </a:outerShdw>
            </a:effectLst>
          </p:spPr>
        </p:cxnSp>
        <p:cxnSp>
          <p:nvCxnSpPr>
            <p:cNvPr id="98" name="Straight Connector 97"/>
            <p:cNvCxnSpPr/>
            <p:nvPr/>
          </p:nvCxnSpPr>
          <p:spPr>
            <a:xfrm>
              <a:off x="1717260" y="2697373"/>
              <a:ext cx="1428115" cy="259342"/>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cxnSp>
          <p:nvCxnSpPr>
            <p:cNvPr id="99" name="Straight Connector 98"/>
            <p:cNvCxnSpPr/>
            <p:nvPr/>
          </p:nvCxnSpPr>
          <p:spPr>
            <a:xfrm>
              <a:off x="1330777" y="3173613"/>
              <a:ext cx="389971" cy="73308"/>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grpSp>
      <p:grpSp>
        <p:nvGrpSpPr>
          <p:cNvPr id="39" name="Group 38"/>
          <p:cNvGrpSpPr/>
          <p:nvPr/>
        </p:nvGrpSpPr>
        <p:grpSpPr>
          <a:xfrm>
            <a:off x="3037661" y="2282924"/>
            <a:ext cx="2940759" cy="1877735"/>
            <a:chOff x="3880673" y="2659543"/>
            <a:chExt cx="2940759" cy="1877735"/>
          </a:xfrm>
        </p:grpSpPr>
        <p:grpSp>
          <p:nvGrpSpPr>
            <p:cNvPr id="36" name="Group 35"/>
            <p:cNvGrpSpPr/>
            <p:nvPr/>
          </p:nvGrpSpPr>
          <p:grpSpPr>
            <a:xfrm>
              <a:off x="3880673" y="2659543"/>
              <a:ext cx="2940759" cy="1877735"/>
              <a:chOff x="3880673" y="2659543"/>
              <a:chExt cx="2940759" cy="1877735"/>
            </a:xfrm>
          </p:grpSpPr>
          <p:grpSp>
            <p:nvGrpSpPr>
              <p:cNvPr id="32" name="Group 31"/>
              <p:cNvGrpSpPr/>
              <p:nvPr/>
            </p:nvGrpSpPr>
            <p:grpSpPr>
              <a:xfrm>
                <a:off x="3915197" y="2659543"/>
                <a:ext cx="2906235" cy="1877735"/>
                <a:chOff x="3915197" y="2659543"/>
                <a:chExt cx="2906235" cy="1877735"/>
              </a:xfrm>
            </p:grpSpPr>
            <p:sp>
              <p:nvSpPr>
                <p:cNvPr id="26" name="Rectangle 25"/>
                <p:cNvSpPr/>
                <p:nvPr/>
              </p:nvSpPr>
              <p:spPr>
                <a:xfrm>
                  <a:off x="3922461" y="2678450"/>
                  <a:ext cx="2346547" cy="126104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15197" y="2659543"/>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5742686" y="2679178"/>
                  <a:ext cx="1078746" cy="1858100"/>
                  <a:chOff x="5742686" y="2679178"/>
                  <a:chExt cx="1078746" cy="1858100"/>
                </a:xfrm>
              </p:grpSpPr>
              <p:sp>
                <p:nvSpPr>
                  <p:cNvPr id="63" name="TextBox 62"/>
                  <p:cNvSpPr txBox="1"/>
                  <p:nvPr/>
                </p:nvSpPr>
                <p:spPr>
                  <a:xfrm>
                    <a:off x="5742686" y="4075613"/>
                    <a:ext cx="1078746" cy="461665"/>
                  </a:xfrm>
                  <a:prstGeom prst="rect">
                    <a:avLst/>
                  </a:prstGeom>
                  <a:noFill/>
                </p:spPr>
                <p:txBody>
                  <a:bodyPr wrap="square" rtlCol="0">
                    <a:spAutoFit/>
                  </a:bodyPr>
                  <a:lstStyle/>
                  <a:p>
                    <a:pPr algn="ctr">
                      <a:defRPr/>
                    </a:pPr>
                    <a:r>
                      <a:rPr lang="en-US" sz="2400" b="1" kern="0" dirty="0">
                        <a:solidFill>
                          <a:srgbClr val="002060"/>
                        </a:solidFill>
                        <a:effectLst>
                          <a:outerShdw blurRad="38100" dist="38100" dir="2700000" algn="tl">
                            <a:srgbClr val="000000">
                              <a:alpha val="43137"/>
                            </a:srgbClr>
                          </a:outerShdw>
                        </a:effectLst>
                        <a:latin typeface="Calibri"/>
                        <a:ea typeface=""/>
                      </a:rPr>
                      <a:t>NxtRef</a:t>
                    </a:r>
                  </a:p>
                </p:txBody>
              </p:sp>
              <p:cxnSp>
                <p:nvCxnSpPr>
                  <p:cNvPr id="134" name="Straight Connector 133"/>
                  <p:cNvCxnSpPr/>
                  <p:nvPr/>
                </p:nvCxnSpPr>
                <p:spPr>
                  <a:xfrm>
                    <a:off x="6254547" y="2679178"/>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cxnSp>
              <p:nvCxnSpPr>
                <p:cNvPr id="135" name="Straight Connector 134"/>
                <p:cNvCxnSpPr/>
                <p:nvPr/>
              </p:nvCxnSpPr>
              <p:spPr>
                <a:xfrm>
                  <a:off x="5084773" y="2671148"/>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253131" y="2671777"/>
                  <a:ext cx="8714" cy="1289304"/>
                </a:xfrm>
                <a:prstGeom prst="line">
                  <a:avLst/>
                </a:prstGeom>
                <a:ln w="25400">
                  <a:prstDash val="dash"/>
                </a:ln>
              </p:spPr>
              <p:style>
                <a:lnRef idx="2">
                  <a:schemeClr val="accent1"/>
                </a:lnRef>
                <a:fillRef idx="0">
                  <a:schemeClr val="accent1"/>
                </a:fillRef>
                <a:effectRef idx="1">
                  <a:schemeClr val="accent1"/>
                </a:effectRef>
                <a:fontRef idx="minor">
                  <a:schemeClr val="tx1"/>
                </a:fontRef>
              </p:style>
            </p:cxnSp>
          </p:grpSp>
          <p:cxnSp>
            <p:nvCxnSpPr>
              <p:cNvPr id="140" name="Straight Connector 139"/>
              <p:cNvCxnSpPr/>
              <p:nvPr/>
            </p:nvCxnSpPr>
            <p:spPr>
              <a:xfrm>
                <a:off x="3880673" y="2887966"/>
                <a:ext cx="2404872" cy="224242"/>
              </a:xfrm>
              <a:prstGeom prst="line">
                <a:avLst/>
              </a:prstGeom>
              <a:noFill/>
              <a:ln w="38100" cap="flat" cmpd="sng" algn="ctr">
                <a:solidFill>
                  <a:srgbClr val="0070C0"/>
                </a:solidFill>
                <a:prstDash val="solid"/>
              </a:ln>
              <a:effectLst>
                <a:outerShdw blurRad="40000" dist="20000" dir="5400000" rotWithShape="0">
                  <a:srgbClr val="000000">
                    <a:alpha val="38000"/>
                  </a:srgbClr>
                </a:outerShdw>
              </a:effectLst>
            </p:spPr>
          </p:cxnSp>
        </p:grpSp>
        <p:cxnSp>
          <p:nvCxnSpPr>
            <p:cNvPr id="141" name="Straight Connector 140"/>
            <p:cNvCxnSpPr/>
            <p:nvPr/>
          </p:nvCxnSpPr>
          <p:spPr>
            <a:xfrm>
              <a:off x="5092548" y="3933905"/>
              <a:ext cx="1169299" cy="19486"/>
            </a:xfrm>
            <a:prstGeom prst="line">
              <a:avLst/>
            </a:prstGeom>
            <a:ln w="12700">
              <a:no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067144" y="2348979"/>
            <a:ext cx="2133336" cy="1816963"/>
            <a:chOff x="1543143" y="2704578"/>
            <a:chExt cx="2133336" cy="1816963"/>
          </a:xfrm>
        </p:grpSpPr>
        <p:grpSp>
          <p:nvGrpSpPr>
            <p:cNvPr id="126" name="Group 125"/>
            <p:cNvGrpSpPr/>
            <p:nvPr/>
          </p:nvGrpSpPr>
          <p:grpSpPr>
            <a:xfrm>
              <a:off x="2006396" y="3690086"/>
              <a:ext cx="1670083" cy="831455"/>
              <a:chOff x="2006396" y="3690086"/>
              <a:chExt cx="1670083" cy="831455"/>
            </a:xfrm>
          </p:grpSpPr>
          <p:grpSp>
            <p:nvGrpSpPr>
              <p:cNvPr id="127" name="Group 126"/>
              <p:cNvGrpSpPr/>
              <p:nvPr/>
            </p:nvGrpSpPr>
            <p:grpSpPr>
              <a:xfrm>
                <a:off x="2006396" y="3854536"/>
                <a:ext cx="946569" cy="667005"/>
                <a:chOff x="2006396" y="3854536"/>
                <a:chExt cx="946569" cy="667005"/>
              </a:xfrm>
            </p:grpSpPr>
            <p:sp>
              <p:nvSpPr>
                <p:cNvPr id="131" name="7-Point Star 130"/>
                <p:cNvSpPr/>
                <p:nvPr/>
              </p:nvSpPr>
              <p:spPr>
                <a:xfrm>
                  <a:off x="2236825"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32" name="TextBox 131"/>
                <p:cNvSpPr txBox="1"/>
                <p:nvPr/>
              </p:nvSpPr>
              <p:spPr>
                <a:xfrm>
                  <a:off x="2006396" y="4059876"/>
                  <a:ext cx="946569" cy="461665"/>
                </a:xfrm>
                <a:prstGeom prst="rect">
                  <a:avLst/>
                </a:prstGeom>
                <a:noFill/>
              </p:spPr>
              <p:txBody>
                <a:bodyPr wrap="square" rtlCol="0">
                  <a:spAutoFit/>
                </a:bodyPr>
                <a:lstStyle/>
                <a:p>
                  <a:pPr algn="ctr">
                    <a:defRPr/>
                  </a:pPr>
                  <a:r>
                    <a:rPr lang="en-US" sz="2400" b="1" kern="0" dirty="0">
                      <a:solidFill>
                        <a:srgbClr val="0000FF"/>
                      </a:solidFill>
                      <a:latin typeface="Calibri"/>
                      <a:ea typeface=""/>
                    </a:rPr>
                    <a:t>Read</a:t>
                  </a:r>
                </a:p>
              </p:txBody>
            </p:sp>
          </p:grpSp>
          <p:sp>
            <p:nvSpPr>
              <p:cNvPr id="130" name="Rectangle 129"/>
              <p:cNvSpPr/>
              <p:nvPr/>
            </p:nvSpPr>
            <p:spPr>
              <a:xfrm>
                <a:off x="2711490" y="3690086"/>
                <a:ext cx="964989" cy="239110"/>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104ms</a:t>
                </a:r>
                <a:endParaRPr lang="en-US" sz="2000" dirty="0">
                  <a:solidFill>
                    <a:srgbClr val="595959"/>
                  </a:solidFill>
                  <a:latin typeface="Calibri" charset="0"/>
                  <a:ea typeface="Calibri" charset="0"/>
                  <a:cs typeface="Calibri" charset="0"/>
                </a:endParaRPr>
              </a:p>
            </p:txBody>
          </p:sp>
        </p:grpSp>
        <p:sp>
          <p:nvSpPr>
            <p:cNvPr id="142" name="Freeform 141"/>
            <p:cNvSpPr/>
            <p:nvPr/>
          </p:nvSpPr>
          <p:spPr>
            <a:xfrm flipH="1" flipV="1">
              <a:off x="1543143" y="2704578"/>
              <a:ext cx="822953" cy="1179906"/>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grpSp>
        <p:nvGrpSpPr>
          <p:cNvPr id="146" name="Group 145"/>
          <p:cNvGrpSpPr/>
          <p:nvPr/>
        </p:nvGrpSpPr>
        <p:grpSpPr>
          <a:xfrm>
            <a:off x="3081239" y="2562364"/>
            <a:ext cx="2341582" cy="1601736"/>
            <a:chOff x="1557240" y="2917176"/>
            <a:chExt cx="2341582" cy="1601736"/>
          </a:xfrm>
        </p:grpSpPr>
        <p:grpSp>
          <p:nvGrpSpPr>
            <p:cNvPr id="147" name="Group 146"/>
            <p:cNvGrpSpPr/>
            <p:nvPr/>
          </p:nvGrpSpPr>
          <p:grpSpPr>
            <a:xfrm>
              <a:off x="1958781" y="3689027"/>
              <a:ext cx="1940041" cy="829885"/>
              <a:chOff x="1958781" y="3689027"/>
              <a:chExt cx="1940041" cy="829885"/>
            </a:xfrm>
          </p:grpSpPr>
          <p:grpSp>
            <p:nvGrpSpPr>
              <p:cNvPr id="149" name="Group 148"/>
              <p:cNvGrpSpPr/>
              <p:nvPr/>
            </p:nvGrpSpPr>
            <p:grpSpPr>
              <a:xfrm>
                <a:off x="1958781" y="3854536"/>
                <a:ext cx="1041164" cy="664376"/>
                <a:chOff x="1958781" y="3854536"/>
                <a:chExt cx="1041164" cy="664376"/>
              </a:xfrm>
            </p:grpSpPr>
            <p:sp>
              <p:nvSpPr>
                <p:cNvPr id="153" name="7-Point Star 152"/>
                <p:cNvSpPr/>
                <p:nvPr/>
              </p:nvSpPr>
              <p:spPr>
                <a:xfrm>
                  <a:off x="2236825" y="3854536"/>
                  <a:ext cx="223700" cy="232093"/>
                </a:xfrm>
                <a:prstGeom prst="star7">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srgbClr val="0000FF"/>
                    </a:solidFill>
                    <a:latin typeface="Calibri"/>
                    <a:ea typeface=""/>
                    <a:cs typeface=""/>
                  </a:endParaRPr>
                </a:p>
              </p:txBody>
            </p:sp>
            <p:sp>
              <p:nvSpPr>
                <p:cNvPr id="154" name="TextBox 153"/>
                <p:cNvSpPr txBox="1"/>
                <p:nvPr/>
              </p:nvSpPr>
              <p:spPr>
                <a:xfrm>
                  <a:off x="1958781" y="4057247"/>
                  <a:ext cx="1041164" cy="461665"/>
                </a:xfrm>
                <a:prstGeom prst="rect">
                  <a:avLst/>
                </a:prstGeom>
                <a:noFill/>
              </p:spPr>
              <p:txBody>
                <a:bodyPr wrap="square" rtlCol="0">
                  <a:spAutoFit/>
                </a:bodyPr>
                <a:lstStyle/>
                <a:p>
                  <a:pPr algn="ctr">
                    <a:defRPr/>
                  </a:pPr>
                  <a:r>
                    <a:rPr lang="en-US" sz="2400" b="1" kern="0">
                      <a:solidFill>
                        <a:srgbClr val="0000FF"/>
                      </a:solidFill>
                      <a:latin typeface="Calibri"/>
                      <a:ea typeface=""/>
                    </a:rPr>
                    <a:t>Read</a:t>
                  </a:r>
                  <a:endParaRPr lang="en-US" sz="2400" b="1" kern="0" dirty="0">
                    <a:solidFill>
                      <a:srgbClr val="0000FF"/>
                    </a:solidFill>
                    <a:latin typeface="Calibri"/>
                    <a:ea typeface=""/>
                  </a:endParaRPr>
                </a:p>
              </p:txBody>
            </p:sp>
          </p:grpSp>
          <p:grpSp>
            <p:nvGrpSpPr>
              <p:cNvPr id="150" name="Group 149"/>
              <p:cNvGrpSpPr/>
              <p:nvPr/>
            </p:nvGrpSpPr>
            <p:grpSpPr>
              <a:xfrm>
                <a:off x="2431823" y="3689027"/>
                <a:ext cx="1466999" cy="239110"/>
                <a:chOff x="2431823" y="3689027"/>
                <a:chExt cx="1466999" cy="239110"/>
              </a:xfrm>
            </p:grpSpPr>
            <p:cxnSp>
              <p:nvCxnSpPr>
                <p:cNvPr id="151" name="Straight Connector 150"/>
                <p:cNvCxnSpPr/>
                <p:nvPr/>
              </p:nvCxnSpPr>
              <p:spPr>
                <a:xfrm>
                  <a:off x="2431823" y="3918738"/>
                  <a:ext cx="1466999" cy="3049"/>
                </a:xfrm>
                <a:prstGeom prst="line">
                  <a:avLst/>
                </a:prstGeom>
                <a:ln w="25400">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2872835" y="3689027"/>
                  <a:ext cx="771972" cy="239110"/>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rgbClr val="595959"/>
                      </a:solidFill>
                      <a:latin typeface="Calibri" charset="0"/>
                      <a:ea typeface="Calibri" charset="0"/>
                      <a:cs typeface="Calibri" charset="0"/>
                    </a:rPr>
                    <a:t>40ms</a:t>
                  </a:r>
                  <a:endParaRPr lang="en-US" sz="2000" dirty="0">
                    <a:solidFill>
                      <a:srgbClr val="595959"/>
                    </a:solidFill>
                    <a:latin typeface="Calibri" charset="0"/>
                    <a:ea typeface="Calibri" charset="0"/>
                    <a:cs typeface="Calibri" charset="0"/>
                  </a:endParaRPr>
                </a:p>
              </p:txBody>
            </p:sp>
          </p:grpSp>
        </p:grpSp>
        <p:sp>
          <p:nvSpPr>
            <p:cNvPr id="148" name="Freeform 147"/>
            <p:cNvSpPr/>
            <p:nvPr/>
          </p:nvSpPr>
          <p:spPr>
            <a:xfrm flipH="1" flipV="1">
              <a:off x="1557240" y="2917176"/>
              <a:ext cx="808855" cy="967307"/>
            </a:xfrm>
            <a:custGeom>
              <a:avLst/>
              <a:gdLst>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1449697"/>
                <a:gd name="connsiteY0" fmla="*/ 0 h 718350"/>
                <a:gd name="connsiteX1" fmla="*/ 1449697 w 1449697"/>
                <a:gd name="connsiteY1" fmla="*/ 718350 h 718350"/>
                <a:gd name="connsiteX0" fmla="*/ 0 w 2001352"/>
                <a:gd name="connsiteY0" fmla="*/ 0 h 987731"/>
                <a:gd name="connsiteX1" fmla="*/ 2001352 w 2001352"/>
                <a:gd name="connsiteY1" fmla="*/ 987731 h 987731"/>
                <a:gd name="connsiteX0" fmla="*/ 0 w 2001352"/>
                <a:gd name="connsiteY0" fmla="*/ 0 h 1090352"/>
                <a:gd name="connsiteX1" fmla="*/ 2001352 w 2001352"/>
                <a:gd name="connsiteY1" fmla="*/ 1090352 h 1090352"/>
                <a:gd name="connsiteX0" fmla="*/ 0 w 2001352"/>
                <a:gd name="connsiteY0" fmla="*/ 0 h 1090374"/>
                <a:gd name="connsiteX1" fmla="*/ 2001352 w 2001352"/>
                <a:gd name="connsiteY1" fmla="*/ 1090352 h 1090374"/>
                <a:gd name="connsiteX0" fmla="*/ 0 w 2001352"/>
                <a:gd name="connsiteY0" fmla="*/ 0 h 1090375"/>
                <a:gd name="connsiteX1" fmla="*/ 2001352 w 2001352"/>
                <a:gd name="connsiteY1" fmla="*/ 1090352 h 1090375"/>
                <a:gd name="connsiteX0" fmla="*/ 0 w 4002704"/>
                <a:gd name="connsiteY0" fmla="*/ 0 h 1475197"/>
                <a:gd name="connsiteX1" fmla="*/ 4002704 w 4002704"/>
                <a:gd name="connsiteY1" fmla="*/ 1475183 h 1475197"/>
                <a:gd name="connsiteX0" fmla="*/ 0 w 4002704"/>
                <a:gd name="connsiteY0" fmla="*/ 0 h 1482697"/>
                <a:gd name="connsiteX1" fmla="*/ 4002704 w 4002704"/>
                <a:gd name="connsiteY1" fmla="*/ 1475183 h 1482697"/>
                <a:gd name="connsiteX0" fmla="*/ 0 w 4002704"/>
                <a:gd name="connsiteY0" fmla="*/ 0 h 1475183"/>
                <a:gd name="connsiteX1" fmla="*/ 4002704 w 4002704"/>
                <a:gd name="connsiteY1" fmla="*/ 1475183 h 1475183"/>
                <a:gd name="connsiteX0" fmla="*/ 0 w 4002704"/>
                <a:gd name="connsiteY0" fmla="*/ 0 h 1476516"/>
                <a:gd name="connsiteX1" fmla="*/ 4002704 w 4002704"/>
                <a:gd name="connsiteY1" fmla="*/ 1475183 h 1476516"/>
                <a:gd name="connsiteX0" fmla="*/ 0 w 4002704"/>
                <a:gd name="connsiteY0" fmla="*/ 0 h 1476950"/>
                <a:gd name="connsiteX1" fmla="*/ 4002704 w 4002704"/>
                <a:gd name="connsiteY1" fmla="*/ 1475183 h 1476950"/>
                <a:gd name="connsiteX0" fmla="*/ 0 w 3749489"/>
                <a:gd name="connsiteY0" fmla="*/ 0 h 1606322"/>
                <a:gd name="connsiteX1" fmla="*/ 3749489 w 3749489"/>
                <a:gd name="connsiteY1" fmla="*/ 1604807 h 1606322"/>
                <a:gd name="connsiteX0" fmla="*/ 0 w 3749489"/>
                <a:gd name="connsiteY0" fmla="*/ 0 h 1604806"/>
                <a:gd name="connsiteX1" fmla="*/ 3749489 w 3749489"/>
                <a:gd name="connsiteY1" fmla="*/ 1604807 h 1604806"/>
              </a:gdLst>
              <a:ahLst/>
              <a:cxnLst>
                <a:cxn ang="0">
                  <a:pos x="connsiteX0" y="connsiteY0"/>
                </a:cxn>
                <a:cxn ang="0">
                  <a:pos x="connsiteX1" y="connsiteY1"/>
                </a:cxn>
              </a:cxnLst>
              <a:rect l="l" t="t" r="r" b="b"/>
              <a:pathLst>
                <a:path w="3749489" h="1604806">
                  <a:moveTo>
                    <a:pt x="0" y="0"/>
                  </a:moveTo>
                  <a:cubicBezTo>
                    <a:pt x="72698" y="778213"/>
                    <a:pt x="1717953" y="1258698"/>
                    <a:pt x="3749489" y="1604807"/>
                  </a:cubicBezTo>
                </a:path>
              </a:pathLst>
            </a:custGeom>
            <a:noFill/>
            <a:ln w="25400" cap="flat" cmpd="sng" algn="ctr">
              <a:solidFill>
                <a:srgbClr val="0000FF"/>
              </a:solidFill>
              <a:prstDash val="sysDot"/>
              <a:tailEnd type="arrow" w="med" len="med"/>
            </a:ln>
            <a:effectLst>
              <a:outerShdw blurRad="40000" dist="20000" dir="5400000" rotWithShape="0">
                <a:srgbClr val="000000">
                  <a:alpha val="38000"/>
                </a:srgbClr>
              </a:outerShdw>
            </a:effectLst>
          </p:spPr>
          <p:txBody>
            <a:bodyPr rtlCol="0" anchor="ctr"/>
            <a:lstStyle/>
            <a:p>
              <a:pPr algn="ctr">
                <a:defRPr/>
              </a:pPr>
              <a:endParaRPr lang="en-US" kern="0">
                <a:solidFill>
                  <a:prstClr val="black"/>
                </a:solidFill>
                <a:latin typeface="Calibri"/>
                <a:ea typeface=""/>
                <a:cs typeface=""/>
              </a:endParaRPr>
            </a:p>
          </p:txBody>
        </p:sp>
      </p:grpSp>
      <p:sp>
        <p:nvSpPr>
          <p:cNvPr id="46" name="TextBox 45"/>
          <p:cNvSpPr txBox="1"/>
          <p:nvPr/>
        </p:nvSpPr>
        <p:spPr>
          <a:xfrm>
            <a:off x="3003684" y="1650383"/>
            <a:ext cx="1430200" cy="646331"/>
          </a:xfrm>
          <a:prstGeom prst="rect">
            <a:avLst/>
          </a:prstGeom>
          <a:noFill/>
        </p:spPr>
        <p:txBody>
          <a:bodyPr wrap="none" rtlCol="0">
            <a:spAutoFit/>
          </a:bodyPr>
          <a:lstStyle/>
          <a:p>
            <a:pPr algn="ctr"/>
            <a:r>
              <a:rPr lang="en-US" dirty="0">
                <a:solidFill>
                  <a:srgbClr val="00B050"/>
                </a:solidFill>
              </a:rPr>
              <a:t>win1 </a:t>
            </a:r>
            <a:r>
              <a:rPr lang="en-US" dirty="0">
                <a:solidFill>
                  <a:srgbClr val="00B050"/>
                </a:solidFill>
                <a:sym typeface="Wingdings"/>
              </a:rPr>
              <a:t> win3</a:t>
            </a:r>
          </a:p>
          <a:p>
            <a:pPr algn="ctr"/>
            <a:r>
              <a:rPr lang="en-US" dirty="0">
                <a:solidFill>
                  <a:srgbClr val="00B050"/>
                </a:solidFill>
                <a:sym typeface="Wingdings"/>
              </a:rPr>
              <a:t>(V1  V3)</a:t>
            </a:r>
            <a:endParaRPr lang="en-US" dirty="0">
              <a:solidFill>
                <a:srgbClr val="00B050"/>
              </a:solidFill>
            </a:endParaRPr>
          </a:p>
        </p:txBody>
      </p:sp>
      <p:sp>
        <p:nvSpPr>
          <p:cNvPr id="57" name="Rectangle 56"/>
          <p:cNvSpPr/>
          <p:nvPr/>
        </p:nvSpPr>
        <p:spPr>
          <a:xfrm>
            <a:off x="1526038" y="2496600"/>
            <a:ext cx="895797" cy="30746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i="1" u="sng" dirty="0" err="1">
                <a:solidFill>
                  <a:srgbClr val="002060"/>
                </a:solidFill>
                <a:effectLst>
                  <a:outerShdw blurRad="38100" dist="38100" dir="2700000" algn="tl">
                    <a:srgbClr val="000000">
                      <a:alpha val="43137"/>
                    </a:srgbClr>
                  </a:outerShdw>
                </a:effectLst>
                <a:latin typeface="Calibri" charset="0"/>
                <a:ea typeface="Calibri" charset="0"/>
                <a:cs typeface="Calibri" charset="0"/>
              </a:rPr>
              <a:t>Vmin</a:t>
            </a:r>
            <a:endParaRPr lang="en-US" sz="2400" b="1" i="1" u="sng" dirty="0">
              <a:solidFill>
                <a:srgbClr val="002060"/>
              </a:solidFill>
              <a:effectLst>
                <a:outerShdw blurRad="38100" dist="38100" dir="2700000" algn="tl">
                  <a:srgbClr val="000000">
                    <a:alpha val="43137"/>
                  </a:srgbClr>
                </a:outerShdw>
              </a:effectLst>
              <a:latin typeface="Calibri" charset="0"/>
              <a:ea typeface="Calibri" charset="0"/>
              <a:cs typeface="Calibri" charset="0"/>
            </a:endParaRPr>
          </a:p>
        </p:txBody>
      </p:sp>
      <p:sp>
        <p:nvSpPr>
          <p:cNvPr id="58" name="Rectangle 57"/>
          <p:cNvSpPr/>
          <p:nvPr/>
        </p:nvSpPr>
        <p:spPr>
          <a:xfrm>
            <a:off x="1683578" y="2112033"/>
            <a:ext cx="758697" cy="27494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Vfull</a:t>
            </a:r>
            <a:endParaRPr lang="en-US" sz="2400" dirty="0">
              <a:solidFill>
                <a:srgbClr val="595959"/>
              </a:solidFill>
              <a:latin typeface="Calibri" charset="0"/>
              <a:ea typeface="Calibri" charset="0"/>
              <a:cs typeface="Calibri" charset="0"/>
            </a:endParaRPr>
          </a:p>
        </p:txBody>
      </p:sp>
      <p:sp>
        <p:nvSpPr>
          <p:cNvPr id="59" name="Rectangle 58"/>
          <p:cNvSpPr/>
          <p:nvPr/>
        </p:nvSpPr>
        <p:spPr>
          <a:xfrm>
            <a:off x="2488017" y="1472333"/>
            <a:ext cx="806879" cy="33325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a:solidFill>
                  <a:srgbClr val="595959"/>
                </a:solidFill>
                <a:latin typeface="Calibri" charset="0"/>
                <a:ea typeface="Calibri" charset="0"/>
                <a:cs typeface="Calibri" charset="0"/>
              </a:rPr>
              <a:t>Vcell</a:t>
            </a:r>
            <a:endParaRPr lang="en-US" sz="2400" dirty="0">
              <a:solidFill>
                <a:srgbClr val="595959"/>
              </a:solidFill>
              <a:latin typeface="Calibri" charset="0"/>
              <a:ea typeface="Calibri" charset="0"/>
              <a:cs typeface="Calibri" charset="0"/>
            </a:endParaRPr>
          </a:p>
        </p:txBody>
      </p:sp>
      <p:sp>
        <p:nvSpPr>
          <p:cNvPr id="60" name="TextBox 59"/>
          <p:cNvSpPr txBox="1"/>
          <p:nvPr/>
        </p:nvSpPr>
        <p:spPr>
          <a:xfrm>
            <a:off x="8104314" y="3558779"/>
            <a:ext cx="1298753" cy="461665"/>
          </a:xfrm>
          <a:prstGeom prst="rect">
            <a:avLst/>
          </a:prstGeom>
          <a:noFill/>
        </p:spPr>
        <p:txBody>
          <a:bodyPr wrap="none" rtlCol="0">
            <a:spAutoFit/>
          </a:bodyPr>
          <a:lstStyle/>
          <a:p>
            <a:pPr algn="ctr">
              <a:defRPr/>
            </a:pPr>
            <a:r>
              <a:rPr lang="en-US" sz="2400" b="1" kern="0" dirty="0">
                <a:solidFill>
                  <a:prstClr val="black">
                    <a:lumMod val="65000"/>
                    <a:lumOff val="35000"/>
                  </a:prstClr>
                </a:solidFill>
                <a:latin typeface="Calibri"/>
                <a:ea typeface=""/>
              </a:rPr>
              <a:t>Time(ns)</a:t>
            </a:r>
          </a:p>
        </p:txBody>
      </p:sp>
      <p:cxnSp>
        <p:nvCxnSpPr>
          <p:cNvPr id="61" name="Straight Connector 60"/>
          <p:cNvCxnSpPr/>
          <p:nvPr/>
        </p:nvCxnSpPr>
        <p:spPr>
          <a:xfrm>
            <a:off x="2465823" y="2282420"/>
            <a:ext cx="5394960" cy="21019"/>
          </a:xfrm>
          <a:prstGeom prst="line">
            <a:avLst/>
          </a:prstGeom>
          <a:noFill/>
          <a:ln w="25400" cap="flat" cmpd="sng" algn="ctr">
            <a:solidFill>
              <a:srgbClr val="002060"/>
            </a:solidFill>
            <a:prstDash val="dash"/>
            <a:tailEnd type="non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9749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1.45833E-6 4.07407E-6 L 0.19505 0.0037 " pathEditMode="relative" rAng="0" ptsTypes="AA">
                                      <p:cBhvr>
                                        <p:cTn id="14" dur="2000" fill="hold"/>
                                        <p:tgtEl>
                                          <p:spTgt spid="39"/>
                                        </p:tgtEl>
                                        <p:attrNameLst>
                                          <p:attrName>ppt_x</p:attrName>
                                          <p:attrName>ppt_y</p:attrName>
                                        </p:attrNameLst>
                                      </p:cBhvr>
                                      <p:rCtr x="9753" y="185"/>
                                    </p:animMotion>
                                  </p:childTnLst>
                                </p:cTn>
                              </p:par>
                              <p:par>
                                <p:cTn id="15" presetID="1" presetClass="exit" presetSubtype="0" fill="hold" nodeType="withEffect">
                                  <p:stCondLst>
                                    <p:cond delay="0"/>
                                  </p:stCondLst>
                                  <p:childTnLst>
                                    <p:set>
                                      <p:cBhvr>
                                        <p:cTn id="16" dur="1" fill="hold">
                                          <p:stCondLst>
                                            <p:cond delay="0"/>
                                          </p:stCondLst>
                                        </p:cTn>
                                        <p:tgtEl>
                                          <p:spTgt spid="14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1226728541"/>
              </p:ext>
            </p:extLst>
          </p:nvPr>
        </p:nvGraphicFramePr>
        <p:xfrm>
          <a:off x="1097280" y="1097280"/>
          <a:ext cx="10241280" cy="384048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PERFORMANCE</a:t>
            </a:r>
          </a:p>
        </p:txBody>
      </p:sp>
      <p:sp>
        <p:nvSpPr>
          <p:cNvPr id="4" name="Slide Number Placeholder 3"/>
          <p:cNvSpPr>
            <a:spLocks noGrp="1"/>
          </p:cNvSpPr>
          <p:nvPr>
            <p:ph type="sldNum" sz="quarter" idx="12"/>
          </p:nvPr>
        </p:nvSpPr>
        <p:spPr/>
        <p:txBody>
          <a:bodyPr/>
          <a:lstStyle/>
          <a:p>
            <a:fld id="{0BC41B36-6335-F546-90B9-E2121371E10D}" type="slidenum">
              <a:rPr lang="en-US" smtClean="0"/>
              <a:t>23</a:t>
            </a:fld>
            <a:endParaRPr lang="en-US"/>
          </a:p>
        </p:txBody>
      </p:sp>
      <p:grpSp>
        <p:nvGrpSpPr>
          <p:cNvPr id="6" name="Group 5"/>
          <p:cNvGrpSpPr/>
          <p:nvPr/>
        </p:nvGrpSpPr>
        <p:grpSpPr>
          <a:xfrm>
            <a:off x="9113615" y="2075512"/>
            <a:ext cx="715260" cy="2294810"/>
            <a:chOff x="6198965" y="4371698"/>
            <a:chExt cx="715260" cy="2294810"/>
          </a:xfrm>
        </p:grpSpPr>
        <p:cxnSp>
          <p:nvCxnSpPr>
            <p:cNvPr id="7" name="Straight Arrow Connector 6"/>
            <p:cNvCxnSpPr/>
            <p:nvPr/>
          </p:nvCxnSpPr>
          <p:spPr>
            <a:xfrm>
              <a:off x="6497807" y="4837708"/>
              <a:ext cx="1" cy="1828800"/>
            </a:xfrm>
            <a:prstGeom prst="straightConnector1">
              <a:avLst/>
            </a:prstGeom>
            <a:ln w="38100">
              <a:solidFill>
                <a:srgbClr val="00B05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198965" y="4371698"/>
              <a:ext cx="715260" cy="461665"/>
            </a:xfrm>
            <a:prstGeom prst="rect">
              <a:avLst/>
            </a:prstGeom>
            <a:noFill/>
          </p:spPr>
          <p:txBody>
            <a:bodyPr wrap="none" rtlCol="0">
              <a:spAutoFit/>
            </a:bodyPr>
            <a:lstStyle/>
            <a:p>
              <a:r>
                <a:rPr lang="en-US" sz="2400" dirty="0">
                  <a:solidFill>
                    <a:srgbClr val="00B050"/>
                  </a:solidFill>
                  <a:latin typeface="Calibri" charset="0"/>
                  <a:ea typeface="Calibri" charset="0"/>
                  <a:cs typeface="Calibri" charset="0"/>
                </a:rPr>
                <a:t>15%</a:t>
              </a:r>
            </a:p>
          </p:txBody>
        </p:sp>
      </p:grpSp>
      <p:sp>
        <p:nvSpPr>
          <p:cNvPr id="9" name="Content Placeholder 2"/>
          <p:cNvSpPr txBox="1">
            <a:spLocks/>
          </p:cNvSpPr>
          <p:nvPr/>
        </p:nvSpPr>
        <p:spPr bwMode="auto">
          <a:xfrm>
            <a:off x="1385888" y="5029200"/>
            <a:ext cx="9952672" cy="1326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a:solidFill>
                  <a:schemeClr val="accent5">
                    <a:lumMod val="50000"/>
                  </a:schemeClr>
                </a:solidFill>
              </a:rPr>
              <a:t>RT-next</a:t>
            </a:r>
            <a:r>
              <a:rPr lang="en-US" dirty="0">
                <a:solidFill>
                  <a:schemeClr val="accent4">
                    <a:lumMod val="50000"/>
                  </a:schemeClr>
                </a:solidFill>
              </a:rPr>
              <a:t> is </a:t>
            </a:r>
            <a:r>
              <a:rPr lang="en-US" dirty="0">
                <a:solidFill>
                  <a:schemeClr val="accent1"/>
                </a:solidFill>
              </a:rPr>
              <a:t>15%</a:t>
            </a:r>
            <a:r>
              <a:rPr lang="en-US" dirty="0">
                <a:solidFill>
                  <a:schemeClr val="accent4">
                    <a:lumMod val="50000"/>
                  </a:schemeClr>
                </a:solidFill>
              </a:rPr>
              <a:t> over Baseline because of restore truncation</a:t>
            </a:r>
          </a:p>
          <a:p>
            <a:pPr marL="0" indent="0" eaLnBrk="1" fontAlgn="auto" hangingPunct="1">
              <a:spcBef>
                <a:spcPts val="0"/>
              </a:spcBef>
              <a:spcAft>
                <a:spcPts val="0"/>
              </a:spcAft>
              <a:buClrTx/>
              <a:buSzTx/>
              <a:buNone/>
            </a:pPr>
            <a:r>
              <a:rPr lang="en-US" dirty="0">
                <a:solidFill>
                  <a:schemeClr val="accent5">
                    <a:lumMod val="50000"/>
                  </a:schemeClr>
                </a:solidFill>
              </a:rPr>
              <a:t>RT-all</a:t>
            </a:r>
            <a:r>
              <a:rPr lang="en-US" dirty="0">
                <a:solidFill>
                  <a:schemeClr val="accent4">
                    <a:lumMod val="50000"/>
                  </a:schemeClr>
                </a:solidFill>
              </a:rPr>
              <a:t> becomes </a:t>
            </a:r>
            <a:r>
              <a:rPr lang="en-US" dirty="0">
                <a:solidFill>
                  <a:schemeClr val="accent5"/>
                </a:solidFill>
              </a:rPr>
              <a:t>worse</a:t>
            </a:r>
            <a:r>
              <a:rPr lang="en-US" dirty="0">
                <a:solidFill>
                  <a:schemeClr val="accent4">
                    <a:lumMod val="50000"/>
                  </a:schemeClr>
                </a:solidFill>
              </a:rPr>
              <a:t> because of refresh penalty</a:t>
            </a:r>
          </a:p>
          <a:p>
            <a:pPr marL="0" indent="0" eaLnBrk="1" fontAlgn="auto" hangingPunct="1">
              <a:spcBef>
                <a:spcPts val="0"/>
              </a:spcBef>
              <a:spcAft>
                <a:spcPts val="0"/>
              </a:spcAft>
              <a:buClrTx/>
              <a:buSzTx/>
              <a:buNone/>
            </a:pPr>
            <a:r>
              <a:rPr lang="en-US" dirty="0">
                <a:solidFill>
                  <a:schemeClr val="accent5">
                    <a:lumMod val="50000"/>
                  </a:schemeClr>
                </a:solidFill>
              </a:rPr>
              <a:t>RT-</a:t>
            </a:r>
            <a:r>
              <a:rPr lang="en-US" dirty="0" err="1">
                <a:solidFill>
                  <a:schemeClr val="accent5">
                    <a:lumMod val="50000"/>
                  </a:schemeClr>
                </a:solidFill>
              </a:rPr>
              <a:t>sel</a:t>
            </a:r>
            <a:r>
              <a:rPr lang="en-US" dirty="0">
                <a:solidFill>
                  <a:schemeClr val="accent4">
                    <a:lumMod val="50000"/>
                  </a:schemeClr>
                </a:solidFill>
              </a:rPr>
              <a:t> achieves the </a:t>
            </a:r>
            <a:r>
              <a:rPr lang="en-US" dirty="0">
                <a:solidFill>
                  <a:schemeClr val="accent1"/>
                </a:solidFill>
              </a:rPr>
              <a:t>best</a:t>
            </a:r>
            <a:r>
              <a:rPr lang="en-US" dirty="0">
                <a:solidFill>
                  <a:schemeClr val="accent4">
                    <a:lumMod val="50000"/>
                  </a:schemeClr>
                </a:solidFill>
              </a:rPr>
              <a:t> result by balancing refresh and restore</a:t>
            </a:r>
          </a:p>
        </p:txBody>
      </p:sp>
      <p:sp>
        <p:nvSpPr>
          <p:cNvPr id="10" name="Oval 9"/>
          <p:cNvSpPr/>
          <p:nvPr/>
        </p:nvSpPr>
        <p:spPr>
          <a:xfrm>
            <a:off x="9472525" y="2430459"/>
            <a:ext cx="796372" cy="459552"/>
          </a:xfrm>
          <a:prstGeom prst="ellipse">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10284995" y="1890351"/>
            <a:ext cx="947695" cy="2479550"/>
            <a:chOff x="6041798" y="4799666"/>
            <a:chExt cx="947695" cy="2479550"/>
          </a:xfrm>
        </p:grpSpPr>
        <p:cxnSp>
          <p:nvCxnSpPr>
            <p:cNvPr id="12" name="Straight Arrow Connector 11"/>
            <p:cNvCxnSpPr/>
            <p:nvPr/>
          </p:nvCxnSpPr>
          <p:spPr>
            <a:xfrm flipH="1">
              <a:off x="6497807" y="5221816"/>
              <a:ext cx="1" cy="2057400"/>
            </a:xfrm>
            <a:prstGeom prst="straightConnector1">
              <a:avLst/>
            </a:prstGeom>
            <a:ln w="38100">
              <a:solidFill>
                <a:srgbClr val="00B05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41798" y="4799666"/>
              <a:ext cx="947695" cy="461665"/>
            </a:xfrm>
            <a:prstGeom prst="rect">
              <a:avLst/>
            </a:prstGeom>
            <a:noFill/>
          </p:spPr>
          <p:txBody>
            <a:bodyPr wrap="none" rtlCol="0">
              <a:spAutoFit/>
            </a:bodyPr>
            <a:lstStyle/>
            <a:p>
              <a:r>
                <a:rPr lang="en-US" sz="2400" dirty="0">
                  <a:solidFill>
                    <a:srgbClr val="00B050"/>
                  </a:solidFill>
                  <a:latin typeface="Calibri" charset="0"/>
                  <a:ea typeface="Calibri" charset="0"/>
                  <a:cs typeface="Calibri" charset="0"/>
                </a:rPr>
                <a:t>19.5%</a:t>
              </a:r>
            </a:p>
          </p:txBody>
        </p:sp>
      </p:grpSp>
    </p:spTree>
    <p:extLst>
      <p:ext uri="{BB962C8B-B14F-4D97-AF65-F5344CB8AC3E}">
        <p14:creationId xmlns:p14="http://schemas.microsoft.com/office/powerpoint/2010/main" val="89335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1586997173"/>
              </p:ext>
            </p:extLst>
          </p:nvPr>
        </p:nvGraphicFramePr>
        <p:xfrm>
          <a:off x="1097280" y="1097280"/>
          <a:ext cx="10241280" cy="384048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COMPARE TO STATE-OF-ARTS</a:t>
            </a:r>
          </a:p>
        </p:txBody>
      </p:sp>
      <p:sp>
        <p:nvSpPr>
          <p:cNvPr id="4" name="Slide Number Placeholder 3"/>
          <p:cNvSpPr>
            <a:spLocks noGrp="1"/>
          </p:cNvSpPr>
          <p:nvPr>
            <p:ph type="sldNum" sz="quarter" idx="12"/>
          </p:nvPr>
        </p:nvSpPr>
        <p:spPr/>
        <p:txBody>
          <a:bodyPr/>
          <a:lstStyle/>
          <a:p>
            <a:fld id="{0BC41B36-6335-F546-90B9-E2121371E10D}" type="slidenum">
              <a:rPr lang="en-US" smtClean="0"/>
              <a:t>24</a:t>
            </a:fld>
            <a:endParaRPr lang="en-US"/>
          </a:p>
        </p:txBody>
      </p:sp>
      <p:sp>
        <p:nvSpPr>
          <p:cNvPr id="6" name="Content Placeholder 2"/>
          <p:cNvSpPr txBox="1">
            <a:spLocks/>
          </p:cNvSpPr>
          <p:nvPr/>
        </p:nvSpPr>
        <p:spPr bwMode="auto">
          <a:xfrm>
            <a:off x="1385888" y="5029200"/>
            <a:ext cx="9529762" cy="1645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1500"/>
              </a:spcAft>
              <a:buClrTx/>
              <a:buSzTx/>
              <a:buNone/>
            </a:pPr>
            <a:r>
              <a:rPr lang="en-US" dirty="0">
                <a:solidFill>
                  <a:schemeClr val="accent4">
                    <a:lumMod val="50000"/>
                  </a:schemeClr>
                </a:solidFill>
              </a:rPr>
              <a:t>While </a:t>
            </a:r>
            <a:r>
              <a:rPr lang="en-US" dirty="0" err="1">
                <a:solidFill>
                  <a:schemeClr val="accent5">
                    <a:lumMod val="50000"/>
                  </a:schemeClr>
                </a:solidFill>
              </a:rPr>
              <a:t>ArchShield</a:t>
            </a:r>
            <a:r>
              <a:rPr lang="en-US" dirty="0">
                <a:solidFill>
                  <a:schemeClr val="accent5">
                    <a:lumMod val="50000"/>
                  </a:schemeClr>
                </a:solidFill>
              </a:rPr>
              <a:t>+</a:t>
            </a:r>
            <a:r>
              <a:rPr lang="en-US" dirty="0">
                <a:solidFill>
                  <a:schemeClr val="accent4">
                    <a:lumMod val="50000"/>
                  </a:schemeClr>
                </a:solidFill>
              </a:rPr>
              <a:t> is close to </a:t>
            </a:r>
            <a:r>
              <a:rPr lang="en-US" dirty="0">
                <a:solidFill>
                  <a:schemeClr val="accent5">
                    <a:lumMod val="50000"/>
                  </a:schemeClr>
                </a:solidFill>
              </a:rPr>
              <a:t>PRT-free</a:t>
            </a:r>
            <a:r>
              <a:rPr lang="en-US" dirty="0">
                <a:solidFill>
                  <a:schemeClr val="accent4">
                    <a:lumMod val="50000"/>
                  </a:schemeClr>
                </a:solidFill>
              </a:rPr>
              <a:t>, </a:t>
            </a:r>
            <a:r>
              <a:rPr lang="en-US" dirty="0">
                <a:solidFill>
                  <a:schemeClr val="accent5">
                    <a:lumMod val="50000"/>
                  </a:schemeClr>
                </a:solidFill>
              </a:rPr>
              <a:t>RT-</a:t>
            </a:r>
            <a:r>
              <a:rPr lang="en-US" dirty="0" err="1">
                <a:solidFill>
                  <a:schemeClr val="accent5">
                    <a:lumMod val="50000"/>
                  </a:schemeClr>
                </a:solidFill>
              </a:rPr>
              <a:t>sel</a:t>
            </a:r>
            <a:r>
              <a:rPr lang="en-US" dirty="0">
                <a:solidFill>
                  <a:schemeClr val="accent4">
                    <a:lumMod val="50000"/>
                  </a:schemeClr>
                </a:solidFill>
              </a:rPr>
              <a:t> is </a:t>
            </a:r>
            <a:r>
              <a:rPr lang="en-US" dirty="0">
                <a:solidFill>
                  <a:srgbClr val="007742"/>
                </a:solidFill>
              </a:rPr>
              <a:t>5.2%</a:t>
            </a:r>
            <a:r>
              <a:rPr lang="en-US" dirty="0">
                <a:solidFill>
                  <a:schemeClr val="accent4">
                    <a:lumMod val="50000"/>
                  </a:schemeClr>
                </a:solidFill>
              </a:rPr>
              <a:t> better</a:t>
            </a:r>
          </a:p>
          <a:p>
            <a:pPr marL="0" indent="0" eaLnBrk="1" fontAlgn="auto" hangingPunct="1">
              <a:spcBef>
                <a:spcPts val="0"/>
              </a:spcBef>
              <a:spcAft>
                <a:spcPts val="1500"/>
              </a:spcAft>
              <a:buClrTx/>
              <a:buSzTx/>
              <a:buNone/>
            </a:pPr>
            <a:r>
              <a:rPr lang="en-US" dirty="0">
                <a:solidFill>
                  <a:schemeClr val="accent4">
                    <a:lumMod val="50000"/>
                  </a:schemeClr>
                </a:solidFill>
                <a:latin typeface="Calibri" charset="0"/>
                <a:ea typeface="Calibri" charset="0"/>
                <a:cs typeface="Calibri" charset="0"/>
              </a:rPr>
              <a:t>While losing 50% capacity, </a:t>
            </a:r>
            <a:r>
              <a:rPr lang="en-US" dirty="0">
                <a:solidFill>
                  <a:schemeClr val="accent5">
                    <a:lumMod val="50000"/>
                  </a:schemeClr>
                </a:solidFill>
                <a:latin typeface="Calibri" charset="0"/>
                <a:ea typeface="Calibri" charset="0"/>
                <a:cs typeface="Calibri" charset="0"/>
              </a:rPr>
              <a:t>MCR</a:t>
            </a:r>
            <a:r>
              <a:rPr lang="en-US" dirty="0">
                <a:solidFill>
                  <a:schemeClr val="accent4">
                    <a:lumMod val="50000"/>
                  </a:schemeClr>
                </a:solidFill>
                <a:latin typeface="Calibri" charset="0"/>
                <a:ea typeface="Calibri" charset="0"/>
                <a:cs typeface="Calibri" charset="0"/>
              </a:rPr>
              <a:t> is still </a:t>
            </a:r>
            <a:r>
              <a:rPr lang="en-US" dirty="0">
                <a:solidFill>
                  <a:schemeClr val="accent5"/>
                </a:solidFill>
                <a:latin typeface="Calibri" charset="0"/>
                <a:ea typeface="Calibri" charset="0"/>
                <a:cs typeface="Calibri" charset="0"/>
              </a:rPr>
              <a:t>worse</a:t>
            </a:r>
          </a:p>
        </p:txBody>
      </p:sp>
      <p:grpSp>
        <p:nvGrpSpPr>
          <p:cNvPr id="7" name="Group 6"/>
          <p:cNvGrpSpPr/>
          <p:nvPr/>
        </p:nvGrpSpPr>
        <p:grpSpPr>
          <a:xfrm>
            <a:off x="9684767" y="2799398"/>
            <a:ext cx="2155244" cy="1536192"/>
            <a:chOff x="6484367" y="4637019"/>
            <a:chExt cx="2155244" cy="1536192"/>
          </a:xfrm>
        </p:grpSpPr>
        <p:grpSp>
          <p:nvGrpSpPr>
            <p:cNvPr id="8" name="Group 7"/>
            <p:cNvGrpSpPr/>
            <p:nvPr/>
          </p:nvGrpSpPr>
          <p:grpSpPr>
            <a:xfrm>
              <a:off x="6484367" y="4637020"/>
              <a:ext cx="2155244" cy="885496"/>
              <a:chOff x="6484367" y="5067939"/>
              <a:chExt cx="2155244" cy="885496"/>
            </a:xfrm>
          </p:grpSpPr>
          <p:grpSp>
            <p:nvGrpSpPr>
              <p:cNvPr id="12" name="Group 11"/>
              <p:cNvGrpSpPr/>
              <p:nvPr/>
            </p:nvGrpSpPr>
            <p:grpSpPr>
              <a:xfrm>
                <a:off x="6583729" y="5067939"/>
                <a:ext cx="2055882" cy="590512"/>
                <a:chOff x="6583729" y="5067939"/>
                <a:chExt cx="2055882" cy="590512"/>
              </a:xfrm>
            </p:grpSpPr>
            <p:cxnSp>
              <p:nvCxnSpPr>
                <p:cNvPr id="14" name="Straight Connector 13"/>
                <p:cNvCxnSpPr/>
                <p:nvPr/>
              </p:nvCxnSpPr>
              <p:spPr>
                <a:xfrm flipV="1">
                  <a:off x="6592529" y="5558531"/>
                  <a:ext cx="1280160" cy="7255"/>
                </a:xfrm>
                <a:prstGeom prst="line">
                  <a:avLst/>
                </a:prstGeom>
                <a:ln w="12700">
                  <a:solidFill>
                    <a:srgbClr val="53013C"/>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583729" y="5097262"/>
                  <a:ext cx="1280160" cy="7255"/>
                </a:xfrm>
                <a:prstGeom prst="line">
                  <a:avLst/>
                </a:prstGeom>
                <a:ln w="12700">
                  <a:solidFill>
                    <a:srgbClr val="53013C"/>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7854057" y="5067939"/>
                  <a:ext cx="9832" cy="502920"/>
                </a:xfrm>
                <a:prstGeom prst="straightConnector1">
                  <a:avLst/>
                </a:prstGeom>
                <a:ln w="38100">
                  <a:solidFill>
                    <a:srgbClr val="00B05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847406" y="5196786"/>
                  <a:ext cx="792205" cy="461665"/>
                </a:xfrm>
                <a:prstGeom prst="rect">
                  <a:avLst/>
                </a:prstGeom>
                <a:noFill/>
              </p:spPr>
              <p:txBody>
                <a:bodyPr wrap="none" rtlCol="0">
                  <a:spAutoFit/>
                </a:bodyPr>
                <a:lstStyle/>
                <a:p>
                  <a:r>
                    <a:rPr lang="en-US" sz="2400" dirty="0">
                      <a:solidFill>
                        <a:srgbClr val="00B050"/>
                      </a:solidFill>
                      <a:latin typeface="Calibri" charset="0"/>
                      <a:ea typeface="Calibri" charset="0"/>
                      <a:cs typeface="Calibri" charset="0"/>
                    </a:rPr>
                    <a:t>5.2%</a:t>
                  </a:r>
                </a:p>
              </p:txBody>
            </p:sp>
          </p:grpSp>
          <p:cxnSp>
            <p:nvCxnSpPr>
              <p:cNvPr id="13" name="Straight Arrow Connector 12"/>
              <p:cNvCxnSpPr/>
              <p:nvPr/>
            </p:nvCxnSpPr>
            <p:spPr>
              <a:xfrm>
                <a:off x="6484367" y="5533156"/>
                <a:ext cx="359985" cy="420279"/>
              </a:xfrm>
              <a:prstGeom prst="straightConnector1">
                <a:avLst/>
              </a:prstGeom>
              <a:ln w="38100">
                <a:solidFill>
                  <a:srgbClr val="FF000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7668509" y="4637019"/>
              <a:ext cx="947695" cy="1536192"/>
              <a:chOff x="7998709" y="5067938"/>
              <a:chExt cx="947695" cy="1536192"/>
            </a:xfrm>
          </p:grpSpPr>
          <p:cxnSp>
            <p:nvCxnSpPr>
              <p:cNvPr id="10" name="Straight Arrow Connector 9"/>
              <p:cNvCxnSpPr/>
              <p:nvPr/>
            </p:nvCxnSpPr>
            <p:spPr>
              <a:xfrm>
                <a:off x="8026187" y="5067938"/>
                <a:ext cx="0" cy="1536192"/>
              </a:xfrm>
              <a:prstGeom prst="straightConnector1">
                <a:avLst/>
              </a:prstGeom>
              <a:ln w="38100">
                <a:solidFill>
                  <a:srgbClr val="00B05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98709" y="5703048"/>
                <a:ext cx="947695" cy="461665"/>
              </a:xfrm>
              <a:prstGeom prst="rect">
                <a:avLst/>
              </a:prstGeom>
              <a:noFill/>
            </p:spPr>
            <p:txBody>
              <a:bodyPr wrap="none" rtlCol="0">
                <a:spAutoFit/>
              </a:bodyPr>
              <a:lstStyle/>
              <a:p>
                <a:r>
                  <a:rPr lang="en-US" sz="2400" dirty="0">
                    <a:solidFill>
                      <a:srgbClr val="00B050"/>
                    </a:solidFill>
                    <a:latin typeface="Calibri" charset="0"/>
                    <a:ea typeface="Calibri" charset="0"/>
                    <a:cs typeface="Calibri" charset="0"/>
                  </a:rPr>
                  <a:t>19.5%</a:t>
                </a:r>
              </a:p>
            </p:txBody>
          </p:sp>
        </p:grpSp>
      </p:grpSp>
      <p:sp>
        <p:nvSpPr>
          <p:cNvPr id="18" name="Oval 17"/>
          <p:cNvSpPr/>
          <p:nvPr/>
        </p:nvSpPr>
        <p:spPr>
          <a:xfrm>
            <a:off x="10207194" y="2716658"/>
            <a:ext cx="661715" cy="374561"/>
          </a:xfrm>
          <a:prstGeom prst="ellipse">
            <a:avLst/>
          </a:prstGeom>
          <a:no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89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RT-</a:t>
            </a:r>
          </a:p>
        </p:txBody>
      </p:sp>
      <p:sp>
        <p:nvSpPr>
          <p:cNvPr id="3" name="Content Placeholder 2"/>
          <p:cNvSpPr>
            <a:spLocks noGrp="1"/>
          </p:cNvSpPr>
          <p:nvPr>
            <p:ph idx="1"/>
          </p:nvPr>
        </p:nvSpPr>
        <p:spPr>
          <a:xfrm>
            <a:off x="2377440" y="1204646"/>
            <a:ext cx="9563548" cy="1238510"/>
          </a:xfrm>
        </p:spPr>
        <p:txBody>
          <a:bodyPr>
            <a:noAutofit/>
          </a:bodyPr>
          <a:lstStyle/>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Prolonged restore issue in future DRAM</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Restore and refresh are strongly correlated</a:t>
            </a:r>
          </a:p>
        </p:txBody>
      </p:sp>
      <p:sp>
        <p:nvSpPr>
          <p:cNvPr id="4" name="Slide Number Placeholder 3"/>
          <p:cNvSpPr>
            <a:spLocks noGrp="1"/>
          </p:cNvSpPr>
          <p:nvPr>
            <p:ph type="sldNum" sz="quarter" idx="12"/>
          </p:nvPr>
        </p:nvSpPr>
        <p:spPr/>
        <p:txBody>
          <a:bodyPr/>
          <a:lstStyle/>
          <a:p>
            <a:fld id="{0BC41B36-6335-F546-90B9-E2121371E10D}" type="slidenum">
              <a:rPr lang="en-US" smtClean="0"/>
              <a:t>25</a:t>
            </a:fld>
            <a:endParaRPr lang="en-US" dirty="0"/>
          </a:p>
        </p:txBody>
      </p:sp>
      <p:pic>
        <p:nvPicPr>
          <p:cNvPr id="5" name="Picture 4"/>
          <p:cNvPicPr>
            <a:picLocks noChangeAspect="1"/>
          </p:cNvPicPr>
          <p:nvPr/>
        </p:nvPicPr>
        <p:blipFill rotWithShape="1">
          <a:blip r:embed="rId3" cstate="hq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835397" y="1274779"/>
            <a:ext cx="727209" cy="1100137"/>
          </a:xfrm>
          <a:prstGeom prst="rect">
            <a:avLst/>
          </a:prstGeom>
        </p:spPr>
      </p:pic>
      <p:pic>
        <p:nvPicPr>
          <p:cNvPr id="6" name="Picture 5"/>
          <p:cNvPicPr>
            <a:picLocks noChangeAspect="1"/>
          </p:cNvPicPr>
          <p:nvPr/>
        </p:nvPicPr>
        <p:blipFill rotWithShape="1">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691347" y="2969706"/>
            <a:ext cx="1109476" cy="1028700"/>
          </a:xfrm>
          <a:prstGeom prst="rect">
            <a:avLst/>
          </a:prstGeom>
        </p:spPr>
      </p:pic>
      <p:sp>
        <p:nvSpPr>
          <p:cNvPr id="9" name="Content Placeholder 2"/>
          <p:cNvSpPr txBox="1">
            <a:spLocks/>
          </p:cNvSpPr>
          <p:nvPr/>
        </p:nvSpPr>
        <p:spPr>
          <a:xfrm>
            <a:off x="2377440" y="2816758"/>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pPr>
            <a:r>
              <a:rPr lang="en-US" sz="3600" dirty="0">
                <a:solidFill>
                  <a:schemeClr val="accent5">
                    <a:lumMod val="75000"/>
                  </a:schemeClr>
                </a:solidFill>
                <a:ea typeface="Abadi MT Condensed Light" charset="0"/>
                <a:cs typeface="Abadi MT Condensed Light" charset="0"/>
              </a:rPr>
              <a:t>RT-next: truncate restore w/ refresh distance</a:t>
            </a:r>
          </a:p>
          <a:p>
            <a:pPr marL="0" indent="0">
              <a:lnSpc>
                <a:spcPct val="100000"/>
              </a:lnSpc>
              <a:spcBef>
                <a:spcPts val="0"/>
              </a:spcBef>
              <a:buFont typeface="Wingdings" charset="2"/>
              <a:buNone/>
            </a:pPr>
            <a:r>
              <a:rPr lang="en-US" sz="3600" dirty="0">
                <a:solidFill>
                  <a:schemeClr val="accent5">
                    <a:lumMod val="75000"/>
                  </a:schemeClr>
                </a:solidFill>
                <a:ea typeface="Abadi MT Condensed Light" charset="0"/>
                <a:cs typeface="Abadi MT Condensed Light" charset="0"/>
              </a:rPr>
              <a:t>RT-</a:t>
            </a:r>
            <a:r>
              <a:rPr lang="en-US" sz="3600" dirty="0" err="1">
                <a:solidFill>
                  <a:schemeClr val="accent5">
                    <a:lumMod val="75000"/>
                  </a:schemeClr>
                </a:solidFill>
                <a:ea typeface="Abadi MT Condensed Light" charset="0"/>
                <a:cs typeface="Abadi MT Condensed Light" charset="0"/>
              </a:rPr>
              <a:t>sel</a:t>
            </a:r>
            <a:r>
              <a:rPr lang="en-US" sz="3600" dirty="0">
                <a:solidFill>
                  <a:schemeClr val="accent5">
                    <a:lumMod val="75000"/>
                  </a:schemeClr>
                </a:solidFill>
                <a:ea typeface="Abadi MT Condensed Light" charset="0"/>
                <a:cs typeface="Abadi MT Condensed Light" charset="0"/>
              </a:rPr>
              <a:t>: expose more restore opportunities</a:t>
            </a:r>
          </a:p>
        </p:txBody>
      </p:sp>
      <p:sp>
        <p:nvSpPr>
          <p:cNvPr id="10" name="Content Placeholder 2"/>
          <p:cNvSpPr txBox="1">
            <a:spLocks/>
          </p:cNvSpPr>
          <p:nvPr/>
        </p:nvSpPr>
        <p:spPr>
          <a:xfrm>
            <a:off x="2377440" y="4428870"/>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3600" dirty="0">
                <a:solidFill>
                  <a:schemeClr val="accent4">
                    <a:lumMod val="75000"/>
                  </a:schemeClr>
                </a:solidFill>
                <a:ea typeface="Abadi MT Condensed Light" charset="0"/>
                <a:cs typeface="Abadi MT Condensed Light" charset="0"/>
              </a:rPr>
              <a:t>Balances refresh and restore, beats state-of-arts</a:t>
            </a:r>
          </a:p>
          <a:p>
            <a:pPr marL="0" indent="0">
              <a:lnSpc>
                <a:spcPct val="100000"/>
              </a:lnSpc>
              <a:spcBef>
                <a:spcPts val="0"/>
              </a:spcBef>
              <a:buFont typeface="Wingdings" charset="2"/>
              <a:buNone/>
            </a:pPr>
            <a:r>
              <a:rPr lang="en-US" sz="3600" dirty="0">
                <a:solidFill>
                  <a:schemeClr val="accent4">
                    <a:lumMod val="75000"/>
                  </a:schemeClr>
                </a:solidFill>
                <a:ea typeface="Abadi MT Condensed Light" charset="0"/>
                <a:cs typeface="Abadi MT Condensed Light" charset="0"/>
              </a:rPr>
              <a:t>Performance: 19.5% improvement</a:t>
            </a:r>
          </a:p>
        </p:txBody>
      </p:sp>
      <p:grpSp>
        <p:nvGrpSpPr>
          <p:cNvPr id="11" name="Group 10"/>
          <p:cNvGrpSpPr/>
          <p:nvPr/>
        </p:nvGrpSpPr>
        <p:grpSpPr>
          <a:xfrm>
            <a:off x="788784" y="4583668"/>
            <a:ext cx="827441" cy="1044778"/>
            <a:chOff x="788784" y="4583668"/>
            <a:chExt cx="827441" cy="1044778"/>
          </a:xfrm>
        </p:grpSpPr>
        <p:pic>
          <p:nvPicPr>
            <p:cNvPr id="8" name="Picture 7"/>
            <p:cNvPicPr>
              <a:picLocks noChangeAspect="1"/>
            </p:cNvPicPr>
            <p:nvPr/>
          </p:nvPicPr>
          <p:blipFill rotWithShape="1">
            <a:blip r:embed="rId5" cstate="hqprint">
              <a:alphaModFix amt="85000"/>
              <a:extLst>
                <a:ext uri="{28A0092B-C50C-407E-A947-70E740481C1C}">
                  <a14:useLocalDpi xmlns:a14="http://schemas.microsoft.com/office/drawing/2010/main"/>
                </a:ext>
              </a:extLst>
            </a:blip>
            <a:srcRect/>
            <a:stretch/>
          </p:blipFill>
          <p:spPr>
            <a:xfrm>
              <a:off x="788784" y="4610685"/>
              <a:ext cx="814388" cy="1017761"/>
            </a:xfrm>
            <a:prstGeom prst="rect">
              <a:avLst/>
            </a:prstGeom>
          </p:spPr>
        </p:pic>
        <p:sp>
          <p:nvSpPr>
            <p:cNvPr id="7" name="TextBox 6"/>
            <p:cNvSpPr txBox="1"/>
            <p:nvPr/>
          </p:nvSpPr>
          <p:spPr>
            <a:xfrm>
              <a:off x="812800" y="4583668"/>
              <a:ext cx="803425" cy="369332"/>
            </a:xfrm>
            <a:prstGeom prst="rect">
              <a:avLst/>
            </a:prstGeom>
            <a:noFill/>
          </p:spPr>
          <p:txBody>
            <a:bodyPr wrap="none" rtlCol="0">
              <a:spAutoFit/>
            </a:bodyPr>
            <a:lstStyle/>
            <a:p>
              <a:r>
                <a:rPr lang="en-US">
                  <a:solidFill>
                    <a:srgbClr val="0070C0"/>
                  </a:solidFill>
                  <a:latin typeface="Apple Chancery" charset="0"/>
                  <a:ea typeface="Apple Chancery" charset="0"/>
                  <a:cs typeface="Apple Chancery" charset="0"/>
                </a:rPr>
                <a:t>results</a:t>
              </a:r>
            </a:p>
          </p:txBody>
        </p:sp>
      </p:grpSp>
    </p:spTree>
    <p:extLst>
      <p:ext uri="{BB962C8B-B14F-4D97-AF65-F5344CB8AC3E}">
        <p14:creationId xmlns:p14="http://schemas.microsoft.com/office/powerpoint/2010/main" val="1636807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fld id="{0BC41B36-6335-F546-90B9-E2121371E10D}" type="slidenum">
              <a:rPr lang="en-US" smtClean="0"/>
              <a:t>26</a:t>
            </a:fld>
            <a:endParaRPr lang="en-US"/>
          </a:p>
        </p:txBody>
      </p:sp>
      <p:grpSp>
        <p:nvGrpSpPr>
          <p:cNvPr id="50" name="Group 49"/>
          <p:cNvGrpSpPr/>
          <p:nvPr/>
        </p:nvGrpSpPr>
        <p:grpSpPr>
          <a:xfrm>
            <a:off x="1357316" y="3535681"/>
            <a:ext cx="731520" cy="731520"/>
            <a:chOff x="100016" y="3600454"/>
            <a:chExt cx="731520" cy="731520"/>
          </a:xfrm>
        </p:grpSpPr>
        <p:pic>
          <p:nvPicPr>
            <p:cNvPr id="51" name="Picture 50"/>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0173" y="3645455"/>
              <a:ext cx="646113" cy="549025"/>
            </a:xfrm>
            <a:prstGeom prst="rect">
              <a:avLst/>
            </a:prstGeom>
          </p:spPr>
        </p:pic>
        <p:sp>
          <p:nvSpPr>
            <p:cNvPr id="52" name="Oval 51"/>
            <p:cNvSpPr/>
            <p:nvPr/>
          </p:nvSpPr>
          <p:spPr>
            <a:xfrm>
              <a:off x="100016" y="360045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68" name="Group 67"/>
          <p:cNvGrpSpPr/>
          <p:nvPr/>
        </p:nvGrpSpPr>
        <p:grpSpPr>
          <a:xfrm>
            <a:off x="1362691" y="2443481"/>
            <a:ext cx="731520" cy="731520"/>
            <a:chOff x="0" y="2824820"/>
            <a:chExt cx="731520" cy="731520"/>
          </a:xfrm>
        </p:grpSpPr>
        <p:grpSp>
          <p:nvGrpSpPr>
            <p:cNvPr id="69" name="Group 68"/>
            <p:cNvGrpSpPr/>
            <p:nvPr/>
          </p:nvGrpSpPr>
          <p:grpSpPr>
            <a:xfrm>
              <a:off x="40944" y="2838707"/>
              <a:ext cx="655093" cy="709711"/>
              <a:chOff x="125675" y="5371469"/>
              <a:chExt cx="1190540" cy="1126849"/>
            </a:xfrm>
          </p:grpSpPr>
          <p:sp>
            <p:nvSpPr>
              <p:cNvPr id="71" name="Rounded Rectangle 70"/>
              <p:cNvSpPr/>
              <p:nvPr/>
            </p:nvSpPr>
            <p:spPr>
              <a:xfrm>
                <a:off x="354842" y="5609230"/>
                <a:ext cx="723331" cy="655092"/>
              </a:xfrm>
              <a:prstGeom prst="roundRect">
                <a:avLst/>
              </a:prstGeom>
              <a:noFill/>
              <a:ln w="254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nvGrpSpPr>
              <p:cNvPr id="72" name="Group 71"/>
              <p:cNvGrpSpPr/>
              <p:nvPr/>
            </p:nvGrpSpPr>
            <p:grpSpPr>
              <a:xfrm>
                <a:off x="473012" y="5371469"/>
                <a:ext cx="457200" cy="182880"/>
                <a:chOff x="473012" y="5344173"/>
                <a:chExt cx="457200" cy="182880"/>
              </a:xfrm>
            </p:grpSpPr>
            <p:cxnSp>
              <p:nvCxnSpPr>
                <p:cNvPr id="89" name="Straight Connector 88"/>
                <p:cNvCxnSpPr/>
                <p:nvPr/>
              </p:nvCxnSpPr>
              <p:spPr>
                <a:xfrm>
                  <a:off x="473012" y="5344173"/>
                  <a:ext cx="0" cy="182880"/>
                </a:xfrm>
                <a:prstGeom prst="line">
                  <a:avLst/>
                </a:prstGeom>
                <a:ln w="3175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488934" y="6315438"/>
                <a:ext cx="457200" cy="182880"/>
                <a:chOff x="473012" y="5344173"/>
                <a:chExt cx="457200" cy="182880"/>
              </a:xfrm>
            </p:grpSpPr>
            <p:cxnSp>
              <p:nvCxnSpPr>
                <p:cNvPr id="85" name="Straight Connector 84"/>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rot="5400000">
                <a:off x="996175" y="5826393"/>
                <a:ext cx="457200" cy="182880"/>
                <a:chOff x="473012" y="5344173"/>
                <a:chExt cx="457200" cy="182880"/>
              </a:xfrm>
            </p:grpSpPr>
            <p:cxnSp>
              <p:nvCxnSpPr>
                <p:cNvPr id="81" name="Straight Connector 80"/>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rot="5400000">
                <a:off x="-11485" y="5826393"/>
                <a:ext cx="457200" cy="182880"/>
                <a:chOff x="473012" y="5344173"/>
                <a:chExt cx="457200" cy="182880"/>
              </a:xfrm>
            </p:grpSpPr>
            <p:cxnSp>
              <p:nvCxnSpPr>
                <p:cNvPr id="77" name="Straight Connector 76"/>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206131" y="5669432"/>
                <a:ext cx="1035672" cy="537542"/>
              </a:xfrm>
              <a:prstGeom prst="rect">
                <a:avLst/>
              </a:prstGeom>
              <a:noFill/>
            </p:spPr>
            <p:txBody>
              <a:bodyPr wrap="square" rtlCol="0">
                <a:spAutoFit/>
              </a:bodyPr>
              <a:lstStyle/>
              <a:p>
                <a:pPr algn="ctr"/>
                <a:r>
                  <a:rPr lang="en-US" sz="1600" b="1" dirty="0">
                    <a:solidFill>
                      <a:schemeClr val="accent5">
                        <a:lumMod val="50000"/>
                      </a:schemeClr>
                    </a:solidFill>
                  </a:rPr>
                  <a:t>DDR</a:t>
                </a:r>
              </a:p>
            </p:txBody>
          </p:sp>
        </p:grpSp>
        <p:sp>
          <p:nvSpPr>
            <p:cNvPr id="70" name="Oval 69"/>
            <p:cNvSpPr/>
            <p:nvPr/>
          </p:nvSpPr>
          <p:spPr>
            <a:xfrm>
              <a:off x="0" y="282482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grpSp>
        <p:nvGrpSpPr>
          <p:cNvPr id="95" name="Group 94"/>
          <p:cNvGrpSpPr/>
          <p:nvPr/>
        </p:nvGrpSpPr>
        <p:grpSpPr>
          <a:xfrm>
            <a:off x="2553480" y="1219203"/>
            <a:ext cx="7665500" cy="1078992"/>
            <a:chOff x="3251201" y="1112523"/>
            <a:chExt cx="7665500" cy="1077218"/>
          </a:xfrm>
        </p:grpSpPr>
        <p:sp>
          <p:nvSpPr>
            <p:cNvPr id="93" name="Rectangle 9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94" name="TextBox 93"/>
            <p:cNvSpPr txBox="1"/>
            <p:nvPr/>
          </p:nvSpPr>
          <p:spPr>
            <a:xfrm>
              <a:off x="3496036" y="1112523"/>
              <a:ext cx="6569940" cy="1077218"/>
            </a:xfrm>
            <a:prstGeom prst="rect">
              <a:avLst/>
            </a:prstGeom>
            <a:noFill/>
          </p:spPr>
          <p:txBody>
            <a:bodyPr wrap="none" rtlCol="0">
              <a:spAutoFit/>
            </a:bodyPr>
            <a:lstStyle/>
            <a:p>
              <a:r>
                <a:rPr lang="en-US" sz="3200" b="1" dirty="0">
                  <a:solidFill>
                    <a:schemeClr val="accent4"/>
                  </a:solidFill>
                  <a:ea typeface="Abadi MT Condensed Light" charset="0"/>
                  <a:cs typeface="Abadi MT Condensed Light" charset="0"/>
                </a:rPr>
                <a:t>RT-Next</a:t>
              </a:r>
            </a:p>
            <a:p>
              <a:r>
                <a:rPr lang="en-US" sz="3200" dirty="0">
                  <a:solidFill>
                    <a:schemeClr val="accent4"/>
                  </a:solidFill>
                  <a:ea typeface="Abadi MT Condensed Light" charset="0"/>
                  <a:cs typeface="Abadi MT Condensed Light" charset="0"/>
                </a:rPr>
                <a:t>    </a:t>
              </a:r>
              <a:r>
                <a:rPr lang="en-US" sz="2800" dirty="0">
                  <a:solidFill>
                    <a:schemeClr val="accent4"/>
                  </a:solidFill>
                  <a:ea typeface="Abadi MT Condensed Light" charset="0"/>
                  <a:cs typeface="Abadi MT Condensed Light" charset="0"/>
                </a:rPr>
                <a:t>Partial restore based on refresh distance</a:t>
              </a:r>
            </a:p>
          </p:txBody>
        </p:sp>
      </p:grpSp>
      <p:grpSp>
        <p:nvGrpSpPr>
          <p:cNvPr id="109" name="Group 108"/>
          <p:cNvGrpSpPr/>
          <p:nvPr/>
        </p:nvGrpSpPr>
        <p:grpSpPr>
          <a:xfrm>
            <a:off x="1370016" y="4687509"/>
            <a:ext cx="839784" cy="749300"/>
            <a:chOff x="1204916" y="4648200"/>
            <a:chExt cx="839784" cy="749300"/>
          </a:xfrm>
        </p:grpSpPr>
        <p:pic>
          <p:nvPicPr>
            <p:cNvPr id="107" name="Picture 106"/>
            <p:cNvPicPr>
              <a:picLocks noChangeAspect="1"/>
            </p:cNvPicPr>
            <p:nvPr/>
          </p:nvPicPr>
          <p:blipFill>
            <a:blip r:embed="rId4">
              <a:duotone>
                <a:prstClr val="black"/>
                <a:schemeClr val="accent1">
                  <a:tint val="45000"/>
                  <a:satMod val="400000"/>
                </a:schemeClr>
              </a:duotone>
            </a:blip>
            <a:stretch>
              <a:fillRect/>
            </a:stretch>
          </p:blipFill>
          <p:spPr>
            <a:xfrm>
              <a:off x="1295400" y="4648200"/>
              <a:ext cx="749300" cy="749300"/>
            </a:xfrm>
            <a:prstGeom prst="rect">
              <a:avLst/>
            </a:prstGeom>
          </p:spPr>
        </p:pic>
        <p:sp>
          <p:nvSpPr>
            <p:cNvPr id="108" name="Oval 107"/>
            <p:cNvSpPr/>
            <p:nvPr/>
          </p:nvSpPr>
          <p:spPr>
            <a:xfrm>
              <a:off x="1204916" y="465074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50000"/>
                  </a:schemeClr>
                </a:solidFill>
              </a:endParaRPr>
            </a:p>
          </p:txBody>
        </p:sp>
      </p:grpSp>
      <p:grpSp>
        <p:nvGrpSpPr>
          <p:cNvPr id="3" name="Group 2"/>
          <p:cNvGrpSpPr/>
          <p:nvPr/>
        </p:nvGrpSpPr>
        <p:grpSpPr>
          <a:xfrm>
            <a:off x="1358903" y="1392052"/>
            <a:ext cx="731520" cy="731520"/>
            <a:chOff x="1358903" y="1285372"/>
            <a:chExt cx="731520" cy="731520"/>
          </a:xfrm>
        </p:grpSpPr>
        <p:grpSp>
          <p:nvGrpSpPr>
            <p:cNvPr id="54" name="Group 53"/>
            <p:cNvGrpSpPr/>
            <p:nvPr/>
          </p:nvGrpSpPr>
          <p:grpSpPr>
            <a:xfrm>
              <a:off x="1477965" y="1380618"/>
              <a:ext cx="501649" cy="539750"/>
              <a:chOff x="2237160" y="4737374"/>
              <a:chExt cx="1427261" cy="1737369"/>
            </a:xfrm>
          </p:grpSpPr>
          <p:grpSp>
            <p:nvGrpSpPr>
              <p:cNvPr id="56" name="Group 55"/>
              <p:cNvGrpSpPr/>
              <p:nvPr/>
            </p:nvGrpSpPr>
            <p:grpSpPr>
              <a:xfrm>
                <a:off x="2237160" y="4737374"/>
                <a:ext cx="1427261" cy="1737369"/>
                <a:chOff x="3796877" y="3681647"/>
                <a:chExt cx="1806378" cy="2208951"/>
              </a:xfrm>
            </p:grpSpPr>
            <p:grpSp>
              <p:nvGrpSpPr>
                <p:cNvPr id="58" name="Group 57"/>
                <p:cNvGrpSpPr/>
                <p:nvPr/>
              </p:nvGrpSpPr>
              <p:grpSpPr>
                <a:xfrm>
                  <a:off x="3796877" y="3681647"/>
                  <a:ext cx="1806378" cy="2208951"/>
                  <a:chOff x="7229714" y="488439"/>
                  <a:chExt cx="1806378" cy="2208951"/>
                </a:xfrm>
              </p:grpSpPr>
              <p:cxnSp>
                <p:nvCxnSpPr>
                  <p:cNvPr id="61" name="Straight Connector 60"/>
                  <p:cNvCxnSpPr/>
                  <p:nvPr/>
                </p:nvCxnSpPr>
                <p:spPr>
                  <a:xfrm>
                    <a:off x="7229714" y="757082"/>
                    <a:ext cx="1806378" cy="0"/>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412899" y="488439"/>
                    <a:ext cx="0" cy="2208951"/>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011310" y="757082"/>
                    <a:ext cx="0" cy="384361"/>
                  </a:xfrm>
                  <a:prstGeom prst="line">
                    <a:avLst/>
                  </a:prstGeom>
                  <a:ln w="1905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837744" y="1121831"/>
                    <a:ext cx="358759"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Elbow Connector 64"/>
                  <p:cNvCxnSpPr/>
                  <p:nvPr/>
                </p:nvCxnSpPr>
                <p:spPr>
                  <a:xfrm flipV="1">
                    <a:off x="7412899" y="1257732"/>
                    <a:ext cx="744953" cy="153746"/>
                  </a:xfrm>
                  <a:prstGeom prst="bentConnector3">
                    <a:avLst>
                      <a:gd name="adj1" fmla="val 61476"/>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16200000" flipH="1">
                    <a:off x="8141887" y="1279150"/>
                    <a:ext cx="397002" cy="354164"/>
                  </a:xfrm>
                  <a:prstGeom prst="bentConnector3">
                    <a:avLst>
                      <a:gd name="adj1" fmla="val 40772"/>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8512016" y="1781906"/>
                    <a:ext cx="0" cy="831044"/>
                  </a:xfrm>
                  <a:prstGeom prst="straightConnector1">
                    <a:avLst/>
                  </a:prstGeom>
                  <a:ln w="1905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59" name="Straight Connector 58"/>
                <p:cNvCxnSpPr/>
                <p:nvPr/>
              </p:nvCxnSpPr>
              <p:spPr>
                <a:xfrm flipV="1">
                  <a:off x="4942059" y="4863242"/>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946022" y="4974665"/>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7" name="Straight Connector 56"/>
              <p:cNvCxnSpPr/>
              <p:nvPr/>
            </p:nvCxnSpPr>
            <p:spPr>
              <a:xfrm>
                <a:off x="2717579" y="5339990"/>
                <a:ext cx="283464"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10" name="Oval 109"/>
            <p:cNvSpPr/>
            <p:nvPr/>
          </p:nvSpPr>
          <p:spPr>
            <a:xfrm>
              <a:off x="1358903" y="1285372"/>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05" name="Group 104"/>
          <p:cNvGrpSpPr/>
          <p:nvPr/>
        </p:nvGrpSpPr>
        <p:grpSpPr>
          <a:xfrm>
            <a:off x="3267123" y="2299651"/>
            <a:ext cx="7665500" cy="1021077"/>
            <a:chOff x="3251201" y="1112523"/>
            <a:chExt cx="7665500" cy="1021077"/>
          </a:xfrm>
        </p:grpSpPr>
        <p:sp>
          <p:nvSpPr>
            <p:cNvPr id="106" name="Rectangle 10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1" name="TextBox 110"/>
            <p:cNvSpPr txBox="1"/>
            <p:nvPr/>
          </p:nvSpPr>
          <p:spPr>
            <a:xfrm>
              <a:off x="3496036" y="1112523"/>
              <a:ext cx="7028014" cy="1015663"/>
            </a:xfrm>
            <a:prstGeom prst="rect">
              <a:avLst/>
            </a:prstGeom>
            <a:noFill/>
          </p:spPr>
          <p:txBody>
            <a:bodyPr wrap="none" rtlCol="0">
              <a:spAutoFit/>
            </a:bodyPr>
            <a:lstStyle/>
            <a:p>
              <a:r>
                <a:rPr lang="en-US" sz="3200" b="1" dirty="0" err="1">
                  <a:solidFill>
                    <a:schemeClr val="accent5">
                      <a:lumMod val="50000"/>
                    </a:schemeClr>
                  </a:solidFill>
                  <a:ea typeface="Abadi MT Condensed Light" charset="0"/>
                  <a:cs typeface="Abadi MT Condensed Light" charset="0"/>
                </a:rPr>
                <a:t>CkRemap</a:t>
              </a:r>
              <a:endParaRPr lang="en-US" sz="3200" b="1" dirty="0">
                <a:solidFill>
                  <a:schemeClr val="accent5">
                    <a:lumMod val="50000"/>
                  </a:schemeClr>
                </a:solidFill>
                <a:ea typeface="Abadi MT Condensed Light" charset="0"/>
                <a:cs typeface="Abadi MT Condensed Light" charset="0"/>
              </a:endParaRPr>
            </a:p>
            <a:p>
              <a:r>
                <a:rPr lang="en-US" sz="2800" dirty="0">
                  <a:solidFill>
                    <a:schemeClr val="accent5">
                      <a:lumMod val="50000"/>
                    </a:schemeClr>
                  </a:solidFill>
                  <a:ea typeface="Abadi MT Condensed Light" charset="0"/>
                  <a:cs typeface="Abadi MT Condensed Light" charset="0"/>
                </a:rPr>
                <a:t>    Fast restore via reorganization and allocation</a:t>
              </a:r>
            </a:p>
          </p:txBody>
        </p:sp>
      </p:grpSp>
      <p:grpSp>
        <p:nvGrpSpPr>
          <p:cNvPr id="112" name="Group 111"/>
          <p:cNvGrpSpPr/>
          <p:nvPr/>
        </p:nvGrpSpPr>
        <p:grpSpPr>
          <a:xfrm>
            <a:off x="3255750" y="3393747"/>
            <a:ext cx="7665500" cy="1021077"/>
            <a:chOff x="3251201" y="1112523"/>
            <a:chExt cx="7665500" cy="1021077"/>
          </a:xfrm>
        </p:grpSpPr>
        <p:sp>
          <p:nvSpPr>
            <p:cNvPr id="113" name="Rectangle 11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4" name="TextBox 113"/>
            <p:cNvSpPr txBox="1"/>
            <p:nvPr/>
          </p:nvSpPr>
          <p:spPr>
            <a:xfrm>
              <a:off x="3496036" y="1112523"/>
              <a:ext cx="7144135" cy="1015663"/>
            </a:xfrm>
            <a:prstGeom prst="rect">
              <a:avLst/>
            </a:prstGeom>
            <a:noFill/>
          </p:spPr>
          <p:txBody>
            <a:bodyPr wrap="none" rtlCol="0">
              <a:spAutoFit/>
            </a:bodyPr>
            <a:lstStyle/>
            <a:p>
              <a:r>
                <a:rPr lang="en-US" sz="3200" b="1" dirty="0" err="1">
                  <a:solidFill>
                    <a:schemeClr val="accent1">
                      <a:lumMod val="50000"/>
                    </a:schemeClr>
                  </a:solidFill>
                  <a:ea typeface="Abadi MT Condensed Light" charset="0"/>
                  <a:cs typeface="Abadi MT Condensed Light" charset="0"/>
                </a:rPr>
                <a:t>DrMP</a:t>
              </a:r>
              <a:endParaRPr lang="en-US" sz="3200" b="1" dirty="0">
                <a:solidFill>
                  <a:schemeClr val="accent1">
                    <a:lumMod val="50000"/>
                  </a:schemeClr>
                </a:solidFill>
                <a:ea typeface="Abadi MT Condensed Light" charset="0"/>
                <a:cs typeface="Abadi MT Condensed Light" charset="0"/>
              </a:endParaRPr>
            </a:p>
            <a:p>
              <a:r>
                <a:rPr lang="en-US" sz="2800" dirty="0">
                  <a:solidFill>
                    <a:schemeClr val="accent1">
                      <a:lumMod val="50000"/>
                    </a:schemeClr>
                  </a:solidFill>
                  <a:ea typeface="Abadi MT Condensed Light" charset="0"/>
                  <a:cs typeface="Abadi MT Condensed Light" charset="0"/>
                </a:rPr>
                <a:t>    Mitigate restore with approximate computing</a:t>
              </a:r>
            </a:p>
          </p:txBody>
        </p:sp>
      </p:grpSp>
      <p:grpSp>
        <p:nvGrpSpPr>
          <p:cNvPr id="115" name="Group 114"/>
          <p:cNvGrpSpPr/>
          <p:nvPr/>
        </p:nvGrpSpPr>
        <p:grpSpPr>
          <a:xfrm>
            <a:off x="3258024" y="4564904"/>
            <a:ext cx="7665500" cy="939918"/>
            <a:chOff x="3251201" y="1193682"/>
            <a:chExt cx="7665500" cy="939918"/>
          </a:xfrm>
        </p:grpSpPr>
        <p:sp>
          <p:nvSpPr>
            <p:cNvPr id="116" name="Rectangle 11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7" name="TextBox 116"/>
            <p:cNvSpPr txBox="1"/>
            <p:nvPr/>
          </p:nvSpPr>
          <p:spPr>
            <a:xfrm>
              <a:off x="3523332" y="1371835"/>
              <a:ext cx="5990807" cy="584775"/>
            </a:xfrm>
            <a:prstGeom prst="rect">
              <a:avLst/>
            </a:prstGeom>
            <a:noFill/>
          </p:spPr>
          <p:txBody>
            <a:bodyPr wrap="none" rtlCol="0">
              <a:spAutoFit/>
            </a:bodyPr>
            <a:lstStyle/>
            <a:p>
              <a:r>
                <a:rPr lang="en-US" sz="3200" b="1" dirty="0">
                  <a:solidFill>
                    <a:schemeClr val="tx2">
                      <a:lumMod val="50000"/>
                    </a:schemeClr>
                  </a:solidFill>
                  <a:ea typeface="Abadi MT Condensed Light" charset="0"/>
                  <a:cs typeface="Abadi MT Condensed Light" charset="0"/>
                </a:rPr>
                <a:t>Summary and Research Directions</a:t>
              </a:r>
            </a:p>
          </p:txBody>
        </p:sp>
      </p:grpSp>
    </p:spTree>
    <p:extLst>
      <p:ext uri="{BB962C8B-B14F-4D97-AF65-F5344CB8AC3E}">
        <p14:creationId xmlns:p14="http://schemas.microsoft.com/office/powerpoint/2010/main" val="179563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95"/>
                                        </p:tgtEl>
                                        <p:attrNameLst>
                                          <p:attrName>style.opacity</p:attrName>
                                        </p:attrNameLst>
                                      </p:cBhvr>
                                      <p:to>
                                        <p:strVal val="0.5"/>
                                      </p:to>
                                    </p:set>
                                    <p:animEffect filter="image" prLst="opacity: 0.5">
                                      <p:cBhvr rctx="IE">
                                        <p:cTn id="7" dur="indefinite"/>
                                        <p:tgtEl>
                                          <p:spTgt spid="95"/>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66667E-6 -2.22222E-6 L -0.0569 0.00047 " pathEditMode="relative" rAng="0" ptsTypes="AA">
                                      <p:cBhvr>
                                        <p:cTn id="14" dur="500" fill="hold"/>
                                        <p:tgtEl>
                                          <p:spTgt spid="105"/>
                                        </p:tgtEl>
                                        <p:attrNameLst>
                                          <p:attrName>ppt_x</p:attrName>
                                          <p:attrName>ppt_y</p:attrName>
                                        </p:attrNameLst>
                                      </p:cBhvr>
                                      <p:rCtr x="-285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ORGANIZATION</a:t>
            </a:r>
          </a:p>
        </p:txBody>
      </p:sp>
      <p:sp>
        <p:nvSpPr>
          <p:cNvPr id="4" name="Slide Number Placeholder 3"/>
          <p:cNvSpPr>
            <a:spLocks noGrp="1"/>
          </p:cNvSpPr>
          <p:nvPr>
            <p:ph type="sldNum" sz="quarter" idx="12"/>
          </p:nvPr>
        </p:nvSpPr>
        <p:spPr/>
        <p:txBody>
          <a:bodyPr/>
          <a:lstStyle/>
          <a:p>
            <a:fld id="{0BC41B36-6335-F546-90B9-E2121371E10D}" type="slidenum">
              <a:rPr lang="en-US" smtClean="0"/>
              <a:t>27</a:t>
            </a:fld>
            <a:endParaRPr lang="en-US"/>
          </a:p>
        </p:txBody>
      </p:sp>
      <p:sp>
        <p:nvSpPr>
          <p:cNvPr id="149" name="Rounded Rectangle 148"/>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How to utilize the organization to solve restore?</a:t>
            </a:r>
          </a:p>
        </p:txBody>
      </p:sp>
      <p:sp>
        <p:nvSpPr>
          <p:cNvPr id="150" name="Content Placeholder 2"/>
          <p:cNvSpPr txBox="1">
            <a:spLocks/>
          </p:cNvSpPr>
          <p:nvPr/>
        </p:nvSpPr>
        <p:spPr bwMode="auto">
          <a:xfrm>
            <a:off x="2267712" y="4020671"/>
            <a:ext cx="8679688" cy="1326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1000"/>
              </a:spcAft>
              <a:buClrTx/>
              <a:buSzTx/>
              <a:buNone/>
            </a:pPr>
            <a:r>
              <a:rPr lang="en-US" dirty="0">
                <a:solidFill>
                  <a:srgbClr val="0432FF"/>
                </a:solidFill>
              </a:rPr>
              <a:t>Physical bank</a:t>
            </a:r>
            <a:r>
              <a:rPr lang="en-US" dirty="0">
                <a:solidFill>
                  <a:schemeClr val="accent4">
                    <a:lumMod val="50000"/>
                  </a:schemeClr>
                </a:solidFill>
              </a:rPr>
              <a:t>: chip level, a portion of memory arrays</a:t>
            </a:r>
          </a:p>
          <a:p>
            <a:pPr marL="0" indent="0" eaLnBrk="1" fontAlgn="auto" hangingPunct="1">
              <a:spcBef>
                <a:spcPts val="0"/>
              </a:spcBef>
              <a:spcAft>
                <a:spcPts val="0"/>
              </a:spcAft>
              <a:buClrTx/>
              <a:buSzTx/>
              <a:buNone/>
            </a:pPr>
            <a:r>
              <a:rPr lang="en-US" dirty="0">
                <a:solidFill>
                  <a:srgbClr val="0432FF"/>
                </a:solidFill>
              </a:rPr>
              <a:t>Logical bank</a:t>
            </a:r>
            <a:r>
              <a:rPr lang="en-US" dirty="0">
                <a:solidFill>
                  <a:schemeClr val="accent4">
                    <a:lumMod val="50000"/>
                  </a:schemeClr>
                </a:solidFill>
              </a:rPr>
              <a:t>: rank level, one physical bank from each chip</a:t>
            </a:r>
          </a:p>
        </p:txBody>
      </p:sp>
      <p:grpSp>
        <p:nvGrpSpPr>
          <p:cNvPr id="3" name="Group 2"/>
          <p:cNvGrpSpPr/>
          <p:nvPr/>
        </p:nvGrpSpPr>
        <p:grpSpPr>
          <a:xfrm>
            <a:off x="2267712" y="1305306"/>
            <a:ext cx="7725071" cy="1808955"/>
            <a:chOff x="2267712" y="1305306"/>
            <a:chExt cx="7725071" cy="1808955"/>
          </a:xfrm>
        </p:grpSpPr>
        <p:pic>
          <p:nvPicPr>
            <p:cNvPr id="66" name="Picture 65"/>
            <p:cNvPicPr>
              <a:picLocks noChangeAspect="1"/>
            </p:cNvPicPr>
            <p:nvPr/>
          </p:nvPicPr>
          <p:blipFill rotWithShape="1">
            <a:blip r:embed="rId3" cstate="screen">
              <a:extLst>
                <a:ext uri="{28A0092B-C50C-407E-A947-70E740481C1C}">
                  <a14:useLocalDpi xmlns:a14="http://schemas.microsoft.com/office/drawing/2010/main"/>
                </a:ext>
              </a:extLst>
            </a:blip>
            <a:srcRect l="-80"/>
            <a:stretch/>
          </p:blipFill>
          <p:spPr>
            <a:xfrm>
              <a:off x="2267712" y="1305306"/>
              <a:ext cx="7725071" cy="1808955"/>
            </a:xfrm>
            <a:prstGeom prst="rect">
              <a:avLst/>
            </a:prstGeom>
          </p:spPr>
        </p:pic>
        <p:sp>
          <p:nvSpPr>
            <p:cNvPr id="58" name="Rectangle 57"/>
            <p:cNvSpPr/>
            <p:nvPr/>
          </p:nvSpPr>
          <p:spPr>
            <a:xfrm>
              <a:off x="2658140"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498112"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4338083"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5170966"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308649"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7145078"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977961"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8817932" y="1706185"/>
              <a:ext cx="765544" cy="8598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2677266" y="1714683"/>
            <a:ext cx="6903416" cy="861678"/>
            <a:chOff x="2987671" y="1856921"/>
            <a:chExt cx="5398977" cy="594360"/>
          </a:xfrm>
        </p:grpSpPr>
        <p:grpSp>
          <p:nvGrpSpPr>
            <p:cNvPr id="68" name="Group 67"/>
            <p:cNvGrpSpPr/>
            <p:nvPr/>
          </p:nvGrpSpPr>
          <p:grpSpPr>
            <a:xfrm>
              <a:off x="2987671" y="1856921"/>
              <a:ext cx="591079" cy="594360"/>
              <a:chOff x="2981321" y="1850571"/>
              <a:chExt cx="591079" cy="594360"/>
            </a:xfrm>
          </p:grpSpPr>
          <p:cxnSp>
            <p:nvCxnSpPr>
              <p:cNvPr id="104" name="Straight Connector 103"/>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3641210" y="1856921"/>
              <a:ext cx="591079" cy="594360"/>
              <a:chOff x="2981321" y="1850571"/>
              <a:chExt cx="591079" cy="594360"/>
            </a:xfrm>
          </p:grpSpPr>
          <p:cxnSp>
            <p:nvCxnSpPr>
              <p:cNvPr id="100" name="Straight Connector 99"/>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296955" y="1856921"/>
              <a:ext cx="591079" cy="594360"/>
              <a:chOff x="2981321" y="1850571"/>
              <a:chExt cx="591079" cy="594360"/>
            </a:xfrm>
          </p:grpSpPr>
          <p:cxnSp>
            <p:nvCxnSpPr>
              <p:cNvPr id="96" name="Straight Connector 95"/>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4944925" y="1856921"/>
              <a:ext cx="591080" cy="594360"/>
              <a:chOff x="2966725" y="1850571"/>
              <a:chExt cx="591080" cy="594360"/>
            </a:xfrm>
          </p:grpSpPr>
          <p:cxnSp>
            <p:nvCxnSpPr>
              <p:cNvPr id="92" name="Straight Connector 91"/>
              <p:cNvCxnSpPr/>
              <p:nvPr/>
            </p:nvCxnSpPr>
            <p:spPr>
              <a:xfrm>
                <a:off x="2966730"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966726"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966725"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843424" y="1856921"/>
              <a:ext cx="591079" cy="594360"/>
              <a:chOff x="2981321" y="1850571"/>
              <a:chExt cx="591079" cy="594360"/>
            </a:xfrm>
          </p:grpSpPr>
          <p:cxnSp>
            <p:nvCxnSpPr>
              <p:cNvPr id="88" name="Straight Connector 87"/>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6493710" y="1856921"/>
              <a:ext cx="591079" cy="594360"/>
              <a:chOff x="2981321" y="1850571"/>
              <a:chExt cx="591079" cy="594360"/>
            </a:xfrm>
          </p:grpSpPr>
          <p:cxnSp>
            <p:nvCxnSpPr>
              <p:cNvPr id="84" name="Straight Connector 83"/>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7139983" y="1856921"/>
              <a:ext cx="591081" cy="594360"/>
              <a:chOff x="2966725" y="1850571"/>
              <a:chExt cx="591081" cy="594360"/>
            </a:xfrm>
          </p:grpSpPr>
          <p:cxnSp>
            <p:nvCxnSpPr>
              <p:cNvPr id="80" name="Straight Connector 79"/>
              <p:cNvCxnSpPr/>
              <p:nvPr/>
            </p:nvCxnSpPr>
            <p:spPr>
              <a:xfrm>
                <a:off x="2966731"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966726"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966725"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7795569" y="1856921"/>
              <a:ext cx="591079" cy="594360"/>
              <a:chOff x="2981321" y="1850571"/>
              <a:chExt cx="591079" cy="594360"/>
            </a:xfrm>
          </p:grpSpPr>
          <p:cxnSp>
            <p:nvCxnSpPr>
              <p:cNvPr id="76" name="Straight Connector 75"/>
              <p:cNvCxnSpPr/>
              <p:nvPr/>
            </p:nvCxnSpPr>
            <p:spPr>
              <a:xfrm>
                <a:off x="2981325" y="21444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81321" y="22968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81321" y="1992087"/>
                <a:ext cx="5910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281319" y="1850571"/>
                <a:ext cx="0" cy="5943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08" name="Group 107"/>
          <p:cNvGrpSpPr/>
          <p:nvPr/>
        </p:nvGrpSpPr>
        <p:grpSpPr>
          <a:xfrm>
            <a:off x="3049811" y="2382842"/>
            <a:ext cx="6544784" cy="188451"/>
            <a:chOff x="2987048" y="1571539"/>
            <a:chExt cx="5118500" cy="129988"/>
          </a:xfrm>
        </p:grpSpPr>
        <p:sp>
          <p:nvSpPr>
            <p:cNvPr id="109" name="Rectangle 108"/>
            <p:cNvSpPr/>
            <p:nvPr/>
          </p:nvSpPr>
          <p:spPr>
            <a:xfrm>
              <a:off x="2987048"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3640587"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4296332"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p:cNvSpPr/>
            <p:nvPr/>
          </p:nvSpPr>
          <p:spPr>
            <a:xfrm>
              <a:off x="4944303"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p:cNvSpPr/>
            <p:nvPr/>
          </p:nvSpPr>
          <p:spPr>
            <a:xfrm>
              <a:off x="5835503"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493087"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7146658"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7794946" y="1571539"/>
              <a:ext cx="310602" cy="129988"/>
            </a:xfrm>
            <a:prstGeom prst="rect">
              <a:avLst/>
            </a:prstGeom>
            <a:solidFill>
              <a:srgbClr val="FF7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387681" y="2732856"/>
            <a:ext cx="1113472" cy="923529"/>
            <a:chOff x="1387681" y="2732856"/>
            <a:chExt cx="1113472" cy="923529"/>
          </a:xfrm>
        </p:grpSpPr>
        <p:cxnSp>
          <p:nvCxnSpPr>
            <p:cNvPr id="7" name="Straight Arrow Connector 6"/>
            <p:cNvCxnSpPr/>
            <p:nvPr/>
          </p:nvCxnSpPr>
          <p:spPr>
            <a:xfrm flipV="1">
              <a:off x="1815353" y="2732856"/>
              <a:ext cx="685800" cy="381407"/>
            </a:xfrm>
            <a:prstGeom prst="straightConnector1">
              <a:avLst/>
            </a:prstGeom>
            <a:ln w="25400">
              <a:solidFill>
                <a:srgbClr val="0432FF"/>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7681" y="3133165"/>
              <a:ext cx="904415" cy="523220"/>
            </a:xfrm>
            <a:prstGeom prst="rect">
              <a:avLst/>
            </a:prstGeom>
            <a:noFill/>
          </p:spPr>
          <p:txBody>
            <a:bodyPr wrap="none" rtlCol="0">
              <a:spAutoFit/>
            </a:bodyPr>
            <a:lstStyle/>
            <a:p>
              <a:r>
                <a:rPr lang="en-US" sz="2800" dirty="0">
                  <a:solidFill>
                    <a:schemeClr val="accent1"/>
                  </a:solidFill>
                </a:rPr>
                <a:t>Rank</a:t>
              </a:r>
            </a:p>
          </p:txBody>
        </p:sp>
      </p:grpSp>
      <p:grpSp>
        <p:nvGrpSpPr>
          <p:cNvPr id="131" name="Group 130"/>
          <p:cNvGrpSpPr/>
          <p:nvPr/>
        </p:nvGrpSpPr>
        <p:grpSpPr>
          <a:xfrm>
            <a:off x="9598504" y="2014433"/>
            <a:ext cx="1848299" cy="954107"/>
            <a:chOff x="1029228" y="1621994"/>
            <a:chExt cx="1848299" cy="954107"/>
          </a:xfrm>
        </p:grpSpPr>
        <p:cxnSp>
          <p:nvCxnSpPr>
            <p:cNvPr id="132" name="Straight Arrow Connector 131"/>
            <p:cNvCxnSpPr/>
            <p:nvPr/>
          </p:nvCxnSpPr>
          <p:spPr>
            <a:xfrm flipH="1">
              <a:off x="1029228" y="2084628"/>
              <a:ext cx="741101" cy="1"/>
            </a:xfrm>
            <a:prstGeom prst="straightConnector1">
              <a:avLst/>
            </a:prstGeom>
            <a:ln w="25400">
              <a:solidFill>
                <a:srgbClr val="0432FF"/>
              </a:solidFill>
              <a:tailEnd type="arrow" w="lg" len="lg"/>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700281" y="1621994"/>
              <a:ext cx="1177246" cy="954107"/>
            </a:xfrm>
            <a:prstGeom prst="rect">
              <a:avLst/>
            </a:prstGeom>
            <a:noFill/>
          </p:spPr>
          <p:txBody>
            <a:bodyPr wrap="none" rtlCol="0">
              <a:spAutoFit/>
            </a:bodyPr>
            <a:lstStyle/>
            <a:p>
              <a:pPr algn="ctr"/>
              <a:r>
                <a:rPr lang="en-US" sz="2800">
                  <a:solidFill>
                    <a:srgbClr val="FF7C00"/>
                  </a:solidFill>
                </a:rPr>
                <a:t>Logical</a:t>
              </a:r>
            </a:p>
            <a:p>
              <a:pPr algn="ctr"/>
              <a:r>
                <a:rPr lang="en-US" sz="2800" dirty="0">
                  <a:solidFill>
                    <a:srgbClr val="FF7C00"/>
                  </a:solidFill>
                </a:rPr>
                <a:t>Bank</a:t>
              </a:r>
            </a:p>
          </p:txBody>
        </p:sp>
      </p:grpSp>
      <p:grpSp>
        <p:nvGrpSpPr>
          <p:cNvPr id="26" name="Group 25"/>
          <p:cNvGrpSpPr/>
          <p:nvPr/>
        </p:nvGrpSpPr>
        <p:grpSpPr>
          <a:xfrm>
            <a:off x="3892650" y="2604898"/>
            <a:ext cx="1568997" cy="1194190"/>
            <a:chOff x="3892650" y="2604898"/>
            <a:chExt cx="1568997" cy="1194190"/>
          </a:xfrm>
        </p:grpSpPr>
        <p:sp>
          <p:nvSpPr>
            <p:cNvPr id="138" name="TextBox 137"/>
            <p:cNvSpPr txBox="1"/>
            <p:nvPr/>
          </p:nvSpPr>
          <p:spPr>
            <a:xfrm>
              <a:off x="4626162" y="3275868"/>
              <a:ext cx="835485" cy="523220"/>
            </a:xfrm>
            <a:prstGeom prst="rect">
              <a:avLst/>
            </a:prstGeom>
            <a:noFill/>
          </p:spPr>
          <p:txBody>
            <a:bodyPr wrap="none" rtlCol="0">
              <a:spAutoFit/>
            </a:bodyPr>
            <a:lstStyle/>
            <a:p>
              <a:r>
                <a:rPr lang="en-US" sz="2800" dirty="0">
                  <a:solidFill>
                    <a:schemeClr val="accent6">
                      <a:lumMod val="50000"/>
                    </a:schemeClr>
                  </a:solidFill>
                </a:rPr>
                <a:t>Chip</a:t>
              </a:r>
            </a:p>
          </p:txBody>
        </p:sp>
        <p:cxnSp>
          <p:nvCxnSpPr>
            <p:cNvPr id="143" name="Straight Arrow Connector 142"/>
            <p:cNvCxnSpPr>
              <a:stCxn id="138" idx="0"/>
            </p:cNvCxnSpPr>
            <p:nvPr/>
          </p:nvCxnSpPr>
          <p:spPr>
            <a:xfrm flipH="1" flipV="1">
              <a:off x="3892650" y="2604898"/>
              <a:ext cx="1151255" cy="670970"/>
            </a:xfrm>
            <a:prstGeom prst="straightConnector1">
              <a:avLst/>
            </a:prstGeom>
            <a:ln w="25400">
              <a:solidFill>
                <a:srgbClr val="0432FF"/>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5730936" y="2571293"/>
            <a:ext cx="2941672" cy="1242451"/>
            <a:chOff x="5730936" y="2571293"/>
            <a:chExt cx="2941672" cy="1242451"/>
          </a:xfrm>
        </p:grpSpPr>
        <p:grpSp>
          <p:nvGrpSpPr>
            <p:cNvPr id="148" name="Group 147"/>
            <p:cNvGrpSpPr/>
            <p:nvPr/>
          </p:nvGrpSpPr>
          <p:grpSpPr>
            <a:xfrm>
              <a:off x="6533625" y="2571293"/>
              <a:ext cx="2138983" cy="1242451"/>
              <a:chOff x="4303434" y="2516296"/>
              <a:chExt cx="2138983" cy="1242451"/>
            </a:xfrm>
          </p:grpSpPr>
          <p:sp>
            <p:nvSpPr>
              <p:cNvPr id="152" name="TextBox 151"/>
              <p:cNvSpPr txBox="1"/>
              <p:nvPr/>
            </p:nvSpPr>
            <p:spPr>
              <a:xfrm>
                <a:off x="4303434" y="3235527"/>
                <a:ext cx="2138983" cy="523220"/>
              </a:xfrm>
              <a:prstGeom prst="rect">
                <a:avLst/>
              </a:prstGeom>
              <a:noFill/>
            </p:spPr>
            <p:txBody>
              <a:bodyPr wrap="none" rtlCol="0">
                <a:spAutoFit/>
              </a:bodyPr>
              <a:lstStyle/>
              <a:p>
                <a:r>
                  <a:rPr lang="en-US" sz="2800">
                    <a:solidFill>
                      <a:srgbClr val="FF7C00"/>
                    </a:solidFill>
                  </a:rPr>
                  <a:t>Physical Bank</a:t>
                </a:r>
                <a:endParaRPr lang="en-US" sz="2800" dirty="0">
                  <a:solidFill>
                    <a:srgbClr val="FF7C00"/>
                  </a:solidFill>
                </a:endParaRPr>
              </a:p>
            </p:txBody>
          </p:sp>
          <p:cxnSp>
            <p:nvCxnSpPr>
              <p:cNvPr id="153" name="Straight Arrow Connector 152"/>
              <p:cNvCxnSpPr>
                <a:stCxn id="152" idx="0"/>
                <a:endCxn id="114" idx="2"/>
              </p:cNvCxnSpPr>
              <p:nvPr/>
            </p:nvCxnSpPr>
            <p:spPr>
              <a:xfrm flipV="1">
                <a:off x="5372926" y="2516296"/>
                <a:ext cx="128276" cy="719231"/>
              </a:xfrm>
              <a:prstGeom prst="straightConnector1">
                <a:avLst/>
              </a:prstGeom>
              <a:ln w="25400">
                <a:solidFill>
                  <a:srgbClr val="0432FF"/>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p:cNvCxnSpPr>
              <a:stCxn id="152" idx="0"/>
            </p:cNvCxnSpPr>
            <p:nvPr/>
          </p:nvCxnSpPr>
          <p:spPr>
            <a:xfrm flipH="1" flipV="1">
              <a:off x="5730936" y="2580070"/>
              <a:ext cx="1872181" cy="710454"/>
            </a:xfrm>
            <a:prstGeom prst="straightConnector1">
              <a:avLst/>
            </a:prstGeom>
            <a:ln w="25400">
              <a:solidFill>
                <a:srgbClr val="0432FF"/>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756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3"/>
          <p:cNvGrpSpPr>
            <a:grpSpLocks/>
          </p:cNvGrpSpPr>
          <p:nvPr/>
        </p:nvGrpSpPr>
        <p:grpSpPr bwMode="auto">
          <a:xfrm>
            <a:off x="2286000" y="1065915"/>
            <a:ext cx="1480247" cy="2796304"/>
            <a:chOff x="727233" y="3406262"/>
            <a:chExt cx="1003166" cy="2513881"/>
          </a:xfrm>
        </p:grpSpPr>
        <p:sp>
          <p:nvSpPr>
            <p:cNvPr id="92" name="Rectangle 91"/>
            <p:cNvSpPr/>
            <p:nvPr/>
          </p:nvSpPr>
          <p:spPr>
            <a:xfrm>
              <a:off x="727233" y="3491922"/>
              <a:ext cx="1003166" cy="2428221"/>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3" name="TextBox 63"/>
            <p:cNvSpPr txBox="1">
              <a:spLocks noChangeArrowheads="1"/>
            </p:cNvSpPr>
            <p:nvPr/>
          </p:nvSpPr>
          <p:spPr bwMode="auto">
            <a:xfrm>
              <a:off x="948502" y="3406262"/>
              <a:ext cx="592282"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dirty="0">
                  <a:solidFill>
                    <a:srgbClr val="0000FF"/>
                  </a:solidFill>
                  <a:latin typeface="Calibri" charset="0"/>
                  <a:ea typeface="Calibri" charset="0"/>
                  <a:cs typeface="Calibri" charset="0"/>
                </a:rPr>
                <a:t>chip0</a:t>
              </a:r>
            </a:p>
          </p:txBody>
        </p:sp>
      </p:grpSp>
      <p:grpSp>
        <p:nvGrpSpPr>
          <p:cNvPr id="40" name="Group 22"/>
          <p:cNvGrpSpPr>
            <a:grpSpLocks/>
          </p:cNvGrpSpPr>
          <p:nvPr/>
        </p:nvGrpSpPr>
        <p:grpSpPr bwMode="auto">
          <a:xfrm>
            <a:off x="4174786" y="1050190"/>
            <a:ext cx="1480247" cy="2813788"/>
            <a:chOff x="727267" y="3389821"/>
            <a:chExt cx="1003166" cy="2529598"/>
          </a:xfrm>
        </p:grpSpPr>
        <p:sp>
          <p:nvSpPr>
            <p:cNvPr id="90" name="Rectangle 89"/>
            <p:cNvSpPr/>
            <p:nvPr/>
          </p:nvSpPr>
          <p:spPr>
            <a:xfrm>
              <a:off x="727267" y="3491197"/>
              <a:ext cx="1003166" cy="2428222"/>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1" name="TextBox 42"/>
            <p:cNvSpPr txBox="1">
              <a:spLocks noChangeArrowheads="1"/>
            </p:cNvSpPr>
            <p:nvPr/>
          </p:nvSpPr>
          <p:spPr bwMode="auto">
            <a:xfrm>
              <a:off x="923714" y="3389821"/>
              <a:ext cx="592282"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0000FF"/>
                  </a:solidFill>
                  <a:latin typeface="Calibri" charset="0"/>
                  <a:ea typeface="Calibri" charset="0"/>
                  <a:cs typeface="Calibri" charset="0"/>
                </a:rPr>
                <a:t>chip1</a:t>
              </a:r>
            </a:p>
          </p:txBody>
        </p:sp>
      </p:grpSp>
      <p:grpSp>
        <p:nvGrpSpPr>
          <p:cNvPr id="3" name="Group 2"/>
          <p:cNvGrpSpPr/>
          <p:nvPr/>
        </p:nvGrpSpPr>
        <p:grpSpPr>
          <a:xfrm>
            <a:off x="2522915" y="1460280"/>
            <a:ext cx="2913887" cy="2352251"/>
            <a:chOff x="2522915" y="1460280"/>
            <a:chExt cx="2913887" cy="2352251"/>
          </a:xfrm>
        </p:grpSpPr>
        <p:sp>
          <p:nvSpPr>
            <p:cNvPr id="54" name="Rectangle 53"/>
            <p:cNvSpPr/>
            <p:nvPr/>
          </p:nvSpPr>
          <p:spPr bwMode="auto">
            <a:xfrm>
              <a:off x="2522916" y="1460280"/>
              <a:ext cx="1011815" cy="1116248"/>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sp>
          <p:nvSpPr>
            <p:cNvPr id="55" name="Rectangle 54"/>
            <p:cNvSpPr/>
            <p:nvPr/>
          </p:nvSpPr>
          <p:spPr bwMode="auto">
            <a:xfrm>
              <a:off x="2522915" y="2697044"/>
              <a:ext cx="1011815" cy="1115487"/>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sp>
          <p:nvSpPr>
            <p:cNvPr id="56" name="Rectangle 55"/>
            <p:cNvSpPr/>
            <p:nvPr/>
          </p:nvSpPr>
          <p:spPr bwMode="auto">
            <a:xfrm>
              <a:off x="4424987" y="1461041"/>
              <a:ext cx="1011815" cy="1115487"/>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sp>
          <p:nvSpPr>
            <p:cNvPr id="57" name="Rectangle 56"/>
            <p:cNvSpPr/>
            <p:nvPr/>
          </p:nvSpPr>
          <p:spPr bwMode="auto">
            <a:xfrm>
              <a:off x="4424030" y="2695017"/>
              <a:ext cx="1011815" cy="1117514"/>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sp>
        <p:nvSpPr>
          <p:cNvPr id="2" name="Title 1"/>
          <p:cNvSpPr>
            <a:spLocks noGrp="1"/>
          </p:cNvSpPr>
          <p:nvPr>
            <p:ph type="title"/>
          </p:nvPr>
        </p:nvSpPr>
        <p:spPr/>
        <p:txBody>
          <a:bodyPr/>
          <a:lstStyle/>
          <a:p>
            <a:r>
              <a:rPr lang="en-US" dirty="0"/>
              <a:t>MOTIVATION</a:t>
            </a:r>
          </a:p>
        </p:txBody>
      </p:sp>
      <p:sp>
        <p:nvSpPr>
          <p:cNvPr id="4" name="Slide Number Placeholder 3"/>
          <p:cNvSpPr>
            <a:spLocks noGrp="1"/>
          </p:cNvSpPr>
          <p:nvPr>
            <p:ph type="sldNum" sz="quarter" idx="12"/>
          </p:nvPr>
        </p:nvSpPr>
        <p:spPr/>
        <p:txBody>
          <a:bodyPr/>
          <a:lstStyle/>
          <a:p>
            <a:fld id="{0BC41B36-6335-F546-90B9-E2121371E10D}" type="slidenum">
              <a:rPr lang="en-US" smtClean="0"/>
              <a:t>28</a:t>
            </a:fld>
            <a:endParaRPr lang="en-US"/>
          </a:p>
        </p:txBody>
      </p:sp>
      <p:grpSp>
        <p:nvGrpSpPr>
          <p:cNvPr id="7" name="Group 6"/>
          <p:cNvGrpSpPr/>
          <p:nvPr/>
        </p:nvGrpSpPr>
        <p:grpSpPr>
          <a:xfrm>
            <a:off x="2524179" y="1456464"/>
            <a:ext cx="2911667" cy="2359454"/>
            <a:chOff x="2524179" y="1456464"/>
            <a:chExt cx="2911667" cy="2359454"/>
          </a:xfrm>
        </p:grpSpPr>
        <p:grpSp>
          <p:nvGrpSpPr>
            <p:cNvPr id="66" name="Group 65"/>
            <p:cNvGrpSpPr/>
            <p:nvPr/>
          </p:nvGrpSpPr>
          <p:grpSpPr>
            <a:xfrm>
              <a:off x="2524179" y="1456464"/>
              <a:ext cx="1011815" cy="1124095"/>
              <a:chOff x="4392123" y="4570443"/>
              <a:chExt cx="685800" cy="1015459"/>
            </a:xfrm>
          </p:grpSpPr>
          <p:sp>
            <p:nvSpPr>
              <p:cNvPr id="85" name="Rectangle 84"/>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22</a:t>
                </a:r>
              </a:p>
            </p:txBody>
          </p:sp>
          <p:sp>
            <p:nvSpPr>
              <p:cNvPr id="86" name="Rectangle 85"/>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87" name="Rectangle 86"/>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88" name="Rectangle 87"/>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89" name="Rectangle 8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7" name="Group 66"/>
            <p:cNvGrpSpPr/>
            <p:nvPr/>
          </p:nvGrpSpPr>
          <p:grpSpPr>
            <a:xfrm>
              <a:off x="2524179" y="2691823"/>
              <a:ext cx="1011815" cy="1124095"/>
              <a:chOff x="4392123" y="4570443"/>
              <a:chExt cx="685800" cy="1015459"/>
            </a:xfrm>
          </p:grpSpPr>
          <p:sp>
            <p:nvSpPr>
              <p:cNvPr id="80" name="Rectangle 79"/>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20</a:t>
                </a:r>
              </a:p>
            </p:txBody>
          </p:sp>
          <p:sp>
            <p:nvSpPr>
              <p:cNvPr id="81" name="Rectangle 80"/>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82" name="Rectangle 81"/>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16</a:t>
                </a:r>
              </a:p>
            </p:txBody>
          </p:sp>
          <p:sp>
            <p:nvSpPr>
              <p:cNvPr id="83" name="Rectangle 82"/>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84" name="Rectangle 8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nvGrpSpPr>
            <p:cNvPr id="68" name="Group 67"/>
            <p:cNvGrpSpPr/>
            <p:nvPr/>
          </p:nvGrpSpPr>
          <p:grpSpPr>
            <a:xfrm>
              <a:off x="4424031" y="1456464"/>
              <a:ext cx="1011815" cy="1124095"/>
              <a:chOff x="4392123" y="4570443"/>
              <a:chExt cx="685800" cy="1015459"/>
            </a:xfrm>
          </p:grpSpPr>
          <p:sp>
            <p:nvSpPr>
              <p:cNvPr id="75" name="Rectangle 74"/>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16</a:t>
                </a:r>
              </a:p>
            </p:txBody>
          </p:sp>
          <p:sp>
            <p:nvSpPr>
              <p:cNvPr id="76" name="Rectangle 75"/>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77" name="Rectangle 76"/>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20</a:t>
                </a:r>
              </a:p>
            </p:txBody>
          </p:sp>
          <p:sp>
            <p:nvSpPr>
              <p:cNvPr id="78" name="Rectangle 77"/>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79" name="Rectangle 7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9" name="Group 68"/>
            <p:cNvGrpSpPr/>
            <p:nvPr/>
          </p:nvGrpSpPr>
          <p:grpSpPr>
            <a:xfrm>
              <a:off x="4424031" y="2691823"/>
              <a:ext cx="1011815" cy="1124095"/>
              <a:chOff x="4392123" y="4570443"/>
              <a:chExt cx="685800" cy="1015459"/>
            </a:xfrm>
          </p:grpSpPr>
          <p:sp>
            <p:nvSpPr>
              <p:cNvPr id="70" name="Rectangle 69"/>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71" name="Rectangle 70"/>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72" name="Rectangle 71"/>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rgbClr val="000000"/>
                    </a:solidFill>
                    <a:latin typeface="Calibri" charset="0"/>
                    <a:ea typeface="Calibri" charset="0"/>
                    <a:cs typeface="Calibri" charset="0"/>
                  </a:rPr>
                  <a:t>24</a:t>
                </a:r>
                <a:endParaRPr lang="en-US" sz="2000" dirty="0">
                  <a:solidFill>
                    <a:srgbClr val="000000"/>
                  </a:solidFill>
                  <a:latin typeface="Calibri" charset="0"/>
                  <a:ea typeface="Calibri" charset="0"/>
                  <a:cs typeface="Calibri" charset="0"/>
                </a:endParaRPr>
              </a:p>
            </p:txBody>
          </p:sp>
          <p:sp>
            <p:nvSpPr>
              <p:cNvPr id="73" name="Rectangle 72"/>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22</a:t>
                </a:r>
              </a:p>
            </p:txBody>
          </p:sp>
          <p:sp>
            <p:nvSpPr>
              <p:cNvPr id="74" name="Rectangle 7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grpSp>
        <p:nvGrpSpPr>
          <p:cNvPr id="6" name="Group 5"/>
          <p:cNvGrpSpPr/>
          <p:nvPr/>
        </p:nvGrpSpPr>
        <p:grpSpPr>
          <a:xfrm>
            <a:off x="2524178" y="1699398"/>
            <a:ext cx="2911668" cy="1897054"/>
            <a:chOff x="2524178" y="1699398"/>
            <a:chExt cx="2911668" cy="1897054"/>
          </a:xfrm>
        </p:grpSpPr>
        <p:sp>
          <p:nvSpPr>
            <p:cNvPr id="94" name="Rectangle 93"/>
            <p:cNvSpPr>
              <a:spLocks noChangeArrowheads="1"/>
            </p:cNvSpPr>
            <p:nvPr/>
          </p:nvSpPr>
          <p:spPr bwMode="auto">
            <a:xfrm>
              <a:off x="2524178" y="3148130"/>
              <a:ext cx="1011815" cy="219667"/>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95" name="Rectangle 94"/>
            <p:cNvSpPr>
              <a:spLocks noChangeArrowheads="1"/>
            </p:cNvSpPr>
            <p:nvPr/>
          </p:nvSpPr>
          <p:spPr bwMode="auto">
            <a:xfrm>
              <a:off x="4424031" y="3367798"/>
              <a:ext cx="1011815" cy="228654"/>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97" name="Rectangle 96"/>
            <p:cNvSpPr>
              <a:spLocks noChangeArrowheads="1"/>
            </p:cNvSpPr>
            <p:nvPr/>
          </p:nvSpPr>
          <p:spPr bwMode="auto">
            <a:xfrm>
              <a:off x="4424031" y="1699398"/>
              <a:ext cx="1011814" cy="216047"/>
            </a:xfrm>
            <a:prstGeom prst="rect">
              <a:avLst/>
            </a:prstGeom>
            <a:solidFill>
              <a:srgbClr val="00B0F0">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98" name="Rectangle 97"/>
            <p:cNvSpPr>
              <a:spLocks noChangeArrowheads="1"/>
            </p:cNvSpPr>
            <p:nvPr/>
          </p:nvSpPr>
          <p:spPr bwMode="auto">
            <a:xfrm>
              <a:off x="2524178" y="3367798"/>
              <a:ext cx="1011815" cy="228451"/>
            </a:xfrm>
            <a:prstGeom prst="rect">
              <a:avLst/>
            </a:prstGeom>
            <a:solidFill>
              <a:srgbClr val="0096FF">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grpSp>
        <p:nvGrpSpPr>
          <p:cNvPr id="5" name="Group 4"/>
          <p:cNvGrpSpPr/>
          <p:nvPr/>
        </p:nvGrpSpPr>
        <p:grpSpPr>
          <a:xfrm>
            <a:off x="5655033" y="1120778"/>
            <a:ext cx="3178071" cy="2741440"/>
            <a:chOff x="5655033" y="1120778"/>
            <a:chExt cx="3178071" cy="2741440"/>
          </a:xfrm>
        </p:grpSpPr>
        <p:grpSp>
          <p:nvGrpSpPr>
            <p:cNvPr id="99" name="Group 98"/>
            <p:cNvGrpSpPr/>
            <p:nvPr/>
          </p:nvGrpSpPr>
          <p:grpSpPr>
            <a:xfrm>
              <a:off x="7352857" y="1120778"/>
              <a:ext cx="1480247" cy="2741440"/>
              <a:chOff x="6377369" y="4280398"/>
              <a:chExt cx="1003300" cy="2476002"/>
            </a:xfrm>
          </p:grpSpPr>
          <p:grpSp>
            <p:nvGrpSpPr>
              <p:cNvPr id="100" name="Group 11"/>
              <p:cNvGrpSpPr>
                <a:grpSpLocks/>
              </p:cNvGrpSpPr>
              <p:nvPr/>
            </p:nvGrpSpPr>
            <p:grpSpPr bwMode="auto">
              <a:xfrm>
                <a:off x="6377369" y="4280398"/>
                <a:ext cx="1003300" cy="2476002"/>
                <a:chOff x="727821" y="3455585"/>
                <a:chExt cx="1003166" cy="2464062"/>
              </a:xfrm>
            </p:grpSpPr>
            <p:sp>
              <p:nvSpPr>
                <p:cNvPr id="107" name="Rectangle 106"/>
                <p:cNvSpPr/>
                <p:nvPr/>
              </p:nvSpPr>
              <p:spPr>
                <a:xfrm>
                  <a:off x="727821" y="3491426"/>
                  <a:ext cx="1003166" cy="2428221"/>
                </a:xfrm>
                <a:prstGeom prst="rect">
                  <a:avLst/>
                </a:prstGeom>
                <a:solidFill>
                  <a:schemeClr val="accent1"/>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108" name="TextBox 21"/>
                <p:cNvSpPr txBox="1">
                  <a:spLocks noChangeArrowheads="1"/>
                </p:cNvSpPr>
                <p:nvPr/>
              </p:nvSpPr>
              <p:spPr bwMode="auto">
                <a:xfrm>
                  <a:off x="948502" y="3455585"/>
                  <a:ext cx="534314" cy="359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chemeClr val="bg1"/>
                      </a:solidFill>
                      <a:latin typeface="Calibri" charset="0"/>
                      <a:ea typeface="Calibri" charset="0"/>
                      <a:cs typeface="Calibri" charset="0"/>
                    </a:rPr>
                    <a:t>rank0</a:t>
                  </a:r>
                </a:p>
              </p:txBody>
            </p:sp>
          </p:grpSp>
          <p:grpSp>
            <p:nvGrpSpPr>
              <p:cNvPr id="101" name="Group 100"/>
              <p:cNvGrpSpPr/>
              <p:nvPr/>
            </p:nvGrpSpPr>
            <p:grpSpPr>
              <a:xfrm>
                <a:off x="6552002" y="4570443"/>
                <a:ext cx="685800" cy="1015459"/>
                <a:chOff x="4392123" y="4570443"/>
                <a:chExt cx="685800" cy="1015459"/>
              </a:xfrm>
            </p:grpSpPr>
            <p:sp>
              <p:nvSpPr>
                <p:cNvPr id="105" name="Rectangle 104"/>
                <p:cNvSpPr/>
                <p:nvPr/>
              </p:nvSpPr>
              <p:spPr bwMode="auto">
                <a:xfrm>
                  <a:off x="4392123" y="4789899"/>
                  <a:ext cx="685800" cy="79600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106" name="Rectangle 105"/>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102" name="Group 101"/>
              <p:cNvGrpSpPr/>
              <p:nvPr/>
            </p:nvGrpSpPr>
            <p:grpSpPr>
              <a:xfrm>
                <a:off x="6552002" y="5686413"/>
                <a:ext cx="685800" cy="1015459"/>
                <a:chOff x="4392123" y="4570443"/>
                <a:chExt cx="685800" cy="1015459"/>
              </a:xfrm>
            </p:grpSpPr>
            <p:sp>
              <p:nvSpPr>
                <p:cNvPr id="103" name="Rectangle 102"/>
                <p:cNvSpPr/>
                <p:nvPr/>
              </p:nvSpPr>
              <p:spPr bwMode="auto">
                <a:xfrm>
                  <a:off x="4392123" y="4789899"/>
                  <a:ext cx="685800" cy="79600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104" name="Rectangle 10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cxnSp>
          <p:nvCxnSpPr>
            <p:cNvPr id="109" name="Straight Arrow Connector 108"/>
            <p:cNvCxnSpPr>
              <a:stCxn id="90" idx="3"/>
              <a:endCxn id="107" idx="1"/>
            </p:cNvCxnSpPr>
            <p:nvPr/>
          </p:nvCxnSpPr>
          <p:spPr bwMode="auto">
            <a:xfrm flipV="1">
              <a:off x="5655033" y="2511436"/>
              <a:ext cx="169782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grpSp>
      <p:sp>
        <p:nvSpPr>
          <p:cNvPr id="49" name="Rounded Rectangle 48"/>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Too pessimistic to decide by the worst case</a:t>
            </a:r>
          </a:p>
        </p:txBody>
      </p:sp>
      <p:sp>
        <p:nvSpPr>
          <p:cNvPr id="50" name="Content Placeholder 2"/>
          <p:cNvSpPr txBox="1">
            <a:spLocks/>
          </p:cNvSpPr>
          <p:nvPr/>
        </p:nvSpPr>
        <p:spPr bwMode="auto">
          <a:xfrm>
            <a:off x="2267712" y="4058476"/>
            <a:ext cx="9192768" cy="1324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1500"/>
              </a:spcAft>
              <a:buClrTx/>
              <a:buSzTx/>
              <a:buNone/>
            </a:pPr>
            <a:r>
              <a:rPr lang="en-US" dirty="0">
                <a:solidFill>
                  <a:schemeClr val="accent4">
                    <a:lumMod val="50000"/>
                  </a:schemeClr>
                </a:solidFill>
              </a:rPr>
              <a:t>Single set of timings for the whole memory</a:t>
            </a:r>
          </a:p>
          <a:p>
            <a:pPr marL="0" indent="0" eaLnBrk="1" fontAlgn="auto" hangingPunct="1">
              <a:spcBef>
                <a:spcPts val="0"/>
              </a:spcBef>
              <a:spcAft>
                <a:spcPts val="0"/>
              </a:spcAft>
              <a:buClrTx/>
              <a:buSzTx/>
              <a:buNone/>
            </a:pPr>
            <a:r>
              <a:rPr lang="en-US" dirty="0">
                <a:solidFill>
                  <a:schemeClr val="accent4">
                    <a:lumMod val="50000"/>
                  </a:schemeClr>
                </a:solidFill>
              </a:rPr>
              <a:t>Cells are </a:t>
            </a:r>
            <a:r>
              <a:rPr lang="en-US" dirty="0">
                <a:solidFill>
                  <a:srgbClr val="FF0000"/>
                </a:solidFill>
              </a:rPr>
              <a:t>more statistical </a:t>
            </a:r>
            <a:r>
              <a:rPr lang="en-US" dirty="0">
                <a:solidFill>
                  <a:schemeClr val="accent4">
                    <a:lumMod val="50000"/>
                  </a:schemeClr>
                </a:solidFill>
              </a:rPr>
              <a:t>in smaller nodes</a:t>
            </a:r>
          </a:p>
        </p:txBody>
      </p:sp>
    </p:spTree>
    <p:extLst>
      <p:ext uri="{BB962C8B-B14F-4D97-AF65-F5344CB8AC3E}">
        <p14:creationId xmlns:p14="http://schemas.microsoft.com/office/powerpoint/2010/main" val="13982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p:cNvGrpSpPr/>
          <p:nvPr/>
        </p:nvGrpSpPr>
        <p:grpSpPr>
          <a:xfrm>
            <a:off x="5655033" y="1120778"/>
            <a:ext cx="3178071" cy="2741440"/>
            <a:chOff x="5655033" y="1120778"/>
            <a:chExt cx="3178071" cy="2741440"/>
          </a:xfrm>
        </p:grpSpPr>
        <p:grpSp>
          <p:nvGrpSpPr>
            <p:cNvPr id="112" name="Group 111"/>
            <p:cNvGrpSpPr/>
            <p:nvPr/>
          </p:nvGrpSpPr>
          <p:grpSpPr>
            <a:xfrm>
              <a:off x="7352857" y="1120778"/>
              <a:ext cx="1480247" cy="2741440"/>
              <a:chOff x="6377369" y="4280398"/>
              <a:chExt cx="1003300" cy="2476002"/>
            </a:xfrm>
          </p:grpSpPr>
          <p:grpSp>
            <p:nvGrpSpPr>
              <p:cNvPr id="114" name="Group 11"/>
              <p:cNvGrpSpPr>
                <a:grpSpLocks/>
              </p:cNvGrpSpPr>
              <p:nvPr/>
            </p:nvGrpSpPr>
            <p:grpSpPr bwMode="auto">
              <a:xfrm>
                <a:off x="6377369" y="4280398"/>
                <a:ext cx="1003300" cy="2476002"/>
                <a:chOff x="727821" y="3455585"/>
                <a:chExt cx="1003166" cy="2464062"/>
              </a:xfrm>
            </p:grpSpPr>
            <p:sp>
              <p:nvSpPr>
                <p:cNvPr id="121" name="Rectangle 120"/>
                <p:cNvSpPr/>
                <p:nvPr/>
              </p:nvSpPr>
              <p:spPr>
                <a:xfrm>
                  <a:off x="727821" y="3491426"/>
                  <a:ext cx="1003166" cy="2428221"/>
                </a:xfrm>
                <a:prstGeom prst="rect">
                  <a:avLst/>
                </a:prstGeom>
                <a:solidFill>
                  <a:schemeClr val="accent1"/>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122" name="TextBox 21"/>
                <p:cNvSpPr txBox="1">
                  <a:spLocks noChangeArrowheads="1"/>
                </p:cNvSpPr>
                <p:nvPr/>
              </p:nvSpPr>
              <p:spPr bwMode="auto">
                <a:xfrm>
                  <a:off x="948502" y="3455585"/>
                  <a:ext cx="534314" cy="359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chemeClr val="bg1"/>
                      </a:solidFill>
                      <a:latin typeface="Calibri" charset="0"/>
                      <a:ea typeface="Calibri" charset="0"/>
                      <a:cs typeface="Calibri" charset="0"/>
                    </a:rPr>
                    <a:t>rank0</a:t>
                  </a:r>
                </a:p>
              </p:txBody>
            </p:sp>
          </p:grpSp>
          <p:grpSp>
            <p:nvGrpSpPr>
              <p:cNvPr id="115" name="Group 114"/>
              <p:cNvGrpSpPr/>
              <p:nvPr/>
            </p:nvGrpSpPr>
            <p:grpSpPr>
              <a:xfrm>
                <a:off x="6552002" y="4570443"/>
                <a:ext cx="685800" cy="1015459"/>
                <a:chOff x="4392123" y="4570443"/>
                <a:chExt cx="685800" cy="1015459"/>
              </a:xfrm>
            </p:grpSpPr>
            <p:sp>
              <p:nvSpPr>
                <p:cNvPr id="119" name="Rectangle 118"/>
                <p:cNvSpPr/>
                <p:nvPr/>
              </p:nvSpPr>
              <p:spPr bwMode="auto">
                <a:xfrm>
                  <a:off x="4392123" y="4789899"/>
                  <a:ext cx="685800" cy="79600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120" name="Rectangle 119"/>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116" name="Group 115"/>
              <p:cNvGrpSpPr/>
              <p:nvPr/>
            </p:nvGrpSpPr>
            <p:grpSpPr>
              <a:xfrm>
                <a:off x="6552002" y="5686413"/>
                <a:ext cx="685800" cy="1015459"/>
                <a:chOff x="4392123" y="4570443"/>
                <a:chExt cx="685800" cy="1015459"/>
              </a:xfrm>
            </p:grpSpPr>
            <p:sp>
              <p:nvSpPr>
                <p:cNvPr id="117" name="Rectangle 116"/>
                <p:cNvSpPr/>
                <p:nvPr/>
              </p:nvSpPr>
              <p:spPr bwMode="auto">
                <a:xfrm>
                  <a:off x="4392123" y="4789899"/>
                  <a:ext cx="685800" cy="79600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118" name="Rectangle 117"/>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cxnSp>
          <p:nvCxnSpPr>
            <p:cNvPr id="113" name="Straight Arrow Connector 112"/>
            <p:cNvCxnSpPr/>
            <p:nvPr/>
          </p:nvCxnSpPr>
          <p:spPr bwMode="auto">
            <a:xfrm flipV="1">
              <a:off x="5655033" y="2511436"/>
              <a:ext cx="169782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grpSp>
      <p:grpSp>
        <p:nvGrpSpPr>
          <p:cNvPr id="40" name="Group 22"/>
          <p:cNvGrpSpPr>
            <a:grpSpLocks/>
          </p:cNvGrpSpPr>
          <p:nvPr/>
        </p:nvGrpSpPr>
        <p:grpSpPr bwMode="auto">
          <a:xfrm>
            <a:off x="4175932" y="1054124"/>
            <a:ext cx="1481145" cy="2813788"/>
            <a:chOff x="727267" y="3389821"/>
            <a:chExt cx="1003166" cy="2529598"/>
          </a:xfrm>
        </p:grpSpPr>
        <p:sp>
          <p:nvSpPr>
            <p:cNvPr id="90" name="Rectangle 89"/>
            <p:cNvSpPr/>
            <p:nvPr/>
          </p:nvSpPr>
          <p:spPr>
            <a:xfrm>
              <a:off x="727267" y="3491197"/>
              <a:ext cx="1003166" cy="2428222"/>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1" name="TextBox 42"/>
            <p:cNvSpPr txBox="1">
              <a:spLocks noChangeArrowheads="1"/>
            </p:cNvSpPr>
            <p:nvPr/>
          </p:nvSpPr>
          <p:spPr bwMode="auto">
            <a:xfrm>
              <a:off x="948502" y="3389821"/>
              <a:ext cx="591923"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0000FF"/>
                  </a:solidFill>
                  <a:latin typeface="Calibri" charset="0"/>
                  <a:ea typeface="Calibri" charset="0"/>
                  <a:cs typeface="Calibri" charset="0"/>
                </a:rPr>
                <a:t>chip1</a:t>
              </a:r>
            </a:p>
          </p:txBody>
        </p:sp>
      </p:grpSp>
      <p:grpSp>
        <p:nvGrpSpPr>
          <p:cNvPr id="39" name="Group 43"/>
          <p:cNvGrpSpPr>
            <a:grpSpLocks/>
          </p:cNvGrpSpPr>
          <p:nvPr/>
        </p:nvGrpSpPr>
        <p:grpSpPr bwMode="auto">
          <a:xfrm>
            <a:off x="2286000" y="1069849"/>
            <a:ext cx="1481145" cy="2796304"/>
            <a:chOff x="727233" y="3406262"/>
            <a:chExt cx="1003166" cy="2513881"/>
          </a:xfrm>
        </p:grpSpPr>
        <p:sp>
          <p:nvSpPr>
            <p:cNvPr id="92" name="Rectangle 91"/>
            <p:cNvSpPr/>
            <p:nvPr/>
          </p:nvSpPr>
          <p:spPr>
            <a:xfrm>
              <a:off x="727233" y="3491922"/>
              <a:ext cx="1003166" cy="2428221"/>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3" name="TextBox 63"/>
            <p:cNvSpPr txBox="1">
              <a:spLocks noChangeArrowheads="1"/>
            </p:cNvSpPr>
            <p:nvPr/>
          </p:nvSpPr>
          <p:spPr bwMode="auto">
            <a:xfrm>
              <a:off x="948502" y="3406262"/>
              <a:ext cx="591923"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dirty="0">
                  <a:solidFill>
                    <a:srgbClr val="0000FF"/>
                  </a:solidFill>
                  <a:latin typeface="Calibri" charset="0"/>
                  <a:ea typeface="Calibri" charset="0"/>
                  <a:cs typeface="Calibri" charset="0"/>
                </a:rPr>
                <a:t>chip0</a:t>
              </a:r>
            </a:p>
          </p:txBody>
        </p:sp>
      </p:grpSp>
      <p:grpSp>
        <p:nvGrpSpPr>
          <p:cNvPr id="55" name="Group 54"/>
          <p:cNvGrpSpPr/>
          <p:nvPr/>
        </p:nvGrpSpPr>
        <p:grpSpPr>
          <a:xfrm>
            <a:off x="2524179" y="1456464"/>
            <a:ext cx="2911667" cy="2359454"/>
            <a:chOff x="2524179" y="1456464"/>
            <a:chExt cx="2911667" cy="2359454"/>
          </a:xfrm>
        </p:grpSpPr>
        <p:grpSp>
          <p:nvGrpSpPr>
            <p:cNvPr id="56" name="Group 55"/>
            <p:cNvGrpSpPr/>
            <p:nvPr/>
          </p:nvGrpSpPr>
          <p:grpSpPr>
            <a:xfrm>
              <a:off x="2524179" y="1456464"/>
              <a:ext cx="1011815" cy="1124095"/>
              <a:chOff x="4392123" y="4570443"/>
              <a:chExt cx="685800" cy="1015459"/>
            </a:xfrm>
          </p:grpSpPr>
          <p:sp>
            <p:nvSpPr>
              <p:cNvPr id="95" name="Rectangle 94"/>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22</a:t>
                </a:r>
              </a:p>
            </p:txBody>
          </p:sp>
          <p:sp>
            <p:nvSpPr>
              <p:cNvPr id="96" name="Rectangle 95"/>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97" name="Rectangle 96"/>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98" name="Rectangle 97"/>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110" name="Rectangle 109"/>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57" name="Group 56"/>
            <p:cNvGrpSpPr/>
            <p:nvPr/>
          </p:nvGrpSpPr>
          <p:grpSpPr>
            <a:xfrm>
              <a:off x="2524179" y="2691823"/>
              <a:ext cx="1011815" cy="1124095"/>
              <a:chOff x="4392123" y="4570443"/>
              <a:chExt cx="685800" cy="1015459"/>
            </a:xfrm>
          </p:grpSpPr>
          <p:sp>
            <p:nvSpPr>
              <p:cNvPr id="80" name="Rectangle 79"/>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20</a:t>
                </a:r>
              </a:p>
            </p:txBody>
          </p:sp>
          <p:sp>
            <p:nvSpPr>
              <p:cNvPr id="82" name="Rectangle 81"/>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85" name="Rectangle 84"/>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16</a:t>
                </a:r>
              </a:p>
            </p:txBody>
          </p:sp>
          <p:sp>
            <p:nvSpPr>
              <p:cNvPr id="87" name="Rectangle 86"/>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94" name="Rectangle 9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nvGrpSpPr>
            <p:cNvPr id="58" name="Group 57"/>
            <p:cNvGrpSpPr/>
            <p:nvPr/>
          </p:nvGrpSpPr>
          <p:grpSpPr>
            <a:xfrm>
              <a:off x="4424031" y="1456464"/>
              <a:ext cx="1011815" cy="1124095"/>
              <a:chOff x="4392123" y="4570443"/>
              <a:chExt cx="685800" cy="1015459"/>
            </a:xfrm>
          </p:grpSpPr>
          <p:sp>
            <p:nvSpPr>
              <p:cNvPr id="65" name="Rectangle 64"/>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16</a:t>
                </a:r>
              </a:p>
            </p:txBody>
          </p:sp>
          <p:sp>
            <p:nvSpPr>
              <p:cNvPr id="71" name="Rectangle 70"/>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73" name="Rectangle 72"/>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20</a:t>
                </a:r>
              </a:p>
            </p:txBody>
          </p:sp>
          <p:sp>
            <p:nvSpPr>
              <p:cNvPr id="75" name="Rectangle 74"/>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77" name="Rectangle 76"/>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59" name="Group 58"/>
            <p:cNvGrpSpPr/>
            <p:nvPr/>
          </p:nvGrpSpPr>
          <p:grpSpPr>
            <a:xfrm>
              <a:off x="4424031" y="2691823"/>
              <a:ext cx="1011815" cy="1124095"/>
              <a:chOff x="4392123" y="4570443"/>
              <a:chExt cx="685800" cy="1015459"/>
            </a:xfrm>
          </p:grpSpPr>
          <p:sp>
            <p:nvSpPr>
              <p:cNvPr id="60" name="Rectangle 59"/>
              <p:cNvSpPr/>
              <p:nvPr/>
            </p:nvSpPr>
            <p:spPr bwMode="auto">
              <a:xfrm>
                <a:off x="4392123" y="478421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61" name="Rectangle 60"/>
              <p:cNvSpPr/>
              <p:nvPr/>
            </p:nvSpPr>
            <p:spPr bwMode="auto">
              <a:xfrm>
                <a:off x="4392123" y="4982652"/>
                <a:ext cx="685800" cy="198438"/>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62" name="Rectangle 61"/>
              <p:cNvSpPr/>
              <p:nvPr/>
            </p:nvSpPr>
            <p:spPr bwMode="auto">
              <a:xfrm>
                <a:off x="4392123" y="5181090"/>
                <a:ext cx="685800" cy="2063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rgbClr val="000000"/>
                    </a:solidFill>
                    <a:latin typeface="Calibri" charset="0"/>
                    <a:ea typeface="Calibri" charset="0"/>
                    <a:cs typeface="Calibri" charset="0"/>
                  </a:rPr>
                  <a:t>24</a:t>
                </a:r>
                <a:endParaRPr lang="en-US" sz="2000" dirty="0">
                  <a:solidFill>
                    <a:srgbClr val="000000"/>
                  </a:solidFill>
                  <a:latin typeface="Calibri" charset="0"/>
                  <a:ea typeface="Calibri" charset="0"/>
                  <a:cs typeface="Calibri" charset="0"/>
                </a:endParaRPr>
              </a:p>
            </p:txBody>
          </p:sp>
          <p:sp>
            <p:nvSpPr>
              <p:cNvPr id="63" name="Rectangle 62"/>
              <p:cNvSpPr/>
              <p:nvPr/>
            </p:nvSpPr>
            <p:spPr bwMode="auto">
              <a:xfrm>
                <a:off x="4392123" y="5387465"/>
                <a:ext cx="685800" cy="19843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22</a:t>
                </a:r>
              </a:p>
            </p:txBody>
          </p:sp>
          <p:sp>
            <p:nvSpPr>
              <p:cNvPr id="64" name="Rectangle 6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sp>
        <p:nvSpPr>
          <p:cNvPr id="2" name="Title 1"/>
          <p:cNvSpPr>
            <a:spLocks noGrp="1"/>
          </p:cNvSpPr>
          <p:nvPr>
            <p:ph type="title"/>
          </p:nvPr>
        </p:nvSpPr>
        <p:spPr/>
        <p:txBody>
          <a:bodyPr/>
          <a:lstStyle/>
          <a:p>
            <a:r>
              <a:rPr lang="en-US" dirty="0"/>
              <a:t>CHUNK-SPECIFIC RESTORE</a:t>
            </a:r>
          </a:p>
        </p:txBody>
      </p:sp>
      <p:sp>
        <p:nvSpPr>
          <p:cNvPr id="4" name="Slide Number Placeholder 3"/>
          <p:cNvSpPr>
            <a:spLocks noGrp="1"/>
          </p:cNvSpPr>
          <p:nvPr>
            <p:ph type="sldNum" sz="quarter" idx="12"/>
          </p:nvPr>
        </p:nvSpPr>
        <p:spPr/>
        <p:txBody>
          <a:bodyPr/>
          <a:lstStyle/>
          <a:p>
            <a:fld id="{0BC41B36-6335-F546-90B9-E2121371E10D}" type="slidenum">
              <a:rPr lang="en-US" smtClean="0"/>
              <a:t>29</a:t>
            </a:fld>
            <a:endParaRPr lang="en-US"/>
          </a:p>
        </p:txBody>
      </p:sp>
      <p:grpSp>
        <p:nvGrpSpPr>
          <p:cNvPr id="6" name="Group 5"/>
          <p:cNvGrpSpPr/>
          <p:nvPr/>
        </p:nvGrpSpPr>
        <p:grpSpPr>
          <a:xfrm>
            <a:off x="2524324" y="1460398"/>
            <a:ext cx="2913432" cy="2359454"/>
            <a:chOff x="2524324" y="1460398"/>
            <a:chExt cx="2913432" cy="2359454"/>
          </a:xfrm>
        </p:grpSpPr>
        <p:grpSp>
          <p:nvGrpSpPr>
            <p:cNvPr id="66" name="Group 65"/>
            <p:cNvGrpSpPr/>
            <p:nvPr/>
          </p:nvGrpSpPr>
          <p:grpSpPr>
            <a:xfrm>
              <a:off x="2524324" y="1460398"/>
              <a:ext cx="1012428" cy="1124095"/>
              <a:chOff x="4392123" y="4570443"/>
              <a:chExt cx="685800" cy="1015459"/>
            </a:xfrm>
          </p:grpSpPr>
          <p:sp>
            <p:nvSpPr>
              <p:cNvPr id="86" name="Rectangle 85"/>
              <p:cNvSpPr/>
              <p:nvPr/>
            </p:nvSpPr>
            <p:spPr bwMode="auto">
              <a:xfrm>
                <a:off x="4392123" y="4784215"/>
                <a:ext cx="685800" cy="3968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88" name="Rectangle 87"/>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89" name="Rectangle 8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7" name="Group 66"/>
            <p:cNvGrpSpPr/>
            <p:nvPr/>
          </p:nvGrpSpPr>
          <p:grpSpPr>
            <a:xfrm>
              <a:off x="2524324" y="2695757"/>
              <a:ext cx="1012428" cy="1124095"/>
              <a:chOff x="4392123" y="4570443"/>
              <a:chExt cx="685800" cy="1015459"/>
            </a:xfrm>
          </p:grpSpPr>
          <p:sp>
            <p:nvSpPr>
              <p:cNvPr id="81" name="Rectangle 80"/>
              <p:cNvSpPr/>
              <p:nvPr/>
            </p:nvSpPr>
            <p:spPr bwMode="auto">
              <a:xfrm>
                <a:off x="4392123" y="4777027"/>
                <a:ext cx="685800" cy="40406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83" name="Rectangle 82"/>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84" name="Rectangle 8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nvGrpSpPr>
            <p:cNvPr id="68" name="Group 67"/>
            <p:cNvGrpSpPr/>
            <p:nvPr/>
          </p:nvGrpSpPr>
          <p:grpSpPr>
            <a:xfrm>
              <a:off x="4425328" y="1460398"/>
              <a:ext cx="1012428" cy="1124095"/>
              <a:chOff x="4392123" y="4570443"/>
              <a:chExt cx="685800" cy="1015459"/>
            </a:xfrm>
          </p:grpSpPr>
          <p:sp>
            <p:nvSpPr>
              <p:cNvPr id="76" name="Rectangle 75"/>
              <p:cNvSpPr/>
              <p:nvPr/>
            </p:nvSpPr>
            <p:spPr bwMode="auto">
              <a:xfrm>
                <a:off x="4392123" y="4784215"/>
                <a:ext cx="685800" cy="3968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78" name="Rectangle 77"/>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79" name="Rectangle 7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9" name="Group 68"/>
            <p:cNvGrpSpPr/>
            <p:nvPr/>
          </p:nvGrpSpPr>
          <p:grpSpPr>
            <a:xfrm>
              <a:off x="4425328" y="2695757"/>
              <a:ext cx="1012428" cy="1124095"/>
              <a:chOff x="4392123" y="4570443"/>
              <a:chExt cx="685800" cy="1015459"/>
            </a:xfrm>
          </p:grpSpPr>
          <p:sp>
            <p:nvSpPr>
              <p:cNvPr id="70" name="Rectangle 69"/>
              <p:cNvSpPr/>
              <p:nvPr/>
            </p:nvSpPr>
            <p:spPr bwMode="auto">
              <a:xfrm>
                <a:off x="4392123" y="4784214"/>
                <a:ext cx="685800" cy="393304"/>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72" name="Rectangle 71"/>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rgbClr val="000000"/>
                    </a:solidFill>
                    <a:latin typeface="Calibri" charset="0"/>
                    <a:ea typeface="Calibri" charset="0"/>
                    <a:cs typeface="Calibri" charset="0"/>
                  </a:rPr>
                  <a:t>24</a:t>
                </a:r>
                <a:endParaRPr lang="en-US" sz="2000" dirty="0">
                  <a:solidFill>
                    <a:srgbClr val="000000"/>
                  </a:solidFill>
                  <a:latin typeface="Calibri" charset="0"/>
                  <a:ea typeface="Calibri" charset="0"/>
                  <a:cs typeface="Calibri" charset="0"/>
                </a:endParaRPr>
              </a:p>
            </p:txBody>
          </p:sp>
          <p:sp>
            <p:nvSpPr>
              <p:cNvPr id="74" name="Rectangle 7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grpSp>
        <p:nvGrpSpPr>
          <p:cNvPr id="9" name="Group 8"/>
          <p:cNvGrpSpPr/>
          <p:nvPr/>
        </p:nvGrpSpPr>
        <p:grpSpPr>
          <a:xfrm>
            <a:off x="5657077" y="1124712"/>
            <a:ext cx="3179999" cy="2741440"/>
            <a:chOff x="5657077" y="1124712"/>
            <a:chExt cx="3179999" cy="2741440"/>
          </a:xfrm>
        </p:grpSpPr>
        <p:grpSp>
          <p:nvGrpSpPr>
            <p:cNvPr id="99" name="Group 98"/>
            <p:cNvGrpSpPr/>
            <p:nvPr/>
          </p:nvGrpSpPr>
          <p:grpSpPr>
            <a:xfrm>
              <a:off x="7355931" y="1124712"/>
              <a:ext cx="1481145" cy="2741440"/>
              <a:chOff x="6377369" y="4280398"/>
              <a:chExt cx="1003300" cy="2476002"/>
            </a:xfrm>
          </p:grpSpPr>
          <p:grpSp>
            <p:nvGrpSpPr>
              <p:cNvPr id="100" name="Group 11"/>
              <p:cNvGrpSpPr>
                <a:grpSpLocks/>
              </p:cNvGrpSpPr>
              <p:nvPr/>
            </p:nvGrpSpPr>
            <p:grpSpPr bwMode="auto">
              <a:xfrm>
                <a:off x="6377369" y="4280398"/>
                <a:ext cx="1003300" cy="2476002"/>
                <a:chOff x="727821" y="3455585"/>
                <a:chExt cx="1003166" cy="2464062"/>
              </a:xfrm>
            </p:grpSpPr>
            <p:sp>
              <p:nvSpPr>
                <p:cNvPr id="107" name="Rectangle 106"/>
                <p:cNvSpPr/>
                <p:nvPr/>
              </p:nvSpPr>
              <p:spPr>
                <a:xfrm>
                  <a:off x="727821" y="3491426"/>
                  <a:ext cx="1003166" cy="2428221"/>
                </a:xfrm>
                <a:prstGeom prst="rect">
                  <a:avLst/>
                </a:prstGeom>
                <a:solidFill>
                  <a:schemeClr val="accent1"/>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108" name="TextBox 21"/>
                <p:cNvSpPr txBox="1">
                  <a:spLocks noChangeArrowheads="1"/>
                </p:cNvSpPr>
                <p:nvPr/>
              </p:nvSpPr>
              <p:spPr bwMode="auto">
                <a:xfrm>
                  <a:off x="948502" y="3455585"/>
                  <a:ext cx="533990" cy="326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chemeClr val="bg1"/>
                      </a:solidFill>
                      <a:latin typeface="Calibri" charset="0"/>
                      <a:ea typeface="Calibri" charset="0"/>
                      <a:cs typeface="Calibri" charset="0"/>
                    </a:rPr>
                    <a:t>rank0</a:t>
                  </a:r>
                </a:p>
              </p:txBody>
            </p:sp>
          </p:grpSp>
          <p:grpSp>
            <p:nvGrpSpPr>
              <p:cNvPr id="101" name="Group 100"/>
              <p:cNvGrpSpPr/>
              <p:nvPr/>
            </p:nvGrpSpPr>
            <p:grpSpPr>
              <a:xfrm>
                <a:off x="6552002" y="4570443"/>
                <a:ext cx="685800" cy="613807"/>
                <a:chOff x="4392123" y="4570443"/>
                <a:chExt cx="685800" cy="613807"/>
              </a:xfrm>
            </p:grpSpPr>
            <p:sp>
              <p:nvSpPr>
                <p:cNvPr id="105" name="Rectangle 104"/>
                <p:cNvSpPr/>
                <p:nvPr/>
              </p:nvSpPr>
              <p:spPr bwMode="auto">
                <a:xfrm>
                  <a:off x="4392123" y="4789899"/>
                  <a:ext cx="685800" cy="394351"/>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106" name="Rectangle 105"/>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102" name="Group 101"/>
              <p:cNvGrpSpPr/>
              <p:nvPr/>
            </p:nvGrpSpPr>
            <p:grpSpPr>
              <a:xfrm>
                <a:off x="6552002" y="5686413"/>
                <a:ext cx="685800" cy="613807"/>
                <a:chOff x="4392123" y="4570443"/>
                <a:chExt cx="685800" cy="613807"/>
              </a:xfrm>
            </p:grpSpPr>
            <p:sp>
              <p:nvSpPr>
                <p:cNvPr id="103" name="Rectangle 102"/>
                <p:cNvSpPr/>
                <p:nvPr/>
              </p:nvSpPr>
              <p:spPr bwMode="auto">
                <a:xfrm>
                  <a:off x="4392123" y="4789899"/>
                  <a:ext cx="685800" cy="394351"/>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104" name="Rectangle 10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cxnSp>
          <p:nvCxnSpPr>
            <p:cNvPr id="109" name="Straight Arrow Connector 108"/>
            <p:cNvCxnSpPr/>
            <p:nvPr/>
          </p:nvCxnSpPr>
          <p:spPr bwMode="auto">
            <a:xfrm flipV="1">
              <a:off x="5657077" y="2341744"/>
              <a:ext cx="169885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bwMode="auto">
            <a:xfrm>
              <a:off x="7613737" y="2125461"/>
              <a:ext cx="1012428" cy="43662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51" name="Rectangle 50"/>
            <p:cNvSpPr/>
            <p:nvPr/>
          </p:nvSpPr>
          <p:spPr bwMode="auto">
            <a:xfrm>
              <a:off x="7613737" y="3361068"/>
              <a:ext cx="1012428" cy="43662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cxnSp>
          <p:nvCxnSpPr>
            <p:cNvPr id="52" name="Straight Arrow Connector 51"/>
            <p:cNvCxnSpPr/>
            <p:nvPr/>
          </p:nvCxnSpPr>
          <p:spPr bwMode="auto">
            <a:xfrm flipV="1">
              <a:off x="5690266" y="1916707"/>
              <a:ext cx="169885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5687152" y="3148087"/>
              <a:ext cx="169885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bwMode="auto">
            <a:xfrm flipV="1">
              <a:off x="5672114" y="3595791"/>
              <a:ext cx="1698854" cy="2030"/>
            </a:xfrm>
            <a:prstGeom prst="straightConnector1">
              <a:avLst/>
            </a:prstGeom>
            <a:ln w="38100" cmpd="sng">
              <a:solidFill>
                <a:srgbClr val="7030A0"/>
              </a:solidFill>
              <a:prstDash val="sysDot"/>
              <a:tailEnd type="triangle" w="lg" len="lg"/>
            </a:ln>
          </p:spPr>
          <p:style>
            <a:lnRef idx="2">
              <a:schemeClr val="accent1"/>
            </a:lnRef>
            <a:fillRef idx="0">
              <a:schemeClr val="accent1"/>
            </a:fillRef>
            <a:effectRef idx="1">
              <a:schemeClr val="accent1"/>
            </a:effectRef>
            <a:fontRef idx="minor">
              <a:schemeClr val="tx1"/>
            </a:fontRef>
          </p:style>
        </p:cxnSp>
      </p:grpSp>
      <p:sp>
        <p:nvSpPr>
          <p:cNvPr id="43" name="Rounded Rectangle 42"/>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Slow &amp; fast chunks can still be combined together</a:t>
            </a:r>
          </a:p>
        </p:txBody>
      </p:sp>
      <p:sp>
        <p:nvSpPr>
          <p:cNvPr id="44" name="Content Placeholder 2"/>
          <p:cNvSpPr txBox="1">
            <a:spLocks/>
          </p:cNvSpPr>
          <p:nvPr/>
        </p:nvSpPr>
        <p:spPr bwMode="auto">
          <a:xfrm>
            <a:off x="2267712" y="3886200"/>
            <a:ext cx="6717262" cy="148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500"/>
              </a:spcAft>
              <a:buClrTx/>
              <a:buSzTx/>
              <a:buNone/>
            </a:pPr>
            <a:r>
              <a:rPr lang="en-US" dirty="0">
                <a:solidFill>
                  <a:srgbClr val="0432FF"/>
                </a:solidFill>
              </a:rPr>
              <a:t>Partition</a:t>
            </a:r>
            <a:r>
              <a:rPr lang="en-US" dirty="0">
                <a:solidFill>
                  <a:schemeClr val="accent4">
                    <a:lumMod val="50000"/>
                  </a:schemeClr>
                </a:solidFill>
              </a:rPr>
              <a:t> each chip bank into multi chunks</a:t>
            </a:r>
          </a:p>
          <a:p>
            <a:pPr marL="0" indent="0" eaLnBrk="1" fontAlgn="auto" hangingPunct="1">
              <a:spcBef>
                <a:spcPts val="0"/>
              </a:spcBef>
              <a:spcAft>
                <a:spcPts val="500"/>
              </a:spcAft>
              <a:buClrTx/>
              <a:buSzTx/>
              <a:buNone/>
            </a:pPr>
            <a:r>
              <a:rPr lang="en-US" dirty="0">
                <a:solidFill>
                  <a:schemeClr val="accent4">
                    <a:lumMod val="50000"/>
                  </a:schemeClr>
                </a:solidFill>
              </a:rPr>
              <a:t>Set chunk-level </a:t>
            </a:r>
            <a:r>
              <a:rPr lang="en-US" dirty="0">
                <a:solidFill>
                  <a:srgbClr val="0432FF"/>
                </a:solidFill>
              </a:rPr>
              <a:t>timings</a:t>
            </a:r>
            <a:endParaRPr lang="en-US" dirty="0">
              <a:solidFill>
                <a:schemeClr val="accent4">
                  <a:lumMod val="50000"/>
                </a:schemeClr>
              </a:solidFill>
            </a:endParaRPr>
          </a:p>
          <a:p>
            <a:pPr marL="0" indent="0" eaLnBrk="1" fontAlgn="auto" hangingPunct="1">
              <a:spcBef>
                <a:spcPts val="0"/>
              </a:spcBef>
              <a:spcAft>
                <a:spcPts val="0"/>
              </a:spcAft>
              <a:buClrTx/>
              <a:buSzTx/>
              <a:buNone/>
            </a:pPr>
            <a:r>
              <a:rPr lang="en-US" dirty="0">
                <a:solidFill>
                  <a:srgbClr val="0432FF"/>
                </a:solidFill>
              </a:rPr>
              <a:t>Expose</a:t>
            </a:r>
            <a:r>
              <a:rPr lang="en-US" dirty="0">
                <a:solidFill>
                  <a:schemeClr val="accent4">
                    <a:lumMod val="50000"/>
                  </a:schemeClr>
                </a:solidFill>
              </a:rPr>
              <a:t> timings to memory controller (MC)</a:t>
            </a:r>
          </a:p>
        </p:txBody>
      </p:sp>
      <p:grpSp>
        <p:nvGrpSpPr>
          <p:cNvPr id="8" name="Group 7"/>
          <p:cNvGrpSpPr/>
          <p:nvPr/>
        </p:nvGrpSpPr>
        <p:grpSpPr>
          <a:xfrm>
            <a:off x="2346757" y="3367798"/>
            <a:ext cx="5257800" cy="467223"/>
            <a:chOff x="2346757" y="3367798"/>
            <a:chExt cx="5257800" cy="467223"/>
          </a:xfrm>
        </p:grpSpPr>
        <p:grpSp>
          <p:nvGrpSpPr>
            <p:cNvPr id="5" name="Group 4"/>
            <p:cNvGrpSpPr/>
            <p:nvPr/>
          </p:nvGrpSpPr>
          <p:grpSpPr>
            <a:xfrm>
              <a:off x="2524178" y="3367798"/>
              <a:ext cx="2922501" cy="467223"/>
              <a:chOff x="2524178" y="3367798"/>
              <a:chExt cx="2922501" cy="467223"/>
            </a:xfrm>
          </p:grpSpPr>
          <p:sp>
            <p:nvSpPr>
              <p:cNvPr id="45" name="Rectangle 44"/>
              <p:cNvSpPr>
                <a:spLocks noChangeArrowheads="1"/>
              </p:cNvSpPr>
              <p:nvPr/>
            </p:nvSpPr>
            <p:spPr bwMode="auto">
              <a:xfrm>
                <a:off x="4434864" y="3384646"/>
                <a:ext cx="1011815" cy="433528"/>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46" name="Rectangle 45"/>
              <p:cNvSpPr>
                <a:spLocks noChangeArrowheads="1"/>
              </p:cNvSpPr>
              <p:nvPr/>
            </p:nvSpPr>
            <p:spPr bwMode="auto">
              <a:xfrm>
                <a:off x="2524178" y="3367798"/>
                <a:ext cx="1011815" cy="467223"/>
              </a:xfrm>
              <a:prstGeom prst="rect">
                <a:avLst/>
              </a:prstGeom>
              <a:solidFill>
                <a:srgbClr val="00B0F0">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cxnSp>
          <p:nvCxnSpPr>
            <p:cNvPr id="48" name="Straight Arrow Connector 47"/>
            <p:cNvCxnSpPr/>
            <p:nvPr/>
          </p:nvCxnSpPr>
          <p:spPr bwMode="auto">
            <a:xfrm flipV="1">
              <a:off x="2346757" y="3698544"/>
              <a:ext cx="5257800" cy="39343"/>
            </a:xfrm>
            <a:prstGeom prst="straightConnector1">
              <a:avLst/>
            </a:prstGeom>
            <a:ln w="63500" cmpd="sng">
              <a:solidFill>
                <a:srgbClr val="FF0000"/>
              </a:solidFill>
              <a:prstDash val="solid"/>
              <a:tailEnd type="arrow" w="lg" len="lg"/>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8139474" y="1580547"/>
            <a:ext cx="675594" cy="1062290"/>
            <a:chOff x="8139474" y="1580547"/>
            <a:chExt cx="675594" cy="1062290"/>
          </a:xfrm>
        </p:grpSpPr>
        <p:sp>
          <p:nvSpPr>
            <p:cNvPr id="10" name="TextBox 9"/>
            <p:cNvSpPr txBox="1"/>
            <p:nvPr/>
          </p:nvSpPr>
          <p:spPr>
            <a:xfrm>
              <a:off x="8139474" y="1580547"/>
              <a:ext cx="646331" cy="646331"/>
            </a:xfrm>
            <a:prstGeom prst="rect">
              <a:avLst/>
            </a:prstGeom>
            <a:noFill/>
          </p:spPr>
          <p:txBody>
            <a:bodyPr wrap="none" rtlCol="0">
              <a:spAutoFit/>
            </a:bodyPr>
            <a:lstStyle/>
            <a:p>
              <a:r>
                <a:rPr lang="en-US" sz="3600">
                  <a:solidFill>
                    <a:srgbClr val="00B050"/>
                  </a:solidFill>
                </a:rPr>
                <a:t>✓</a:t>
              </a:r>
            </a:p>
          </p:txBody>
        </p:sp>
        <p:sp>
          <p:nvSpPr>
            <p:cNvPr id="123" name="TextBox 122"/>
            <p:cNvSpPr txBox="1"/>
            <p:nvPr/>
          </p:nvSpPr>
          <p:spPr>
            <a:xfrm>
              <a:off x="8168737" y="1996506"/>
              <a:ext cx="646331" cy="646331"/>
            </a:xfrm>
            <a:prstGeom prst="rect">
              <a:avLst/>
            </a:prstGeom>
            <a:noFill/>
          </p:spPr>
          <p:txBody>
            <a:bodyPr wrap="none" rtlCol="0">
              <a:spAutoFit/>
            </a:bodyPr>
            <a:lstStyle/>
            <a:p>
              <a:r>
                <a:rPr lang="en-US" sz="3600">
                  <a:solidFill>
                    <a:srgbClr val="00B050"/>
                  </a:solidFill>
                </a:rPr>
                <a:t>✓</a:t>
              </a:r>
            </a:p>
          </p:txBody>
        </p:sp>
      </p:grpSp>
    </p:spTree>
    <p:extLst>
      <p:ext uri="{BB962C8B-B14F-4D97-AF65-F5344CB8AC3E}">
        <p14:creationId xmlns:p14="http://schemas.microsoft.com/office/powerpoint/2010/main" val="165248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22027" y="2266979"/>
            <a:ext cx="3041755" cy="1115688"/>
            <a:chOff x="4722027" y="2266979"/>
            <a:chExt cx="3041755" cy="1115688"/>
          </a:xfrm>
        </p:grpSpPr>
        <p:grpSp>
          <p:nvGrpSpPr>
            <p:cNvPr id="81" name="Group 80"/>
            <p:cNvGrpSpPr/>
            <p:nvPr/>
          </p:nvGrpSpPr>
          <p:grpSpPr>
            <a:xfrm>
              <a:off x="4722027" y="2266979"/>
              <a:ext cx="3041755" cy="1115688"/>
              <a:chOff x="4893058" y="2452018"/>
              <a:chExt cx="3373712" cy="1222072"/>
            </a:xfrm>
          </p:grpSpPr>
          <p:pic>
            <p:nvPicPr>
              <p:cNvPr id="83" name="Picture 82"/>
              <p:cNvPicPr>
                <a:picLocks noChangeAspect="1"/>
              </p:cNvPicPr>
              <p:nvPr/>
            </p:nvPicPr>
            <p:blipFill rotWithShape="1">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rot="20346409">
                <a:off x="4893058" y="2452018"/>
                <a:ext cx="3358443" cy="642866"/>
              </a:xfrm>
              <a:prstGeom prst="rect">
                <a:avLst/>
              </a:prstGeom>
            </p:spPr>
          </p:pic>
          <p:pic>
            <p:nvPicPr>
              <p:cNvPr id="84" name="Picture 83"/>
              <p:cNvPicPr>
                <a:picLocks noChangeAspect="1"/>
              </p:cNvPicPr>
              <p:nvPr/>
            </p:nvPicPr>
            <p:blipFill rotWithShape="1">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4908327" y="3008714"/>
                <a:ext cx="3358443" cy="665376"/>
              </a:xfrm>
              <a:prstGeom prst="rect">
                <a:avLst/>
              </a:prstGeom>
            </p:spPr>
          </p:pic>
        </p:grpSp>
        <p:sp>
          <p:nvSpPr>
            <p:cNvPr id="82" name="TextBox 81"/>
            <p:cNvSpPr txBox="1"/>
            <p:nvPr/>
          </p:nvSpPr>
          <p:spPr>
            <a:xfrm>
              <a:off x="5669362" y="2728579"/>
              <a:ext cx="1281120" cy="584775"/>
            </a:xfrm>
            <a:prstGeom prst="rect">
              <a:avLst/>
            </a:prstGeom>
            <a:noFill/>
          </p:spPr>
          <p:txBody>
            <a:bodyPr wrap="none" rtlCol="0">
              <a:spAutoFit/>
            </a:bodyPr>
            <a:lstStyle/>
            <a:p>
              <a:r>
                <a:rPr lang="en-US" sz="3200" b="1" dirty="0">
                  <a:solidFill>
                    <a:schemeClr val="bg1"/>
                  </a:solidFill>
                </a:rPr>
                <a:t>DRAM</a:t>
              </a:r>
            </a:p>
          </p:txBody>
        </p:sp>
      </p:grpSp>
      <p:sp>
        <p:nvSpPr>
          <p:cNvPr id="2" name="Title 1"/>
          <p:cNvSpPr>
            <a:spLocks noGrp="1"/>
          </p:cNvSpPr>
          <p:nvPr>
            <p:ph type="title"/>
          </p:nvPr>
        </p:nvSpPr>
        <p:spPr/>
        <p:txBody>
          <a:bodyPr/>
          <a:lstStyle/>
          <a:p>
            <a:r>
              <a:rPr lang="en-US" dirty="0"/>
              <a:t>DRAM</a:t>
            </a:r>
          </a:p>
        </p:txBody>
      </p:sp>
      <p:sp>
        <p:nvSpPr>
          <p:cNvPr id="4" name="Slide Number Placeholder 3"/>
          <p:cNvSpPr>
            <a:spLocks noGrp="1"/>
          </p:cNvSpPr>
          <p:nvPr>
            <p:ph type="sldNum" sz="quarter" idx="12"/>
          </p:nvPr>
        </p:nvSpPr>
        <p:spPr>
          <a:xfrm>
            <a:off x="8610600" y="6358139"/>
            <a:ext cx="2743200" cy="365125"/>
          </a:xfrm>
        </p:spPr>
        <p:txBody>
          <a:bodyPr/>
          <a:lstStyle/>
          <a:p>
            <a:fld id="{0BC41B36-6335-F546-90B9-E2121371E10D}" type="slidenum">
              <a:rPr lang="en-US" smtClean="0"/>
              <a:t>3</a:t>
            </a:fld>
            <a:endParaRPr lang="en-US" dirty="0"/>
          </a:p>
        </p:txBody>
      </p:sp>
      <p:grpSp>
        <p:nvGrpSpPr>
          <p:cNvPr id="5" name="Group 4"/>
          <p:cNvGrpSpPr/>
          <p:nvPr/>
        </p:nvGrpSpPr>
        <p:grpSpPr>
          <a:xfrm>
            <a:off x="3279064" y="1519518"/>
            <a:ext cx="3337856" cy="1916936"/>
            <a:chOff x="3279064" y="1519518"/>
            <a:chExt cx="3337856" cy="1916936"/>
          </a:xfrm>
        </p:grpSpPr>
        <p:cxnSp>
          <p:nvCxnSpPr>
            <p:cNvPr id="49" name="Straight Connector 48"/>
            <p:cNvCxnSpPr/>
            <p:nvPr/>
          </p:nvCxnSpPr>
          <p:spPr>
            <a:xfrm>
              <a:off x="3279064" y="1519518"/>
              <a:ext cx="3109210" cy="520511"/>
            </a:xfrm>
            <a:prstGeom prst="line">
              <a:avLst/>
            </a:prstGeom>
            <a:ln w="38100">
              <a:solidFill>
                <a:schemeClr val="bg1">
                  <a:lumMod val="50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rot="20191849">
              <a:off x="6208455" y="2206256"/>
              <a:ext cx="408465" cy="48297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3470618" y="2684322"/>
              <a:ext cx="2917656" cy="752132"/>
            </a:xfrm>
            <a:prstGeom prst="line">
              <a:avLst/>
            </a:prstGeom>
            <a:ln w="38100">
              <a:solidFill>
                <a:schemeClr val="bg1">
                  <a:lumMod val="50000"/>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997307" y="1639523"/>
            <a:ext cx="2473311" cy="3459120"/>
            <a:chOff x="997307" y="1639523"/>
            <a:chExt cx="2473311" cy="3459120"/>
          </a:xfrm>
        </p:grpSpPr>
        <p:grpSp>
          <p:nvGrpSpPr>
            <p:cNvPr id="86" name="Group 85"/>
            <p:cNvGrpSpPr/>
            <p:nvPr/>
          </p:nvGrpSpPr>
          <p:grpSpPr>
            <a:xfrm>
              <a:off x="997307" y="1639523"/>
              <a:ext cx="2473311" cy="1743143"/>
              <a:chOff x="997307" y="1309922"/>
              <a:chExt cx="2473311" cy="1743143"/>
            </a:xfrm>
          </p:grpSpPr>
          <p:grpSp>
            <p:nvGrpSpPr>
              <p:cNvPr id="11" name="Group 10"/>
              <p:cNvGrpSpPr/>
              <p:nvPr/>
            </p:nvGrpSpPr>
            <p:grpSpPr>
              <a:xfrm>
                <a:off x="997307" y="1309922"/>
                <a:ext cx="2473311" cy="1743143"/>
                <a:chOff x="6103761" y="2103965"/>
                <a:chExt cx="1801427" cy="1385066"/>
              </a:xfrm>
            </p:grpSpPr>
            <p:cxnSp>
              <p:nvCxnSpPr>
                <p:cNvPr id="12" name="Straight Connector 11"/>
                <p:cNvCxnSpPr/>
                <p:nvPr/>
              </p:nvCxnSpPr>
              <p:spPr>
                <a:xfrm flipV="1">
                  <a:off x="6103761" y="252019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6103761" y="278116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6103761" y="304213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103761" y="225922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6103761" y="3303109"/>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22101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3887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52994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765670"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14780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45673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6" name="Oval 45"/>
              <p:cNvSpPr/>
              <p:nvPr/>
            </p:nvSpPr>
            <p:spPr>
              <a:xfrm>
                <a:off x="1813001" y="1948133"/>
                <a:ext cx="365760" cy="365760"/>
              </a:xfrm>
              <a:prstGeom prst="ellipse">
                <a:avLst/>
              </a:prstGeom>
              <a:solidFill>
                <a:srgbClr val="7030A0"/>
              </a:solidFill>
              <a:ln w="6350">
                <a:solidFill>
                  <a:srgbClr val="7030A0"/>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500" dirty="0">
                  <a:latin typeface="Calibri" charset="0"/>
                  <a:ea typeface="Calibri" charset="0"/>
                  <a:cs typeface="Calibri" charset="0"/>
                </a:endParaRPr>
              </a:p>
            </p:txBody>
          </p:sp>
        </p:grpSp>
        <p:sp>
          <p:nvSpPr>
            <p:cNvPr id="87" name="TextBox 86"/>
            <p:cNvSpPr txBox="1"/>
            <p:nvPr/>
          </p:nvSpPr>
          <p:spPr>
            <a:xfrm>
              <a:off x="1140478" y="4513868"/>
              <a:ext cx="1629420" cy="584775"/>
            </a:xfrm>
            <a:prstGeom prst="rect">
              <a:avLst/>
            </a:prstGeom>
            <a:noFill/>
          </p:spPr>
          <p:txBody>
            <a:bodyPr wrap="none" rtlCol="0">
              <a:spAutoFit/>
            </a:bodyPr>
            <a:lstStyle/>
            <a:p>
              <a:r>
                <a:rPr lang="en-US" sz="3200" dirty="0">
                  <a:solidFill>
                    <a:schemeClr val="accent4">
                      <a:lumMod val="50000"/>
                    </a:schemeClr>
                  </a:solidFill>
                </a:rPr>
                <a:t>2D Array</a:t>
              </a:r>
            </a:p>
          </p:txBody>
        </p:sp>
      </p:grpSp>
      <p:sp>
        <p:nvSpPr>
          <p:cNvPr id="88" name="TextBox 87"/>
          <p:cNvSpPr txBox="1"/>
          <p:nvPr/>
        </p:nvSpPr>
        <p:spPr>
          <a:xfrm>
            <a:off x="5246868" y="4513868"/>
            <a:ext cx="2149948" cy="584775"/>
          </a:xfrm>
          <a:prstGeom prst="rect">
            <a:avLst/>
          </a:prstGeom>
          <a:noFill/>
        </p:spPr>
        <p:txBody>
          <a:bodyPr wrap="none" rtlCol="0">
            <a:spAutoFit/>
          </a:bodyPr>
          <a:lstStyle/>
          <a:p>
            <a:r>
              <a:rPr lang="en-US" sz="3200" dirty="0">
                <a:solidFill>
                  <a:schemeClr val="accent4">
                    <a:lumMod val="50000"/>
                  </a:schemeClr>
                </a:solidFill>
              </a:rPr>
              <a:t>DIMM/Chip</a:t>
            </a:r>
          </a:p>
        </p:txBody>
      </p:sp>
      <p:grpSp>
        <p:nvGrpSpPr>
          <p:cNvPr id="23" name="Group 22"/>
          <p:cNvGrpSpPr/>
          <p:nvPr/>
        </p:nvGrpSpPr>
        <p:grpSpPr>
          <a:xfrm>
            <a:off x="1995881" y="1790079"/>
            <a:ext cx="9537409" cy="3293794"/>
            <a:chOff x="1995881" y="1790079"/>
            <a:chExt cx="9537409" cy="3293794"/>
          </a:xfrm>
        </p:grpSpPr>
        <p:sp>
          <p:nvSpPr>
            <p:cNvPr id="89" name="TextBox 88"/>
            <p:cNvSpPr txBox="1"/>
            <p:nvPr/>
          </p:nvSpPr>
          <p:spPr>
            <a:xfrm>
              <a:off x="9578909" y="4499098"/>
              <a:ext cx="1954381" cy="584775"/>
            </a:xfrm>
            <a:prstGeom prst="rect">
              <a:avLst/>
            </a:prstGeom>
            <a:noFill/>
          </p:spPr>
          <p:txBody>
            <a:bodyPr wrap="none" rtlCol="0">
              <a:spAutoFit/>
            </a:bodyPr>
            <a:lstStyle/>
            <a:p>
              <a:r>
                <a:rPr lang="en-US" sz="3200">
                  <a:solidFill>
                    <a:schemeClr val="accent4">
                      <a:lumMod val="50000"/>
                    </a:schemeClr>
                  </a:solidFill>
                </a:rPr>
                <a:t>DRAM Cell</a:t>
              </a:r>
              <a:endParaRPr lang="en-US" sz="3200" dirty="0">
                <a:solidFill>
                  <a:schemeClr val="accent4">
                    <a:lumMod val="50000"/>
                  </a:schemeClr>
                </a:solidFill>
              </a:endParaRPr>
            </a:p>
          </p:txBody>
        </p:sp>
        <p:grpSp>
          <p:nvGrpSpPr>
            <p:cNvPr id="8" name="Group 7"/>
            <p:cNvGrpSpPr/>
            <p:nvPr/>
          </p:nvGrpSpPr>
          <p:grpSpPr>
            <a:xfrm>
              <a:off x="1995881" y="1790079"/>
              <a:ext cx="9463426" cy="2461065"/>
              <a:chOff x="1995881" y="1790079"/>
              <a:chExt cx="9463426" cy="2461065"/>
            </a:xfrm>
          </p:grpSpPr>
          <p:grpSp>
            <p:nvGrpSpPr>
              <p:cNvPr id="26" name="Group 25"/>
              <p:cNvGrpSpPr/>
              <p:nvPr/>
            </p:nvGrpSpPr>
            <p:grpSpPr>
              <a:xfrm>
                <a:off x="9443942" y="1833764"/>
                <a:ext cx="2015365" cy="2323073"/>
                <a:chOff x="2237156" y="4737373"/>
                <a:chExt cx="1471227" cy="1920241"/>
              </a:xfrm>
            </p:grpSpPr>
            <p:grpSp>
              <p:nvGrpSpPr>
                <p:cNvPr id="30" name="Group 29"/>
                <p:cNvGrpSpPr/>
                <p:nvPr/>
              </p:nvGrpSpPr>
              <p:grpSpPr>
                <a:xfrm>
                  <a:off x="2237156" y="4737373"/>
                  <a:ext cx="1471227" cy="1920241"/>
                  <a:chOff x="3796876" y="3681647"/>
                  <a:chExt cx="1862024" cy="2441460"/>
                </a:xfrm>
              </p:grpSpPr>
              <p:grpSp>
                <p:nvGrpSpPr>
                  <p:cNvPr id="32" name="Group 31"/>
                  <p:cNvGrpSpPr/>
                  <p:nvPr/>
                </p:nvGrpSpPr>
                <p:grpSpPr>
                  <a:xfrm>
                    <a:off x="3796876" y="3681647"/>
                    <a:ext cx="1862024" cy="2441460"/>
                    <a:chOff x="7229713" y="488439"/>
                    <a:chExt cx="1862024" cy="2441460"/>
                  </a:xfrm>
                </p:grpSpPr>
                <p:cxnSp>
                  <p:nvCxnSpPr>
                    <p:cNvPr id="35" name="Straight Connector 34"/>
                    <p:cNvCxnSpPr/>
                    <p:nvPr/>
                  </p:nvCxnSpPr>
                  <p:spPr>
                    <a:xfrm>
                      <a:off x="7229713" y="757082"/>
                      <a:ext cx="1851658" cy="0"/>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412899" y="488439"/>
                      <a:ext cx="0" cy="2441460"/>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8011310" y="757082"/>
                      <a:ext cx="0" cy="384361"/>
                    </a:xfrm>
                    <a:prstGeom prst="line">
                      <a:avLst/>
                    </a:prstGeom>
                    <a:ln w="76200">
                      <a:solidFill>
                        <a:srgbClr val="4682B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35636" y="1121831"/>
                      <a:ext cx="358759"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flipV="1">
                      <a:off x="7423078" y="1257732"/>
                      <a:ext cx="744953" cy="153746"/>
                    </a:xfrm>
                    <a:prstGeom prst="bentConnector3">
                      <a:avLst>
                        <a:gd name="adj1" fmla="val 61476"/>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40" name="Elbow Connector 39"/>
                    <p:cNvCxnSpPr/>
                    <p:nvPr/>
                  </p:nvCxnSpPr>
                  <p:spPr>
                    <a:xfrm rot="16200000" flipH="1">
                      <a:off x="8136433" y="1279150"/>
                      <a:ext cx="397003" cy="354164"/>
                    </a:xfrm>
                    <a:prstGeom prst="bentConnector3">
                      <a:avLst>
                        <a:gd name="adj1" fmla="val 40772"/>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512017" y="1781905"/>
                      <a:ext cx="0" cy="551285"/>
                    </a:xfrm>
                    <a:prstGeom prst="straightConnector1">
                      <a:avLst/>
                    </a:prstGeom>
                    <a:ln w="76200">
                      <a:solidFill>
                        <a:srgbClr val="4682B4"/>
                      </a:solidFill>
                      <a:tailEnd type="triangle" w="lg" len="lg"/>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035503" y="936931"/>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Transistor</a:t>
                      </a:r>
                    </a:p>
                  </p:txBody>
                </p:sp>
                <p:sp>
                  <p:nvSpPr>
                    <p:cNvPr id="45" name="Rectangle 44"/>
                    <p:cNvSpPr/>
                    <p:nvPr/>
                  </p:nvSpPr>
                  <p:spPr>
                    <a:xfrm>
                      <a:off x="7463076" y="1477870"/>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Capacitor</a:t>
                      </a:r>
                    </a:p>
                  </p:txBody>
                </p:sp>
              </p:grpSp>
              <p:cxnSp>
                <p:nvCxnSpPr>
                  <p:cNvPr id="33" name="Straight Connector 32"/>
                  <p:cNvCxnSpPr/>
                  <p:nvPr/>
                </p:nvCxnSpPr>
                <p:spPr>
                  <a:xfrm flipV="1">
                    <a:off x="4920243" y="4863242"/>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4924205" y="4974666"/>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grpSp>
            <p:cxnSp>
              <p:nvCxnSpPr>
                <p:cNvPr id="29" name="Straight Connector 28"/>
                <p:cNvCxnSpPr/>
                <p:nvPr/>
              </p:nvCxnSpPr>
              <p:spPr>
                <a:xfrm>
                  <a:off x="2715911" y="5342006"/>
                  <a:ext cx="283464"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grpSp>
          <p:cxnSp>
            <p:nvCxnSpPr>
              <p:cNvPr id="93" name="Straight Connector 92"/>
              <p:cNvCxnSpPr>
                <a:endCxn id="46" idx="0"/>
              </p:cNvCxnSpPr>
              <p:nvPr/>
            </p:nvCxnSpPr>
            <p:spPr>
              <a:xfrm flipH="1">
                <a:off x="1995881" y="1790079"/>
                <a:ext cx="7700645" cy="487655"/>
              </a:xfrm>
              <a:prstGeom prst="line">
                <a:avLst/>
              </a:prstGeom>
              <a:ln w="38100">
                <a:solidFill>
                  <a:schemeClr val="bg1">
                    <a:lumMod val="50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46" idx="4"/>
              </p:cNvCxnSpPr>
              <p:nvPr/>
            </p:nvCxnSpPr>
            <p:spPr>
              <a:xfrm flipH="1" flipV="1">
                <a:off x="1995881" y="2643494"/>
                <a:ext cx="7505453" cy="1607650"/>
              </a:xfrm>
              <a:prstGeom prst="line">
                <a:avLst/>
              </a:prstGeom>
              <a:ln w="38100">
                <a:solidFill>
                  <a:schemeClr val="bg1">
                    <a:lumMod val="50000"/>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1746913" y="2265528"/>
            <a:ext cx="503664" cy="369332"/>
          </a:xfrm>
          <a:prstGeom prst="rect">
            <a:avLst/>
          </a:prstGeom>
          <a:noFill/>
        </p:spPr>
        <p:txBody>
          <a:bodyPr wrap="none" rtlCol="0">
            <a:spAutoFit/>
          </a:bodyPr>
          <a:lstStyle/>
          <a:p>
            <a:r>
              <a:rPr lang="en-US">
                <a:solidFill>
                  <a:schemeClr val="bg1"/>
                </a:solidFill>
              </a:rPr>
              <a:t>cell</a:t>
            </a:r>
          </a:p>
        </p:txBody>
      </p:sp>
      <p:sp>
        <p:nvSpPr>
          <p:cNvPr id="65" name="Rounded Rectangle 6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The simplicity enabled DRAM to continuously scale</a:t>
            </a:r>
          </a:p>
        </p:txBody>
      </p:sp>
    </p:spTree>
    <p:extLst>
      <p:ext uri="{BB962C8B-B14F-4D97-AF65-F5344CB8AC3E}">
        <p14:creationId xmlns:p14="http://schemas.microsoft.com/office/powerpoint/2010/main" val="59035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nodeType="clickEffect">
                                  <p:stCondLst>
                                    <p:cond delay="0"/>
                                  </p:stCondLst>
                                  <p:childTnLst>
                                    <p:set>
                                      <p:cBhvr rctx="PPT">
                                        <p:cTn id="12" dur="indefinite"/>
                                        <p:tgtEl>
                                          <p:spTgt spid="80"/>
                                        </p:tgtEl>
                                        <p:attrNameLst>
                                          <p:attrName>style.opacity</p:attrName>
                                        </p:attrNameLst>
                                      </p:cBhvr>
                                      <p:to>
                                        <p:strVal val="0.5"/>
                                      </p:to>
                                    </p:set>
                                    <p:animEffect filter="image" prLst="opacity: 0.5">
                                      <p:cBhvr rctx="IE">
                                        <p:cTn id="13" dur="indefinite"/>
                                        <p:tgtEl>
                                          <p:spTgt spid="80"/>
                                        </p:tgtEl>
                                      </p:cBhvr>
                                    </p:animEffect>
                                  </p:childTnLst>
                                </p:cTn>
                              </p:par>
                              <p:par>
                                <p:cTn id="14" presetID="9" presetClass="emph" presetSubtype="0" grpId="0" nodeType="withEffect">
                                  <p:stCondLst>
                                    <p:cond delay="0"/>
                                  </p:stCondLst>
                                  <p:childTnLst>
                                    <p:set>
                                      <p:cBhvr rctx="PPT">
                                        <p:cTn id="15" dur="indefinite"/>
                                        <p:tgtEl>
                                          <p:spTgt spid="88"/>
                                        </p:tgtEl>
                                        <p:attrNameLst>
                                          <p:attrName>style.opacity</p:attrName>
                                        </p:attrNameLst>
                                      </p:cBhvr>
                                      <p:to>
                                        <p:strVal val="0.5"/>
                                      </p:to>
                                    </p:set>
                                    <p:animEffect filter="image" prLst="opacity: 0.5">
                                      <p:cBhvr rctx="IE">
                                        <p:cTn id="16" dur="indefinite"/>
                                        <p:tgtEl>
                                          <p:spTgt spid="88"/>
                                        </p:tgtEl>
                                      </p:cBhvr>
                                    </p:animEffec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6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7355931" y="1124712"/>
            <a:ext cx="1481145" cy="2741440"/>
            <a:chOff x="6377369" y="4280398"/>
            <a:chExt cx="1003300" cy="2476002"/>
          </a:xfrm>
        </p:grpSpPr>
        <p:grpSp>
          <p:nvGrpSpPr>
            <p:cNvPr id="100" name="Group 11"/>
            <p:cNvGrpSpPr>
              <a:grpSpLocks/>
            </p:cNvGrpSpPr>
            <p:nvPr/>
          </p:nvGrpSpPr>
          <p:grpSpPr bwMode="auto">
            <a:xfrm>
              <a:off x="6377369" y="4280398"/>
              <a:ext cx="1003300" cy="2476002"/>
              <a:chOff x="727821" y="3455585"/>
              <a:chExt cx="1003166" cy="2464062"/>
            </a:xfrm>
          </p:grpSpPr>
          <p:sp>
            <p:nvSpPr>
              <p:cNvPr id="107" name="Rectangle 106"/>
              <p:cNvSpPr/>
              <p:nvPr/>
            </p:nvSpPr>
            <p:spPr>
              <a:xfrm>
                <a:off x="727821" y="3491426"/>
                <a:ext cx="1003166" cy="2428221"/>
              </a:xfrm>
              <a:prstGeom prst="rect">
                <a:avLst/>
              </a:prstGeom>
              <a:solidFill>
                <a:schemeClr val="accent1"/>
              </a:solidFill>
              <a:ln w="1270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108" name="TextBox 21"/>
              <p:cNvSpPr txBox="1">
                <a:spLocks noChangeArrowheads="1"/>
              </p:cNvSpPr>
              <p:nvPr/>
            </p:nvSpPr>
            <p:spPr bwMode="auto">
              <a:xfrm>
                <a:off x="948502" y="3455585"/>
                <a:ext cx="533990" cy="359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chemeClr val="bg1"/>
                    </a:solidFill>
                    <a:latin typeface="Calibri" charset="0"/>
                    <a:ea typeface="Calibri" charset="0"/>
                    <a:cs typeface="Calibri" charset="0"/>
                  </a:rPr>
                  <a:t>rank0</a:t>
                </a:r>
              </a:p>
            </p:txBody>
          </p:sp>
        </p:grpSp>
        <p:grpSp>
          <p:nvGrpSpPr>
            <p:cNvPr id="101" name="Group 100"/>
            <p:cNvGrpSpPr/>
            <p:nvPr/>
          </p:nvGrpSpPr>
          <p:grpSpPr>
            <a:xfrm>
              <a:off x="6552002" y="4570443"/>
              <a:ext cx="685800" cy="613807"/>
              <a:chOff x="4392123" y="4570443"/>
              <a:chExt cx="685800" cy="613807"/>
            </a:xfrm>
          </p:grpSpPr>
          <p:sp>
            <p:nvSpPr>
              <p:cNvPr id="105" name="Rectangle 104"/>
              <p:cNvSpPr/>
              <p:nvPr/>
            </p:nvSpPr>
            <p:spPr bwMode="auto">
              <a:xfrm>
                <a:off x="4392123" y="4789899"/>
                <a:ext cx="685800" cy="394351"/>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106" name="Rectangle 105"/>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102" name="Group 101"/>
            <p:cNvGrpSpPr/>
            <p:nvPr/>
          </p:nvGrpSpPr>
          <p:grpSpPr>
            <a:xfrm>
              <a:off x="6552002" y="5686413"/>
              <a:ext cx="685800" cy="613807"/>
              <a:chOff x="4392123" y="4570443"/>
              <a:chExt cx="685800" cy="613807"/>
            </a:xfrm>
          </p:grpSpPr>
          <p:sp>
            <p:nvSpPr>
              <p:cNvPr id="103" name="Rectangle 102"/>
              <p:cNvSpPr/>
              <p:nvPr/>
            </p:nvSpPr>
            <p:spPr bwMode="auto">
              <a:xfrm>
                <a:off x="4392123" y="4789899"/>
                <a:ext cx="685800" cy="394351"/>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104" name="Rectangle 10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sp>
        <p:nvSpPr>
          <p:cNvPr id="2" name="Title 1"/>
          <p:cNvSpPr>
            <a:spLocks noGrp="1"/>
          </p:cNvSpPr>
          <p:nvPr>
            <p:ph type="title"/>
          </p:nvPr>
        </p:nvSpPr>
        <p:spPr/>
        <p:txBody>
          <a:bodyPr/>
          <a:lstStyle/>
          <a:p>
            <a:r>
              <a:rPr lang="en-US" dirty="0"/>
              <a:t>FAST CHUNK W/ REMAPPING</a:t>
            </a:r>
          </a:p>
        </p:txBody>
      </p:sp>
      <p:sp>
        <p:nvSpPr>
          <p:cNvPr id="4" name="Slide Number Placeholder 3"/>
          <p:cNvSpPr>
            <a:spLocks noGrp="1"/>
          </p:cNvSpPr>
          <p:nvPr>
            <p:ph type="sldNum" sz="quarter" idx="12"/>
          </p:nvPr>
        </p:nvSpPr>
        <p:spPr/>
        <p:txBody>
          <a:bodyPr/>
          <a:lstStyle/>
          <a:p>
            <a:fld id="{0BC41B36-6335-F546-90B9-E2121371E10D}" type="slidenum">
              <a:rPr lang="en-US" smtClean="0"/>
              <a:t>30</a:t>
            </a:fld>
            <a:endParaRPr lang="en-US"/>
          </a:p>
        </p:txBody>
      </p:sp>
      <p:grpSp>
        <p:nvGrpSpPr>
          <p:cNvPr id="39" name="Group 43"/>
          <p:cNvGrpSpPr>
            <a:grpSpLocks/>
          </p:cNvGrpSpPr>
          <p:nvPr/>
        </p:nvGrpSpPr>
        <p:grpSpPr bwMode="auto">
          <a:xfrm>
            <a:off x="2286000" y="1069849"/>
            <a:ext cx="1481145" cy="2796304"/>
            <a:chOff x="727233" y="3406262"/>
            <a:chExt cx="1003166" cy="2513881"/>
          </a:xfrm>
        </p:grpSpPr>
        <p:sp>
          <p:nvSpPr>
            <p:cNvPr id="92" name="Rectangle 91"/>
            <p:cNvSpPr/>
            <p:nvPr/>
          </p:nvSpPr>
          <p:spPr>
            <a:xfrm>
              <a:off x="727233" y="3491922"/>
              <a:ext cx="1003166" cy="2428221"/>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3" name="TextBox 63"/>
            <p:cNvSpPr txBox="1">
              <a:spLocks noChangeArrowheads="1"/>
            </p:cNvSpPr>
            <p:nvPr/>
          </p:nvSpPr>
          <p:spPr bwMode="auto">
            <a:xfrm>
              <a:off x="948502" y="3406262"/>
              <a:ext cx="591923"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dirty="0">
                  <a:solidFill>
                    <a:srgbClr val="0000FF"/>
                  </a:solidFill>
                  <a:latin typeface="Calibri" charset="0"/>
                  <a:ea typeface="Calibri" charset="0"/>
                  <a:cs typeface="Calibri" charset="0"/>
                </a:rPr>
                <a:t>chip0</a:t>
              </a:r>
            </a:p>
          </p:txBody>
        </p:sp>
      </p:grpSp>
      <p:grpSp>
        <p:nvGrpSpPr>
          <p:cNvPr id="40" name="Group 22"/>
          <p:cNvGrpSpPr>
            <a:grpSpLocks/>
          </p:cNvGrpSpPr>
          <p:nvPr/>
        </p:nvGrpSpPr>
        <p:grpSpPr bwMode="auto">
          <a:xfrm>
            <a:off x="4175932" y="1035836"/>
            <a:ext cx="1481145" cy="2832076"/>
            <a:chOff x="727267" y="3373380"/>
            <a:chExt cx="1003166" cy="2546039"/>
          </a:xfrm>
        </p:grpSpPr>
        <p:sp>
          <p:nvSpPr>
            <p:cNvPr id="90" name="Rectangle 89"/>
            <p:cNvSpPr/>
            <p:nvPr/>
          </p:nvSpPr>
          <p:spPr>
            <a:xfrm>
              <a:off x="727267" y="3491197"/>
              <a:ext cx="1003166" cy="2428222"/>
            </a:xfrm>
            <a:prstGeom prst="rect">
              <a:avLst/>
            </a:prstGeom>
            <a:solidFill>
              <a:srgbClr val="FFFF00"/>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latin typeface="Calibri" charset="0"/>
                <a:ea typeface="Calibri" charset="0"/>
                <a:cs typeface="Calibri" charset="0"/>
              </a:endParaRPr>
            </a:p>
          </p:txBody>
        </p:sp>
        <p:sp>
          <p:nvSpPr>
            <p:cNvPr id="91" name="TextBox 42"/>
            <p:cNvSpPr txBox="1">
              <a:spLocks noChangeArrowheads="1"/>
            </p:cNvSpPr>
            <p:nvPr/>
          </p:nvSpPr>
          <p:spPr bwMode="auto">
            <a:xfrm>
              <a:off x="948502" y="3373380"/>
              <a:ext cx="591923" cy="41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0000FF"/>
                  </a:solidFill>
                  <a:latin typeface="Calibri" charset="0"/>
                  <a:ea typeface="Calibri" charset="0"/>
                  <a:cs typeface="Calibri" charset="0"/>
                </a:rPr>
                <a:t>chip1</a:t>
              </a:r>
            </a:p>
          </p:txBody>
        </p:sp>
      </p:grpSp>
      <p:grpSp>
        <p:nvGrpSpPr>
          <p:cNvPr id="66" name="Group 65"/>
          <p:cNvGrpSpPr/>
          <p:nvPr/>
        </p:nvGrpSpPr>
        <p:grpSpPr>
          <a:xfrm>
            <a:off x="2524324" y="1460398"/>
            <a:ext cx="1012428" cy="1124095"/>
            <a:chOff x="4392123" y="4570443"/>
            <a:chExt cx="685800" cy="1015459"/>
          </a:xfrm>
        </p:grpSpPr>
        <p:sp>
          <p:nvSpPr>
            <p:cNvPr id="86" name="Rectangle 85"/>
            <p:cNvSpPr/>
            <p:nvPr/>
          </p:nvSpPr>
          <p:spPr bwMode="auto">
            <a:xfrm>
              <a:off x="4392123" y="4784215"/>
              <a:ext cx="685800" cy="3968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88" name="Rectangle 87"/>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89" name="Rectangle 8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7" name="Group 66"/>
          <p:cNvGrpSpPr/>
          <p:nvPr/>
        </p:nvGrpSpPr>
        <p:grpSpPr>
          <a:xfrm>
            <a:off x="2524324" y="2695757"/>
            <a:ext cx="1012428" cy="1124095"/>
            <a:chOff x="4392123" y="4570443"/>
            <a:chExt cx="685800" cy="1015459"/>
          </a:xfrm>
        </p:grpSpPr>
        <p:sp>
          <p:nvSpPr>
            <p:cNvPr id="81" name="Rectangle 80"/>
            <p:cNvSpPr/>
            <p:nvPr/>
          </p:nvSpPr>
          <p:spPr bwMode="auto">
            <a:xfrm>
              <a:off x="4392123" y="4777027"/>
              <a:ext cx="685800" cy="404063"/>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83" name="Rectangle 82"/>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17</a:t>
              </a:r>
            </a:p>
          </p:txBody>
        </p:sp>
        <p:sp>
          <p:nvSpPr>
            <p:cNvPr id="84" name="Rectangle 8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grpSp>
        <p:nvGrpSpPr>
          <p:cNvPr id="68" name="Group 67"/>
          <p:cNvGrpSpPr/>
          <p:nvPr/>
        </p:nvGrpSpPr>
        <p:grpSpPr>
          <a:xfrm>
            <a:off x="4425328" y="1460398"/>
            <a:ext cx="1012428" cy="1124095"/>
            <a:chOff x="4392123" y="4570443"/>
            <a:chExt cx="685800" cy="1015459"/>
          </a:xfrm>
        </p:grpSpPr>
        <p:sp>
          <p:nvSpPr>
            <p:cNvPr id="76" name="Rectangle 75"/>
            <p:cNvSpPr/>
            <p:nvPr/>
          </p:nvSpPr>
          <p:spPr bwMode="auto">
            <a:xfrm>
              <a:off x="4392123" y="4784215"/>
              <a:ext cx="685800" cy="396875"/>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18</a:t>
              </a:r>
            </a:p>
          </p:txBody>
        </p:sp>
        <p:sp>
          <p:nvSpPr>
            <p:cNvPr id="78" name="Rectangle 77"/>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23</a:t>
              </a:r>
            </a:p>
          </p:txBody>
        </p:sp>
        <p:sp>
          <p:nvSpPr>
            <p:cNvPr id="79" name="Rectangle 78"/>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bank0</a:t>
              </a:r>
            </a:p>
          </p:txBody>
        </p:sp>
      </p:grpSp>
      <p:grpSp>
        <p:nvGrpSpPr>
          <p:cNvPr id="69" name="Group 68"/>
          <p:cNvGrpSpPr/>
          <p:nvPr/>
        </p:nvGrpSpPr>
        <p:grpSpPr>
          <a:xfrm>
            <a:off x="4425328" y="2695757"/>
            <a:ext cx="1012428" cy="1124095"/>
            <a:chOff x="4392123" y="4570443"/>
            <a:chExt cx="685800" cy="1015459"/>
          </a:xfrm>
        </p:grpSpPr>
        <p:sp>
          <p:nvSpPr>
            <p:cNvPr id="70" name="Rectangle 69"/>
            <p:cNvSpPr/>
            <p:nvPr/>
          </p:nvSpPr>
          <p:spPr bwMode="auto">
            <a:xfrm>
              <a:off x="4392123" y="4784214"/>
              <a:ext cx="685800" cy="393304"/>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19</a:t>
              </a:r>
            </a:p>
          </p:txBody>
        </p:sp>
        <p:sp>
          <p:nvSpPr>
            <p:cNvPr id="72" name="Rectangle 71"/>
            <p:cNvSpPr/>
            <p:nvPr/>
          </p:nvSpPr>
          <p:spPr bwMode="auto">
            <a:xfrm>
              <a:off x="4392123" y="5181090"/>
              <a:ext cx="685800" cy="404812"/>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rgbClr val="000000"/>
                  </a:solidFill>
                  <a:latin typeface="Calibri" charset="0"/>
                  <a:ea typeface="Calibri" charset="0"/>
                  <a:cs typeface="Calibri" charset="0"/>
                </a:rPr>
                <a:t>24</a:t>
              </a:r>
              <a:endParaRPr lang="en-US" sz="2000" dirty="0">
                <a:solidFill>
                  <a:srgbClr val="000000"/>
                </a:solidFill>
                <a:latin typeface="Calibri" charset="0"/>
                <a:ea typeface="Calibri" charset="0"/>
                <a:cs typeface="Calibri" charset="0"/>
              </a:endParaRPr>
            </a:p>
          </p:txBody>
        </p:sp>
        <p:sp>
          <p:nvSpPr>
            <p:cNvPr id="74" name="Rectangle 73"/>
            <p:cNvSpPr/>
            <p:nvPr/>
          </p:nvSpPr>
          <p:spPr bwMode="auto">
            <a:xfrm>
              <a:off x="4392123" y="4570443"/>
              <a:ext cx="685800" cy="219456"/>
            </a:xfrm>
            <a:prstGeom prst="rect">
              <a:avLst/>
            </a:prstGeom>
            <a:solidFill>
              <a:srgbClr val="FF80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bg2"/>
                  </a:solidFill>
                  <a:latin typeface="Calibri" charset="0"/>
                  <a:ea typeface="Calibri" charset="0"/>
                  <a:cs typeface="Calibri" charset="0"/>
                </a:rPr>
                <a:t>bank1</a:t>
              </a:r>
            </a:p>
          </p:txBody>
        </p:sp>
      </p:grpSp>
      <p:sp>
        <p:nvSpPr>
          <p:cNvPr id="50" name="Rectangle 49"/>
          <p:cNvSpPr/>
          <p:nvPr/>
        </p:nvSpPr>
        <p:spPr bwMode="auto">
          <a:xfrm>
            <a:off x="7613737" y="2125461"/>
            <a:ext cx="1012428" cy="43662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51" name="Rectangle 50"/>
          <p:cNvSpPr/>
          <p:nvPr/>
        </p:nvSpPr>
        <p:spPr bwMode="auto">
          <a:xfrm>
            <a:off x="7613737" y="3361068"/>
            <a:ext cx="1012428" cy="436627"/>
          </a:xfrm>
          <a:prstGeom prst="rect">
            <a:avLst/>
          </a:prstGeom>
          <a:solidFill>
            <a:schemeClr val="bg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000000"/>
                </a:solidFill>
                <a:latin typeface="Calibri" charset="0"/>
                <a:ea typeface="Calibri" charset="0"/>
                <a:cs typeface="Calibri" charset="0"/>
              </a:rPr>
              <a:t>24</a:t>
            </a:r>
          </a:p>
        </p:txBody>
      </p:sp>
      <p:sp>
        <p:nvSpPr>
          <p:cNvPr id="41" name="Rounded Rectangle 40"/>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Bad chip leads to slow rank even w/ remapping</a:t>
            </a:r>
          </a:p>
        </p:txBody>
      </p:sp>
      <p:sp>
        <p:nvSpPr>
          <p:cNvPr id="44" name="Content Placeholder 2"/>
          <p:cNvSpPr txBox="1">
            <a:spLocks/>
          </p:cNvSpPr>
          <p:nvPr/>
        </p:nvSpPr>
        <p:spPr bwMode="auto">
          <a:xfrm>
            <a:off x="2267712" y="3886200"/>
            <a:ext cx="8247888"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500"/>
              </a:spcAft>
              <a:buClrTx/>
              <a:buSzTx/>
              <a:buNone/>
            </a:pPr>
            <a:r>
              <a:rPr lang="en-US" dirty="0">
                <a:solidFill>
                  <a:schemeClr val="accent4">
                    <a:lumMod val="50000"/>
                  </a:schemeClr>
                </a:solidFill>
              </a:rPr>
              <a:t>Partition bank into chunks</a:t>
            </a:r>
          </a:p>
          <a:p>
            <a:pPr marL="0" indent="0" eaLnBrk="1" fontAlgn="auto" hangingPunct="1">
              <a:spcBef>
                <a:spcPts val="0"/>
              </a:spcBef>
              <a:spcAft>
                <a:spcPts val="500"/>
              </a:spcAft>
              <a:buClrTx/>
              <a:buSzTx/>
              <a:buNone/>
            </a:pPr>
            <a:r>
              <a:rPr lang="en-US" dirty="0">
                <a:solidFill>
                  <a:schemeClr val="accent4">
                    <a:lumMod val="50000"/>
                  </a:schemeClr>
                </a:solidFill>
              </a:rPr>
              <a:t>Detect chip-chunk timings</a:t>
            </a:r>
          </a:p>
          <a:p>
            <a:pPr marL="0" indent="0" eaLnBrk="1" fontAlgn="auto" hangingPunct="1">
              <a:spcBef>
                <a:spcPts val="0"/>
              </a:spcBef>
              <a:spcAft>
                <a:spcPts val="0"/>
              </a:spcAft>
              <a:buClrTx/>
              <a:buSzTx/>
              <a:buNone/>
            </a:pPr>
            <a:r>
              <a:rPr lang="en-US" dirty="0">
                <a:solidFill>
                  <a:srgbClr val="0432FF"/>
                </a:solidFill>
              </a:rPr>
              <a:t>Remap</a:t>
            </a:r>
            <a:r>
              <a:rPr lang="en-US" dirty="0">
                <a:solidFill>
                  <a:schemeClr val="accent4">
                    <a:lumMod val="50000"/>
                  </a:schemeClr>
                </a:solidFill>
              </a:rPr>
              <a:t> chunks within each chip-bank</a:t>
            </a:r>
          </a:p>
        </p:txBody>
      </p:sp>
      <p:grpSp>
        <p:nvGrpSpPr>
          <p:cNvPr id="7" name="Group 6"/>
          <p:cNvGrpSpPr/>
          <p:nvPr/>
        </p:nvGrpSpPr>
        <p:grpSpPr>
          <a:xfrm>
            <a:off x="2524178" y="1691398"/>
            <a:ext cx="6107180" cy="2143623"/>
            <a:chOff x="2524178" y="1691398"/>
            <a:chExt cx="6107180" cy="2143623"/>
          </a:xfrm>
        </p:grpSpPr>
        <p:grpSp>
          <p:nvGrpSpPr>
            <p:cNvPr id="6" name="Group 5"/>
            <p:cNvGrpSpPr/>
            <p:nvPr/>
          </p:nvGrpSpPr>
          <p:grpSpPr>
            <a:xfrm>
              <a:off x="2524178" y="1691398"/>
              <a:ext cx="4831753" cy="2143623"/>
              <a:chOff x="2524178" y="1691398"/>
              <a:chExt cx="4831753" cy="2143623"/>
            </a:xfrm>
          </p:grpSpPr>
          <p:cxnSp>
            <p:nvCxnSpPr>
              <p:cNvPr id="42" name="Elbow Connector 41"/>
              <p:cNvCxnSpPr>
                <a:stCxn id="83" idx="3"/>
              </p:cNvCxnSpPr>
              <p:nvPr/>
            </p:nvCxnSpPr>
            <p:spPr bwMode="auto">
              <a:xfrm flipV="1">
                <a:off x="3536752" y="1874435"/>
                <a:ext cx="3819179" cy="1721356"/>
              </a:xfrm>
              <a:prstGeom prst="bentConnector3">
                <a:avLst>
                  <a:gd name="adj1" fmla="val 12316"/>
                </a:avLst>
              </a:prstGeom>
              <a:ln w="38100" cap="flat" cmpd="sng">
                <a:solidFill>
                  <a:srgbClr val="008000"/>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3" name="Rectangle 42"/>
              <p:cNvSpPr>
                <a:spLocks noChangeArrowheads="1"/>
              </p:cNvSpPr>
              <p:nvPr/>
            </p:nvSpPr>
            <p:spPr bwMode="auto">
              <a:xfrm>
                <a:off x="2524178" y="3367798"/>
                <a:ext cx="1011815" cy="467223"/>
              </a:xfrm>
              <a:prstGeom prst="rect">
                <a:avLst/>
              </a:prstGeom>
              <a:solidFill>
                <a:srgbClr val="00FF00">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45" name="Rectangle 44"/>
              <p:cNvSpPr>
                <a:spLocks noChangeArrowheads="1"/>
              </p:cNvSpPr>
              <p:nvPr/>
            </p:nvSpPr>
            <p:spPr bwMode="auto">
              <a:xfrm>
                <a:off x="4430789" y="1691398"/>
                <a:ext cx="1011815" cy="467223"/>
              </a:xfrm>
              <a:prstGeom prst="rect">
                <a:avLst/>
              </a:prstGeom>
              <a:solidFill>
                <a:srgbClr val="00FF00">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sp>
          <p:nvSpPr>
            <p:cNvPr id="49" name="Rectangle 48"/>
            <p:cNvSpPr>
              <a:spLocks noChangeArrowheads="1"/>
            </p:cNvSpPr>
            <p:nvPr/>
          </p:nvSpPr>
          <p:spPr bwMode="auto">
            <a:xfrm>
              <a:off x="7619543" y="1693672"/>
              <a:ext cx="1011815" cy="467223"/>
            </a:xfrm>
            <a:prstGeom prst="rect">
              <a:avLst/>
            </a:prstGeom>
            <a:solidFill>
              <a:srgbClr val="00FF00">
                <a:alpha val="52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grpSp>
        <p:nvGrpSpPr>
          <p:cNvPr id="8" name="Group 7"/>
          <p:cNvGrpSpPr/>
          <p:nvPr/>
        </p:nvGrpSpPr>
        <p:grpSpPr>
          <a:xfrm>
            <a:off x="2524178" y="2147249"/>
            <a:ext cx="6107179" cy="1231022"/>
            <a:chOff x="2524178" y="2147249"/>
            <a:chExt cx="6107179" cy="1231022"/>
          </a:xfrm>
        </p:grpSpPr>
        <p:grpSp>
          <p:nvGrpSpPr>
            <p:cNvPr id="5" name="Group 4"/>
            <p:cNvGrpSpPr/>
            <p:nvPr/>
          </p:nvGrpSpPr>
          <p:grpSpPr>
            <a:xfrm>
              <a:off x="2524178" y="2156395"/>
              <a:ext cx="4831753" cy="1221876"/>
              <a:chOff x="2524178" y="2156395"/>
              <a:chExt cx="4831753" cy="1221876"/>
            </a:xfrm>
          </p:grpSpPr>
          <p:cxnSp>
            <p:nvCxnSpPr>
              <p:cNvPr id="55" name="Elbow Connector 54"/>
              <p:cNvCxnSpPr>
                <a:stCxn id="81" idx="3"/>
              </p:cNvCxnSpPr>
              <p:nvPr/>
            </p:nvCxnSpPr>
            <p:spPr bwMode="auto">
              <a:xfrm flipV="1">
                <a:off x="3536752" y="2298104"/>
                <a:ext cx="3819179" cy="849983"/>
              </a:xfrm>
              <a:prstGeom prst="bentConnector3">
                <a:avLst>
                  <a:gd name="adj1" fmla="val 14828"/>
                </a:avLst>
              </a:prstGeom>
              <a:ln w="38100" cap="flat" cmpd="sng">
                <a:solidFill>
                  <a:srgbClr val="800000"/>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6" name="Rectangle 45"/>
              <p:cNvSpPr>
                <a:spLocks noChangeArrowheads="1"/>
              </p:cNvSpPr>
              <p:nvPr/>
            </p:nvSpPr>
            <p:spPr bwMode="auto">
              <a:xfrm>
                <a:off x="2524178" y="2944743"/>
                <a:ext cx="1011815" cy="433528"/>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sp>
            <p:nvSpPr>
              <p:cNvPr id="47" name="Rectangle 46"/>
              <p:cNvSpPr>
                <a:spLocks noChangeArrowheads="1"/>
              </p:cNvSpPr>
              <p:nvPr/>
            </p:nvSpPr>
            <p:spPr bwMode="auto">
              <a:xfrm>
                <a:off x="4430789" y="2156395"/>
                <a:ext cx="1011815" cy="433528"/>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sp>
          <p:nvSpPr>
            <p:cNvPr id="52" name="Rectangle 51"/>
            <p:cNvSpPr>
              <a:spLocks noChangeArrowheads="1"/>
            </p:cNvSpPr>
            <p:nvPr/>
          </p:nvSpPr>
          <p:spPr bwMode="auto">
            <a:xfrm>
              <a:off x="7619542" y="2147249"/>
              <a:ext cx="1011815" cy="433528"/>
            </a:xfrm>
            <a:prstGeom prst="rect">
              <a:avLst/>
            </a:prstGeom>
            <a:solidFill>
              <a:srgbClr val="FF0000">
                <a:alpha val="52156"/>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2000"/>
            </a:p>
          </p:txBody>
        </p:sp>
      </p:grpSp>
    </p:spTree>
    <p:extLst>
      <p:ext uri="{BB962C8B-B14F-4D97-AF65-F5344CB8AC3E}">
        <p14:creationId xmlns:p14="http://schemas.microsoft.com/office/powerpoint/2010/main" val="195060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CONSTRUCTION (BIN)</a:t>
            </a:r>
          </a:p>
        </p:txBody>
      </p:sp>
      <p:sp>
        <p:nvSpPr>
          <p:cNvPr id="4" name="Slide Number Placeholder 3"/>
          <p:cNvSpPr>
            <a:spLocks noGrp="1"/>
          </p:cNvSpPr>
          <p:nvPr>
            <p:ph type="sldNum" sz="quarter" idx="12"/>
          </p:nvPr>
        </p:nvSpPr>
        <p:spPr/>
        <p:txBody>
          <a:bodyPr/>
          <a:lstStyle/>
          <a:p>
            <a:fld id="{0BC41B36-6335-F546-90B9-E2121371E10D}" type="slidenum">
              <a:rPr lang="en-US" smtClean="0"/>
              <a:t>31</a:t>
            </a:fld>
            <a:endParaRPr lang="en-US"/>
          </a:p>
        </p:txBody>
      </p:sp>
      <p:sp>
        <p:nvSpPr>
          <p:cNvPr id="41" name="Rounded Rectangle 40"/>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How to fully utilize the exposed fast regions?</a:t>
            </a:r>
          </a:p>
        </p:txBody>
      </p:sp>
      <p:sp>
        <p:nvSpPr>
          <p:cNvPr id="166" name="Content Placeholder 2"/>
          <p:cNvSpPr txBox="1">
            <a:spLocks/>
          </p:cNvSpPr>
          <p:nvPr/>
        </p:nvSpPr>
        <p:spPr bwMode="auto">
          <a:xfrm>
            <a:off x="2267712" y="4058476"/>
            <a:ext cx="8247888" cy="1326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1000"/>
              </a:spcAft>
              <a:buClrTx/>
              <a:buSzTx/>
              <a:buNone/>
            </a:pPr>
            <a:r>
              <a:rPr lang="en-US" dirty="0">
                <a:solidFill>
                  <a:srgbClr val="0432FF"/>
                </a:solidFill>
              </a:rPr>
              <a:t>Cluster</a:t>
            </a:r>
            <a:r>
              <a:rPr lang="en-US" dirty="0">
                <a:solidFill>
                  <a:schemeClr val="accent4">
                    <a:lumMod val="50000"/>
                  </a:schemeClr>
                </a:solidFill>
              </a:rPr>
              <a:t> chips into bins using similarity</a:t>
            </a:r>
          </a:p>
          <a:p>
            <a:pPr marL="0" indent="0" eaLnBrk="1" fontAlgn="auto" hangingPunct="1">
              <a:spcBef>
                <a:spcPts val="0"/>
              </a:spcBef>
              <a:spcAft>
                <a:spcPts val="500"/>
              </a:spcAft>
              <a:buClrTx/>
              <a:buSzTx/>
              <a:buNone/>
            </a:pPr>
            <a:r>
              <a:rPr lang="en-US" dirty="0">
                <a:solidFill>
                  <a:srgbClr val="0432FF"/>
                </a:solidFill>
              </a:rPr>
              <a:t>Construct</a:t>
            </a:r>
            <a:r>
              <a:rPr lang="en-US" dirty="0">
                <a:solidFill>
                  <a:schemeClr val="accent4">
                    <a:lumMod val="50000"/>
                  </a:schemeClr>
                </a:solidFill>
              </a:rPr>
              <a:t> ranks using chips from each bin</a:t>
            </a:r>
          </a:p>
        </p:txBody>
      </p:sp>
      <p:sp>
        <p:nvSpPr>
          <p:cNvPr id="44" name="Date Placeholder 6"/>
          <p:cNvSpPr txBox="1">
            <a:spLocks/>
          </p:cNvSpPr>
          <p:nvPr/>
        </p:nvSpPr>
        <p:spPr>
          <a:xfrm>
            <a:off x="5941079" y="3335401"/>
            <a:ext cx="1704508" cy="53095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tx1"/>
                </a:solidFill>
                <a:latin typeface="Arial" charset="0"/>
                <a:ea typeface="ＭＳ Ｐゴシック" charset="0"/>
                <a:cs typeface="+mn-cs"/>
              </a:defRPr>
            </a:lvl2pPr>
            <a:lvl3pPr marL="11430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3pPr>
            <a:lvl4pPr marL="16002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4pPr>
            <a:lvl5pPr marL="2057400" indent="-228600" algn="l" defTabSz="457200" rtl="0" fontAlgn="base">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endParaRPr lang="en-US" sz="900" dirty="0">
              <a:solidFill>
                <a:srgbClr val="002B5E"/>
              </a:solidFill>
              <a:latin typeface="Georgia" charset="0"/>
            </a:endParaRPr>
          </a:p>
        </p:txBody>
      </p:sp>
      <p:sp>
        <p:nvSpPr>
          <p:cNvPr id="161" name="Rectangle 160"/>
          <p:cNvSpPr/>
          <p:nvPr/>
        </p:nvSpPr>
        <p:spPr>
          <a:xfrm>
            <a:off x="5053670" y="1516992"/>
            <a:ext cx="747522" cy="411480"/>
          </a:xfrm>
          <a:prstGeom prst="rect">
            <a:avLst/>
          </a:prstGeom>
          <a:solidFill>
            <a:srgbClr val="00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latin typeface="Times New Roman"/>
                <a:cs typeface="Times New Roman"/>
              </a:rPr>
              <a:t>b0</a:t>
            </a:r>
          </a:p>
        </p:txBody>
      </p:sp>
      <p:sp>
        <p:nvSpPr>
          <p:cNvPr id="162" name="Rectangle 161"/>
          <p:cNvSpPr/>
          <p:nvPr/>
        </p:nvSpPr>
        <p:spPr>
          <a:xfrm>
            <a:off x="5053670" y="2416529"/>
            <a:ext cx="747522" cy="411480"/>
          </a:xfrm>
          <a:prstGeom prst="rect">
            <a:avLst/>
          </a:prstGeom>
          <a:solidFill>
            <a:srgbClr val="24FCAA"/>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latin typeface="Times New Roman"/>
                <a:cs typeface="Times New Roman"/>
              </a:rPr>
              <a:t>b1</a:t>
            </a:r>
          </a:p>
        </p:txBody>
      </p:sp>
      <p:sp>
        <p:nvSpPr>
          <p:cNvPr id="163" name="Rectangle 162"/>
          <p:cNvSpPr/>
          <p:nvPr/>
        </p:nvSpPr>
        <p:spPr>
          <a:xfrm>
            <a:off x="5053670" y="3318453"/>
            <a:ext cx="822960" cy="411480"/>
          </a:xfrm>
          <a:prstGeom prst="rect">
            <a:avLst/>
          </a:prstGeom>
          <a:solidFill>
            <a:schemeClr val="accent6">
              <a:lumMod val="60000"/>
              <a:lumOff val="40000"/>
            </a:schemeClr>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solidFill>
                  <a:srgbClr val="000000"/>
                </a:solidFill>
                <a:latin typeface="Times New Roman"/>
                <a:cs typeface="Times New Roman"/>
              </a:rPr>
              <a:t>bM</a:t>
            </a:r>
            <a:endParaRPr lang="en-US" sz="2400" dirty="0">
              <a:solidFill>
                <a:srgbClr val="000000"/>
              </a:solidFill>
              <a:latin typeface="Times New Roman"/>
              <a:cs typeface="Times New Roman"/>
            </a:endParaRPr>
          </a:p>
        </p:txBody>
      </p:sp>
      <p:sp>
        <p:nvSpPr>
          <p:cNvPr id="164" name="Rectangle 163"/>
          <p:cNvSpPr/>
          <p:nvPr/>
        </p:nvSpPr>
        <p:spPr>
          <a:xfrm>
            <a:off x="5104811" y="2956554"/>
            <a:ext cx="509039" cy="233929"/>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660066"/>
                </a:solidFill>
                <a:latin typeface="Times New Roman"/>
                <a:cs typeface="Times New Roman"/>
              </a:rPr>
              <a:t>…</a:t>
            </a:r>
          </a:p>
        </p:txBody>
      </p:sp>
      <p:grpSp>
        <p:nvGrpSpPr>
          <p:cNvPr id="156" name="Group 155"/>
          <p:cNvGrpSpPr/>
          <p:nvPr/>
        </p:nvGrpSpPr>
        <p:grpSpPr>
          <a:xfrm rot="16200000">
            <a:off x="3390178" y="2323867"/>
            <a:ext cx="2111742" cy="585709"/>
            <a:chOff x="3144164" y="2751890"/>
            <a:chExt cx="2818512" cy="726195"/>
          </a:xfrm>
          <a:solidFill>
            <a:srgbClr val="660066"/>
          </a:solidFill>
        </p:grpSpPr>
        <p:sp>
          <p:nvSpPr>
            <p:cNvPr id="158" name="Bent-Up Arrow 157"/>
            <p:cNvSpPr/>
            <p:nvPr/>
          </p:nvSpPr>
          <p:spPr>
            <a:xfrm flipV="1">
              <a:off x="4499636" y="2751891"/>
              <a:ext cx="1463040" cy="716286"/>
            </a:xfrm>
            <a:prstGeom prst="bentUp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Bent-Up Arrow 158"/>
            <p:cNvSpPr/>
            <p:nvPr/>
          </p:nvSpPr>
          <p:spPr>
            <a:xfrm flipH="1" flipV="1">
              <a:off x="3144164" y="2751890"/>
              <a:ext cx="1363006" cy="716286"/>
            </a:xfrm>
            <a:prstGeom prst="bentUp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Down Arrow 159"/>
            <p:cNvSpPr/>
            <p:nvPr/>
          </p:nvSpPr>
          <p:spPr>
            <a:xfrm>
              <a:off x="4330331" y="2929445"/>
              <a:ext cx="365760" cy="548640"/>
            </a:xfrm>
            <a:prstGeom prst="downArrow">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7" name="TextBox 156"/>
          <p:cNvSpPr txBox="1"/>
          <p:nvPr/>
        </p:nvSpPr>
        <p:spPr>
          <a:xfrm>
            <a:off x="4024398" y="980879"/>
            <a:ext cx="2018438" cy="461665"/>
          </a:xfrm>
          <a:prstGeom prst="rect">
            <a:avLst/>
          </a:prstGeom>
          <a:noFill/>
        </p:spPr>
        <p:txBody>
          <a:bodyPr wrap="none" rtlCol="0">
            <a:spAutoFit/>
          </a:bodyPr>
          <a:lstStyle/>
          <a:p>
            <a:r>
              <a:rPr lang="en-US" sz="2400" dirty="0">
                <a:solidFill>
                  <a:srgbClr val="7F7F7F"/>
                </a:solidFill>
                <a:latin typeface="Calibri" charset="0"/>
                <a:ea typeface="Calibri" charset="0"/>
                <a:cs typeface="Calibri" charset="0"/>
              </a:rPr>
              <a:t>Clustering bins</a:t>
            </a:r>
          </a:p>
        </p:txBody>
      </p:sp>
      <p:grpSp>
        <p:nvGrpSpPr>
          <p:cNvPr id="127" name="Group 126"/>
          <p:cNvGrpSpPr/>
          <p:nvPr/>
        </p:nvGrpSpPr>
        <p:grpSpPr>
          <a:xfrm>
            <a:off x="3129274" y="1665269"/>
            <a:ext cx="1013419" cy="1833098"/>
            <a:chOff x="4863192" y="818870"/>
            <a:chExt cx="1256495" cy="2134606"/>
          </a:xfrm>
        </p:grpSpPr>
        <p:sp>
          <p:nvSpPr>
            <p:cNvPr id="152" name="TextBox 151"/>
            <p:cNvSpPr txBox="1"/>
            <p:nvPr/>
          </p:nvSpPr>
          <p:spPr>
            <a:xfrm>
              <a:off x="4863192" y="818870"/>
              <a:ext cx="1171032" cy="537600"/>
            </a:xfrm>
            <a:prstGeom prst="rect">
              <a:avLst/>
            </a:prstGeom>
            <a:noFill/>
          </p:spPr>
          <p:txBody>
            <a:bodyPr wrap="none" rtlCol="0">
              <a:spAutoFit/>
            </a:bodyPr>
            <a:lstStyle/>
            <a:p>
              <a:r>
                <a:rPr lang="en-US" sz="2400" dirty="0">
                  <a:solidFill>
                    <a:srgbClr val="FF6600"/>
                  </a:solidFill>
                  <a:latin typeface="Times New Roman"/>
                  <a:cs typeface="Times New Roman"/>
                </a:rPr>
                <a:t>chip 1</a:t>
              </a:r>
            </a:p>
          </p:txBody>
        </p:sp>
        <p:sp>
          <p:nvSpPr>
            <p:cNvPr id="153" name="TextBox 152"/>
            <p:cNvSpPr txBox="1"/>
            <p:nvPr/>
          </p:nvSpPr>
          <p:spPr>
            <a:xfrm>
              <a:off x="4863192" y="1618620"/>
              <a:ext cx="1171032" cy="537599"/>
            </a:xfrm>
            <a:prstGeom prst="rect">
              <a:avLst/>
            </a:prstGeom>
            <a:noFill/>
          </p:spPr>
          <p:txBody>
            <a:bodyPr wrap="none" rtlCol="0">
              <a:spAutoFit/>
            </a:bodyPr>
            <a:lstStyle/>
            <a:p>
              <a:r>
                <a:rPr lang="en-US" sz="2400" dirty="0">
                  <a:solidFill>
                    <a:srgbClr val="FF6600"/>
                  </a:solidFill>
                  <a:latin typeface="Times New Roman"/>
                  <a:cs typeface="Times New Roman"/>
                </a:rPr>
                <a:t>chip n</a:t>
              </a:r>
            </a:p>
          </p:txBody>
        </p:sp>
        <p:sp>
          <p:nvSpPr>
            <p:cNvPr id="154" name="TextBox 153"/>
            <p:cNvSpPr txBox="1"/>
            <p:nvPr/>
          </p:nvSpPr>
          <p:spPr>
            <a:xfrm>
              <a:off x="4863192" y="2415877"/>
              <a:ext cx="1256495" cy="537599"/>
            </a:xfrm>
            <a:prstGeom prst="rect">
              <a:avLst/>
            </a:prstGeom>
            <a:noFill/>
          </p:spPr>
          <p:txBody>
            <a:bodyPr wrap="none" rtlCol="0">
              <a:spAutoFit/>
            </a:bodyPr>
            <a:lstStyle/>
            <a:p>
              <a:r>
                <a:rPr lang="en-US" sz="2400" dirty="0">
                  <a:solidFill>
                    <a:srgbClr val="FF6600"/>
                  </a:solidFill>
                  <a:latin typeface="Times New Roman"/>
                  <a:cs typeface="Times New Roman"/>
                </a:rPr>
                <a:t>chip N</a:t>
              </a:r>
            </a:p>
          </p:txBody>
        </p:sp>
      </p:grpSp>
      <p:sp>
        <p:nvSpPr>
          <p:cNvPr id="132" name="TextBox 131"/>
          <p:cNvSpPr txBox="1"/>
          <p:nvPr/>
        </p:nvSpPr>
        <p:spPr>
          <a:xfrm>
            <a:off x="2151090" y="1253310"/>
            <a:ext cx="1693477" cy="461665"/>
          </a:xfrm>
          <a:prstGeom prst="rect">
            <a:avLst/>
          </a:prstGeom>
          <a:noFill/>
        </p:spPr>
        <p:txBody>
          <a:bodyPr wrap="none" rtlCol="0">
            <a:spAutoFit/>
          </a:bodyPr>
          <a:lstStyle/>
          <a:p>
            <a:r>
              <a:rPr lang="en-US" sz="2400" dirty="0">
                <a:solidFill>
                  <a:srgbClr val="7F7F7F"/>
                </a:solidFill>
                <a:latin typeface="Calibri" charset="0"/>
                <a:ea typeface="Calibri" charset="0"/>
                <a:cs typeface="Calibri" charset="0"/>
              </a:rPr>
              <a:t>DRAM chips</a:t>
            </a:r>
          </a:p>
        </p:txBody>
      </p:sp>
      <p:grpSp>
        <p:nvGrpSpPr>
          <p:cNvPr id="5" name="Group 4"/>
          <p:cNvGrpSpPr/>
          <p:nvPr/>
        </p:nvGrpSpPr>
        <p:grpSpPr>
          <a:xfrm>
            <a:off x="2277461" y="1757245"/>
            <a:ext cx="855486" cy="1725868"/>
            <a:chOff x="2562271" y="1871771"/>
            <a:chExt cx="606499" cy="1474648"/>
          </a:xfrm>
        </p:grpSpPr>
        <p:grpSp>
          <p:nvGrpSpPr>
            <p:cNvPr id="128" name="Group 127"/>
            <p:cNvGrpSpPr/>
            <p:nvPr/>
          </p:nvGrpSpPr>
          <p:grpSpPr>
            <a:xfrm>
              <a:off x="2562271" y="1871771"/>
              <a:ext cx="599897" cy="318082"/>
              <a:chOff x="4389339" y="1056579"/>
              <a:chExt cx="441262" cy="338328"/>
            </a:xfrm>
          </p:grpSpPr>
          <p:sp>
            <p:nvSpPr>
              <p:cNvPr id="146" name="Rectangle 145"/>
              <p:cNvSpPr/>
              <p:nvPr/>
            </p:nvSpPr>
            <p:spPr>
              <a:xfrm flipV="1">
                <a:off x="4389339" y="1056579"/>
                <a:ext cx="438912" cy="338328"/>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nvGrpSpPr>
              <p:cNvPr id="147" name="Group 146"/>
              <p:cNvGrpSpPr/>
              <p:nvPr/>
            </p:nvGrpSpPr>
            <p:grpSpPr>
              <a:xfrm>
                <a:off x="4400620" y="1059831"/>
                <a:ext cx="429981" cy="255634"/>
                <a:chOff x="4387791" y="1059831"/>
                <a:chExt cx="429981" cy="255634"/>
              </a:xfrm>
            </p:grpSpPr>
            <p:sp>
              <p:nvSpPr>
                <p:cNvPr id="148" name="Rectangle 147"/>
                <p:cNvSpPr/>
                <p:nvPr/>
              </p:nvSpPr>
              <p:spPr>
                <a:xfrm>
                  <a:off x="4387791" y="1059831"/>
                  <a:ext cx="429981" cy="53458"/>
                </a:xfrm>
                <a:prstGeom prst="rect">
                  <a:avLst/>
                </a:prstGeom>
                <a:solidFill>
                  <a:srgbClr val="00009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49" name="Rectangle 148"/>
                <p:cNvSpPr/>
                <p:nvPr/>
              </p:nvSpPr>
              <p:spPr>
                <a:xfrm>
                  <a:off x="4387791" y="1113289"/>
                  <a:ext cx="429981" cy="53458"/>
                </a:xfrm>
                <a:prstGeom prst="rect">
                  <a:avLst/>
                </a:prstGeom>
                <a:solidFill>
                  <a:srgbClr val="FF0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50" name="Rectangle 149"/>
                <p:cNvSpPr/>
                <p:nvPr/>
              </p:nvSpPr>
              <p:spPr>
                <a:xfrm>
                  <a:off x="4387791" y="1186575"/>
                  <a:ext cx="429981" cy="53458"/>
                </a:xfrm>
                <a:prstGeom prst="rect">
                  <a:avLst/>
                </a:prstGeom>
                <a:solidFill>
                  <a:schemeClr val="bg1">
                    <a:lumMod val="75000"/>
                  </a:schemeClr>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51" name="Rectangle 150"/>
                <p:cNvSpPr/>
                <p:nvPr/>
              </p:nvSpPr>
              <p:spPr>
                <a:xfrm>
                  <a:off x="4387791" y="1262007"/>
                  <a:ext cx="429981" cy="53458"/>
                </a:xfrm>
                <a:prstGeom prst="rect">
                  <a:avLst/>
                </a:prstGeom>
                <a:solidFill>
                  <a:srgbClr val="FF8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grpSp>
        <p:grpSp>
          <p:nvGrpSpPr>
            <p:cNvPr id="129" name="Group 128"/>
            <p:cNvGrpSpPr/>
            <p:nvPr/>
          </p:nvGrpSpPr>
          <p:grpSpPr>
            <a:xfrm>
              <a:off x="2565678" y="3028337"/>
              <a:ext cx="599897" cy="318082"/>
              <a:chOff x="4389339" y="1056579"/>
              <a:chExt cx="441262" cy="338328"/>
            </a:xfrm>
          </p:grpSpPr>
          <p:sp>
            <p:nvSpPr>
              <p:cNvPr id="140" name="Rectangle 139"/>
              <p:cNvSpPr/>
              <p:nvPr/>
            </p:nvSpPr>
            <p:spPr>
              <a:xfrm flipV="1">
                <a:off x="4389339" y="1056579"/>
                <a:ext cx="438912" cy="338328"/>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nvGrpSpPr>
              <p:cNvPr id="141" name="Group 140"/>
              <p:cNvGrpSpPr/>
              <p:nvPr/>
            </p:nvGrpSpPr>
            <p:grpSpPr>
              <a:xfrm>
                <a:off x="4400620" y="1113289"/>
                <a:ext cx="429981" cy="269388"/>
                <a:chOff x="4387791" y="1113289"/>
                <a:chExt cx="429981" cy="269388"/>
              </a:xfrm>
            </p:grpSpPr>
            <p:sp>
              <p:nvSpPr>
                <p:cNvPr id="142" name="Rectangle 141"/>
                <p:cNvSpPr/>
                <p:nvPr/>
              </p:nvSpPr>
              <p:spPr>
                <a:xfrm>
                  <a:off x="4387791" y="1329219"/>
                  <a:ext cx="429981" cy="53458"/>
                </a:xfrm>
                <a:prstGeom prst="rect">
                  <a:avLst/>
                </a:prstGeom>
                <a:solidFill>
                  <a:srgbClr val="FF0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43" name="Rectangle 142"/>
                <p:cNvSpPr/>
                <p:nvPr/>
              </p:nvSpPr>
              <p:spPr>
                <a:xfrm>
                  <a:off x="4387791" y="1113289"/>
                  <a:ext cx="429981" cy="53458"/>
                </a:xfrm>
                <a:prstGeom prst="rect">
                  <a:avLst/>
                </a:prstGeom>
                <a:solidFill>
                  <a:srgbClr val="FF8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44" name="Rectangle 143"/>
                <p:cNvSpPr/>
                <p:nvPr/>
              </p:nvSpPr>
              <p:spPr>
                <a:xfrm>
                  <a:off x="4387791" y="1186575"/>
                  <a:ext cx="429981" cy="53458"/>
                </a:xfrm>
                <a:prstGeom prst="rect">
                  <a:avLst/>
                </a:prstGeom>
                <a:solidFill>
                  <a:schemeClr val="bg1">
                    <a:lumMod val="95000"/>
                  </a:schemeClr>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45" name="Rectangle 144"/>
                <p:cNvSpPr/>
                <p:nvPr/>
              </p:nvSpPr>
              <p:spPr>
                <a:xfrm>
                  <a:off x="4387791" y="1262007"/>
                  <a:ext cx="429981" cy="53458"/>
                </a:xfrm>
                <a:prstGeom prst="rect">
                  <a:avLst/>
                </a:prstGeom>
                <a:solidFill>
                  <a:srgbClr val="00009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grpSp>
        <p:grpSp>
          <p:nvGrpSpPr>
            <p:cNvPr id="130" name="Group 129"/>
            <p:cNvGrpSpPr/>
            <p:nvPr/>
          </p:nvGrpSpPr>
          <p:grpSpPr>
            <a:xfrm>
              <a:off x="2568873" y="2459935"/>
              <a:ext cx="599897" cy="318082"/>
              <a:chOff x="4389339" y="1056579"/>
              <a:chExt cx="441262" cy="338328"/>
            </a:xfrm>
          </p:grpSpPr>
          <p:sp>
            <p:nvSpPr>
              <p:cNvPr id="134" name="Rectangle 133"/>
              <p:cNvSpPr/>
              <p:nvPr/>
            </p:nvSpPr>
            <p:spPr>
              <a:xfrm flipV="1">
                <a:off x="4389339" y="1056579"/>
                <a:ext cx="438912" cy="338328"/>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nvGrpSpPr>
              <p:cNvPr id="135" name="Group 134"/>
              <p:cNvGrpSpPr/>
              <p:nvPr/>
            </p:nvGrpSpPr>
            <p:grpSpPr>
              <a:xfrm>
                <a:off x="4400620" y="1059831"/>
                <a:ext cx="429981" cy="255634"/>
                <a:chOff x="4387791" y="1059831"/>
                <a:chExt cx="429981" cy="255634"/>
              </a:xfrm>
            </p:grpSpPr>
            <p:sp>
              <p:nvSpPr>
                <p:cNvPr id="136" name="Rectangle 135"/>
                <p:cNvSpPr/>
                <p:nvPr/>
              </p:nvSpPr>
              <p:spPr>
                <a:xfrm>
                  <a:off x="4387791" y="1059831"/>
                  <a:ext cx="429981" cy="53458"/>
                </a:xfrm>
                <a:prstGeom prst="rect">
                  <a:avLst/>
                </a:prstGeom>
                <a:solidFill>
                  <a:srgbClr val="FF0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37" name="Rectangle 136"/>
                <p:cNvSpPr/>
                <p:nvPr/>
              </p:nvSpPr>
              <p:spPr>
                <a:xfrm>
                  <a:off x="4387791" y="1113289"/>
                  <a:ext cx="429981" cy="53458"/>
                </a:xfrm>
                <a:prstGeom prst="rect">
                  <a:avLst/>
                </a:prstGeom>
                <a:solidFill>
                  <a:schemeClr val="bg1">
                    <a:lumMod val="95000"/>
                  </a:schemeClr>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38" name="Rectangle 137"/>
                <p:cNvSpPr/>
                <p:nvPr/>
              </p:nvSpPr>
              <p:spPr>
                <a:xfrm>
                  <a:off x="4387791" y="1186575"/>
                  <a:ext cx="429981" cy="53458"/>
                </a:xfrm>
                <a:prstGeom prst="rect">
                  <a:avLst/>
                </a:prstGeom>
                <a:solidFill>
                  <a:srgbClr val="FF800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sp>
              <p:nvSpPr>
                <p:cNvPr id="139" name="Rectangle 138"/>
                <p:cNvSpPr/>
                <p:nvPr/>
              </p:nvSpPr>
              <p:spPr>
                <a:xfrm>
                  <a:off x="4387791" y="1262007"/>
                  <a:ext cx="429981" cy="53458"/>
                </a:xfrm>
                <a:prstGeom prst="rect">
                  <a:avLst/>
                </a:prstGeom>
                <a:solidFill>
                  <a:srgbClr val="000090"/>
                </a:solidFill>
                <a:ln w="317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latin typeface="Times New Roman"/>
                    <a:cs typeface="Times New Roman"/>
                  </a:endParaRPr>
                </a:p>
              </p:txBody>
            </p:sp>
          </p:grpSp>
        </p:grpSp>
        <p:sp>
          <p:nvSpPr>
            <p:cNvPr id="131" name="Rectangle 130"/>
            <p:cNvSpPr/>
            <p:nvPr/>
          </p:nvSpPr>
          <p:spPr>
            <a:xfrm rot="16200000">
              <a:off x="2582248" y="2716086"/>
              <a:ext cx="404252" cy="370335"/>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a:cs typeface="Times New Roman"/>
                </a:rPr>
                <a:t>…</a:t>
              </a:r>
            </a:p>
          </p:txBody>
        </p:sp>
        <p:sp>
          <p:nvSpPr>
            <p:cNvPr id="133" name="Rectangle 132"/>
            <p:cNvSpPr/>
            <p:nvPr/>
          </p:nvSpPr>
          <p:spPr>
            <a:xfrm rot="16200000">
              <a:off x="2595081" y="2146354"/>
              <a:ext cx="404252" cy="370335"/>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Times New Roman"/>
                  <a:cs typeface="Times New Roman"/>
                </a:rPr>
                <a:t>…</a:t>
              </a:r>
            </a:p>
          </p:txBody>
        </p:sp>
      </p:grpSp>
      <p:grpSp>
        <p:nvGrpSpPr>
          <p:cNvPr id="113" name="Group 112"/>
          <p:cNvGrpSpPr/>
          <p:nvPr/>
        </p:nvGrpSpPr>
        <p:grpSpPr>
          <a:xfrm>
            <a:off x="6953011" y="1327462"/>
            <a:ext cx="2208932" cy="731520"/>
            <a:chOff x="5470511" y="408889"/>
            <a:chExt cx="2389027" cy="596311"/>
          </a:xfrm>
        </p:grpSpPr>
        <p:grpSp>
          <p:nvGrpSpPr>
            <p:cNvPr id="115" name="Group 114"/>
            <p:cNvGrpSpPr/>
            <p:nvPr/>
          </p:nvGrpSpPr>
          <p:grpSpPr>
            <a:xfrm>
              <a:off x="5470511" y="408889"/>
              <a:ext cx="2313601" cy="443911"/>
              <a:chOff x="6140830" y="821261"/>
              <a:chExt cx="2313601" cy="443911"/>
            </a:xfrm>
          </p:grpSpPr>
          <p:sp>
            <p:nvSpPr>
              <p:cNvPr id="122" name="Rectangle 121"/>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123" name="Rectangle 122"/>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24" name="Rectangle 123"/>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25" name="Rectangle 124"/>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26" name="Rectangle 125"/>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Times New Roman"/>
                    <a:cs typeface="Times New Roman"/>
                  </a:rPr>
                  <a:t>…</a:t>
                </a:r>
              </a:p>
            </p:txBody>
          </p:sp>
        </p:grpSp>
        <p:grpSp>
          <p:nvGrpSpPr>
            <p:cNvPr id="116" name="Group 115"/>
            <p:cNvGrpSpPr/>
            <p:nvPr/>
          </p:nvGrpSpPr>
          <p:grpSpPr>
            <a:xfrm>
              <a:off x="5545937" y="561289"/>
              <a:ext cx="2313601" cy="443911"/>
              <a:chOff x="6140830" y="821261"/>
              <a:chExt cx="2313601" cy="443911"/>
            </a:xfrm>
          </p:grpSpPr>
          <p:sp>
            <p:nvSpPr>
              <p:cNvPr id="117" name="Rectangle 116"/>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118" name="Rectangle 117"/>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19" name="Rectangle 118"/>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20" name="Rectangle 119"/>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21" name="Rectangle 120"/>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FF00"/>
                    </a:solidFill>
                    <a:latin typeface="Times New Roman"/>
                    <a:cs typeface="Times New Roman"/>
                  </a:rPr>
                  <a:t>…</a:t>
                </a:r>
              </a:p>
            </p:txBody>
          </p:sp>
        </p:grpSp>
      </p:grpSp>
      <p:sp>
        <p:nvSpPr>
          <p:cNvPr id="49" name="TextBox 48"/>
          <p:cNvSpPr txBox="1"/>
          <p:nvPr/>
        </p:nvSpPr>
        <p:spPr>
          <a:xfrm>
            <a:off x="7150321" y="942303"/>
            <a:ext cx="1888595" cy="461665"/>
          </a:xfrm>
          <a:prstGeom prst="rect">
            <a:avLst/>
          </a:prstGeom>
          <a:noFill/>
        </p:spPr>
        <p:txBody>
          <a:bodyPr wrap="none" rtlCol="0">
            <a:spAutoFit/>
          </a:bodyPr>
          <a:lstStyle/>
          <a:p>
            <a:r>
              <a:rPr lang="en-US" sz="2400" dirty="0">
                <a:solidFill>
                  <a:srgbClr val="7F7F7F"/>
                </a:solidFill>
                <a:latin typeface="Calibri" charset="0"/>
                <a:ea typeface="Calibri" charset="0"/>
                <a:cs typeface="Calibri" charset="0"/>
              </a:rPr>
              <a:t>Formed ranks</a:t>
            </a:r>
          </a:p>
        </p:txBody>
      </p:sp>
      <p:grpSp>
        <p:nvGrpSpPr>
          <p:cNvPr id="80" name="Group 79"/>
          <p:cNvGrpSpPr/>
          <p:nvPr/>
        </p:nvGrpSpPr>
        <p:grpSpPr>
          <a:xfrm>
            <a:off x="6953011" y="3150527"/>
            <a:ext cx="2208932" cy="731520"/>
            <a:chOff x="5470511" y="408889"/>
            <a:chExt cx="2389027" cy="596311"/>
          </a:xfrm>
        </p:grpSpPr>
        <p:grpSp>
          <p:nvGrpSpPr>
            <p:cNvPr id="82" name="Group 81"/>
            <p:cNvGrpSpPr/>
            <p:nvPr/>
          </p:nvGrpSpPr>
          <p:grpSpPr>
            <a:xfrm>
              <a:off x="5470511" y="408889"/>
              <a:ext cx="2313601" cy="443911"/>
              <a:chOff x="6140830" y="821261"/>
              <a:chExt cx="2313601" cy="443911"/>
            </a:xfrm>
          </p:grpSpPr>
          <p:sp>
            <p:nvSpPr>
              <p:cNvPr id="98" name="Rectangle 97"/>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109" name="Rectangle 108"/>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10" name="Rectangle 109"/>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11" name="Rectangle 110"/>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112" name="Rectangle 111"/>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Times New Roman"/>
                    <a:cs typeface="Times New Roman"/>
                  </a:rPr>
                  <a:t>…</a:t>
                </a:r>
              </a:p>
            </p:txBody>
          </p:sp>
        </p:grpSp>
        <p:grpSp>
          <p:nvGrpSpPr>
            <p:cNvPr id="85" name="Group 84"/>
            <p:cNvGrpSpPr/>
            <p:nvPr/>
          </p:nvGrpSpPr>
          <p:grpSpPr>
            <a:xfrm>
              <a:off x="5545937" y="561289"/>
              <a:ext cx="2313601" cy="443911"/>
              <a:chOff x="6140830" y="821261"/>
              <a:chExt cx="2313601" cy="443911"/>
            </a:xfrm>
          </p:grpSpPr>
          <p:sp>
            <p:nvSpPr>
              <p:cNvPr id="87" name="Rectangle 86"/>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94" name="Rectangle 93"/>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95" name="Rectangle 94"/>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96" name="Rectangle 95"/>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97" name="Rectangle 96"/>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FF00"/>
                    </a:solidFill>
                    <a:latin typeface="Times New Roman"/>
                    <a:cs typeface="Times New Roman"/>
                  </a:rPr>
                  <a:t>…</a:t>
                </a:r>
              </a:p>
            </p:txBody>
          </p:sp>
        </p:grpSp>
      </p:grpSp>
      <p:grpSp>
        <p:nvGrpSpPr>
          <p:cNvPr id="56" name="Group 55"/>
          <p:cNvGrpSpPr/>
          <p:nvPr/>
        </p:nvGrpSpPr>
        <p:grpSpPr>
          <a:xfrm>
            <a:off x="6953011" y="2239477"/>
            <a:ext cx="2208932" cy="731520"/>
            <a:chOff x="5470511" y="408889"/>
            <a:chExt cx="2389027" cy="596311"/>
          </a:xfrm>
        </p:grpSpPr>
        <p:grpSp>
          <p:nvGrpSpPr>
            <p:cNvPr id="57" name="Group 56"/>
            <p:cNvGrpSpPr/>
            <p:nvPr/>
          </p:nvGrpSpPr>
          <p:grpSpPr>
            <a:xfrm>
              <a:off x="5470511" y="408889"/>
              <a:ext cx="2313601" cy="443911"/>
              <a:chOff x="6140830" y="821261"/>
              <a:chExt cx="2313601" cy="443911"/>
            </a:xfrm>
          </p:grpSpPr>
          <p:sp>
            <p:nvSpPr>
              <p:cNvPr id="64" name="Rectangle 63"/>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65" name="Rectangle 64"/>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71" name="Rectangle 70"/>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73" name="Rectangle 72"/>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75" name="Rectangle 74"/>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Times New Roman"/>
                    <a:cs typeface="Times New Roman"/>
                  </a:rPr>
                  <a:t>…</a:t>
                </a:r>
              </a:p>
            </p:txBody>
          </p:sp>
        </p:grpSp>
        <p:grpSp>
          <p:nvGrpSpPr>
            <p:cNvPr id="58" name="Group 57"/>
            <p:cNvGrpSpPr/>
            <p:nvPr/>
          </p:nvGrpSpPr>
          <p:grpSpPr>
            <a:xfrm>
              <a:off x="5545937" y="561289"/>
              <a:ext cx="2313601" cy="443911"/>
              <a:chOff x="6140830" y="821261"/>
              <a:chExt cx="2313601" cy="443911"/>
            </a:xfrm>
          </p:grpSpPr>
          <p:sp>
            <p:nvSpPr>
              <p:cNvPr id="59" name="Rectangle 58"/>
              <p:cNvSpPr/>
              <p:nvPr/>
            </p:nvSpPr>
            <p:spPr>
              <a:xfrm>
                <a:off x="6140830" y="821261"/>
                <a:ext cx="2313601" cy="443911"/>
              </a:xfrm>
              <a:prstGeom prst="rect">
                <a:avLst/>
              </a:prstGeom>
              <a:solidFill>
                <a:schemeClr val="accent1"/>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Times New Roman"/>
                  <a:cs typeface="Times New Roman"/>
                </a:endParaRPr>
              </a:p>
            </p:txBody>
          </p:sp>
          <p:sp>
            <p:nvSpPr>
              <p:cNvPr id="60" name="Rectangle 59"/>
              <p:cNvSpPr/>
              <p:nvPr/>
            </p:nvSpPr>
            <p:spPr>
              <a:xfrm flipV="1">
                <a:off x="6263500"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61" name="Rectangle 60"/>
              <p:cNvSpPr/>
              <p:nvPr/>
            </p:nvSpPr>
            <p:spPr>
              <a:xfrm flipV="1">
                <a:off x="6755362" y="887003"/>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62" name="Rectangle 61"/>
              <p:cNvSpPr/>
              <p:nvPr/>
            </p:nvSpPr>
            <p:spPr>
              <a:xfrm flipV="1">
                <a:off x="7972584" y="897671"/>
                <a:ext cx="363812" cy="283464"/>
              </a:xfrm>
              <a:prstGeom prst="rect">
                <a:avLst/>
              </a:prstGeom>
              <a:solidFill>
                <a:srgbClr val="FFFF00"/>
              </a:soli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Times New Roman"/>
                  <a:cs typeface="Times New Roman"/>
                </a:endParaRPr>
              </a:p>
            </p:txBody>
          </p:sp>
          <p:sp>
            <p:nvSpPr>
              <p:cNvPr id="63" name="Rectangle 62"/>
              <p:cNvSpPr/>
              <p:nvPr/>
            </p:nvSpPr>
            <p:spPr>
              <a:xfrm>
                <a:off x="7317293" y="829103"/>
                <a:ext cx="429981" cy="27240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FF00"/>
                    </a:solidFill>
                    <a:latin typeface="Times New Roman"/>
                    <a:cs typeface="Times New Roman"/>
                  </a:rPr>
                  <a:t>…</a:t>
                </a:r>
              </a:p>
            </p:txBody>
          </p:sp>
        </p:grpSp>
      </p:grpSp>
      <p:grpSp>
        <p:nvGrpSpPr>
          <p:cNvPr id="3" name="Group 2"/>
          <p:cNvGrpSpPr/>
          <p:nvPr/>
        </p:nvGrpSpPr>
        <p:grpSpPr>
          <a:xfrm>
            <a:off x="6065794" y="1554407"/>
            <a:ext cx="442502" cy="2136619"/>
            <a:chOff x="5897992" y="1479457"/>
            <a:chExt cx="442502" cy="2136619"/>
          </a:xfrm>
        </p:grpSpPr>
        <p:sp>
          <p:nvSpPr>
            <p:cNvPr id="99" name="Down Arrow 98"/>
            <p:cNvSpPr/>
            <p:nvPr/>
          </p:nvSpPr>
          <p:spPr>
            <a:xfrm rot="16200000">
              <a:off x="5962194" y="1415255"/>
              <a:ext cx="314098" cy="442502"/>
            </a:xfrm>
            <a:prstGeom prst="downArrow">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Down Arrow 99"/>
            <p:cNvSpPr/>
            <p:nvPr/>
          </p:nvSpPr>
          <p:spPr>
            <a:xfrm rot="16200000">
              <a:off x="5962194" y="3237776"/>
              <a:ext cx="314098" cy="442502"/>
            </a:xfrm>
            <a:prstGeom prst="downArrow">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Down Arrow 100"/>
            <p:cNvSpPr/>
            <p:nvPr/>
          </p:nvSpPr>
          <p:spPr>
            <a:xfrm rot="16200000">
              <a:off x="5962194" y="2357260"/>
              <a:ext cx="314098" cy="442502"/>
            </a:xfrm>
            <a:prstGeom prst="downArrow">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490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RESTORE-AWARE PAGE ALLOCATION</a:t>
            </a:r>
          </a:p>
        </p:txBody>
      </p:sp>
      <p:sp>
        <p:nvSpPr>
          <p:cNvPr id="4" name="Slide Number Placeholder 3"/>
          <p:cNvSpPr>
            <a:spLocks noGrp="1"/>
          </p:cNvSpPr>
          <p:nvPr>
            <p:ph type="sldNum" sz="quarter" idx="12"/>
          </p:nvPr>
        </p:nvSpPr>
        <p:spPr/>
        <p:txBody>
          <a:bodyPr/>
          <a:lstStyle/>
          <a:p>
            <a:fld id="{0BC41B36-6335-F546-90B9-E2121371E10D}" type="slidenum">
              <a:rPr lang="en-US" smtClean="0"/>
              <a:t>32</a:t>
            </a:fld>
            <a:endParaRPr lang="en-US"/>
          </a:p>
        </p:txBody>
      </p:sp>
      <p:sp>
        <p:nvSpPr>
          <p:cNvPr id="6" name="Rounded Rectangle 5"/>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Accesses come from a small set of pages</a:t>
            </a:r>
          </a:p>
        </p:txBody>
      </p:sp>
      <p:grpSp>
        <p:nvGrpSpPr>
          <p:cNvPr id="7" name="Group 6"/>
          <p:cNvGrpSpPr/>
          <p:nvPr/>
        </p:nvGrpSpPr>
        <p:grpSpPr>
          <a:xfrm>
            <a:off x="6412947" y="1285552"/>
            <a:ext cx="5469284" cy="3650451"/>
            <a:chOff x="4888947" y="1285552"/>
            <a:chExt cx="5469284" cy="3650451"/>
          </a:xfrm>
        </p:grpSpPr>
        <p:grpSp>
          <p:nvGrpSpPr>
            <p:cNvPr id="8" name="Group 7"/>
            <p:cNvGrpSpPr/>
            <p:nvPr/>
          </p:nvGrpSpPr>
          <p:grpSpPr>
            <a:xfrm>
              <a:off x="5382274" y="2273555"/>
              <a:ext cx="884677" cy="1371600"/>
              <a:chOff x="6625395" y="1843790"/>
              <a:chExt cx="884677" cy="1835143"/>
            </a:xfrm>
          </p:grpSpPr>
          <p:sp>
            <p:nvSpPr>
              <p:cNvPr id="46" name="Rectangle 45"/>
              <p:cNvSpPr/>
              <p:nvPr/>
            </p:nvSpPr>
            <p:spPr>
              <a:xfrm>
                <a:off x="6625652" y="1843790"/>
                <a:ext cx="884420" cy="344774"/>
              </a:xfrm>
              <a:prstGeom prst="rect">
                <a:avLst/>
              </a:prstGeom>
              <a:solidFill>
                <a:srgbClr val="FF0000">
                  <a:alpha val="1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7" name="Rectangle 46"/>
              <p:cNvSpPr/>
              <p:nvPr/>
            </p:nvSpPr>
            <p:spPr>
              <a:xfrm>
                <a:off x="6625652" y="2190229"/>
                <a:ext cx="884420" cy="344774"/>
              </a:xfrm>
              <a:prstGeom prst="rect">
                <a:avLst/>
              </a:prstGeom>
              <a:solidFill>
                <a:srgbClr val="FF0000">
                  <a:alpha val="70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hot</a:t>
                </a:r>
              </a:p>
            </p:txBody>
          </p:sp>
          <p:sp>
            <p:nvSpPr>
              <p:cNvPr id="48" name="Rectangle 47"/>
              <p:cNvSpPr/>
              <p:nvPr/>
            </p:nvSpPr>
            <p:spPr>
              <a:xfrm>
                <a:off x="6625652" y="2883107"/>
                <a:ext cx="884420" cy="344774"/>
              </a:xfrm>
              <a:prstGeom prst="rect">
                <a:avLst/>
              </a:prstGeom>
              <a:solidFill>
                <a:srgbClr val="FF0000">
                  <a:alpha val="30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9" name="Rectangle 48"/>
              <p:cNvSpPr/>
              <p:nvPr/>
            </p:nvSpPr>
            <p:spPr>
              <a:xfrm>
                <a:off x="6625652" y="2536668"/>
                <a:ext cx="884420" cy="344774"/>
              </a:xfrm>
              <a:prstGeom prst="rect">
                <a:avLst/>
              </a:prstGeom>
              <a:solidFill>
                <a:srgbClr val="FF0000">
                  <a:alpha val="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0" name="Rectangle 49"/>
              <p:cNvSpPr/>
              <p:nvPr/>
            </p:nvSpPr>
            <p:spPr>
              <a:xfrm>
                <a:off x="6625395" y="3221733"/>
                <a:ext cx="884420" cy="228600"/>
              </a:xfrm>
              <a:prstGeom prst="rect">
                <a:avLst/>
              </a:prstGeom>
              <a:solidFill>
                <a:schemeClr val="tx2">
                  <a:lumMod val="60000"/>
                  <a:lumOff val="40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51" name="Straight Connector 50"/>
              <p:cNvCxnSpPr/>
              <p:nvPr/>
            </p:nvCxnSpPr>
            <p:spPr>
              <a:xfrm>
                <a:off x="6625395" y="3221733"/>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10072" y="3221733"/>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625395" y="3558712"/>
                <a:ext cx="884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8818630" y="1285552"/>
              <a:ext cx="884677" cy="3187223"/>
              <a:chOff x="8818630" y="1285552"/>
              <a:chExt cx="884677" cy="3187223"/>
            </a:xfrm>
          </p:grpSpPr>
          <p:sp>
            <p:nvSpPr>
              <p:cNvPr id="31" name="Rectangle 30"/>
              <p:cNvSpPr/>
              <p:nvPr/>
            </p:nvSpPr>
            <p:spPr>
              <a:xfrm>
                <a:off x="8818887" y="3100246"/>
                <a:ext cx="884420" cy="257687"/>
              </a:xfrm>
              <a:prstGeom prst="rect">
                <a:avLst/>
              </a:prstGeom>
              <a:solidFill>
                <a:schemeClr val="accent2">
                  <a:lumMod val="20000"/>
                  <a:lumOff val="8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Rectangle 31"/>
              <p:cNvSpPr/>
              <p:nvPr/>
            </p:nvSpPr>
            <p:spPr>
              <a:xfrm>
                <a:off x="8818887" y="3359488"/>
                <a:ext cx="884420" cy="257687"/>
              </a:xfrm>
              <a:prstGeom prst="rect">
                <a:avLst/>
              </a:prstGeom>
              <a:solidFill>
                <a:schemeClr val="accent1">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Rectangle 32"/>
              <p:cNvSpPr/>
              <p:nvPr/>
            </p:nvSpPr>
            <p:spPr>
              <a:xfrm>
                <a:off x="8818887" y="3877969"/>
                <a:ext cx="884420" cy="257687"/>
              </a:xfrm>
              <a:prstGeom prst="rect">
                <a:avLst/>
              </a:prstGeom>
              <a:solidFill>
                <a:schemeClr val="accent2">
                  <a:lumMod val="60000"/>
                  <a:lumOff val="40000"/>
                  <a:alpha val="3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Rectangle 33"/>
              <p:cNvSpPr/>
              <p:nvPr/>
            </p:nvSpPr>
            <p:spPr>
              <a:xfrm>
                <a:off x="8818887" y="3618730"/>
                <a:ext cx="884420" cy="257687"/>
              </a:xfrm>
              <a:prstGeom prst="rect">
                <a:avLst/>
              </a:prstGeom>
              <a:solidFill>
                <a:schemeClr val="bg1">
                  <a:alpha val="3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5" name="Rectangle 34"/>
              <p:cNvSpPr/>
              <p:nvPr/>
            </p:nvSpPr>
            <p:spPr>
              <a:xfrm>
                <a:off x="8818630" y="4131060"/>
                <a:ext cx="884420" cy="170857"/>
              </a:xfrm>
              <a:prstGeom prst="rect">
                <a:avLst/>
              </a:prstGeom>
              <a:solidFill>
                <a:schemeClr val="tx2">
                  <a:lumMod val="60000"/>
                  <a:lumOff val="40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36" name="Straight Connector 35"/>
              <p:cNvCxnSpPr/>
              <p:nvPr/>
            </p:nvCxnSpPr>
            <p:spPr>
              <a:xfrm>
                <a:off x="8818630" y="4131060"/>
                <a:ext cx="0" cy="341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703307" y="4131060"/>
                <a:ext cx="0" cy="341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8818630" y="4382921"/>
                <a:ext cx="884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18630" y="2063278"/>
                <a:ext cx="884420" cy="257687"/>
              </a:xfrm>
              <a:prstGeom prst="rect">
                <a:avLst/>
              </a:prstGeom>
              <a:solidFill>
                <a:schemeClr val="bg1">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818630" y="2322520"/>
                <a:ext cx="884420" cy="257687"/>
              </a:xfrm>
              <a:prstGeom prst="rect">
                <a:avLst/>
              </a:prstGeom>
              <a:solidFill>
                <a:schemeClr val="accent1">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Rectangle 40"/>
              <p:cNvSpPr/>
              <p:nvPr/>
            </p:nvSpPr>
            <p:spPr>
              <a:xfrm>
                <a:off x="8818630" y="2841004"/>
                <a:ext cx="884420" cy="257687"/>
              </a:xfrm>
              <a:prstGeom prst="rect">
                <a:avLst/>
              </a:prstGeom>
              <a:solidFill>
                <a:schemeClr val="bg1">
                  <a:alpha val="3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Rectangle 41"/>
              <p:cNvSpPr/>
              <p:nvPr/>
            </p:nvSpPr>
            <p:spPr>
              <a:xfrm>
                <a:off x="8818630" y="2581762"/>
                <a:ext cx="884420" cy="257687"/>
              </a:xfrm>
              <a:prstGeom prst="rect">
                <a:avLst/>
              </a:prstGeom>
              <a:solidFill>
                <a:srgbClr val="92D050">
                  <a:alpha val="30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Rectangle 42"/>
              <p:cNvSpPr/>
              <p:nvPr/>
            </p:nvSpPr>
            <p:spPr>
              <a:xfrm>
                <a:off x="8818825" y="1285552"/>
                <a:ext cx="884420" cy="257687"/>
              </a:xfrm>
              <a:prstGeom prst="rect">
                <a:avLst/>
              </a:prstGeom>
              <a:solidFill>
                <a:schemeClr val="accent1">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fast</a:t>
                </a:r>
              </a:p>
            </p:txBody>
          </p:sp>
          <p:sp>
            <p:nvSpPr>
              <p:cNvPr id="44" name="Rectangle 43"/>
              <p:cNvSpPr/>
              <p:nvPr/>
            </p:nvSpPr>
            <p:spPr>
              <a:xfrm>
                <a:off x="8818825" y="1804036"/>
                <a:ext cx="884420" cy="257687"/>
              </a:xfrm>
              <a:prstGeom prst="rect">
                <a:avLst/>
              </a:prstGeom>
              <a:solidFill>
                <a:schemeClr val="bg1">
                  <a:alpha val="3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5" name="Rectangle 44"/>
              <p:cNvSpPr/>
              <p:nvPr/>
            </p:nvSpPr>
            <p:spPr>
              <a:xfrm>
                <a:off x="8818825" y="1544794"/>
                <a:ext cx="884420" cy="257687"/>
              </a:xfrm>
              <a:prstGeom prst="rect">
                <a:avLst/>
              </a:prstGeom>
              <a:solidFill>
                <a:schemeClr val="bg1">
                  <a:alpha val="3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0" name="Rectangle 9"/>
            <p:cNvSpPr/>
            <p:nvPr/>
          </p:nvSpPr>
          <p:spPr>
            <a:xfrm>
              <a:off x="7155386" y="2482323"/>
              <a:ext cx="935318" cy="770159"/>
            </a:xfrm>
            <a:prstGeom prst="rect">
              <a:avLst/>
            </a:prstGeom>
            <a:solidFill>
              <a:srgbClr val="FFC000">
                <a:alpha val="15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432FF"/>
                  </a:solidFill>
                </a:rPr>
                <a:t>MMU</a:t>
              </a:r>
            </a:p>
          </p:txBody>
        </p:sp>
        <p:grpSp>
          <p:nvGrpSpPr>
            <p:cNvPr id="11" name="Group 10"/>
            <p:cNvGrpSpPr/>
            <p:nvPr/>
          </p:nvGrpSpPr>
          <p:grpSpPr>
            <a:xfrm>
              <a:off x="6703717" y="2595030"/>
              <a:ext cx="457200" cy="526650"/>
              <a:chOff x="6703717" y="2595030"/>
              <a:chExt cx="457200" cy="526650"/>
            </a:xfrm>
          </p:grpSpPr>
          <p:cxnSp>
            <p:nvCxnSpPr>
              <p:cNvPr id="27" name="Straight Connector 26"/>
              <p:cNvCxnSpPr/>
              <p:nvPr/>
            </p:nvCxnSpPr>
            <p:spPr>
              <a:xfrm flipH="1">
                <a:off x="6703717" y="259503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703717" y="277058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703717" y="294613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703717" y="312168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8092979" y="2595030"/>
              <a:ext cx="365760" cy="526650"/>
              <a:chOff x="6703717" y="2595030"/>
              <a:chExt cx="457200" cy="526650"/>
            </a:xfrm>
          </p:grpSpPr>
          <p:cxnSp>
            <p:nvCxnSpPr>
              <p:cNvPr id="23" name="Straight Connector 22"/>
              <p:cNvCxnSpPr/>
              <p:nvPr/>
            </p:nvCxnSpPr>
            <p:spPr>
              <a:xfrm flipH="1">
                <a:off x="6703717" y="259503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703717" y="277058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703717" y="294613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703717" y="3121680"/>
                <a:ext cx="457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endCxn id="11" idx="3"/>
            </p:cNvCxnSpPr>
            <p:nvPr/>
          </p:nvCxnSpPr>
          <p:spPr>
            <a:xfrm flipH="1" flipV="1">
              <a:off x="6266951" y="2402399"/>
              <a:ext cx="440850" cy="18895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3"/>
            </p:cNvCxnSpPr>
            <p:nvPr/>
          </p:nvCxnSpPr>
          <p:spPr>
            <a:xfrm flipH="1" flipV="1">
              <a:off x="6266951" y="2661330"/>
              <a:ext cx="444151" cy="108279"/>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3"/>
            </p:cNvCxnSpPr>
            <p:nvPr/>
          </p:nvCxnSpPr>
          <p:spPr>
            <a:xfrm flipH="1" flipV="1">
              <a:off x="6266951" y="2920261"/>
              <a:ext cx="450753" cy="2430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3" idx="3"/>
            </p:cNvCxnSpPr>
            <p:nvPr/>
          </p:nvCxnSpPr>
          <p:spPr>
            <a:xfrm flipH="1">
              <a:off x="6266951" y="3122825"/>
              <a:ext cx="444151" cy="5636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4" idx="1"/>
            </p:cNvCxnSpPr>
            <p:nvPr/>
          </p:nvCxnSpPr>
          <p:spPr>
            <a:xfrm flipH="1">
              <a:off x="8462513" y="1414396"/>
              <a:ext cx="356312" cy="1363310"/>
            </a:xfrm>
            <a:prstGeom prst="line">
              <a:avLst/>
            </a:prstGeom>
            <a:ln w="25400">
              <a:solidFill>
                <a:schemeClr val="tx1">
                  <a:lumMod val="50000"/>
                  <a:lumOff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5" idx="1"/>
            </p:cNvCxnSpPr>
            <p:nvPr/>
          </p:nvCxnSpPr>
          <p:spPr>
            <a:xfrm flipH="1">
              <a:off x="8453888" y="2451364"/>
              <a:ext cx="364742" cy="145187"/>
            </a:xfrm>
            <a:prstGeom prst="line">
              <a:avLst/>
            </a:prstGeom>
            <a:ln w="25400">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6" idx="1"/>
            </p:cNvCxnSpPr>
            <p:nvPr/>
          </p:nvCxnSpPr>
          <p:spPr>
            <a:xfrm flipH="1" flipV="1">
              <a:off x="8446169" y="3116180"/>
              <a:ext cx="372718" cy="372152"/>
            </a:xfrm>
            <a:prstGeom prst="line">
              <a:avLst/>
            </a:prstGeom>
            <a:ln w="25400">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7" idx="1"/>
            </p:cNvCxnSpPr>
            <p:nvPr/>
          </p:nvCxnSpPr>
          <p:spPr>
            <a:xfrm flipH="1">
              <a:off x="8453888" y="2710606"/>
              <a:ext cx="364742" cy="235315"/>
            </a:xfrm>
            <a:prstGeom prst="line">
              <a:avLst/>
            </a:prstGeom>
            <a:ln w="25400">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88947" y="3707368"/>
              <a:ext cx="1804405" cy="461665"/>
            </a:xfrm>
            <a:prstGeom prst="rect">
              <a:avLst/>
            </a:prstGeom>
            <a:noFill/>
          </p:spPr>
          <p:txBody>
            <a:bodyPr wrap="none" rtlCol="0">
              <a:spAutoFit/>
            </a:bodyPr>
            <a:lstStyle/>
            <a:p>
              <a:r>
                <a:rPr lang="en-US" sz="2400"/>
                <a:t>Virtual Pages</a:t>
              </a:r>
            </a:p>
          </p:txBody>
        </p:sp>
        <p:sp>
          <p:nvSpPr>
            <p:cNvPr id="22" name="TextBox 21"/>
            <p:cNvSpPr txBox="1"/>
            <p:nvPr/>
          </p:nvSpPr>
          <p:spPr>
            <a:xfrm>
              <a:off x="8207514" y="4474338"/>
              <a:ext cx="2150717" cy="461665"/>
            </a:xfrm>
            <a:prstGeom prst="rect">
              <a:avLst/>
            </a:prstGeom>
            <a:noFill/>
          </p:spPr>
          <p:txBody>
            <a:bodyPr wrap="none" rtlCol="0">
              <a:spAutoFit/>
            </a:bodyPr>
            <a:lstStyle/>
            <a:p>
              <a:r>
                <a:rPr lang="en-US" sz="2400"/>
                <a:t>Physical Frames</a:t>
              </a:r>
              <a:endParaRPr lang="en-US" sz="2400" dirty="0"/>
            </a:p>
          </p:txBody>
        </p:sp>
      </p:grpSp>
      <p:graphicFrame>
        <p:nvGraphicFramePr>
          <p:cNvPr id="54" name="Chart 53"/>
          <p:cNvGraphicFramePr>
            <a:graphicFrameLocks/>
          </p:cNvGraphicFramePr>
          <p:nvPr>
            <p:extLst>
              <p:ext uri="{D42A27DB-BD31-4B8C-83A1-F6EECF244321}">
                <p14:modId xmlns:p14="http://schemas.microsoft.com/office/powerpoint/2010/main" val="610510835"/>
              </p:ext>
            </p:extLst>
          </p:nvPr>
        </p:nvGraphicFramePr>
        <p:xfrm>
          <a:off x="862796" y="1140362"/>
          <a:ext cx="8649695" cy="42232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86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a:graphicFrameLocks/>
          </p:cNvGraphicFramePr>
          <p:nvPr>
            <p:extLst>
              <p:ext uri="{D42A27DB-BD31-4B8C-83A1-F6EECF244321}">
                <p14:modId xmlns:p14="http://schemas.microsoft.com/office/powerpoint/2010/main" val="1816037115"/>
              </p:ext>
            </p:extLst>
          </p:nvPr>
        </p:nvGraphicFramePr>
        <p:xfrm>
          <a:off x="1097280" y="1097280"/>
          <a:ext cx="10241280" cy="40233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PERFORMANCE</a:t>
            </a:r>
          </a:p>
        </p:txBody>
      </p:sp>
      <p:sp>
        <p:nvSpPr>
          <p:cNvPr id="4" name="Slide Number Placeholder 3"/>
          <p:cNvSpPr>
            <a:spLocks noGrp="1"/>
          </p:cNvSpPr>
          <p:nvPr>
            <p:ph type="sldNum" sz="quarter" idx="12"/>
          </p:nvPr>
        </p:nvSpPr>
        <p:spPr/>
        <p:txBody>
          <a:bodyPr/>
          <a:lstStyle/>
          <a:p>
            <a:fld id="{0BC41B36-6335-F546-90B9-E2121371E10D}" type="slidenum">
              <a:rPr lang="en-US" smtClean="0"/>
              <a:t>33</a:t>
            </a:fld>
            <a:endParaRPr lang="en-US"/>
          </a:p>
        </p:txBody>
      </p:sp>
      <p:sp>
        <p:nvSpPr>
          <p:cNvPr id="5" name="Content Placeholder 2"/>
          <p:cNvSpPr txBox="1">
            <a:spLocks/>
          </p:cNvSpPr>
          <p:nvPr/>
        </p:nvSpPr>
        <p:spPr bwMode="auto">
          <a:xfrm>
            <a:off x="1385888" y="5029200"/>
            <a:ext cx="9529762" cy="1516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a:solidFill>
                  <a:schemeClr val="accent4">
                    <a:lumMod val="50000"/>
                  </a:schemeClr>
                </a:solidFill>
              </a:rPr>
              <a:t>Prolonged restore significantly </a:t>
            </a:r>
            <a:r>
              <a:rPr lang="en-US" dirty="0">
                <a:solidFill>
                  <a:srgbClr val="FF0000"/>
                </a:solidFill>
              </a:rPr>
              <a:t>hurts</a:t>
            </a:r>
            <a:r>
              <a:rPr lang="en-US" dirty="0">
                <a:solidFill>
                  <a:schemeClr val="accent4">
                    <a:lumMod val="50000"/>
                  </a:schemeClr>
                </a:solidFill>
              </a:rPr>
              <a:t> performance</a:t>
            </a:r>
          </a:p>
          <a:p>
            <a:pPr marL="0" indent="0" eaLnBrk="1" fontAlgn="auto" hangingPunct="1">
              <a:spcBef>
                <a:spcPts val="0"/>
              </a:spcBef>
              <a:spcAft>
                <a:spcPts val="0"/>
              </a:spcAft>
              <a:buClrTx/>
              <a:buSzTx/>
              <a:buNone/>
            </a:pPr>
            <a:r>
              <a:rPr lang="en-US" dirty="0">
                <a:solidFill>
                  <a:schemeClr val="accent4">
                    <a:lumMod val="50000"/>
                  </a:schemeClr>
                </a:solidFill>
              </a:rPr>
              <a:t>Classical repair approaches offer </a:t>
            </a:r>
            <a:r>
              <a:rPr lang="en-US" dirty="0">
                <a:solidFill>
                  <a:srgbClr val="FF0000"/>
                </a:solidFill>
              </a:rPr>
              <a:t>limited</a:t>
            </a:r>
            <a:r>
              <a:rPr lang="en-US" dirty="0">
                <a:solidFill>
                  <a:schemeClr val="accent4">
                    <a:lumMod val="50000"/>
                  </a:schemeClr>
                </a:solidFill>
              </a:rPr>
              <a:t> help</a:t>
            </a:r>
          </a:p>
          <a:p>
            <a:pPr marL="0" indent="0" eaLnBrk="1" fontAlgn="auto" hangingPunct="1">
              <a:spcBef>
                <a:spcPts val="0"/>
              </a:spcBef>
              <a:spcAft>
                <a:spcPts val="0"/>
              </a:spcAft>
              <a:buClrTx/>
              <a:buSzTx/>
              <a:buNone/>
            </a:pPr>
            <a:r>
              <a:rPr lang="en-US" dirty="0">
                <a:solidFill>
                  <a:schemeClr val="accent4">
                    <a:lumMod val="50000"/>
                  </a:schemeClr>
                </a:solidFill>
                <a:ea typeface="Calibri" charset="0"/>
                <a:cs typeface="Calibri" charset="0"/>
              </a:rPr>
              <a:t>With chunk remap and rank construction, </a:t>
            </a:r>
            <a:r>
              <a:rPr lang="en-US" dirty="0" err="1">
                <a:solidFill>
                  <a:schemeClr val="accent4">
                    <a:lumMod val="50000"/>
                  </a:schemeClr>
                </a:solidFill>
                <a:ea typeface="Calibri" charset="0"/>
                <a:cs typeface="Calibri" charset="0"/>
              </a:rPr>
              <a:t>avg</a:t>
            </a:r>
            <a:r>
              <a:rPr lang="en-US" dirty="0">
                <a:solidFill>
                  <a:schemeClr val="accent4">
                    <a:lumMod val="50000"/>
                  </a:schemeClr>
                </a:solidFill>
                <a:ea typeface="Calibri" charset="0"/>
                <a:cs typeface="Calibri" charset="0"/>
              </a:rPr>
              <a:t> </a:t>
            </a:r>
            <a:r>
              <a:rPr lang="en-US" dirty="0">
                <a:solidFill>
                  <a:schemeClr val="accent1"/>
                </a:solidFill>
                <a:ea typeface="Calibri" charset="0"/>
                <a:cs typeface="Calibri" charset="0"/>
              </a:rPr>
              <a:t>15%</a:t>
            </a:r>
            <a:r>
              <a:rPr lang="en-US" dirty="0">
                <a:solidFill>
                  <a:schemeClr val="accent4">
                    <a:lumMod val="50000"/>
                  </a:schemeClr>
                </a:solidFill>
                <a:ea typeface="Calibri" charset="0"/>
                <a:cs typeface="Calibri" charset="0"/>
              </a:rPr>
              <a:t> shorter</a:t>
            </a:r>
          </a:p>
        </p:txBody>
      </p:sp>
      <p:grpSp>
        <p:nvGrpSpPr>
          <p:cNvPr id="8" name="Group 7"/>
          <p:cNvGrpSpPr/>
          <p:nvPr/>
        </p:nvGrpSpPr>
        <p:grpSpPr>
          <a:xfrm>
            <a:off x="7345647" y="1345863"/>
            <a:ext cx="2506456" cy="3040209"/>
            <a:chOff x="2930504" y="3044262"/>
            <a:chExt cx="2619032" cy="3040209"/>
          </a:xfrm>
        </p:grpSpPr>
        <p:grpSp>
          <p:nvGrpSpPr>
            <p:cNvPr id="10" name="Group 9"/>
            <p:cNvGrpSpPr/>
            <p:nvPr/>
          </p:nvGrpSpPr>
          <p:grpSpPr>
            <a:xfrm>
              <a:off x="2930504" y="3044262"/>
              <a:ext cx="747385" cy="3040209"/>
              <a:chOff x="2930504" y="3044262"/>
              <a:chExt cx="747385" cy="3040209"/>
            </a:xfrm>
          </p:grpSpPr>
          <p:cxnSp>
            <p:nvCxnSpPr>
              <p:cNvPr id="15" name="Straight Arrow Connector 14"/>
              <p:cNvCxnSpPr/>
              <p:nvPr/>
            </p:nvCxnSpPr>
            <p:spPr>
              <a:xfrm>
                <a:off x="3276597" y="3450999"/>
                <a:ext cx="0" cy="2633472"/>
              </a:xfrm>
              <a:prstGeom prst="straightConnector1">
                <a:avLst/>
              </a:prstGeom>
              <a:ln w="38100">
                <a:solidFill>
                  <a:srgbClr val="FF000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30504" y="3044262"/>
                <a:ext cx="747385" cy="461665"/>
              </a:xfrm>
              <a:prstGeom prst="rect">
                <a:avLst/>
              </a:prstGeom>
              <a:noFill/>
            </p:spPr>
            <p:txBody>
              <a:bodyPr wrap="none" rtlCol="0">
                <a:spAutoFit/>
              </a:bodyPr>
              <a:lstStyle/>
              <a:p>
                <a:r>
                  <a:rPr lang="en-US" sz="2400">
                    <a:solidFill>
                      <a:srgbClr val="FF0000"/>
                    </a:solidFill>
                    <a:latin typeface="Calibri" charset="0"/>
                    <a:ea typeface="Calibri" charset="0"/>
                    <a:cs typeface="Calibri" charset="0"/>
                  </a:rPr>
                  <a:t>54%</a:t>
                </a:r>
                <a:endParaRPr lang="en-US" sz="2400" dirty="0">
                  <a:solidFill>
                    <a:srgbClr val="FF0000"/>
                  </a:solidFill>
                  <a:latin typeface="Calibri" charset="0"/>
                  <a:ea typeface="Calibri" charset="0"/>
                  <a:cs typeface="Calibri" charset="0"/>
                </a:endParaRPr>
              </a:p>
            </p:txBody>
          </p:sp>
        </p:grpSp>
        <p:grpSp>
          <p:nvGrpSpPr>
            <p:cNvPr id="11" name="Group 10"/>
            <p:cNvGrpSpPr/>
            <p:nvPr/>
          </p:nvGrpSpPr>
          <p:grpSpPr>
            <a:xfrm>
              <a:off x="4802149" y="3703129"/>
              <a:ext cx="747387" cy="2369858"/>
              <a:chOff x="4802149" y="3703129"/>
              <a:chExt cx="747387" cy="2369858"/>
            </a:xfrm>
          </p:grpSpPr>
          <p:cxnSp>
            <p:nvCxnSpPr>
              <p:cNvPr id="13" name="Straight Arrow Connector 12"/>
              <p:cNvCxnSpPr/>
              <p:nvPr/>
            </p:nvCxnSpPr>
            <p:spPr>
              <a:xfrm flipH="1">
                <a:off x="5159010" y="4061307"/>
                <a:ext cx="576" cy="2011680"/>
              </a:xfrm>
              <a:prstGeom prst="straightConnector1">
                <a:avLst/>
              </a:prstGeom>
              <a:ln w="38100">
                <a:solidFill>
                  <a:srgbClr val="FF0000"/>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02149" y="3703129"/>
                <a:ext cx="747387" cy="461665"/>
              </a:xfrm>
              <a:prstGeom prst="rect">
                <a:avLst/>
              </a:prstGeom>
              <a:noFill/>
            </p:spPr>
            <p:txBody>
              <a:bodyPr wrap="none" rtlCol="0">
                <a:spAutoFit/>
              </a:bodyPr>
              <a:lstStyle/>
              <a:p>
                <a:r>
                  <a:rPr lang="en-US" sz="2400">
                    <a:solidFill>
                      <a:srgbClr val="FF0000"/>
                    </a:solidFill>
                    <a:latin typeface="Calibri" charset="0"/>
                    <a:ea typeface="Calibri" charset="0"/>
                    <a:cs typeface="Calibri" charset="0"/>
                  </a:rPr>
                  <a:t>37%</a:t>
                </a:r>
                <a:endParaRPr lang="en-US" sz="2400" dirty="0">
                  <a:solidFill>
                    <a:srgbClr val="FF0000"/>
                  </a:solidFill>
                  <a:latin typeface="Calibri" charset="0"/>
                  <a:ea typeface="Calibri" charset="0"/>
                  <a:cs typeface="Calibri" charset="0"/>
                </a:endParaRPr>
              </a:p>
            </p:txBody>
          </p:sp>
        </p:grpSp>
      </p:grpSp>
      <p:sp>
        <p:nvSpPr>
          <p:cNvPr id="24" name="Oval 23"/>
          <p:cNvSpPr/>
          <p:nvPr/>
        </p:nvSpPr>
        <p:spPr>
          <a:xfrm>
            <a:off x="9756169" y="2426639"/>
            <a:ext cx="951587" cy="377853"/>
          </a:xfrm>
          <a:prstGeom prst="ellipse">
            <a:avLst/>
          </a:prstGeom>
          <a:no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9714421" y="2370144"/>
            <a:ext cx="1948435" cy="539824"/>
            <a:chOff x="9714421" y="2370144"/>
            <a:chExt cx="1948435" cy="539824"/>
          </a:xfrm>
        </p:grpSpPr>
        <p:cxnSp>
          <p:nvCxnSpPr>
            <p:cNvPr id="27" name="Straight Arrow Connector 26"/>
            <p:cNvCxnSpPr/>
            <p:nvPr/>
          </p:nvCxnSpPr>
          <p:spPr>
            <a:xfrm flipH="1" flipV="1">
              <a:off x="10915650" y="2385400"/>
              <a:ext cx="3459" cy="518249"/>
            </a:xfrm>
            <a:prstGeom prst="straightConnector1">
              <a:avLst/>
            </a:prstGeom>
            <a:ln w="38100">
              <a:solidFill>
                <a:schemeClr val="accent1"/>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714421" y="2370144"/>
              <a:ext cx="1371600" cy="760"/>
            </a:xfrm>
            <a:prstGeom prst="line">
              <a:avLst/>
            </a:prstGeom>
            <a:ln w="254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517407" y="2909208"/>
              <a:ext cx="548640" cy="760"/>
            </a:xfrm>
            <a:prstGeom prst="line">
              <a:avLst/>
            </a:prstGeom>
            <a:ln w="254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947596" y="2384732"/>
              <a:ext cx="715260" cy="461665"/>
            </a:xfrm>
            <a:prstGeom prst="rect">
              <a:avLst/>
            </a:prstGeom>
            <a:noFill/>
          </p:spPr>
          <p:txBody>
            <a:bodyPr wrap="none" rtlCol="0">
              <a:spAutoFit/>
            </a:bodyPr>
            <a:lstStyle/>
            <a:p>
              <a:r>
                <a:rPr lang="en-US" sz="2400">
                  <a:solidFill>
                    <a:srgbClr val="007742"/>
                  </a:solidFill>
                  <a:latin typeface="Calibri" charset="0"/>
                  <a:ea typeface="Calibri" charset="0"/>
                  <a:cs typeface="Calibri" charset="0"/>
                </a:rPr>
                <a:t>15%</a:t>
              </a:r>
              <a:endParaRPr lang="en-US" sz="2400" dirty="0">
                <a:solidFill>
                  <a:srgbClr val="007742"/>
                </a:solidFill>
                <a:latin typeface="Calibri" charset="0"/>
                <a:ea typeface="Calibri" charset="0"/>
                <a:cs typeface="Calibri" charset="0"/>
              </a:endParaRPr>
            </a:p>
          </p:txBody>
        </p:sp>
      </p:grpSp>
    </p:spTree>
    <p:extLst>
      <p:ext uri="{BB962C8B-B14F-4D97-AF65-F5344CB8AC3E}">
        <p14:creationId xmlns:p14="http://schemas.microsoft.com/office/powerpoint/2010/main" val="136383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p:cNvGraphicFramePr>
            <a:graphicFrameLocks/>
          </p:cNvGraphicFramePr>
          <p:nvPr>
            <p:extLst>
              <p:ext uri="{D42A27DB-BD31-4B8C-83A1-F6EECF244321}">
                <p14:modId xmlns:p14="http://schemas.microsoft.com/office/powerpoint/2010/main" val="90221457"/>
              </p:ext>
            </p:extLst>
          </p:nvPr>
        </p:nvGraphicFramePr>
        <p:xfrm>
          <a:off x="1097280" y="1097280"/>
          <a:ext cx="10241280" cy="40233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PAGE ALLOCATION EFFECTS</a:t>
            </a:r>
          </a:p>
        </p:txBody>
      </p:sp>
      <p:sp>
        <p:nvSpPr>
          <p:cNvPr id="4" name="Slide Number Placeholder 3"/>
          <p:cNvSpPr>
            <a:spLocks noGrp="1"/>
          </p:cNvSpPr>
          <p:nvPr>
            <p:ph type="sldNum" sz="quarter" idx="12"/>
          </p:nvPr>
        </p:nvSpPr>
        <p:spPr/>
        <p:txBody>
          <a:bodyPr/>
          <a:lstStyle/>
          <a:p>
            <a:fld id="{0BC41B36-6335-F546-90B9-E2121371E10D}" type="slidenum">
              <a:rPr lang="en-US" smtClean="0"/>
              <a:t>34</a:t>
            </a:fld>
            <a:endParaRPr lang="en-US"/>
          </a:p>
        </p:txBody>
      </p:sp>
      <p:sp>
        <p:nvSpPr>
          <p:cNvPr id="6" name="Content Placeholder 2"/>
          <p:cNvSpPr txBox="1">
            <a:spLocks/>
          </p:cNvSpPr>
          <p:nvPr/>
        </p:nvSpPr>
        <p:spPr bwMode="auto">
          <a:xfrm>
            <a:off x="1385888" y="5029200"/>
            <a:ext cx="9529762" cy="1326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a:solidFill>
                  <a:schemeClr val="accent4">
                    <a:lumMod val="50000"/>
                  </a:schemeClr>
                </a:solidFill>
                <a:latin typeface="Calibri" charset="0"/>
                <a:ea typeface="Calibri" charset="0"/>
                <a:cs typeface="Calibri" charset="0"/>
              </a:rPr>
              <a:t>Chunk-remap &amp; rank-construction expose more </a:t>
            </a:r>
            <a:r>
              <a:rPr lang="en-US" dirty="0">
                <a:solidFill>
                  <a:schemeClr val="accent1"/>
                </a:solidFill>
                <a:latin typeface="Calibri" charset="0"/>
                <a:ea typeface="Calibri" charset="0"/>
                <a:cs typeface="Calibri" charset="0"/>
              </a:rPr>
              <a:t>fast chunks</a:t>
            </a:r>
            <a:r>
              <a:rPr lang="en-US" dirty="0">
                <a:solidFill>
                  <a:schemeClr val="accent4">
                    <a:lumMod val="50000"/>
                  </a:schemeClr>
                </a:solidFill>
                <a:latin typeface="Calibri" charset="0"/>
                <a:ea typeface="Calibri" charset="0"/>
                <a:cs typeface="Calibri" charset="0"/>
              </a:rPr>
              <a:t> </a:t>
            </a:r>
          </a:p>
          <a:p>
            <a:pPr marL="457200" indent="-274320" eaLnBrk="1" fontAlgn="auto" hangingPunct="1">
              <a:spcBef>
                <a:spcPts val="0"/>
              </a:spcBef>
              <a:spcAft>
                <a:spcPts val="0"/>
              </a:spcAft>
              <a:buClrTx/>
              <a:buSzTx/>
              <a:buFontTx/>
              <a:buChar char="-"/>
            </a:pPr>
            <a:r>
              <a:rPr lang="en-US" sz="2400" dirty="0">
                <a:solidFill>
                  <a:schemeClr val="accent4">
                    <a:lumMod val="50000"/>
                  </a:schemeClr>
                </a:solidFill>
                <a:latin typeface="Calibri" charset="0"/>
                <a:ea typeface="Calibri" charset="0"/>
                <a:cs typeface="Calibri" charset="0"/>
              </a:rPr>
              <a:t>provide more opportunities for page-allocation</a:t>
            </a:r>
            <a:endParaRPr lang="en-US" sz="2400" dirty="0">
              <a:solidFill>
                <a:schemeClr val="accent4">
                  <a:lumMod val="50000"/>
                </a:schemeClr>
              </a:solidFill>
            </a:endParaRPr>
          </a:p>
          <a:p>
            <a:pPr marL="0" indent="0" eaLnBrk="1" fontAlgn="auto" hangingPunct="1">
              <a:spcBef>
                <a:spcPts val="0"/>
              </a:spcBef>
              <a:spcAft>
                <a:spcPts val="0"/>
              </a:spcAft>
              <a:buClrTx/>
              <a:buSzTx/>
              <a:buNone/>
            </a:pPr>
            <a:r>
              <a:rPr lang="en-US" dirty="0">
                <a:solidFill>
                  <a:schemeClr val="accent4">
                    <a:lumMod val="50000"/>
                  </a:schemeClr>
                </a:solidFill>
              </a:rPr>
              <a:t>Restore-aware page allocation </a:t>
            </a:r>
            <a:r>
              <a:rPr lang="en-US" dirty="0">
                <a:solidFill>
                  <a:schemeClr val="accent1"/>
                </a:solidFill>
              </a:rPr>
              <a:t>effectively</a:t>
            </a:r>
            <a:r>
              <a:rPr lang="en-US" dirty="0">
                <a:solidFill>
                  <a:schemeClr val="accent4">
                    <a:lumMod val="50000"/>
                  </a:schemeClr>
                </a:solidFill>
              </a:rPr>
              <a:t> reduce time</a:t>
            </a:r>
          </a:p>
        </p:txBody>
      </p:sp>
      <p:grpSp>
        <p:nvGrpSpPr>
          <p:cNvPr id="8" name="Group 7"/>
          <p:cNvGrpSpPr/>
          <p:nvPr/>
        </p:nvGrpSpPr>
        <p:grpSpPr>
          <a:xfrm>
            <a:off x="1500243" y="1624976"/>
            <a:ext cx="9866581" cy="1805854"/>
            <a:chOff x="3159530" y="4734994"/>
            <a:chExt cx="9866581" cy="1805854"/>
          </a:xfrm>
        </p:grpSpPr>
        <p:grpSp>
          <p:nvGrpSpPr>
            <p:cNvPr id="10" name="Group 9"/>
            <p:cNvGrpSpPr/>
            <p:nvPr/>
          </p:nvGrpSpPr>
          <p:grpSpPr>
            <a:xfrm>
              <a:off x="3159530" y="4734994"/>
              <a:ext cx="3833598" cy="577529"/>
              <a:chOff x="3159530" y="4734994"/>
              <a:chExt cx="3833598" cy="577529"/>
            </a:xfrm>
          </p:grpSpPr>
          <p:cxnSp>
            <p:nvCxnSpPr>
              <p:cNvPr id="17" name="Straight Connector 16"/>
              <p:cNvCxnSpPr/>
              <p:nvPr/>
            </p:nvCxnSpPr>
            <p:spPr>
              <a:xfrm>
                <a:off x="4059521" y="4765780"/>
                <a:ext cx="2926080" cy="25399"/>
              </a:xfrm>
              <a:prstGeom prst="line">
                <a:avLst/>
              </a:prstGeom>
              <a:ln w="25400">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067048" y="5298910"/>
                <a:ext cx="2926080" cy="13428"/>
              </a:xfrm>
              <a:prstGeom prst="line">
                <a:avLst/>
              </a:prstGeom>
              <a:ln w="25400">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067048" y="4763883"/>
                <a:ext cx="0" cy="548640"/>
              </a:xfrm>
              <a:prstGeom prst="straightConnector1">
                <a:avLst/>
              </a:prstGeom>
              <a:ln w="38100">
                <a:solidFill>
                  <a:srgbClr val="FF0000"/>
                </a:solidFill>
                <a:headEnd type="none" w="med" len="lg"/>
                <a:tailEnd type="triangle" w="med"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159530" y="4734994"/>
                <a:ext cx="947695" cy="461665"/>
              </a:xfrm>
              <a:prstGeom prst="rect">
                <a:avLst/>
              </a:prstGeom>
              <a:noFill/>
            </p:spPr>
            <p:txBody>
              <a:bodyPr wrap="none" rtlCol="0">
                <a:spAutoFit/>
              </a:bodyPr>
              <a:lstStyle/>
              <a:p>
                <a:r>
                  <a:rPr lang="en-US" sz="2400" dirty="0">
                    <a:solidFill>
                      <a:srgbClr val="FF0000"/>
                    </a:solidFill>
                    <a:latin typeface="Calibri" charset="0"/>
                    <a:ea typeface="Calibri" charset="0"/>
                    <a:cs typeface="Calibri" charset="0"/>
                  </a:rPr>
                  <a:t>10.5%</a:t>
                </a:r>
              </a:p>
            </p:txBody>
          </p:sp>
        </p:grpSp>
        <p:grpSp>
          <p:nvGrpSpPr>
            <p:cNvPr id="11" name="Group 10"/>
            <p:cNvGrpSpPr/>
            <p:nvPr/>
          </p:nvGrpSpPr>
          <p:grpSpPr>
            <a:xfrm>
              <a:off x="7329482" y="5514980"/>
              <a:ext cx="5696629" cy="1025868"/>
              <a:chOff x="7329482" y="5514980"/>
              <a:chExt cx="5696629" cy="1025868"/>
            </a:xfrm>
          </p:grpSpPr>
          <p:cxnSp>
            <p:nvCxnSpPr>
              <p:cNvPr id="12" name="Straight Connector 11"/>
              <p:cNvCxnSpPr/>
              <p:nvPr/>
            </p:nvCxnSpPr>
            <p:spPr>
              <a:xfrm>
                <a:off x="7329482" y="5514984"/>
                <a:ext cx="5164615" cy="185"/>
              </a:xfrm>
              <a:prstGeom prst="line">
                <a:avLst/>
              </a:prstGeom>
              <a:ln w="25400">
                <a:solidFill>
                  <a:schemeClr val="accent1"/>
                </a:solidFill>
                <a:prstDash val="sys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7331259" y="6483362"/>
                <a:ext cx="5067300" cy="57486"/>
              </a:xfrm>
              <a:prstGeom prst="line">
                <a:avLst/>
              </a:prstGeom>
              <a:ln w="25400">
                <a:solidFill>
                  <a:schemeClr val="accent1"/>
                </a:solidFill>
                <a:prstDash val="sys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12078416" y="5514980"/>
                <a:ext cx="947695" cy="1005840"/>
                <a:chOff x="12078416" y="5514980"/>
                <a:chExt cx="947695" cy="1005840"/>
              </a:xfrm>
            </p:grpSpPr>
            <p:cxnSp>
              <p:nvCxnSpPr>
                <p:cNvPr id="15" name="Straight Arrow Connector 14"/>
                <p:cNvCxnSpPr/>
                <p:nvPr/>
              </p:nvCxnSpPr>
              <p:spPr>
                <a:xfrm>
                  <a:off x="12099445" y="5514980"/>
                  <a:ext cx="0" cy="1005840"/>
                </a:xfrm>
                <a:prstGeom prst="straightConnector1">
                  <a:avLst/>
                </a:prstGeom>
                <a:ln w="38100">
                  <a:solidFill>
                    <a:schemeClr val="accent1"/>
                  </a:solidFill>
                  <a:headEnd type="none" w="med" len="lg"/>
                  <a:tailEnd type="triangle" w="med"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2078416" y="5746226"/>
                  <a:ext cx="947695" cy="461665"/>
                </a:xfrm>
                <a:prstGeom prst="rect">
                  <a:avLst/>
                </a:prstGeom>
                <a:noFill/>
              </p:spPr>
              <p:txBody>
                <a:bodyPr wrap="none" rtlCol="0">
                  <a:spAutoFit/>
                </a:bodyPr>
                <a:lstStyle/>
                <a:p>
                  <a:r>
                    <a:rPr lang="en-US" sz="2400">
                      <a:solidFill>
                        <a:schemeClr val="accent1"/>
                      </a:solidFill>
                      <a:latin typeface="Calibri" charset="0"/>
                      <a:ea typeface="Calibri" charset="0"/>
                      <a:cs typeface="Calibri" charset="0"/>
                    </a:rPr>
                    <a:t>16.5</a:t>
                  </a:r>
                  <a:r>
                    <a:rPr lang="en-US" sz="2400" dirty="0">
                      <a:solidFill>
                        <a:schemeClr val="accent1"/>
                      </a:solidFill>
                      <a:latin typeface="Calibri" charset="0"/>
                      <a:ea typeface="Calibri" charset="0"/>
                      <a:cs typeface="Calibri" charset="0"/>
                    </a:rPr>
                    <a:t>%</a:t>
                  </a:r>
                </a:p>
              </p:txBody>
            </p:sp>
          </p:grpSp>
        </p:grpSp>
      </p:grpSp>
      <p:grpSp>
        <p:nvGrpSpPr>
          <p:cNvPr id="24" name="Group 23"/>
          <p:cNvGrpSpPr/>
          <p:nvPr/>
        </p:nvGrpSpPr>
        <p:grpSpPr>
          <a:xfrm>
            <a:off x="3016155" y="1651379"/>
            <a:ext cx="6974006" cy="1705970"/>
            <a:chOff x="3016155" y="1651379"/>
            <a:chExt cx="6974006" cy="1705970"/>
          </a:xfrm>
        </p:grpSpPr>
        <p:cxnSp>
          <p:nvCxnSpPr>
            <p:cNvPr id="33" name="Straight Arrow Connector 32"/>
            <p:cNvCxnSpPr/>
            <p:nvPr/>
          </p:nvCxnSpPr>
          <p:spPr>
            <a:xfrm>
              <a:off x="3016155" y="1651379"/>
              <a:ext cx="2565779" cy="545911"/>
            </a:xfrm>
            <a:prstGeom prst="straightConnector1">
              <a:avLst/>
            </a:prstGeom>
            <a:ln w="38100">
              <a:solidFill>
                <a:srgbClr val="0000FF"/>
              </a:solidFill>
              <a:headEnd type="none" w="med" len="lg"/>
              <a:tailEnd type="triangle" w="med"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519916" y="2415654"/>
              <a:ext cx="2470245" cy="941695"/>
            </a:xfrm>
            <a:prstGeom prst="straightConnector1">
              <a:avLst/>
            </a:prstGeom>
            <a:ln w="38100">
              <a:solidFill>
                <a:srgbClr val="0000FF"/>
              </a:solidFill>
              <a:headEnd type="none" w="med" len="lg"/>
              <a:tailEnd type="triangle" w="med"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36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dirty="0" err="1"/>
              <a:t>CkRemap</a:t>
            </a:r>
            <a:endParaRPr lang="en-US" dirty="0"/>
          </a:p>
        </p:txBody>
      </p:sp>
      <p:sp>
        <p:nvSpPr>
          <p:cNvPr id="3" name="Content Placeholder 2"/>
          <p:cNvSpPr>
            <a:spLocks noGrp="1"/>
          </p:cNvSpPr>
          <p:nvPr>
            <p:ph idx="1"/>
          </p:nvPr>
        </p:nvSpPr>
        <p:spPr>
          <a:xfrm>
            <a:off x="2377440" y="1204646"/>
            <a:ext cx="9692640" cy="1238510"/>
          </a:xfrm>
        </p:spPr>
        <p:txBody>
          <a:bodyPr>
            <a:noAutofit/>
          </a:bodyPr>
          <a:lstStyle/>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Further scaling restore has serious PV effects</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Worse-case based approaches are ineffective</a:t>
            </a:r>
          </a:p>
        </p:txBody>
      </p:sp>
      <p:sp>
        <p:nvSpPr>
          <p:cNvPr id="4" name="Slide Number Placeholder 3"/>
          <p:cNvSpPr>
            <a:spLocks noGrp="1"/>
          </p:cNvSpPr>
          <p:nvPr>
            <p:ph type="sldNum" sz="quarter" idx="12"/>
          </p:nvPr>
        </p:nvSpPr>
        <p:spPr/>
        <p:txBody>
          <a:bodyPr/>
          <a:lstStyle/>
          <a:p>
            <a:fld id="{0BC41B36-6335-F546-90B9-E2121371E10D}" type="slidenum">
              <a:rPr lang="en-US" smtClean="0"/>
              <a:t>35</a:t>
            </a:fld>
            <a:endParaRPr lang="en-US" dirty="0"/>
          </a:p>
        </p:txBody>
      </p:sp>
      <p:sp>
        <p:nvSpPr>
          <p:cNvPr id="9" name="Content Placeholder 2"/>
          <p:cNvSpPr txBox="1">
            <a:spLocks/>
          </p:cNvSpPr>
          <p:nvPr/>
        </p:nvSpPr>
        <p:spPr>
          <a:xfrm>
            <a:off x="2377440" y="2816758"/>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pPr>
            <a:r>
              <a:rPr lang="en-US" sz="3600" dirty="0" err="1">
                <a:solidFill>
                  <a:schemeClr val="accent5">
                    <a:lumMod val="75000"/>
                  </a:schemeClr>
                </a:solidFill>
                <a:ea typeface="Abadi MT Condensed Light" charset="0"/>
                <a:cs typeface="Abadi MT Condensed Light" charset="0"/>
              </a:rPr>
              <a:t>CkRemap</a:t>
            </a:r>
            <a:r>
              <a:rPr lang="en-US" sz="3600" dirty="0">
                <a:solidFill>
                  <a:schemeClr val="accent5">
                    <a:lumMod val="75000"/>
                  </a:schemeClr>
                </a:solidFill>
                <a:ea typeface="Abadi MT Condensed Light" charset="0"/>
                <a:cs typeface="Abadi MT Condensed Light" charset="0"/>
              </a:rPr>
              <a:t>: construct fast chunks via remapping</a:t>
            </a:r>
          </a:p>
          <a:p>
            <a:pPr marL="0" indent="0">
              <a:lnSpc>
                <a:spcPct val="100000"/>
              </a:lnSpc>
              <a:spcBef>
                <a:spcPts val="0"/>
              </a:spcBef>
              <a:buFont typeface="Wingdings" charset="2"/>
              <a:buNone/>
            </a:pPr>
            <a:r>
              <a:rPr lang="en-US" sz="3600" dirty="0" err="1">
                <a:solidFill>
                  <a:schemeClr val="accent5">
                    <a:lumMod val="75000"/>
                  </a:schemeClr>
                </a:solidFill>
                <a:ea typeface="Abadi MT Condensed Light" charset="0"/>
                <a:cs typeface="Abadi MT Condensed Light" charset="0"/>
              </a:rPr>
              <a:t>PageAlloc</a:t>
            </a:r>
            <a:r>
              <a:rPr lang="en-US" sz="3600" dirty="0">
                <a:solidFill>
                  <a:schemeClr val="accent5">
                    <a:lumMod val="75000"/>
                  </a:schemeClr>
                </a:solidFill>
                <a:ea typeface="Abadi MT Condensed Light" charset="0"/>
                <a:cs typeface="Abadi MT Condensed Light" charset="0"/>
              </a:rPr>
              <a:t>: fully utilize the exposed fast regions</a:t>
            </a:r>
          </a:p>
        </p:txBody>
      </p:sp>
      <p:sp>
        <p:nvSpPr>
          <p:cNvPr id="10" name="Content Placeholder 2"/>
          <p:cNvSpPr txBox="1">
            <a:spLocks/>
          </p:cNvSpPr>
          <p:nvPr/>
        </p:nvSpPr>
        <p:spPr>
          <a:xfrm>
            <a:off x="2377440" y="4530470"/>
            <a:ext cx="9692640" cy="1187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pPr>
            <a:r>
              <a:rPr lang="en-US" sz="3600" dirty="0">
                <a:solidFill>
                  <a:schemeClr val="accent4">
                    <a:lumMod val="75000"/>
                  </a:schemeClr>
                </a:solidFill>
                <a:ea typeface="Abadi MT Condensed Light" charset="0"/>
                <a:cs typeface="Abadi MT Condensed Light" charset="0"/>
              </a:rPr>
              <a:t>Performance: as high as 25% </a:t>
            </a:r>
            <a:r>
              <a:rPr lang="en-US" sz="3600" dirty="0" err="1">
                <a:solidFill>
                  <a:schemeClr val="accent4">
                    <a:lumMod val="75000"/>
                  </a:schemeClr>
                </a:solidFill>
                <a:ea typeface="Abadi MT Condensed Light" charset="0"/>
                <a:cs typeface="Abadi MT Condensed Light" charset="0"/>
              </a:rPr>
              <a:t>avg</a:t>
            </a:r>
            <a:r>
              <a:rPr lang="en-US" sz="3600" dirty="0">
                <a:solidFill>
                  <a:schemeClr val="accent4">
                    <a:lumMod val="75000"/>
                  </a:schemeClr>
                </a:solidFill>
                <a:ea typeface="Abadi MT Condensed Light" charset="0"/>
                <a:cs typeface="Abadi MT Condensed Light" charset="0"/>
              </a:rPr>
              <a:t> improvement</a:t>
            </a:r>
          </a:p>
          <a:p>
            <a:pPr marL="0" indent="0">
              <a:lnSpc>
                <a:spcPct val="100000"/>
              </a:lnSpc>
              <a:spcBef>
                <a:spcPts val="0"/>
              </a:spcBef>
              <a:buFont typeface="Wingdings" charset="2"/>
              <a:buNone/>
            </a:pPr>
            <a:r>
              <a:rPr lang="en-US" sz="3600" dirty="0">
                <a:solidFill>
                  <a:schemeClr val="accent4">
                    <a:lumMod val="75000"/>
                  </a:schemeClr>
                </a:solidFill>
                <a:ea typeface="Abadi MT Condensed Light" charset="0"/>
                <a:cs typeface="Abadi MT Condensed Light" charset="0"/>
              </a:rPr>
              <a:t>Page </a:t>
            </a:r>
            <a:r>
              <a:rPr lang="en-US" sz="3600" dirty="0" err="1">
                <a:solidFill>
                  <a:schemeClr val="accent4">
                    <a:lumMod val="75000"/>
                  </a:schemeClr>
                </a:solidFill>
                <a:ea typeface="Abadi MT Condensed Light" charset="0"/>
                <a:cs typeface="Abadi MT Condensed Light" charset="0"/>
              </a:rPr>
              <a:t>alloc</a:t>
            </a:r>
            <a:r>
              <a:rPr lang="en-US" sz="3600" dirty="0">
                <a:solidFill>
                  <a:schemeClr val="accent4">
                    <a:lumMod val="75000"/>
                  </a:schemeClr>
                </a:solidFill>
                <a:ea typeface="Abadi MT Condensed Light" charset="0"/>
                <a:cs typeface="Abadi MT Condensed Light" charset="0"/>
              </a:rPr>
              <a:t>: hotness-aware </a:t>
            </a:r>
            <a:r>
              <a:rPr lang="en-US" sz="3600" dirty="0" err="1">
                <a:solidFill>
                  <a:schemeClr val="accent4">
                    <a:lumMod val="75000"/>
                  </a:schemeClr>
                </a:solidFill>
                <a:ea typeface="Abadi MT Condensed Light" charset="0"/>
                <a:cs typeface="Abadi MT Condensed Light" charset="0"/>
              </a:rPr>
              <a:t>alloc</a:t>
            </a:r>
            <a:r>
              <a:rPr lang="en-US" sz="3600" dirty="0">
                <a:solidFill>
                  <a:schemeClr val="accent4">
                    <a:lumMod val="75000"/>
                  </a:schemeClr>
                </a:solidFill>
                <a:ea typeface="Abadi MT Condensed Light" charset="0"/>
                <a:cs typeface="Abadi MT Condensed Light" charset="0"/>
              </a:rPr>
              <a:t> maximize gains </a:t>
            </a:r>
          </a:p>
        </p:txBody>
      </p:sp>
      <p:pic>
        <p:nvPicPr>
          <p:cNvPr id="14" name="Picture 13"/>
          <p:cNvPicPr>
            <a:picLocks noChangeAspect="1"/>
          </p:cNvPicPr>
          <p:nvPr/>
        </p:nvPicPr>
        <p:blipFill rotWithShape="1">
          <a:blip r:embed="rId3" cstate="hq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835397" y="1274779"/>
            <a:ext cx="727209" cy="1100137"/>
          </a:xfrm>
          <a:prstGeom prst="rect">
            <a:avLst/>
          </a:prstGeom>
        </p:spPr>
      </p:pic>
      <p:pic>
        <p:nvPicPr>
          <p:cNvPr id="15" name="Picture 14"/>
          <p:cNvPicPr>
            <a:picLocks noChangeAspect="1"/>
          </p:cNvPicPr>
          <p:nvPr/>
        </p:nvPicPr>
        <p:blipFill rotWithShape="1">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691347" y="2969706"/>
            <a:ext cx="1109476" cy="1028700"/>
          </a:xfrm>
          <a:prstGeom prst="rect">
            <a:avLst/>
          </a:prstGeom>
        </p:spPr>
      </p:pic>
      <p:grpSp>
        <p:nvGrpSpPr>
          <p:cNvPr id="17" name="Group 16"/>
          <p:cNvGrpSpPr/>
          <p:nvPr/>
        </p:nvGrpSpPr>
        <p:grpSpPr>
          <a:xfrm>
            <a:off x="788784" y="4583668"/>
            <a:ext cx="827441" cy="1044778"/>
            <a:chOff x="788784" y="4583668"/>
            <a:chExt cx="827441" cy="1044778"/>
          </a:xfrm>
        </p:grpSpPr>
        <p:pic>
          <p:nvPicPr>
            <p:cNvPr id="18" name="Picture 17"/>
            <p:cNvPicPr>
              <a:picLocks noChangeAspect="1"/>
            </p:cNvPicPr>
            <p:nvPr/>
          </p:nvPicPr>
          <p:blipFill rotWithShape="1">
            <a:blip r:embed="rId5" cstate="hqprint">
              <a:alphaModFix amt="85000"/>
              <a:extLst>
                <a:ext uri="{28A0092B-C50C-407E-A947-70E740481C1C}">
                  <a14:useLocalDpi xmlns:a14="http://schemas.microsoft.com/office/drawing/2010/main"/>
                </a:ext>
              </a:extLst>
            </a:blip>
            <a:srcRect/>
            <a:stretch/>
          </p:blipFill>
          <p:spPr>
            <a:xfrm>
              <a:off x="788784" y="4610685"/>
              <a:ext cx="814388" cy="1017761"/>
            </a:xfrm>
            <a:prstGeom prst="rect">
              <a:avLst/>
            </a:prstGeom>
          </p:spPr>
        </p:pic>
        <p:sp>
          <p:nvSpPr>
            <p:cNvPr id="19" name="TextBox 18"/>
            <p:cNvSpPr txBox="1"/>
            <p:nvPr/>
          </p:nvSpPr>
          <p:spPr>
            <a:xfrm>
              <a:off x="812800" y="4583668"/>
              <a:ext cx="803425" cy="369332"/>
            </a:xfrm>
            <a:prstGeom prst="rect">
              <a:avLst/>
            </a:prstGeom>
            <a:noFill/>
          </p:spPr>
          <p:txBody>
            <a:bodyPr wrap="none" rtlCol="0">
              <a:spAutoFit/>
            </a:bodyPr>
            <a:lstStyle/>
            <a:p>
              <a:r>
                <a:rPr lang="en-US">
                  <a:solidFill>
                    <a:srgbClr val="0070C0"/>
                  </a:solidFill>
                  <a:latin typeface="Apple Chancery" charset="0"/>
                  <a:ea typeface="Apple Chancery" charset="0"/>
                  <a:cs typeface="Apple Chancery" charset="0"/>
                </a:rPr>
                <a:t>results</a:t>
              </a:r>
            </a:p>
          </p:txBody>
        </p:sp>
      </p:grpSp>
    </p:spTree>
    <p:extLst>
      <p:ext uri="{BB962C8B-B14F-4D97-AF65-F5344CB8AC3E}">
        <p14:creationId xmlns:p14="http://schemas.microsoft.com/office/powerpoint/2010/main" val="1588991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fld id="{0BC41B36-6335-F546-90B9-E2121371E10D}" type="slidenum">
              <a:rPr lang="en-US" smtClean="0"/>
              <a:t>36</a:t>
            </a:fld>
            <a:endParaRPr lang="en-US"/>
          </a:p>
        </p:txBody>
      </p:sp>
      <p:grpSp>
        <p:nvGrpSpPr>
          <p:cNvPr id="50" name="Group 49"/>
          <p:cNvGrpSpPr/>
          <p:nvPr/>
        </p:nvGrpSpPr>
        <p:grpSpPr>
          <a:xfrm>
            <a:off x="1357316" y="3535681"/>
            <a:ext cx="731520" cy="731520"/>
            <a:chOff x="100016" y="3600454"/>
            <a:chExt cx="731520" cy="731520"/>
          </a:xfrm>
        </p:grpSpPr>
        <p:pic>
          <p:nvPicPr>
            <p:cNvPr id="51" name="Picture 50"/>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0173" y="3645455"/>
              <a:ext cx="646113" cy="549025"/>
            </a:xfrm>
            <a:prstGeom prst="rect">
              <a:avLst/>
            </a:prstGeom>
          </p:spPr>
        </p:pic>
        <p:sp>
          <p:nvSpPr>
            <p:cNvPr id="52" name="Oval 51"/>
            <p:cNvSpPr/>
            <p:nvPr/>
          </p:nvSpPr>
          <p:spPr>
            <a:xfrm>
              <a:off x="100016" y="360045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68" name="Group 67"/>
          <p:cNvGrpSpPr/>
          <p:nvPr/>
        </p:nvGrpSpPr>
        <p:grpSpPr>
          <a:xfrm>
            <a:off x="1362691" y="2443481"/>
            <a:ext cx="731520" cy="731520"/>
            <a:chOff x="0" y="2824820"/>
            <a:chExt cx="731520" cy="731520"/>
          </a:xfrm>
        </p:grpSpPr>
        <p:grpSp>
          <p:nvGrpSpPr>
            <p:cNvPr id="69" name="Group 68"/>
            <p:cNvGrpSpPr/>
            <p:nvPr/>
          </p:nvGrpSpPr>
          <p:grpSpPr>
            <a:xfrm>
              <a:off x="40944" y="2838707"/>
              <a:ext cx="655093" cy="709711"/>
              <a:chOff x="125675" y="5371469"/>
              <a:chExt cx="1190540" cy="1126849"/>
            </a:xfrm>
          </p:grpSpPr>
          <p:sp>
            <p:nvSpPr>
              <p:cNvPr id="71" name="Rounded Rectangle 70"/>
              <p:cNvSpPr/>
              <p:nvPr/>
            </p:nvSpPr>
            <p:spPr>
              <a:xfrm>
                <a:off x="354842" y="5609230"/>
                <a:ext cx="723331" cy="655092"/>
              </a:xfrm>
              <a:prstGeom prst="roundRect">
                <a:avLst/>
              </a:prstGeom>
              <a:noFill/>
              <a:ln w="254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nvGrpSpPr>
              <p:cNvPr id="72" name="Group 71"/>
              <p:cNvGrpSpPr/>
              <p:nvPr/>
            </p:nvGrpSpPr>
            <p:grpSpPr>
              <a:xfrm>
                <a:off x="473012" y="5371469"/>
                <a:ext cx="457200" cy="182880"/>
                <a:chOff x="473012" y="5344173"/>
                <a:chExt cx="457200" cy="182880"/>
              </a:xfrm>
            </p:grpSpPr>
            <p:cxnSp>
              <p:nvCxnSpPr>
                <p:cNvPr id="89" name="Straight Connector 88"/>
                <p:cNvCxnSpPr/>
                <p:nvPr/>
              </p:nvCxnSpPr>
              <p:spPr>
                <a:xfrm>
                  <a:off x="473012" y="5344173"/>
                  <a:ext cx="0" cy="182880"/>
                </a:xfrm>
                <a:prstGeom prst="line">
                  <a:avLst/>
                </a:prstGeom>
                <a:ln w="3175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488934" y="6315438"/>
                <a:ext cx="457200" cy="182880"/>
                <a:chOff x="473012" y="5344173"/>
                <a:chExt cx="457200" cy="182880"/>
              </a:xfrm>
            </p:grpSpPr>
            <p:cxnSp>
              <p:nvCxnSpPr>
                <p:cNvPr id="85" name="Straight Connector 84"/>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rot="5400000">
                <a:off x="996175" y="5826393"/>
                <a:ext cx="457200" cy="182880"/>
                <a:chOff x="473012" y="5344173"/>
                <a:chExt cx="457200" cy="182880"/>
              </a:xfrm>
            </p:grpSpPr>
            <p:cxnSp>
              <p:nvCxnSpPr>
                <p:cNvPr id="81" name="Straight Connector 80"/>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rot="5400000">
                <a:off x="-11485" y="5826393"/>
                <a:ext cx="457200" cy="182880"/>
                <a:chOff x="473012" y="5344173"/>
                <a:chExt cx="457200" cy="182880"/>
              </a:xfrm>
            </p:grpSpPr>
            <p:cxnSp>
              <p:nvCxnSpPr>
                <p:cNvPr id="77" name="Straight Connector 76"/>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206131" y="5669432"/>
                <a:ext cx="1035672" cy="537542"/>
              </a:xfrm>
              <a:prstGeom prst="rect">
                <a:avLst/>
              </a:prstGeom>
              <a:noFill/>
            </p:spPr>
            <p:txBody>
              <a:bodyPr wrap="square" rtlCol="0">
                <a:spAutoFit/>
              </a:bodyPr>
              <a:lstStyle/>
              <a:p>
                <a:pPr algn="ctr"/>
                <a:r>
                  <a:rPr lang="en-US" sz="1600" b="1" dirty="0">
                    <a:solidFill>
                      <a:schemeClr val="accent5">
                        <a:lumMod val="50000"/>
                      </a:schemeClr>
                    </a:solidFill>
                  </a:rPr>
                  <a:t>DDR</a:t>
                </a:r>
              </a:p>
            </p:txBody>
          </p:sp>
        </p:grpSp>
        <p:sp>
          <p:nvSpPr>
            <p:cNvPr id="70" name="Oval 69"/>
            <p:cNvSpPr/>
            <p:nvPr/>
          </p:nvSpPr>
          <p:spPr>
            <a:xfrm>
              <a:off x="0" y="282482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grpSp>
        <p:nvGrpSpPr>
          <p:cNvPr id="95" name="Group 94"/>
          <p:cNvGrpSpPr/>
          <p:nvPr/>
        </p:nvGrpSpPr>
        <p:grpSpPr>
          <a:xfrm>
            <a:off x="2553480" y="1219203"/>
            <a:ext cx="7665500" cy="1078992"/>
            <a:chOff x="3251201" y="1112523"/>
            <a:chExt cx="7665500" cy="1077218"/>
          </a:xfrm>
        </p:grpSpPr>
        <p:sp>
          <p:nvSpPr>
            <p:cNvPr id="93" name="Rectangle 9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94" name="TextBox 93"/>
            <p:cNvSpPr txBox="1"/>
            <p:nvPr/>
          </p:nvSpPr>
          <p:spPr>
            <a:xfrm>
              <a:off x="3496036" y="1112523"/>
              <a:ext cx="6569940" cy="1077218"/>
            </a:xfrm>
            <a:prstGeom prst="rect">
              <a:avLst/>
            </a:prstGeom>
            <a:noFill/>
          </p:spPr>
          <p:txBody>
            <a:bodyPr wrap="none" rtlCol="0">
              <a:spAutoFit/>
            </a:bodyPr>
            <a:lstStyle/>
            <a:p>
              <a:r>
                <a:rPr lang="en-US" sz="3200" b="1" dirty="0">
                  <a:solidFill>
                    <a:schemeClr val="accent4"/>
                  </a:solidFill>
                  <a:ea typeface="Abadi MT Condensed Light" charset="0"/>
                  <a:cs typeface="Abadi MT Condensed Light" charset="0"/>
                </a:rPr>
                <a:t>RT-Next</a:t>
              </a:r>
            </a:p>
            <a:p>
              <a:r>
                <a:rPr lang="en-US" sz="3200" dirty="0">
                  <a:solidFill>
                    <a:schemeClr val="accent4"/>
                  </a:solidFill>
                  <a:ea typeface="Abadi MT Condensed Light" charset="0"/>
                  <a:cs typeface="Abadi MT Condensed Light" charset="0"/>
                </a:rPr>
                <a:t>    </a:t>
              </a:r>
              <a:r>
                <a:rPr lang="en-US" sz="2800" dirty="0">
                  <a:solidFill>
                    <a:schemeClr val="accent4"/>
                  </a:solidFill>
                  <a:ea typeface="Abadi MT Condensed Light" charset="0"/>
                  <a:cs typeface="Abadi MT Condensed Light" charset="0"/>
                </a:rPr>
                <a:t>Partial restore based on refresh distance</a:t>
              </a:r>
            </a:p>
          </p:txBody>
        </p:sp>
      </p:grpSp>
      <p:grpSp>
        <p:nvGrpSpPr>
          <p:cNvPr id="109" name="Group 108"/>
          <p:cNvGrpSpPr/>
          <p:nvPr/>
        </p:nvGrpSpPr>
        <p:grpSpPr>
          <a:xfrm>
            <a:off x="1370016" y="4687509"/>
            <a:ext cx="839784" cy="749300"/>
            <a:chOff x="1204916" y="4648200"/>
            <a:chExt cx="839784" cy="749300"/>
          </a:xfrm>
        </p:grpSpPr>
        <p:pic>
          <p:nvPicPr>
            <p:cNvPr id="107" name="Picture 106"/>
            <p:cNvPicPr>
              <a:picLocks noChangeAspect="1"/>
            </p:cNvPicPr>
            <p:nvPr/>
          </p:nvPicPr>
          <p:blipFill>
            <a:blip r:embed="rId4">
              <a:duotone>
                <a:prstClr val="black"/>
                <a:schemeClr val="accent1">
                  <a:tint val="45000"/>
                  <a:satMod val="400000"/>
                </a:schemeClr>
              </a:duotone>
            </a:blip>
            <a:stretch>
              <a:fillRect/>
            </a:stretch>
          </p:blipFill>
          <p:spPr>
            <a:xfrm>
              <a:off x="1295400" y="4648200"/>
              <a:ext cx="749300" cy="749300"/>
            </a:xfrm>
            <a:prstGeom prst="rect">
              <a:avLst/>
            </a:prstGeom>
          </p:spPr>
        </p:pic>
        <p:sp>
          <p:nvSpPr>
            <p:cNvPr id="108" name="Oval 107"/>
            <p:cNvSpPr/>
            <p:nvPr/>
          </p:nvSpPr>
          <p:spPr>
            <a:xfrm>
              <a:off x="1204916" y="465074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50000"/>
                  </a:schemeClr>
                </a:solidFill>
              </a:endParaRPr>
            </a:p>
          </p:txBody>
        </p:sp>
      </p:grpSp>
      <p:grpSp>
        <p:nvGrpSpPr>
          <p:cNvPr id="3" name="Group 2"/>
          <p:cNvGrpSpPr/>
          <p:nvPr/>
        </p:nvGrpSpPr>
        <p:grpSpPr>
          <a:xfrm>
            <a:off x="1358903" y="1392052"/>
            <a:ext cx="731520" cy="731520"/>
            <a:chOff x="1358903" y="1285372"/>
            <a:chExt cx="731520" cy="731520"/>
          </a:xfrm>
        </p:grpSpPr>
        <p:grpSp>
          <p:nvGrpSpPr>
            <p:cNvPr id="54" name="Group 53"/>
            <p:cNvGrpSpPr/>
            <p:nvPr/>
          </p:nvGrpSpPr>
          <p:grpSpPr>
            <a:xfrm>
              <a:off x="1477965" y="1380618"/>
              <a:ext cx="501649" cy="539750"/>
              <a:chOff x="2237160" y="4737374"/>
              <a:chExt cx="1427261" cy="1737369"/>
            </a:xfrm>
          </p:grpSpPr>
          <p:grpSp>
            <p:nvGrpSpPr>
              <p:cNvPr id="56" name="Group 55"/>
              <p:cNvGrpSpPr/>
              <p:nvPr/>
            </p:nvGrpSpPr>
            <p:grpSpPr>
              <a:xfrm>
                <a:off x="2237160" y="4737374"/>
                <a:ext cx="1427261" cy="1737369"/>
                <a:chOff x="3796877" y="3681647"/>
                <a:chExt cx="1806378" cy="2208951"/>
              </a:xfrm>
            </p:grpSpPr>
            <p:grpSp>
              <p:nvGrpSpPr>
                <p:cNvPr id="58" name="Group 57"/>
                <p:cNvGrpSpPr/>
                <p:nvPr/>
              </p:nvGrpSpPr>
              <p:grpSpPr>
                <a:xfrm>
                  <a:off x="3796877" y="3681647"/>
                  <a:ext cx="1806378" cy="2208951"/>
                  <a:chOff x="7229714" y="488439"/>
                  <a:chExt cx="1806378" cy="2208951"/>
                </a:xfrm>
              </p:grpSpPr>
              <p:cxnSp>
                <p:nvCxnSpPr>
                  <p:cNvPr id="61" name="Straight Connector 60"/>
                  <p:cNvCxnSpPr/>
                  <p:nvPr/>
                </p:nvCxnSpPr>
                <p:spPr>
                  <a:xfrm>
                    <a:off x="7229714" y="757082"/>
                    <a:ext cx="1806378" cy="0"/>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412899" y="488439"/>
                    <a:ext cx="0" cy="2208951"/>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011310" y="757082"/>
                    <a:ext cx="0" cy="384361"/>
                  </a:xfrm>
                  <a:prstGeom prst="line">
                    <a:avLst/>
                  </a:prstGeom>
                  <a:ln w="1905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837744" y="1121831"/>
                    <a:ext cx="358759"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Elbow Connector 64"/>
                  <p:cNvCxnSpPr/>
                  <p:nvPr/>
                </p:nvCxnSpPr>
                <p:spPr>
                  <a:xfrm flipV="1">
                    <a:off x="7412899" y="1257732"/>
                    <a:ext cx="744953" cy="153746"/>
                  </a:xfrm>
                  <a:prstGeom prst="bentConnector3">
                    <a:avLst>
                      <a:gd name="adj1" fmla="val 61476"/>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16200000" flipH="1">
                    <a:off x="8141887" y="1279150"/>
                    <a:ext cx="397002" cy="354164"/>
                  </a:xfrm>
                  <a:prstGeom prst="bentConnector3">
                    <a:avLst>
                      <a:gd name="adj1" fmla="val 40772"/>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8512016" y="1781906"/>
                    <a:ext cx="0" cy="831044"/>
                  </a:xfrm>
                  <a:prstGeom prst="straightConnector1">
                    <a:avLst/>
                  </a:prstGeom>
                  <a:ln w="1905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59" name="Straight Connector 58"/>
                <p:cNvCxnSpPr/>
                <p:nvPr/>
              </p:nvCxnSpPr>
              <p:spPr>
                <a:xfrm flipV="1">
                  <a:off x="4942059" y="4863242"/>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946022" y="4974665"/>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7" name="Straight Connector 56"/>
              <p:cNvCxnSpPr/>
              <p:nvPr/>
            </p:nvCxnSpPr>
            <p:spPr>
              <a:xfrm>
                <a:off x="2717579" y="5339990"/>
                <a:ext cx="283464"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10" name="Oval 109"/>
            <p:cNvSpPr/>
            <p:nvPr/>
          </p:nvSpPr>
          <p:spPr>
            <a:xfrm>
              <a:off x="1358903" y="1285372"/>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05" name="Group 104"/>
          <p:cNvGrpSpPr/>
          <p:nvPr/>
        </p:nvGrpSpPr>
        <p:grpSpPr>
          <a:xfrm>
            <a:off x="2550682" y="2299651"/>
            <a:ext cx="7665500" cy="1021077"/>
            <a:chOff x="3251201" y="1112523"/>
            <a:chExt cx="7665500" cy="1021077"/>
          </a:xfrm>
        </p:grpSpPr>
        <p:sp>
          <p:nvSpPr>
            <p:cNvPr id="106" name="Rectangle 10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1" name="TextBox 110"/>
            <p:cNvSpPr txBox="1"/>
            <p:nvPr/>
          </p:nvSpPr>
          <p:spPr>
            <a:xfrm>
              <a:off x="3496036" y="1112523"/>
              <a:ext cx="7028014" cy="1015663"/>
            </a:xfrm>
            <a:prstGeom prst="rect">
              <a:avLst/>
            </a:prstGeom>
            <a:noFill/>
          </p:spPr>
          <p:txBody>
            <a:bodyPr wrap="none" rtlCol="0">
              <a:spAutoFit/>
            </a:bodyPr>
            <a:lstStyle/>
            <a:p>
              <a:r>
                <a:rPr lang="en-US" sz="3200" b="1" dirty="0" err="1">
                  <a:solidFill>
                    <a:schemeClr val="accent5">
                      <a:lumMod val="50000"/>
                    </a:schemeClr>
                  </a:solidFill>
                  <a:ea typeface="Abadi MT Condensed Light" charset="0"/>
                  <a:cs typeface="Abadi MT Condensed Light" charset="0"/>
                </a:rPr>
                <a:t>CkRemap</a:t>
              </a:r>
              <a:endParaRPr lang="en-US" sz="3200" b="1" dirty="0">
                <a:solidFill>
                  <a:schemeClr val="accent5">
                    <a:lumMod val="50000"/>
                  </a:schemeClr>
                </a:solidFill>
                <a:ea typeface="Abadi MT Condensed Light" charset="0"/>
                <a:cs typeface="Abadi MT Condensed Light" charset="0"/>
              </a:endParaRPr>
            </a:p>
            <a:p>
              <a:r>
                <a:rPr lang="en-US" sz="2800" dirty="0">
                  <a:solidFill>
                    <a:schemeClr val="accent5">
                      <a:lumMod val="50000"/>
                    </a:schemeClr>
                  </a:solidFill>
                  <a:ea typeface="Abadi MT Condensed Light" charset="0"/>
                  <a:cs typeface="Abadi MT Condensed Light" charset="0"/>
                </a:rPr>
                <a:t>    Fast restore via reorganization and allocation</a:t>
              </a:r>
            </a:p>
          </p:txBody>
        </p:sp>
      </p:grpSp>
      <p:grpSp>
        <p:nvGrpSpPr>
          <p:cNvPr id="112" name="Group 111"/>
          <p:cNvGrpSpPr/>
          <p:nvPr/>
        </p:nvGrpSpPr>
        <p:grpSpPr>
          <a:xfrm>
            <a:off x="3255750" y="3393747"/>
            <a:ext cx="7665500" cy="1021077"/>
            <a:chOff x="3251201" y="1112523"/>
            <a:chExt cx="7665500" cy="1021077"/>
          </a:xfrm>
        </p:grpSpPr>
        <p:sp>
          <p:nvSpPr>
            <p:cNvPr id="113" name="Rectangle 11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4" name="TextBox 113"/>
            <p:cNvSpPr txBox="1"/>
            <p:nvPr/>
          </p:nvSpPr>
          <p:spPr>
            <a:xfrm>
              <a:off x="3496036" y="1112523"/>
              <a:ext cx="7144135" cy="1015663"/>
            </a:xfrm>
            <a:prstGeom prst="rect">
              <a:avLst/>
            </a:prstGeom>
            <a:noFill/>
          </p:spPr>
          <p:txBody>
            <a:bodyPr wrap="none" rtlCol="0">
              <a:spAutoFit/>
            </a:bodyPr>
            <a:lstStyle/>
            <a:p>
              <a:r>
                <a:rPr lang="en-US" sz="3200" b="1" dirty="0" err="1">
                  <a:solidFill>
                    <a:schemeClr val="accent1">
                      <a:lumMod val="50000"/>
                    </a:schemeClr>
                  </a:solidFill>
                  <a:ea typeface="Abadi MT Condensed Light" charset="0"/>
                  <a:cs typeface="Abadi MT Condensed Light" charset="0"/>
                </a:rPr>
                <a:t>DrMP</a:t>
              </a:r>
              <a:endParaRPr lang="en-US" sz="3200" b="1" dirty="0">
                <a:solidFill>
                  <a:schemeClr val="accent1">
                    <a:lumMod val="50000"/>
                  </a:schemeClr>
                </a:solidFill>
                <a:ea typeface="Abadi MT Condensed Light" charset="0"/>
                <a:cs typeface="Abadi MT Condensed Light" charset="0"/>
              </a:endParaRPr>
            </a:p>
            <a:p>
              <a:r>
                <a:rPr lang="en-US" sz="2800" dirty="0">
                  <a:solidFill>
                    <a:schemeClr val="accent1">
                      <a:lumMod val="50000"/>
                    </a:schemeClr>
                  </a:solidFill>
                  <a:ea typeface="Abadi MT Condensed Light" charset="0"/>
                  <a:cs typeface="Abadi MT Condensed Light" charset="0"/>
                </a:rPr>
                <a:t>    Mitigate restore with approximate computing</a:t>
              </a:r>
            </a:p>
          </p:txBody>
        </p:sp>
      </p:grpSp>
      <p:grpSp>
        <p:nvGrpSpPr>
          <p:cNvPr id="115" name="Group 114"/>
          <p:cNvGrpSpPr/>
          <p:nvPr/>
        </p:nvGrpSpPr>
        <p:grpSpPr>
          <a:xfrm>
            <a:off x="3258024" y="4564904"/>
            <a:ext cx="7665500" cy="939918"/>
            <a:chOff x="3251201" y="1193682"/>
            <a:chExt cx="7665500" cy="939918"/>
          </a:xfrm>
        </p:grpSpPr>
        <p:sp>
          <p:nvSpPr>
            <p:cNvPr id="116" name="Rectangle 11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7" name="TextBox 116"/>
            <p:cNvSpPr txBox="1"/>
            <p:nvPr/>
          </p:nvSpPr>
          <p:spPr>
            <a:xfrm>
              <a:off x="3523332" y="1371835"/>
              <a:ext cx="5990807" cy="584775"/>
            </a:xfrm>
            <a:prstGeom prst="rect">
              <a:avLst/>
            </a:prstGeom>
            <a:noFill/>
          </p:spPr>
          <p:txBody>
            <a:bodyPr wrap="none" rtlCol="0">
              <a:spAutoFit/>
            </a:bodyPr>
            <a:lstStyle/>
            <a:p>
              <a:r>
                <a:rPr lang="en-US" sz="3200" b="1" dirty="0">
                  <a:solidFill>
                    <a:schemeClr val="tx2">
                      <a:lumMod val="50000"/>
                    </a:schemeClr>
                  </a:solidFill>
                  <a:ea typeface="Abadi MT Condensed Light" charset="0"/>
                  <a:cs typeface="Abadi MT Condensed Light" charset="0"/>
                </a:rPr>
                <a:t>Summary and Research Directions</a:t>
              </a:r>
            </a:p>
          </p:txBody>
        </p:sp>
      </p:grpSp>
    </p:spTree>
    <p:extLst>
      <p:ext uri="{BB962C8B-B14F-4D97-AF65-F5344CB8AC3E}">
        <p14:creationId xmlns:p14="http://schemas.microsoft.com/office/powerpoint/2010/main" val="14256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95"/>
                                        </p:tgtEl>
                                        <p:attrNameLst>
                                          <p:attrName>style.opacity</p:attrName>
                                        </p:attrNameLst>
                                      </p:cBhvr>
                                      <p:to>
                                        <p:strVal val="0.5"/>
                                      </p:to>
                                    </p:set>
                                    <p:animEffect filter="image" prLst="opacity: 0.5">
                                      <p:cBhvr rctx="IE">
                                        <p:cTn id="7" dur="indefinite"/>
                                        <p:tgtEl>
                                          <p:spTgt spid="95"/>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par>
                          <p:cTn id="11" fill="hold">
                            <p:stCondLst>
                              <p:cond delay="0"/>
                            </p:stCondLst>
                            <p:childTnLst>
                              <p:par>
                                <p:cTn id="12" presetID="9" presetClass="emph" presetSubtype="0" nodeType="afterEffect">
                                  <p:stCondLst>
                                    <p:cond delay="0"/>
                                  </p:stCondLst>
                                  <p:childTnLst>
                                    <p:set>
                                      <p:cBhvr rctx="PPT">
                                        <p:cTn id="13" dur="indefinite"/>
                                        <p:tgtEl>
                                          <p:spTgt spid="105"/>
                                        </p:tgtEl>
                                        <p:attrNameLst>
                                          <p:attrName>style.opacity</p:attrName>
                                        </p:attrNameLst>
                                      </p:cBhvr>
                                      <p:to>
                                        <p:strVal val="0.5"/>
                                      </p:to>
                                    </p:set>
                                    <p:animEffect filter="image" prLst="opacity: 0.5">
                                      <p:cBhvr rctx="IE">
                                        <p:cTn id="14" dur="indefinite"/>
                                        <p:tgtEl>
                                          <p:spTgt spid="105"/>
                                        </p:tgtEl>
                                      </p:cBhvr>
                                    </p:animEffect>
                                  </p:childTnLst>
                                </p:cTn>
                              </p:par>
                              <p:par>
                                <p:cTn id="15" presetID="9" presetClass="emph" presetSubtype="0" nodeType="withEffect">
                                  <p:stCondLst>
                                    <p:cond delay="0"/>
                                  </p:stCondLst>
                                  <p:childTnLst>
                                    <p:set>
                                      <p:cBhvr rctx="PPT">
                                        <p:cTn id="16" dur="indefinite"/>
                                        <p:tgtEl>
                                          <p:spTgt spid="68"/>
                                        </p:tgtEl>
                                        <p:attrNameLst>
                                          <p:attrName>style.opacity</p:attrName>
                                        </p:attrNameLst>
                                      </p:cBhvr>
                                      <p:to>
                                        <p:strVal val="0.5"/>
                                      </p:to>
                                    </p:set>
                                    <p:animEffect filter="image" prLst="opacity: 0.5">
                                      <p:cBhvr rctx="IE">
                                        <p:cTn id="17" dur="indefinite"/>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2.08333E-7 -2.96296E-6 L -0.0569 0.00047 " pathEditMode="relative" rAng="0" ptsTypes="AA">
                                      <p:cBhvr>
                                        <p:cTn id="21" dur="500" fill="hold"/>
                                        <p:tgtEl>
                                          <p:spTgt spid="112"/>
                                        </p:tgtEl>
                                        <p:attrNameLst>
                                          <p:attrName>ppt_x</p:attrName>
                                          <p:attrName>ppt_y</p:attrName>
                                        </p:attrNameLst>
                                      </p:cBhvr>
                                      <p:rCtr x="-285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CHARACTERISTICS</a:t>
            </a:r>
          </a:p>
        </p:txBody>
      </p:sp>
      <p:sp>
        <p:nvSpPr>
          <p:cNvPr id="4" name="Slide Number Placeholder 3"/>
          <p:cNvSpPr>
            <a:spLocks noGrp="1"/>
          </p:cNvSpPr>
          <p:nvPr>
            <p:ph type="sldNum" sz="quarter" idx="12"/>
          </p:nvPr>
        </p:nvSpPr>
        <p:spPr/>
        <p:txBody>
          <a:bodyPr/>
          <a:lstStyle/>
          <a:p>
            <a:fld id="{0BC41B36-6335-F546-90B9-E2121371E10D}" type="slidenum">
              <a:rPr lang="en-US" smtClean="0"/>
              <a:t>37</a:t>
            </a:fld>
            <a:endParaRPr lang="en-US"/>
          </a:p>
        </p:txBody>
      </p:sp>
      <p:grpSp>
        <p:nvGrpSpPr>
          <p:cNvPr id="6" name="Group 5"/>
          <p:cNvGrpSpPr/>
          <p:nvPr/>
        </p:nvGrpSpPr>
        <p:grpSpPr>
          <a:xfrm>
            <a:off x="1365243" y="4080625"/>
            <a:ext cx="9560367" cy="283586"/>
            <a:chOff x="203193" y="6126233"/>
            <a:chExt cx="9560367" cy="283586"/>
          </a:xfrm>
        </p:grpSpPr>
        <p:sp>
          <p:nvSpPr>
            <p:cNvPr id="7" name="TextBox 6"/>
            <p:cNvSpPr txBox="1"/>
            <p:nvPr/>
          </p:nvSpPr>
          <p:spPr>
            <a:xfrm>
              <a:off x="7913310" y="6132820"/>
              <a:ext cx="1850250" cy="276999"/>
            </a:xfrm>
            <a:prstGeom prst="rect">
              <a:avLst/>
            </a:prstGeom>
            <a:noFill/>
          </p:spPr>
          <p:txBody>
            <a:bodyPr wrap="none" rtlCol="0">
              <a:spAutoFit/>
            </a:bodyPr>
            <a:lstStyle/>
            <a:p>
              <a:r>
                <a:rPr lang="en-US" sz="1200" dirty="0">
                  <a:solidFill>
                    <a:schemeClr val="bg1">
                      <a:lumMod val="65000"/>
                    </a:schemeClr>
                  </a:solidFill>
                </a:rPr>
                <a:t>Credit:</a:t>
              </a:r>
              <a:r>
                <a:rPr lang="en-US" sz="1200" i="1" dirty="0">
                  <a:solidFill>
                    <a:schemeClr val="bg1">
                      <a:lumMod val="65000"/>
                    </a:schemeClr>
                  </a:solidFill>
                </a:rPr>
                <a:t> </a:t>
              </a:r>
              <a:r>
                <a:rPr lang="en-US" sz="1200" i="1" dirty="0" err="1">
                  <a:solidFill>
                    <a:schemeClr val="bg1">
                      <a:lumMod val="65000"/>
                    </a:schemeClr>
                  </a:solidFill>
                </a:rPr>
                <a:t>www.itbusiness.ca</a:t>
              </a:r>
              <a:r>
                <a:rPr lang="en-US" sz="1200" i="1" dirty="0">
                  <a:solidFill>
                    <a:schemeClr val="bg1">
                      <a:lumMod val="65000"/>
                    </a:schemeClr>
                  </a:solidFill>
                </a:rPr>
                <a:t>/</a:t>
              </a:r>
            </a:p>
          </p:txBody>
        </p:sp>
        <p:sp>
          <p:nvSpPr>
            <p:cNvPr id="8" name="TextBox 7"/>
            <p:cNvSpPr txBox="1"/>
            <p:nvPr/>
          </p:nvSpPr>
          <p:spPr>
            <a:xfrm>
              <a:off x="203193" y="6126234"/>
              <a:ext cx="1714765" cy="276999"/>
            </a:xfrm>
            <a:prstGeom prst="rect">
              <a:avLst/>
            </a:prstGeom>
            <a:noFill/>
          </p:spPr>
          <p:txBody>
            <a:bodyPr wrap="none" rtlCol="0">
              <a:spAutoFit/>
            </a:bodyPr>
            <a:lstStyle/>
            <a:p>
              <a:r>
                <a:rPr lang="en-US" sz="1200" dirty="0">
                  <a:solidFill>
                    <a:schemeClr val="bg1">
                      <a:lumMod val="65000"/>
                    </a:schemeClr>
                  </a:solidFill>
                </a:rPr>
                <a:t>Credit:</a:t>
              </a:r>
              <a:r>
                <a:rPr lang="en-US" sz="1200" i="1" dirty="0">
                  <a:solidFill>
                    <a:schemeClr val="bg1">
                      <a:lumMod val="65000"/>
                    </a:schemeClr>
                  </a:solidFill>
                </a:rPr>
                <a:t> www-d0.fnal.gov</a:t>
              </a:r>
            </a:p>
          </p:txBody>
        </p:sp>
        <p:sp>
          <p:nvSpPr>
            <p:cNvPr id="9" name="TextBox 8"/>
            <p:cNvSpPr txBox="1"/>
            <p:nvPr/>
          </p:nvSpPr>
          <p:spPr>
            <a:xfrm>
              <a:off x="3943652" y="6126233"/>
              <a:ext cx="1523622" cy="276999"/>
            </a:xfrm>
            <a:prstGeom prst="rect">
              <a:avLst/>
            </a:prstGeom>
            <a:noFill/>
          </p:spPr>
          <p:txBody>
            <a:bodyPr wrap="none" rtlCol="0">
              <a:spAutoFit/>
            </a:bodyPr>
            <a:lstStyle/>
            <a:p>
              <a:r>
                <a:rPr lang="en-US" sz="1200" dirty="0">
                  <a:solidFill>
                    <a:schemeClr val="bg1">
                      <a:lumMod val="65000"/>
                    </a:schemeClr>
                  </a:solidFill>
                </a:rPr>
                <a:t>Credit:</a:t>
              </a:r>
              <a:r>
                <a:rPr lang="en-US" sz="1200" i="1" dirty="0">
                  <a:solidFill>
                    <a:schemeClr val="bg1">
                      <a:lumMod val="65000"/>
                    </a:schemeClr>
                  </a:solidFill>
                </a:rPr>
                <a:t> image-</a:t>
              </a:r>
              <a:r>
                <a:rPr lang="en-US" sz="1200" i="1" dirty="0" err="1">
                  <a:solidFill>
                    <a:schemeClr val="bg1">
                      <a:lumMod val="65000"/>
                    </a:schemeClr>
                  </a:solidFill>
                </a:rPr>
                <a:t>net.org</a:t>
              </a:r>
              <a:endParaRPr lang="en-US" sz="1200" i="1" dirty="0">
                <a:solidFill>
                  <a:schemeClr val="bg1">
                    <a:lumMod val="65000"/>
                  </a:schemeClr>
                </a:solidFill>
              </a:endParaRPr>
            </a:p>
          </p:txBody>
        </p:sp>
      </p:grpSp>
      <p:pic>
        <p:nvPicPr>
          <p:cNvPr id="11" name="Picture 10"/>
          <p:cNvPicPr>
            <a:picLocks noChangeAspect="1"/>
          </p:cNvPicPr>
          <p:nvPr/>
        </p:nvPicPr>
        <p:blipFill>
          <a:blip r:embed="rId3"/>
          <a:stretch>
            <a:fillRect/>
          </a:stretch>
        </p:blipFill>
        <p:spPr>
          <a:xfrm>
            <a:off x="8409265" y="1498956"/>
            <a:ext cx="3157872" cy="2422477"/>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200" y="1493451"/>
            <a:ext cx="3095180" cy="2593761"/>
          </a:xfrm>
          <a:prstGeom prst="rect">
            <a:avLst/>
          </a:prstGeom>
        </p:spPr>
      </p:pic>
      <p:pic>
        <p:nvPicPr>
          <p:cNvPr id="13" name="Picture 12"/>
          <p:cNvPicPr>
            <a:picLocks noChangeAspect="1"/>
          </p:cNvPicPr>
          <p:nvPr/>
        </p:nvPicPr>
        <p:blipFill>
          <a:blip r:embed="rId5"/>
          <a:stretch>
            <a:fillRect/>
          </a:stretch>
        </p:blipFill>
        <p:spPr>
          <a:xfrm>
            <a:off x="3930651" y="1559966"/>
            <a:ext cx="3985440" cy="2361467"/>
          </a:xfrm>
          <a:prstGeom prst="rect">
            <a:avLst/>
          </a:prstGeom>
        </p:spPr>
      </p:pic>
      <p:sp>
        <p:nvSpPr>
          <p:cNvPr id="17" name="TextBox 16"/>
          <p:cNvSpPr txBox="1"/>
          <p:nvPr/>
        </p:nvSpPr>
        <p:spPr>
          <a:xfrm>
            <a:off x="826966" y="4513868"/>
            <a:ext cx="3167855" cy="584775"/>
          </a:xfrm>
          <a:prstGeom prst="rect">
            <a:avLst/>
          </a:prstGeom>
          <a:noFill/>
        </p:spPr>
        <p:txBody>
          <a:bodyPr wrap="none" rtlCol="0">
            <a:spAutoFit/>
          </a:bodyPr>
          <a:lstStyle/>
          <a:p>
            <a:r>
              <a:rPr lang="en-US" sz="3200" dirty="0"/>
              <a:t>Machine Learning</a:t>
            </a:r>
          </a:p>
        </p:txBody>
      </p:sp>
      <p:sp>
        <p:nvSpPr>
          <p:cNvPr id="18" name="TextBox 17"/>
          <p:cNvSpPr txBox="1"/>
          <p:nvPr/>
        </p:nvSpPr>
        <p:spPr>
          <a:xfrm>
            <a:off x="4796198" y="4513868"/>
            <a:ext cx="2969787" cy="584775"/>
          </a:xfrm>
          <a:prstGeom prst="rect">
            <a:avLst/>
          </a:prstGeom>
          <a:noFill/>
        </p:spPr>
        <p:txBody>
          <a:bodyPr wrap="none" rtlCol="0">
            <a:spAutoFit/>
          </a:bodyPr>
          <a:lstStyle/>
          <a:p>
            <a:r>
              <a:rPr lang="en-US" sz="3200" dirty="0"/>
              <a:t>Computer Vision</a:t>
            </a:r>
          </a:p>
        </p:txBody>
      </p:sp>
      <p:sp>
        <p:nvSpPr>
          <p:cNvPr id="19" name="TextBox 18"/>
          <p:cNvSpPr txBox="1"/>
          <p:nvPr/>
        </p:nvSpPr>
        <p:spPr>
          <a:xfrm>
            <a:off x="8520260" y="4513868"/>
            <a:ext cx="3157659" cy="584775"/>
          </a:xfrm>
          <a:prstGeom prst="rect">
            <a:avLst/>
          </a:prstGeom>
          <a:noFill/>
        </p:spPr>
        <p:txBody>
          <a:bodyPr wrap="none" rtlCol="0">
            <a:spAutoFit/>
          </a:bodyPr>
          <a:lstStyle/>
          <a:p>
            <a:r>
              <a:rPr lang="en-US" sz="3200" dirty="0"/>
              <a:t>Big Data Analytics</a:t>
            </a:r>
          </a:p>
        </p:txBody>
      </p:sp>
      <p:sp>
        <p:nvSpPr>
          <p:cNvPr id="20" name="Rounded Rectangle 19"/>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Many applications can tolerate accuracy loss</a:t>
            </a:r>
          </a:p>
        </p:txBody>
      </p:sp>
    </p:spTree>
    <p:extLst>
      <p:ext uri="{BB962C8B-B14F-4D97-AF65-F5344CB8AC3E}">
        <p14:creationId xmlns:p14="http://schemas.microsoft.com/office/powerpoint/2010/main" val="79896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4108805" y="2748982"/>
            <a:ext cx="3041755" cy="1115688"/>
            <a:chOff x="4893058" y="2452018"/>
            <a:chExt cx="3373712" cy="1222072"/>
          </a:xfrm>
        </p:grpSpPr>
        <p:pic>
          <p:nvPicPr>
            <p:cNvPr id="62" name="Picture 61"/>
            <p:cNvPicPr>
              <a:picLocks noChangeAspect="1"/>
            </p:cNvPicPr>
            <p:nvPr/>
          </p:nvPicPr>
          <p:blipFill rotWithShape="1">
            <a:blip r:embed="rId3" cstate="screen">
              <a:duotone>
                <a:schemeClr val="accent4">
                  <a:shade val="45000"/>
                  <a:satMod val="135000"/>
                </a:schemeClr>
                <a:prstClr val="white"/>
              </a:duotone>
              <a:alphaModFix amt="35000"/>
              <a:extLst>
                <a:ext uri="{28A0092B-C50C-407E-A947-70E740481C1C}">
                  <a14:useLocalDpi xmlns:a14="http://schemas.microsoft.com/office/drawing/2010/main"/>
                </a:ext>
              </a:extLst>
            </a:blip>
            <a:srcRect/>
            <a:stretch/>
          </p:blipFill>
          <p:spPr>
            <a:xfrm rot="20346409">
              <a:off x="4893058" y="2452018"/>
              <a:ext cx="3358443" cy="642866"/>
            </a:xfrm>
            <a:prstGeom prst="rect">
              <a:avLst/>
            </a:prstGeom>
          </p:spPr>
        </p:pic>
        <p:pic>
          <p:nvPicPr>
            <p:cNvPr id="63" name="Picture 62"/>
            <p:cNvPicPr>
              <a:picLocks noChangeAspect="1"/>
            </p:cNvPicPr>
            <p:nvPr/>
          </p:nvPicPr>
          <p:blipFill rotWithShape="1">
            <a:blip r:embed="rId4" cstate="screen">
              <a:duotone>
                <a:schemeClr val="accent4">
                  <a:shade val="45000"/>
                  <a:satMod val="135000"/>
                </a:schemeClr>
                <a:prstClr val="white"/>
              </a:duotone>
              <a:alphaModFix amt="35000"/>
              <a:extLst>
                <a:ext uri="{28A0092B-C50C-407E-A947-70E740481C1C}">
                  <a14:useLocalDpi xmlns:a14="http://schemas.microsoft.com/office/drawing/2010/main"/>
                </a:ext>
              </a:extLst>
            </a:blip>
            <a:srcRect/>
            <a:stretch/>
          </p:blipFill>
          <p:spPr>
            <a:xfrm>
              <a:off x="4908327" y="3008714"/>
              <a:ext cx="3358443" cy="665376"/>
            </a:xfrm>
            <a:prstGeom prst="rect">
              <a:avLst/>
            </a:prstGeom>
          </p:spPr>
        </p:pic>
      </p:grpSp>
      <p:sp>
        <p:nvSpPr>
          <p:cNvPr id="2" name="Title 1"/>
          <p:cNvSpPr>
            <a:spLocks noGrp="1"/>
          </p:cNvSpPr>
          <p:nvPr>
            <p:ph type="title"/>
          </p:nvPr>
        </p:nvSpPr>
        <p:spPr/>
        <p:txBody>
          <a:bodyPr/>
          <a:lstStyle/>
          <a:p>
            <a:r>
              <a:rPr lang="en-US" dirty="0"/>
              <a:t>RESTORE-BASED APPROXIMATION</a:t>
            </a:r>
          </a:p>
        </p:txBody>
      </p:sp>
      <p:sp>
        <p:nvSpPr>
          <p:cNvPr id="4" name="Slide Number Placeholder 3"/>
          <p:cNvSpPr>
            <a:spLocks noGrp="1"/>
          </p:cNvSpPr>
          <p:nvPr>
            <p:ph type="sldNum" sz="quarter" idx="12"/>
          </p:nvPr>
        </p:nvSpPr>
        <p:spPr/>
        <p:txBody>
          <a:bodyPr/>
          <a:lstStyle/>
          <a:p>
            <a:fld id="{0BC41B36-6335-F546-90B9-E2121371E10D}" type="slidenum">
              <a:rPr lang="en-US" smtClean="0"/>
              <a:t>38</a:t>
            </a:fld>
            <a:endParaRPr lang="en-US"/>
          </a:p>
        </p:txBody>
      </p:sp>
      <p:pic>
        <p:nvPicPr>
          <p:cNvPr id="41" name="Picture 40"/>
          <p:cNvPicPr>
            <a:picLocks noChangeAspect="1"/>
          </p:cNvPicPr>
          <p:nvPr/>
        </p:nvPicPr>
        <p:blipFill>
          <a:blip r:embed="rId5" cstate="screen">
            <a:duotone>
              <a:prstClr val="black"/>
              <a:schemeClr val="accent4">
                <a:tint val="45000"/>
                <a:satMod val="400000"/>
              </a:schemeClr>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1102778" y="3272352"/>
            <a:ext cx="1902752" cy="858173"/>
          </a:xfrm>
          <a:prstGeom prst="rect">
            <a:avLst/>
          </a:prstGeom>
        </p:spPr>
      </p:pic>
      <p:sp>
        <p:nvSpPr>
          <p:cNvPr id="57" name="TextBox 56"/>
          <p:cNvSpPr txBox="1"/>
          <p:nvPr/>
        </p:nvSpPr>
        <p:spPr>
          <a:xfrm>
            <a:off x="13191115" y="2194991"/>
            <a:ext cx="697627" cy="707886"/>
          </a:xfrm>
          <a:prstGeom prst="rect">
            <a:avLst/>
          </a:prstGeom>
          <a:noFill/>
        </p:spPr>
        <p:txBody>
          <a:bodyPr wrap="none" rtlCol="0">
            <a:spAutoFit/>
          </a:bodyPr>
          <a:lstStyle/>
          <a:p>
            <a:r>
              <a:rPr lang="en-US" sz="4000">
                <a:solidFill>
                  <a:srgbClr val="00FA00"/>
                </a:solidFill>
              </a:rPr>
              <a:t>✓</a:t>
            </a:r>
          </a:p>
        </p:txBody>
      </p:sp>
      <p:sp>
        <p:nvSpPr>
          <p:cNvPr id="64" name="Rounded Rectangle 63"/>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Will the final output always be acceptable?</a:t>
            </a:r>
          </a:p>
        </p:txBody>
      </p:sp>
      <p:grpSp>
        <p:nvGrpSpPr>
          <p:cNvPr id="7" name="Group 6"/>
          <p:cNvGrpSpPr/>
          <p:nvPr/>
        </p:nvGrpSpPr>
        <p:grpSpPr>
          <a:xfrm>
            <a:off x="3256067" y="1123858"/>
            <a:ext cx="6825747" cy="2468397"/>
            <a:chOff x="3256067" y="1123858"/>
            <a:chExt cx="6825747" cy="2468397"/>
          </a:xfrm>
        </p:grpSpPr>
        <p:cxnSp>
          <p:nvCxnSpPr>
            <p:cNvPr id="45" name="Straight Arrow Connector 44"/>
            <p:cNvCxnSpPr/>
            <p:nvPr/>
          </p:nvCxnSpPr>
          <p:spPr>
            <a:xfrm flipV="1">
              <a:off x="3256067" y="2988889"/>
              <a:ext cx="769882" cy="603366"/>
            </a:xfrm>
            <a:prstGeom prst="straightConnector1">
              <a:avLst/>
            </a:prstGeom>
            <a:ln w="1270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479209" y="1123858"/>
              <a:ext cx="5602605" cy="2133887"/>
              <a:chOff x="4479209" y="1123858"/>
              <a:chExt cx="5602605" cy="2133887"/>
            </a:xfrm>
          </p:grpSpPr>
          <p:grpSp>
            <p:nvGrpSpPr>
              <p:cNvPr id="33" name="Group 32"/>
              <p:cNvGrpSpPr/>
              <p:nvPr/>
            </p:nvGrpSpPr>
            <p:grpSpPr>
              <a:xfrm>
                <a:off x="4479209" y="1123858"/>
                <a:ext cx="2118124" cy="1974215"/>
                <a:chOff x="351341" y="1123858"/>
                <a:chExt cx="2118124" cy="1974215"/>
              </a:xfrm>
            </p:grpSpPr>
            <p:grpSp>
              <p:nvGrpSpPr>
                <p:cNvPr id="32" name="Group 31"/>
                <p:cNvGrpSpPr/>
                <p:nvPr/>
              </p:nvGrpSpPr>
              <p:grpSpPr>
                <a:xfrm>
                  <a:off x="351341" y="1539784"/>
                  <a:ext cx="2118124" cy="1453879"/>
                  <a:chOff x="351341" y="1539784"/>
                  <a:chExt cx="2118124" cy="1453879"/>
                </a:xfrm>
              </p:grpSpPr>
              <p:sp>
                <p:nvSpPr>
                  <p:cNvPr id="25" name="Freeform 46"/>
                  <p:cNvSpPr>
                    <a:spLocks/>
                  </p:cNvSpPr>
                  <p:nvPr/>
                </p:nvSpPr>
                <p:spPr bwMode="auto">
                  <a:xfrm>
                    <a:off x="351341" y="1539784"/>
                    <a:ext cx="2097143" cy="1453879"/>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6"/>
                  <p:cNvSpPr/>
                  <p:nvPr/>
                </p:nvSpPr>
                <p:spPr>
                  <a:xfrm>
                    <a:off x="2051454" y="2486558"/>
                    <a:ext cx="418011" cy="483325"/>
                  </a:xfrm>
                  <a:custGeom>
                    <a:avLst/>
                    <a:gdLst>
                      <a:gd name="connsiteX0" fmla="*/ 418011 w 418011"/>
                      <a:gd name="connsiteY0" fmla="*/ 483325 h 483325"/>
                      <a:gd name="connsiteX1" fmla="*/ 156754 w 418011"/>
                      <a:gd name="connsiteY1" fmla="*/ 248194 h 483325"/>
                      <a:gd name="connsiteX2" fmla="*/ 0 w 418011"/>
                      <a:gd name="connsiteY2" fmla="*/ 0 h 483325"/>
                    </a:gdLst>
                    <a:ahLst/>
                    <a:cxnLst>
                      <a:cxn ang="0">
                        <a:pos x="connsiteX0" y="connsiteY0"/>
                      </a:cxn>
                      <a:cxn ang="0">
                        <a:pos x="connsiteX1" y="connsiteY1"/>
                      </a:cxn>
                      <a:cxn ang="0">
                        <a:pos x="connsiteX2" y="connsiteY2"/>
                      </a:cxn>
                    </a:cxnLst>
                    <a:rect l="l" t="t" r="r" b="b"/>
                    <a:pathLst>
                      <a:path w="418011" h="483325">
                        <a:moveTo>
                          <a:pt x="418011" y="483325"/>
                        </a:moveTo>
                        <a:cubicBezTo>
                          <a:pt x="322216" y="406036"/>
                          <a:pt x="226422" y="328748"/>
                          <a:pt x="156754" y="248194"/>
                        </a:cubicBezTo>
                        <a:cubicBezTo>
                          <a:pt x="87086" y="167640"/>
                          <a:pt x="0" y="0"/>
                          <a:pt x="0" y="0"/>
                        </a:cubicBezTo>
                      </a:path>
                    </a:pathLst>
                  </a:custGeom>
                  <a:noFill/>
                  <a:ln w="1143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p:cNvCxnSpPr/>
                <p:nvPr/>
              </p:nvCxnSpPr>
              <p:spPr>
                <a:xfrm flipV="1">
                  <a:off x="2025234" y="1123858"/>
                  <a:ext cx="0" cy="1974215"/>
                </a:xfrm>
                <a:prstGeom prst="straightConnector1">
                  <a:avLst/>
                </a:prstGeom>
                <a:ln w="3810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pic>
            <p:nvPicPr>
              <p:cNvPr id="39" name="Picture 3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253014" y="1378335"/>
                <a:ext cx="1828800" cy="1828800"/>
              </a:xfrm>
              <a:prstGeom prst="rect">
                <a:avLst/>
              </a:prstGeom>
            </p:spPr>
          </p:pic>
          <p:cxnSp>
            <p:nvCxnSpPr>
              <p:cNvPr id="50" name="Straight Arrow Connector 49"/>
              <p:cNvCxnSpPr/>
              <p:nvPr/>
            </p:nvCxnSpPr>
            <p:spPr>
              <a:xfrm>
                <a:off x="7171515" y="2292735"/>
                <a:ext cx="963932" cy="0"/>
              </a:xfrm>
              <a:prstGeom prst="straightConnector1">
                <a:avLst/>
              </a:prstGeom>
              <a:ln w="1270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34916" y="2426748"/>
                <a:ext cx="1251176" cy="830997"/>
              </a:xfrm>
              <a:prstGeom prst="rect">
                <a:avLst/>
              </a:prstGeom>
              <a:noFill/>
            </p:spPr>
            <p:txBody>
              <a:bodyPr wrap="none" rtlCol="0">
                <a:spAutoFit/>
              </a:bodyPr>
              <a:lstStyle/>
              <a:p>
                <a:r>
                  <a:rPr lang="en-US" sz="2400" b="1" dirty="0">
                    <a:solidFill>
                      <a:schemeClr val="accent1"/>
                    </a:solidFill>
                    <a:latin typeface="Abadi MT Condensed Extra Bold" charset="0"/>
                    <a:ea typeface="Abadi MT Condensed Extra Bold" charset="0"/>
                    <a:cs typeface="Abadi MT Condensed Extra Bold" charset="0"/>
                  </a:rPr>
                  <a:t>RT-Next</a:t>
                </a:r>
              </a:p>
              <a:p>
                <a:r>
                  <a:rPr lang="en-US" sz="2400" b="1" dirty="0" err="1">
                    <a:solidFill>
                      <a:schemeClr val="accent1"/>
                    </a:solidFill>
                    <a:latin typeface="Abadi MT Condensed Extra Bold" charset="0"/>
                    <a:ea typeface="Abadi MT Condensed Extra Bold" charset="0"/>
                    <a:cs typeface="Abadi MT Condensed Extra Bold" charset="0"/>
                  </a:rPr>
                  <a:t>CkRemap</a:t>
                </a:r>
                <a:endParaRPr lang="en-US" sz="2400" b="1" dirty="0">
                  <a:solidFill>
                    <a:schemeClr val="accent1"/>
                  </a:solidFill>
                  <a:latin typeface="Abadi MT Condensed Extra Bold" charset="0"/>
                  <a:ea typeface="Abadi MT Condensed Extra Bold" charset="0"/>
                  <a:cs typeface="Abadi MT Condensed Extra Bold" charset="0"/>
                </a:endParaRPr>
              </a:p>
            </p:txBody>
          </p:sp>
          <p:sp>
            <p:nvSpPr>
              <p:cNvPr id="3" name="TextBox 2"/>
              <p:cNvSpPr txBox="1"/>
              <p:nvPr/>
            </p:nvSpPr>
            <p:spPr>
              <a:xfrm>
                <a:off x="6966993" y="1766248"/>
                <a:ext cx="1078372" cy="461665"/>
              </a:xfrm>
              <a:prstGeom prst="rect">
                <a:avLst/>
              </a:prstGeom>
              <a:noFill/>
            </p:spPr>
            <p:txBody>
              <a:bodyPr wrap="none" rtlCol="0">
                <a:spAutoFit/>
              </a:bodyPr>
              <a:lstStyle/>
              <a:p>
                <a:r>
                  <a:rPr lang="en-US" sz="2400">
                    <a:solidFill>
                      <a:schemeClr val="accent4">
                        <a:lumMod val="50000"/>
                      </a:schemeClr>
                    </a:solidFill>
                  </a:rPr>
                  <a:t>precise</a:t>
                </a:r>
              </a:p>
            </p:txBody>
          </p:sp>
        </p:grpSp>
      </p:grpSp>
      <p:grpSp>
        <p:nvGrpSpPr>
          <p:cNvPr id="8" name="Group 7"/>
          <p:cNvGrpSpPr/>
          <p:nvPr/>
        </p:nvGrpSpPr>
        <p:grpSpPr>
          <a:xfrm>
            <a:off x="3242419" y="3285513"/>
            <a:ext cx="6839395" cy="2052593"/>
            <a:chOff x="3242419" y="3285513"/>
            <a:chExt cx="6839395" cy="2052593"/>
          </a:xfrm>
        </p:grpSpPr>
        <p:cxnSp>
          <p:nvCxnSpPr>
            <p:cNvPr id="47" name="Straight Arrow Connector 46"/>
            <p:cNvCxnSpPr/>
            <p:nvPr/>
          </p:nvCxnSpPr>
          <p:spPr>
            <a:xfrm>
              <a:off x="3242419" y="3769679"/>
              <a:ext cx="685498" cy="571181"/>
            </a:xfrm>
            <a:prstGeom prst="straightConnector1">
              <a:avLst/>
            </a:prstGeom>
            <a:ln w="1270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471876" y="3285513"/>
              <a:ext cx="5609938" cy="2052593"/>
              <a:chOff x="4471876" y="3285513"/>
              <a:chExt cx="5609938" cy="2052593"/>
            </a:xfrm>
          </p:grpSpPr>
          <p:grpSp>
            <p:nvGrpSpPr>
              <p:cNvPr id="34" name="Group 33"/>
              <p:cNvGrpSpPr/>
              <p:nvPr/>
            </p:nvGrpSpPr>
            <p:grpSpPr>
              <a:xfrm>
                <a:off x="4471876" y="3285513"/>
                <a:ext cx="2104476" cy="1974215"/>
                <a:chOff x="351341" y="1123858"/>
                <a:chExt cx="2104476" cy="1974215"/>
              </a:xfrm>
            </p:grpSpPr>
            <p:grpSp>
              <p:nvGrpSpPr>
                <p:cNvPr id="35" name="Group 34"/>
                <p:cNvGrpSpPr/>
                <p:nvPr/>
              </p:nvGrpSpPr>
              <p:grpSpPr>
                <a:xfrm>
                  <a:off x="351341" y="1539784"/>
                  <a:ext cx="2104476" cy="1453879"/>
                  <a:chOff x="351341" y="1539784"/>
                  <a:chExt cx="2104476" cy="1453879"/>
                </a:xfrm>
              </p:grpSpPr>
              <p:sp>
                <p:nvSpPr>
                  <p:cNvPr id="37" name="Freeform 46"/>
                  <p:cNvSpPr>
                    <a:spLocks/>
                  </p:cNvSpPr>
                  <p:nvPr/>
                </p:nvSpPr>
                <p:spPr bwMode="auto">
                  <a:xfrm>
                    <a:off x="351341" y="1539784"/>
                    <a:ext cx="2097143" cy="1453879"/>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p:cNvSpPr/>
                  <p:nvPr/>
                </p:nvSpPr>
                <p:spPr>
                  <a:xfrm>
                    <a:off x="2037806" y="2486558"/>
                    <a:ext cx="418011" cy="483325"/>
                  </a:xfrm>
                  <a:custGeom>
                    <a:avLst/>
                    <a:gdLst>
                      <a:gd name="connsiteX0" fmla="*/ 418011 w 418011"/>
                      <a:gd name="connsiteY0" fmla="*/ 483325 h 483325"/>
                      <a:gd name="connsiteX1" fmla="*/ 156754 w 418011"/>
                      <a:gd name="connsiteY1" fmla="*/ 248194 h 483325"/>
                      <a:gd name="connsiteX2" fmla="*/ 0 w 418011"/>
                      <a:gd name="connsiteY2" fmla="*/ 0 h 483325"/>
                    </a:gdLst>
                    <a:ahLst/>
                    <a:cxnLst>
                      <a:cxn ang="0">
                        <a:pos x="connsiteX0" y="connsiteY0"/>
                      </a:cxn>
                      <a:cxn ang="0">
                        <a:pos x="connsiteX1" y="connsiteY1"/>
                      </a:cxn>
                      <a:cxn ang="0">
                        <a:pos x="connsiteX2" y="connsiteY2"/>
                      </a:cxn>
                    </a:cxnLst>
                    <a:rect l="l" t="t" r="r" b="b"/>
                    <a:pathLst>
                      <a:path w="418011" h="483325">
                        <a:moveTo>
                          <a:pt x="418011" y="483325"/>
                        </a:moveTo>
                        <a:cubicBezTo>
                          <a:pt x="322216" y="406036"/>
                          <a:pt x="226422" y="328748"/>
                          <a:pt x="156754" y="248194"/>
                        </a:cubicBezTo>
                        <a:cubicBezTo>
                          <a:pt x="87086" y="167640"/>
                          <a:pt x="0" y="0"/>
                          <a:pt x="0" y="0"/>
                        </a:cubicBezTo>
                      </a:path>
                    </a:pathLst>
                  </a:custGeom>
                  <a:noFill/>
                  <a:ln w="1143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flipV="1">
                  <a:off x="2025234" y="1123858"/>
                  <a:ext cx="0" cy="1974215"/>
                </a:xfrm>
                <a:prstGeom prst="straightConnector1">
                  <a:avLst/>
                </a:prstGeom>
                <a:ln w="3810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a:blip r:embed="rId8" cstate="screen">
                <a:extLst>
                  <a:ext uri="{BEBA8EAE-BF5A-486C-A8C5-ECC9F3942E4B}">
                    <a14:imgProps xmlns:a14="http://schemas.microsoft.com/office/drawing/2010/main">
                      <a14:imgLayer r:embed="rId9">
                        <a14:imgEffect>
                          <a14:artisticFilmGrain/>
                        </a14:imgEffect>
                      </a14:imgLayer>
                    </a14:imgProps>
                  </a:ext>
                  <a:ext uri="{28A0092B-C50C-407E-A947-70E740481C1C}">
                    <a14:useLocalDpi xmlns:a14="http://schemas.microsoft.com/office/drawing/2010/main"/>
                  </a:ext>
                </a:extLst>
              </a:blip>
              <a:stretch>
                <a:fillRect/>
              </a:stretch>
            </p:blipFill>
            <p:spPr>
              <a:xfrm>
                <a:off x="8253014" y="3509306"/>
                <a:ext cx="1828800" cy="1828800"/>
              </a:xfrm>
              <a:prstGeom prst="rect">
                <a:avLst/>
              </a:prstGeom>
            </p:spPr>
          </p:pic>
          <p:cxnSp>
            <p:nvCxnSpPr>
              <p:cNvPr id="55" name="Straight Arrow Connector 54"/>
              <p:cNvCxnSpPr/>
              <p:nvPr/>
            </p:nvCxnSpPr>
            <p:spPr>
              <a:xfrm>
                <a:off x="7165806" y="4423706"/>
                <a:ext cx="963932" cy="0"/>
              </a:xfrm>
              <a:prstGeom prst="straightConnector1">
                <a:avLst/>
              </a:prstGeom>
              <a:ln w="1270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71981" y="4578290"/>
                <a:ext cx="1466042" cy="461665"/>
              </a:xfrm>
              <a:prstGeom prst="rect">
                <a:avLst/>
              </a:prstGeom>
              <a:noFill/>
            </p:spPr>
            <p:txBody>
              <a:bodyPr wrap="none" rtlCol="0">
                <a:spAutoFit/>
              </a:bodyPr>
              <a:lstStyle/>
              <a:p>
                <a:r>
                  <a:rPr lang="en-US" sz="2400">
                    <a:solidFill>
                      <a:schemeClr val="accent5">
                        <a:lumMod val="50000"/>
                      </a:schemeClr>
                    </a:solidFill>
                    <a:latin typeface="Abadi MT Condensed Extra Bold" charset="0"/>
                    <a:ea typeface="Abadi MT Condensed Extra Bold" charset="0"/>
                    <a:cs typeface="Abadi MT Condensed Extra Bold" charset="0"/>
                  </a:rPr>
                  <a:t>Just Errors</a:t>
                </a:r>
                <a:endParaRPr lang="en-US" sz="2400" dirty="0">
                  <a:solidFill>
                    <a:schemeClr val="accent5">
                      <a:lumMod val="50000"/>
                    </a:schemeClr>
                  </a:solidFill>
                  <a:latin typeface="Abadi MT Condensed Extra Bold" charset="0"/>
                  <a:ea typeface="Abadi MT Condensed Extra Bold" charset="0"/>
                  <a:cs typeface="Abadi MT Condensed Extra Bold" charset="0"/>
                </a:endParaRPr>
              </a:p>
            </p:txBody>
          </p:sp>
          <p:sp>
            <p:nvSpPr>
              <p:cNvPr id="42" name="TextBox 41"/>
              <p:cNvSpPr txBox="1"/>
              <p:nvPr/>
            </p:nvSpPr>
            <p:spPr>
              <a:xfrm>
                <a:off x="6591488" y="3909474"/>
                <a:ext cx="1761444" cy="461665"/>
              </a:xfrm>
              <a:prstGeom prst="rect">
                <a:avLst/>
              </a:prstGeom>
              <a:noFill/>
            </p:spPr>
            <p:txBody>
              <a:bodyPr wrap="none" rtlCol="0">
                <a:spAutoFit/>
              </a:bodyPr>
              <a:lstStyle/>
              <a:p>
                <a:r>
                  <a:rPr lang="en-US" sz="2400">
                    <a:solidFill>
                      <a:schemeClr val="accent5">
                        <a:lumMod val="50000"/>
                      </a:schemeClr>
                    </a:solidFill>
                  </a:rPr>
                  <a:t>approximate</a:t>
                </a:r>
              </a:p>
            </p:txBody>
          </p:sp>
        </p:grpSp>
      </p:grpSp>
    </p:spTree>
    <p:extLst>
      <p:ext uri="{BB962C8B-B14F-4D97-AF65-F5344CB8AC3E}">
        <p14:creationId xmlns:p14="http://schemas.microsoft.com/office/powerpoint/2010/main" val="89066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1385888" y="5029200"/>
            <a:ext cx="9529762" cy="1516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1000"/>
              </a:spcAft>
              <a:buClrTx/>
              <a:buSzTx/>
              <a:buNone/>
            </a:pPr>
            <a:r>
              <a:rPr lang="en-US" dirty="0">
                <a:solidFill>
                  <a:schemeClr val="accent4">
                    <a:lumMod val="50000"/>
                  </a:schemeClr>
                </a:solidFill>
              </a:rPr>
              <a:t>Accuracy loss steadily </a:t>
            </a:r>
            <a:r>
              <a:rPr lang="en-US" dirty="0">
                <a:solidFill>
                  <a:srgbClr val="FF0000"/>
                </a:solidFill>
              </a:rPr>
              <a:t>enlarges</a:t>
            </a:r>
            <a:r>
              <a:rPr lang="en-US" dirty="0">
                <a:solidFill>
                  <a:schemeClr val="accent4">
                    <a:lumMod val="50000"/>
                  </a:schemeClr>
                </a:solidFill>
              </a:rPr>
              <a:t> along </a:t>
            </a:r>
            <a:r>
              <a:rPr lang="en-US" dirty="0" err="1">
                <a:solidFill>
                  <a:schemeClr val="accent4">
                    <a:lumMod val="50000"/>
                  </a:schemeClr>
                </a:solidFill>
              </a:rPr>
              <a:t>tWR</a:t>
            </a:r>
            <a:r>
              <a:rPr lang="en-US" dirty="0">
                <a:solidFill>
                  <a:schemeClr val="accent4">
                    <a:lumMod val="50000"/>
                  </a:schemeClr>
                </a:solidFill>
              </a:rPr>
              <a:t> decrease</a:t>
            </a:r>
          </a:p>
          <a:p>
            <a:pPr marL="0" indent="0" eaLnBrk="1" fontAlgn="auto" hangingPunct="1">
              <a:spcBef>
                <a:spcPts val="0"/>
              </a:spcBef>
              <a:spcAft>
                <a:spcPts val="0"/>
              </a:spcAft>
              <a:buClrTx/>
              <a:buSzTx/>
              <a:buNone/>
            </a:pPr>
            <a:r>
              <a:rPr lang="en-US" dirty="0">
                <a:solidFill>
                  <a:schemeClr val="accent4">
                    <a:lumMod val="50000"/>
                  </a:schemeClr>
                </a:solidFill>
              </a:rPr>
              <a:t>Applications show vastly </a:t>
            </a:r>
            <a:r>
              <a:rPr lang="en-US" dirty="0">
                <a:solidFill>
                  <a:srgbClr val="0432FF"/>
                </a:solidFill>
              </a:rPr>
              <a:t>different</a:t>
            </a:r>
            <a:r>
              <a:rPr lang="en-US" dirty="0">
                <a:solidFill>
                  <a:schemeClr val="accent4">
                    <a:lumMod val="50000"/>
                  </a:schemeClr>
                </a:solidFill>
              </a:rPr>
              <a:t> behaviors</a:t>
            </a:r>
            <a:endParaRPr lang="en-US" dirty="0">
              <a:solidFill>
                <a:schemeClr val="accent4">
                  <a:lumMod val="50000"/>
                </a:schemeClr>
              </a:solidFill>
              <a:ea typeface="Calibri" charset="0"/>
              <a:cs typeface="Calibri" charset="0"/>
            </a:endParaRPr>
          </a:p>
        </p:txBody>
      </p:sp>
      <p:sp>
        <p:nvSpPr>
          <p:cNvPr id="2" name="Title 1"/>
          <p:cNvSpPr>
            <a:spLocks noGrp="1"/>
          </p:cNvSpPr>
          <p:nvPr>
            <p:ph type="title"/>
          </p:nvPr>
        </p:nvSpPr>
        <p:spPr/>
        <p:txBody>
          <a:bodyPr/>
          <a:lstStyle/>
          <a:p>
            <a:r>
              <a:rPr lang="en-US" dirty="0"/>
              <a:t>MOTIVATION RESULTS</a:t>
            </a:r>
          </a:p>
        </p:txBody>
      </p:sp>
      <p:sp>
        <p:nvSpPr>
          <p:cNvPr id="4" name="Slide Number Placeholder 3"/>
          <p:cNvSpPr>
            <a:spLocks noGrp="1"/>
          </p:cNvSpPr>
          <p:nvPr>
            <p:ph type="sldNum" sz="quarter" idx="12"/>
          </p:nvPr>
        </p:nvSpPr>
        <p:spPr/>
        <p:txBody>
          <a:bodyPr/>
          <a:lstStyle/>
          <a:p>
            <a:fld id="{0BC41B36-6335-F546-90B9-E2121371E10D}" type="slidenum">
              <a:rPr lang="en-US" smtClean="0"/>
              <a:t>39</a:t>
            </a:fld>
            <a:endParaRPr lang="en-US"/>
          </a:p>
        </p:txBody>
      </p:sp>
      <p:graphicFrame>
        <p:nvGraphicFramePr>
          <p:cNvPr id="9" name="Chart 8"/>
          <p:cNvGraphicFramePr>
            <a:graphicFrameLocks/>
          </p:cNvGraphicFramePr>
          <p:nvPr>
            <p:extLst>
              <p:ext uri="{D42A27DB-BD31-4B8C-83A1-F6EECF244321}">
                <p14:modId xmlns:p14="http://schemas.microsoft.com/office/powerpoint/2010/main" val="1692591586"/>
              </p:ext>
            </p:extLst>
          </p:nvPr>
        </p:nvGraphicFramePr>
        <p:xfrm>
          <a:off x="1097280" y="1097280"/>
          <a:ext cx="10241280" cy="4023360"/>
        </p:xfrm>
        <a:graphic>
          <a:graphicData uri="http://schemas.openxmlformats.org/drawingml/2006/chart">
            <c:chart xmlns:c="http://schemas.openxmlformats.org/drawingml/2006/chart" xmlns:r="http://schemas.openxmlformats.org/officeDocument/2006/relationships" r:id="rId3"/>
          </a:graphicData>
        </a:graphic>
      </p:graphicFrame>
      <p:sp>
        <p:nvSpPr>
          <p:cNvPr id="3" name="Freeform 2"/>
          <p:cNvSpPr/>
          <p:nvPr/>
        </p:nvSpPr>
        <p:spPr>
          <a:xfrm>
            <a:off x="3106271" y="3848671"/>
            <a:ext cx="2571196" cy="656094"/>
          </a:xfrm>
          <a:custGeom>
            <a:avLst/>
            <a:gdLst>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36758"/>
              <a:gd name="connsiteX1" fmla="*/ 382137 w 968991"/>
              <a:gd name="connsiteY1" fmla="*/ 614149 h 636758"/>
              <a:gd name="connsiteX2" fmla="*/ 795868 w 968991"/>
              <a:gd name="connsiteY2" fmla="*/ 484853 h 636758"/>
              <a:gd name="connsiteX3" fmla="*/ 968991 w 968991"/>
              <a:gd name="connsiteY3" fmla="*/ 0 h 636758"/>
              <a:gd name="connsiteX0" fmla="*/ 0 w 968991"/>
              <a:gd name="connsiteY0" fmla="*/ 627797 h 635673"/>
              <a:gd name="connsiteX1" fmla="*/ 382137 w 968991"/>
              <a:gd name="connsiteY1" fmla="*/ 614149 h 635673"/>
              <a:gd name="connsiteX2" fmla="*/ 844050 w 968991"/>
              <a:gd name="connsiteY2" fmla="*/ 510855 h 635673"/>
              <a:gd name="connsiteX3" fmla="*/ 968991 w 968991"/>
              <a:gd name="connsiteY3" fmla="*/ 0 h 635673"/>
              <a:gd name="connsiteX0" fmla="*/ 0 w 931543"/>
              <a:gd name="connsiteY0" fmla="*/ 437113 h 444989"/>
              <a:gd name="connsiteX1" fmla="*/ 382137 w 931543"/>
              <a:gd name="connsiteY1" fmla="*/ 423465 h 444989"/>
              <a:gd name="connsiteX2" fmla="*/ 844050 w 931543"/>
              <a:gd name="connsiteY2" fmla="*/ 320171 h 444989"/>
              <a:gd name="connsiteX3" fmla="*/ 931516 w 931543"/>
              <a:gd name="connsiteY3" fmla="*/ 0 h 444989"/>
              <a:gd name="connsiteX0" fmla="*/ 0 w 974344"/>
              <a:gd name="connsiteY0" fmla="*/ 272432 h 280308"/>
              <a:gd name="connsiteX1" fmla="*/ 382137 w 974344"/>
              <a:gd name="connsiteY1" fmla="*/ 258784 h 280308"/>
              <a:gd name="connsiteX2" fmla="*/ 844050 w 974344"/>
              <a:gd name="connsiteY2" fmla="*/ 155490 h 280308"/>
              <a:gd name="connsiteX3" fmla="*/ 974344 w 974344"/>
              <a:gd name="connsiteY3" fmla="*/ 0 h 280308"/>
              <a:gd name="connsiteX0" fmla="*/ 0 w 916848"/>
              <a:gd name="connsiteY0" fmla="*/ 281100 h 288976"/>
              <a:gd name="connsiteX1" fmla="*/ 382137 w 916848"/>
              <a:gd name="connsiteY1" fmla="*/ 267452 h 288976"/>
              <a:gd name="connsiteX2" fmla="*/ 844050 w 916848"/>
              <a:gd name="connsiteY2" fmla="*/ 164158 h 288976"/>
              <a:gd name="connsiteX3" fmla="*/ 915455 w 916848"/>
              <a:gd name="connsiteY3" fmla="*/ 0 h 288976"/>
              <a:gd name="connsiteX0" fmla="*/ 0 w 936869"/>
              <a:gd name="connsiteY0" fmla="*/ 333104 h 340980"/>
              <a:gd name="connsiteX1" fmla="*/ 382137 w 936869"/>
              <a:gd name="connsiteY1" fmla="*/ 319456 h 340980"/>
              <a:gd name="connsiteX2" fmla="*/ 844050 w 936869"/>
              <a:gd name="connsiteY2" fmla="*/ 216162 h 340980"/>
              <a:gd name="connsiteX3" fmla="*/ 936869 w 936869"/>
              <a:gd name="connsiteY3" fmla="*/ 0 h 340980"/>
              <a:gd name="connsiteX0" fmla="*/ 0 w 963637"/>
              <a:gd name="connsiteY0" fmla="*/ 324436 h 332312"/>
              <a:gd name="connsiteX1" fmla="*/ 382137 w 963637"/>
              <a:gd name="connsiteY1" fmla="*/ 310788 h 332312"/>
              <a:gd name="connsiteX2" fmla="*/ 844050 w 963637"/>
              <a:gd name="connsiteY2" fmla="*/ 207494 h 332312"/>
              <a:gd name="connsiteX3" fmla="*/ 963637 w 963637"/>
              <a:gd name="connsiteY3" fmla="*/ 0 h 332312"/>
              <a:gd name="connsiteX0" fmla="*/ 0 w 963637"/>
              <a:gd name="connsiteY0" fmla="*/ 324436 h 333092"/>
              <a:gd name="connsiteX1" fmla="*/ 382137 w 963637"/>
              <a:gd name="connsiteY1" fmla="*/ 310788 h 333092"/>
              <a:gd name="connsiteX2" fmla="*/ 834012 w 963637"/>
              <a:gd name="connsiteY2" fmla="*/ 188447 h 333092"/>
              <a:gd name="connsiteX3" fmla="*/ 963637 w 963637"/>
              <a:gd name="connsiteY3" fmla="*/ 0 h 333092"/>
              <a:gd name="connsiteX0" fmla="*/ 0 w 978694"/>
              <a:gd name="connsiteY0" fmla="*/ 279993 h 288649"/>
              <a:gd name="connsiteX1" fmla="*/ 382137 w 978694"/>
              <a:gd name="connsiteY1" fmla="*/ 266345 h 288649"/>
              <a:gd name="connsiteX2" fmla="*/ 834012 w 978694"/>
              <a:gd name="connsiteY2" fmla="*/ 144004 h 288649"/>
              <a:gd name="connsiteX3" fmla="*/ 978694 w 978694"/>
              <a:gd name="connsiteY3" fmla="*/ 0 h 288649"/>
            </a:gdLst>
            <a:ahLst/>
            <a:cxnLst>
              <a:cxn ang="0">
                <a:pos x="connsiteX0" y="connsiteY0"/>
              </a:cxn>
              <a:cxn ang="0">
                <a:pos x="connsiteX1" y="connsiteY1"/>
              </a:cxn>
              <a:cxn ang="0">
                <a:pos x="connsiteX2" y="connsiteY2"/>
              </a:cxn>
              <a:cxn ang="0">
                <a:pos x="connsiteX3" y="connsiteY3"/>
              </a:cxn>
            </a:cxnLst>
            <a:rect l="l" t="t" r="r" b="b"/>
            <a:pathLst>
              <a:path w="978694" h="288649">
                <a:moveTo>
                  <a:pt x="0" y="279993"/>
                </a:moveTo>
                <a:cubicBezTo>
                  <a:pt x="129653" y="295915"/>
                  <a:pt x="243135" y="289010"/>
                  <a:pt x="382137" y="266345"/>
                </a:cubicBezTo>
                <a:cubicBezTo>
                  <a:pt x="521139" y="243680"/>
                  <a:pt x="734586" y="188395"/>
                  <a:pt x="834012" y="144004"/>
                </a:cubicBezTo>
                <a:cubicBezTo>
                  <a:pt x="933438" y="99613"/>
                  <a:pt x="978694" y="0"/>
                  <a:pt x="978694" y="0"/>
                </a:cubicBezTo>
              </a:path>
            </a:pathLst>
          </a:custGeom>
          <a:noFill/>
          <a:ln w="63500">
            <a:solidFill>
              <a:srgbClr val="FF0000"/>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7535838" y="1554141"/>
            <a:ext cx="2235959" cy="1755202"/>
          </a:xfrm>
          <a:custGeom>
            <a:avLst/>
            <a:gdLst>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44011"/>
              <a:gd name="connsiteX1" fmla="*/ 382137 w 968991"/>
              <a:gd name="connsiteY1" fmla="*/ 614149 h 644011"/>
              <a:gd name="connsiteX2" fmla="*/ 736979 w 968991"/>
              <a:gd name="connsiteY2" fmla="*/ 354841 h 644011"/>
              <a:gd name="connsiteX3" fmla="*/ 968991 w 968991"/>
              <a:gd name="connsiteY3" fmla="*/ 0 h 644011"/>
              <a:gd name="connsiteX0" fmla="*/ 0 w 968991"/>
              <a:gd name="connsiteY0" fmla="*/ 627797 h 636758"/>
              <a:gd name="connsiteX1" fmla="*/ 382137 w 968991"/>
              <a:gd name="connsiteY1" fmla="*/ 614149 h 636758"/>
              <a:gd name="connsiteX2" fmla="*/ 795868 w 968991"/>
              <a:gd name="connsiteY2" fmla="*/ 484853 h 636758"/>
              <a:gd name="connsiteX3" fmla="*/ 968991 w 968991"/>
              <a:gd name="connsiteY3" fmla="*/ 0 h 636758"/>
              <a:gd name="connsiteX0" fmla="*/ 0 w 968991"/>
              <a:gd name="connsiteY0" fmla="*/ 627797 h 635673"/>
              <a:gd name="connsiteX1" fmla="*/ 382137 w 968991"/>
              <a:gd name="connsiteY1" fmla="*/ 614149 h 635673"/>
              <a:gd name="connsiteX2" fmla="*/ 844050 w 968991"/>
              <a:gd name="connsiteY2" fmla="*/ 510855 h 635673"/>
              <a:gd name="connsiteX3" fmla="*/ 968991 w 968991"/>
              <a:gd name="connsiteY3" fmla="*/ 0 h 635673"/>
              <a:gd name="connsiteX0" fmla="*/ 0 w 931543"/>
              <a:gd name="connsiteY0" fmla="*/ 437113 h 444989"/>
              <a:gd name="connsiteX1" fmla="*/ 382137 w 931543"/>
              <a:gd name="connsiteY1" fmla="*/ 423465 h 444989"/>
              <a:gd name="connsiteX2" fmla="*/ 844050 w 931543"/>
              <a:gd name="connsiteY2" fmla="*/ 320171 h 444989"/>
              <a:gd name="connsiteX3" fmla="*/ 931516 w 931543"/>
              <a:gd name="connsiteY3" fmla="*/ 0 h 444989"/>
              <a:gd name="connsiteX0" fmla="*/ 0 w 974344"/>
              <a:gd name="connsiteY0" fmla="*/ 272432 h 280308"/>
              <a:gd name="connsiteX1" fmla="*/ 382137 w 974344"/>
              <a:gd name="connsiteY1" fmla="*/ 258784 h 280308"/>
              <a:gd name="connsiteX2" fmla="*/ 844050 w 974344"/>
              <a:gd name="connsiteY2" fmla="*/ 155490 h 280308"/>
              <a:gd name="connsiteX3" fmla="*/ 974344 w 974344"/>
              <a:gd name="connsiteY3" fmla="*/ 0 h 280308"/>
              <a:gd name="connsiteX0" fmla="*/ 0 w 916848"/>
              <a:gd name="connsiteY0" fmla="*/ 281100 h 288976"/>
              <a:gd name="connsiteX1" fmla="*/ 382137 w 916848"/>
              <a:gd name="connsiteY1" fmla="*/ 267452 h 288976"/>
              <a:gd name="connsiteX2" fmla="*/ 844050 w 916848"/>
              <a:gd name="connsiteY2" fmla="*/ 164158 h 288976"/>
              <a:gd name="connsiteX3" fmla="*/ 915455 w 916848"/>
              <a:gd name="connsiteY3" fmla="*/ 0 h 288976"/>
              <a:gd name="connsiteX0" fmla="*/ 0 w 936869"/>
              <a:gd name="connsiteY0" fmla="*/ 333104 h 340980"/>
              <a:gd name="connsiteX1" fmla="*/ 382137 w 936869"/>
              <a:gd name="connsiteY1" fmla="*/ 319456 h 340980"/>
              <a:gd name="connsiteX2" fmla="*/ 844050 w 936869"/>
              <a:gd name="connsiteY2" fmla="*/ 216162 h 340980"/>
              <a:gd name="connsiteX3" fmla="*/ 936869 w 936869"/>
              <a:gd name="connsiteY3" fmla="*/ 0 h 340980"/>
              <a:gd name="connsiteX0" fmla="*/ 0 w 963637"/>
              <a:gd name="connsiteY0" fmla="*/ 324436 h 332312"/>
              <a:gd name="connsiteX1" fmla="*/ 382137 w 963637"/>
              <a:gd name="connsiteY1" fmla="*/ 310788 h 332312"/>
              <a:gd name="connsiteX2" fmla="*/ 844050 w 963637"/>
              <a:gd name="connsiteY2" fmla="*/ 207494 h 332312"/>
              <a:gd name="connsiteX3" fmla="*/ 963637 w 963637"/>
              <a:gd name="connsiteY3" fmla="*/ 0 h 332312"/>
              <a:gd name="connsiteX0" fmla="*/ 0 w 963637"/>
              <a:gd name="connsiteY0" fmla="*/ 324436 h 335030"/>
              <a:gd name="connsiteX1" fmla="*/ 382137 w 963637"/>
              <a:gd name="connsiteY1" fmla="*/ 310788 h 335030"/>
              <a:gd name="connsiteX2" fmla="*/ 666512 w 963637"/>
              <a:gd name="connsiteY2" fmla="*/ 147610 h 335030"/>
              <a:gd name="connsiteX3" fmla="*/ 963637 w 963637"/>
              <a:gd name="connsiteY3" fmla="*/ 0 h 335030"/>
              <a:gd name="connsiteX0" fmla="*/ 0 w 963637"/>
              <a:gd name="connsiteY0" fmla="*/ 324436 h 328300"/>
              <a:gd name="connsiteX1" fmla="*/ 340712 w 963637"/>
              <a:gd name="connsiteY1" fmla="*/ 274337 h 328300"/>
              <a:gd name="connsiteX2" fmla="*/ 666512 w 963637"/>
              <a:gd name="connsiteY2" fmla="*/ 147610 h 328300"/>
              <a:gd name="connsiteX3" fmla="*/ 963637 w 963637"/>
              <a:gd name="connsiteY3" fmla="*/ 0 h 328300"/>
              <a:gd name="connsiteX0" fmla="*/ 0 w 963637"/>
              <a:gd name="connsiteY0" fmla="*/ 324436 h 328124"/>
              <a:gd name="connsiteX1" fmla="*/ 340712 w 963637"/>
              <a:gd name="connsiteY1" fmla="*/ 274337 h 328124"/>
              <a:gd name="connsiteX2" fmla="*/ 719773 w 963637"/>
              <a:gd name="connsiteY2" fmla="*/ 163232 h 328124"/>
              <a:gd name="connsiteX3" fmla="*/ 963637 w 963637"/>
              <a:gd name="connsiteY3" fmla="*/ 0 h 328124"/>
              <a:gd name="connsiteX0" fmla="*/ 0 w 963637"/>
              <a:gd name="connsiteY0" fmla="*/ 324436 h 329959"/>
              <a:gd name="connsiteX1" fmla="*/ 358466 w 963637"/>
              <a:gd name="connsiteY1" fmla="*/ 292563 h 329959"/>
              <a:gd name="connsiteX2" fmla="*/ 719773 w 963637"/>
              <a:gd name="connsiteY2" fmla="*/ 163232 h 329959"/>
              <a:gd name="connsiteX3" fmla="*/ 963637 w 963637"/>
              <a:gd name="connsiteY3" fmla="*/ 0 h 329959"/>
              <a:gd name="connsiteX0" fmla="*/ 0 w 969555"/>
              <a:gd name="connsiteY0" fmla="*/ 334851 h 339316"/>
              <a:gd name="connsiteX1" fmla="*/ 364384 w 969555"/>
              <a:gd name="connsiteY1" fmla="*/ 292563 h 339316"/>
              <a:gd name="connsiteX2" fmla="*/ 725691 w 969555"/>
              <a:gd name="connsiteY2" fmla="*/ 163232 h 339316"/>
              <a:gd name="connsiteX3" fmla="*/ 969555 w 969555"/>
              <a:gd name="connsiteY3" fmla="*/ 0 h 339316"/>
              <a:gd name="connsiteX0" fmla="*/ 0 w 969555"/>
              <a:gd name="connsiteY0" fmla="*/ 334851 h 334851"/>
              <a:gd name="connsiteX1" fmla="*/ 364384 w 969555"/>
              <a:gd name="connsiteY1" fmla="*/ 292563 h 334851"/>
              <a:gd name="connsiteX2" fmla="*/ 725691 w 969555"/>
              <a:gd name="connsiteY2" fmla="*/ 163232 h 334851"/>
              <a:gd name="connsiteX3" fmla="*/ 969555 w 969555"/>
              <a:gd name="connsiteY3" fmla="*/ 0 h 334851"/>
            </a:gdLst>
            <a:ahLst/>
            <a:cxnLst>
              <a:cxn ang="0">
                <a:pos x="connsiteX0" y="connsiteY0"/>
              </a:cxn>
              <a:cxn ang="0">
                <a:pos x="connsiteX1" y="connsiteY1"/>
              </a:cxn>
              <a:cxn ang="0">
                <a:pos x="connsiteX2" y="connsiteY2"/>
              </a:cxn>
              <a:cxn ang="0">
                <a:pos x="connsiteX3" y="connsiteY3"/>
              </a:cxn>
            </a:cxnLst>
            <a:rect l="l" t="t" r="r" b="b"/>
            <a:pathLst>
              <a:path w="969555" h="334851">
                <a:moveTo>
                  <a:pt x="0" y="334851"/>
                </a:moveTo>
                <a:cubicBezTo>
                  <a:pt x="171078" y="324736"/>
                  <a:pt x="243436" y="321166"/>
                  <a:pt x="364384" y="292563"/>
                </a:cubicBezTo>
                <a:cubicBezTo>
                  <a:pt x="485332" y="263960"/>
                  <a:pt x="624829" y="211992"/>
                  <a:pt x="725691" y="163232"/>
                </a:cubicBezTo>
                <a:cubicBezTo>
                  <a:pt x="826553" y="114472"/>
                  <a:pt x="969555" y="0"/>
                  <a:pt x="969555" y="0"/>
                </a:cubicBezTo>
              </a:path>
            </a:pathLst>
          </a:custGeom>
          <a:noFill/>
          <a:ln w="63500">
            <a:solidFill>
              <a:srgbClr val="FF0000"/>
            </a:solidFill>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476466" y="3466529"/>
            <a:ext cx="709684" cy="1299380"/>
          </a:xfrm>
          <a:prstGeom prst="ellipse">
            <a:avLst/>
          </a:prstGeom>
          <a:noFill/>
          <a:ln w="50800">
            <a:solidFill>
              <a:srgbClr val="0432FF"/>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Oval 10"/>
          <p:cNvSpPr/>
          <p:nvPr/>
        </p:nvSpPr>
        <p:spPr>
          <a:xfrm>
            <a:off x="7372066" y="2417926"/>
            <a:ext cx="709684" cy="2358790"/>
          </a:xfrm>
          <a:prstGeom prst="ellipse">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ounded Rectangle 13"/>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t>Final output quality must be controlled</a:t>
            </a:r>
            <a:endParaRPr lang="en-US" sz="4400" b="1" dirty="0"/>
          </a:p>
        </p:txBody>
      </p:sp>
    </p:spTree>
    <p:extLst>
      <p:ext uri="{BB962C8B-B14F-4D97-AF65-F5344CB8AC3E}">
        <p14:creationId xmlns:p14="http://schemas.microsoft.com/office/powerpoint/2010/main" val="1446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5" grpId="0" animBg="1"/>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a:t>
            </a:r>
          </a:p>
        </p:txBody>
      </p:sp>
      <p:sp>
        <p:nvSpPr>
          <p:cNvPr id="4" name="Slide Number Placeholder 3"/>
          <p:cNvSpPr>
            <a:spLocks noGrp="1"/>
          </p:cNvSpPr>
          <p:nvPr>
            <p:ph type="sldNum" sz="quarter" idx="12"/>
          </p:nvPr>
        </p:nvSpPr>
        <p:spPr/>
        <p:txBody>
          <a:bodyPr/>
          <a:lstStyle/>
          <a:p>
            <a:fld id="{0BC41B36-6335-F546-90B9-E2121371E10D}" type="slidenum">
              <a:rPr lang="en-US" smtClean="0"/>
              <a:t>4</a:t>
            </a:fld>
            <a:endParaRPr lang="en-US"/>
          </a:p>
        </p:txBody>
      </p:sp>
      <p:grpSp>
        <p:nvGrpSpPr>
          <p:cNvPr id="8" name="Group 7"/>
          <p:cNvGrpSpPr/>
          <p:nvPr/>
        </p:nvGrpSpPr>
        <p:grpSpPr>
          <a:xfrm>
            <a:off x="997307" y="1632650"/>
            <a:ext cx="2473311" cy="1743143"/>
            <a:chOff x="6103761" y="2103965"/>
            <a:chExt cx="1801427" cy="1385066"/>
          </a:xfrm>
        </p:grpSpPr>
        <p:cxnSp>
          <p:nvCxnSpPr>
            <p:cNvPr id="9" name="Straight Connector 8"/>
            <p:cNvCxnSpPr/>
            <p:nvPr/>
          </p:nvCxnSpPr>
          <p:spPr>
            <a:xfrm flipV="1">
              <a:off x="6103761" y="252019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103761" y="278116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103761" y="304213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103761" y="2259227"/>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6103761" y="3303109"/>
              <a:ext cx="1801427" cy="1"/>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22101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83887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52994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765670"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4780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456739" y="2103965"/>
              <a:ext cx="0" cy="138506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8491706" y="1632650"/>
            <a:ext cx="2473311" cy="1743143"/>
            <a:chOff x="7736445" y="1823488"/>
            <a:chExt cx="2473311" cy="1743143"/>
          </a:xfrm>
        </p:grpSpPr>
        <p:cxnSp>
          <p:nvCxnSpPr>
            <p:cNvPr id="21" name="Straight Connector 20"/>
            <p:cNvCxnSpPr/>
            <p:nvPr/>
          </p:nvCxnSpPr>
          <p:spPr>
            <a:xfrm flipV="1">
              <a:off x="7736445" y="2224962"/>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736445" y="2431035"/>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7736445" y="2637108"/>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7736445" y="2018889"/>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7736445" y="3255327"/>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97437"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9311283"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133078"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0018202"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546924"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9782565"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604360"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368719"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40001"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075642" y="1823488"/>
              <a:ext cx="0" cy="174314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7736445" y="2843181"/>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7736445" y="3049254"/>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7736445" y="3461403"/>
              <a:ext cx="2473311" cy="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5" name="Rounded Rectangle 4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Do we still need DRAM to continue scale?</a:t>
            </a:r>
          </a:p>
        </p:txBody>
      </p:sp>
      <p:grpSp>
        <p:nvGrpSpPr>
          <p:cNvPr id="101" name="Group 100"/>
          <p:cNvGrpSpPr/>
          <p:nvPr/>
        </p:nvGrpSpPr>
        <p:grpSpPr>
          <a:xfrm>
            <a:off x="4320644" y="886714"/>
            <a:ext cx="3314433" cy="2968753"/>
            <a:chOff x="4141804" y="523645"/>
            <a:chExt cx="3314433" cy="2968753"/>
          </a:xfrm>
        </p:grpSpPr>
        <p:pic>
          <p:nvPicPr>
            <p:cNvPr id="41" name="Picture 40"/>
            <p:cNvPicPr>
              <a:picLocks noChangeAspect="1"/>
            </p:cNvPicPr>
            <p:nvPr/>
          </p:nvPicPr>
          <p:blipFill rotWithShape="1">
            <a:blip r:embed="rId3"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rot="13622292">
              <a:off x="4160694" y="549088"/>
              <a:ext cx="2968753" cy="2917867"/>
            </a:xfrm>
            <a:prstGeom prst="rect">
              <a:avLst/>
            </a:prstGeom>
          </p:spPr>
        </p:pic>
        <p:sp>
          <p:nvSpPr>
            <p:cNvPr id="70" name="TextBox 69"/>
            <p:cNvSpPr txBox="1"/>
            <p:nvPr/>
          </p:nvSpPr>
          <p:spPr>
            <a:xfrm>
              <a:off x="4141804" y="1401064"/>
              <a:ext cx="3314433" cy="584775"/>
            </a:xfrm>
            <a:prstGeom prst="rect">
              <a:avLst/>
            </a:prstGeom>
            <a:noFill/>
          </p:spPr>
          <p:txBody>
            <a:bodyPr wrap="none" rtlCol="0">
              <a:spAutoFit/>
            </a:bodyPr>
            <a:lstStyle/>
            <a:p>
              <a:r>
                <a:rPr lang="en-US" sz="3200" dirty="0">
                  <a:solidFill>
                    <a:srgbClr val="0070C0"/>
                  </a:solidFill>
                </a:rPr>
                <a:t>Technology Scaling</a:t>
              </a:r>
            </a:p>
          </p:txBody>
        </p:sp>
      </p:grpSp>
      <p:grpSp>
        <p:nvGrpSpPr>
          <p:cNvPr id="42" name="Group 41"/>
          <p:cNvGrpSpPr/>
          <p:nvPr/>
        </p:nvGrpSpPr>
        <p:grpSpPr>
          <a:xfrm>
            <a:off x="3413465" y="3354278"/>
            <a:ext cx="4788092" cy="1627816"/>
            <a:chOff x="3413465" y="3354278"/>
            <a:chExt cx="4788092" cy="1627816"/>
          </a:xfrm>
        </p:grpSpPr>
        <p:sp>
          <p:nvSpPr>
            <p:cNvPr id="102" name="TextBox 101"/>
            <p:cNvSpPr txBox="1"/>
            <p:nvPr/>
          </p:nvSpPr>
          <p:spPr>
            <a:xfrm>
              <a:off x="3413465" y="4514401"/>
              <a:ext cx="1249125" cy="461665"/>
            </a:xfrm>
            <a:prstGeom prst="rect">
              <a:avLst/>
            </a:prstGeom>
            <a:noFill/>
          </p:spPr>
          <p:txBody>
            <a:bodyPr wrap="none" rtlCol="0">
              <a:spAutoFit/>
            </a:bodyPr>
            <a:lstStyle/>
            <a:p>
              <a:r>
                <a:rPr lang="en-US" sz="2400" dirty="0">
                  <a:solidFill>
                    <a:schemeClr val="accent4">
                      <a:lumMod val="50000"/>
                    </a:schemeClr>
                  </a:solidFill>
                </a:rPr>
                <a:t>Perf/BW</a:t>
              </a:r>
            </a:p>
          </p:txBody>
        </p:sp>
        <p:sp>
          <p:nvSpPr>
            <p:cNvPr id="43" name="TextBox 42"/>
            <p:cNvSpPr txBox="1"/>
            <p:nvPr/>
          </p:nvSpPr>
          <p:spPr>
            <a:xfrm>
              <a:off x="5490680" y="4520429"/>
              <a:ext cx="729495" cy="461665"/>
            </a:xfrm>
            <a:prstGeom prst="rect">
              <a:avLst/>
            </a:prstGeom>
            <a:noFill/>
          </p:spPr>
          <p:txBody>
            <a:bodyPr wrap="none" rtlCol="0">
              <a:spAutoFit/>
            </a:bodyPr>
            <a:lstStyle/>
            <a:p>
              <a:r>
                <a:rPr lang="en-US" sz="2400">
                  <a:solidFill>
                    <a:schemeClr val="accent4">
                      <a:lumMod val="50000"/>
                    </a:schemeClr>
                  </a:solidFill>
                </a:rPr>
                <a:t>Cost</a:t>
              </a:r>
              <a:endParaRPr lang="en-US" sz="2400" dirty="0">
                <a:solidFill>
                  <a:schemeClr val="accent4">
                    <a:lumMod val="50000"/>
                  </a:schemeClr>
                </a:solidFill>
              </a:endParaRPr>
            </a:p>
          </p:txBody>
        </p:sp>
        <p:sp>
          <p:nvSpPr>
            <p:cNvPr id="44" name="TextBox 43"/>
            <p:cNvSpPr txBox="1"/>
            <p:nvPr/>
          </p:nvSpPr>
          <p:spPr>
            <a:xfrm>
              <a:off x="6975359" y="4511534"/>
              <a:ext cx="1121269" cy="461665"/>
            </a:xfrm>
            <a:prstGeom prst="rect">
              <a:avLst/>
            </a:prstGeom>
            <a:noFill/>
          </p:spPr>
          <p:txBody>
            <a:bodyPr wrap="none" rtlCol="0">
              <a:spAutoFit/>
            </a:bodyPr>
            <a:lstStyle/>
            <a:p>
              <a:r>
                <a:rPr lang="en-US" sz="2400">
                  <a:solidFill>
                    <a:schemeClr val="accent4">
                      <a:lumMod val="50000"/>
                    </a:schemeClr>
                  </a:solidFill>
                </a:rPr>
                <a:t>Voltage</a:t>
              </a:r>
              <a:endParaRPr lang="en-US" sz="2400" dirty="0">
                <a:solidFill>
                  <a:schemeClr val="accent4">
                    <a:lumMod val="50000"/>
                  </a:schemeClr>
                </a:solidFill>
              </a:endParaRPr>
            </a:p>
          </p:txBody>
        </p:sp>
        <p:grpSp>
          <p:nvGrpSpPr>
            <p:cNvPr id="3" name="Group 2"/>
            <p:cNvGrpSpPr/>
            <p:nvPr/>
          </p:nvGrpSpPr>
          <p:grpSpPr>
            <a:xfrm>
              <a:off x="3450635" y="3426349"/>
              <a:ext cx="1164126" cy="1178242"/>
              <a:chOff x="1549529" y="3496196"/>
              <a:chExt cx="1164126" cy="1178242"/>
            </a:xfrm>
          </p:grpSpPr>
          <p:pic>
            <p:nvPicPr>
              <p:cNvPr id="40" name="Picture 39"/>
              <p:cNvPicPr>
                <a:picLocks noChangeAspect="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577478" y="3496196"/>
                <a:ext cx="1129968" cy="1131255"/>
              </a:xfrm>
              <a:prstGeom prst="rect">
                <a:avLst/>
              </a:prstGeom>
            </p:spPr>
          </p:pic>
          <p:sp>
            <p:nvSpPr>
              <p:cNvPr id="103" name="TextBox 102"/>
              <p:cNvSpPr txBox="1"/>
              <p:nvPr/>
            </p:nvSpPr>
            <p:spPr>
              <a:xfrm>
                <a:off x="1549529" y="4293826"/>
                <a:ext cx="400110" cy="366447"/>
              </a:xfrm>
              <a:prstGeom prst="rect">
                <a:avLst/>
              </a:prstGeom>
              <a:noFill/>
            </p:spPr>
            <p:txBody>
              <a:bodyPr vert="vert270" wrap="none" rtlCol="0">
                <a:spAutoFit/>
              </a:bodyPr>
              <a:lstStyle/>
              <a:p>
                <a:r>
                  <a:rPr lang="en-US" sz="1400" b="1">
                    <a:solidFill>
                      <a:schemeClr val="bg1"/>
                    </a:solidFill>
                  </a:rPr>
                  <a:t>200</a:t>
                </a:r>
              </a:p>
            </p:txBody>
          </p:sp>
          <p:sp>
            <p:nvSpPr>
              <p:cNvPr id="104" name="TextBox 103"/>
              <p:cNvSpPr txBox="1"/>
              <p:nvPr/>
            </p:nvSpPr>
            <p:spPr>
              <a:xfrm>
                <a:off x="1930528" y="4231074"/>
                <a:ext cx="400110" cy="366447"/>
              </a:xfrm>
              <a:prstGeom prst="rect">
                <a:avLst/>
              </a:prstGeom>
              <a:noFill/>
            </p:spPr>
            <p:txBody>
              <a:bodyPr vert="vert270" wrap="none" rtlCol="0">
                <a:spAutoFit/>
              </a:bodyPr>
              <a:lstStyle/>
              <a:p>
                <a:r>
                  <a:rPr lang="en-US" sz="1400" b="1" dirty="0">
                    <a:solidFill>
                      <a:schemeClr val="bg1"/>
                    </a:solidFill>
                  </a:rPr>
                  <a:t>400</a:t>
                </a:r>
              </a:p>
            </p:txBody>
          </p:sp>
          <p:sp>
            <p:nvSpPr>
              <p:cNvPr id="105" name="TextBox 104"/>
              <p:cNvSpPr txBox="1"/>
              <p:nvPr/>
            </p:nvSpPr>
            <p:spPr>
              <a:xfrm>
                <a:off x="2313545" y="3964948"/>
                <a:ext cx="400110" cy="709490"/>
              </a:xfrm>
              <a:prstGeom prst="rect">
                <a:avLst/>
              </a:prstGeom>
              <a:noFill/>
            </p:spPr>
            <p:txBody>
              <a:bodyPr vert="vert270" wrap="none" rtlCol="0">
                <a:spAutoFit/>
              </a:bodyPr>
              <a:lstStyle/>
              <a:p>
                <a:r>
                  <a:rPr lang="en-US" sz="1400" b="1" dirty="0">
                    <a:solidFill>
                      <a:schemeClr val="bg1"/>
                    </a:solidFill>
                  </a:rPr>
                  <a:t>800MHz</a:t>
                </a:r>
              </a:p>
            </p:txBody>
          </p:sp>
        </p:grpSp>
        <p:grpSp>
          <p:nvGrpSpPr>
            <p:cNvPr id="20" name="Group 19"/>
            <p:cNvGrpSpPr/>
            <p:nvPr/>
          </p:nvGrpSpPr>
          <p:grpSpPr>
            <a:xfrm>
              <a:off x="6842146" y="3416509"/>
              <a:ext cx="1359411" cy="1178772"/>
              <a:chOff x="8150246" y="3454609"/>
              <a:chExt cx="1359411" cy="1178772"/>
            </a:xfrm>
          </p:grpSpPr>
          <p:pic>
            <p:nvPicPr>
              <p:cNvPr id="7" name="Picture 6"/>
              <p:cNvPicPr>
                <a:picLocks noChangeAspect="1"/>
              </p:cNvPicPr>
              <p:nvPr/>
            </p:nvPicPr>
            <p:blipFill>
              <a:blip r:embed="rId5" cstate="screen">
                <a:duotone>
                  <a:schemeClr val="accent2">
                    <a:shade val="45000"/>
                    <a:satMod val="135000"/>
                  </a:schemeClr>
                  <a:prstClr val="white"/>
                </a:duotone>
                <a:alphaModFix amt="85000"/>
                <a:extLst>
                  <a:ext uri="{28A0092B-C50C-407E-A947-70E740481C1C}">
                    <a14:useLocalDpi xmlns:a14="http://schemas.microsoft.com/office/drawing/2010/main"/>
                  </a:ext>
                </a:extLst>
              </a:blip>
              <a:stretch>
                <a:fillRect/>
              </a:stretch>
            </p:blipFill>
            <p:spPr>
              <a:xfrm>
                <a:off x="8150246" y="3454609"/>
                <a:ext cx="1359411" cy="1121723"/>
              </a:xfrm>
              <a:prstGeom prst="rect">
                <a:avLst/>
              </a:prstGeom>
            </p:spPr>
          </p:pic>
          <p:sp>
            <p:nvSpPr>
              <p:cNvPr id="106" name="TextBox 105"/>
              <p:cNvSpPr txBox="1"/>
              <p:nvPr/>
            </p:nvSpPr>
            <p:spPr>
              <a:xfrm>
                <a:off x="8250654" y="4020640"/>
                <a:ext cx="400110" cy="428964"/>
              </a:xfrm>
              <a:prstGeom prst="rect">
                <a:avLst/>
              </a:prstGeom>
              <a:noFill/>
            </p:spPr>
            <p:txBody>
              <a:bodyPr vert="vert270" wrap="none" rtlCol="0">
                <a:spAutoFit/>
              </a:bodyPr>
              <a:lstStyle/>
              <a:p>
                <a:r>
                  <a:rPr lang="en-US" sz="1400" b="1" dirty="0">
                    <a:solidFill>
                      <a:schemeClr val="bg1"/>
                    </a:solidFill>
                  </a:rPr>
                  <a:t>3.0V</a:t>
                </a:r>
              </a:p>
            </p:txBody>
          </p:sp>
          <p:sp>
            <p:nvSpPr>
              <p:cNvPr id="107" name="TextBox 106"/>
              <p:cNvSpPr txBox="1"/>
              <p:nvPr/>
            </p:nvSpPr>
            <p:spPr>
              <a:xfrm>
                <a:off x="8631653" y="4159593"/>
                <a:ext cx="400110" cy="428964"/>
              </a:xfrm>
              <a:prstGeom prst="rect">
                <a:avLst/>
              </a:prstGeom>
              <a:noFill/>
            </p:spPr>
            <p:txBody>
              <a:bodyPr vert="vert270" wrap="none" rtlCol="0">
                <a:spAutoFit/>
              </a:bodyPr>
              <a:lstStyle/>
              <a:p>
                <a:r>
                  <a:rPr lang="en-US" sz="1400" b="1" dirty="0">
                    <a:solidFill>
                      <a:schemeClr val="bg1"/>
                    </a:solidFill>
                  </a:rPr>
                  <a:t>1.8V</a:t>
                </a:r>
              </a:p>
            </p:txBody>
          </p:sp>
          <p:sp>
            <p:nvSpPr>
              <p:cNvPr id="108" name="TextBox 107"/>
              <p:cNvSpPr txBox="1"/>
              <p:nvPr/>
            </p:nvSpPr>
            <p:spPr>
              <a:xfrm>
                <a:off x="9039546" y="4204417"/>
                <a:ext cx="400110" cy="428964"/>
              </a:xfrm>
              <a:prstGeom prst="rect">
                <a:avLst/>
              </a:prstGeom>
              <a:noFill/>
            </p:spPr>
            <p:txBody>
              <a:bodyPr vert="vert270" wrap="none" rtlCol="0">
                <a:spAutoFit/>
              </a:bodyPr>
              <a:lstStyle/>
              <a:p>
                <a:r>
                  <a:rPr lang="en-US" sz="1400" b="1" dirty="0">
                    <a:solidFill>
                      <a:schemeClr val="bg1"/>
                    </a:solidFill>
                  </a:rPr>
                  <a:t>1.2V</a:t>
                </a:r>
              </a:p>
            </p:txBody>
          </p:sp>
        </p:grpSp>
        <p:grpSp>
          <p:nvGrpSpPr>
            <p:cNvPr id="6" name="Group 5"/>
            <p:cNvGrpSpPr/>
            <p:nvPr/>
          </p:nvGrpSpPr>
          <p:grpSpPr>
            <a:xfrm>
              <a:off x="5241212" y="3354278"/>
              <a:ext cx="1280326" cy="1280326"/>
              <a:chOff x="4657012" y="3303478"/>
              <a:chExt cx="1280326" cy="1280326"/>
            </a:xfrm>
          </p:grpSpPr>
          <p:pic>
            <p:nvPicPr>
              <p:cNvPr id="5" name="Picture 4"/>
              <p:cNvPicPr>
                <a:picLocks noChangeAspect="1"/>
              </p:cNvPicPr>
              <p:nvPr/>
            </p:nvPicPr>
            <p:blipFill>
              <a:blip r:embed="rId6"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57012" y="3303478"/>
                <a:ext cx="1280326" cy="1280326"/>
              </a:xfrm>
              <a:prstGeom prst="rect">
                <a:avLst/>
              </a:prstGeom>
            </p:spPr>
          </p:pic>
          <p:sp>
            <p:nvSpPr>
              <p:cNvPr id="109" name="TextBox 108"/>
              <p:cNvSpPr txBox="1"/>
              <p:nvPr/>
            </p:nvSpPr>
            <p:spPr>
              <a:xfrm>
                <a:off x="4684707" y="3761032"/>
                <a:ext cx="400110" cy="687048"/>
              </a:xfrm>
              <a:prstGeom prst="rect">
                <a:avLst/>
              </a:prstGeom>
              <a:noFill/>
            </p:spPr>
            <p:txBody>
              <a:bodyPr vert="vert270" wrap="none" rtlCol="0">
                <a:spAutoFit/>
              </a:bodyPr>
              <a:lstStyle/>
              <a:p>
                <a:r>
                  <a:rPr lang="en-US" sz="1400" b="1">
                    <a:solidFill>
                      <a:schemeClr val="bg1"/>
                    </a:solidFill>
                  </a:rPr>
                  <a:t>$80,000</a:t>
                </a:r>
                <a:endParaRPr lang="en-US" sz="1400" b="1" dirty="0">
                  <a:solidFill>
                    <a:schemeClr val="bg1"/>
                  </a:solidFill>
                </a:endParaRPr>
              </a:p>
            </p:txBody>
          </p:sp>
          <p:sp>
            <p:nvSpPr>
              <p:cNvPr id="110" name="TextBox 109"/>
              <p:cNvSpPr txBox="1"/>
              <p:nvPr/>
            </p:nvSpPr>
            <p:spPr>
              <a:xfrm>
                <a:off x="5092600" y="3951016"/>
                <a:ext cx="400110" cy="595676"/>
              </a:xfrm>
              <a:prstGeom prst="rect">
                <a:avLst/>
              </a:prstGeom>
              <a:noFill/>
            </p:spPr>
            <p:txBody>
              <a:bodyPr vert="vert270" wrap="none" rtlCol="0">
                <a:spAutoFit/>
              </a:bodyPr>
              <a:lstStyle/>
              <a:p>
                <a:r>
                  <a:rPr lang="en-US" sz="1400" b="1" dirty="0">
                    <a:solidFill>
                      <a:schemeClr val="bg1"/>
                    </a:solidFill>
                  </a:rPr>
                  <a:t>$1,000</a:t>
                </a:r>
              </a:p>
            </p:txBody>
          </p:sp>
          <p:sp>
            <p:nvSpPr>
              <p:cNvPr id="111" name="TextBox 110"/>
              <p:cNvSpPr txBox="1"/>
              <p:nvPr/>
            </p:nvSpPr>
            <p:spPr>
              <a:xfrm>
                <a:off x="5513940" y="4130940"/>
                <a:ext cx="400110" cy="366447"/>
              </a:xfrm>
              <a:prstGeom prst="rect">
                <a:avLst/>
              </a:prstGeom>
              <a:noFill/>
            </p:spPr>
            <p:txBody>
              <a:bodyPr vert="vert270" wrap="none" rtlCol="0">
                <a:spAutoFit/>
              </a:bodyPr>
              <a:lstStyle/>
              <a:p>
                <a:r>
                  <a:rPr lang="en-US" sz="1400" b="1">
                    <a:solidFill>
                      <a:schemeClr val="bg1"/>
                    </a:solidFill>
                  </a:rPr>
                  <a:t>$10</a:t>
                </a:r>
                <a:endParaRPr lang="en-US" sz="1400" b="1" dirty="0">
                  <a:solidFill>
                    <a:schemeClr val="bg1"/>
                  </a:solidFill>
                </a:endParaRPr>
              </a:p>
            </p:txBody>
          </p:sp>
        </p:grpSp>
      </p:grpSp>
    </p:spTree>
    <p:extLst>
      <p:ext uri="{BB962C8B-B14F-4D97-AF65-F5344CB8AC3E}">
        <p14:creationId xmlns:p14="http://schemas.microsoft.com/office/powerpoint/2010/main" val="18110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DATA</a:t>
            </a:r>
          </a:p>
        </p:txBody>
      </p:sp>
      <p:sp>
        <p:nvSpPr>
          <p:cNvPr id="4" name="Slide Number Placeholder 3"/>
          <p:cNvSpPr>
            <a:spLocks noGrp="1"/>
          </p:cNvSpPr>
          <p:nvPr>
            <p:ph type="sldNum" sz="quarter" idx="12"/>
          </p:nvPr>
        </p:nvSpPr>
        <p:spPr/>
        <p:txBody>
          <a:bodyPr/>
          <a:lstStyle/>
          <a:p>
            <a:fld id="{0BC41B36-6335-F546-90B9-E2121371E10D}" type="slidenum">
              <a:rPr lang="en-US" smtClean="0"/>
              <a:t>40</a:t>
            </a:fld>
            <a:endParaRPr lang="en-US"/>
          </a:p>
        </p:txBody>
      </p:sp>
      <p:grpSp>
        <p:nvGrpSpPr>
          <p:cNvPr id="29" name="Group 28"/>
          <p:cNvGrpSpPr/>
          <p:nvPr/>
        </p:nvGrpSpPr>
        <p:grpSpPr>
          <a:xfrm>
            <a:off x="2429693" y="1361870"/>
            <a:ext cx="7073917" cy="3641204"/>
            <a:chOff x="1933303" y="1152862"/>
            <a:chExt cx="7073917" cy="3641204"/>
          </a:xfrm>
        </p:grpSpPr>
        <p:sp>
          <p:nvSpPr>
            <p:cNvPr id="5" name="Rectangle 4"/>
            <p:cNvSpPr/>
            <p:nvPr/>
          </p:nvSpPr>
          <p:spPr>
            <a:xfrm>
              <a:off x="1933303" y="1201780"/>
              <a:ext cx="3422468" cy="359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81670" y="2220684"/>
              <a:ext cx="1591333" cy="584775"/>
            </a:xfrm>
            <a:prstGeom prst="rect">
              <a:avLst/>
            </a:prstGeom>
            <a:noFill/>
          </p:spPr>
          <p:txBody>
            <a:bodyPr wrap="none" rtlCol="0">
              <a:spAutoFit/>
            </a:bodyPr>
            <a:lstStyle/>
            <a:p>
              <a:r>
                <a:rPr lang="en-US" sz="3200" b="1" dirty="0">
                  <a:solidFill>
                    <a:schemeClr val="bg1"/>
                  </a:solidFill>
                </a:rPr>
                <a:t>pointers</a:t>
              </a:r>
            </a:p>
          </p:txBody>
        </p:sp>
        <p:sp>
          <p:nvSpPr>
            <p:cNvPr id="7" name="TextBox 6"/>
            <p:cNvSpPr txBox="1"/>
            <p:nvPr/>
          </p:nvSpPr>
          <p:spPr>
            <a:xfrm>
              <a:off x="2536529" y="2929132"/>
              <a:ext cx="2337178" cy="584775"/>
            </a:xfrm>
            <a:prstGeom prst="rect">
              <a:avLst/>
            </a:prstGeom>
            <a:noFill/>
          </p:spPr>
          <p:txBody>
            <a:bodyPr wrap="none" rtlCol="0">
              <a:spAutoFit/>
            </a:bodyPr>
            <a:lstStyle/>
            <a:p>
              <a:r>
                <a:rPr lang="en-US" sz="3200" b="1" dirty="0">
                  <a:solidFill>
                    <a:schemeClr val="bg1"/>
                  </a:solidFill>
                </a:rPr>
                <a:t>jump targets</a:t>
              </a:r>
            </a:p>
          </p:txBody>
        </p:sp>
        <p:sp>
          <p:nvSpPr>
            <p:cNvPr id="8" name="TextBox 7"/>
            <p:cNvSpPr txBox="1"/>
            <p:nvPr/>
          </p:nvSpPr>
          <p:spPr>
            <a:xfrm>
              <a:off x="2698790" y="3699842"/>
              <a:ext cx="1915140" cy="584775"/>
            </a:xfrm>
            <a:prstGeom prst="rect">
              <a:avLst/>
            </a:prstGeom>
            <a:noFill/>
          </p:spPr>
          <p:txBody>
            <a:bodyPr wrap="none" rtlCol="0">
              <a:spAutoFit/>
            </a:bodyPr>
            <a:lstStyle/>
            <a:p>
              <a:r>
                <a:rPr lang="en-US" sz="3200" b="1" dirty="0">
                  <a:solidFill>
                    <a:schemeClr val="bg1"/>
                  </a:solidFill>
                </a:rPr>
                <a:t>meta data</a:t>
              </a:r>
            </a:p>
          </p:txBody>
        </p:sp>
        <p:sp>
          <p:nvSpPr>
            <p:cNvPr id="9" name="Rectangle 8"/>
            <p:cNvSpPr/>
            <p:nvPr/>
          </p:nvSpPr>
          <p:spPr>
            <a:xfrm>
              <a:off x="5355771" y="1201780"/>
              <a:ext cx="3651449" cy="35922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87609" y="2210676"/>
              <a:ext cx="1156279" cy="584775"/>
            </a:xfrm>
            <a:prstGeom prst="rect">
              <a:avLst/>
            </a:prstGeom>
            <a:noFill/>
          </p:spPr>
          <p:txBody>
            <a:bodyPr wrap="none" rtlCol="0">
              <a:spAutoFit/>
            </a:bodyPr>
            <a:lstStyle/>
            <a:p>
              <a:r>
                <a:rPr lang="en-US" sz="3200" b="1">
                  <a:solidFill>
                    <a:srgbClr val="FF0000"/>
                  </a:solidFill>
                </a:rPr>
                <a:t>pixels</a:t>
              </a:r>
              <a:endParaRPr lang="en-US" sz="3200" b="1" dirty="0">
                <a:solidFill>
                  <a:srgbClr val="FF0000"/>
                </a:solidFill>
              </a:endParaRPr>
            </a:p>
          </p:txBody>
        </p:sp>
        <p:sp>
          <p:nvSpPr>
            <p:cNvPr id="11" name="TextBox 10"/>
            <p:cNvSpPr txBox="1"/>
            <p:nvPr/>
          </p:nvSpPr>
          <p:spPr>
            <a:xfrm>
              <a:off x="5943316" y="2940913"/>
              <a:ext cx="2832507" cy="584775"/>
            </a:xfrm>
            <a:prstGeom prst="rect">
              <a:avLst/>
            </a:prstGeom>
            <a:noFill/>
          </p:spPr>
          <p:txBody>
            <a:bodyPr wrap="none" rtlCol="0">
              <a:spAutoFit/>
            </a:bodyPr>
            <a:lstStyle/>
            <a:p>
              <a:r>
                <a:rPr lang="en-US" sz="3200" b="1">
                  <a:solidFill>
                    <a:srgbClr val="FF0000"/>
                  </a:solidFill>
                </a:rPr>
                <a:t>neuron weights</a:t>
              </a:r>
              <a:endParaRPr lang="en-US" sz="3200" b="1" dirty="0">
                <a:solidFill>
                  <a:srgbClr val="FF0000"/>
                </a:solidFill>
              </a:endParaRPr>
            </a:p>
          </p:txBody>
        </p:sp>
        <p:sp>
          <p:nvSpPr>
            <p:cNvPr id="12" name="TextBox 11"/>
            <p:cNvSpPr txBox="1"/>
            <p:nvPr/>
          </p:nvSpPr>
          <p:spPr>
            <a:xfrm>
              <a:off x="6139543" y="3665901"/>
              <a:ext cx="2393027" cy="584775"/>
            </a:xfrm>
            <a:prstGeom prst="rect">
              <a:avLst/>
            </a:prstGeom>
            <a:noFill/>
          </p:spPr>
          <p:txBody>
            <a:bodyPr wrap="none" rtlCol="0">
              <a:spAutoFit/>
            </a:bodyPr>
            <a:lstStyle/>
            <a:p>
              <a:r>
                <a:rPr lang="en-US" sz="3200" b="1" dirty="0">
                  <a:solidFill>
                    <a:srgbClr val="FF0000"/>
                  </a:solidFill>
                </a:rPr>
                <a:t>video frames</a:t>
              </a:r>
            </a:p>
          </p:txBody>
        </p:sp>
        <p:sp>
          <p:nvSpPr>
            <p:cNvPr id="13" name="TextBox 12"/>
            <p:cNvSpPr txBox="1"/>
            <p:nvPr/>
          </p:nvSpPr>
          <p:spPr>
            <a:xfrm>
              <a:off x="1985555" y="1176970"/>
              <a:ext cx="3278783" cy="707886"/>
            </a:xfrm>
            <a:prstGeom prst="rect">
              <a:avLst/>
            </a:prstGeom>
            <a:noFill/>
          </p:spPr>
          <p:txBody>
            <a:bodyPr wrap="none" rtlCol="0">
              <a:spAutoFit/>
            </a:bodyPr>
            <a:lstStyle/>
            <a:p>
              <a:r>
                <a:rPr lang="en-US" sz="4000" b="1"/>
                <a:t>error-sensitive</a:t>
              </a:r>
              <a:endParaRPr lang="en-US" sz="4000" b="1" dirty="0"/>
            </a:p>
          </p:txBody>
        </p:sp>
        <p:sp>
          <p:nvSpPr>
            <p:cNvPr id="14" name="TextBox 13"/>
            <p:cNvSpPr txBox="1"/>
            <p:nvPr/>
          </p:nvSpPr>
          <p:spPr>
            <a:xfrm>
              <a:off x="5743922" y="1152862"/>
              <a:ext cx="3135282" cy="707886"/>
            </a:xfrm>
            <a:prstGeom prst="rect">
              <a:avLst/>
            </a:prstGeom>
            <a:noFill/>
          </p:spPr>
          <p:txBody>
            <a:bodyPr wrap="none" rtlCol="0">
              <a:spAutoFit/>
            </a:bodyPr>
            <a:lstStyle/>
            <a:p>
              <a:r>
                <a:rPr lang="en-US" sz="4000" b="1"/>
                <a:t>error-resilient</a:t>
              </a:r>
              <a:endParaRPr lang="en-US" sz="4000" b="1" dirty="0"/>
            </a:p>
          </p:txBody>
        </p:sp>
      </p:grpSp>
      <p:sp>
        <p:nvSpPr>
          <p:cNvPr id="30" name="Rounded Rectangle 29"/>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Critical data cannot be approximated</a:t>
            </a:r>
          </a:p>
        </p:txBody>
      </p:sp>
    </p:spTree>
    <p:extLst>
      <p:ext uri="{BB962C8B-B14F-4D97-AF65-F5344CB8AC3E}">
        <p14:creationId xmlns:p14="http://schemas.microsoft.com/office/powerpoint/2010/main" val="184885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986550" y="2340415"/>
            <a:ext cx="8481363" cy="1518695"/>
            <a:chOff x="986550" y="2340415"/>
            <a:chExt cx="8481363" cy="1518695"/>
          </a:xfrm>
        </p:grpSpPr>
        <p:grpSp>
          <p:nvGrpSpPr>
            <p:cNvPr id="75" name="Group 74"/>
            <p:cNvGrpSpPr/>
            <p:nvPr/>
          </p:nvGrpSpPr>
          <p:grpSpPr>
            <a:xfrm>
              <a:off x="986550" y="2340415"/>
              <a:ext cx="8213492" cy="890140"/>
              <a:chOff x="986550" y="2340415"/>
              <a:chExt cx="8213492" cy="890140"/>
            </a:xfrm>
          </p:grpSpPr>
          <p:grpSp>
            <p:nvGrpSpPr>
              <p:cNvPr id="3" name="Group 2"/>
              <p:cNvGrpSpPr/>
              <p:nvPr/>
            </p:nvGrpSpPr>
            <p:grpSpPr>
              <a:xfrm>
                <a:off x="986550" y="2340415"/>
                <a:ext cx="5329221" cy="887070"/>
                <a:chOff x="986550" y="2395835"/>
                <a:chExt cx="5329221" cy="887070"/>
              </a:xfrm>
            </p:grpSpPr>
            <p:grpSp>
              <p:nvGrpSpPr>
                <p:cNvPr id="29" name="Group 28"/>
                <p:cNvGrpSpPr/>
                <p:nvPr/>
              </p:nvGrpSpPr>
              <p:grpSpPr>
                <a:xfrm>
                  <a:off x="1046264" y="2913108"/>
                  <a:ext cx="5269507" cy="369797"/>
                  <a:chOff x="482732" y="5045393"/>
                  <a:chExt cx="3835400" cy="263207"/>
                </a:xfrm>
              </p:grpSpPr>
              <p:sp>
                <p:nvSpPr>
                  <p:cNvPr id="37" name="Rectangle 36"/>
                  <p:cNvSpPr/>
                  <p:nvPr/>
                </p:nvSpPr>
                <p:spPr>
                  <a:xfrm>
                    <a:off x="2123572" y="5045393"/>
                    <a:ext cx="219456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23</a:t>
                    </a:r>
                  </a:p>
                </p:txBody>
              </p:sp>
              <p:sp>
                <p:nvSpPr>
                  <p:cNvPr id="38" name="Rectangle 37"/>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p>
                </p:txBody>
              </p:sp>
              <p:sp>
                <p:nvSpPr>
                  <p:cNvPr id="39" name="Rectangle 38"/>
                  <p:cNvSpPr/>
                  <p:nvPr/>
                </p:nvSpPr>
                <p:spPr>
                  <a:xfrm>
                    <a:off x="660532" y="5045393"/>
                    <a:ext cx="146304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8</a:t>
                    </a:r>
                  </a:p>
                </p:txBody>
              </p:sp>
            </p:grpSp>
            <p:sp>
              <p:nvSpPr>
                <p:cNvPr id="31" name="TextBox 30"/>
                <p:cNvSpPr txBox="1"/>
                <p:nvPr/>
              </p:nvSpPr>
              <p:spPr>
                <a:xfrm>
                  <a:off x="986550" y="2395835"/>
                  <a:ext cx="681597" cy="461665"/>
                </a:xfrm>
                <a:prstGeom prst="rect">
                  <a:avLst/>
                </a:prstGeom>
                <a:noFill/>
              </p:spPr>
              <p:txBody>
                <a:bodyPr wrap="none" rtlCol="0">
                  <a:spAutoFit/>
                </a:bodyPr>
                <a:lstStyle/>
                <a:p>
                  <a:r>
                    <a:rPr lang="en-US" sz="2400">
                      <a:solidFill>
                        <a:schemeClr val="accent4">
                          <a:lumMod val="50000"/>
                        </a:schemeClr>
                      </a:solidFill>
                    </a:rPr>
                    <a:t>sign</a:t>
                  </a:r>
                </a:p>
              </p:txBody>
            </p:sp>
            <p:sp>
              <p:nvSpPr>
                <p:cNvPr id="32" name="TextBox 31"/>
                <p:cNvSpPr txBox="1"/>
                <p:nvPr/>
              </p:nvSpPr>
              <p:spPr>
                <a:xfrm>
                  <a:off x="1756917" y="2409904"/>
                  <a:ext cx="1368323" cy="461665"/>
                </a:xfrm>
                <a:prstGeom prst="rect">
                  <a:avLst/>
                </a:prstGeom>
                <a:noFill/>
              </p:spPr>
              <p:txBody>
                <a:bodyPr wrap="none" rtlCol="0">
                  <a:spAutoFit/>
                </a:bodyPr>
                <a:lstStyle/>
                <a:p>
                  <a:r>
                    <a:rPr lang="en-US" sz="2400">
                      <a:solidFill>
                        <a:schemeClr val="accent4">
                          <a:lumMod val="50000"/>
                        </a:schemeClr>
                      </a:solidFill>
                    </a:rPr>
                    <a:t>exponent</a:t>
                  </a:r>
                  <a:endParaRPr lang="en-US" sz="2400" dirty="0">
                    <a:solidFill>
                      <a:schemeClr val="accent4">
                        <a:lumMod val="50000"/>
                      </a:schemeClr>
                    </a:solidFill>
                  </a:endParaRPr>
                </a:p>
              </p:txBody>
            </p:sp>
            <p:sp>
              <p:nvSpPr>
                <p:cNvPr id="33" name="TextBox 32"/>
                <p:cNvSpPr txBox="1"/>
                <p:nvPr/>
              </p:nvSpPr>
              <p:spPr>
                <a:xfrm>
                  <a:off x="4094112" y="2423759"/>
                  <a:ext cx="1297599" cy="461665"/>
                </a:xfrm>
                <a:prstGeom prst="rect">
                  <a:avLst/>
                </a:prstGeom>
                <a:noFill/>
              </p:spPr>
              <p:txBody>
                <a:bodyPr wrap="none" rtlCol="0">
                  <a:spAutoFit/>
                </a:bodyPr>
                <a:lstStyle/>
                <a:p>
                  <a:r>
                    <a:rPr lang="en-US" sz="2400" dirty="0">
                      <a:solidFill>
                        <a:schemeClr val="accent4">
                          <a:lumMod val="50000"/>
                        </a:schemeClr>
                      </a:solidFill>
                    </a:rPr>
                    <a:t>mantissa</a:t>
                  </a:r>
                </a:p>
              </p:txBody>
            </p:sp>
          </p:grpSp>
          <p:sp>
            <p:nvSpPr>
              <p:cNvPr id="72" name="TextBox 71"/>
              <p:cNvSpPr txBox="1"/>
              <p:nvPr/>
            </p:nvSpPr>
            <p:spPr>
              <a:xfrm>
                <a:off x="8376932" y="2768890"/>
                <a:ext cx="823110" cy="461665"/>
              </a:xfrm>
              <a:prstGeom prst="rect">
                <a:avLst/>
              </a:prstGeom>
              <a:noFill/>
            </p:spPr>
            <p:txBody>
              <a:bodyPr wrap="none" rtlCol="0">
                <a:spAutoFit/>
              </a:bodyPr>
              <a:lstStyle/>
              <a:p>
                <a:r>
                  <a:rPr lang="en-US" sz="2400" b="1">
                    <a:solidFill>
                      <a:schemeClr val="accent4">
                        <a:lumMod val="50000"/>
                      </a:schemeClr>
                    </a:solidFill>
                  </a:rPr>
                  <a:t>Float</a:t>
                </a:r>
                <a:endParaRPr lang="en-US" sz="2400" b="1" dirty="0">
                  <a:solidFill>
                    <a:schemeClr val="accent4">
                      <a:lumMod val="50000"/>
                    </a:schemeClr>
                  </a:solidFill>
                </a:endParaRPr>
              </a:p>
            </p:txBody>
          </p:sp>
        </p:grpSp>
        <p:grpSp>
          <p:nvGrpSpPr>
            <p:cNvPr id="76" name="Group 75"/>
            <p:cNvGrpSpPr/>
            <p:nvPr/>
          </p:nvGrpSpPr>
          <p:grpSpPr>
            <a:xfrm>
              <a:off x="1046264" y="3397445"/>
              <a:ext cx="8421649" cy="461665"/>
              <a:chOff x="1046264" y="3397445"/>
              <a:chExt cx="8421649" cy="461665"/>
            </a:xfrm>
          </p:grpSpPr>
          <p:grpSp>
            <p:nvGrpSpPr>
              <p:cNvPr id="30" name="Group 29"/>
              <p:cNvGrpSpPr/>
              <p:nvPr/>
            </p:nvGrpSpPr>
            <p:grpSpPr>
              <a:xfrm>
                <a:off x="1046264" y="3448763"/>
                <a:ext cx="7024846" cy="369797"/>
                <a:chOff x="482732" y="5045393"/>
                <a:chExt cx="5113020" cy="263207"/>
              </a:xfrm>
            </p:grpSpPr>
            <p:sp>
              <p:nvSpPr>
                <p:cNvPr id="34" name="Rectangle 33"/>
                <p:cNvSpPr/>
                <p:nvPr/>
              </p:nvSpPr>
              <p:spPr>
                <a:xfrm>
                  <a:off x="2669672" y="5045393"/>
                  <a:ext cx="292608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52</a:t>
                  </a:r>
                </a:p>
              </p:txBody>
            </p:sp>
            <p:sp>
              <p:nvSpPr>
                <p:cNvPr id="35" name="Rectangle 34"/>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p>
              </p:txBody>
            </p:sp>
            <p:sp>
              <p:nvSpPr>
                <p:cNvPr id="36" name="Rectangle 35"/>
                <p:cNvSpPr/>
                <p:nvPr/>
              </p:nvSpPr>
              <p:spPr>
                <a:xfrm>
                  <a:off x="660532" y="5045393"/>
                  <a:ext cx="201168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11</a:t>
                  </a:r>
                </a:p>
              </p:txBody>
            </p:sp>
          </p:grpSp>
          <p:sp>
            <p:nvSpPr>
              <p:cNvPr id="73" name="TextBox 72"/>
              <p:cNvSpPr txBox="1"/>
              <p:nvPr/>
            </p:nvSpPr>
            <p:spPr>
              <a:xfrm>
                <a:off x="8363123" y="3397445"/>
                <a:ext cx="1104790" cy="461665"/>
              </a:xfrm>
              <a:prstGeom prst="rect">
                <a:avLst/>
              </a:prstGeom>
              <a:noFill/>
            </p:spPr>
            <p:txBody>
              <a:bodyPr wrap="none" rtlCol="0">
                <a:spAutoFit/>
              </a:bodyPr>
              <a:lstStyle/>
              <a:p>
                <a:r>
                  <a:rPr lang="en-US" sz="2400" b="1" dirty="0">
                    <a:solidFill>
                      <a:schemeClr val="accent4">
                        <a:lumMod val="50000"/>
                      </a:schemeClr>
                    </a:solidFill>
                  </a:rPr>
                  <a:t>Double</a:t>
                </a:r>
              </a:p>
            </p:txBody>
          </p:sp>
        </p:grpSp>
      </p:grpSp>
      <p:grpSp>
        <p:nvGrpSpPr>
          <p:cNvPr id="74" name="Group 73"/>
          <p:cNvGrpSpPr/>
          <p:nvPr/>
        </p:nvGrpSpPr>
        <p:grpSpPr>
          <a:xfrm>
            <a:off x="971323" y="1232121"/>
            <a:ext cx="8600127" cy="828335"/>
            <a:chOff x="971323" y="1232121"/>
            <a:chExt cx="8600127" cy="828335"/>
          </a:xfrm>
        </p:grpSpPr>
        <p:grpSp>
          <p:nvGrpSpPr>
            <p:cNvPr id="55" name="Group 54"/>
            <p:cNvGrpSpPr/>
            <p:nvPr/>
          </p:nvGrpSpPr>
          <p:grpSpPr>
            <a:xfrm>
              <a:off x="971323" y="1232121"/>
              <a:ext cx="2078052" cy="817582"/>
              <a:chOff x="971323" y="1439942"/>
              <a:chExt cx="2078052" cy="817582"/>
            </a:xfrm>
          </p:grpSpPr>
          <p:grpSp>
            <p:nvGrpSpPr>
              <p:cNvPr id="6" name="Group 5"/>
              <p:cNvGrpSpPr/>
              <p:nvPr/>
            </p:nvGrpSpPr>
            <p:grpSpPr>
              <a:xfrm>
                <a:off x="1046264" y="1887727"/>
                <a:ext cx="2003111" cy="369797"/>
                <a:chOff x="482732" y="5045393"/>
                <a:chExt cx="1457960" cy="263207"/>
              </a:xfrm>
            </p:grpSpPr>
            <p:sp>
              <p:nvSpPr>
                <p:cNvPr id="40" name="Rectangle 39"/>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p>
              </p:txBody>
            </p:sp>
            <p:sp>
              <p:nvSpPr>
                <p:cNvPr id="41" name="Rectangle 40"/>
                <p:cNvSpPr/>
                <p:nvPr/>
              </p:nvSpPr>
              <p:spPr>
                <a:xfrm>
                  <a:off x="660532" y="5045393"/>
                  <a:ext cx="1280160" cy="263207"/>
                </a:xfrm>
                <a:prstGeom prst="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7</a:t>
                  </a:r>
                </a:p>
              </p:txBody>
            </p:sp>
          </p:grpSp>
          <p:sp>
            <p:nvSpPr>
              <p:cNvPr id="8" name="TextBox 7"/>
              <p:cNvSpPr txBox="1"/>
              <p:nvPr/>
            </p:nvSpPr>
            <p:spPr>
              <a:xfrm>
                <a:off x="971323" y="1439942"/>
                <a:ext cx="712054" cy="461665"/>
              </a:xfrm>
              <a:prstGeom prst="rect">
                <a:avLst/>
              </a:prstGeom>
              <a:noFill/>
            </p:spPr>
            <p:txBody>
              <a:bodyPr wrap="none" rtlCol="0">
                <a:spAutoFit/>
              </a:bodyPr>
              <a:lstStyle/>
              <a:p>
                <a:r>
                  <a:rPr lang="en-US" sz="2400" dirty="0" err="1">
                    <a:solidFill>
                      <a:schemeClr val="accent4">
                        <a:lumMod val="50000"/>
                      </a:schemeClr>
                    </a:solidFill>
                  </a:rPr>
                  <a:t>msb</a:t>
                </a:r>
                <a:endParaRPr lang="en-US" sz="2400" dirty="0">
                  <a:solidFill>
                    <a:schemeClr val="accent4">
                      <a:lumMod val="50000"/>
                    </a:schemeClr>
                  </a:solidFill>
                </a:endParaRPr>
              </a:p>
            </p:txBody>
          </p:sp>
        </p:grpSp>
        <p:sp>
          <p:nvSpPr>
            <p:cNvPr id="71" name="TextBox 70"/>
            <p:cNvSpPr txBox="1"/>
            <p:nvPr/>
          </p:nvSpPr>
          <p:spPr>
            <a:xfrm>
              <a:off x="8332393" y="1598791"/>
              <a:ext cx="1239057" cy="461665"/>
            </a:xfrm>
            <a:prstGeom prst="rect">
              <a:avLst/>
            </a:prstGeom>
            <a:noFill/>
          </p:spPr>
          <p:txBody>
            <a:bodyPr wrap="none" rtlCol="0">
              <a:spAutoFit/>
            </a:bodyPr>
            <a:lstStyle/>
            <a:p>
              <a:r>
                <a:rPr lang="en-US" sz="2400" b="1" dirty="0" err="1">
                  <a:solidFill>
                    <a:schemeClr val="accent4">
                      <a:lumMod val="50000"/>
                    </a:schemeClr>
                  </a:solidFill>
                </a:rPr>
                <a:t>Int</a:t>
              </a:r>
              <a:r>
                <a:rPr lang="en-US" sz="2400" b="1" dirty="0">
                  <a:solidFill>
                    <a:schemeClr val="accent4">
                      <a:lumMod val="50000"/>
                    </a:schemeClr>
                  </a:solidFill>
                </a:rPr>
                <a:t>/byte</a:t>
              </a:r>
            </a:p>
          </p:txBody>
        </p:sp>
      </p:grpSp>
      <p:sp>
        <p:nvSpPr>
          <p:cNvPr id="2" name="Title 1"/>
          <p:cNvSpPr>
            <a:spLocks noGrp="1"/>
          </p:cNvSpPr>
          <p:nvPr>
            <p:ph type="title"/>
          </p:nvPr>
        </p:nvSpPr>
        <p:spPr/>
        <p:txBody>
          <a:bodyPr/>
          <a:lstStyle/>
          <a:p>
            <a:r>
              <a:rPr lang="en-US" dirty="0"/>
              <a:t>BITS ARE NOT EQUALLY IMPORTANT</a:t>
            </a:r>
          </a:p>
        </p:txBody>
      </p:sp>
      <p:sp>
        <p:nvSpPr>
          <p:cNvPr id="4" name="Slide Number Placeholder 3"/>
          <p:cNvSpPr>
            <a:spLocks noGrp="1"/>
          </p:cNvSpPr>
          <p:nvPr>
            <p:ph type="sldNum" sz="quarter" idx="12"/>
          </p:nvPr>
        </p:nvSpPr>
        <p:spPr/>
        <p:txBody>
          <a:bodyPr/>
          <a:lstStyle/>
          <a:p>
            <a:fld id="{0BC41B36-6335-F546-90B9-E2121371E10D}" type="slidenum">
              <a:rPr lang="en-US" smtClean="0"/>
              <a:t>41</a:t>
            </a:fld>
            <a:endParaRPr lang="en-US"/>
          </a:p>
        </p:txBody>
      </p:sp>
      <p:sp>
        <p:nvSpPr>
          <p:cNvPr id="45" name="Rounded Rectangle 4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There is a tradeoff between accuracy and overhead</a:t>
            </a:r>
          </a:p>
        </p:txBody>
      </p:sp>
      <p:pic>
        <p:nvPicPr>
          <p:cNvPr id="5" name="Picture 4"/>
          <p:cNvPicPr>
            <a:picLocks noChangeAspect="1"/>
          </p:cNvPicPr>
          <p:nvPr/>
        </p:nvPicPr>
        <p:blipFill rotWithShape="1">
          <a:blip r:embed="rId3" cstate="hq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l="-1396"/>
          <a:stretch/>
        </p:blipFill>
        <p:spPr>
          <a:xfrm>
            <a:off x="9638401" y="2750789"/>
            <a:ext cx="1796935" cy="1108321"/>
          </a:xfrm>
          <a:prstGeom prst="rect">
            <a:avLst/>
          </a:prstGeom>
        </p:spPr>
      </p:pic>
      <p:grpSp>
        <p:nvGrpSpPr>
          <p:cNvPr id="54" name="Group 53"/>
          <p:cNvGrpSpPr/>
          <p:nvPr/>
        </p:nvGrpSpPr>
        <p:grpSpPr>
          <a:xfrm>
            <a:off x="9655629" y="1594004"/>
            <a:ext cx="1766454" cy="594360"/>
            <a:chOff x="8650416" y="1892770"/>
            <a:chExt cx="1638964" cy="548640"/>
          </a:xfrm>
        </p:grpSpPr>
        <p:sp>
          <p:nvSpPr>
            <p:cNvPr id="51" name="Rectangle 50"/>
            <p:cNvSpPr/>
            <p:nvPr/>
          </p:nvSpPr>
          <p:spPr>
            <a:xfrm>
              <a:off x="8650416" y="1892770"/>
              <a:ext cx="548640" cy="54864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R</a:t>
              </a:r>
            </a:p>
          </p:txBody>
        </p:sp>
        <p:sp>
          <p:nvSpPr>
            <p:cNvPr id="52" name="Rectangle 51"/>
            <p:cNvSpPr/>
            <p:nvPr/>
          </p:nvSpPr>
          <p:spPr>
            <a:xfrm>
              <a:off x="9740740" y="1892770"/>
              <a:ext cx="548640" cy="548640"/>
            </a:xfrm>
            <a:prstGeom prst="rect">
              <a:avLst/>
            </a:prstGeom>
            <a:solidFill>
              <a:srgbClr val="0432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B</a:t>
              </a:r>
            </a:p>
          </p:txBody>
        </p:sp>
        <p:sp>
          <p:nvSpPr>
            <p:cNvPr id="53" name="Rectangle 52"/>
            <p:cNvSpPr/>
            <p:nvPr/>
          </p:nvSpPr>
          <p:spPr>
            <a:xfrm>
              <a:off x="9195578" y="1892770"/>
              <a:ext cx="548640" cy="548640"/>
            </a:xfrm>
            <a:prstGeom prst="rect">
              <a:avLst/>
            </a:prstGeom>
            <a:solidFill>
              <a:srgbClr val="00FA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G</a:t>
              </a:r>
            </a:p>
          </p:txBody>
        </p:sp>
      </p:grpSp>
      <p:grpSp>
        <p:nvGrpSpPr>
          <p:cNvPr id="90" name="Group 89"/>
          <p:cNvGrpSpPr/>
          <p:nvPr/>
        </p:nvGrpSpPr>
        <p:grpSpPr>
          <a:xfrm>
            <a:off x="986549" y="1591376"/>
            <a:ext cx="3373416" cy="3613549"/>
            <a:chOff x="986549" y="1591376"/>
            <a:chExt cx="3373416" cy="3613549"/>
          </a:xfrm>
        </p:grpSpPr>
        <p:grpSp>
          <p:nvGrpSpPr>
            <p:cNvPr id="59" name="Group 58"/>
            <p:cNvGrpSpPr/>
            <p:nvPr/>
          </p:nvGrpSpPr>
          <p:grpSpPr>
            <a:xfrm>
              <a:off x="986550" y="4193722"/>
              <a:ext cx="747421" cy="1011203"/>
              <a:chOff x="3956234" y="1253735"/>
              <a:chExt cx="747421" cy="1011203"/>
            </a:xfrm>
          </p:grpSpPr>
          <p:pic>
            <p:nvPicPr>
              <p:cNvPr id="57" name="Picture 56"/>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3956234" y="1253735"/>
                <a:ext cx="747421" cy="1011203"/>
              </a:xfrm>
              <a:prstGeom prst="rect">
                <a:avLst/>
              </a:prstGeom>
            </p:spPr>
          </p:pic>
          <p:sp>
            <p:nvSpPr>
              <p:cNvPr id="58" name="TextBox 57"/>
              <p:cNvSpPr txBox="1"/>
              <p:nvPr/>
            </p:nvSpPr>
            <p:spPr>
              <a:xfrm>
                <a:off x="3970861" y="1540033"/>
                <a:ext cx="715260" cy="461665"/>
              </a:xfrm>
              <a:prstGeom prst="rect">
                <a:avLst/>
              </a:prstGeom>
              <a:noFill/>
            </p:spPr>
            <p:txBody>
              <a:bodyPr wrap="none" rtlCol="0">
                <a:spAutoFit/>
              </a:bodyPr>
              <a:lstStyle/>
              <a:p>
                <a:r>
                  <a:rPr lang="en-US" sz="2400" dirty="0">
                    <a:solidFill>
                      <a:schemeClr val="accent2"/>
                    </a:solidFill>
                    <a:latin typeface="Arial Hebrew Scholar" charset="-79"/>
                    <a:ea typeface="Arial Hebrew Scholar" charset="-79"/>
                    <a:cs typeface="Arial Hebrew Scholar" charset="-79"/>
                  </a:rPr>
                  <a:t>25%</a:t>
                </a:r>
              </a:p>
            </p:txBody>
          </p:sp>
        </p:grpSp>
        <p:grpSp>
          <p:nvGrpSpPr>
            <p:cNvPr id="62" name="Group 61"/>
            <p:cNvGrpSpPr/>
            <p:nvPr/>
          </p:nvGrpSpPr>
          <p:grpSpPr>
            <a:xfrm>
              <a:off x="986549" y="1591376"/>
              <a:ext cx="3373416" cy="2320940"/>
              <a:chOff x="986549" y="1591376"/>
              <a:chExt cx="3373416" cy="2320940"/>
            </a:xfrm>
          </p:grpSpPr>
          <p:sp>
            <p:nvSpPr>
              <p:cNvPr id="56" name="Rectangle 55"/>
              <p:cNvSpPr/>
              <p:nvPr/>
            </p:nvSpPr>
            <p:spPr>
              <a:xfrm>
                <a:off x="990322" y="1591376"/>
                <a:ext cx="591317" cy="557310"/>
              </a:xfrm>
              <a:prstGeom prst="rect">
                <a:avLst/>
              </a:prstGeom>
              <a:solidFill>
                <a:srgbClr val="00FA0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sp>
            <p:nvSpPr>
              <p:cNvPr id="60" name="Rectangle 59"/>
              <p:cNvSpPr/>
              <p:nvPr/>
            </p:nvSpPr>
            <p:spPr>
              <a:xfrm>
                <a:off x="986550" y="2763030"/>
                <a:ext cx="2062825" cy="557310"/>
              </a:xfrm>
              <a:prstGeom prst="rect">
                <a:avLst/>
              </a:prstGeom>
              <a:solidFill>
                <a:srgbClr val="00FA0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sp>
            <p:nvSpPr>
              <p:cNvPr id="61" name="Rectangle 60"/>
              <p:cNvSpPr/>
              <p:nvPr/>
            </p:nvSpPr>
            <p:spPr>
              <a:xfrm>
                <a:off x="986549" y="3355006"/>
                <a:ext cx="3373416" cy="557310"/>
              </a:xfrm>
              <a:prstGeom prst="rect">
                <a:avLst/>
              </a:prstGeom>
              <a:solidFill>
                <a:srgbClr val="00FA0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grpSp>
      <p:grpSp>
        <p:nvGrpSpPr>
          <p:cNvPr id="91" name="Group 90"/>
          <p:cNvGrpSpPr/>
          <p:nvPr/>
        </p:nvGrpSpPr>
        <p:grpSpPr>
          <a:xfrm>
            <a:off x="977069" y="1583339"/>
            <a:ext cx="3859973" cy="3626348"/>
            <a:chOff x="977069" y="1583339"/>
            <a:chExt cx="3859973" cy="3626348"/>
          </a:xfrm>
        </p:grpSpPr>
        <p:grpSp>
          <p:nvGrpSpPr>
            <p:cNvPr id="67" name="Group 66"/>
            <p:cNvGrpSpPr/>
            <p:nvPr/>
          </p:nvGrpSpPr>
          <p:grpSpPr>
            <a:xfrm>
              <a:off x="3049375" y="4198484"/>
              <a:ext cx="747421" cy="1011203"/>
              <a:chOff x="3956234" y="1253735"/>
              <a:chExt cx="747421" cy="1011203"/>
            </a:xfrm>
          </p:grpSpPr>
          <p:pic>
            <p:nvPicPr>
              <p:cNvPr id="68" name="Picture 67"/>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3956234" y="1253735"/>
                <a:ext cx="747421" cy="1011203"/>
              </a:xfrm>
              <a:prstGeom prst="rect">
                <a:avLst/>
              </a:prstGeom>
            </p:spPr>
          </p:pic>
          <p:sp>
            <p:nvSpPr>
              <p:cNvPr id="69" name="TextBox 68"/>
              <p:cNvSpPr txBox="1"/>
              <p:nvPr/>
            </p:nvSpPr>
            <p:spPr>
              <a:xfrm>
                <a:off x="3970861" y="1540033"/>
                <a:ext cx="704039" cy="461665"/>
              </a:xfrm>
              <a:prstGeom prst="rect">
                <a:avLst/>
              </a:prstGeom>
              <a:noFill/>
            </p:spPr>
            <p:txBody>
              <a:bodyPr wrap="none" rtlCol="0">
                <a:spAutoFit/>
              </a:bodyPr>
              <a:lstStyle/>
              <a:p>
                <a:r>
                  <a:rPr lang="en-US" sz="2400" dirty="0">
                    <a:solidFill>
                      <a:srgbClr val="00B050"/>
                    </a:solidFill>
                    <a:latin typeface="Arial Hebrew Scholar" charset="-79"/>
                    <a:ea typeface="Arial Hebrew Scholar" charset="-79"/>
                    <a:cs typeface="Arial Hebrew Scholar" charset="-79"/>
                  </a:rPr>
                  <a:t>50%</a:t>
                </a:r>
              </a:p>
            </p:txBody>
          </p:sp>
        </p:grpSp>
        <p:grpSp>
          <p:nvGrpSpPr>
            <p:cNvPr id="86" name="Group 85"/>
            <p:cNvGrpSpPr/>
            <p:nvPr/>
          </p:nvGrpSpPr>
          <p:grpSpPr>
            <a:xfrm>
              <a:off x="977069" y="1583339"/>
              <a:ext cx="3859973" cy="2320940"/>
              <a:chOff x="986548" y="1591376"/>
              <a:chExt cx="3859973" cy="2320940"/>
            </a:xfrm>
          </p:grpSpPr>
          <p:sp>
            <p:nvSpPr>
              <p:cNvPr id="87" name="Rectangle 86"/>
              <p:cNvSpPr/>
              <p:nvPr/>
            </p:nvSpPr>
            <p:spPr>
              <a:xfrm>
                <a:off x="990322" y="1591376"/>
                <a:ext cx="1073244" cy="557310"/>
              </a:xfrm>
              <a:prstGeom prst="rect">
                <a:avLst/>
              </a:prstGeom>
              <a:solidFill>
                <a:srgbClr val="00B05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sp>
            <p:nvSpPr>
              <p:cNvPr id="88" name="Rectangle 87"/>
              <p:cNvSpPr/>
              <p:nvPr/>
            </p:nvSpPr>
            <p:spPr>
              <a:xfrm>
                <a:off x="986550" y="2763030"/>
                <a:ext cx="2760042" cy="557310"/>
              </a:xfrm>
              <a:prstGeom prst="rect">
                <a:avLst/>
              </a:prstGeom>
              <a:solidFill>
                <a:srgbClr val="00B05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sp>
            <p:nvSpPr>
              <p:cNvPr id="89" name="Rectangle 88"/>
              <p:cNvSpPr/>
              <p:nvPr/>
            </p:nvSpPr>
            <p:spPr>
              <a:xfrm>
                <a:off x="986548" y="3355006"/>
                <a:ext cx="3859973" cy="557310"/>
              </a:xfrm>
              <a:prstGeom prst="rect">
                <a:avLst/>
              </a:prstGeom>
              <a:solidFill>
                <a:srgbClr val="00B050">
                  <a:alpha val="27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grpSp>
    </p:spTree>
    <p:extLst>
      <p:ext uri="{BB962C8B-B14F-4D97-AF65-F5344CB8AC3E}">
        <p14:creationId xmlns:p14="http://schemas.microsoft.com/office/powerpoint/2010/main" val="19763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986550" y="1178825"/>
            <a:ext cx="10592226" cy="928421"/>
            <a:chOff x="986550" y="1178825"/>
            <a:chExt cx="10592226" cy="928421"/>
          </a:xfrm>
        </p:grpSpPr>
        <p:grpSp>
          <p:nvGrpSpPr>
            <p:cNvPr id="5" name="Group 4"/>
            <p:cNvGrpSpPr/>
            <p:nvPr/>
          </p:nvGrpSpPr>
          <p:grpSpPr>
            <a:xfrm>
              <a:off x="986550" y="1178825"/>
              <a:ext cx="5329221" cy="928421"/>
              <a:chOff x="986550" y="2354484"/>
              <a:chExt cx="5329221" cy="928421"/>
            </a:xfrm>
          </p:grpSpPr>
          <p:grpSp>
            <p:nvGrpSpPr>
              <p:cNvPr id="6" name="Group 5"/>
              <p:cNvGrpSpPr/>
              <p:nvPr/>
            </p:nvGrpSpPr>
            <p:grpSpPr>
              <a:xfrm>
                <a:off x="1046264" y="2913108"/>
                <a:ext cx="5269507" cy="369797"/>
                <a:chOff x="482732" y="5045393"/>
                <a:chExt cx="3835400" cy="263207"/>
              </a:xfrm>
            </p:grpSpPr>
            <p:sp>
              <p:nvSpPr>
                <p:cNvPr id="10" name="Rectangle 9"/>
                <p:cNvSpPr/>
                <p:nvPr/>
              </p:nvSpPr>
              <p:spPr>
                <a:xfrm>
                  <a:off x="2123572" y="5045393"/>
                  <a:ext cx="219456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11" name="Rectangle 10"/>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a:t>
                  </a:r>
                </a:p>
              </p:txBody>
            </p:sp>
            <p:sp>
              <p:nvSpPr>
                <p:cNvPr id="12" name="Rectangle 11"/>
                <p:cNvSpPr/>
                <p:nvPr/>
              </p:nvSpPr>
              <p:spPr>
                <a:xfrm>
                  <a:off x="660532" y="5045393"/>
                  <a:ext cx="146304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8</a:t>
                  </a:r>
                </a:p>
              </p:txBody>
            </p:sp>
          </p:grpSp>
          <p:sp>
            <p:nvSpPr>
              <p:cNvPr id="7" name="TextBox 6"/>
              <p:cNvSpPr txBox="1"/>
              <p:nvPr/>
            </p:nvSpPr>
            <p:spPr>
              <a:xfrm>
                <a:off x="986550" y="2363136"/>
                <a:ext cx="681597" cy="461665"/>
              </a:xfrm>
              <a:prstGeom prst="rect">
                <a:avLst/>
              </a:prstGeom>
              <a:noFill/>
            </p:spPr>
            <p:txBody>
              <a:bodyPr wrap="none" rtlCol="0">
                <a:spAutoFit/>
              </a:bodyPr>
              <a:lstStyle/>
              <a:p>
                <a:r>
                  <a:rPr lang="en-US" sz="2400">
                    <a:solidFill>
                      <a:schemeClr val="accent4">
                        <a:lumMod val="50000"/>
                      </a:schemeClr>
                    </a:solidFill>
                  </a:rPr>
                  <a:t>sign</a:t>
                </a:r>
              </a:p>
            </p:txBody>
          </p:sp>
          <p:sp>
            <p:nvSpPr>
              <p:cNvPr id="8" name="TextBox 7"/>
              <p:cNvSpPr txBox="1"/>
              <p:nvPr/>
            </p:nvSpPr>
            <p:spPr>
              <a:xfrm>
                <a:off x="1895464" y="2354484"/>
                <a:ext cx="1368323" cy="461665"/>
              </a:xfrm>
              <a:prstGeom prst="rect">
                <a:avLst/>
              </a:prstGeom>
              <a:noFill/>
            </p:spPr>
            <p:txBody>
              <a:bodyPr wrap="none" rtlCol="0">
                <a:spAutoFit/>
              </a:bodyPr>
              <a:lstStyle/>
              <a:p>
                <a:r>
                  <a:rPr lang="en-US" sz="2400" dirty="0">
                    <a:solidFill>
                      <a:schemeClr val="accent4">
                        <a:lumMod val="50000"/>
                      </a:schemeClr>
                    </a:solidFill>
                  </a:rPr>
                  <a:t>exponent</a:t>
                </a:r>
              </a:p>
            </p:txBody>
          </p:sp>
          <p:sp>
            <p:nvSpPr>
              <p:cNvPr id="9" name="TextBox 8"/>
              <p:cNvSpPr txBox="1"/>
              <p:nvPr/>
            </p:nvSpPr>
            <p:spPr>
              <a:xfrm>
                <a:off x="3470653" y="2354484"/>
                <a:ext cx="1297599" cy="461665"/>
              </a:xfrm>
              <a:prstGeom prst="rect">
                <a:avLst/>
              </a:prstGeom>
              <a:noFill/>
            </p:spPr>
            <p:txBody>
              <a:bodyPr wrap="none" rtlCol="0">
                <a:spAutoFit/>
              </a:bodyPr>
              <a:lstStyle/>
              <a:p>
                <a:r>
                  <a:rPr lang="en-US" sz="2400" dirty="0">
                    <a:solidFill>
                      <a:schemeClr val="accent4">
                        <a:lumMod val="50000"/>
                      </a:schemeClr>
                    </a:solidFill>
                  </a:rPr>
                  <a:t>mantissa</a:t>
                </a:r>
              </a:p>
            </p:txBody>
          </p:sp>
        </p:grpSp>
        <p:grpSp>
          <p:nvGrpSpPr>
            <p:cNvPr id="13" name="Group 12"/>
            <p:cNvGrpSpPr/>
            <p:nvPr/>
          </p:nvGrpSpPr>
          <p:grpSpPr>
            <a:xfrm>
              <a:off x="6249555" y="1178825"/>
              <a:ext cx="5329221" cy="928421"/>
              <a:chOff x="986550" y="2354484"/>
              <a:chExt cx="5329221" cy="928421"/>
            </a:xfrm>
          </p:grpSpPr>
          <p:grpSp>
            <p:nvGrpSpPr>
              <p:cNvPr id="14" name="Group 13"/>
              <p:cNvGrpSpPr/>
              <p:nvPr/>
            </p:nvGrpSpPr>
            <p:grpSpPr>
              <a:xfrm>
                <a:off x="1046264" y="2913108"/>
                <a:ext cx="5269507" cy="369797"/>
                <a:chOff x="482732" y="5045393"/>
                <a:chExt cx="3835400" cy="263207"/>
              </a:xfrm>
            </p:grpSpPr>
            <p:sp>
              <p:nvSpPr>
                <p:cNvPr id="18" name="Rectangle 17"/>
                <p:cNvSpPr/>
                <p:nvPr/>
              </p:nvSpPr>
              <p:spPr>
                <a:xfrm>
                  <a:off x="2123572" y="5045393"/>
                  <a:ext cx="219456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19" name="Rectangle 18"/>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a:t>
                  </a:r>
                </a:p>
              </p:txBody>
            </p:sp>
            <p:sp>
              <p:nvSpPr>
                <p:cNvPr id="20" name="Rectangle 19"/>
                <p:cNvSpPr/>
                <p:nvPr/>
              </p:nvSpPr>
              <p:spPr>
                <a:xfrm>
                  <a:off x="660532" y="5045393"/>
                  <a:ext cx="146304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8</a:t>
                  </a:r>
                </a:p>
              </p:txBody>
            </p:sp>
          </p:grpSp>
          <p:sp>
            <p:nvSpPr>
              <p:cNvPr id="15" name="TextBox 14"/>
              <p:cNvSpPr txBox="1"/>
              <p:nvPr/>
            </p:nvSpPr>
            <p:spPr>
              <a:xfrm>
                <a:off x="986550" y="2363136"/>
                <a:ext cx="681597" cy="461665"/>
              </a:xfrm>
              <a:prstGeom prst="rect">
                <a:avLst/>
              </a:prstGeom>
              <a:noFill/>
            </p:spPr>
            <p:txBody>
              <a:bodyPr wrap="none" rtlCol="0">
                <a:spAutoFit/>
              </a:bodyPr>
              <a:lstStyle/>
              <a:p>
                <a:r>
                  <a:rPr lang="en-US" sz="2400">
                    <a:solidFill>
                      <a:schemeClr val="accent4">
                        <a:lumMod val="50000"/>
                      </a:schemeClr>
                    </a:solidFill>
                  </a:rPr>
                  <a:t>sign</a:t>
                </a:r>
              </a:p>
            </p:txBody>
          </p:sp>
          <p:sp>
            <p:nvSpPr>
              <p:cNvPr id="16" name="TextBox 15"/>
              <p:cNvSpPr txBox="1"/>
              <p:nvPr/>
            </p:nvSpPr>
            <p:spPr>
              <a:xfrm>
                <a:off x="1895464" y="2354484"/>
                <a:ext cx="1368323" cy="461665"/>
              </a:xfrm>
              <a:prstGeom prst="rect">
                <a:avLst/>
              </a:prstGeom>
              <a:noFill/>
            </p:spPr>
            <p:txBody>
              <a:bodyPr wrap="none" rtlCol="0">
                <a:spAutoFit/>
              </a:bodyPr>
              <a:lstStyle/>
              <a:p>
                <a:r>
                  <a:rPr lang="en-US" sz="2400" dirty="0">
                    <a:solidFill>
                      <a:schemeClr val="accent4">
                        <a:lumMod val="50000"/>
                      </a:schemeClr>
                    </a:solidFill>
                  </a:rPr>
                  <a:t>exponent</a:t>
                </a:r>
              </a:p>
            </p:txBody>
          </p:sp>
          <p:sp>
            <p:nvSpPr>
              <p:cNvPr id="17" name="TextBox 16"/>
              <p:cNvSpPr txBox="1"/>
              <p:nvPr/>
            </p:nvSpPr>
            <p:spPr>
              <a:xfrm>
                <a:off x="3470653" y="2354484"/>
                <a:ext cx="1297599" cy="461665"/>
              </a:xfrm>
              <a:prstGeom prst="rect">
                <a:avLst/>
              </a:prstGeom>
              <a:noFill/>
            </p:spPr>
            <p:txBody>
              <a:bodyPr wrap="none" rtlCol="0">
                <a:spAutoFit/>
              </a:bodyPr>
              <a:lstStyle/>
              <a:p>
                <a:r>
                  <a:rPr lang="en-US" sz="2400" dirty="0">
                    <a:solidFill>
                      <a:schemeClr val="accent4">
                        <a:lumMod val="50000"/>
                      </a:schemeClr>
                    </a:solidFill>
                  </a:rPr>
                  <a:t>mantissa</a:t>
                </a:r>
              </a:p>
            </p:txBody>
          </p:sp>
        </p:grpSp>
      </p:grpSp>
      <p:sp>
        <p:nvSpPr>
          <p:cNvPr id="2" name="Title 1"/>
          <p:cNvSpPr>
            <a:spLocks noGrp="1"/>
          </p:cNvSpPr>
          <p:nvPr>
            <p:ph type="title"/>
          </p:nvPr>
        </p:nvSpPr>
        <p:spPr/>
        <p:txBody>
          <a:bodyPr/>
          <a:lstStyle/>
          <a:p>
            <a:r>
              <a:rPr lang="en-US" dirty="0" err="1"/>
              <a:t>DrMP</a:t>
            </a:r>
            <a:r>
              <a:rPr lang="en-US" dirty="0"/>
              <a:t>: APPROXIMATE DRAM ROW</a:t>
            </a:r>
          </a:p>
        </p:txBody>
      </p:sp>
      <p:sp>
        <p:nvSpPr>
          <p:cNvPr id="4" name="Slide Number Placeholder 3"/>
          <p:cNvSpPr>
            <a:spLocks noGrp="1"/>
          </p:cNvSpPr>
          <p:nvPr>
            <p:ph type="sldNum" sz="quarter" idx="12"/>
          </p:nvPr>
        </p:nvSpPr>
        <p:spPr/>
        <p:txBody>
          <a:bodyPr/>
          <a:lstStyle/>
          <a:p>
            <a:fld id="{0BC41B36-6335-F546-90B9-E2121371E10D}" type="slidenum">
              <a:rPr lang="en-US" smtClean="0"/>
              <a:t>42</a:t>
            </a:fld>
            <a:endParaRPr lang="en-US"/>
          </a:p>
        </p:txBody>
      </p:sp>
      <p:sp>
        <p:nvSpPr>
          <p:cNvPr id="159" name="Rectangle 158"/>
          <p:cNvSpPr/>
          <p:nvPr/>
        </p:nvSpPr>
        <p:spPr>
          <a:xfrm>
            <a:off x="1058241" y="3082546"/>
            <a:ext cx="7916944" cy="1105038"/>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lumMod val="50000"/>
                </a:schemeClr>
              </a:solidFill>
            </a:endParaRPr>
          </a:p>
        </p:txBody>
      </p:sp>
      <p:grpSp>
        <p:nvGrpSpPr>
          <p:cNvPr id="91" name="Group 90"/>
          <p:cNvGrpSpPr/>
          <p:nvPr/>
        </p:nvGrpSpPr>
        <p:grpSpPr>
          <a:xfrm>
            <a:off x="1145427" y="3065367"/>
            <a:ext cx="988891" cy="1000480"/>
            <a:chOff x="4980749" y="4939626"/>
            <a:chExt cx="533860" cy="796796"/>
          </a:xfrm>
        </p:grpSpPr>
        <p:sp>
          <p:nvSpPr>
            <p:cNvPr id="155" name="Rectangle 154"/>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56" name="Rectangle 155"/>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57" name="Rectangle 156"/>
            <p:cNvSpPr/>
            <p:nvPr/>
          </p:nvSpPr>
          <p:spPr>
            <a:xfrm>
              <a:off x="4988403"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20</a:t>
              </a:r>
            </a:p>
          </p:txBody>
        </p:sp>
        <p:sp>
          <p:nvSpPr>
            <p:cNvPr id="158" name="TextBox 157"/>
            <p:cNvSpPr txBox="1"/>
            <p:nvPr/>
          </p:nvSpPr>
          <p:spPr>
            <a:xfrm>
              <a:off x="4982061" y="4939626"/>
              <a:ext cx="532548" cy="367676"/>
            </a:xfrm>
            <a:prstGeom prst="rect">
              <a:avLst/>
            </a:prstGeom>
            <a:noFill/>
          </p:spPr>
          <p:txBody>
            <a:bodyPr wrap="square" rtlCol="0">
              <a:spAutoFit/>
            </a:bodyPr>
            <a:lstStyle/>
            <a:p>
              <a:r>
                <a:rPr lang="en-US" sz="2400" dirty="0">
                  <a:solidFill>
                    <a:schemeClr val="accent6"/>
                  </a:solidFill>
                  <a:cs typeface="Times New Roman"/>
                </a:rPr>
                <a:t>chip0</a:t>
              </a:r>
            </a:p>
          </p:txBody>
        </p:sp>
      </p:grpSp>
      <p:grpSp>
        <p:nvGrpSpPr>
          <p:cNvPr id="92" name="Group 91"/>
          <p:cNvGrpSpPr/>
          <p:nvPr/>
        </p:nvGrpSpPr>
        <p:grpSpPr>
          <a:xfrm>
            <a:off x="2125320" y="3065367"/>
            <a:ext cx="967166" cy="1000480"/>
            <a:chOff x="4980749" y="4939626"/>
            <a:chExt cx="522131" cy="796796"/>
          </a:xfrm>
        </p:grpSpPr>
        <p:sp>
          <p:nvSpPr>
            <p:cNvPr id="151" name="Rectangle 150"/>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52" name="Rectangle 151"/>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19</a:t>
              </a:r>
            </a:p>
          </p:txBody>
        </p:sp>
        <p:sp>
          <p:nvSpPr>
            <p:cNvPr id="153" name="Rectangle 152"/>
            <p:cNvSpPr/>
            <p:nvPr/>
          </p:nvSpPr>
          <p:spPr>
            <a:xfrm>
              <a:off x="4990052"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24</a:t>
              </a:r>
            </a:p>
          </p:txBody>
        </p:sp>
        <p:sp>
          <p:nvSpPr>
            <p:cNvPr id="154" name="TextBox 153"/>
            <p:cNvSpPr txBox="1"/>
            <p:nvPr/>
          </p:nvSpPr>
          <p:spPr>
            <a:xfrm>
              <a:off x="4999047" y="4939626"/>
              <a:ext cx="503833" cy="367676"/>
            </a:xfrm>
            <a:prstGeom prst="rect">
              <a:avLst/>
            </a:prstGeom>
            <a:noFill/>
          </p:spPr>
          <p:txBody>
            <a:bodyPr wrap="square" rtlCol="0">
              <a:spAutoFit/>
            </a:bodyPr>
            <a:lstStyle/>
            <a:p>
              <a:r>
                <a:rPr lang="en-US" sz="2400" dirty="0">
                  <a:solidFill>
                    <a:schemeClr val="accent6"/>
                  </a:solidFill>
                  <a:cs typeface="Times New Roman"/>
                </a:rPr>
                <a:t>chip1</a:t>
              </a:r>
            </a:p>
          </p:txBody>
        </p:sp>
      </p:grpSp>
      <p:grpSp>
        <p:nvGrpSpPr>
          <p:cNvPr id="93" name="Group 92"/>
          <p:cNvGrpSpPr/>
          <p:nvPr/>
        </p:nvGrpSpPr>
        <p:grpSpPr>
          <a:xfrm>
            <a:off x="3105194" y="3079434"/>
            <a:ext cx="957914" cy="986411"/>
            <a:chOff x="4980749" y="4950830"/>
            <a:chExt cx="517136" cy="785592"/>
          </a:xfrm>
        </p:grpSpPr>
        <p:sp>
          <p:nvSpPr>
            <p:cNvPr id="147" name="Rectangle 146"/>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8" name="Rectangle 147"/>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16</a:t>
              </a:r>
            </a:p>
          </p:txBody>
        </p:sp>
        <p:sp>
          <p:nvSpPr>
            <p:cNvPr id="149" name="Rectangle 148"/>
            <p:cNvSpPr/>
            <p:nvPr/>
          </p:nvSpPr>
          <p:spPr>
            <a:xfrm>
              <a:off x="4985622"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15</a:t>
              </a:r>
            </a:p>
          </p:txBody>
        </p:sp>
        <p:sp>
          <p:nvSpPr>
            <p:cNvPr id="150" name="TextBox 149"/>
            <p:cNvSpPr txBox="1"/>
            <p:nvPr/>
          </p:nvSpPr>
          <p:spPr>
            <a:xfrm>
              <a:off x="4997246" y="4950830"/>
              <a:ext cx="500639" cy="367676"/>
            </a:xfrm>
            <a:prstGeom prst="rect">
              <a:avLst/>
            </a:prstGeom>
            <a:noFill/>
          </p:spPr>
          <p:txBody>
            <a:bodyPr wrap="square" rtlCol="0">
              <a:spAutoFit/>
            </a:bodyPr>
            <a:lstStyle/>
            <a:p>
              <a:r>
                <a:rPr lang="en-US" sz="2400" dirty="0">
                  <a:solidFill>
                    <a:schemeClr val="accent6"/>
                  </a:solidFill>
                  <a:cs typeface="Times New Roman"/>
                </a:rPr>
                <a:t>chip2</a:t>
              </a:r>
            </a:p>
          </p:txBody>
        </p:sp>
      </p:grpSp>
      <p:grpSp>
        <p:nvGrpSpPr>
          <p:cNvPr id="94" name="Group 93"/>
          <p:cNvGrpSpPr/>
          <p:nvPr/>
        </p:nvGrpSpPr>
        <p:grpSpPr>
          <a:xfrm>
            <a:off x="4085066" y="3065367"/>
            <a:ext cx="922389" cy="1000480"/>
            <a:chOff x="4980749" y="4939626"/>
            <a:chExt cx="497958" cy="796796"/>
          </a:xfrm>
        </p:grpSpPr>
        <p:sp>
          <p:nvSpPr>
            <p:cNvPr id="143" name="Rectangle 142"/>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4" name="Rectangle 143"/>
            <p:cNvSpPr/>
            <p:nvPr/>
          </p:nvSpPr>
          <p:spPr>
            <a:xfrm>
              <a:off x="4986889"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45" name="Rectangle 144"/>
            <p:cNvSpPr/>
            <p:nvPr/>
          </p:nvSpPr>
          <p:spPr>
            <a:xfrm>
              <a:off x="4988403"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46" name="TextBox 145"/>
            <p:cNvSpPr txBox="1"/>
            <p:nvPr/>
          </p:nvSpPr>
          <p:spPr>
            <a:xfrm>
              <a:off x="4989649" y="4939626"/>
              <a:ext cx="489058" cy="367676"/>
            </a:xfrm>
            <a:prstGeom prst="rect">
              <a:avLst/>
            </a:prstGeom>
            <a:noFill/>
          </p:spPr>
          <p:txBody>
            <a:bodyPr wrap="square" rtlCol="0">
              <a:spAutoFit/>
            </a:bodyPr>
            <a:lstStyle/>
            <a:p>
              <a:r>
                <a:rPr lang="en-US" sz="2400" dirty="0">
                  <a:solidFill>
                    <a:schemeClr val="accent6"/>
                  </a:solidFill>
                  <a:cs typeface="Times New Roman"/>
                </a:rPr>
                <a:t>chip3</a:t>
              </a:r>
            </a:p>
          </p:txBody>
        </p:sp>
      </p:grpSp>
      <p:grpSp>
        <p:nvGrpSpPr>
          <p:cNvPr id="95" name="Group 94"/>
          <p:cNvGrpSpPr/>
          <p:nvPr/>
        </p:nvGrpSpPr>
        <p:grpSpPr>
          <a:xfrm>
            <a:off x="5064942" y="3065367"/>
            <a:ext cx="992297" cy="1000480"/>
            <a:chOff x="4980749" y="4939626"/>
            <a:chExt cx="535698" cy="796796"/>
          </a:xfrm>
        </p:grpSpPr>
        <p:sp>
          <p:nvSpPr>
            <p:cNvPr id="139" name="Rectangle 138"/>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0" name="Rectangle 139"/>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15</a:t>
              </a:r>
            </a:p>
          </p:txBody>
        </p:sp>
        <p:sp>
          <p:nvSpPr>
            <p:cNvPr id="141" name="Rectangle 140"/>
            <p:cNvSpPr/>
            <p:nvPr/>
          </p:nvSpPr>
          <p:spPr>
            <a:xfrm>
              <a:off x="4990052"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14</a:t>
              </a:r>
            </a:p>
          </p:txBody>
        </p:sp>
        <p:sp>
          <p:nvSpPr>
            <p:cNvPr id="142" name="TextBox 141"/>
            <p:cNvSpPr txBox="1"/>
            <p:nvPr/>
          </p:nvSpPr>
          <p:spPr>
            <a:xfrm>
              <a:off x="4993253" y="4939626"/>
              <a:ext cx="523194" cy="367676"/>
            </a:xfrm>
            <a:prstGeom prst="rect">
              <a:avLst/>
            </a:prstGeom>
            <a:noFill/>
          </p:spPr>
          <p:txBody>
            <a:bodyPr wrap="square" rtlCol="0">
              <a:spAutoFit/>
            </a:bodyPr>
            <a:lstStyle/>
            <a:p>
              <a:r>
                <a:rPr lang="en-US" sz="2400" dirty="0">
                  <a:solidFill>
                    <a:schemeClr val="accent6"/>
                  </a:solidFill>
                  <a:cs typeface="Times New Roman"/>
                </a:rPr>
                <a:t>chip4</a:t>
              </a:r>
            </a:p>
          </p:txBody>
        </p:sp>
      </p:grpSp>
      <p:grpSp>
        <p:nvGrpSpPr>
          <p:cNvPr id="96" name="Group 95"/>
          <p:cNvGrpSpPr/>
          <p:nvPr/>
        </p:nvGrpSpPr>
        <p:grpSpPr>
          <a:xfrm>
            <a:off x="6044815" y="3065367"/>
            <a:ext cx="954363" cy="1000480"/>
            <a:chOff x="4980749" y="4939626"/>
            <a:chExt cx="515219" cy="796796"/>
          </a:xfrm>
        </p:grpSpPr>
        <p:sp>
          <p:nvSpPr>
            <p:cNvPr id="135" name="Rectangle 134"/>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36" name="Rectangle 135"/>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37" name="Rectangle 136"/>
            <p:cNvSpPr/>
            <p:nvPr/>
          </p:nvSpPr>
          <p:spPr>
            <a:xfrm>
              <a:off x="4990052"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38" name="TextBox 137"/>
            <p:cNvSpPr txBox="1"/>
            <p:nvPr/>
          </p:nvSpPr>
          <p:spPr>
            <a:xfrm>
              <a:off x="4995052" y="4939626"/>
              <a:ext cx="500916" cy="367676"/>
            </a:xfrm>
            <a:prstGeom prst="rect">
              <a:avLst/>
            </a:prstGeom>
            <a:noFill/>
          </p:spPr>
          <p:txBody>
            <a:bodyPr wrap="square" rtlCol="0">
              <a:spAutoFit/>
            </a:bodyPr>
            <a:lstStyle/>
            <a:p>
              <a:r>
                <a:rPr lang="en-US" sz="2400" dirty="0">
                  <a:solidFill>
                    <a:schemeClr val="accent6"/>
                  </a:solidFill>
                  <a:cs typeface="Times New Roman"/>
                </a:rPr>
                <a:t>chip5</a:t>
              </a:r>
            </a:p>
          </p:txBody>
        </p:sp>
      </p:grpSp>
      <p:grpSp>
        <p:nvGrpSpPr>
          <p:cNvPr id="97" name="Group 96"/>
          <p:cNvGrpSpPr/>
          <p:nvPr/>
        </p:nvGrpSpPr>
        <p:grpSpPr>
          <a:xfrm>
            <a:off x="7024688" y="3079434"/>
            <a:ext cx="912344" cy="986411"/>
            <a:chOff x="4980749" y="4950830"/>
            <a:chExt cx="492535" cy="785592"/>
          </a:xfrm>
        </p:grpSpPr>
        <p:sp>
          <p:nvSpPr>
            <p:cNvPr id="131" name="Rectangle 130"/>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32" name="Rectangle 131"/>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133" name="Rectangle 132"/>
            <p:cNvSpPr/>
            <p:nvPr/>
          </p:nvSpPr>
          <p:spPr>
            <a:xfrm>
              <a:off x="4988403"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34" name="TextBox 133"/>
            <p:cNvSpPr txBox="1"/>
            <p:nvPr/>
          </p:nvSpPr>
          <p:spPr>
            <a:xfrm>
              <a:off x="4985267" y="4950830"/>
              <a:ext cx="488017" cy="367676"/>
            </a:xfrm>
            <a:prstGeom prst="rect">
              <a:avLst/>
            </a:prstGeom>
            <a:noFill/>
          </p:spPr>
          <p:txBody>
            <a:bodyPr wrap="square" rtlCol="0">
              <a:spAutoFit/>
            </a:bodyPr>
            <a:lstStyle/>
            <a:p>
              <a:r>
                <a:rPr lang="en-US" sz="2400" dirty="0">
                  <a:solidFill>
                    <a:schemeClr val="accent6"/>
                  </a:solidFill>
                  <a:cs typeface="Times New Roman"/>
                </a:rPr>
                <a:t>chip6</a:t>
              </a:r>
            </a:p>
          </p:txBody>
        </p:sp>
      </p:grpSp>
      <p:grpSp>
        <p:nvGrpSpPr>
          <p:cNvPr id="98" name="Group 97"/>
          <p:cNvGrpSpPr/>
          <p:nvPr/>
        </p:nvGrpSpPr>
        <p:grpSpPr>
          <a:xfrm>
            <a:off x="8004554" y="3065367"/>
            <a:ext cx="994358" cy="1000480"/>
            <a:chOff x="4980749" y="4939626"/>
            <a:chExt cx="536811" cy="796796"/>
          </a:xfrm>
        </p:grpSpPr>
        <p:sp>
          <p:nvSpPr>
            <p:cNvPr id="127" name="Rectangle 126"/>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28" name="Rectangle 127"/>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19</a:t>
              </a:r>
            </a:p>
          </p:txBody>
        </p:sp>
        <p:sp>
          <p:nvSpPr>
            <p:cNvPr id="129" name="Rectangle 128"/>
            <p:cNvSpPr/>
            <p:nvPr/>
          </p:nvSpPr>
          <p:spPr>
            <a:xfrm>
              <a:off x="4985622"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20</a:t>
              </a:r>
            </a:p>
          </p:txBody>
        </p:sp>
        <p:sp>
          <p:nvSpPr>
            <p:cNvPr id="130" name="TextBox 129"/>
            <p:cNvSpPr txBox="1"/>
            <p:nvPr/>
          </p:nvSpPr>
          <p:spPr>
            <a:xfrm>
              <a:off x="4991452" y="4939626"/>
              <a:ext cx="526108" cy="367676"/>
            </a:xfrm>
            <a:prstGeom prst="rect">
              <a:avLst/>
            </a:prstGeom>
            <a:noFill/>
          </p:spPr>
          <p:txBody>
            <a:bodyPr wrap="square" rtlCol="0">
              <a:spAutoFit/>
            </a:bodyPr>
            <a:lstStyle/>
            <a:p>
              <a:r>
                <a:rPr lang="en-US" sz="2400" dirty="0">
                  <a:solidFill>
                    <a:schemeClr val="accent6"/>
                  </a:solidFill>
                  <a:cs typeface="Times New Roman"/>
                </a:rPr>
                <a:t>chip7</a:t>
              </a:r>
            </a:p>
          </p:txBody>
        </p:sp>
      </p:grpSp>
      <p:cxnSp>
        <p:nvCxnSpPr>
          <p:cNvPr id="99" name="Straight Arrow Connector 98"/>
          <p:cNvCxnSpPr/>
          <p:nvPr/>
        </p:nvCxnSpPr>
        <p:spPr>
          <a:xfrm flipV="1">
            <a:off x="1547554" y="4527298"/>
            <a:ext cx="6881036" cy="20625"/>
          </a:xfrm>
          <a:prstGeom prst="straightConnector1">
            <a:avLst/>
          </a:prstGeom>
          <a:ln w="31750">
            <a:solidFill>
              <a:srgbClr val="660066"/>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1536495" y="4054610"/>
            <a:ext cx="502061" cy="502532"/>
            <a:chOff x="541448" y="5584634"/>
            <a:chExt cx="271041" cy="400224"/>
          </a:xfrm>
        </p:grpSpPr>
        <p:cxnSp>
          <p:nvCxnSpPr>
            <p:cNvPr id="125" name="Straight Arrow Connector 124"/>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cxnSp>
        <p:nvCxnSpPr>
          <p:cNvPr id="101" name="Straight Arrow Connector 100"/>
          <p:cNvCxnSpPr/>
          <p:nvPr/>
        </p:nvCxnSpPr>
        <p:spPr>
          <a:xfrm>
            <a:off x="4978644" y="4538499"/>
            <a:ext cx="0" cy="367407"/>
          </a:xfrm>
          <a:prstGeom prst="straightConnector1">
            <a:avLst/>
          </a:prstGeom>
          <a:ln w="25400">
            <a:solidFill>
              <a:srgbClr val="660066"/>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5004305" y="4510024"/>
            <a:ext cx="657552" cy="461665"/>
          </a:xfrm>
          <a:prstGeom prst="rect">
            <a:avLst/>
          </a:prstGeom>
          <a:noFill/>
        </p:spPr>
        <p:txBody>
          <a:bodyPr wrap="none" rtlCol="0">
            <a:spAutoFit/>
          </a:bodyPr>
          <a:lstStyle/>
          <a:p>
            <a:r>
              <a:rPr lang="en-US" sz="2400" dirty="0">
                <a:solidFill>
                  <a:schemeClr val="accent4">
                    <a:lumMod val="50000"/>
                  </a:schemeClr>
                </a:solidFill>
                <a:cs typeface="Times New Roman"/>
              </a:rPr>
              <a:t>64b</a:t>
            </a:r>
          </a:p>
        </p:txBody>
      </p:sp>
      <p:grpSp>
        <p:nvGrpSpPr>
          <p:cNvPr id="176" name="Group 175"/>
          <p:cNvGrpSpPr/>
          <p:nvPr/>
        </p:nvGrpSpPr>
        <p:grpSpPr>
          <a:xfrm>
            <a:off x="10011980" y="3022220"/>
            <a:ext cx="1021433" cy="1091628"/>
            <a:chOff x="5972946" y="4980853"/>
            <a:chExt cx="1021433" cy="1091628"/>
          </a:xfrm>
        </p:grpSpPr>
        <p:cxnSp>
          <p:nvCxnSpPr>
            <p:cNvPr id="177" name="Straight Connector 176"/>
            <p:cNvCxnSpPr/>
            <p:nvPr/>
          </p:nvCxnSpPr>
          <p:spPr>
            <a:xfrm>
              <a:off x="6049765" y="5042108"/>
              <a:ext cx="0" cy="9144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6915713" y="5032810"/>
              <a:ext cx="0" cy="9144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5972946" y="4980853"/>
              <a:ext cx="1021433" cy="461665"/>
            </a:xfrm>
            <a:prstGeom prst="rect">
              <a:avLst/>
            </a:prstGeom>
            <a:noFill/>
          </p:spPr>
          <p:txBody>
            <a:bodyPr wrap="none" rtlCol="0">
              <a:spAutoFit/>
            </a:bodyPr>
            <a:lstStyle/>
            <a:p>
              <a:r>
                <a:rPr lang="en-US" sz="2400" b="1" dirty="0">
                  <a:solidFill>
                    <a:schemeClr val="accent1"/>
                  </a:solidFill>
                </a:rPr>
                <a:t>Map-4</a:t>
              </a:r>
            </a:p>
          </p:txBody>
        </p:sp>
        <p:sp>
          <p:nvSpPr>
            <p:cNvPr id="180" name="TextBox 179"/>
            <p:cNvSpPr txBox="1"/>
            <p:nvPr/>
          </p:nvSpPr>
          <p:spPr>
            <a:xfrm>
              <a:off x="6257818" y="5283744"/>
              <a:ext cx="495649" cy="461665"/>
            </a:xfrm>
            <a:prstGeom prst="rect">
              <a:avLst/>
            </a:prstGeom>
            <a:noFill/>
          </p:spPr>
          <p:txBody>
            <a:bodyPr wrap="none" rtlCol="0">
              <a:spAutoFit/>
            </a:bodyPr>
            <a:lstStyle/>
            <a:p>
              <a:r>
                <a:rPr lang="en-US" sz="2400" dirty="0">
                  <a:solidFill>
                    <a:schemeClr val="accent1"/>
                  </a:solidFill>
                </a:rPr>
                <a:t>17</a:t>
              </a:r>
            </a:p>
          </p:txBody>
        </p:sp>
        <p:sp>
          <p:nvSpPr>
            <p:cNvPr id="181" name="TextBox 180"/>
            <p:cNvSpPr txBox="1"/>
            <p:nvPr/>
          </p:nvSpPr>
          <p:spPr>
            <a:xfrm>
              <a:off x="6257818" y="5610816"/>
              <a:ext cx="495649" cy="461665"/>
            </a:xfrm>
            <a:prstGeom prst="rect">
              <a:avLst/>
            </a:prstGeom>
            <a:noFill/>
          </p:spPr>
          <p:txBody>
            <a:bodyPr wrap="none" rtlCol="0">
              <a:spAutoFit/>
            </a:bodyPr>
            <a:lstStyle/>
            <a:p>
              <a:r>
                <a:rPr lang="en-US" sz="2400" dirty="0">
                  <a:solidFill>
                    <a:schemeClr val="accent1"/>
                  </a:solidFill>
                </a:rPr>
                <a:t>18</a:t>
              </a:r>
            </a:p>
          </p:txBody>
        </p:sp>
      </p:grpSp>
      <p:grpSp>
        <p:nvGrpSpPr>
          <p:cNvPr id="182" name="Group 181"/>
          <p:cNvGrpSpPr/>
          <p:nvPr/>
        </p:nvGrpSpPr>
        <p:grpSpPr>
          <a:xfrm>
            <a:off x="10905560" y="3026052"/>
            <a:ext cx="1021433" cy="1073458"/>
            <a:chOff x="6866526" y="4984685"/>
            <a:chExt cx="1021433" cy="1073458"/>
          </a:xfrm>
        </p:grpSpPr>
        <p:cxnSp>
          <p:nvCxnSpPr>
            <p:cNvPr id="183" name="Straight Connector 182"/>
            <p:cNvCxnSpPr/>
            <p:nvPr/>
          </p:nvCxnSpPr>
          <p:spPr>
            <a:xfrm>
              <a:off x="7816026" y="5038068"/>
              <a:ext cx="0" cy="9144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6866526" y="4984685"/>
              <a:ext cx="1021433" cy="461665"/>
            </a:xfrm>
            <a:prstGeom prst="rect">
              <a:avLst/>
            </a:prstGeom>
            <a:noFill/>
          </p:spPr>
          <p:txBody>
            <a:bodyPr wrap="none" rtlCol="0">
              <a:spAutoFit/>
            </a:bodyPr>
            <a:lstStyle/>
            <a:p>
              <a:r>
                <a:rPr lang="en-US" sz="2400" b="1" dirty="0">
                  <a:solidFill>
                    <a:srgbClr val="00B050"/>
                  </a:solidFill>
                </a:rPr>
                <a:t>Map-2</a:t>
              </a:r>
            </a:p>
          </p:txBody>
        </p:sp>
        <p:sp>
          <p:nvSpPr>
            <p:cNvPr id="185" name="TextBox 184"/>
            <p:cNvSpPr txBox="1"/>
            <p:nvPr/>
          </p:nvSpPr>
          <p:spPr>
            <a:xfrm>
              <a:off x="7052529" y="5296444"/>
              <a:ext cx="495649" cy="461665"/>
            </a:xfrm>
            <a:prstGeom prst="rect">
              <a:avLst/>
            </a:prstGeom>
            <a:noFill/>
          </p:spPr>
          <p:txBody>
            <a:bodyPr wrap="none" rtlCol="0">
              <a:spAutoFit/>
            </a:bodyPr>
            <a:lstStyle/>
            <a:p>
              <a:r>
                <a:rPr lang="en-US" sz="2400" dirty="0">
                  <a:solidFill>
                    <a:srgbClr val="00B050"/>
                  </a:solidFill>
                </a:rPr>
                <a:t>15</a:t>
              </a:r>
            </a:p>
          </p:txBody>
        </p:sp>
        <p:sp>
          <p:nvSpPr>
            <p:cNvPr id="186" name="TextBox 185"/>
            <p:cNvSpPr txBox="1"/>
            <p:nvPr/>
          </p:nvSpPr>
          <p:spPr>
            <a:xfrm>
              <a:off x="7069234" y="5596478"/>
              <a:ext cx="495649" cy="461665"/>
            </a:xfrm>
            <a:prstGeom prst="rect">
              <a:avLst/>
            </a:prstGeom>
            <a:noFill/>
          </p:spPr>
          <p:txBody>
            <a:bodyPr wrap="none" rtlCol="0">
              <a:spAutoFit/>
            </a:bodyPr>
            <a:lstStyle/>
            <a:p>
              <a:r>
                <a:rPr lang="en-US" sz="2400" dirty="0">
                  <a:solidFill>
                    <a:srgbClr val="00B050"/>
                  </a:solidFill>
                </a:rPr>
                <a:t>16</a:t>
              </a:r>
            </a:p>
          </p:txBody>
        </p:sp>
      </p:grpSp>
      <p:sp>
        <p:nvSpPr>
          <p:cNvPr id="187" name="Rounded Rectangle 186"/>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What if there aren’t that much </a:t>
            </a:r>
            <a:r>
              <a:rPr lang="en-US" sz="4400" b="1" dirty="0" err="1"/>
              <a:t>approx</a:t>
            </a:r>
            <a:r>
              <a:rPr lang="en-US" sz="4400" b="1" dirty="0"/>
              <a:t> data?</a:t>
            </a:r>
          </a:p>
        </p:txBody>
      </p:sp>
      <p:sp>
        <p:nvSpPr>
          <p:cNvPr id="188" name="TextBox 187"/>
          <p:cNvSpPr txBox="1"/>
          <p:nvPr/>
        </p:nvSpPr>
        <p:spPr>
          <a:xfrm>
            <a:off x="928596" y="2377233"/>
            <a:ext cx="1696811" cy="461665"/>
          </a:xfrm>
          <a:prstGeom prst="rect">
            <a:avLst/>
          </a:prstGeom>
          <a:noFill/>
        </p:spPr>
        <p:txBody>
          <a:bodyPr wrap="none" rtlCol="0">
            <a:spAutoFit/>
          </a:bodyPr>
          <a:lstStyle/>
          <a:p>
            <a:r>
              <a:rPr lang="en-US" sz="2400" b="1">
                <a:solidFill>
                  <a:schemeClr val="accent4">
                    <a:lumMod val="50000"/>
                  </a:schemeClr>
                </a:solidFill>
              </a:rPr>
              <a:t>Remapping </a:t>
            </a:r>
          </a:p>
        </p:txBody>
      </p:sp>
      <p:grpSp>
        <p:nvGrpSpPr>
          <p:cNvPr id="32" name="Group 31"/>
          <p:cNvGrpSpPr/>
          <p:nvPr/>
        </p:nvGrpSpPr>
        <p:grpSpPr>
          <a:xfrm>
            <a:off x="3111695" y="3443946"/>
            <a:ext cx="2801162" cy="512034"/>
            <a:chOff x="3111695" y="3443946"/>
            <a:chExt cx="2801162" cy="512034"/>
          </a:xfrm>
        </p:grpSpPr>
        <p:sp>
          <p:nvSpPr>
            <p:cNvPr id="160" name="Rectangle 159"/>
            <p:cNvSpPr/>
            <p:nvPr/>
          </p:nvSpPr>
          <p:spPr>
            <a:xfrm>
              <a:off x="3111695" y="345138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15</a:t>
              </a:r>
            </a:p>
          </p:txBody>
        </p:sp>
        <p:sp>
          <p:nvSpPr>
            <p:cNvPr id="162" name="Rectangle 161"/>
            <p:cNvSpPr/>
            <p:nvPr/>
          </p:nvSpPr>
          <p:spPr>
            <a:xfrm>
              <a:off x="5074852" y="3443946"/>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14</a:t>
              </a:r>
              <a:endParaRPr lang="en-US" sz="2400" dirty="0">
                <a:solidFill>
                  <a:schemeClr val="bg1"/>
                </a:solidFill>
              </a:endParaRPr>
            </a:p>
          </p:txBody>
        </p:sp>
        <p:sp>
          <p:nvSpPr>
            <p:cNvPr id="164" name="Rectangle 163"/>
            <p:cNvSpPr/>
            <p:nvPr/>
          </p:nvSpPr>
          <p:spPr>
            <a:xfrm>
              <a:off x="3113322" y="3763615"/>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16</a:t>
              </a:r>
              <a:endParaRPr lang="en-US" sz="2400" dirty="0">
                <a:solidFill>
                  <a:schemeClr val="bg1"/>
                </a:solidFill>
              </a:endParaRPr>
            </a:p>
          </p:txBody>
        </p:sp>
        <p:sp>
          <p:nvSpPr>
            <p:cNvPr id="165" name="Rectangle 164"/>
            <p:cNvSpPr/>
            <p:nvPr/>
          </p:nvSpPr>
          <p:spPr>
            <a:xfrm>
              <a:off x="5070594" y="3759897"/>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15</a:t>
              </a:r>
            </a:p>
          </p:txBody>
        </p:sp>
      </p:grpSp>
      <p:grpSp>
        <p:nvGrpSpPr>
          <p:cNvPr id="31" name="Group 30"/>
          <p:cNvGrpSpPr/>
          <p:nvPr/>
        </p:nvGrpSpPr>
        <p:grpSpPr>
          <a:xfrm>
            <a:off x="1153340" y="3447663"/>
            <a:ext cx="6724842" cy="512033"/>
            <a:chOff x="1153340" y="3447663"/>
            <a:chExt cx="6724842" cy="512033"/>
          </a:xfrm>
        </p:grpSpPr>
        <p:sp>
          <p:nvSpPr>
            <p:cNvPr id="161" name="Rectangle 160"/>
            <p:cNvSpPr/>
            <p:nvPr/>
          </p:nvSpPr>
          <p:spPr>
            <a:xfrm>
              <a:off x="4097262" y="3447663"/>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17</a:t>
              </a:r>
              <a:endParaRPr lang="en-US" sz="2400" dirty="0">
                <a:solidFill>
                  <a:schemeClr val="bg1"/>
                </a:solidFill>
              </a:endParaRPr>
            </a:p>
          </p:txBody>
        </p:sp>
        <p:sp>
          <p:nvSpPr>
            <p:cNvPr id="163" name="Rectangle 162"/>
            <p:cNvSpPr/>
            <p:nvPr/>
          </p:nvSpPr>
          <p:spPr>
            <a:xfrm>
              <a:off x="7040177" y="3451381"/>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17</a:t>
              </a:r>
            </a:p>
          </p:txBody>
        </p:sp>
        <p:sp>
          <p:nvSpPr>
            <p:cNvPr id="166" name="Rectangle 165"/>
            <p:cNvSpPr/>
            <p:nvPr/>
          </p:nvSpPr>
          <p:spPr>
            <a:xfrm>
              <a:off x="6048184" y="3767331"/>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17</a:t>
              </a:r>
            </a:p>
          </p:txBody>
        </p:sp>
        <p:sp>
          <p:nvSpPr>
            <p:cNvPr id="167" name="Rectangle 166"/>
            <p:cNvSpPr/>
            <p:nvPr/>
          </p:nvSpPr>
          <p:spPr>
            <a:xfrm>
              <a:off x="1153340" y="3759898"/>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18</a:t>
              </a:r>
            </a:p>
          </p:txBody>
        </p:sp>
      </p:grpSp>
      <p:grpSp>
        <p:nvGrpSpPr>
          <p:cNvPr id="168" name="Group 167"/>
          <p:cNvGrpSpPr/>
          <p:nvPr/>
        </p:nvGrpSpPr>
        <p:grpSpPr>
          <a:xfrm>
            <a:off x="1016556" y="1699811"/>
            <a:ext cx="2514142" cy="1751569"/>
            <a:chOff x="110139" y="4388934"/>
            <a:chExt cx="2514142" cy="1751569"/>
          </a:xfrm>
        </p:grpSpPr>
        <p:sp>
          <p:nvSpPr>
            <p:cNvPr id="169" name="Rectangle 168"/>
            <p:cNvSpPr/>
            <p:nvPr/>
          </p:nvSpPr>
          <p:spPr>
            <a:xfrm>
              <a:off x="110139" y="4388934"/>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71" name="Straight Arrow Connector 170"/>
            <p:cNvCxnSpPr>
              <a:stCxn id="169" idx="2"/>
              <a:endCxn id="160" idx="0"/>
            </p:cNvCxnSpPr>
            <p:nvPr/>
          </p:nvCxnSpPr>
          <p:spPr>
            <a:xfrm>
              <a:off x="1024539" y="4846134"/>
              <a:ext cx="1599742" cy="1294369"/>
            </a:xfrm>
            <a:prstGeom prst="straightConnector1">
              <a:avLst/>
            </a:prstGeom>
            <a:ln w="25400">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2872110" y="1698926"/>
            <a:ext cx="1828800" cy="1748737"/>
            <a:chOff x="1498333" y="4408369"/>
            <a:chExt cx="1828800" cy="1748737"/>
          </a:xfrm>
        </p:grpSpPr>
        <p:sp>
          <p:nvSpPr>
            <p:cNvPr id="190" name="Rectangle 189"/>
            <p:cNvSpPr/>
            <p:nvPr/>
          </p:nvSpPr>
          <p:spPr>
            <a:xfrm>
              <a:off x="1498333" y="440836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91" name="Straight Arrow Connector 190"/>
            <p:cNvCxnSpPr>
              <a:stCxn id="190" idx="2"/>
              <a:endCxn id="161" idx="0"/>
            </p:cNvCxnSpPr>
            <p:nvPr/>
          </p:nvCxnSpPr>
          <p:spPr>
            <a:xfrm>
              <a:off x="2412733" y="4865569"/>
              <a:ext cx="729755" cy="1291537"/>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192" name="Group 191"/>
          <p:cNvGrpSpPr/>
          <p:nvPr/>
        </p:nvGrpSpPr>
        <p:grpSpPr>
          <a:xfrm>
            <a:off x="5493855" y="1698926"/>
            <a:ext cx="2617168" cy="1745020"/>
            <a:chOff x="3144718" y="4316929"/>
            <a:chExt cx="2617168" cy="1745020"/>
          </a:xfrm>
        </p:grpSpPr>
        <p:sp>
          <p:nvSpPr>
            <p:cNvPr id="193" name="Rectangle 192"/>
            <p:cNvSpPr/>
            <p:nvPr/>
          </p:nvSpPr>
          <p:spPr>
            <a:xfrm>
              <a:off x="3933086" y="431692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94" name="Straight Arrow Connector 193"/>
            <p:cNvCxnSpPr>
              <a:stCxn id="193" idx="2"/>
              <a:endCxn id="162" idx="0"/>
            </p:cNvCxnSpPr>
            <p:nvPr/>
          </p:nvCxnSpPr>
          <p:spPr>
            <a:xfrm flipH="1">
              <a:off x="3144718" y="4774129"/>
              <a:ext cx="1702768" cy="1287820"/>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a:off x="7459180" y="1698926"/>
            <a:ext cx="2519740" cy="1752455"/>
            <a:chOff x="5760283" y="4611569"/>
            <a:chExt cx="2519740" cy="1752455"/>
          </a:xfrm>
        </p:grpSpPr>
        <p:sp>
          <p:nvSpPr>
            <p:cNvPr id="196" name="Rectangle 195"/>
            <p:cNvSpPr/>
            <p:nvPr/>
          </p:nvSpPr>
          <p:spPr>
            <a:xfrm>
              <a:off x="6451223" y="461156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97" name="Straight Arrow Connector 196"/>
            <p:cNvCxnSpPr>
              <a:stCxn id="196" idx="2"/>
              <a:endCxn id="163" idx="0"/>
            </p:cNvCxnSpPr>
            <p:nvPr/>
          </p:nvCxnSpPr>
          <p:spPr>
            <a:xfrm flipH="1">
              <a:off x="5760283" y="5068769"/>
              <a:ext cx="1605340" cy="1295255"/>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8937519" y="3024495"/>
            <a:ext cx="2971980" cy="1089083"/>
            <a:chOff x="8937519" y="3024495"/>
            <a:chExt cx="2971980" cy="1089083"/>
          </a:xfrm>
        </p:grpSpPr>
        <p:grpSp>
          <p:nvGrpSpPr>
            <p:cNvPr id="3" name="Group 2"/>
            <p:cNvGrpSpPr/>
            <p:nvPr/>
          </p:nvGrpSpPr>
          <p:grpSpPr>
            <a:xfrm>
              <a:off x="8937519" y="3299167"/>
              <a:ext cx="2971980" cy="814411"/>
              <a:chOff x="8937519" y="3299167"/>
              <a:chExt cx="2971980" cy="814411"/>
            </a:xfrm>
          </p:grpSpPr>
          <p:sp>
            <p:nvSpPr>
              <p:cNvPr id="172" name="TextBox 171"/>
              <p:cNvSpPr txBox="1"/>
              <p:nvPr/>
            </p:nvSpPr>
            <p:spPr>
              <a:xfrm>
                <a:off x="8950219" y="3299167"/>
                <a:ext cx="1192955" cy="461665"/>
              </a:xfrm>
              <a:prstGeom prst="rect">
                <a:avLst/>
              </a:prstGeom>
              <a:noFill/>
            </p:spPr>
            <p:txBody>
              <a:bodyPr wrap="none" rtlCol="0">
                <a:spAutoFit/>
              </a:bodyPr>
              <a:lstStyle/>
              <a:p>
                <a:r>
                  <a:rPr lang="en-US" sz="2400" dirty="0" err="1">
                    <a:solidFill>
                      <a:schemeClr val="accent1">
                        <a:lumMod val="50000"/>
                      </a:schemeClr>
                    </a:solidFill>
                  </a:rPr>
                  <a:t>tWR</a:t>
                </a:r>
                <a:r>
                  <a:rPr lang="en-US" sz="2400" dirty="0">
                    <a:solidFill>
                      <a:schemeClr val="accent1">
                        <a:lumMod val="50000"/>
                      </a:schemeClr>
                    </a:solidFill>
                  </a:rPr>
                  <a:t>=24</a:t>
                </a:r>
              </a:p>
            </p:txBody>
          </p:sp>
          <p:sp>
            <p:nvSpPr>
              <p:cNvPr id="173" name="TextBox 172"/>
              <p:cNvSpPr txBox="1"/>
              <p:nvPr/>
            </p:nvSpPr>
            <p:spPr>
              <a:xfrm>
                <a:off x="8937519" y="3651913"/>
                <a:ext cx="1192955" cy="461665"/>
              </a:xfrm>
              <a:prstGeom prst="rect">
                <a:avLst/>
              </a:prstGeom>
              <a:noFill/>
            </p:spPr>
            <p:txBody>
              <a:bodyPr wrap="none" rtlCol="0">
                <a:spAutoFit/>
              </a:bodyPr>
              <a:lstStyle/>
              <a:p>
                <a:r>
                  <a:rPr lang="en-US" sz="2400" dirty="0" err="1">
                    <a:solidFill>
                      <a:schemeClr val="accent1">
                        <a:lumMod val="50000"/>
                      </a:schemeClr>
                    </a:solidFill>
                  </a:rPr>
                  <a:t>tWR</a:t>
                </a:r>
                <a:r>
                  <a:rPr lang="en-US" sz="2400" dirty="0">
                    <a:solidFill>
                      <a:schemeClr val="accent1">
                        <a:lumMod val="50000"/>
                      </a:schemeClr>
                    </a:solidFill>
                  </a:rPr>
                  <a:t>=23</a:t>
                </a:r>
              </a:p>
            </p:txBody>
          </p:sp>
          <p:cxnSp>
            <p:nvCxnSpPr>
              <p:cNvPr id="174" name="Straight Connector 173"/>
              <p:cNvCxnSpPr/>
              <p:nvPr/>
            </p:nvCxnSpPr>
            <p:spPr>
              <a:xfrm flipV="1">
                <a:off x="8983419" y="3693549"/>
                <a:ext cx="2926080" cy="2231"/>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8983419" y="3406385"/>
                <a:ext cx="2926080" cy="2231"/>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grpSp>
        <p:sp>
          <p:nvSpPr>
            <p:cNvPr id="198" name="TextBox 197"/>
            <p:cNvSpPr txBox="1"/>
            <p:nvPr/>
          </p:nvSpPr>
          <p:spPr>
            <a:xfrm>
              <a:off x="9067821" y="3024495"/>
              <a:ext cx="949427" cy="461665"/>
            </a:xfrm>
            <a:prstGeom prst="rect">
              <a:avLst/>
            </a:prstGeom>
            <a:noFill/>
          </p:spPr>
          <p:txBody>
            <a:bodyPr wrap="none" rtlCol="0">
              <a:spAutoFit/>
            </a:bodyPr>
            <a:lstStyle/>
            <a:p>
              <a:r>
                <a:rPr lang="en-US" sz="2400" b="1" dirty="0">
                  <a:solidFill>
                    <a:schemeClr val="accent1">
                      <a:lumMod val="50000"/>
                    </a:schemeClr>
                  </a:solidFill>
                </a:rPr>
                <a:t>Worst</a:t>
              </a:r>
            </a:p>
          </p:txBody>
        </p:sp>
      </p:grpSp>
      <p:sp>
        <p:nvSpPr>
          <p:cNvPr id="21" name="TextBox 20"/>
          <p:cNvSpPr txBox="1"/>
          <p:nvPr/>
        </p:nvSpPr>
        <p:spPr>
          <a:xfrm>
            <a:off x="3885530" y="4806707"/>
            <a:ext cx="2205347" cy="461665"/>
          </a:xfrm>
          <a:prstGeom prst="rect">
            <a:avLst/>
          </a:prstGeom>
          <a:noFill/>
        </p:spPr>
        <p:txBody>
          <a:bodyPr wrap="none" rtlCol="0">
            <a:spAutoFit/>
          </a:bodyPr>
          <a:lstStyle/>
          <a:p>
            <a:r>
              <a:rPr lang="en-US" sz="2400" dirty="0">
                <a:solidFill>
                  <a:schemeClr val="accent4">
                    <a:lumMod val="50000"/>
                  </a:schemeClr>
                </a:solidFill>
              </a:rPr>
              <a:t>2 floating points</a:t>
            </a:r>
          </a:p>
        </p:txBody>
      </p:sp>
      <p:grpSp>
        <p:nvGrpSpPr>
          <p:cNvPr id="199" name="Group 198"/>
          <p:cNvGrpSpPr/>
          <p:nvPr/>
        </p:nvGrpSpPr>
        <p:grpSpPr>
          <a:xfrm>
            <a:off x="8392723" y="4054610"/>
            <a:ext cx="502061" cy="502532"/>
            <a:chOff x="541448" y="5584634"/>
            <a:chExt cx="271041" cy="400224"/>
          </a:xfrm>
        </p:grpSpPr>
        <p:cxnSp>
          <p:nvCxnSpPr>
            <p:cNvPr id="200" name="Straight Arrow Connector 199"/>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01" name="TextBox 200"/>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02" name="Group 201"/>
          <p:cNvGrpSpPr/>
          <p:nvPr/>
        </p:nvGrpSpPr>
        <p:grpSpPr>
          <a:xfrm>
            <a:off x="2515956" y="4054610"/>
            <a:ext cx="502061" cy="502532"/>
            <a:chOff x="541448" y="5584634"/>
            <a:chExt cx="271041" cy="400224"/>
          </a:xfrm>
        </p:grpSpPr>
        <p:cxnSp>
          <p:nvCxnSpPr>
            <p:cNvPr id="203" name="Straight Arrow Connector 202"/>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04" name="TextBox 203"/>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05" name="Group 204"/>
          <p:cNvGrpSpPr/>
          <p:nvPr/>
        </p:nvGrpSpPr>
        <p:grpSpPr>
          <a:xfrm>
            <a:off x="3495417" y="4054610"/>
            <a:ext cx="502061" cy="502532"/>
            <a:chOff x="541448" y="5584634"/>
            <a:chExt cx="271041" cy="400224"/>
          </a:xfrm>
        </p:grpSpPr>
        <p:cxnSp>
          <p:nvCxnSpPr>
            <p:cNvPr id="206" name="Straight Arrow Connector 205"/>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08" name="Group 207"/>
          <p:cNvGrpSpPr/>
          <p:nvPr/>
        </p:nvGrpSpPr>
        <p:grpSpPr>
          <a:xfrm>
            <a:off x="4474878" y="4054610"/>
            <a:ext cx="502061" cy="502532"/>
            <a:chOff x="541448" y="5584634"/>
            <a:chExt cx="271041" cy="400224"/>
          </a:xfrm>
        </p:grpSpPr>
        <p:cxnSp>
          <p:nvCxnSpPr>
            <p:cNvPr id="209" name="Straight Arrow Connector 208"/>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10" name="TextBox 209"/>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11" name="Group 210"/>
          <p:cNvGrpSpPr/>
          <p:nvPr/>
        </p:nvGrpSpPr>
        <p:grpSpPr>
          <a:xfrm>
            <a:off x="5454339" y="4054610"/>
            <a:ext cx="502061" cy="502532"/>
            <a:chOff x="541448" y="5584634"/>
            <a:chExt cx="271041" cy="400224"/>
          </a:xfrm>
        </p:grpSpPr>
        <p:cxnSp>
          <p:nvCxnSpPr>
            <p:cNvPr id="212" name="Straight Arrow Connector 211"/>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13" name="TextBox 212"/>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14" name="Group 213"/>
          <p:cNvGrpSpPr/>
          <p:nvPr/>
        </p:nvGrpSpPr>
        <p:grpSpPr>
          <a:xfrm>
            <a:off x="6433800" y="4054610"/>
            <a:ext cx="502061" cy="502532"/>
            <a:chOff x="541448" y="5584634"/>
            <a:chExt cx="271041" cy="400224"/>
          </a:xfrm>
        </p:grpSpPr>
        <p:cxnSp>
          <p:nvCxnSpPr>
            <p:cNvPr id="215" name="Straight Arrow Connector 214"/>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17" name="Group 216"/>
          <p:cNvGrpSpPr/>
          <p:nvPr/>
        </p:nvGrpSpPr>
        <p:grpSpPr>
          <a:xfrm>
            <a:off x="7413261" y="4054610"/>
            <a:ext cx="502061" cy="502532"/>
            <a:chOff x="541448" y="5584634"/>
            <a:chExt cx="271041" cy="400224"/>
          </a:xfrm>
        </p:grpSpPr>
        <p:cxnSp>
          <p:nvCxnSpPr>
            <p:cNvPr id="218" name="Straight Arrow Connector 217"/>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19" name="TextBox 218"/>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spTree>
    <p:extLst>
      <p:ext uri="{BB962C8B-B14F-4D97-AF65-F5344CB8AC3E}">
        <p14:creationId xmlns:p14="http://schemas.microsoft.com/office/powerpoint/2010/main" val="10755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8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Group 171"/>
          <p:cNvGrpSpPr/>
          <p:nvPr/>
        </p:nvGrpSpPr>
        <p:grpSpPr>
          <a:xfrm>
            <a:off x="986550" y="1178825"/>
            <a:ext cx="10592226" cy="928421"/>
            <a:chOff x="986550" y="1178825"/>
            <a:chExt cx="10592226" cy="928421"/>
          </a:xfrm>
        </p:grpSpPr>
        <p:grpSp>
          <p:nvGrpSpPr>
            <p:cNvPr id="173" name="Group 172"/>
            <p:cNvGrpSpPr/>
            <p:nvPr/>
          </p:nvGrpSpPr>
          <p:grpSpPr>
            <a:xfrm>
              <a:off x="986550" y="1178825"/>
              <a:ext cx="5329221" cy="928421"/>
              <a:chOff x="986550" y="2354484"/>
              <a:chExt cx="5329221" cy="928421"/>
            </a:xfrm>
          </p:grpSpPr>
          <p:grpSp>
            <p:nvGrpSpPr>
              <p:cNvPr id="187" name="Group 186"/>
              <p:cNvGrpSpPr/>
              <p:nvPr/>
            </p:nvGrpSpPr>
            <p:grpSpPr>
              <a:xfrm>
                <a:off x="1046264" y="2913108"/>
                <a:ext cx="5269507" cy="369797"/>
                <a:chOff x="482732" y="5045393"/>
                <a:chExt cx="3835400" cy="263207"/>
              </a:xfrm>
            </p:grpSpPr>
            <p:sp>
              <p:nvSpPr>
                <p:cNvPr id="210" name="Rectangle 209"/>
                <p:cNvSpPr/>
                <p:nvPr/>
              </p:nvSpPr>
              <p:spPr>
                <a:xfrm>
                  <a:off x="2123572" y="5045393"/>
                  <a:ext cx="219456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211" name="Rectangle 210"/>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a:t>
                  </a:r>
                </a:p>
              </p:txBody>
            </p:sp>
            <p:sp>
              <p:nvSpPr>
                <p:cNvPr id="212" name="Rectangle 211"/>
                <p:cNvSpPr/>
                <p:nvPr/>
              </p:nvSpPr>
              <p:spPr>
                <a:xfrm>
                  <a:off x="660532" y="5045393"/>
                  <a:ext cx="146304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8</a:t>
                  </a:r>
                </a:p>
              </p:txBody>
            </p:sp>
          </p:grpSp>
          <p:sp>
            <p:nvSpPr>
              <p:cNvPr id="207" name="TextBox 206"/>
              <p:cNvSpPr txBox="1"/>
              <p:nvPr/>
            </p:nvSpPr>
            <p:spPr>
              <a:xfrm>
                <a:off x="986550" y="2363136"/>
                <a:ext cx="681597" cy="461665"/>
              </a:xfrm>
              <a:prstGeom prst="rect">
                <a:avLst/>
              </a:prstGeom>
              <a:noFill/>
            </p:spPr>
            <p:txBody>
              <a:bodyPr wrap="none" rtlCol="0">
                <a:spAutoFit/>
              </a:bodyPr>
              <a:lstStyle/>
              <a:p>
                <a:r>
                  <a:rPr lang="en-US" sz="2400">
                    <a:solidFill>
                      <a:schemeClr val="accent4">
                        <a:lumMod val="50000"/>
                      </a:schemeClr>
                    </a:solidFill>
                  </a:rPr>
                  <a:t>sign</a:t>
                </a:r>
              </a:p>
            </p:txBody>
          </p:sp>
          <p:sp>
            <p:nvSpPr>
              <p:cNvPr id="208" name="TextBox 207"/>
              <p:cNvSpPr txBox="1"/>
              <p:nvPr/>
            </p:nvSpPr>
            <p:spPr>
              <a:xfrm>
                <a:off x="1895464" y="2354484"/>
                <a:ext cx="1368323" cy="461665"/>
              </a:xfrm>
              <a:prstGeom prst="rect">
                <a:avLst/>
              </a:prstGeom>
              <a:noFill/>
            </p:spPr>
            <p:txBody>
              <a:bodyPr wrap="none" rtlCol="0">
                <a:spAutoFit/>
              </a:bodyPr>
              <a:lstStyle/>
              <a:p>
                <a:r>
                  <a:rPr lang="en-US" sz="2400" dirty="0">
                    <a:solidFill>
                      <a:schemeClr val="accent4">
                        <a:lumMod val="50000"/>
                      </a:schemeClr>
                    </a:solidFill>
                  </a:rPr>
                  <a:t>exponent</a:t>
                </a:r>
              </a:p>
            </p:txBody>
          </p:sp>
          <p:sp>
            <p:nvSpPr>
              <p:cNvPr id="209" name="TextBox 208"/>
              <p:cNvSpPr txBox="1"/>
              <p:nvPr/>
            </p:nvSpPr>
            <p:spPr>
              <a:xfrm>
                <a:off x="3470653" y="2354484"/>
                <a:ext cx="1297599" cy="461665"/>
              </a:xfrm>
              <a:prstGeom prst="rect">
                <a:avLst/>
              </a:prstGeom>
              <a:noFill/>
            </p:spPr>
            <p:txBody>
              <a:bodyPr wrap="none" rtlCol="0">
                <a:spAutoFit/>
              </a:bodyPr>
              <a:lstStyle/>
              <a:p>
                <a:r>
                  <a:rPr lang="en-US" sz="2400" dirty="0">
                    <a:solidFill>
                      <a:schemeClr val="accent4">
                        <a:lumMod val="50000"/>
                      </a:schemeClr>
                    </a:solidFill>
                  </a:rPr>
                  <a:t>mantissa</a:t>
                </a:r>
              </a:p>
            </p:txBody>
          </p:sp>
        </p:grpSp>
        <p:grpSp>
          <p:nvGrpSpPr>
            <p:cNvPr id="174" name="Group 173"/>
            <p:cNvGrpSpPr/>
            <p:nvPr/>
          </p:nvGrpSpPr>
          <p:grpSpPr>
            <a:xfrm>
              <a:off x="6249555" y="1178825"/>
              <a:ext cx="5329221" cy="928421"/>
              <a:chOff x="986550" y="2354484"/>
              <a:chExt cx="5329221" cy="928421"/>
            </a:xfrm>
          </p:grpSpPr>
          <p:grpSp>
            <p:nvGrpSpPr>
              <p:cNvPr id="175" name="Group 174"/>
              <p:cNvGrpSpPr/>
              <p:nvPr/>
            </p:nvGrpSpPr>
            <p:grpSpPr>
              <a:xfrm>
                <a:off x="1046264" y="2913108"/>
                <a:ext cx="5269507" cy="369797"/>
                <a:chOff x="482732" y="5045393"/>
                <a:chExt cx="3835400" cy="263207"/>
              </a:xfrm>
            </p:grpSpPr>
            <p:sp>
              <p:nvSpPr>
                <p:cNvPr id="184" name="Rectangle 183"/>
                <p:cNvSpPr/>
                <p:nvPr/>
              </p:nvSpPr>
              <p:spPr>
                <a:xfrm>
                  <a:off x="2123572" y="5045393"/>
                  <a:ext cx="2194560" cy="263207"/>
                </a:xfrm>
                <a:prstGeom prst="rect">
                  <a:avLst/>
                </a:prstGeom>
                <a:solidFill>
                  <a:srgbClr val="00B0F0"/>
                </a:solidFill>
                <a:ln>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185" name="Rectangle 184"/>
                <p:cNvSpPr/>
                <p:nvPr/>
              </p:nvSpPr>
              <p:spPr>
                <a:xfrm>
                  <a:off x="482732" y="5045393"/>
                  <a:ext cx="182880" cy="263207"/>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a:t>
                  </a:r>
                </a:p>
              </p:txBody>
            </p:sp>
            <p:sp>
              <p:nvSpPr>
                <p:cNvPr id="186" name="Rectangle 185"/>
                <p:cNvSpPr/>
                <p:nvPr/>
              </p:nvSpPr>
              <p:spPr>
                <a:xfrm>
                  <a:off x="660532" y="5045393"/>
                  <a:ext cx="1463040" cy="263207"/>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8</a:t>
                  </a:r>
                </a:p>
              </p:txBody>
            </p:sp>
          </p:grpSp>
          <p:sp>
            <p:nvSpPr>
              <p:cNvPr id="178" name="TextBox 177"/>
              <p:cNvSpPr txBox="1"/>
              <p:nvPr/>
            </p:nvSpPr>
            <p:spPr>
              <a:xfrm>
                <a:off x="986550" y="2363136"/>
                <a:ext cx="681597" cy="461665"/>
              </a:xfrm>
              <a:prstGeom prst="rect">
                <a:avLst/>
              </a:prstGeom>
              <a:noFill/>
            </p:spPr>
            <p:txBody>
              <a:bodyPr wrap="none" rtlCol="0">
                <a:spAutoFit/>
              </a:bodyPr>
              <a:lstStyle/>
              <a:p>
                <a:r>
                  <a:rPr lang="en-US" sz="2400">
                    <a:solidFill>
                      <a:schemeClr val="accent4">
                        <a:lumMod val="50000"/>
                      </a:schemeClr>
                    </a:solidFill>
                  </a:rPr>
                  <a:t>sign</a:t>
                </a:r>
              </a:p>
            </p:txBody>
          </p:sp>
          <p:sp>
            <p:nvSpPr>
              <p:cNvPr id="182" name="TextBox 181"/>
              <p:cNvSpPr txBox="1"/>
              <p:nvPr/>
            </p:nvSpPr>
            <p:spPr>
              <a:xfrm>
                <a:off x="1895464" y="2354484"/>
                <a:ext cx="1368323" cy="461665"/>
              </a:xfrm>
              <a:prstGeom prst="rect">
                <a:avLst/>
              </a:prstGeom>
              <a:noFill/>
            </p:spPr>
            <p:txBody>
              <a:bodyPr wrap="none" rtlCol="0">
                <a:spAutoFit/>
              </a:bodyPr>
              <a:lstStyle/>
              <a:p>
                <a:r>
                  <a:rPr lang="en-US" sz="2400" dirty="0">
                    <a:solidFill>
                      <a:schemeClr val="accent4">
                        <a:lumMod val="50000"/>
                      </a:schemeClr>
                    </a:solidFill>
                  </a:rPr>
                  <a:t>exponent</a:t>
                </a:r>
              </a:p>
            </p:txBody>
          </p:sp>
          <p:sp>
            <p:nvSpPr>
              <p:cNvPr id="183" name="TextBox 182"/>
              <p:cNvSpPr txBox="1"/>
              <p:nvPr/>
            </p:nvSpPr>
            <p:spPr>
              <a:xfrm>
                <a:off x="3470653" y="2354484"/>
                <a:ext cx="1297599" cy="461665"/>
              </a:xfrm>
              <a:prstGeom prst="rect">
                <a:avLst/>
              </a:prstGeom>
              <a:noFill/>
            </p:spPr>
            <p:txBody>
              <a:bodyPr wrap="none" rtlCol="0">
                <a:spAutoFit/>
              </a:bodyPr>
              <a:lstStyle/>
              <a:p>
                <a:r>
                  <a:rPr lang="en-US" sz="2400" dirty="0">
                    <a:solidFill>
                      <a:schemeClr val="accent4">
                        <a:lumMod val="50000"/>
                      </a:schemeClr>
                    </a:solidFill>
                  </a:rPr>
                  <a:t>mantissa</a:t>
                </a:r>
              </a:p>
            </p:txBody>
          </p:sp>
        </p:grpSp>
      </p:grpSp>
      <p:sp>
        <p:nvSpPr>
          <p:cNvPr id="2" name="Title 1"/>
          <p:cNvSpPr>
            <a:spLocks noGrp="1"/>
          </p:cNvSpPr>
          <p:nvPr>
            <p:ph type="title"/>
          </p:nvPr>
        </p:nvSpPr>
        <p:spPr/>
        <p:txBody>
          <a:bodyPr/>
          <a:lstStyle/>
          <a:p>
            <a:r>
              <a:rPr lang="en-US" dirty="0" err="1"/>
              <a:t>DrMP</a:t>
            </a:r>
            <a:r>
              <a:rPr lang="en-US" dirty="0"/>
              <a:t>’: PRECISE + APPROX</a:t>
            </a:r>
          </a:p>
        </p:txBody>
      </p:sp>
      <p:sp>
        <p:nvSpPr>
          <p:cNvPr id="4" name="Slide Number Placeholder 3"/>
          <p:cNvSpPr>
            <a:spLocks noGrp="1"/>
          </p:cNvSpPr>
          <p:nvPr>
            <p:ph type="sldNum" sz="quarter" idx="12"/>
          </p:nvPr>
        </p:nvSpPr>
        <p:spPr/>
        <p:txBody>
          <a:bodyPr/>
          <a:lstStyle/>
          <a:p>
            <a:fld id="{0BC41B36-6335-F546-90B9-E2121371E10D}" type="slidenum">
              <a:rPr lang="en-US" smtClean="0"/>
              <a:t>43</a:t>
            </a:fld>
            <a:endParaRPr lang="en-US"/>
          </a:p>
        </p:txBody>
      </p:sp>
      <p:sp>
        <p:nvSpPr>
          <p:cNvPr id="159" name="Rectangle 158"/>
          <p:cNvSpPr/>
          <p:nvPr/>
        </p:nvSpPr>
        <p:spPr>
          <a:xfrm>
            <a:off x="1058241" y="3082548"/>
            <a:ext cx="7916944" cy="1105039"/>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lumMod val="50000"/>
                </a:schemeClr>
              </a:solidFill>
            </a:endParaRPr>
          </a:p>
        </p:txBody>
      </p:sp>
      <p:grpSp>
        <p:nvGrpSpPr>
          <p:cNvPr id="91" name="Group 90"/>
          <p:cNvGrpSpPr/>
          <p:nvPr/>
        </p:nvGrpSpPr>
        <p:grpSpPr>
          <a:xfrm>
            <a:off x="1145427" y="3065369"/>
            <a:ext cx="988891" cy="1000481"/>
            <a:chOff x="4980749" y="4939626"/>
            <a:chExt cx="533860" cy="796796"/>
          </a:xfrm>
        </p:grpSpPr>
        <p:sp>
          <p:nvSpPr>
            <p:cNvPr id="155" name="Rectangle 154"/>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56" name="Rectangle 155"/>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57" name="Rectangle 156"/>
            <p:cNvSpPr/>
            <p:nvPr/>
          </p:nvSpPr>
          <p:spPr>
            <a:xfrm>
              <a:off x="4988403"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20</a:t>
              </a:r>
            </a:p>
          </p:txBody>
        </p:sp>
        <p:sp>
          <p:nvSpPr>
            <p:cNvPr id="158" name="TextBox 157"/>
            <p:cNvSpPr txBox="1"/>
            <p:nvPr/>
          </p:nvSpPr>
          <p:spPr>
            <a:xfrm>
              <a:off x="4982061" y="4939626"/>
              <a:ext cx="532548" cy="367676"/>
            </a:xfrm>
            <a:prstGeom prst="rect">
              <a:avLst/>
            </a:prstGeom>
            <a:noFill/>
          </p:spPr>
          <p:txBody>
            <a:bodyPr wrap="square" rtlCol="0">
              <a:spAutoFit/>
            </a:bodyPr>
            <a:lstStyle/>
            <a:p>
              <a:r>
                <a:rPr lang="en-US" sz="2400" dirty="0">
                  <a:solidFill>
                    <a:schemeClr val="accent6"/>
                  </a:solidFill>
                  <a:cs typeface="Times New Roman"/>
                </a:rPr>
                <a:t>chip0</a:t>
              </a:r>
            </a:p>
          </p:txBody>
        </p:sp>
      </p:grpSp>
      <p:grpSp>
        <p:nvGrpSpPr>
          <p:cNvPr id="92" name="Group 91"/>
          <p:cNvGrpSpPr/>
          <p:nvPr/>
        </p:nvGrpSpPr>
        <p:grpSpPr>
          <a:xfrm>
            <a:off x="2125320" y="3065369"/>
            <a:ext cx="967166" cy="1000481"/>
            <a:chOff x="4980749" y="4939626"/>
            <a:chExt cx="522131" cy="796796"/>
          </a:xfrm>
        </p:grpSpPr>
        <p:sp>
          <p:nvSpPr>
            <p:cNvPr id="151" name="Rectangle 150"/>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52" name="Rectangle 151"/>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19</a:t>
              </a:r>
            </a:p>
          </p:txBody>
        </p:sp>
        <p:sp>
          <p:nvSpPr>
            <p:cNvPr id="153" name="Rectangle 152"/>
            <p:cNvSpPr/>
            <p:nvPr/>
          </p:nvSpPr>
          <p:spPr>
            <a:xfrm>
              <a:off x="4990052"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24</a:t>
              </a:r>
            </a:p>
          </p:txBody>
        </p:sp>
        <p:sp>
          <p:nvSpPr>
            <p:cNvPr id="154" name="TextBox 153"/>
            <p:cNvSpPr txBox="1"/>
            <p:nvPr/>
          </p:nvSpPr>
          <p:spPr>
            <a:xfrm>
              <a:off x="4999047" y="4939626"/>
              <a:ext cx="503833" cy="367676"/>
            </a:xfrm>
            <a:prstGeom prst="rect">
              <a:avLst/>
            </a:prstGeom>
            <a:noFill/>
          </p:spPr>
          <p:txBody>
            <a:bodyPr wrap="square" rtlCol="0">
              <a:spAutoFit/>
            </a:bodyPr>
            <a:lstStyle/>
            <a:p>
              <a:r>
                <a:rPr lang="en-US" sz="2400" dirty="0">
                  <a:solidFill>
                    <a:schemeClr val="accent6"/>
                  </a:solidFill>
                  <a:cs typeface="Times New Roman"/>
                </a:rPr>
                <a:t>chip1</a:t>
              </a:r>
            </a:p>
          </p:txBody>
        </p:sp>
      </p:grpSp>
      <p:grpSp>
        <p:nvGrpSpPr>
          <p:cNvPr id="93" name="Group 92"/>
          <p:cNvGrpSpPr/>
          <p:nvPr/>
        </p:nvGrpSpPr>
        <p:grpSpPr>
          <a:xfrm>
            <a:off x="3105194" y="3079436"/>
            <a:ext cx="957914" cy="986412"/>
            <a:chOff x="4980749" y="4950830"/>
            <a:chExt cx="517136" cy="785592"/>
          </a:xfrm>
        </p:grpSpPr>
        <p:sp>
          <p:nvSpPr>
            <p:cNvPr id="147" name="Rectangle 146"/>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8" name="Rectangle 147"/>
            <p:cNvSpPr/>
            <p:nvPr/>
          </p:nvSpPr>
          <p:spPr>
            <a:xfrm>
              <a:off x="4982801"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16</a:t>
              </a:r>
            </a:p>
          </p:txBody>
        </p:sp>
        <p:sp>
          <p:nvSpPr>
            <p:cNvPr id="149" name="Rectangle 148"/>
            <p:cNvSpPr/>
            <p:nvPr/>
          </p:nvSpPr>
          <p:spPr>
            <a:xfrm>
              <a:off x="4985622"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15</a:t>
              </a:r>
            </a:p>
          </p:txBody>
        </p:sp>
        <p:sp>
          <p:nvSpPr>
            <p:cNvPr id="150" name="TextBox 149"/>
            <p:cNvSpPr txBox="1"/>
            <p:nvPr/>
          </p:nvSpPr>
          <p:spPr>
            <a:xfrm>
              <a:off x="4997246" y="4950830"/>
              <a:ext cx="500639" cy="367676"/>
            </a:xfrm>
            <a:prstGeom prst="rect">
              <a:avLst/>
            </a:prstGeom>
            <a:noFill/>
          </p:spPr>
          <p:txBody>
            <a:bodyPr wrap="square" rtlCol="0">
              <a:spAutoFit/>
            </a:bodyPr>
            <a:lstStyle/>
            <a:p>
              <a:r>
                <a:rPr lang="en-US" sz="2400" dirty="0">
                  <a:solidFill>
                    <a:schemeClr val="accent6"/>
                  </a:solidFill>
                  <a:cs typeface="Times New Roman"/>
                </a:rPr>
                <a:t>chip2</a:t>
              </a:r>
            </a:p>
          </p:txBody>
        </p:sp>
      </p:grpSp>
      <p:grpSp>
        <p:nvGrpSpPr>
          <p:cNvPr id="94" name="Group 93"/>
          <p:cNvGrpSpPr/>
          <p:nvPr/>
        </p:nvGrpSpPr>
        <p:grpSpPr>
          <a:xfrm>
            <a:off x="4085066" y="3065369"/>
            <a:ext cx="922389" cy="1000481"/>
            <a:chOff x="4980749" y="4939626"/>
            <a:chExt cx="497958" cy="796796"/>
          </a:xfrm>
        </p:grpSpPr>
        <p:sp>
          <p:nvSpPr>
            <p:cNvPr id="143" name="Rectangle 142"/>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4" name="Rectangle 143"/>
            <p:cNvSpPr/>
            <p:nvPr/>
          </p:nvSpPr>
          <p:spPr>
            <a:xfrm>
              <a:off x="4986889"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45" name="Rectangle 144"/>
            <p:cNvSpPr/>
            <p:nvPr/>
          </p:nvSpPr>
          <p:spPr>
            <a:xfrm>
              <a:off x="4988403"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46" name="TextBox 145"/>
            <p:cNvSpPr txBox="1"/>
            <p:nvPr/>
          </p:nvSpPr>
          <p:spPr>
            <a:xfrm>
              <a:off x="4989649" y="4939626"/>
              <a:ext cx="489058" cy="367676"/>
            </a:xfrm>
            <a:prstGeom prst="rect">
              <a:avLst/>
            </a:prstGeom>
            <a:noFill/>
          </p:spPr>
          <p:txBody>
            <a:bodyPr wrap="square" rtlCol="0">
              <a:spAutoFit/>
            </a:bodyPr>
            <a:lstStyle/>
            <a:p>
              <a:r>
                <a:rPr lang="en-US" sz="2400" dirty="0">
                  <a:solidFill>
                    <a:schemeClr val="accent6"/>
                  </a:solidFill>
                  <a:cs typeface="Times New Roman"/>
                </a:rPr>
                <a:t>chip3</a:t>
              </a:r>
            </a:p>
          </p:txBody>
        </p:sp>
      </p:grpSp>
      <p:grpSp>
        <p:nvGrpSpPr>
          <p:cNvPr id="95" name="Group 94"/>
          <p:cNvGrpSpPr/>
          <p:nvPr/>
        </p:nvGrpSpPr>
        <p:grpSpPr>
          <a:xfrm>
            <a:off x="5064942" y="3065369"/>
            <a:ext cx="992297" cy="1000481"/>
            <a:chOff x="4980749" y="4939626"/>
            <a:chExt cx="535698" cy="796796"/>
          </a:xfrm>
        </p:grpSpPr>
        <p:sp>
          <p:nvSpPr>
            <p:cNvPr id="139" name="Rectangle 138"/>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40" name="Rectangle 139"/>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15</a:t>
              </a:r>
            </a:p>
          </p:txBody>
        </p:sp>
        <p:sp>
          <p:nvSpPr>
            <p:cNvPr id="141" name="Rectangle 140"/>
            <p:cNvSpPr/>
            <p:nvPr/>
          </p:nvSpPr>
          <p:spPr>
            <a:xfrm>
              <a:off x="4990052"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14</a:t>
              </a:r>
            </a:p>
          </p:txBody>
        </p:sp>
        <p:sp>
          <p:nvSpPr>
            <p:cNvPr id="142" name="TextBox 141"/>
            <p:cNvSpPr txBox="1"/>
            <p:nvPr/>
          </p:nvSpPr>
          <p:spPr>
            <a:xfrm>
              <a:off x="4993253" y="4939626"/>
              <a:ext cx="523194" cy="367676"/>
            </a:xfrm>
            <a:prstGeom prst="rect">
              <a:avLst/>
            </a:prstGeom>
            <a:noFill/>
          </p:spPr>
          <p:txBody>
            <a:bodyPr wrap="square" rtlCol="0">
              <a:spAutoFit/>
            </a:bodyPr>
            <a:lstStyle/>
            <a:p>
              <a:r>
                <a:rPr lang="en-US" sz="2400" dirty="0">
                  <a:solidFill>
                    <a:schemeClr val="accent6"/>
                  </a:solidFill>
                  <a:cs typeface="Times New Roman"/>
                </a:rPr>
                <a:t>chip4</a:t>
              </a:r>
            </a:p>
          </p:txBody>
        </p:sp>
      </p:grpSp>
      <p:grpSp>
        <p:nvGrpSpPr>
          <p:cNvPr id="96" name="Group 95"/>
          <p:cNvGrpSpPr/>
          <p:nvPr/>
        </p:nvGrpSpPr>
        <p:grpSpPr>
          <a:xfrm>
            <a:off x="6044815" y="3065369"/>
            <a:ext cx="954363" cy="1000481"/>
            <a:chOff x="4980749" y="4939626"/>
            <a:chExt cx="515219" cy="796796"/>
          </a:xfrm>
        </p:grpSpPr>
        <p:sp>
          <p:nvSpPr>
            <p:cNvPr id="135" name="Rectangle 134"/>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36" name="Rectangle 135"/>
            <p:cNvSpPr/>
            <p:nvPr/>
          </p:nvSpPr>
          <p:spPr>
            <a:xfrm>
              <a:off x="4987943" y="5496865"/>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37" name="Rectangle 136"/>
            <p:cNvSpPr/>
            <p:nvPr/>
          </p:nvSpPr>
          <p:spPr>
            <a:xfrm>
              <a:off x="4984910"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18</a:t>
              </a:r>
            </a:p>
          </p:txBody>
        </p:sp>
        <p:sp>
          <p:nvSpPr>
            <p:cNvPr id="138" name="TextBox 137"/>
            <p:cNvSpPr txBox="1"/>
            <p:nvPr/>
          </p:nvSpPr>
          <p:spPr>
            <a:xfrm>
              <a:off x="4995052" y="4939626"/>
              <a:ext cx="500916" cy="367676"/>
            </a:xfrm>
            <a:prstGeom prst="rect">
              <a:avLst/>
            </a:prstGeom>
            <a:noFill/>
          </p:spPr>
          <p:txBody>
            <a:bodyPr wrap="square" rtlCol="0">
              <a:spAutoFit/>
            </a:bodyPr>
            <a:lstStyle/>
            <a:p>
              <a:r>
                <a:rPr lang="en-US" sz="2400" dirty="0">
                  <a:solidFill>
                    <a:schemeClr val="accent6"/>
                  </a:solidFill>
                  <a:cs typeface="Times New Roman"/>
                </a:rPr>
                <a:t>chip5</a:t>
              </a:r>
            </a:p>
          </p:txBody>
        </p:sp>
      </p:grpSp>
      <p:grpSp>
        <p:nvGrpSpPr>
          <p:cNvPr id="97" name="Group 96"/>
          <p:cNvGrpSpPr/>
          <p:nvPr/>
        </p:nvGrpSpPr>
        <p:grpSpPr>
          <a:xfrm>
            <a:off x="7024688" y="3079436"/>
            <a:ext cx="912344" cy="986412"/>
            <a:chOff x="4980749" y="4950830"/>
            <a:chExt cx="492535" cy="785592"/>
          </a:xfrm>
        </p:grpSpPr>
        <p:sp>
          <p:nvSpPr>
            <p:cNvPr id="131" name="Rectangle 130"/>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32" name="Rectangle 131"/>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23</a:t>
              </a:r>
            </a:p>
          </p:txBody>
        </p:sp>
        <p:sp>
          <p:nvSpPr>
            <p:cNvPr id="133" name="Rectangle 132"/>
            <p:cNvSpPr/>
            <p:nvPr/>
          </p:nvSpPr>
          <p:spPr>
            <a:xfrm>
              <a:off x="4988403" y="5247559"/>
              <a:ext cx="451392" cy="149268"/>
            </a:xfrm>
            <a:prstGeom prst="rect">
              <a:avLst/>
            </a:prstGeom>
            <a:solidFill>
              <a:srgbClr val="00FB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17</a:t>
              </a:r>
            </a:p>
          </p:txBody>
        </p:sp>
        <p:sp>
          <p:nvSpPr>
            <p:cNvPr id="134" name="TextBox 133"/>
            <p:cNvSpPr txBox="1"/>
            <p:nvPr/>
          </p:nvSpPr>
          <p:spPr>
            <a:xfrm>
              <a:off x="4985267" y="4950830"/>
              <a:ext cx="488017" cy="367676"/>
            </a:xfrm>
            <a:prstGeom prst="rect">
              <a:avLst/>
            </a:prstGeom>
            <a:noFill/>
          </p:spPr>
          <p:txBody>
            <a:bodyPr wrap="square" rtlCol="0">
              <a:spAutoFit/>
            </a:bodyPr>
            <a:lstStyle/>
            <a:p>
              <a:r>
                <a:rPr lang="en-US" sz="2400" dirty="0">
                  <a:solidFill>
                    <a:schemeClr val="accent6"/>
                  </a:solidFill>
                  <a:cs typeface="Times New Roman"/>
                </a:rPr>
                <a:t>chip6</a:t>
              </a:r>
            </a:p>
          </p:txBody>
        </p:sp>
      </p:grpSp>
      <p:grpSp>
        <p:nvGrpSpPr>
          <p:cNvPr id="98" name="Group 97"/>
          <p:cNvGrpSpPr/>
          <p:nvPr/>
        </p:nvGrpSpPr>
        <p:grpSpPr>
          <a:xfrm>
            <a:off x="8004554" y="3065369"/>
            <a:ext cx="994358" cy="1000481"/>
            <a:chOff x="4980749" y="4939626"/>
            <a:chExt cx="536811" cy="796796"/>
          </a:xfrm>
        </p:grpSpPr>
        <p:sp>
          <p:nvSpPr>
            <p:cNvPr id="127" name="Rectangle 126"/>
            <p:cNvSpPr/>
            <p:nvPr/>
          </p:nvSpPr>
          <p:spPr>
            <a:xfrm>
              <a:off x="4980749" y="5025322"/>
              <a:ext cx="459412" cy="7111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4">
                    <a:lumMod val="50000"/>
                  </a:schemeClr>
                </a:solidFill>
              </a:endParaRPr>
            </a:p>
          </p:txBody>
        </p:sp>
        <p:sp>
          <p:nvSpPr>
            <p:cNvPr id="128" name="Rectangle 127"/>
            <p:cNvSpPr/>
            <p:nvPr/>
          </p:nvSpPr>
          <p:spPr>
            <a:xfrm>
              <a:off x="4987943" y="5496865"/>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19</a:t>
              </a:r>
            </a:p>
          </p:txBody>
        </p:sp>
        <p:sp>
          <p:nvSpPr>
            <p:cNvPr id="129" name="Rectangle 128"/>
            <p:cNvSpPr/>
            <p:nvPr/>
          </p:nvSpPr>
          <p:spPr>
            <a:xfrm>
              <a:off x="4985622" y="5247559"/>
              <a:ext cx="451392" cy="149268"/>
            </a:xfrm>
            <a:prstGeom prst="rect">
              <a:avLst/>
            </a:prstGeom>
            <a:solidFill>
              <a:srgbClr val="24FC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4">
                      <a:lumMod val="50000"/>
                    </a:schemeClr>
                  </a:solidFill>
                </a:rPr>
                <a:t>20</a:t>
              </a:r>
            </a:p>
          </p:txBody>
        </p:sp>
        <p:sp>
          <p:nvSpPr>
            <p:cNvPr id="130" name="TextBox 129"/>
            <p:cNvSpPr txBox="1"/>
            <p:nvPr/>
          </p:nvSpPr>
          <p:spPr>
            <a:xfrm>
              <a:off x="4991452" y="4939626"/>
              <a:ext cx="526108" cy="367676"/>
            </a:xfrm>
            <a:prstGeom prst="rect">
              <a:avLst/>
            </a:prstGeom>
            <a:noFill/>
          </p:spPr>
          <p:txBody>
            <a:bodyPr wrap="square" rtlCol="0">
              <a:spAutoFit/>
            </a:bodyPr>
            <a:lstStyle/>
            <a:p>
              <a:r>
                <a:rPr lang="en-US" sz="2400" dirty="0">
                  <a:solidFill>
                    <a:schemeClr val="accent6"/>
                  </a:solidFill>
                  <a:cs typeface="Times New Roman"/>
                </a:rPr>
                <a:t>chip7</a:t>
              </a:r>
            </a:p>
          </p:txBody>
        </p:sp>
      </p:grpSp>
      <p:grpSp>
        <p:nvGrpSpPr>
          <p:cNvPr id="176" name="Group 175"/>
          <p:cNvGrpSpPr/>
          <p:nvPr/>
        </p:nvGrpSpPr>
        <p:grpSpPr>
          <a:xfrm>
            <a:off x="9971984" y="3022220"/>
            <a:ext cx="996170" cy="1091628"/>
            <a:chOff x="6001190" y="4980853"/>
            <a:chExt cx="996170" cy="1091628"/>
          </a:xfrm>
        </p:grpSpPr>
        <p:cxnSp>
          <p:nvCxnSpPr>
            <p:cNvPr id="177" name="Straight Connector 176"/>
            <p:cNvCxnSpPr/>
            <p:nvPr/>
          </p:nvCxnSpPr>
          <p:spPr>
            <a:xfrm>
              <a:off x="6049765" y="5042108"/>
              <a:ext cx="0" cy="9144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6001190" y="4980853"/>
              <a:ext cx="996170" cy="461665"/>
            </a:xfrm>
            <a:prstGeom prst="rect">
              <a:avLst/>
            </a:prstGeom>
            <a:noFill/>
          </p:spPr>
          <p:txBody>
            <a:bodyPr wrap="none" rtlCol="0">
              <a:spAutoFit/>
            </a:bodyPr>
            <a:lstStyle/>
            <a:p>
              <a:r>
                <a:rPr lang="en-US" sz="2400" b="1" dirty="0">
                  <a:solidFill>
                    <a:schemeClr val="accent1"/>
                  </a:solidFill>
                </a:rPr>
                <a:t>Paired</a:t>
              </a:r>
            </a:p>
          </p:txBody>
        </p:sp>
        <p:sp>
          <p:nvSpPr>
            <p:cNvPr id="180" name="TextBox 179"/>
            <p:cNvSpPr txBox="1"/>
            <p:nvPr/>
          </p:nvSpPr>
          <p:spPr>
            <a:xfrm>
              <a:off x="6275634" y="5283744"/>
              <a:ext cx="495649" cy="461665"/>
            </a:xfrm>
            <a:prstGeom prst="rect">
              <a:avLst/>
            </a:prstGeom>
            <a:noFill/>
          </p:spPr>
          <p:txBody>
            <a:bodyPr wrap="none" rtlCol="0">
              <a:spAutoFit/>
            </a:bodyPr>
            <a:lstStyle/>
            <a:p>
              <a:r>
                <a:rPr lang="en-US" sz="2400" dirty="0">
                  <a:solidFill>
                    <a:schemeClr val="accent1"/>
                  </a:solidFill>
                </a:rPr>
                <a:t>19</a:t>
              </a:r>
            </a:p>
          </p:txBody>
        </p:sp>
        <p:sp>
          <p:nvSpPr>
            <p:cNvPr id="181" name="TextBox 180"/>
            <p:cNvSpPr txBox="1"/>
            <p:nvPr/>
          </p:nvSpPr>
          <p:spPr>
            <a:xfrm>
              <a:off x="6291822" y="5610816"/>
              <a:ext cx="495649" cy="461665"/>
            </a:xfrm>
            <a:prstGeom prst="rect">
              <a:avLst/>
            </a:prstGeom>
            <a:noFill/>
          </p:spPr>
          <p:txBody>
            <a:bodyPr wrap="none" rtlCol="0">
              <a:spAutoFit/>
            </a:bodyPr>
            <a:lstStyle/>
            <a:p>
              <a:r>
                <a:rPr lang="en-US" sz="2400" dirty="0">
                  <a:solidFill>
                    <a:schemeClr val="accent1"/>
                  </a:solidFill>
                </a:rPr>
                <a:t>24</a:t>
              </a:r>
            </a:p>
          </p:txBody>
        </p:sp>
      </p:grpSp>
      <p:sp>
        <p:nvSpPr>
          <p:cNvPr id="160" name="TextBox 159"/>
          <p:cNvSpPr txBox="1"/>
          <p:nvPr/>
        </p:nvSpPr>
        <p:spPr>
          <a:xfrm>
            <a:off x="928596" y="2377233"/>
            <a:ext cx="2304990" cy="461665"/>
          </a:xfrm>
          <a:prstGeom prst="rect">
            <a:avLst/>
          </a:prstGeom>
          <a:noFill/>
        </p:spPr>
        <p:txBody>
          <a:bodyPr wrap="none" rtlCol="0">
            <a:spAutoFit/>
          </a:bodyPr>
          <a:lstStyle/>
          <a:p>
            <a:r>
              <a:rPr lang="en-US" sz="2400" b="1" dirty="0">
                <a:solidFill>
                  <a:schemeClr val="accent4">
                    <a:lumMod val="50000"/>
                  </a:schemeClr>
                </a:solidFill>
              </a:rPr>
              <a:t>Precise + </a:t>
            </a:r>
            <a:r>
              <a:rPr lang="en-US" sz="2400" b="1" dirty="0" err="1">
                <a:solidFill>
                  <a:schemeClr val="accent4">
                    <a:lumMod val="50000"/>
                  </a:schemeClr>
                </a:solidFill>
              </a:rPr>
              <a:t>Approx</a:t>
            </a:r>
            <a:endParaRPr lang="en-US" sz="2400" b="1" dirty="0">
              <a:solidFill>
                <a:schemeClr val="accent4">
                  <a:lumMod val="50000"/>
                </a:schemeClr>
              </a:solidFill>
            </a:endParaRPr>
          </a:p>
        </p:txBody>
      </p:sp>
      <p:grpSp>
        <p:nvGrpSpPr>
          <p:cNvPr id="3" name="Group 2"/>
          <p:cNvGrpSpPr/>
          <p:nvPr/>
        </p:nvGrpSpPr>
        <p:grpSpPr>
          <a:xfrm>
            <a:off x="1150815" y="3431060"/>
            <a:ext cx="7706165" cy="527645"/>
            <a:chOff x="1150815" y="3431060"/>
            <a:chExt cx="7706165" cy="527645"/>
          </a:xfrm>
        </p:grpSpPr>
        <p:sp>
          <p:nvSpPr>
            <p:cNvPr id="161" name="Rectangle 160"/>
            <p:cNvSpPr/>
            <p:nvPr/>
          </p:nvSpPr>
          <p:spPr>
            <a:xfrm>
              <a:off x="1150815" y="375618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18</a:t>
              </a:r>
              <a:endParaRPr lang="en-US" sz="2400" dirty="0">
                <a:solidFill>
                  <a:schemeClr val="bg1"/>
                </a:solidFill>
              </a:endParaRPr>
            </a:p>
          </p:txBody>
        </p:sp>
        <p:sp>
          <p:nvSpPr>
            <p:cNvPr id="162" name="Rectangle 161"/>
            <p:cNvSpPr/>
            <p:nvPr/>
          </p:nvSpPr>
          <p:spPr>
            <a:xfrm>
              <a:off x="2126175" y="376634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19</a:t>
              </a:r>
              <a:endParaRPr lang="en-US" sz="2400" dirty="0">
                <a:solidFill>
                  <a:schemeClr val="bg1"/>
                </a:solidFill>
              </a:endParaRPr>
            </a:p>
          </p:txBody>
        </p:sp>
        <p:sp>
          <p:nvSpPr>
            <p:cNvPr id="163" name="Rectangle 162"/>
            <p:cNvSpPr/>
            <p:nvPr/>
          </p:nvSpPr>
          <p:spPr>
            <a:xfrm>
              <a:off x="3112330" y="343106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15</a:t>
              </a:r>
              <a:endParaRPr lang="en-US" sz="2400" dirty="0">
                <a:solidFill>
                  <a:schemeClr val="bg1"/>
                </a:solidFill>
              </a:endParaRPr>
            </a:p>
          </p:txBody>
        </p:sp>
        <p:sp>
          <p:nvSpPr>
            <p:cNvPr id="164" name="Rectangle 163"/>
            <p:cNvSpPr/>
            <p:nvPr/>
          </p:nvSpPr>
          <p:spPr>
            <a:xfrm>
              <a:off x="4090865" y="345138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17</a:t>
              </a:r>
              <a:endParaRPr lang="en-US" sz="2400" dirty="0">
                <a:solidFill>
                  <a:schemeClr val="bg1"/>
                </a:solidFill>
              </a:endParaRPr>
            </a:p>
          </p:txBody>
        </p:sp>
        <p:sp>
          <p:nvSpPr>
            <p:cNvPr id="165" name="Rectangle 164"/>
            <p:cNvSpPr/>
            <p:nvPr/>
          </p:nvSpPr>
          <p:spPr>
            <a:xfrm>
              <a:off x="5076385" y="343741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14</a:t>
              </a:r>
              <a:endParaRPr lang="en-US" sz="2400" dirty="0">
                <a:solidFill>
                  <a:schemeClr val="bg1"/>
                </a:solidFill>
              </a:endParaRPr>
            </a:p>
          </p:txBody>
        </p:sp>
        <p:sp>
          <p:nvSpPr>
            <p:cNvPr id="166" name="Rectangle 165"/>
            <p:cNvSpPr/>
            <p:nvPr/>
          </p:nvSpPr>
          <p:spPr>
            <a:xfrm>
              <a:off x="6054920" y="3755545"/>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17</a:t>
              </a:r>
              <a:endParaRPr lang="en-US" sz="2400" dirty="0">
                <a:solidFill>
                  <a:schemeClr val="bg1"/>
                </a:solidFill>
              </a:endParaRPr>
            </a:p>
          </p:txBody>
        </p:sp>
        <p:sp>
          <p:nvSpPr>
            <p:cNvPr id="167" name="Rectangle 166"/>
            <p:cNvSpPr/>
            <p:nvPr/>
          </p:nvSpPr>
          <p:spPr>
            <a:xfrm>
              <a:off x="7033455" y="344122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bg1"/>
                  </a:solidFill>
                </a:rPr>
                <a:t>17</a:t>
              </a:r>
              <a:endParaRPr lang="en-US" sz="2400" dirty="0">
                <a:solidFill>
                  <a:schemeClr val="bg1"/>
                </a:solidFill>
              </a:endParaRPr>
            </a:p>
          </p:txBody>
        </p:sp>
        <p:sp>
          <p:nvSpPr>
            <p:cNvPr id="168" name="Rectangle 167"/>
            <p:cNvSpPr/>
            <p:nvPr/>
          </p:nvSpPr>
          <p:spPr>
            <a:xfrm>
              <a:off x="8018975" y="3746020"/>
              <a:ext cx="838005" cy="192365"/>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19</a:t>
              </a:r>
            </a:p>
          </p:txBody>
        </p:sp>
      </p:grpSp>
      <p:grpSp>
        <p:nvGrpSpPr>
          <p:cNvPr id="169" name="Group 168"/>
          <p:cNvGrpSpPr/>
          <p:nvPr/>
        </p:nvGrpSpPr>
        <p:grpSpPr>
          <a:xfrm>
            <a:off x="10873116" y="3006631"/>
            <a:ext cx="1106137" cy="1104328"/>
            <a:chOff x="6026590" y="4968153"/>
            <a:chExt cx="1106137" cy="1104328"/>
          </a:xfrm>
        </p:grpSpPr>
        <p:cxnSp>
          <p:nvCxnSpPr>
            <p:cNvPr id="171" name="Straight Connector 170"/>
            <p:cNvCxnSpPr/>
            <p:nvPr/>
          </p:nvCxnSpPr>
          <p:spPr>
            <a:xfrm>
              <a:off x="6049765" y="5042108"/>
              <a:ext cx="0" cy="914400"/>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6026590" y="4968153"/>
              <a:ext cx="1106137" cy="461665"/>
            </a:xfrm>
            <a:prstGeom prst="rect">
              <a:avLst/>
            </a:prstGeom>
            <a:noFill/>
          </p:spPr>
          <p:txBody>
            <a:bodyPr wrap="none" rtlCol="0">
              <a:spAutoFit/>
            </a:bodyPr>
            <a:lstStyle/>
            <a:p>
              <a:r>
                <a:rPr lang="en-US" sz="2400" b="1" dirty="0" err="1">
                  <a:solidFill>
                    <a:srgbClr val="00B050"/>
                  </a:solidFill>
                </a:rPr>
                <a:t>Approx</a:t>
              </a:r>
              <a:endParaRPr lang="en-US" sz="2400" b="1" dirty="0">
                <a:solidFill>
                  <a:srgbClr val="00B050"/>
                </a:solidFill>
              </a:endParaRPr>
            </a:p>
          </p:txBody>
        </p:sp>
        <p:sp>
          <p:nvSpPr>
            <p:cNvPr id="189" name="TextBox 188"/>
            <p:cNvSpPr txBox="1"/>
            <p:nvPr/>
          </p:nvSpPr>
          <p:spPr>
            <a:xfrm>
              <a:off x="6274686" y="5283744"/>
              <a:ext cx="495649" cy="461665"/>
            </a:xfrm>
            <a:prstGeom prst="rect">
              <a:avLst/>
            </a:prstGeom>
            <a:noFill/>
          </p:spPr>
          <p:txBody>
            <a:bodyPr wrap="none" rtlCol="0">
              <a:spAutoFit/>
            </a:bodyPr>
            <a:lstStyle/>
            <a:p>
              <a:r>
                <a:rPr lang="en-US" sz="2400" dirty="0">
                  <a:solidFill>
                    <a:srgbClr val="00B050"/>
                  </a:solidFill>
                </a:rPr>
                <a:t>19</a:t>
              </a:r>
            </a:p>
          </p:txBody>
        </p:sp>
        <p:sp>
          <p:nvSpPr>
            <p:cNvPr id="190" name="TextBox 189"/>
            <p:cNvSpPr txBox="1"/>
            <p:nvPr/>
          </p:nvSpPr>
          <p:spPr>
            <a:xfrm>
              <a:off x="6291822" y="5610816"/>
              <a:ext cx="495649" cy="461665"/>
            </a:xfrm>
            <a:prstGeom prst="rect">
              <a:avLst/>
            </a:prstGeom>
            <a:noFill/>
          </p:spPr>
          <p:txBody>
            <a:bodyPr wrap="none" rtlCol="0">
              <a:spAutoFit/>
            </a:bodyPr>
            <a:lstStyle/>
            <a:p>
              <a:r>
                <a:rPr lang="en-US" sz="2400" dirty="0">
                  <a:solidFill>
                    <a:srgbClr val="00B050"/>
                  </a:solidFill>
                </a:rPr>
                <a:t>18</a:t>
              </a:r>
            </a:p>
          </p:txBody>
        </p:sp>
      </p:grpSp>
      <p:grpSp>
        <p:nvGrpSpPr>
          <p:cNvPr id="29" name="Group 28"/>
          <p:cNvGrpSpPr/>
          <p:nvPr/>
        </p:nvGrpSpPr>
        <p:grpSpPr>
          <a:xfrm>
            <a:off x="1149586" y="3449756"/>
            <a:ext cx="7695964" cy="512644"/>
            <a:chOff x="1149586" y="3449756"/>
            <a:chExt cx="7695964" cy="512644"/>
          </a:xfrm>
        </p:grpSpPr>
        <p:sp>
          <p:nvSpPr>
            <p:cNvPr id="22" name="Rectangle 21"/>
            <p:cNvSpPr/>
            <p:nvPr/>
          </p:nvSpPr>
          <p:spPr>
            <a:xfrm>
              <a:off x="1149586" y="3454778"/>
              <a:ext cx="841139" cy="196471"/>
            </a:xfrm>
            <a:prstGeom prst="rect">
              <a:avLst/>
            </a:prstGeom>
            <a:solidFill>
              <a:schemeClr val="bg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X</a:t>
              </a:r>
            </a:p>
          </p:txBody>
        </p:sp>
        <p:sp>
          <p:nvSpPr>
            <p:cNvPr id="191" name="Rectangle 190"/>
            <p:cNvSpPr/>
            <p:nvPr/>
          </p:nvSpPr>
          <p:spPr>
            <a:xfrm>
              <a:off x="2125922" y="3449756"/>
              <a:ext cx="845878" cy="201494"/>
            </a:xfrm>
            <a:prstGeom prst="rect">
              <a:avLst/>
            </a:prstGeom>
            <a:solidFill>
              <a:schemeClr val="bg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X</a:t>
              </a:r>
            </a:p>
          </p:txBody>
        </p:sp>
        <p:sp>
          <p:nvSpPr>
            <p:cNvPr id="192" name="Rectangle 191"/>
            <p:cNvSpPr/>
            <p:nvPr/>
          </p:nvSpPr>
          <p:spPr>
            <a:xfrm>
              <a:off x="7033145" y="3768156"/>
              <a:ext cx="847205" cy="194244"/>
            </a:xfrm>
            <a:prstGeom prst="rect">
              <a:avLst/>
            </a:prstGeom>
            <a:solidFill>
              <a:schemeClr val="bg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X</a:t>
              </a:r>
            </a:p>
          </p:txBody>
        </p:sp>
        <p:sp>
          <p:nvSpPr>
            <p:cNvPr id="193" name="Rectangle 192"/>
            <p:cNvSpPr/>
            <p:nvPr/>
          </p:nvSpPr>
          <p:spPr>
            <a:xfrm>
              <a:off x="8012656" y="3453356"/>
              <a:ext cx="832894" cy="191543"/>
            </a:xfrm>
            <a:prstGeom prst="rect">
              <a:avLst/>
            </a:prstGeom>
            <a:solidFill>
              <a:schemeClr val="bg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X</a:t>
              </a:r>
            </a:p>
          </p:txBody>
        </p:sp>
      </p:grpSp>
      <p:grpSp>
        <p:nvGrpSpPr>
          <p:cNvPr id="194" name="Group 193"/>
          <p:cNvGrpSpPr/>
          <p:nvPr/>
        </p:nvGrpSpPr>
        <p:grpSpPr>
          <a:xfrm>
            <a:off x="1016556" y="1699811"/>
            <a:ext cx="2510506" cy="2065241"/>
            <a:chOff x="110139" y="4388934"/>
            <a:chExt cx="2510506" cy="2065241"/>
          </a:xfrm>
        </p:grpSpPr>
        <p:sp>
          <p:nvSpPr>
            <p:cNvPr id="195" name="Rectangle 194"/>
            <p:cNvSpPr/>
            <p:nvPr/>
          </p:nvSpPr>
          <p:spPr>
            <a:xfrm>
              <a:off x="110139" y="4388934"/>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96" name="Straight Arrow Connector 195"/>
            <p:cNvCxnSpPr>
              <a:endCxn id="148" idx="0"/>
            </p:cNvCxnSpPr>
            <p:nvPr/>
          </p:nvCxnSpPr>
          <p:spPr>
            <a:xfrm>
              <a:off x="1015014" y="4832882"/>
              <a:ext cx="1605631" cy="1621293"/>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2872110" y="1698926"/>
            <a:ext cx="1828800" cy="2066127"/>
            <a:chOff x="1498333" y="4408369"/>
            <a:chExt cx="1828800" cy="2066127"/>
          </a:xfrm>
        </p:grpSpPr>
        <p:sp>
          <p:nvSpPr>
            <p:cNvPr id="198" name="Rectangle 197"/>
            <p:cNvSpPr/>
            <p:nvPr/>
          </p:nvSpPr>
          <p:spPr>
            <a:xfrm>
              <a:off x="1498333" y="440836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199" name="Straight Arrow Connector 198"/>
            <p:cNvCxnSpPr>
              <a:endCxn id="144" idx="0"/>
            </p:cNvCxnSpPr>
            <p:nvPr/>
          </p:nvCxnSpPr>
          <p:spPr>
            <a:xfrm>
              <a:off x="2412733" y="4865569"/>
              <a:ext cx="727996" cy="1608927"/>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5496335" y="1698926"/>
            <a:ext cx="2614688" cy="2066127"/>
            <a:chOff x="3147198" y="4316929"/>
            <a:chExt cx="2614688" cy="2066127"/>
          </a:xfrm>
        </p:grpSpPr>
        <p:sp>
          <p:nvSpPr>
            <p:cNvPr id="201" name="Rectangle 200"/>
            <p:cNvSpPr/>
            <p:nvPr/>
          </p:nvSpPr>
          <p:spPr>
            <a:xfrm>
              <a:off x="3933086" y="431692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202" name="Straight Arrow Connector 201"/>
            <p:cNvCxnSpPr>
              <a:endCxn id="140" idx="0"/>
            </p:cNvCxnSpPr>
            <p:nvPr/>
          </p:nvCxnSpPr>
          <p:spPr>
            <a:xfrm flipH="1">
              <a:off x="3147198" y="4774129"/>
              <a:ext cx="1700288" cy="1608927"/>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6387152" y="1698926"/>
            <a:ext cx="3591768" cy="1753958"/>
            <a:chOff x="4688255" y="4611569"/>
            <a:chExt cx="3591768" cy="1753958"/>
          </a:xfrm>
        </p:grpSpPr>
        <p:sp>
          <p:nvSpPr>
            <p:cNvPr id="204" name="Rectangle 203"/>
            <p:cNvSpPr/>
            <p:nvPr/>
          </p:nvSpPr>
          <p:spPr>
            <a:xfrm>
              <a:off x="6451223" y="4611569"/>
              <a:ext cx="1828800" cy="457200"/>
            </a:xfrm>
            <a:prstGeom prst="rect">
              <a:avLst/>
            </a:prstGeom>
            <a:solidFill>
              <a:srgbClr val="0000FF">
                <a:alpha val="40000"/>
              </a:srgbClr>
            </a:solidFill>
            <a:ln>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p:txBody>
        </p:sp>
        <p:cxnSp>
          <p:nvCxnSpPr>
            <p:cNvPr id="205" name="Straight Arrow Connector 204"/>
            <p:cNvCxnSpPr/>
            <p:nvPr/>
          </p:nvCxnSpPr>
          <p:spPr>
            <a:xfrm flipH="1">
              <a:off x="4688255" y="5068769"/>
              <a:ext cx="2677369" cy="1296758"/>
            </a:xfrm>
            <a:prstGeom prst="straightConnector1">
              <a:avLst/>
            </a:prstGeom>
            <a:ln w="25400">
              <a:solidFill>
                <a:srgbClr val="FF33CC"/>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06" name="Content Placeholder 2"/>
          <p:cNvSpPr txBox="1">
            <a:spLocks/>
          </p:cNvSpPr>
          <p:nvPr/>
        </p:nvSpPr>
        <p:spPr bwMode="auto">
          <a:xfrm>
            <a:off x="1271424" y="4979705"/>
            <a:ext cx="8969855" cy="1366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a:solidFill>
                  <a:srgbClr val="0432FF"/>
                </a:solidFill>
              </a:rPr>
              <a:t>Pair</a:t>
            </a:r>
            <a:r>
              <a:rPr lang="en-US" dirty="0">
                <a:solidFill>
                  <a:schemeClr val="accent4">
                    <a:lumMod val="50000"/>
                  </a:schemeClr>
                </a:solidFill>
              </a:rPr>
              <a:t> two rows to re-combine chip segments</a:t>
            </a:r>
          </a:p>
          <a:p>
            <a:pPr marL="457200" indent="-274320" eaLnBrk="1" fontAlgn="auto" hangingPunct="1">
              <a:spcBef>
                <a:spcPts val="0"/>
              </a:spcBef>
              <a:spcAft>
                <a:spcPts val="1000"/>
              </a:spcAft>
              <a:buClrTx/>
              <a:buSzTx/>
              <a:buFontTx/>
              <a:buChar char="-"/>
            </a:pPr>
            <a:r>
              <a:rPr lang="en-US" sz="2400" dirty="0">
                <a:solidFill>
                  <a:schemeClr val="accent4">
                    <a:lumMod val="50000"/>
                  </a:schemeClr>
                </a:solidFill>
              </a:rPr>
              <a:t>Choose smaller one from each location to form a fast one (Precise)</a:t>
            </a:r>
          </a:p>
          <a:p>
            <a:pPr marL="0" indent="0" eaLnBrk="1" fontAlgn="auto" hangingPunct="1">
              <a:spcBef>
                <a:spcPts val="0"/>
              </a:spcBef>
              <a:spcAft>
                <a:spcPts val="0"/>
              </a:spcAft>
              <a:buClrTx/>
              <a:buSzTx/>
              <a:buNone/>
            </a:pPr>
            <a:r>
              <a:rPr lang="en-US" dirty="0">
                <a:solidFill>
                  <a:schemeClr val="accent4">
                    <a:lumMod val="50000"/>
                  </a:schemeClr>
                </a:solidFill>
              </a:rPr>
              <a:t>Guarantee </a:t>
            </a:r>
            <a:r>
              <a:rPr lang="en-US" dirty="0">
                <a:solidFill>
                  <a:srgbClr val="0432FF"/>
                </a:solidFill>
              </a:rPr>
              <a:t>partial precise</a:t>
            </a:r>
            <a:r>
              <a:rPr lang="en-US" dirty="0">
                <a:solidFill>
                  <a:schemeClr val="accent4">
                    <a:lumMod val="50000"/>
                  </a:schemeClr>
                </a:solidFill>
              </a:rPr>
              <a:t> for the other slow row</a:t>
            </a:r>
          </a:p>
        </p:txBody>
      </p:sp>
      <p:grpSp>
        <p:nvGrpSpPr>
          <p:cNvPr id="214" name="Group 213"/>
          <p:cNvGrpSpPr/>
          <p:nvPr/>
        </p:nvGrpSpPr>
        <p:grpSpPr>
          <a:xfrm>
            <a:off x="8937519" y="3024495"/>
            <a:ext cx="2971980" cy="1089083"/>
            <a:chOff x="8937519" y="3024495"/>
            <a:chExt cx="2971980" cy="1089083"/>
          </a:xfrm>
        </p:grpSpPr>
        <p:grpSp>
          <p:nvGrpSpPr>
            <p:cNvPr id="215" name="Group 214"/>
            <p:cNvGrpSpPr/>
            <p:nvPr/>
          </p:nvGrpSpPr>
          <p:grpSpPr>
            <a:xfrm>
              <a:off x="8937519" y="3299167"/>
              <a:ext cx="2971980" cy="814411"/>
              <a:chOff x="8937519" y="3299167"/>
              <a:chExt cx="2971980" cy="814411"/>
            </a:xfrm>
          </p:grpSpPr>
          <p:sp>
            <p:nvSpPr>
              <p:cNvPr id="217" name="TextBox 216"/>
              <p:cNvSpPr txBox="1"/>
              <p:nvPr/>
            </p:nvSpPr>
            <p:spPr>
              <a:xfrm>
                <a:off x="8950219" y="3299167"/>
                <a:ext cx="1192955" cy="461665"/>
              </a:xfrm>
              <a:prstGeom prst="rect">
                <a:avLst/>
              </a:prstGeom>
              <a:noFill/>
            </p:spPr>
            <p:txBody>
              <a:bodyPr wrap="none" rtlCol="0">
                <a:spAutoFit/>
              </a:bodyPr>
              <a:lstStyle/>
              <a:p>
                <a:r>
                  <a:rPr lang="en-US" sz="2400" dirty="0" err="1">
                    <a:solidFill>
                      <a:schemeClr val="accent1">
                        <a:lumMod val="50000"/>
                      </a:schemeClr>
                    </a:solidFill>
                  </a:rPr>
                  <a:t>tWR</a:t>
                </a:r>
                <a:r>
                  <a:rPr lang="en-US" sz="2400" dirty="0">
                    <a:solidFill>
                      <a:schemeClr val="accent1">
                        <a:lumMod val="50000"/>
                      </a:schemeClr>
                    </a:solidFill>
                  </a:rPr>
                  <a:t>=24</a:t>
                </a:r>
              </a:p>
            </p:txBody>
          </p:sp>
          <p:sp>
            <p:nvSpPr>
              <p:cNvPr id="218" name="TextBox 217"/>
              <p:cNvSpPr txBox="1"/>
              <p:nvPr/>
            </p:nvSpPr>
            <p:spPr>
              <a:xfrm>
                <a:off x="8937519" y="3651913"/>
                <a:ext cx="1192955" cy="461665"/>
              </a:xfrm>
              <a:prstGeom prst="rect">
                <a:avLst/>
              </a:prstGeom>
              <a:noFill/>
            </p:spPr>
            <p:txBody>
              <a:bodyPr wrap="none" rtlCol="0">
                <a:spAutoFit/>
              </a:bodyPr>
              <a:lstStyle/>
              <a:p>
                <a:r>
                  <a:rPr lang="en-US" sz="2400" dirty="0" err="1">
                    <a:solidFill>
                      <a:schemeClr val="accent1">
                        <a:lumMod val="50000"/>
                      </a:schemeClr>
                    </a:solidFill>
                  </a:rPr>
                  <a:t>tWR</a:t>
                </a:r>
                <a:r>
                  <a:rPr lang="en-US" sz="2400" dirty="0">
                    <a:solidFill>
                      <a:schemeClr val="accent1">
                        <a:lumMod val="50000"/>
                      </a:schemeClr>
                    </a:solidFill>
                  </a:rPr>
                  <a:t>=23</a:t>
                </a:r>
              </a:p>
            </p:txBody>
          </p:sp>
          <p:cxnSp>
            <p:nvCxnSpPr>
              <p:cNvPr id="219" name="Straight Connector 218"/>
              <p:cNvCxnSpPr/>
              <p:nvPr/>
            </p:nvCxnSpPr>
            <p:spPr>
              <a:xfrm flipV="1">
                <a:off x="8983419" y="3693549"/>
                <a:ext cx="2926080" cy="2231"/>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8983419" y="3406385"/>
                <a:ext cx="2926080" cy="2231"/>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grpSp>
        <p:sp>
          <p:nvSpPr>
            <p:cNvPr id="216" name="TextBox 215"/>
            <p:cNvSpPr txBox="1"/>
            <p:nvPr/>
          </p:nvSpPr>
          <p:spPr>
            <a:xfrm>
              <a:off x="9067821" y="3024495"/>
              <a:ext cx="949427" cy="461665"/>
            </a:xfrm>
            <a:prstGeom prst="rect">
              <a:avLst/>
            </a:prstGeom>
            <a:noFill/>
          </p:spPr>
          <p:txBody>
            <a:bodyPr wrap="none" rtlCol="0">
              <a:spAutoFit/>
            </a:bodyPr>
            <a:lstStyle/>
            <a:p>
              <a:r>
                <a:rPr lang="en-US" sz="2400" b="1" dirty="0">
                  <a:solidFill>
                    <a:schemeClr val="accent1">
                      <a:lumMod val="50000"/>
                    </a:schemeClr>
                  </a:solidFill>
                </a:rPr>
                <a:t>Worst</a:t>
              </a:r>
            </a:p>
          </p:txBody>
        </p:sp>
      </p:grpSp>
      <p:grpSp>
        <p:nvGrpSpPr>
          <p:cNvPr id="23" name="Group 22"/>
          <p:cNvGrpSpPr/>
          <p:nvPr/>
        </p:nvGrpSpPr>
        <p:grpSpPr>
          <a:xfrm>
            <a:off x="9793392" y="2853980"/>
            <a:ext cx="1435842" cy="1688988"/>
            <a:chOff x="9793392" y="2853980"/>
            <a:chExt cx="1435842" cy="1688988"/>
          </a:xfrm>
        </p:grpSpPr>
        <p:sp>
          <p:nvSpPr>
            <p:cNvPr id="213" name="Oval 212"/>
            <p:cNvSpPr/>
            <p:nvPr/>
          </p:nvSpPr>
          <p:spPr>
            <a:xfrm>
              <a:off x="10055819" y="2853980"/>
              <a:ext cx="840472" cy="1299380"/>
            </a:xfrm>
            <a:prstGeom prst="ellipse">
              <a:avLst/>
            </a:prstGeom>
            <a:noFill/>
            <a:ln w="50800">
              <a:solidFill>
                <a:srgbClr val="0432FF"/>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TextBox 20"/>
            <p:cNvSpPr txBox="1"/>
            <p:nvPr/>
          </p:nvSpPr>
          <p:spPr>
            <a:xfrm>
              <a:off x="9793392" y="4081303"/>
              <a:ext cx="1435842" cy="461665"/>
            </a:xfrm>
            <a:prstGeom prst="rect">
              <a:avLst/>
            </a:prstGeom>
            <a:noFill/>
          </p:spPr>
          <p:txBody>
            <a:bodyPr wrap="none" rtlCol="0">
              <a:spAutoFit/>
            </a:bodyPr>
            <a:lstStyle/>
            <a:p>
              <a:r>
                <a:rPr lang="en-US" sz="2400">
                  <a:solidFill>
                    <a:srgbClr val="0432FF"/>
                  </a:solidFill>
                </a:rPr>
                <a:t>all precise</a:t>
              </a:r>
            </a:p>
          </p:txBody>
        </p:sp>
      </p:grpSp>
      <p:cxnSp>
        <p:nvCxnSpPr>
          <p:cNvPr id="221" name="Straight Arrow Connector 220"/>
          <p:cNvCxnSpPr/>
          <p:nvPr/>
        </p:nvCxnSpPr>
        <p:spPr>
          <a:xfrm flipV="1">
            <a:off x="1547554" y="4527298"/>
            <a:ext cx="6881036" cy="20625"/>
          </a:xfrm>
          <a:prstGeom prst="straightConnector1">
            <a:avLst/>
          </a:prstGeom>
          <a:ln w="31750">
            <a:solidFill>
              <a:srgbClr val="660066"/>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grpSp>
        <p:nvGrpSpPr>
          <p:cNvPr id="222" name="Group 221"/>
          <p:cNvGrpSpPr/>
          <p:nvPr/>
        </p:nvGrpSpPr>
        <p:grpSpPr>
          <a:xfrm>
            <a:off x="1536495" y="4054610"/>
            <a:ext cx="502061" cy="502532"/>
            <a:chOff x="541448" y="5584634"/>
            <a:chExt cx="271041" cy="400224"/>
          </a:xfrm>
        </p:grpSpPr>
        <p:cxnSp>
          <p:nvCxnSpPr>
            <p:cNvPr id="223" name="Straight Arrow Connector 222"/>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24" name="TextBox 223"/>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cxnSp>
        <p:nvCxnSpPr>
          <p:cNvPr id="225" name="Straight Arrow Connector 224"/>
          <p:cNvCxnSpPr/>
          <p:nvPr/>
        </p:nvCxnSpPr>
        <p:spPr>
          <a:xfrm>
            <a:off x="4978644" y="4538499"/>
            <a:ext cx="0" cy="367407"/>
          </a:xfrm>
          <a:prstGeom prst="straightConnector1">
            <a:avLst/>
          </a:prstGeom>
          <a:ln w="25400">
            <a:solidFill>
              <a:srgbClr val="660066"/>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226" name="TextBox 225"/>
          <p:cNvSpPr txBox="1"/>
          <p:nvPr/>
        </p:nvSpPr>
        <p:spPr>
          <a:xfrm>
            <a:off x="5004305" y="4510024"/>
            <a:ext cx="657552" cy="461665"/>
          </a:xfrm>
          <a:prstGeom prst="rect">
            <a:avLst/>
          </a:prstGeom>
          <a:noFill/>
        </p:spPr>
        <p:txBody>
          <a:bodyPr wrap="none" rtlCol="0">
            <a:spAutoFit/>
          </a:bodyPr>
          <a:lstStyle/>
          <a:p>
            <a:r>
              <a:rPr lang="en-US" sz="2400" dirty="0">
                <a:solidFill>
                  <a:schemeClr val="accent4">
                    <a:lumMod val="50000"/>
                  </a:schemeClr>
                </a:solidFill>
                <a:cs typeface="Times New Roman"/>
              </a:rPr>
              <a:t>64b</a:t>
            </a:r>
          </a:p>
        </p:txBody>
      </p:sp>
      <p:grpSp>
        <p:nvGrpSpPr>
          <p:cNvPr id="227" name="Group 226"/>
          <p:cNvGrpSpPr/>
          <p:nvPr/>
        </p:nvGrpSpPr>
        <p:grpSpPr>
          <a:xfrm>
            <a:off x="8392723" y="4054610"/>
            <a:ext cx="502061" cy="502532"/>
            <a:chOff x="541448" y="5584634"/>
            <a:chExt cx="271041" cy="400224"/>
          </a:xfrm>
        </p:grpSpPr>
        <p:cxnSp>
          <p:nvCxnSpPr>
            <p:cNvPr id="228" name="Straight Arrow Connector 227"/>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30" name="Group 229"/>
          <p:cNvGrpSpPr/>
          <p:nvPr/>
        </p:nvGrpSpPr>
        <p:grpSpPr>
          <a:xfrm>
            <a:off x="2515956" y="4054610"/>
            <a:ext cx="502061" cy="502532"/>
            <a:chOff x="541448" y="5584634"/>
            <a:chExt cx="271041" cy="400224"/>
          </a:xfrm>
        </p:grpSpPr>
        <p:cxnSp>
          <p:nvCxnSpPr>
            <p:cNvPr id="231" name="Straight Arrow Connector 230"/>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32" name="TextBox 231"/>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33" name="Group 232"/>
          <p:cNvGrpSpPr/>
          <p:nvPr/>
        </p:nvGrpSpPr>
        <p:grpSpPr>
          <a:xfrm>
            <a:off x="3495417" y="4054610"/>
            <a:ext cx="502061" cy="502532"/>
            <a:chOff x="541448" y="5584634"/>
            <a:chExt cx="271041" cy="400224"/>
          </a:xfrm>
        </p:grpSpPr>
        <p:cxnSp>
          <p:nvCxnSpPr>
            <p:cNvPr id="234" name="Straight Arrow Connector 233"/>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36" name="Group 235"/>
          <p:cNvGrpSpPr/>
          <p:nvPr/>
        </p:nvGrpSpPr>
        <p:grpSpPr>
          <a:xfrm>
            <a:off x="4474878" y="4054610"/>
            <a:ext cx="502061" cy="502532"/>
            <a:chOff x="541448" y="5584634"/>
            <a:chExt cx="271041" cy="400224"/>
          </a:xfrm>
        </p:grpSpPr>
        <p:cxnSp>
          <p:nvCxnSpPr>
            <p:cNvPr id="237" name="Straight Arrow Connector 236"/>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38" name="TextBox 237"/>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39" name="Group 238"/>
          <p:cNvGrpSpPr/>
          <p:nvPr/>
        </p:nvGrpSpPr>
        <p:grpSpPr>
          <a:xfrm>
            <a:off x="5454339" y="4054610"/>
            <a:ext cx="502061" cy="502532"/>
            <a:chOff x="541448" y="5584634"/>
            <a:chExt cx="271041" cy="400224"/>
          </a:xfrm>
        </p:grpSpPr>
        <p:cxnSp>
          <p:nvCxnSpPr>
            <p:cNvPr id="240" name="Straight Arrow Connector 239"/>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42" name="Group 241"/>
          <p:cNvGrpSpPr/>
          <p:nvPr/>
        </p:nvGrpSpPr>
        <p:grpSpPr>
          <a:xfrm>
            <a:off x="6433800" y="4054610"/>
            <a:ext cx="502061" cy="502532"/>
            <a:chOff x="541448" y="5584634"/>
            <a:chExt cx="271041" cy="400224"/>
          </a:xfrm>
        </p:grpSpPr>
        <p:cxnSp>
          <p:nvCxnSpPr>
            <p:cNvPr id="243" name="Straight Arrow Connector 242"/>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44" name="TextBox 243"/>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grpSp>
        <p:nvGrpSpPr>
          <p:cNvPr id="245" name="Group 244"/>
          <p:cNvGrpSpPr/>
          <p:nvPr/>
        </p:nvGrpSpPr>
        <p:grpSpPr>
          <a:xfrm>
            <a:off x="7413261" y="4054610"/>
            <a:ext cx="502061" cy="502532"/>
            <a:chOff x="541448" y="5584634"/>
            <a:chExt cx="271041" cy="400224"/>
          </a:xfrm>
        </p:grpSpPr>
        <p:cxnSp>
          <p:nvCxnSpPr>
            <p:cNvPr id="246" name="Straight Arrow Connector 245"/>
            <p:cNvCxnSpPr/>
            <p:nvPr/>
          </p:nvCxnSpPr>
          <p:spPr>
            <a:xfrm>
              <a:off x="557928" y="5584634"/>
              <a:ext cx="0" cy="364121"/>
            </a:xfrm>
            <a:prstGeom prst="straightConnector1">
              <a:avLst/>
            </a:prstGeom>
            <a:ln w="22225">
              <a:solidFill>
                <a:srgbClr val="660066"/>
              </a:solidFill>
              <a:headEnd type="arrow" w="med" len="lg"/>
              <a:tailEnd type="arrow" w="med" len="lg"/>
            </a:ln>
          </p:spPr>
          <p:style>
            <a:lnRef idx="2">
              <a:schemeClr val="accent1"/>
            </a:lnRef>
            <a:fillRef idx="0">
              <a:schemeClr val="accent1"/>
            </a:fillRef>
            <a:effectRef idx="1">
              <a:schemeClr val="accent1"/>
            </a:effectRef>
            <a:fontRef idx="minor">
              <a:schemeClr val="tx1"/>
            </a:fontRef>
          </p:style>
        </p:cxnSp>
        <p:sp>
          <p:nvSpPr>
            <p:cNvPr id="247" name="TextBox 246"/>
            <p:cNvSpPr txBox="1"/>
            <p:nvPr/>
          </p:nvSpPr>
          <p:spPr>
            <a:xfrm>
              <a:off x="541448" y="5617183"/>
              <a:ext cx="271041" cy="367675"/>
            </a:xfrm>
            <a:prstGeom prst="rect">
              <a:avLst/>
            </a:prstGeom>
            <a:noFill/>
          </p:spPr>
          <p:txBody>
            <a:bodyPr wrap="none" rtlCol="0">
              <a:spAutoFit/>
            </a:bodyPr>
            <a:lstStyle/>
            <a:p>
              <a:r>
                <a:rPr lang="en-US" sz="2400" dirty="0">
                  <a:solidFill>
                    <a:schemeClr val="accent4">
                      <a:lumMod val="50000"/>
                    </a:schemeClr>
                  </a:solidFill>
                  <a:cs typeface="Times New Roman"/>
                </a:rPr>
                <a:t>8b</a:t>
              </a:r>
            </a:p>
          </p:txBody>
        </p:sp>
      </p:grpSp>
    </p:spTree>
    <p:extLst>
      <p:ext uri="{BB962C8B-B14F-4D97-AF65-F5344CB8AC3E}">
        <p14:creationId xmlns:p14="http://schemas.microsoft.com/office/powerpoint/2010/main" val="7744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QUALITY</a:t>
            </a:r>
          </a:p>
        </p:txBody>
      </p:sp>
      <p:sp>
        <p:nvSpPr>
          <p:cNvPr id="4" name="Slide Number Placeholder 3"/>
          <p:cNvSpPr>
            <a:spLocks noGrp="1"/>
          </p:cNvSpPr>
          <p:nvPr>
            <p:ph type="sldNum" sz="quarter" idx="12"/>
          </p:nvPr>
        </p:nvSpPr>
        <p:spPr/>
        <p:txBody>
          <a:bodyPr/>
          <a:lstStyle/>
          <a:p>
            <a:fld id="{0BC41B36-6335-F546-90B9-E2121371E10D}" type="slidenum">
              <a:rPr lang="en-US" smtClean="0"/>
              <a:t>44</a:t>
            </a:fld>
            <a:endParaRPr lang="en-US"/>
          </a:p>
        </p:txBody>
      </p:sp>
      <p:grpSp>
        <p:nvGrpSpPr>
          <p:cNvPr id="5" name="Group 4"/>
          <p:cNvGrpSpPr/>
          <p:nvPr/>
        </p:nvGrpSpPr>
        <p:grpSpPr>
          <a:xfrm>
            <a:off x="1275841" y="4512222"/>
            <a:ext cx="9711949" cy="2080942"/>
            <a:chOff x="1" y="4598543"/>
            <a:chExt cx="9198356" cy="1856614"/>
          </a:xfrm>
        </p:grpSpPr>
        <p:grpSp>
          <p:nvGrpSpPr>
            <p:cNvPr id="6" name="Group 5"/>
            <p:cNvGrpSpPr/>
            <p:nvPr/>
          </p:nvGrpSpPr>
          <p:grpSpPr>
            <a:xfrm>
              <a:off x="1" y="4626355"/>
              <a:ext cx="9198356" cy="1828802"/>
              <a:chOff x="1" y="4105655"/>
              <a:chExt cx="9198356" cy="1828802"/>
            </a:xfrm>
          </p:grpSpPr>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4105657"/>
                <a:ext cx="1828800" cy="1828800"/>
              </a:xfrm>
              <a:prstGeom prst="rect">
                <a:avLst/>
              </a:prstGeom>
            </p:spPr>
          </p:pic>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36589" y="4105657"/>
                <a:ext cx="1828800" cy="1828800"/>
              </a:xfrm>
              <a:prstGeom prst="rect">
                <a:avLst/>
              </a:prstGeom>
            </p:spPr>
          </p:pic>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69557" y="4105657"/>
                <a:ext cx="1828800" cy="1828800"/>
              </a:xfrm>
              <a:prstGeom prst="rect">
                <a:avLst/>
              </a:prstGeom>
            </p:spPr>
          </p:pic>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84520" y="4105656"/>
                <a:ext cx="1828800" cy="1828800"/>
              </a:xfrm>
              <a:prstGeom prst="rect">
                <a:avLst/>
              </a:prstGeom>
            </p:spPr>
          </p:pic>
          <p:pic>
            <p:nvPicPr>
              <p:cNvPr id="17" name="Picture 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707178" y="4105655"/>
                <a:ext cx="1828800" cy="1828800"/>
              </a:xfrm>
              <a:prstGeom prst="rect">
                <a:avLst/>
              </a:prstGeom>
            </p:spPr>
          </p:pic>
        </p:grpSp>
        <p:grpSp>
          <p:nvGrpSpPr>
            <p:cNvPr id="7" name="Group 6"/>
            <p:cNvGrpSpPr/>
            <p:nvPr/>
          </p:nvGrpSpPr>
          <p:grpSpPr>
            <a:xfrm>
              <a:off x="493628" y="4598543"/>
              <a:ext cx="8354892" cy="368309"/>
              <a:chOff x="493628" y="6452743"/>
              <a:chExt cx="8354892" cy="368309"/>
            </a:xfrm>
          </p:grpSpPr>
          <p:sp>
            <p:nvSpPr>
              <p:cNvPr id="8" name="TextBox 7"/>
              <p:cNvSpPr txBox="1"/>
              <p:nvPr/>
            </p:nvSpPr>
            <p:spPr>
              <a:xfrm>
                <a:off x="493628" y="6464074"/>
                <a:ext cx="880758" cy="356978"/>
              </a:xfrm>
              <a:prstGeom prst="rect">
                <a:avLst/>
              </a:prstGeom>
              <a:noFill/>
            </p:spPr>
            <p:txBody>
              <a:bodyPr wrap="none" rtlCol="0">
                <a:spAutoFit/>
              </a:bodyPr>
              <a:lstStyle/>
              <a:p>
                <a:r>
                  <a:rPr lang="en-US" sz="2000" dirty="0">
                    <a:solidFill>
                      <a:srgbClr val="FFFF00"/>
                    </a:solidFill>
                  </a:rPr>
                  <a:t>Precise</a:t>
                </a:r>
              </a:p>
            </p:txBody>
          </p:sp>
          <p:sp>
            <p:nvSpPr>
              <p:cNvPr id="9" name="TextBox 8"/>
              <p:cNvSpPr txBox="1"/>
              <p:nvPr/>
            </p:nvSpPr>
            <p:spPr>
              <a:xfrm>
                <a:off x="2335127" y="6452743"/>
                <a:ext cx="838368" cy="356978"/>
              </a:xfrm>
              <a:prstGeom prst="rect">
                <a:avLst/>
              </a:prstGeom>
              <a:noFill/>
            </p:spPr>
            <p:txBody>
              <a:bodyPr wrap="none" rtlCol="0">
                <a:spAutoFit/>
              </a:bodyPr>
              <a:lstStyle/>
              <a:p>
                <a:r>
                  <a:rPr lang="en-US" sz="2000">
                    <a:solidFill>
                      <a:srgbClr val="FFFF00"/>
                    </a:solidFill>
                  </a:rPr>
                  <a:t>Base-2</a:t>
                </a:r>
                <a:endParaRPr lang="en-US" sz="2000" dirty="0">
                  <a:solidFill>
                    <a:srgbClr val="FFFF00"/>
                  </a:solidFill>
                </a:endParaRPr>
              </a:p>
            </p:txBody>
          </p:sp>
          <p:sp>
            <p:nvSpPr>
              <p:cNvPr id="10" name="TextBox 9"/>
              <p:cNvSpPr txBox="1"/>
              <p:nvPr/>
            </p:nvSpPr>
            <p:spPr>
              <a:xfrm>
                <a:off x="4189327" y="6464074"/>
                <a:ext cx="933044" cy="356978"/>
              </a:xfrm>
              <a:prstGeom prst="rect">
                <a:avLst/>
              </a:prstGeom>
              <a:noFill/>
            </p:spPr>
            <p:txBody>
              <a:bodyPr wrap="none" rtlCol="0">
                <a:spAutoFit/>
              </a:bodyPr>
              <a:lstStyle/>
              <a:p>
                <a:r>
                  <a:rPr lang="en-US" sz="2000" dirty="0">
                    <a:solidFill>
                      <a:srgbClr val="FFFF00"/>
                    </a:solidFill>
                  </a:rPr>
                  <a:t>DrMP-2</a:t>
                </a:r>
              </a:p>
            </p:txBody>
          </p:sp>
          <p:sp>
            <p:nvSpPr>
              <p:cNvPr id="11" name="TextBox 10"/>
              <p:cNvSpPr txBox="1"/>
              <p:nvPr/>
            </p:nvSpPr>
            <p:spPr>
              <a:xfrm>
                <a:off x="6018127" y="6452743"/>
                <a:ext cx="838368" cy="356978"/>
              </a:xfrm>
              <a:prstGeom prst="rect">
                <a:avLst/>
              </a:prstGeom>
              <a:noFill/>
            </p:spPr>
            <p:txBody>
              <a:bodyPr wrap="none" rtlCol="0">
                <a:spAutoFit/>
              </a:bodyPr>
              <a:lstStyle/>
              <a:p>
                <a:r>
                  <a:rPr lang="en-US" sz="2000">
                    <a:solidFill>
                      <a:srgbClr val="FFFF00"/>
                    </a:solidFill>
                  </a:rPr>
                  <a:t>Base-4</a:t>
                </a:r>
                <a:endParaRPr lang="en-US" sz="2000" dirty="0">
                  <a:solidFill>
                    <a:srgbClr val="FFFF00"/>
                  </a:solidFill>
                </a:endParaRPr>
              </a:p>
            </p:txBody>
          </p:sp>
          <p:sp>
            <p:nvSpPr>
              <p:cNvPr id="12" name="TextBox 11"/>
              <p:cNvSpPr txBox="1"/>
              <p:nvPr/>
            </p:nvSpPr>
            <p:spPr>
              <a:xfrm>
                <a:off x="7915476" y="6464074"/>
                <a:ext cx="933044" cy="356978"/>
              </a:xfrm>
              <a:prstGeom prst="rect">
                <a:avLst/>
              </a:prstGeom>
              <a:noFill/>
            </p:spPr>
            <p:txBody>
              <a:bodyPr wrap="none" rtlCol="0">
                <a:spAutoFit/>
              </a:bodyPr>
              <a:lstStyle/>
              <a:p>
                <a:r>
                  <a:rPr lang="en-US" sz="2000" dirty="0">
                    <a:solidFill>
                      <a:srgbClr val="FFFF00"/>
                    </a:solidFill>
                  </a:rPr>
                  <a:t>DrMP-4</a:t>
                </a:r>
              </a:p>
            </p:txBody>
          </p:sp>
        </p:grpSp>
      </p:grpSp>
      <p:graphicFrame>
        <p:nvGraphicFramePr>
          <p:cNvPr id="19" name="Chart 18"/>
          <p:cNvGraphicFramePr>
            <a:graphicFrameLocks/>
          </p:cNvGraphicFramePr>
          <p:nvPr>
            <p:extLst>
              <p:ext uri="{D42A27DB-BD31-4B8C-83A1-F6EECF244321}">
                <p14:modId xmlns:p14="http://schemas.microsoft.com/office/powerpoint/2010/main" val="510392056"/>
              </p:ext>
            </p:extLst>
          </p:nvPr>
        </p:nvGraphicFramePr>
        <p:xfrm>
          <a:off x="1097280" y="1097280"/>
          <a:ext cx="10241280" cy="4023360"/>
        </p:xfrm>
        <a:graphic>
          <a:graphicData uri="http://schemas.openxmlformats.org/drawingml/2006/chart">
            <c:chart xmlns:c="http://schemas.openxmlformats.org/drawingml/2006/chart" xmlns:r="http://schemas.openxmlformats.org/officeDocument/2006/relationships" r:id="rId7"/>
          </a:graphicData>
        </a:graphic>
      </p:graphicFrame>
      <p:sp>
        <p:nvSpPr>
          <p:cNvPr id="20" name="Oval 19"/>
          <p:cNvSpPr/>
          <p:nvPr/>
        </p:nvSpPr>
        <p:spPr>
          <a:xfrm>
            <a:off x="6428096" y="1801501"/>
            <a:ext cx="1624083" cy="2429304"/>
          </a:xfrm>
          <a:prstGeom prst="ellipse">
            <a:avLst/>
          </a:prstGeom>
          <a:noFill/>
          <a:ln w="50800">
            <a:solidFill>
              <a:srgbClr val="0432FF"/>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4" name="Group 23"/>
          <p:cNvGrpSpPr/>
          <p:nvPr/>
        </p:nvGrpSpPr>
        <p:grpSpPr>
          <a:xfrm>
            <a:off x="1216358" y="3105259"/>
            <a:ext cx="9821757" cy="1828845"/>
            <a:chOff x="1216358" y="3105259"/>
            <a:chExt cx="9821757" cy="1828845"/>
          </a:xfrm>
        </p:grpSpPr>
        <p:sp>
          <p:nvSpPr>
            <p:cNvPr id="21" name="Left Brace 20"/>
            <p:cNvSpPr/>
            <p:nvPr/>
          </p:nvSpPr>
          <p:spPr>
            <a:xfrm rot="5400000">
              <a:off x="5672763" y="-431248"/>
              <a:ext cx="908947" cy="9821757"/>
            </a:xfrm>
            <a:prstGeom prst="leftBrace">
              <a:avLst>
                <a:gd name="adj1" fmla="val 8333"/>
                <a:gd name="adj2" fmla="val 8846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p:cNvSpPr/>
            <p:nvPr/>
          </p:nvSpPr>
          <p:spPr>
            <a:xfrm>
              <a:off x="2166258" y="3105259"/>
              <a:ext cx="1297674" cy="1081110"/>
            </a:xfrm>
            <a:prstGeom prst="ellipse">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7" name="Group 26"/>
          <p:cNvGrpSpPr/>
          <p:nvPr/>
        </p:nvGrpSpPr>
        <p:grpSpPr>
          <a:xfrm>
            <a:off x="4126402" y="2620405"/>
            <a:ext cx="1750470" cy="3653302"/>
            <a:chOff x="4126402" y="2620405"/>
            <a:chExt cx="1750470" cy="3653302"/>
          </a:xfrm>
        </p:grpSpPr>
        <p:pic>
          <p:nvPicPr>
            <p:cNvPr id="3" name="Picture 2"/>
            <p:cNvPicPr>
              <a:picLocks/>
            </p:cNvPicPr>
            <p:nvPr/>
          </p:nvPicPr>
          <p:blipFill>
            <a:blip r:embed="rId8"/>
            <a:stretch>
              <a:fillRect/>
            </a:stretch>
          </p:blipFill>
          <p:spPr>
            <a:xfrm>
              <a:off x="4413832" y="2620405"/>
              <a:ext cx="1463040" cy="1463040"/>
            </a:xfrm>
            <a:prstGeom prst="ellipse">
              <a:avLst/>
            </a:prstGeom>
            <a:ln>
              <a:solidFill>
                <a:srgbClr val="FF0000"/>
              </a:solidFill>
            </a:ln>
          </p:spPr>
        </p:pic>
        <p:cxnSp>
          <p:nvCxnSpPr>
            <p:cNvPr id="22" name="Straight Arrow Connector 21"/>
            <p:cNvCxnSpPr>
              <a:endCxn id="3" idx="4"/>
            </p:cNvCxnSpPr>
            <p:nvPr/>
          </p:nvCxnSpPr>
          <p:spPr>
            <a:xfrm flipV="1">
              <a:off x="4413832" y="4083445"/>
              <a:ext cx="731520" cy="17614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126402" y="5816507"/>
              <a:ext cx="457200" cy="457200"/>
            </a:xfrm>
            <a:prstGeom prst="ellipse">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32" name="Group 31"/>
          <p:cNvGrpSpPr/>
          <p:nvPr/>
        </p:nvGrpSpPr>
        <p:grpSpPr>
          <a:xfrm>
            <a:off x="6217920" y="2620405"/>
            <a:ext cx="1463040" cy="3370560"/>
            <a:chOff x="6217920" y="2620405"/>
            <a:chExt cx="1463040" cy="3370560"/>
          </a:xfrm>
        </p:grpSpPr>
        <p:pic>
          <p:nvPicPr>
            <p:cNvPr id="28" name="Picture 27"/>
            <p:cNvPicPr>
              <a:picLocks/>
            </p:cNvPicPr>
            <p:nvPr/>
          </p:nvPicPr>
          <p:blipFill>
            <a:blip r:embed="rId9"/>
            <a:stretch>
              <a:fillRect/>
            </a:stretch>
          </p:blipFill>
          <p:spPr>
            <a:xfrm>
              <a:off x="6217920" y="2620405"/>
              <a:ext cx="1463040" cy="1463040"/>
            </a:xfrm>
            <a:prstGeom prst="ellipse">
              <a:avLst/>
            </a:prstGeom>
            <a:ln>
              <a:solidFill>
                <a:srgbClr val="FF0000"/>
              </a:solidFill>
            </a:ln>
          </p:spPr>
        </p:pic>
        <p:cxnSp>
          <p:nvCxnSpPr>
            <p:cNvPr id="29" name="Straight Arrow Connector 28"/>
            <p:cNvCxnSpPr>
              <a:endCxn id="28" idx="4"/>
            </p:cNvCxnSpPr>
            <p:nvPr/>
          </p:nvCxnSpPr>
          <p:spPr>
            <a:xfrm flipH="1" flipV="1">
              <a:off x="6949440" y="4083445"/>
              <a:ext cx="484838" cy="14787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146848" y="5533765"/>
              <a:ext cx="457200" cy="457200"/>
            </a:xfrm>
            <a:prstGeom prst="ellipse">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7401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4" name="Slide Number Placeholder 3"/>
          <p:cNvSpPr>
            <a:spLocks noGrp="1"/>
          </p:cNvSpPr>
          <p:nvPr>
            <p:ph type="sldNum" sz="quarter" idx="12"/>
          </p:nvPr>
        </p:nvSpPr>
        <p:spPr/>
        <p:txBody>
          <a:bodyPr/>
          <a:lstStyle/>
          <a:p>
            <a:fld id="{0BC41B36-6335-F546-90B9-E2121371E10D}" type="slidenum">
              <a:rPr lang="en-US" smtClean="0"/>
              <a:t>45</a:t>
            </a:fld>
            <a:endParaRPr lang="en-US"/>
          </a:p>
        </p:txBody>
      </p:sp>
      <p:sp>
        <p:nvSpPr>
          <p:cNvPr id="7" name="Content Placeholder 2"/>
          <p:cNvSpPr txBox="1">
            <a:spLocks/>
          </p:cNvSpPr>
          <p:nvPr/>
        </p:nvSpPr>
        <p:spPr bwMode="auto">
          <a:xfrm>
            <a:off x="1555845" y="5029199"/>
            <a:ext cx="10041795" cy="17127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1"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1"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1"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425E5B"/>
              </a:buClr>
              <a:buSzPct val="75000"/>
              <a:buFont typeface="Wingdings" pitchFamily="-1" charset="2"/>
              <a:buChar char=""/>
              <a:defRPr sz="18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01E20"/>
              </a:buClr>
              <a:buSzPct val="65000"/>
              <a:buFont typeface="Wingdings" pitchFamily="-1" charset="2"/>
              <a:buChar char=""/>
              <a:defRPr sz="16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eaLnBrk="1" fontAlgn="auto" hangingPunct="1">
              <a:spcBef>
                <a:spcPts val="0"/>
              </a:spcBef>
              <a:spcAft>
                <a:spcPts val="0"/>
              </a:spcAft>
              <a:buClrTx/>
              <a:buSzTx/>
              <a:buNone/>
            </a:pPr>
            <a:r>
              <a:rPr lang="en-US" dirty="0" err="1">
                <a:solidFill>
                  <a:schemeClr val="tx1">
                    <a:lumMod val="75000"/>
                    <a:lumOff val="25000"/>
                  </a:schemeClr>
                </a:solidFill>
              </a:rPr>
              <a:t>DrMP</a:t>
            </a:r>
            <a:r>
              <a:rPr lang="en-US" dirty="0">
                <a:solidFill>
                  <a:schemeClr val="accent4">
                    <a:lumMod val="50000"/>
                  </a:schemeClr>
                </a:solidFill>
              </a:rPr>
              <a:t> achieves </a:t>
            </a:r>
            <a:r>
              <a:rPr lang="en-US" dirty="0">
                <a:solidFill>
                  <a:schemeClr val="accent1"/>
                </a:solidFill>
              </a:rPr>
              <a:t>19.8%</a:t>
            </a:r>
            <a:r>
              <a:rPr lang="en-US" dirty="0">
                <a:solidFill>
                  <a:schemeClr val="accent4">
                    <a:lumMod val="50000"/>
                  </a:schemeClr>
                </a:solidFill>
              </a:rPr>
              <a:t> performance improvement</a:t>
            </a:r>
          </a:p>
          <a:p>
            <a:pPr marL="457200" lvl="1" eaLnBrk="1" fontAlgn="auto" hangingPunct="1">
              <a:spcBef>
                <a:spcPts val="0"/>
              </a:spcBef>
              <a:spcAft>
                <a:spcPts val="0"/>
              </a:spcAft>
              <a:buClrTx/>
              <a:buSzTx/>
              <a:buFontTx/>
              <a:buChar char="-"/>
            </a:pPr>
            <a:r>
              <a:rPr lang="en-US" dirty="0">
                <a:solidFill>
                  <a:schemeClr val="accent4">
                    <a:lumMod val="50000"/>
                  </a:schemeClr>
                </a:solidFill>
              </a:rPr>
              <a:t>For apps with dominant </a:t>
            </a:r>
            <a:r>
              <a:rPr lang="en-US" dirty="0" err="1">
                <a:solidFill>
                  <a:schemeClr val="accent4">
                    <a:lumMod val="50000"/>
                  </a:schemeClr>
                </a:solidFill>
              </a:rPr>
              <a:t>approx</a:t>
            </a:r>
            <a:r>
              <a:rPr lang="en-US" dirty="0">
                <a:solidFill>
                  <a:schemeClr val="accent4">
                    <a:lumMod val="50000"/>
                  </a:schemeClr>
                </a:solidFill>
              </a:rPr>
              <a:t> data accesses, </a:t>
            </a:r>
            <a:r>
              <a:rPr lang="en-US" dirty="0" err="1">
                <a:solidFill>
                  <a:schemeClr val="tx1">
                    <a:lumMod val="75000"/>
                    <a:lumOff val="25000"/>
                  </a:schemeClr>
                </a:solidFill>
              </a:rPr>
              <a:t>DrMP</a:t>
            </a:r>
            <a:r>
              <a:rPr lang="en-US" dirty="0">
                <a:solidFill>
                  <a:schemeClr val="accent4">
                    <a:lumMod val="50000"/>
                  </a:schemeClr>
                </a:solidFill>
              </a:rPr>
              <a:t> outperforms </a:t>
            </a:r>
            <a:r>
              <a:rPr lang="en-US" dirty="0">
                <a:solidFill>
                  <a:schemeClr val="tx1">
                    <a:lumMod val="75000"/>
                    <a:lumOff val="25000"/>
                  </a:schemeClr>
                </a:solidFill>
              </a:rPr>
              <a:t>PRT-free</a:t>
            </a:r>
          </a:p>
          <a:p>
            <a:pPr marL="0" indent="0" eaLnBrk="1" fontAlgn="auto" hangingPunct="1">
              <a:spcBef>
                <a:spcPts val="0"/>
              </a:spcBef>
              <a:spcAft>
                <a:spcPts val="0"/>
              </a:spcAft>
              <a:buClrTx/>
              <a:buSzTx/>
              <a:buNone/>
            </a:pPr>
            <a:r>
              <a:rPr lang="en-US" dirty="0">
                <a:solidFill>
                  <a:schemeClr val="accent4">
                    <a:lumMod val="50000"/>
                  </a:schemeClr>
                </a:solidFill>
              </a:rPr>
              <a:t>Orthogonal to RT</a:t>
            </a:r>
          </a:p>
          <a:p>
            <a:pPr marL="457200" indent="-274320" eaLnBrk="1" fontAlgn="auto" hangingPunct="1">
              <a:spcBef>
                <a:spcPts val="0"/>
              </a:spcBef>
              <a:spcAft>
                <a:spcPts val="0"/>
              </a:spcAft>
              <a:buClrTx/>
              <a:buSzTx/>
              <a:buFontTx/>
              <a:buChar char="-"/>
            </a:pPr>
            <a:r>
              <a:rPr lang="en-US" sz="2400" dirty="0">
                <a:solidFill>
                  <a:schemeClr val="tx1">
                    <a:lumMod val="75000"/>
                    <a:lumOff val="25000"/>
                  </a:schemeClr>
                </a:solidFill>
              </a:rPr>
              <a:t>RT+DrMP</a:t>
            </a:r>
            <a:r>
              <a:rPr lang="en-US" sz="2400" dirty="0">
                <a:solidFill>
                  <a:schemeClr val="accent4">
                    <a:lumMod val="50000"/>
                  </a:schemeClr>
                </a:solidFill>
              </a:rPr>
              <a:t> is </a:t>
            </a:r>
            <a:r>
              <a:rPr lang="en-US" sz="2400" dirty="0">
                <a:solidFill>
                  <a:schemeClr val="accent1"/>
                </a:solidFill>
              </a:rPr>
              <a:t>8.7%</a:t>
            </a:r>
            <a:r>
              <a:rPr lang="en-US" sz="2400" dirty="0">
                <a:solidFill>
                  <a:schemeClr val="accent4">
                    <a:lumMod val="50000"/>
                  </a:schemeClr>
                </a:solidFill>
              </a:rPr>
              <a:t> better than </a:t>
            </a:r>
            <a:r>
              <a:rPr lang="en-US" sz="2400" dirty="0">
                <a:solidFill>
                  <a:schemeClr val="tx1">
                    <a:lumMod val="75000"/>
                    <a:lumOff val="25000"/>
                  </a:schemeClr>
                </a:solidFill>
              </a:rPr>
              <a:t>PRT-free</a:t>
            </a:r>
          </a:p>
        </p:txBody>
      </p:sp>
      <p:graphicFrame>
        <p:nvGraphicFramePr>
          <p:cNvPr id="9" name="Chart 8"/>
          <p:cNvGraphicFramePr>
            <a:graphicFrameLocks/>
          </p:cNvGraphicFramePr>
          <p:nvPr>
            <p:extLst>
              <p:ext uri="{D42A27DB-BD31-4B8C-83A1-F6EECF244321}">
                <p14:modId xmlns:p14="http://schemas.microsoft.com/office/powerpoint/2010/main" val="401599201"/>
              </p:ext>
            </p:extLst>
          </p:nvPr>
        </p:nvGraphicFramePr>
        <p:xfrm>
          <a:off x="1097280" y="1097280"/>
          <a:ext cx="10241280" cy="402336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9621656" y="2378543"/>
            <a:ext cx="947695" cy="1890181"/>
            <a:chOff x="9621656" y="2378543"/>
            <a:chExt cx="947695" cy="1890181"/>
          </a:xfrm>
        </p:grpSpPr>
        <p:cxnSp>
          <p:nvCxnSpPr>
            <p:cNvPr id="10" name="Straight Arrow Connector 9"/>
            <p:cNvCxnSpPr/>
            <p:nvPr/>
          </p:nvCxnSpPr>
          <p:spPr>
            <a:xfrm>
              <a:off x="9999168" y="2759964"/>
              <a:ext cx="0" cy="1508760"/>
            </a:xfrm>
            <a:prstGeom prst="straightConnector1">
              <a:avLst/>
            </a:prstGeom>
            <a:ln w="38100">
              <a:solidFill>
                <a:schemeClr val="accent1"/>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621656" y="2378543"/>
              <a:ext cx="947695" cy="461665"/>
            </a:xfrm>
            <a:prstGeom prst="rect">
              <a:avLst/>
            </a:prstGeom>
            <a:noFill/>
          </p:spPr>
          <p:txBody>
            <a:bodyPr wrap="none" rtlCol="0">
              <a:spAutoFit/>
            </a:bodyPr>
            <a:lstStyle/>
            <a:p>
              <a:r>
                <a:rPr lang="en-US" sz="2400">
                  <a:solidFill>
                    <a:schemeClr val="accent1"/>
                  </a:solidFill>
                  <a:latin typeface="Calibri" charset="0"/>
                  <a:ea typeface="Calibri" charset="0"/>
                  <a:cs typeface="Calibri" charset="0"/>
                </a:rPr>
                <a:t>19.8%</a:t>
              </a:r>
              <a:endParaRPr lang="en-US" sz="2400" dirty="0">
                <a:solidFill>
                  <a:schemeClr val="accent1"/>
                </a:solidFill>
                <a:latin typeface="Calibri" charset="0"/>
                <a:ea typeface="Calibri" charset="0"/>
                <a:cs typeface="Calibri" charset="0"/>
              </a:endParaRPr>
            </a:p>
          </p:txBody>
        </p:sp>
      </p:grpSp>
      <p:sp>
        <p:nvSpPr>
          <p:cNvPr id="12" name="Oval 11"/>
          <p:cNvSpPr/>
          <p:nvPr/>
        </p:nvSpPr>
        <p:spPr>
          <a:xfrm>
            <a:off x="7465324" y="1883391"/>
            <a:ext cx="1116557" cy="510085"/>
          </a:xfrm>
          <a:prstGeom prst="ellipse">
            <a:avLst/>
          </a:prstGeom>
          <a:noFill/>
          <a:ln w="38100">
            <a:solidFill>
              <a:srgbClr val="0432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10534753" y="2041139"/>
            <a:ext cx="1100537" cy="461665"/>
            <a:chOff x="6583729" y="5060309"/>
            <a:chExt cx="1100537" cy="461665"/>
          </a:xfrm>
        </p:grpSpPr>
        <p:cxnSp>
          <p:nvCxnSpPr>
            <p:cNvPr id="20" name="Straight Connector 19"/>
            <p:cNvCxnSpPr/>
            <p:nvPr/>
          </p:nvCxnSpPr>
          <p:spPr>
            <a:xfrm flipV="1">
              <a:off x="6592529" y="5449347"/>
              <a:ext cx="731520" cy="7255"/>
            </a:xfrm>
            <a:prstGeom prst="line">
              <a:avLst/>
            </a:prstGeom>
            <a:ln w="12700">
              <a:solidFill>
                <a:srgbClr val="53013C"/>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6583729" y="5097262"/>
              <a:ext cx="731520" cy="7255"/>
            </a:xfrm>
            <a:prstGeom prst="line">
              <a:avLst/>
            </a:prstGeom>
            <a:ln w="12700">
              <a:solidFill>
                <a:srgbClr val="53013C"/>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898707" y="5067939"/>
              <a:ext cx="9832" cy="365760"/>
            </a:xfrm>
            <a:prstGeom prst="straightConnector1">
              <a:avLst/>
            </a:prstGeom>
            <a:ln w="38100">
              <a:solidFill>
                <a:schemeClr val="accent1"/>
              </a:solidFill>
              <a:headEnd type="triangle" w="med" len="lg"/>
              <a:tailEnd type="none" w="med" len="lg"/>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892061" y="5060309"/>
              <a:ext cx="792205" cy="461665"/>
            </a:xfrm>
            <a:prstGeom prst="rect">
              <a:avLst/>
            </a:prstGeom>
            <a:noFill/>
          </p:spPr>
          <p:txBody>
            <a:bodyPr wrap="none" rtlCol="0">
              <a:spAutoFit/>
            </a:bodyPr>
            <a:lstStyle/>
            <a:p>
              <a:r>
                <a:rPr lang="en-US" sz="2400" dirty="0">
                  <a:solidFill>
                    <a:schemeClr val="accent1"/>
                  </a:solidFill>
                  <a:latin typeface="Calibri" charset="0"/>
                  <a:ea typeface="Calibri" charset="0"/>
                  <a:cs typeface="Calibri" charset="0"/>
                </a:rPr>
                <a:t>8.7%</a:t>
              </a:r>
            </a:p>
          </p:txBody>
        </p:sp>
      </p:grpSp>
    </p:spTree>
    <p:extLst>
      <p:ext uri="{BB962C8B-B14F-4D97-AF65-F5344CB8AC3E}">
        <p14:creationId xmlns:p14="http://schemas.microsoft.com/office/powerpoint/2010/main" val="8703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dirty="0" err="1"/>
              <a:t>DrMP</a:t>
            </a:r>
            <a:endParaRPr lang="en-US" dirty="0"/>
          </a:p>
        </p:txBody>
      </p:sp>
      <p:sp>
        <p:nvSpPr>
          <p:cNvPr id="3" name="Content Placeholder 2"/>
          <p:cNvSpPr>
            <a:spLocks noGrp="1"/>
          </p:cNvSpPr>
          <p:nvPr>
            <p:ph idx="1"/>
          </p:nvPr>
        </p:nvSpPr>
        <p:spPr>
          <a:xfrm>
            <a:off x="2377440" y="1204646"/>
            <a:ext cx="9692640" cy="1238510"/>
          </a:xfrm>
        </p:spPr>
        <p:txBody>
          <a:bodyPr>
            <a:noAutofit/>
          </a:bodyPr>
          <a:lstStyle/>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Many applications can tolerate output quality loss</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sz="3600" dirty="0">
                <a:solidFill>
                  <a:schemeClr val="accent1">
                    <a:lumMod val="75000"/>
                  </a:schemeClr>
                </a:solidFill>
                <a:ea typeface="Abadi MT Condensed Light" charset="0"/>
                <a:cs typeface="Abadi MT Condensed Light" charset="0"/>
              </a:rPr>
              <a:t>Restore can be used for approximate computing</a:t>
            </a:r>
          </a:p>
        </p:txBody>
      </p:sp>
      <p:sp>
        <p:nvSpPr>
          <p:cNvPr id="4" name="Slide Number Placeholder 3"/>
          <p:cNvSpPr>
            <a:spLocks noGrp="1"/>
          </p:cNvSpPr>
          <p:nvPr>
            <p:ph type="sldNum" sz="quarter" idx="12"/>
          </p:nvPr>
        </p:nvSpPr>
        <p:spPr/>
        <p:txBody>
          <a:bodyPr/>
          <a:lstStyle/>
          <a:p>
            <a:fld id="{0BC41B36-6335-F546-90B9-E2121371E10D}" type="slidenum">
              <a:rPr lang="en-US" smtClean="0"/>
              <a:t>46</a:t>
            </a:fld>
            <a:endParaRPr lang="en-US"/>
          </a:p>
        </p:txBody>
      </p:sp>
      <p:sp>
        <p:nvSpPr>
          <p:cNvPr id="9" name="Content Placeholder 2"/>
          <p:cNvSpPr txBox="1">
            <a:spLocks/>
          </p:cNvSpPr>
          <p:nvPr/>
        </p:nvSpPr>
        <p:spPr>
          <a:xfrm>
            <a:off x="2377440" y="2816758"/>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pPr>
            <a:r>
              <a:rPr lang="en-US" sz="3600" dirty="0" err="1">
                <a:solidFill>
                  <a:schemeClr val="accent5">
                    <a:lumMod val="75000"/>
                  </a:schemeClr>
                </a:solidFill>
                <a:ea typeface="Abadi MT Condensed Light" charset="0"/>
                <a:cs typeface="Abadi MT Condensed Light" charset="0"/>
              </a:rPr>
              <a:t>DrMP</a:t>
            </a:r>
            <a:r>
              <a:rPr lang="en-US" sz="3600" dirty="0">
                <a:solidFill>
                  <a:schemeClr val="accent5">
                    <a:lumMod val="75000"/>
                  </a:schemeClr>
                </a:solidFill>
                <a:ea typeface="Abadi MT Condensed Light" charset="0"/>
                <a:cs typeface="Abadi MT Condensed Light" charset="0"/>
              </a:rPr>
              <a:t>: balance restore reductions and accuracy </a:t>
            </a:r>
          </a:p>
          <a:p>
            <a:pPr marL="0" indent="0">
              <a:lnSpc>
                <a:spcPct val="100000"/>
              </a:lnSpc>
              <a:spcBef>
                <a:spcPts val="0"/>
              </a:spcBef>
              <a:buFont typeface="Wingdings" charset="2"/>
              <a:buNone/>
            </a:pPr>
            <a:r>
              <a:rPr lang="en-US" sz="3600" dirty="0" err="1">
                <a:solidFill>
                  <a:schemeClr val="accent5">
                    <a:lumMod val="75000"/>
                  </a:schemeClr>
                </a:solidFill>
                <a:ea typeface="Abadi MT Condensed Light" charset="0"/>
                <a:cs typeface="Abadi MT Condensed Light" charset="0"/>
              </a:rPr>
              <a:t>DrMP</a:t>
            </a:r>
            <a:r>
              <a:rPr lang="en-US" sz="3600" dirty="0">
                <a:solidFill>
                  <a:schemeClr val="accent5">
                    <a:lumMod val="75000"/>
                  </a:schemeClr>
                </a:solidFill>
                <a:ea typeface="Abadi MT Condensed Light" charset="0"/>
                <a:cs typeface="Abadi MT Condensed Light" charset="0"/>
              </a:rPr>
              <a:t>’: support both approximate and precise</a:t>
            </a:r>
          </a:p>
        </p:txBody>
      </p:sp>
      <p:sp>
        <p:nvSpPr>
          <p:cNvPr id="10" name="Content Placeholder 2"/>
          <p:cNvSpPr txBox="1">
            <a:spLocks/>
          </p:cNvSpPr>
          <p:nvPr/>
        </p:nvSpPr>
        <p:spPr>
          <a:xfrm>
            <a:off x="2377440" y="4428870"/>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pPr>
            <a:r>
              <a:rPr lang="en-US" sz="3600" dirty="0">
                <a:solidFill>
                  <a:schemeClr val="accent4">
                    <a:lumMod val="75000"/>
                  </a:schemeClr>
                </a:solidFill>
                <a:ea typeface="Abadi MT Condensed Light" charset="0"/>
                <a:cs typeface="Abadi MT Condensed Light" charset="0"/>
              </a:rPr>
              <a:t>Output quality: no more than 1% accuracy loss </a:t>
            </a:r>
          </a:p>
          <a:p>
            <a:pPr marL="0" indent="0">
              <a:lnSpc>
                <a:spcPct val="100000"/>
              </a:lnSpc>
              <a:spcBef>
                <a:spcPts val="0"/>
              </a:spcBef>
              <a:buFont typeface="Wingdings" charset="2"/>
              <a:buNone/>
            </a:pPr>
            <a:r>
              <a:rPr lang="en-US" sz="3600" dirty="0">
                <a:solidFill>
                  <a:schemeClr val="accent4">
                    <a:lumMod val="75000"/>
                  </a:schemeClr>
                </a:solidFill>
                <a:ea typeface="Abadi MT Condensed Light" charset="0"/>
                <a:cs typeface="Abadi MT Condensed Light" charset="0"/>
              </a:rPr>
              <a:t>Performance: 19.8% improvement</a:t>
            </a:r>
          </a:p>
        </p:txBody>
      </p:sp>
      <p:pic>
        <p:nvPicPr>
          <p:cNvPr id="14" name="Picture 13"/>
          <p:cNvPicPr>
            <a:picLocks noChangeAspect="1"/>
          </p:cNvPicPr>
          <p:nvPr/>
        </p:nvPicPr>
        <p:blipFill rotWithShape="1">
          <a:blip r:embed="rId3" cstate="hq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835397" y="1274779"/>
            <a:ext cx="727209" cy="1100137"/>
          </a:xfrm>
          <a:prstGeom prst="rect">
            <a:avLst/>
          </a:prstGeom>
        </p:spPr>
      </p:pic>
      <p:pic>
        <p:nvPicPr>
          <p:cNvPr id="15" name="Picture 14"/>
          <p:cNvPicPr>
            <a:picLocks noChangeAspect="1"/>
          </p:cNvPicPr>
          <p:nvPr/>
        </p:nvPicPr>
        <p:blipFill rotWithShape="1">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691347" y="2969706"/>
            <a:ext cx="1109476" cy="1028700"/>
          </a:xfrm>
          <a:prstGeom prst="rect">
            <a:avLst/>
          </a:prstGeom>
        </p:spPr>
      </p:pic>
      <p:grpSp>
        <p:nvGrpSpPr>
          <p:cNvPr id="17" name="Group 16"/>
          <p:cNvGrpSpPr/>
          <p:nvPr/>
        </p:nvGrpSpPr>
        <p:grpSpPr>
          <a:xfrm>
            <a:off x="788784" y="4583668"/>
            <a:ext cx="827441" cy="1044778"/>
            <a:chOff x="788784" y="4583668"/>
            <a:chExt cx="827441" cy="1044778"/>
          </a:xfrm>
        </p:grpSpPr>
        <p:pic>
          <p:nvPicPr>
            <p:cNvPr id="18" name="Picture 17"/>
            <p:cNvPicPr>
              <a:picLocks noChangeAspect="1"/>
            </p:cNvPicPr>
            <p:nvPr/>
          </p:nvPicPr>
          <p:blipFill rotWithShape="1">
            <a:blip r:embed="rId5" cstate="hqprint">
              <a:alphaModFix amt="85000"/>
              <a:extLst>
                <a:ext uri="{28A0092B-C50C-407E-A947-70E740481C1C}">
                  <a14:useLocalDpi xmlns:a14="http://schemas.microsoft.com/office/drawing/2010/main"/>
                </a:ext>
              </a:extLst>
            </a:blip>
            <a:srcRect/>
            <a:stretch/>
          </p:blipFill>
          <p:spPr>
            <a:xfrm>
              <a:off x="788784" y="4610685"/>
              <a:ext cx="814388" cy="1017761"/>
            </a:xfrm>
            <a:prstGeom prst="rect">
              <a:avLst/>
            </a:prstGeom>
          </p:spPr>
        </p:pic>
        <p:sp>
          <p:nvSpPr>
            <p:cNvPr id="19" name="TextBox 18"/>
            <p:cNvSpPr txBox="1"/>
            <p:nvPr/>
          </p:nvSpPr>
          <p:spPr>
            <a:xfrm>
              <a:off x="812800" y="4583668"/>
              <a:ext cx="803425" cy="369332"/>
            </a:xfrm>
            <a:prstGeom prst="rect">
              <a:avLst/>
            </a:prstGeom>
            <a:noFill/>
          </p:spPr>
          <p:txBody>
            <a:bodyPr wrap="none" rtlCol="0">
              <a:spAutoFit/>
            </a:bodyPr>
            <a:lstStyle/>
            <a:p>
              <a:r>
                <a:rPr lang="en-US">
                  <a:solidFill>
                    <a:srgbClr val="0070C0"/>
                  </a:solidFill>
                  <a:latin typeface="Apple Chancery" charset="0"/>
                  <a:ea typeface="Apple Chancery" charset="0"/>
                  <a:cs typeface="Apple Chancery" charset="0"/>
                </a:rPr>
                <a:t>results</a:t>
              </a:r>
            </a:p>
          </p:txBody>
        </p:sp>
      </p:grpSp>
    </p:spTree>
    <p:extLst>
      <p:ext uri="{BB962C8B-B14F-4D97-AF65-F5344CB8AC3E}">
        <p14:creationId xmlns:p14="http://schemas.microsoft.com/office/powerpoint/2010/main" val="1818397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fld id="{0BC41B36-6335-F546-90B9-E2121371E10D}" type="slidenum">
              <a:rPr lang="en-US" smtClean="0"/>
              <a:t>47</a:t>
            </a:fld>
            <a:endParaRPr lang="en-US"/>
          </a:p>
        </p:txBody>
      </p:sp>
      <p:grpSp>
        <p:nvGrpSpPr>
          <p:cNvPr id="50" name="Group 49"/>
          <p:cNvGrpSpPr/>
          <p:nvPr/>
        </p:nvGrpSpPr>
        <p:grpSpPr>
          <a:xfrm>
            <a:off x="1357316" y="3535681"/>
            <a:ext cx="731520" cy="731520"/>
            <a:chOff x="100016" y="3600454"/>
            <a:chExt cx="731520" cy="731520"/>
          </a:xfrm>
        </p:grpSpPr>
        <p:pic>
          <p:nvPicPr>
            <p:cNvPr id="51" name="Picture 50"/>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0173" y="3645455"/>
              <a:ext cx="646113" cy="549025"/>
            </a:xfrm>
            <a:prstGeom prst="rect">
              <a:avLst/>
            </a:prstGeom>
          </p:spPr>
        </p:pic>
        <p:sp>
          <p:nvSpPr>
            <p:cNvPr id="52" name="Oval 51"/>
            <p:cNvSpPr/>
            <p:nvPr/>
          </p:nvSpPr>
          <p:spPr>
            <a:xfrm>
              <a:off x="100016" y="360045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68" name="Group 67"/>
          <p:cNvGrpSpPr/>
          <p:nvPr/>
        </p:nvGrpSpPr>
        <p:grpSpPr>
          <a:xfrm>
            <a:off x="1362691" y="2443481"/>
            <a:ext cx="731520" cy="731520"/>
            <a:chOff x="0" y="2824820"/>
            <a:chExt cx="731520" cy="731520"/>
          </a:xfrm>
        </p:grpSpPr>
        <p:grpSp>
          <p:nvGrpSpPr>
            <p:cNvPr id="69" name="Group 68"/>
            <p:cNvGrpSpPr/>
            <p:nvPr/>
          </p:nvGrpSpPr>
          <p:grpSpPr>
            <a:xfrm>
              <a:off x="40944" y="2838707"/>
              <a:ext cx="655093" cy="709711"/>
              <a:chOff x="125675" y="5371469"/>
              <a:chExt cx="1190540" cy="1126849"/>
            </a:xfrm>
          </p:grpSpPr>
          <p:sp>
            <p:nvSpPr>
              <p:cNvPr id="71" name="Rounded Rectangle 70"/>
              <p:cNvSpPr/>
              <p:nvPr/>
            </p:nvSpPr>
            <p:spPr>
              <a:xfrm>
                <a:off x="354842" y="5609230"/>
                <a:ext cx="723331" cy="655092"/>
              </a:xfrm>
              <a:prstGeom prst="roundRect">
                <a:avLst/>
              </a:prstGeom>
              <a:noFill/>
              <a:ln w="254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nvGrpSpPr>
              <p:cNvPr id="72" name="Group 71"/>
              <p:cNvGrpSpPr/>
              <p:nvPr/>
            </p:nvGrpSpPr>
            <p:grpSpPr>
              <a:xfrm>
                <a:off x="473012" y="5371469"/>
                <a:ext cx="457200" cy="182880"/>
                <a:chOff x="473012" y="5344173"/>
                <a:chExt cx="457200" cy="182880"/>
              </a:xfrm>
            </p:grpSpPr>
            <p:cxnSp>
              <p:nvCxnSpPr>
                <p:cNvPr id="89" name="Straight Connector 88"/>
                <p:cNvCxnSpPr/>
                <p:nvPr/>
              </p:nvCxnSpPr>
              <p:spPr>
                <a:xfrm>
                  <a:off x="473012" y="5344173"/>
                  <a:ext cx="0" cy="182880"/>
                </a:xfrm>
                <a:prstGeom prst="line">
                  <a:avLst/>
                </a:prstGeom>
                <a:ln w="3175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488934" y="6315438"/>
                <a:ext cx="457200" cy="182880"/>
                <a:chOff x="473012" y="5344173"/>
                <a:chExt cx="457200" cy="182880"/>
              </a:xfrm>
            </p:grpSpPr>
            <p:cxnSp>
              <p:nvCxnSpPr>
                <p:cNvPr id="85" name="Straight Connector 84"/>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rot="5400000">
                <a:off x="996175" y="5826393"/>
                <a:ext cx="457200" cy="182880"/>
                <a:chOff x="473012" y="5344173"/>
                <a:chExt cx="457200" cy="182880"/>
              </a:xfrm>
            </p:grpSpPr>
            <p:cxnSp>
              <p:nvCxnSpPr>
                <p:cNvPr id="81" name="Straight Connector 80"/>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rot="5400000">
                <a:off x="-11485" y="5826393"/>
                <a:ext cx="457200" cy="182880"/>
                <a:chOff x="473012" y="5344173"/>
                <a:chExt cx="457200" cy="182880"/>
              </a:xfrm>
            </p:grpSpPr>
            <p:cxnSp>
              <p:nvCxnSpPr>
                <p:cNvPr id="77" name="Straight Connector 76"/>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206131" y="5669432"/>
                <a:ext cx="1035672" cy="537542"/>
              </a:xfrm>
              <a:prstGeom prst="rect">
                <a:avLst/>
              </a:prstGeom>
              <a:noFill/>
            </p:spPr>
            <p:txBody>
              <a:bodyPr wrap="square" rtlCol="0">
                <a:spAutoFit/>
              </a:bodyPr>
              <a:lstStyle/>
              <a:p>
                <a:pPr algn="ctr"/>
                <a:r>
                  <a:rPr lang="en-US" sz="1600" b="1" dirty="0">
                    <a:solidFill>
                      <a:schemeClr val="accent5">
                        <a:lumMod val="50000"/>
                      </a:schemeClr>
                    </a:solidFill>
                  </a:rPr>
                  <a:t>DDR</a:t>
                </a:r>
              </a:p>
            </p:txBody>
          </p:sp>
        </p:grpSp>
        <p:sp>
          <p:nvSpPr>
            <p:cNvPr id="70" name="Oval 69"/>
            <p:cNvSpPr/>
            <p:nvPr/>
          </p:nvSpPr>
          <p:spPr>
            <a:xfrm>
              <a:off x="0" y="282482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grpSp>
        <p:nvGrpSpPr>
          <p:cNvPr id="95" name="Group 94"/>
          <p:cNvGrpSpPr/>
          <p:nvPr/>
        </p:nvGrpSpPr>
        <p:grpSpPr>
          <a:xfrm>
            <a:off x="2553480" y="1219203"/>
            <a:ext cx="7665500" cy="1078992"/>
            <a:chOff x="3251201" y="1112523"/>
            <a:chExt cx="7665500" cy="1077218"/>
          </a:xfrm>
        </p:grpSpPr>
        <p:sp>
          <p:nvSpPr>
            <p:cNvPr id="93" name="Rectangle 9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94" name="TextBox 93"/>
            <p:cNvSpPr txBox="1"/>
            <p:nvPr/>
          </p:nvSpPr>
          <p:spPr>
            <a:xfrm>
              <a:off x="3496036" y="1112523"/>
              <a:ext cx="6569940" cy="1077218"/>
            </a:xfrm>
            <a:prstGeom prst="rect">
              <a:avLst/>
            </a:prstGeom>
            <a:noFill/>
          </p:spPr>
          <p:txBody>
            <a:bodyPr wrap="none" rtlCol="0">
              <a:spAutoFit/>
            </a:bodyPr>
            <a:lstStyle/>
            <a:p>
              <a:r>
                <a:rPr lang="en-US" sz="3200" b="1" dirty="0">
                  <a:solidFill>
                    <a:schemeClr val="accent4"/>
                  </a:solidFill>
                  <a:ea typeface="Abadi MT Condensed Light" charset="0"/>
                  <a:cs typeface="Abadi MT Condensed Light" charset="0"/>
                </a:rPr>
                <a:t>RT-Next</a:t>
              </a:r>
            </a:p>
            <a:p>
              <a:r>
                <a:rPr lang="en-US" sz="3200" dirty="0">
                  <a:solidFill>
                    <a:schemeClr val="accent4"/>
                  </a:solidFill>
                  <a:ea typeface="Abadi MT Condensed Light" charset="0"/>
                  <a:cs typeface="Abadi MT Condensed Light" charset="0"/>
                </a:rPr>
                <a:t>    </a:t>
              </a:r>
              <a:r>
                <a:rPr lang="en-US" sz="2800" dirty="0">
                  <a:solidFill>
                    <a:schemeClr val="accent4"/>
                  </a:solidFill>
                  <a:ea typeface="Abadi MT Condensed Light" charset="0"/>
                  <a:cs typeface="Abadi MT Condensed Light" charset="0"/>
                </a:rPr>
                <a:t>Partial restore based on refresh distance</a:t>
              </a:r>
            </a:p>
          </p:txBody>
        </p:sp>
      </p:grpSp>
      <p:grpSp>
        <p:nvGrpSpPr>
          <p:cNvPr id="109" name="Group 108"/>
          <p:cNvGrpSpPr/>
          <p:nvPr/>
        </p:nvGrpSpPr>
        <p:grpSpPr>
          <a:xfrm>
            <a:off x="1370016" y="4687509"/>
            <a:ext cx="839784" cy="749300"/>
            <a:chOff x="1204916" y="4648200"/>
            <a:chExt cx="839784" cy="749300"/>
          </a:xfrm>
        </p:grpSpPr>
        <p:pic>
          <p:nvPicPr>
            <p:cNvPr id="107" name="Picture 106"/>
            <p:cNvPicPr>
              <a:picLocks noChangeAspect="1"/>
            </p:cNvPicPr>
            <p:nvPr/>
          </p:nvPicPr>
          <p:blipFill>
            <a:blip r:embed="rId4">
              <a:duotone>
                <a:prstClr val="black"/>
                <a:schemeClr val="accent1">
                  <a:tint val="45000"/>
                  <a:satMod val="400000"/>
                </a:schemeClr>
              </a:duotone>
            </a:blip>
            <a:stretch>
              <a:fillRect/>
            </a:stretch>
          </p:blipFill>
          <p:spPr>
            <a:xfrm>
              <a:off x="1295400" y="4648200"/>
              <a:ext cx="749300" cy="749300"/>
            </a:xfrm>
            <a:prstGeom prst="rect">
              <a:avLst/>
            </a:prstGeom>
          </p:spPr>
        </p:pic>
        <p:sp>
          <p:nvSpPr>
            <p:cNvPr id="108" name="Oval 107"/>
            <p:cNvSpPr/>
            <p:nvPr/>
          </p:nvSpPr>
          <p:spPr>
            <a:xfrm>
              <a:off x="1204916" y="465074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lumMod val="50000"/>
                  </a:schemeClr>
                </a:solidFill>
              </a:endParaRPr>
            </a:p>
          </p:txBody>
        </p:sp>
      </p:grpSp>
      <p:grpSp>
        <p:nvGrpSpPr>
          <p:cNvPr id="3" name="Group 2"/>
          <p:cNvGrpSpPr/>
          <p:nvPr/>
        </p:nvGrpSpPr>
        <p:grpSpPr>
          <a:xfrm>
            <a:off x="1358903" y="1392052"/>
            <a:ext cx="731520" cy="731520"/>
            <a:chOff x="1358903" y="1285372"/>
            <a:chExt cx="731520" cy="731520"/>
          </a:xfrm>
        </p:grpSpPr>
        <p:grpSp>
          <p:nvGrpSpPr>
            <p:cNvPr id="54" name="Group 53"/>
            <p:cNvGrpSpPr/>
            <p:nvPr/>
          </p:nvGrpSpPr>
          <p:grpSpPr>
            <a:xfrm>
              <a:off x="1477965" y="1380618"/>
              <a:ext cx="501649" cy="539750"/>
              <a:chOff x="2237160" y="4737374"/>
              <a:chExt cx="1427261" cy="1737369"/>
            </a:xfrm>
          </p:grpSpPr>
          <p:grpSp>
            <p:nvGrpSpPr>
              <p:cNvPr id="56" name="Group 55"/>
              <p:cNvGrpSpPr/>
              <p:nvPr/>
            </p:nvGrpSpPr>
            <p:grpSpPr>
              <a:xfrm>
                <a:off x="2237160" y="4737374"/>
                <a:ext cx="1427261" cy="1737369"/>
                <a:chOff x="3796877" y="3681647"/>
                <a:chExt cx="1806378" cy="2208951"/>
              </a:xfrm>
            </p:grpSpPr>
            <p:grpSp>
              <p:nvGrpSpPr>
                <p:cNvPr id="58" name="Group 57"/>
                <p:cNvGrpSpPr/>
                <p:nvPr/>
              </p:nvGrpSpPr>
              <p:grpSpPr>
                <a:xfrm>
                  <a:off x="3796877" y="3681647"/>
                  <a:ext cx="1806378" cy="2208951"/>
                  <a:chOff x="7229714" y="488439"/>
                  <a:chExt cx="1806378" cy="2208951"/>
                </a:xfrm>
              </p:grpSpPr>
              <p:cxnSp>
                <p:nvCxnSpPr>
                  <p:cNvPr id="61" name="Straight Connector 60"/>
                  <p:cNvCxnSpPr/>
                  <p:nvPr/>
                </p:nvCxnSpPr>
                <p:spPr>
                  <a:xfrm>
                    <a:off x="7229714" y="757082"/>
                    <a:ext cx="1806378" cy="0"/>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412899" y="488439"/>
                    <a:ext cx="0" cy="2208951"/>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011310" y="757082"/>
                    <a:ext cx="0" cy="384361"/>
                  </a:xfrm>
                  <a:prstGeom prst="line">
                    <a:avLst/>
                  </a:prstGeom>
                  <a:ln w="1905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837744" y="1121831"/>
                    <a:ext cx="358759"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Elbow Connector 64"/>
                  <p:cNvCxnSpPr/>
                  <p:nvPr/>
                </p:nvCxnSpPr>
                <p:spPr>
                  <a:xfrm flipV="1">
                    <a:off x="7412899" y="1257732"/>
                    <a:ext cx="744953" cy="153746"/>
                  </a:xfrm>
                  <a:prstGeom prst="bentConnector3">
                    <a:avLst>
                      <a:gd name="adj1" fmla="val 61476"/>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16200000" flipH="1">
                    <a:off x="8141887" y="1279150"/>
                    <a:ext cx="397002" cy="354164"/>
                  </a:xfrm>
                  <a:prstGeom prst="bentConnector3">
                    <a:avLst>
                      <a:gd name="adj1" fmla="val 40772"/>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8512016" y="1781906"/>
                    <a:ext cx="0" cy="831044"/>
                  </a:xfrm>
                  <a:prstGeom prst="straightConnector1">
                    <a:avLst/>
                  </a:prstGeom>
                  <a:ln w="1905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59" name="Straight Connector 58"/>
                <p:cNvCxnSpPr/>
                <p:nvPr/>
              </p:nvCxnSpPr>
              <p:spPr>
                <a:xfrm flipV="1">
                  <a:off x="4942059" y="4863242"/>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946022" y="4974665"/>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7" name="Straight Connector 56"/>
              <p:cNvCxnSpPr/>
              <p:nvPr/>
            </p:nvCxnSpPr>
            <p:spPr>
              <a:xfrm>
                <a:off x="2717579" y="5339990"/>
                <a:ext cx="283464"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10" name="Oval 109"/>
            <p:cNvSpPr/>
            <p:nvPr/>
          </p:nvSpPr>
          <p:spPr>
            <a:xfrm>
              <a:off x="1358903" y="1285372"/>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05" name="Group 104"/>
          <p:cNvGrpSpPr/>
          <p:nvPr/>
        </p:nvGrpSpPr>
        <p:grpSpPr>
          <a:xfrm>
            <a:off x="2550682" y="2299651"/>
            <a:ext cx="7665500" cy="1021077"/>
            <a:chOff x="3251201" y="1112523"/>
            <a:chExt cx="7665500" cy="1021077"/>
          </a:xfrm>
        </p:grpSpPr>
        <p:sp>
          <p:nvSpPr>
            <p:cNvPr id="106" name="Rectangle 105"/>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1" name="TextBox 110"/>
            <p:cNvSpPr txBox="1"/>
            <p:nvPr/>
          </p:nvSpPr>
          <p:spPr>
            <a:xfrm>
              <a:off x="3496036" y="1112523"/>
              <a:ext cx="7028014" cy="1015663"/>
            </a:xfrm>
            <a:prstGeom prst="rect">
              <a:avLst/>
            </a:prstGeom>
            <a:noFill/>
          </p:spPr>
          <p:txBody>
            <a:bodyPr wrap="none" rtlCol="0">
              <a:spAutoFit/>
            </a:bodyPr>
            <a:lstStyle/>
            <a:p>
              <a:r>
                <a:rPr lang="en-US" sz="3200" b="1" dirty="0" err="1">
                  <a:solidFill>
                    <a:schemeClr val="accent5">
                      <a:lumMod val="50000"/>
                    </a:schemeClr>
                  </a:solidFill>
                  <a:ea typeface="Abadi MT Condensed Light" charset="0"/>
                  <a:cs typeface="Abadi MT Condensed Light" charset="0"/>
                </a:rPr>
                <a:t>CkRemap</a:t>
              </a:r>
              <a:endParaRPr lang="en-US" sz="3200" b="1" dirty="0">
                <a:solidFill>
                  <a:schemeClr val="accent5">
                    <a:lumMod val="50000"/>
                  </a:schemeClr>
                </a:solidFill>
                <a:ea typeface="Abadi MT Condensed Light" charset="0"/>
                <a:cs typeface="Abadi MT Condensed Light" charset="0"/>
              </a:endParaRPr>
            </a:p>
            <a:p>
              <a:r>
                <a:rPr lang="en-US" sz="2800" dirty="0">
                  <a:solidFill>
                    <a:schemeClr val="accent5">
                      <a:lumMod val="50000"/>
                    </a:schemeClr>
                  </a:solidFill>
                  <a:ea typeface="Abadi MT Condensed Light" charset="0"/>
                  <a:cs typeface="Abadi MT Condensed Light" charset="0"/>
                </a:rPr>
                <a:t>    Fast restore via reorganization and allocation</a:t>
              </a:r>
            </a:p>
          </p:txBody>
        </p:sp>
      </p:grpSp>
      <p:grpSp>
        <p:nvGrpSpPr>
          <p:cNvPr id="112" name="Group 111"/>
          <p:cNvGrpSpPr/>
          <p:nvPr/>
        </p:nvGrpSpPr>
        <p:grpSpPr>
          <a:xfrm>
            <a:off x="2558163" y="3393747"/>
            <a:ext cx="7665500" cy="1021077"/>
            <a:chOff x="3251201" y="1112523"/>
            <a:chExt cx="7665500" cy="1021077"/>
          </a:xfrm>
        </p:grpSpPr>
        <p:sp>
          <p:nvSpPr>
            <p:cNvPr id="113" name="Rectangle 112"/>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114" name="TextBox 113"/>
            <p:cNvSpPr txBox="1"/>
            <p:nvPr/>
          </p:nvSpPr>
          <p:spPr>
            <a:xfrm>
              <a:off x="3496036" y="1112523"/>
              <a:ext cx="7144135" cy="1015663"/>
            </a:xfrm>
            <a:prstGeom prst="rect">
              <a:avLst/>
            </a:prstGeom>
            <a:noFill/>
          </p:spPr>
          <p:txBody>
            <a:bodyPr wrap="none" rtlCol="0">
              <a:spAutoFit/>
            </a:bodyPr>
            <a:lstStyle/>
            <a:p>
              <a:r>
                <a:rPr lang="en-US" sz="3200" b="1" dirty="0" err="1">
                  <a:solidFill>
                    <a:schemeClr val="accent1">
                      <a:lumMod val="50000"/>
                    </a:schemeClr>
                  </a:solidFill>
                  <a:ea typeface="Abadi MT Condensed Light" charset="0"/>
                  <a:cs typeface="Abadi MT Condensed Light" charset="0"/>
                </a:rPr>
                <a:t>DrMP</a:t>
              </a:r>
              <a:endParaRPr lang="en-US" sz="3200" b="1" dirty="0">
                <a:solidFill>
                  <a:schemeClr val="accent1">
                    <a:lumMod val="50000"/>
                  </a:schemeClr>
                </a:solidFill>
                <a:ea typeface="Abadi MT Condensed Light" charset="0"/>
                <a:cs typeface="Abadi MT Condensed Light" charset="0"/>
              </a:endParaRPr>
            </a:p>
            <a:p>
              <a:r>
                <a:rPr lang="en-US" sz="2800" dirty="0">
                  <a:solidFill>
                    <a:schemeClr val="accent1">
                      <a:lumMod val="50000"/>
                    </a:schemeClr>
                  </a:solidFill>
                  <a:ea typeface="Abadi MT Condensed Light" charset="0"/>
                  <a:cs typeface="Abadi MT Condensed Light" charset="0"/>
                </a:rPr>
                <a:t>    Mitigate restore with approximate computing</a:t>
              </a:r>
            </a:p>
          </p:txBody>
        </p:sp>
      </p:grpSp>
      <p:grpSp>
        <p:nvGrpSpPr>
          <p:cNvPr id="96" name="Group 95"/>
          <p:cNvGrpSpPr/>
          <p:nvPr/>
        </p:nvGrpSpPr>
        <p:grpSpPr>
          <a:xfrm>
            <a:off x="3258024" y="4564904"/>
            <a:ext cx="7665500" cy="939918"/>
            <a:chOff x="3251201" y="1193682"/>
            <a:chExt cx="7665500" cy="939918"/>
          </a:xfrm>
        </p:grpSpPr>
        <p:sp>
          <p:nvSpPr>
            <p:cNvPr id="97" name="Rectangle 96"/>
            <p:cNvSpPr/>
            <p:nvPr/>
          </p:nvSpPr>
          <p:spPr>
            <a:xfrm>
              <a:off x="3251201" y="1193682"/>
              <a:ext cx="7665500" cy="939918"/>
            </a:xfrm>
            <a:prstGeom prst="rect">
              <a:avLst/>
            </a:prstGeom>
            <a:solidFill>
              <a:schemeClr val="bg1">
                <a:lumMod val="95000"/>
              </a:schemeClr>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lumMod val="50000"/>
                  </a:schemeClr>
                </a:solidFill>
                <a:latin typeface="Calibri" charset="0"/>
                <a:ea typeface="Calibri" charset="0"/>
                <a:cs typeface="Calibri" charset="0"/>
              </a:endParaRPr>
            </a:p>
          </p:txBody>
        </p:sp>
        <p:sp>
          <p:nvSpPr>
            <p:cNvPr id="98" name="TextBox 97"/>
            <p:cNvSpPr txBox="1"/>
            <p:nvPr/>
          </p:nvSpPr>
          <p:spPr>
            <a:xfrm>
              <a:off x="3523332" y="1371835"/>
              <a:ext cx="6179962" cy="584775"/>
            </a:xfrm>
            <a:prstGeom prst="rect">
              <a:avLst/>
            </a:prstGeom>
            <a:noFill/>
          </p:spPr>
          <p:txBody>
            <a:bodyPr wrap="none" rtlCol="0">
              <a:spAutoFit/>
            </a:bodyPr>
            <a:lstStyle/>
            <a:p>
              <a:r>
                <a:rPr lang="en-US" sz="3200" b="1" dirty="0">
                  <a:solidFill>
                    <a:schemeClr val="tx2">
                      <a:lumMod val="50000"/>
                    </a:schemeClr>
                  </a:solidFill>
                  <a:ea typeface="Abadi MT Condensed Light" charset="0"/>
                  <a:cs typeface="Abadi MT Condensed Light" charset="0"/>
                </a:rPr>
                <a:t>Summary and Research Directions</a:t>
              </a:r>
            </a:p>
          </p:txBody>
        </p:sp>
      </p:grpSp>
    </p:spTree>
    <p:extLst>
      <p:ext uri="{BB962C8B-B14F-4D97-AF65-F5344CB8AC3E}">
        <p14:creationId xmlns:p14="http://schemas.microsoft.com/office/powerpoint/2010/main" val="80532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rctx="PPT">
                                        <p:cTn id="6" dur="indefinite"/>
                                        <p:tgtEl>
                                          <p:spTgt spid="95"/>
                                        </p:tgtEl>
                                        <p:attrNameLst>
                                          <p:attrName>style.opacity</p:attrName>
                                        </p:attrNameLst>
                                      </p:cBhvr>
                                      <p:to>
                                        <p:strVal val="0.5"/>
                                      </p:to>
                                    </p:set>
                                    <p:animEffect filter="image" prLst="opacity: 0.5">
                                      <p:cBhvr rctx="IE">
                                        <p:cTn id="7" dur="indefinite"/>
                                        <p:tgtEl>
                                          <p:spTgt spid="95"/>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par>
                          <p:cTn id="11" fill="hold">
                            <p:stCondLst>
                              <p:cond delay="0"/>
                            </p:stCondLst>
                            <p:childTnLst>
                              <p:par>
                                <p:cTn id="12" presetID="9" presetClass="emph" presetSubtype="0" nodeType="afterEffect">
                                  <p:stCondLst>
                                    <p:cond delay="0"/>
                                  </p:stCondLst>
                                  <p:childTnLst>
                                    <p:set>
                                      <p:cBhvr rctx="PPT">
                                        <p:cTn id="13" dur="indefinite"/>
                                        <p:tgtEl>
                                          <p:spTgt spid="105"/>
                                        </p:tgtEl>
                                        <p:attrNameLst>
                                          <p:attrName>style.opacity</p:attrName>
                                        </p:attrNameLst>
                                      </p:cBhvr>
                                      <p:to>
                                        <p:strVal val="0.5"/>
                                      </p:to>
                                    </p:set>
                                    <p:animEffect filter="image" prLst="opacity: 0.5">
                                      <p:cBhvr rctx="IE">
                                        <p:cTn id="14" dur="indefinite"/>
                                        <p:tgtEl>
                                          <p:spTgt spid="105"/>
                                        </p:tgtEl>
                                      </p:cBhvr>
                                    </p:animEffect>
                                  </p:childTnLst>
                                </p:cTn>
                              </p:par>
                              <p:par>
                                <p:cTn id="15" presetID="9" presetClass="emph" presetSubtype="0" nodeType="withEffect">
                                  <p:stCondLst>
                                    <p:cond delay="0"/>
                                  </p:stCondLst>
                                  <p:childTnLst>
                                    <p:set>
                                      <p:cBhvr rctx="PPT">
                                        <p:cTn id="16" dur="indefinite"/>
                                        <p:tgtEl>
                                          <p:spTgt spid="68"/>
                                        </p:tgtEl>
                                        <p:attrNameLst>
                                          <p:attrName>style.opacity</p:attrName>
                                        </p:attrNameLst>
                                      </p:cBhvr>
                                      <p:to>
                                        <p:strVal val="0.5"/>
                                      </p:to>
                                    </p:set>
                                    <p:animEffect filter="image" prLst="opacity: 0.5">
                                      <p:cBhvr rctx="IE">
                                        <p:cTn id="17" dur="indefinite"/>
                                        <p:tgtEl>
                                          <p:spTgt spid="68"/>
                                        </p:tgtEl>
                                      </p:cBhvr>
                                    </p:animEffect>
                                  </p:childTnLst>
                                </p:cTn>
                              </p:par>
                            </p:childTnLst>
                          </p:cTn>
                        </p:par>
                        <p:par>
                          <p:cTn id="18" fill="hold">
                            <p:stCondLst>
                              <p:cond delay="0"/>
                            </p:stCondLst>
                            <p:childTnLst>
                              <p:par>
                                <p:cTn id="19" presetID="9" presetClass="emph" presetSubtype="0" nodeType="afterEffect">
                                  <p:stCondLst>
                                    <p:cond delay="0"/>
                                  </p:stCondLst>
                                  <p:childTnLst>
                                    <p:set>
                                      <p:cBhvr rctx="PPT">
                                        <p:cTn id="20" dur="indefinite"/>
                                        <p:tgtEl>
                                          <p:spTgt spid="112"/>
                                        </p:tgtEl>
                                        <p:attrNameLst>
                                          <p:attrName>style.opacity</p:attrName>
                                        </p:attrNameLst>
                                      </p:cBhvr>
                                      <p:to>
                                        <p:strVal val="0.5"/>
                                      </p:to>
                                    </p:set>
                                    <p:animEffect filter="image" prLst="opacity: 0.5">
                                      <p:cBhvr rctx="IE">
                                        <p:cTn id="21" dur="indefinite"/>
                                        <p:tgtEl>
                                          <p:spTgt spid="112"/>
                                        </p:tgtEl>
                                      </p:cBhvr>
                                    </p:animEffect>
                                  </p:childTnLst>
                                </p:cTn>
                              </p:par>
                              <p:par>
                                <p:cTn id="22" presetID="9" presetClass="emph" presetSubtype="0" nodeType="withEffect">
                                  <p:stCondLst>
                                    <p:cond delay="0"/>
                                  </p:stCondLst>
                                  <p:childTnLst>
                                    <p:set>
                                      <p:cBhvr rctx="PPT">
                                        <p:cTn id="23" dur="indefinite"/>
                                        <p:tgtEl>
                                          <p:spTgt spid="112"/>
                                        </p:tgtEl>
                                        <p:attrNameLst>
                                          <p:attrName>style.opacity</p:attrName>
                                        </p:attrNameLst>
                                      </p:cBhvr>
                                      <p:to>
                                        <p:strVal val="0.5"/>
                                      </p:to>
                                    </p:set>
                                    <p:animEffect filter="image" prLst="opacity: 0.5">
                                      <p:cBhvr rctx="IE">
                                        <p:cTn id="24" dur="indefinite"/>
                                        <p:tgtEl>
                                          <p:spTgt spid="112"/>
                                        </p:tgtEl>
                                      </p:cBhvr>
                                    </p:animEffect>
                                  </p:childTnLst>
                                </p:cTn>
                              </p:par>
                              <p:par>
                                <p:cTn id="25" presetID="9" presetClass="emph" presetSubtype="0" nodeType="withEffect">
                                  <p:stCondLst>
                                    <p:cond delay="0"/>
                                  </p:stCondLst>
                                  <p:childTnLst>
                                    <p:set>
                                      <p:cBhvr rctx="PPT">
                                        <p:cTn id="26" dur="indefinite"/>
                                        <p:tgtEl>
                                          <p:spTgt spid="50"/>
                                        </p:tgtEl>
                                        <p:attrNameLst>
                                          <p:attrName>style.opacity</p:attrName>
                                        </p:attrNameLst>
                                      </p:cBhvr>
                                      <p:to>
                                        <p:strVal val="0.5"/>
                                      </p:to>
                                    </p:set>
                                    <p:animEffect filter="image" prLst="opacity: 0.5">
                                      <p:cBhvr rctx="IE">
                                        <p:cTn id="27" dur="indefinite"/>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4.16667E-7 7.40741E-7 L -0.0569 0.00046 " pathEditMode="relative" rAng="0" ptsTypes="AA">
                                      <p:cBhvr>
                                        <p:cTn id="31" dur="500" fill="hold"/>
                                        <p:tgtEl>
                                          <p:spTgt spid="96"/>
                                        </p:tgtEl>
                                        <p:attrNameLst>
                                          <p:attrName>ppt_x</p:attrName>
                                          <p:attrName>ppt_y</p:attrName>
                                        </p:attrNameLst>
                                      </p:cBhvr>
                                      <p:rCtr x="-285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2"/>
          </p:nvPr>
        </p:nvSpPr>
        <p:spPr/>
        <p:txBody>
          <a:bodyPr/>
          <a:lstStyle/>
          <a:p>
            <a:fld id="{0BC41B36-6335-F546-90B9-E2121371E10D}" type="slidenum">
              <a:rPr lang="en-US" smtClean="0"/>
              <a:t>48</a:t>
            </a:fld>
            <a:endParaRPr lang="en-US"/>
          </a:p>
        </p:txBody>
      </p:sp>
      <p:sp>
        <p:nvSpPr>
          <p:cNvPr id="7" name="Content Placeholder 2"/>
          <p:cNvSpPr>
            <a:spLocks noGrp="1"/>
          </p:cNvSpPr>
          <p:nvPr>
            <p:ph idx="1"/>
          </p:nvPr>
        </p:nvSpPr>
        <p:spPr>
          <a:xfrm>
            <a:off x="2377440" y="2587652"/>
            <a:ext cx="9692640" cy="1503680"/>
          </a:xfrm>
        </p:spPr>
        <p:txBody>
          <a:bodyPr>
            <a:noAutofit/>
          </a:bodyPr>
          <a:lstStyle/>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dirty="0">
                <a:solidFill>
                  <a:srgbClr val="0070C0"/>
                </a:solidFill>
                <a:ea typeface="Abadi MT Condensed Light" charset="0"/>
                <a:cs typeface="Abadi MT Condensed Light" charset="0"/>
              </a:rPr>
              <a:t>RT-next: truncate  restore using the time distance to next refresh</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dirty="0" err="1">
                <a:solidFill>
                  <a:srgbClr val="0070C0"/>
                </a:solidFill>
                <a:ea typeface="Abadi MT Condensed Light" charset="0"/>
                <a:cs typeface="Abadi MT Condensed Light" charset="0"/>
              </a:rPr>
              <a:t>CkRemap</a:t>
            </a:r>
            <a:r>
              <a:rPr lang="en-US" dirty="0">
                <a:solidFill>
                  <a:srgbClr val="0070C0"/>
                </a:solidFill>
                <a:ea typeface="Abadi MT Condensed Light" charset="0"/>
                <a:cs typeface="Abadi MT Condensed Light" charset="0"/>
              </a:rPr>
              <a:t>: construct fast access regions using DRAM organization</a:t>
            </a:r>
          </a:p>
          <a:p>
            <a:pPr marL="0" marR="0" lvl="0" indent="0" defTabSz="914400" eaLnBrk="1" fontAlgn="auto" latinLnBrk="0" hangingPunct="1">
              <a:lnSpc>
                <a:spcPct val="100000"/>
              </a:lnSpc>
              <a:spcBef>
                <a:spcPts val="0"/>
              </a:spcBef>
              <a:spcAft>
                <a:spcPts val="0"/>
              </a:spcAft>
              <a:buClrTx/>
              <a:buSzTx/>
              <a:buFont typeface="Wingdings" charset="2"/>
              <a:buNone/>
              <a:tabLst/>
              <a:defRPr/>
            </a:pPr>
            <a:r>
              <a:rPr lang="en-US" dirty="0" err="1">
                <a:solidFill>
                  <a:srgbClr val="0070C0"/>
                </a:solidFill>
                <a:ea typeface="Abadi MT Condensed Light" charset="0"/>
                <a:cs typeface="Abadi MT Condensed Light" charset="0"/>
              </a:rPr>
              <a:t>DrMP</a:t>
            </a:r>
            <a:r>
              <a:rPr lang="en-US" dirty="0">
                <a:solidFill>
                  <a:srgbClr val="0070C0"/>
                </a:solidFill>
                <a:ea typeface="Abadi MT Condensed Light" charset="0"/>
                <a:cs typeface="Abadi MT Condensed Light" charset="0"/>
              </a:rPr>
              <a:t>: mitigate restore while guarantee acceptable output loss</a:t>
            </a:r>
          </a:p>
        </p:txBody>
      </p:sp>
      <p:sp>
        <p:nvSpPr>
          <p:cNvPr id="8" name="Content Placeholder 2"/>
          <p:cNvSpPr txBox="1">
            <a:spLocks/>
          </p:cNvSpPr>
          <p:nvPr/>
        </p:nvSpPr>
        <p:spPr>
          <a:xfrm>
            <a:off x="2377440" y="4457701"/>
            <a:ext cx="9692640" cy="1157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1">
                    <a:lumMod val="75000"/>
                  </a:schemeClr>
                </a:solidFill>
                <a:ea typeface="Abadi MT Condensed Light" charset="0"/>
                <a:cs typeface="Abadi MT Condensed Light" charset="0"/>
              </a:rPr>
              <a:t>Performed pioneering studies on restore via modeling &amp; </a:t>
            </a:r>
            <a:r>
              <a:rPr lang="en-US" dirty="0" err="1">
                <a:solidFill>
                  <a:schemeClr val="accent1">
                    <a:lumMod val="75000"/>
                  </a:schemeClr>
                </a:solidFill>
                <a:ea typeface="Abadi MT Condensed Light" charset="0"/>
                <a:cs typeface="Abadi MT Condensed Light" charset="0"/>
              </a:rPr>
              <a:t>simu</a:t>
            </a:r>
            <a:endParaRPr lang="en-US" dirty="0">
              <a:solidFill>
                <a:schemeClr val="accent1">
                  <a:lumMod val="75000"/>
                </a:schemeClr>
              </a:solidFill>
              <a:ea typeface="Abadi MT Condensed Light" charset="0"/>
              <a:cs typeface="Abadi MT Condensed Light" charset="0"/>
            </a:endParaRPr>
          </a:p>
          <a:p>
            <a:pPr marL="0" indent="0">
              <a:lnSpc>
                <a:spcPct val="100000"/>
              </a:lnSpc>
              <a:spcBef>
                <a:spcPts val="0"/>
              </a:spcBef>
              <a:buFont typeface="Wingdings" charset="2"/>
              <a:buNone/>
              <a:defRPr/>
            </a:pPr>
            <a:r>
              <a:rPr lang="en-US" dirty="0">
                <a:solidFill>
                  <a:schemeClr val="accent1">
                    <a:lumMod val="75000"/>
                  </a:schemeClr>
                </a:solidFill>
                <a:ea typeface="Abadi MT Condensed Light" charset="0"/>
                <a:cs typeface="Abadi MT Condensed Light" charset="0"/>
              </a:rPr>
              <a:t>Developed comprehensive schemes to mitigate restore issue</a:t>
            </a:r>
          </a:p>
        </p:txBody>
      </p:sp>
      <p:pic>
        <p:nvPicPr>
          <p:cNvPr id="10" name="Picture 9"/>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534989" y="4379595"/>
            <a:ext cx="1471612" cy="1200150"/>
          </a:xfrm>
          <a:prstGeom prst="rect">
            <a:avLst/>
          </a:prstGeom>
        </p:spPr>
      </p:pic>
      <p:pic>
        <p:nvPicPr>
          <p:cNvPr id="11" name="Picture 10"/>
          <p:cNvPicPr>
            <a:picLocks noChangeAspect="1"/>
          </p:cNvPicPr>
          <p:nvPr/>
        </p:nvPicPr>
        <p:blipFill>
          <a:blip r:embed="rId4"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16560" y="979169"/>
            <a:ext cx="1571625" cy="1309687"/>
          </a:xfrm>
          <a:prstGeom prst="rect">
            <a:avLst/>
          </a:prstGeom>
        </p:spPr>
      </p:pic>
      <p:sp>
        <p:nvSpPr>
          <p:cNvPr id="12" name="Content Placeholder 2"/>
          <p:cNvSpPr txBox="1">
            <a:spLocks/>
          </p:cNvSpPr>
          <p:nvPr/>
        </p:nvSpPr>
        <p:spPr>
          <a:xfrm>
            <a:off x="2377440" y="1170432"/>
            <a:ext cx="9692640" cy="1238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5"/>
                </a:solidFill>
                <a:ea typeface="Abadi MT Condensed Light" charset="0"/>
                <a:cs typeface="Abadi MT Condensed Light" charset="0"/>
              </a:rPr>
              <a:t>DRAM must keep scaling to meet increasing demands</a:t>
            </a:r>
          </a:p>
          <a:p>
            <a:pPr marL="0" indent="0">
              <a:lnSpc>
                <a:spcPct val="100000"/>
              </a:lnSpc>
              <a:spcBef>
                <a:spcPts val="0"/>
              </a:spcBef>
              <a:buFont typeface="Wingdings" charset="2"/>
              <a:buNone/>
              <a:defRPr/>
            </a:pPr>
            <a:r>
              <a:rPr lang="en-US" dirty="0">
                <a:solidFill>
                  <a:schemeClr val="accent5"/>
                </a:solidFill>
                <a:ea typeface="Abadi MT Condensed Light" charset="0"/>
                <a:cs typeface="Abadi MT Condensed Light" charset="0"/>
              </a:rPr>
              <a:t>Prolonged restore time has become a major hurdle</a:t>
            </a:r>
          </a:p>
        </p:txBody>
      </p:sp>
      <p:pic>
        <p:nvPicPr>
          <p:cNvPr id="13" name="Picture 12"/>
          <p:cNvPicPr>
            <a:picLocks noChangeAspect="1"/>
          </p:cNvPicPr>
          <p:nvPr/>
        </p:nvPicPr>
        <p:blipFill rotWithShape="1">
          <a:blip r:embed="rId5"/>
          <a:srcRect/>
          <a:stretch/>
        </p:blipFill>
        <p:spPr>
          <a:xfrm>
            <a:off x="202242" y="2210582"/>
            <a:ext cx="2145712" cy="2124255"/>
          </a:xfrm>
          <a:prstGeom prst="rect">
            <a:avLst/>
          </a:prstGeom>
        </p:spPr>
      </p:pic>
      <p:sp>
        <p:nvSpPr>
          <p:cNvPr id="14" name="TextBox 13"/>
          <p:cNvSpPr txBox="1"/>
          <p:nvPr/>
        </p:nvSpPr>
        <p:spPr>
          <a:xfrm>
            <a:off x="3354831" y="5671185"/>
            <a:ext cx="8569718" cy="369332"/>
          </a:xfrm>
          <a:prstGeom prst="rect">
            <a:avLst/>
          </a:prstGeom>
          <a:noFill/>
        </p:spPr>
        <p:txBody>
          <a:bodyPr wrap="none" rtlCol="0">
            <a:spAutoFit/>
          </a:bodyPr>
          <a:lstStyle/>
          <a:p>
            <a:r>
              <a:rPr lang="en-US" dirty="0">
                <a:solidFill>
                  <a:schemeClr val="bg1">
                    <a:lumMod val="75000"/>
                  </a:schemeClr>
                </a:solidFill>
              </a:rPr>
              <a:t>Supported under NSF grants: CCF-1422331, CNS-1012070, CCF-1535755 and CCF-1617071</a:t>
            </a:r>
          </a:p>
        </p:txBody>
      </p:sp>
    </p:spTree>
    <p:extLst>
      <p:ext uri="{BB962C8B-B14F-4D97-AF65-F5344CB8AC3E}">
        <p14:creationId xmlns:p14="http://schemas.microsoft.com/office/powerpoint/2010/main" val="919596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25500" y="1302389"/>
            <a:ext cx="1112838" cy="1112838"/>
            <a:chOff x="826618" y="4358481"/>
            <a:chExt cx="1112838" cy="1112838"/>
          </a:xfrm>
        </p:grpSpPr>
        <p:grpSp>
          <p:nvGrpSpPr>
            <p:cNvPr id="25" name="Group 24"/>
            <p:cNvGrpSpPr/>
            <p:nvPr/>
          </p:nvGrpSpPr>
          <p:grpSpPr>
            <a:xfrm>
              <a:off x="826618" y="4358481"/>
              <a:ext cx="1112838" cy="1112838"/>
              <a:chOff x="826618" y="4358481"/>
              <a:chExt cx="1112838" cy="1112838"/>
            </a:xfrm>
          </p:grpSpPr>
          <p:pic>
            <p:nvPicPr>
              <p:cNvPr id="27" name="Picture 26"/>
              <p:cNvPicPr>
                <a:picLocks noChangeAspect="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826618" y="4358481"/>
                <a:ext cx="1112838" cy="1112838"/>
              </a:xfrm>
              <a:prstGeom prst="rect">
                <a:avLst/>
              </a:prstGeom>
            </p:spPr>
          </p:pic>
          <p:sp>
            <p:nvSpPr>
              <p:cNvPr id="28" name="Rectangle 27"/>
              <p:cNvSpPr/>
              <p:nvPr/>
            </p:nvSpPr>
            <p:spPr>
              <a:xfrm>
                <a:off x="1065066" y="5007604"/>
                <a:ext cx="530352" cy="1216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26" name="TextBox 25"/>
            <p:cNvSpPr txBox="1"/>
            <p:nvPr/>
          </p:nvSpPr>
          <p:spPr>
            <a:xfrm>
              <a:off x="990510" y="4870242"/>
              <a:ext cx="663964" cy="307777"/>
            </a:xfrm>
            <a:prstGeom prst="rect">
              <a:avLst/>
            </a:prstGeom>
            <a:noFill/>
          </p:spPr>
          <p:txBody>
            <a:bodyPr wrap="none" rtlCol="0">
              <a:spAutoFit/>
            </a:bodyPr>
            <a:lstStyle/>
            <a:p>
              <a:r>
                <a:rPr lang="en-US" sz="1400">
                  <a:solidFill>
                    <a:schemeClr val="tx1">
                      <a:lumMod val="95000"/>
                      <a:lumOff val="5000"/>
                    </a:schemeClr>
                  </a:solidFill>
                  <a:latin typeface="American Typewriter" charset="0"/>
                  <a:ea typeface="American Typewriter" charset="0"/>
                  <a:cs typeface="American Typewriter" charset="0"/>
                </a:rPr>
                <a:t>sense</a:t>
              </a:r>
              <a:endParaRPr lang="en-US" sz="1400" dirty="0">
                <a:solidFill>
                  <a:schemeClr val="tx1">
                    <a:lumMod val="95000"/>
                    <a:lumOff val="5000"/>
                  </a:schemeClr>
                </a:solidFill>
                <a:latin typeface="American Typewriter" charset="0"/>
                <a:ea typeface="American Typewriter" charset="0"/>
                <a:cs typeface="American Typewriter" charset="0"/>
              </a:endParaRPr>
            </a:p>
          </p:txBody>
        </p:sp>
      </p:grpSp>
      <p:grpSp>
        <p:nvGrpSpPr>
          <p:cNvPr id="19" name="Group 18"/>
          <p:cNvGrpSpPr/>
          <p:nvPr/>
        </p:nvGrpSpPr>
        <p:grpSpPr>
          <a:xfrm>
            <a:off x="826618" y="3210479"/>
            <a:ext cx="1112838" cy="1112838"/>
            <a:chOff x="826618" y="4358481"/>
            <a:chExt cx="1112838" cy="1112838"/>
          </a:xfrm>
        </p:grpSpPr>
        <p:grpSp>
          <p:nvGrpSpPr>
            <p:cNvPr id="20" name="Group 19"/>
            <p:cNvGrpSpPr/>
            <p:nvPr/>
          </p:nvGrpSpPr>
          <p:grpSpPr>
            <a:xfrm>
              <a:off x="826618" y="4358481"/>
              <a:ext cx="1112838" cy="1112838"/>
              <a:chOff x="826618" y="4358481"/>
              <a:chExt cx="1112838" cy="1112838"/>
            </a:xfrm>
          </p:grpSpPr>
          <p:pic>
            <p:nvPicPr>
              <p:cNvPr id="22" name="Picture 21"/>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26618" y="4358481"/>
                <a:ext cx="1112838" cy="1112838"/>
              </a:xfrm>
              <a:prstGeom prst="rect">
                <a:avLst/>
              </a:prstGeom>
            </p:spPr>
          </p:pic>
          <p:sp>
            <p:nvSpPr>
              <p:cNvPr id="23" name="Rectangle 22"/>
              <p:cNvSpPr/>
              <p:nvPr/>
            </p:nvSpPr>
            <p:spPr>
              <a:xfrm>
                <a:off x="1065066" y="5007604"/>
                <a:ext cx="530352" cy="1216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21" name="TextBox 20"/>
            <p:cNvSpPr txBox="1"/>
            <p:nvPr/>
          </p:nvSpPr>
          <p:spPr>
            <a:xfrm>
              <a:off x="925196" y="4870242"/>
              <a:ext cx="808235" cy="307777"/>
            </a:xfrm>
            <a:prstGeom prst="rect">
              <a:avLst/>
            </a:prstGeom>
            <a:noFill/>
          </p:spPr>
          <p:txBody>
            <a:bodyPr wrap="none" rtlCol="0">
              <a:spAutoFit/>
            </a:bodyPr>
            <a:lstStyle/>
            <a:p>
              <a:r>
                <a:rPr lang="en-US" sz="1400" dirty="0">
                  <a:solidFill>
                    <a:schemeClr val="tx1">
                      <a:lumMod val="95000"/>
                      <a:lumOff val="5000"/>
                    </a:schemeClr>
                  </a:solidFill>
                  <a:latin typeface="American Typewriter" charset="0"/>
                  <a:ea typeface="American Typewriter" charset="0"/>
                  <a:cs typeface="American Typewriter" charset="0"/>
                </a:rPr>
                <a:t>restore</a:t>
              </a:r>
            </a:p>
          </p:txBody>
        </p:sp>
      </p:grpSp>
      <p:sp>
        <p:nvSpPr>
          <p:cNvPr id="2" name="Title 1"/>
          <p:cNvSpPr>
            <a:spLocks noGrp="1"/>
          </p:cNvSpPr>
          <p:nvPr>
            <p:ph type="title"/>
          </p:nvPr>
        </p:nvSpPr>
        <p:spPr/>
        <p:txBody>
          <a:bodyPr/>
          <a:lstStyle/>
          <a:p>
            <a:r>
              <a:rPr lang="en-US" dirty="0"/>
              <a:t>COMPARISON TO PRIOR ARTS</a:t>
            </a:r>
          </a:p>
        </p:txBody>
      </p:sp>
      <p:sp>
        <p:nvSpPr>
          <p:cNvPr id="4" name="Slide Number Placeholder 3"/>
          <p:cNvSpPr>
            <a:spLocks noGrp="1"/>
          </p:cNvSpPr>
          <p:nvPr>
            <p:ph type="sldNum" sz="quarter" idx="12"/>
          </p:nvPr>
        </p:nvSpPr>
        <p:spPr/>
        <p:txBody>
          <a:bodyPr/>
          <a:lstStyle/>
          <a:p>
            <a:fld id="{0BC41B36-6335-F546-90B9-E2121371E10D}" type="slidenum">
              <a:rPr lang="en-US" smtClean="0"/>
              <a:t>49</a:t>
            </a:fld>
            <a:endParaRPr lang="en-US"/>
          </a:p>
        </p:txBody>
      </p:sp>
      <p:sp>
        <p:nvSpPr>
          <p:cNvPr id="8" name="Content Placeholder 2"/>
          <p:cNvSpPr txBox="1">
            <a:spLocks/>
          </p:cNvSpPr>
          <p:nvPr/>
        </p:nvSpPr>
        <p:spPr>
          <a:xfrm>
            <a:off x="2377440" y="1168400"/>
            <a:ext cx="9692640" cy="53781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1">
                    <a:lumMod val="50000"/>
                  </a:schemeClr>
                </a:solidFill>
                <a:ea typeface="Abadi MT Condensed Light" charset="0"/>
                <a:cs typeface="Abadi MT Condensed Light" charset="0"/>
              </a:rPr>
              <a:t>Sharing/Sensing timing reduction</a:t>
            </a:r>
          </a:p>
          <a:p>
            <a:pPr marL="457200" indent="-274320">
              <a:lnSpc>
                <a:spcPct val="100000"/>
              </a:lnSpc>
              <a:spcBef>
                <a:spcPts val="0"/>
              </a:spcBef>
              <a:buFontTx/>
              <a:buChar char="-"/>
              <a:defRPr/>
            </a:pPr>
            <a:r>
              <a:rPr lang="en-US" sz="2400" dirty="0">
                <a:solidFill>
                  <a:schemeClr val="accent1">
                    <a:lumMod val="50000"/>
                  </a:schemeClr>
                </a:solidFill>
                <a:ea typeface="Abadi MT Condensed Light" charset="0"/>
                <a:cs typeface="Abadi MT Condensed Light" charset="0"/>
              </a:rPr>
              <a:t>Optimize DRAM internal structures</a:t>
            </a:r>
            <a:r>
              <a:rPr lang="en-US" sz="2400" dirty="0">
                <a:ea typeface="Abadi MT Condensed Light" charset="0"/>
                <a:cs typeface="Abadi MT Condensed Light" charset="0"/>
              </a:rPr>
              <a:t> [</a:t>
            </a:r>
            <a:r>
              <a:rPr lang="en-US" sz="2000" dirty="0">
                <a:solidFill>
                  <a:schemeClr val="bg1">
                    <a:lumMod val="50000"/>
                  </a:schemeClr>
                </a:solidFill>
                <a:ea typeface="Abadi MT Condensed Light" charset="0"/>
                <a:cs typeface="Abadi MT Condensed Light" charset="0"/>
              </a:rPr>
              <a:t>CHARM’ISCA13, TL-DRAM’HPCA13,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457200" indent="-274320">
              <a:lnSpc>
                <a:spcPct val="100000"/>
              </a:lnSpc>
              <a:spcBef>
                <a:spcPts val="0"/>
              </a:spcBef>
              <a:buFontTx/>
              <a:buChar char="-"/>
              <a:defRPr/>
            </a:pPr>
            <a:r>
              <a:rPr lang="en-US" sz="2400" dirty="0">
                <a:solidFill>
                  <a:schemeClr val="accent1">
                    <a:lumMod val="50000"/>
                  </a:schemeClr>
                </a:solidFill>
                <a:ea typeface="Abadi MT Condensed Light" charset="0"/>
                <a:cs typeface="Abadi MT Condensed Light" charset="0"/>
              </a:rPr>
              <a:t>Utilize existing timing margins </a:t>
            </a:r>
            <a:r>
              <a:rPr lang="en-US" sz="2400" dirty="0">
                <a:ea typeface="Abadi MT Condensed Light" charset="0"/>
                <a:cs typeface="Abadi MT Condensed Light" charset="0"/>
              </a:rPr>
              <a:t>[</a:t>
            </a:r>
            <a:r>
              <a:rPr lang="en-US" sz="2000" dirty="0">
                <a:solidFill>
                  <a:schemeClr val="bg1">
                    <a:lumMod val="50000"/>
                  </a:schemeClr>
                </a:solidFill>
                <a:ea typeface="Abadi MT Condensed Light" charset="0"/>
                <a:cs typeface="Abadi MT Condensed Light" charset="0"/>
              </a:rPr>
              <a:t>NUAT’HPCA14, AL-DRAM’HPCA15,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0" indent="0">
              <a:lnSpc>
                <a:spcPct val="100000"/>
              </a:lnSpc>
              <a:spcBef>
                <a:spcPts val="0"/>
              </a:spcBef>
              <a:buNone/>
              <a:defRPr/>
            </a:pPr>
            <a:r>
              <a:rPr lang="en-US" sz="2400" dirty="0">
                <a:solidFill>
                  <a:srgbClr val="0432FF"/>
                </a:solidFill>
                <a:ea typeface="Abadi MT Condensed Light" charset="0"/>
                <a:cs typeface="Abadi MT Condensed Light" charset="0"/>
              </a:rPr>
              <a:t>We are working at orthogonal restore issue in future DRAMs </a:t>
            </a:r>
          </a:p>
          <a:p>
            <a:pPr>
              <a:lnSpc>
                <a:spcPct val="100000"/>
              </a:lnSpc>
              <a:spcBef>
                <a:spcPts val="0"/>
              </a:spcBef>
              <a:buFontTx/>
              <a:buChar char="-"/>
              <a:defRPr/>
            </a:pPr>
            <a:endParaRPr lang="en-US" sz="2400" dirty="0">
              <a:ea typeface="Abadi MT Condensed Light" charset="0"/>
              <a:cs typeface="Abadi MT Condensed Light" charset="0"/>
            </a:endParaRPr>
          </a:p>
          <a:p>
            <a:pPr marL="0" indent="0">
              <a:lnSpc>
                <a:spcPct val="100000"/>
              </a:lnSpc>
              <a:spcBef>
                <a:spcPts val="0"/>
              </a:spcBef>
              <a:buFont typeface="Wingdings" charset="2"/>
              <a:buNone/>
              <a:defRPr/>
            </a:pPr>
            <a:r>
              <a:rPr lang="en-US" dirty="0">
                <a:solidFill>
                  <a:schemeClr val="accent5">
                    <a:lumMod val="50000"/>
                  </a:schemeClr>
                </a:solidFill>
                <a:ea typeface="Abadi MT Condensed Light" charset="0"/>
                <a:cs typeface="Abadi MT Condensed Light" charset="0"/>
              </a:rPr>
              <a:t>DRAM restore studies</a:t>
            </a:r>
          </a:p>
          <a:p>
            <a:pPr marL="457200" indent="-274320">
              <a:lnSpc>
                <a:spcPct val="100000"/>
              </a:lnSpc>
              <a:spcBef>
                <a:spcPts val="0"/>
              </a:spcBef>
              <a:buFontTx/>
              <a:buChar char="-"/>
              <a:defRPr/>
            </a:pPr>
            <a:r>
              <a:rPr lang="en-US" sz="2400" dirty="0">
                <a:solidFill>
                  <a:schemeClr val="accent5">
                    <a:lumMod val="50000"/>
                  </a:schemeClr>
                </a:solidFill>
                <a:ea typeface="Abadi MT Condensed Light" charset="0"/>
                <a:cs typeface="Abadi MT Condensed Light" charset="0"/>
              </a:rPr>
              <a:t>Identify the restore scaling issue </a:t>
            </a:r>
            <a:r>
              <a:rPr lang="en-US" sz="2400" dirty="0">
                <a:ea typeface="Abadi MT Condensed Light" charset="0"/>
                <a:cs typeface="Abadi MT Condensed Light" charset="0"/>
              </a:rPr>
              <a:t>[</a:t>
            </a:r>
            <a:r>
              <a:rPr lang="en-US" sz="2000" dirty="0">
                <a:solidFill>
                  <a:schemeClr val="bg1">
                    <a:lumMod val="50000"/>
                  </a:schemeClr>
                </a:solidFill>
                <a:ea typeface="Abadi MT Condensed Light" charset="0"/>
                <a:cs typeface="Abadi MT Condensed Light" charset="0"/>
              </a:rPr>
              <a:t>Co-arch’MEM14, tWR’Patent15,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457200" indent="-274320">
              <a:lnSpc>
                <a:spcPct val="100000"/>
              </a:lnSpc>
              <a:spcBef>
                <a:spcPts val="0"/>
              </a:spcBef>
              <a:buFontTx/>
              <a:buChar char="-"/>
              <a:defRPr/>
            </a:pPr>
            <a:r>
              <a:rPr lang="en-US" sz="2400" dirty="0">
                <a:solidFill>
                  <a:schemeClr val="accent5">
                    <a:lumMod val="50000"/>
                  </a:schemeClr>
                </a:solidFill>
                <a:ea typeface="Abadi MT Condensed Light" charset="0"/>
                <a:cs typeface="Abadi MT Condensed Light" charset="0"/>
              </a:rPr>
              <a:t>Reduce restore timings </a:t>
            </a:r>
            <a:r>
              <a:rPr lang="en-US" sz="2400" dirty="0">
                <a:ea typeface="Abadi MT Condensed Light" charset="0"/>
                <a:cs typeface="Abadi MT Condensed Light" charset="0"/>
              </a:rPr>
              <a:t>[</a:t>
            </a:r>
            <a:r>
              <a:rPr lang="en-US" sz="2000" dirty="0">
                <a:solidFill>
                  <a:schemeClr val="bg1">
                    <a:lumMod val="50000"/>
                  </a:schemeClr>
                </a:solidFill>
                <a:ea typeface="Abadi MT Condensed Light" charset="0"/>
                <a:cs typeface="Abadi MT Condensed Light" charset="0"/>
              </a:rPr>
              <a:t>AL-DRAM’HPCA15, MCR’ISCA15,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0" indent="0">
              <a:lnSpc>
                <a:spcPct val="100000"/>
              </a:lnSpc>
              <a:spcBef>
                <a:spcPts val="0"/>
              </a:spcBef>
              <a:buNone/>
              <a:defRPr/>
            </a:pPr>
            <a:r>
              <a:rPr lang="en-US" sz="2400" dirty="0">
                <a:solidFill>
                  <a:srgbClr val="0432FF"/>
                </a:solidFill>
                <a:ea typeface="Abadi MT Condensed Light" charset="0"/>
                <a:cs typeface="Abadi MT Condensed Light" charset="0"/>
              </a:rPr>
              <a:t>We are working at future DRAMs with more effective solutions</a:t>
            </a:r>
          </a:p>
          <a:p>
            <a:pPr>
              <a:lnSpc>
                <a:spcPct val="100000"/>
              </a:lnSpc>
              <a:spcBef>
                <a:spcPts val="0"/>
              </a:spcBef>
              <a:buFontTx/>
              <a:buChar char="-"/>
              <a:defRPr/>
            </a:pPr>
            <a:endParaRPr lang="en-US" sz="2400" dirty="0">
              <a:ea typeface="Abadi MT Condensed Light" charset="0"/>
              <a:cs typeface="Abadi MT Condensed Light" charset="0"/>
            </a:endParaRPr>
          </a:p>
          <a:p>
            <a:pPr marL="0" indent="0">
              <a:lnSpc>
                <a:spcPct val="100000"/>
              </a:lnSpc>
              <a:spcBef>
                <a:spcPts val="0"/>
              </a:spcBef>
              <a:buFont typeface="Wingdings" charset="2"/>
              <a:buNone/>
              <a:defRPr/>
            </a:pPr>
            <a:r>
              <a:rPr lang="en-US" dirty="0">
                <a:solidFill>
                  <a:schemeClr val="accent4">
                    <a:lumMod val="50000"/>
                  </a:schemeClr>
                </a:solidFill>
                <a:ea typeface="Abadi MT Condensed Light" charset="0"/>
                <a:cs typeface="Abadi MT Condensed Light" charset="0"/>
              </a:rPr>
              <a:t>Memory-based approximate computing</a:t>
            </a:r>
          </a:p>
          <a:p>
            <a:pPr marL="457200" indent="-274320">
              <a:lnSpc>
                <a:spcPct val="100000"/>
              </a:lnSpc>
              <a:spcBef>
                <a:spcPts val="0"/>
              </a:spcBef>
              <a:buFontTx/>
              <a:buChar char="-"/>
              <a:defRPr/>
            </a:pPr>
            <a:r>
              <a:rPr lang="en-US" sz="2400" dirty="0">
                <a:solidFill>
                  <a:schemeClr val="accent4">
                    <a:lumMod val="50000"/>
                  </a:schemeClr>
                </a:solidFill>
                <a:ea typeface="Abadi MT Condensed Light" charset="0"/>
                <a:cs typeface="Abadi MT Condensed Light" charset="0"/>
              </a:rPr>
              <a:t>Optimize storage density and lifetime </a:t>
            </a:r>
            <a:r>
              <a:rPr lang="en-US" sz="2400" dirty="0">
                <a:ea typeface="Abadi MT Condensed Light" charset="0"/>
                <a:cs typeface="Abadi MT Condensed Light" charset="0"/>
              </a:rPr>
              <a:t>[</a:t>
            </a:r>
            <a:r>
              <a:rPr lang="en-US" sz="2000" dirty="0">
                <a:solidFill>
                  <a:schemeClr val="bg1">
                    <a:lumMod val="50000"/>
                  </a:schemeClr>
                </a:solidFill>
                <a:ea typeface="Abadi MT Condensed Light" charset="0"/>
                <a:cs typeface="Abadi MT Condensed Light" charset="0"/>
              </a:rPr>
              <a:t>PCM/SSD’MICRO13, PCM’ASPLOS16,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457200" indent="-274320">
              <a:lnSpc>
                <a:spcPct val="100000"/>
              </a:lnSpc>
              <a:spcBef>
                <a:spcPts val="0"/>
              </a:spcBef>
              <a:buFontTx/>
              <a:buChar char="-"/>
              <a:defRPr/>
            </a:pPr>
            <a:r>
              <a:rPr lang="en-US" sz="2400" dirty="0">
                <a:solidFill>
                  <a:schemeClr val="accent4">
                    <a:lumMod val="50000"/>
                  </a:schemeClr>
                </a:solidFill>
                <a:ea typeface="Abadi MT Condensed Light" charset="0"/>
                <a:cs typeface="Abadi MT Condensed Light" charset="0"/>
              </a:rPr>
              <a:t>Skip DRAM refresh </a:t>
            </a:r>
            <a:r>
              <a:rPr lang="en-US" sz="2400" dirty="0">
                <a:ea typeface="Abadi MT Condensed Light" charset="0"/>
                <a:cs typeface="Abadi MT Condensed Light" charset="0"/>
              </a:rPr>
              <a:t>[</a:t>
            </a:r>
            <a:r>
              <a:rPr lang="en-US" sz="2000" dirty="0">
                <a:solidFill>
                  <a:schemeClr val="bg1">
                    <a:lumMod val="50000"/>
                  </a:schemeClr>
                </a:solidFill>
                <a:ea typeface="Abadi MT Condensed Light" charset="0"/>
                <a:cs typeface="Abadi MT Condensed Light" charset="0"/>
              </a:rPr>
              <a:t>Flikker’ASPLOS11, Alloc’CASES15, </a:t>
            </a:r>
            <a:r>
              <a:rPr lang="en-US" sz="2000" dirty="0" err="1">
                <a:solidFill>
                  <a:schemeClr val="bg1">
                    <a:lumMod val="50000"/>
                  </a:schemeClr>
                </a:solidFill>
                <a:ea typeface="Abadi MT Condensed Light" charset="0"/>
                <a:cs typeface="Abadi MT Condensed Light" charset="0"/>
              </a:rPr>
              <a:t>etc</a:t>
            </a:r>
            <a:r>
              <a:rPr lang="en-US" sz="2400" dirty="0">
                <a:ea typeface="Abadi MT Condensed Light" charset="0"/>
                <a:cs typeface="Abadi MT Condensed Light" charset="0"/>
              </a:rPr>
              <a:t>]</a:t>
            </a:r>
          </a:p>
          <a:p>
            <a:pPr marL="0" indent="0">
              <a:lnSpc>
                <a:spcPct val="100000"/>
              </a:lnSpc>
              <a:spcBef>
                <a:spcPts val="0"/>
              </a:spcBef>
              <a:buNone/>
              <a:defRPr/>
            </a:pPr>
            <a:r>
              <a:rPr lang="en-US" sz="2400" dirty="0">
                <a:solidFill>
                  <a:srgbClr val="0432FF"/>
                </a:solidFill>
                <a:ea typeface="Abadi MT Condensed Light" charset="0"/>
                <a:cs typeface="Abadi MT Condensed Light" charset="0"/>
              </a:rPr>
              <a:t>We are the first work on restore-based approximation</a:t>
            </a:r>
          </a:p>
        </p:txBody>
      </p:sp>
      <p:grpSp>
        <p:nvGrpSpPr>
          <p:cNvPr id="7" name="Group 6"/>
          <p:cNvGrpSpPr/>
          <p:nvPr/>
        </p:nvGrpSpPr>
        <p:grpSpPr>
          <a:xfrm>
            <a:off x="826618" y="5113857"/>
            <a:ext cx="1112838" cy="1112838"/>
            <a:chOff x="826618" y="4358481"/>
            <a:chExt cx="1112838" cy="1112838"/>
          </a:xfrm>
        </p:grpSpPr>
        <p:grpSp>
          <p:nvGrpSpPr>
            <p:cNvPr id="5" name="Group 4"/>
            <p:cNvGrpSpPr/>
            <p:nvPr/>
          </p:nvGrpSpPr>
          <p:grpSpPr>
            <a:xfrm>
              <a:off x="826618" y="4358481"/>
              <a:ext cx="1112838" cy="1112838"/>
              <a:chOff x="826618" y="4358481"/>
              <a:chExt cx="1112838" cy="1112838"/>
            </a:xfrm>
          </p:grpSpPr>
          <p:pic>
            <p:nvPicPr>
              <p:cNvPr id="17" name="Picture 16"/>
              <p:cNvPicPr>
                <a:picLocks noChangeAspect="1"/>
              </p:cNvPicPr>
              <p:nvPr/>
            </p:nvPicPr>
            <p:blipFill>
              <a:blip r:embed="rId3"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826618" y="4358481"/>
                <a:ext cx="1112838" cy="1112838"/>
              </a:xfrm>
              <a:prstGeom prst="rect">
                <a:avLst/>
              </a:prstGeom>
            </p:spPr>
          </p:pic>
          <p:sp>
            <p:nvSpPr>
              <p:cNvPr id="3" name="Rectangle 2"/>
              <p:cNvSpPr/>
              <p:nvPr/>
            </p:nvSpPr>
            <p:spPr>
              <a:xfrm>
                <a:off x="1065066" y="5007604"/>
                <a:ext cx="530352" cy="1216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TextBox 17"/>
            <p:cNvSpPr txBox="1"/>
            <p:nvPr/>
          </p:nvSpPr>
          <p:spPr>
            <a:xfrm>
              <a:off x="939710" y="4870242"/>
              <a:ext cx="795924" cy="307777"/>
            </a:xfrm>
            <a:prstGeom prst="rect">
              <a:avLst/>
            </a:prstGeom>
            <a:noFill/>
          </p:spPr>
          <p:txBody>
            <a:bodyPr wrap="none" rtlCol="0">
              <a:spAutoFit/>
            </a:bodyPr>
            <a:lstStyle/>
            <a:p>
              <a:r>
                <a:rPr lang="en-US" sz="1400">
                  <a:solidFill>
                    <a:schemeClr val="tx1">
                      <a:lumMod val="95000"/>
                      <a:lumOff val="5000"/>
                    </a:schemeClr>
                  </a:solidFill>
                  <a:latin typeface="American Typewriter" charset="0"/>
                  <a:ea typeface="American Typewriter" charset="0"/>
                  <a:cs typeface="American Typewriter" charset="0"/>
                </a:rPr>
                <a:t>approx</a:t>
              </a:r>
              <a:endParaRPr lang="en-US" sz="1400" dirty="0">
                <a:solidFill>
                  <a:schemeClr val="tx1">
                    <a:lumMod val="95000"/>
                    <a:lumOff val="5000"/>
                  </a:schemeClr>
                </a:solidFill>
                <a:latin typeface="American Typewriter" charset="0"/>
                <a:ea typeface="American Typewriter" charset="0"/>
                <a:cs typeface="American Typewriter" charset="0"/>
              </a:endParaRPr>
            </a:p>
          </p:txBody>
        </p:sp>
      </p:grpSp>
    </p:spTree>
    <p:extLst>
      <p:ext uri="{BB962C8B-B14F-4D97-AF65-F5344CB8AC3E}">
        <p14:creationId xmlns:p14="http://schemas.microsoft.com/office/powerpoint/2010/main" val="13275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DEMANDS</a:t>
            </a:r>
          </a:p>
        </p:txBody>
      </p:sp>
      <p:sp>
        <p:nvSpPr>
          <p:cNvPr id="5" name="Slide Number Placeholder 4"/>
          <p:cNvSpPr>
            <a:spLocks noGrp="1"/>
          </p:cNvSpPr>
          <p:nvPr>
            <p:ph type="sldNum" sz="quarter" idx="12"/>
          </p:nvPr>
        </p:nvSpPr>
        <p:spPr/>
        <p:txBody>
          <a:bodyPr/>
          <a:lstStyle/>
          <a:p>
            <a:fld id="{0BC41B36-6335-F546-90B9-E2121371E10D}" type="slidenum">
              <a:rPr lang="en-US" smtClean="0"/>
              <a:t>5</a:t>
            </a:fld>
            <a:endParaRPr lang="en-US"/>
          </a:p>
        </p:txBody>
      </p:sp>
      <p:pic>
        <p:nvPicPr>
          <p:cNvPr id="11" name="Picture 10"/>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292301" y="1315576"/>
            <a:ext cx="2184603" cy="1620320"/>
          </a:xfrm>
          <a:prstGeom prst="rect">
            <a:avLst/>
          </a:prstGeom>
        </p:spPr>
      </p:pic>
      <p:sp>
        <p:nvSpPr>
          <p:cNvPr id="12" name="TextBox 11"/>
          <p:cNvSpPr txBox="1"/>
          <p:nvPr/>
        </p:nvSpPr>
        <p:spPr>
          <a:xfrm>
            <a:off x="266360" y="4472181"/>
            <a:ext cx="4163769" cy="584775"/>
          </a:xfrm>
          <a:prstGeom prst="rect">
            <a:avLst/>
          </a:prstGeom>
          <a:noFill/>
        </p:spPr>
        <p:txBody>
          <a:bodyPr wrap="none" rtlCol="0">
            <a:spAutoFit/>
          </a:bodyPr>
          <a:lstStyle/>
          <a:p>
            <a:r>
              <a:rPr lang="en-US" sz="3200" dirty="0">
                <a:solidFill>
                  <a:schemeClr val="accent4">
                    <a:lumMod val="50000"/>
                  </a:schemeClr>
                </a:solidFill>
              </a:rPr>
              <a:t>Increasing Computation</a:t>
            </a:r>
          </a:p>
        </p:txBody>
      </p:sp>
      <p:grpSp>
        <p:nvGrpSpPr>
          <p:cNvPr id="4" name="Group 3"/>
          <p:cNvGrpSpPr/>
          <p:nvPr/>
        </p:nvGrpSpPr>
        <p:grpSpPr>
          <a:xfrm>
            <a:off x="8305800" y="2084623"/>
            <a:ext cx="3610989" cy="2959807"/>
            <a:chOff x="8305800" y="2084623"/>
            <a:chExt cx="3610989" cy="2959807"/>
          </a:xfrm>
        </p:grpSpPr>
        <p:pic>
          <p:nvPicPr>
            <p:cNvPr id="8" name="Picture 7"/>
            <p:cNvPicPr>
              <a:picLocks noChangeAspect="1"/>
            </p:cNvPicPr>
            <p:nvPr/>
          </p:nvPicPr>
          <p:blipFill rotWithShape="1">
            <a:blip r:embed="rId4" cstate="hqprint">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8527614" y="2084623"/>
              <a:ext cx="2435947" cy="906559"/>
            </a:xfrm>
            <a:prstGeom prst="rect">
              <a:avLst/>
            </a:prstGeom>
          </p:spPr>
        </p:pic>
        <p:sp>
          <p:nvSpPr>
            <p:cNvPr id="14" name="TextBox 13"/>
            <p:cNvSpPr txBox="1"/>
            <p:nvPr/>
          </p:nvSpPr>
          <p:spPr>
            <a:xfrm>
              <a:off x="8305800" y="4459655"/>
              <a:ext cx="3610989" cy="584775"/>
            </a:xfrm>
            <a:prstGeom prst="rect">
              <a:avLst/>
            </a:prstGeom>
            <a:noFill/>
          </p:spPr>
          <p:txBody>
            <a:bodyPr wrap="none" rtlCol="0">
              <a:spAutoFit/>
            </a:bodyPr>
            <a:lstStyle/>
            <a:p>
              <a:r>
                <a:rPr lang="en-US" sz="3200" dirty="0">
                  <a:solidFill>
                    <a:schemeClr val="accent4">
                      <a:lumMod val="50000"/>
                    </a:schemeClr>
                  </a:solidFill>
                </a:rPr>
                <a:t>Tight Power Budgets</a:t>
              </a:r>
            </a:p>
          </p:txBody>
        </p:sp>
      </p:grpSp>
      <p:grpSp>
        <p:nvGrpSpPr>
          <p:cNvPr id="3" name="Group 2"/>
          <p:cNvGrpSpPr/>
          <p:nvPr/>
        </p:nvGrpSpPr>
        <p:grpSpPr>
          <a:xfrm>
            <a:off x="4605643" y="1471134"/>
            <a:ext cx="3514925" cy="3571232"/>
            <a:chOff x="4605643" y="1471134"/>
            <a:chExt cx="3514925" cy="3571232"/>
          </a:xfrm>
        </p:grpSpPr>
        <p:sp>
          <p:nvSpPr>
            <p:cNvPr id="13" name="TextBox 12"/>
            <p:cNvSpPr txBox="1"/>
            <p:nvPr/>
          </p:nvSpPr>
          <p:spPr>
            <a:xfrm>
              <a:off x="4633138" y="4457591"/>
              <a:ext cx="3487430" cy="584775"/>
            </a:xfrm>
            <a:prstGeom prst="rect">
              <a:avLst/>
            </a:prstGeom>
            <a:noFill/>
          </p:spPr>
          <p:txBody>
            <a:bodyPr wrap="none" rtlCol="0">
              <a:spAutoFit/>
            </a:bodyPr>
            <a:lstStyle/>
            <a:p>
              <a:r>
                <a:rPr lang="en-US" sz="3200" dirty="0">
                  <a:solidFill>
                    <a:schemeClr val="accent4">
                      <a:lumMod val="50000"/>
                    </a:schemeClr>
                  </a:solidFill>
                </a:rPr>
                <a:t>Data </a:t>
              </a:r>
              <a:r>
                <a:rPr lang="en-US" sz="3200">
                  <a:solidFill>
                    <a:schemeClr val="accent4">
                      <a:lumMod val="50000"/>
                    </a:schemeClr>
                  </a:solidFill>
                </a:rPr>
                <a:t>Intensive Apps</a:t>
              </a:r>
              <a:endParaRPr lang="en-US" sz="3200" dirty="0">
                <a:solidFill>
                  <a:schemeClr val="accent4">
                    <a:lumMod val="50000"/>
                  </a:schemeClr>
                </a:solidFill>
              </a:endParaRPr>
            </a:p>
          </p:txBody>
        </p:sp>
        <p:pic>
          <p:nvPicPr>
            <p:cNvPr id="15" name="Picture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05643" y="2189554"/>
              <a:ext cx="2234242" cy="746342"/>
            </a:xfrm>
            <a:prstGeom prst="rect">
              <a:avLst/>
            </a:prstGeom>
          </p:spPr>
        </p:pic>
        <p:pic>
          <p:nvPicPr>
            <p:cNvPr id="16" name="Picture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17683" y="2194177"/>
              <a:ext cx="741719" cy="741719"/>
            </a:xfrm>
            <a:prstGeom prst="rect">
              <a:avLst/>
            </a:prstGeom>
          </p:spPr>
        </p:pic>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28158" y="1471134"/>
              <a:ext cx="1916898" cy="718420"/>
            </a:xfrm>
            <a:prstGeom prst="rect">
              <a:avLst/>
            </a:prstGeom>
          </p:spPr>
        </p:pic>
        <p:pic>
          <p:nvPicPr>
            <p:cNvPr id="19" name="Picture 18"/>
            <p:cNvPicPr>
              <a:picLocks noChangeAspect="1"/>
            </p:cNvPicPr>
            <p:nvPr/>
          </p:nvPicPr>
          <p:blipFill>
            <a:blip r:embed="rId8"/>
            <a:stretch>
              <a:fillRect/>
            </a:stretch>
          </p:blipFill>
          <p:spPr>
            <a:xfrm>
              <a:off x="5680806" y="2727871"/>
              <a:ext cx="1239947" cy="1239947"/>
            </a:xfrm>
            <a:prstGeom prst="rect">
              <a:avLst/>
            </a:prstGeom>
          </p:spPr>
        </p:pic>
      </p:grpSp>
      <p:sp>
        <p:nvSpPr>
          <p:cNvPr id="20" name="Rounded Rectangle 19"/>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DRAM must keep scaling to meet demands</a:t>
            </a:r>
          </a:p>
        </p:txBody>
      </p:sp>
      <p:pic>
        <p:nvPicPr>
          <p:cNvPr id="10" name="Picture 9"/>
          <p:cNvPicPr>
            <a:picLocks noChangeAspect="1"/>
          </p:cNvPicPr>
          <p:nvPr/>
        </p:nvPicPr>
        <p:blipFill>
          <a:blip r:embed="rId9">
            <a:duotone>
              <a:schemeClr val="accent4">
                <a:shade val="45000"/>
                <a:satMod val="135000"/>
              </a:schemeClr>
              <a:prstClr val="white"/>
            </a:duotone>
          </a:blip>
          <a:stretch>
            <a:fillRect/>
          </a:stretch>
        </p:blipFill>
        <p:spPr>
          <a:xfrm>
            <a:off x="1246390" y="1844751"/>
            <a:ext cx="2213660" cy="2213660"/>
          </a:xfrm>
          <a:prstGeom prst="rect">
            <a:avLst/>
          </a:prstGeom>
        </p:spPr>
      </p:pic>
    </p:spTree>
    <p:extLst>
      <p:ext uri="{BB962C8B-B14F-4D97-AF65-F5344CB8AC3E}">
        <p14:creationId xmlns:p14="http://schemas.microsoft.com/office/powerpoint/2010/main" val="281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RESEARCH DIRECTIONS</a:t>
            </a:r>
          </a:p>
        </p:txBody>
      </p:sp>
      <p:sp>
        <p:nvSpPr>
          <p:cNvPr id="4" name="Slide Number Placeholder 3"/>
          <p:cNvSpPr>
            <a:spLocks noGrp="1"/>
          </p:cNvSpPr>
          <p:nvPr>
            <p:ph type="sldNum" sz="quarter" idx="12"/>
          </p:nvPr>
        </p:nvSpPr>
        <p:spPr/>
        <p:txBody>
          <a:bodyPr/>
          <a:lstStyle/>
          <a:p>
            <a:fld id="{0BC41B36-6335-F546-90B9-E2121371E10D}" type="slidenum">
              <a:rPr lang="en-US" smtClean="0"/>
              <a:t>50</a:t>
            </a:fld>
            <a:endParaRPr lang="en-US"/>
          </a:p>
        </p:txBody>
      </p:sp>
      <p:grpSp>
        <p:nvGrpSpPr>
          <p:cNvPr id="6" name="Group 5"/>
          <p:cNvGrpSpPr/>
          <p:nvPr/>
        </p:nvGrpSpPr>
        <p:grpSpPr>
          <a:xfrm>
            <a:off x="185737" y="2924882"/>
            <a:ext cx="1998617" cy="1190625"/>
            <a:chOff x="185737" y="3143250"/>
            <a:chExt cx="1998617" cy="1190625"/>
          </a:xfrm>
        </p:grpSpPr>
        <p:pic>
          <p:nvPicPr>
            <p:cNvPr id="3" name="Picture 2"/>
            <p:cNvPicPr>
              <a:picLocks noChangeAspect="1"/>
            </p:cNvPicPr>
            <p:nvPr/>
          </p:nvPicPr>
          <p:blipFill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185737" y="3143250"/>
              <a:ext cx="1998617" cy="1157288"/>
            </a:xfrm>
            <a:prstGeom prst="rect">
              <a:avLst/>
            </a:prstGeom>
          </p:spPr>
        </p:pic>
        <p:pic>
          <p:nvPicPr>
            <p:cNvPr id="5" name="Picture 4"/>
            <p:cNvPicPr>
              <a:picLocks noChangeAspect="1"/>
            </p:cNvPicPr>
            <p:nvPr/>
          </p:nvPicPr>
          <p:blipFill>
            <a:blip r:embed="rId4">
              <a:duotone>
                <a:schemeClr val="accent6">
                  <a:shade val="45000"/>
                  <a:satMod val="135000"/>
                </a:schemeClr>
                <a:prstClr val="white"/>
              </a:duotone>
            </a:blip>
            <a:stretch>
              <a:fillRect/>
            </a:stretch>
          </p:blipFill>
          <p:spPr>
            <a:xfrm>
              <a:off x="868362" y="3444875"/>
              <a:ext cx="889000" cy="889000"/>
            </a:xfrm>
            <a:prstGeom prst="rect">
              <a:avLst/>
            </a:prstGeom>
          </p:spPr>
        </p:pic>
      </p:grpSp>
      <p:pic>
        <p:nvPicPr>
          <p:cNvPr id="7" name="Picture 6"/>
          <p:cNvPicPr>
            <a:picLocks noChangeAspect="1"/>
          </p:cNvPicPr>
          <p:nvPr/>
        </p:nvPicPr>
        <p:blipFill rotWithShape="1">
          <a:blip r:embed="rId5"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0" y="4572002"/>
            <a:ext cx="2301529" cy="1628774"/>
          </a:xfrm>
          <a:prstGeom prst="rect">
            <a:avLst/>
          </a:prstGeom>
        </p:spPr>
      </p:pic>
      <p:sp>
        <p:nvSpPr>
          <p:cNvPr id="139" name="Content Placeholder 2"/>
          <p:cNvSpPr txBox="1">
            <a:spLocks/>
          </p:cNvSpPr>
          <p:nvPr/>
        </p:nvSpPr>
        <p:spPr>
          <a:xfrm>
            <a:off x="2377440" y="1170432"/>
            <a:ext cx="9692640" cy="132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1">
                    <a:lumMod val="50000"/>
                  </a:schemeClr>
                </a:solidFill>
                <a:ea typeface="Abadi MT Condensed Light" charset="0"/>
                <a:cs typeface="Abadi MT Condensed Light" charset="0"/>
              </a:rPr>
              <a:t>Solve restore from </a:t>
            </a:r>
            <a:r>
              <a:rPr lang="en-US" b="1" dirty="0">
                <a:solidFill>
                  <a:schemeClr val="accent1">
                    <a:lumMod val="50000"/>
                  </a:schemeClr>
                </a:solidFill>
                <a:ea typeface="Abadi MT Condensed Light" charset="0"/>
                <a:cs typeface="Abadi MT Condensed Light" charset="0"/>
              </a:rPr>
              <a:t>reliability</a:t>
            </a:r>
            <a:r>
              <a:rPr lang="en-US" dirty="0">
                <a:solidFill>
                  <a:schemeClr val="accent1">
                    <a:lumMod val="50000"/>
                  </a:schemeClr>
                </a:solidFill>
                <a:ea typeface="Abadi MT Condensed Light" charset="0"/>
                <a:cs typeface="Abadi MT Condensed Light" charset="0"/>
              </a:rPr>
              <a:t> perspective</a:t>
            </a:r>
          </a:p>
          <a:p>
            <a:pPr marL="457200" indent="-274320">
              <a:lnSpc>
                <a:spcPct val="100000"/>
              </a:lnSpc>
              <a:spcBef>
                <a:spcPts val="0"/>
              </a:spcBef>
              <a:buFontTx/>
              <a:buChar char="-"/>
              <a:defRPr/>
            </a:pPr>
            <a:r>
              <a:rPr lang="en-US" sz="2400" dirty="0">
                <a:solidFill>
                  <a:schemeClr val="accent1">
                    <a:lumMod val="50000"/>
                  </a:schemeClr>
                </a:solidFill>
                <a:ea typeface="Abadi MT Condensed Light" charset="0"/>
                <a:cs typeface="Abadi MT Condensed Light" charset="0"/>
              </a:rPr>
              <a:t>Treat Slow restore cells as faulty ones</a:t>
            </a:r>
          </a:p>
          <a:p>
            <a:pPr marL="457200" indent="-274320">
              <a:lnSpc>
                <a:spcPct val="100000"/>
              </a:lnSpc>
              <a:spcBef>
                <a:spcPts val="0"/>
              </a:spcBef>
              <a:buFontTx/>
              <a:buChar char="-"/>
              <a:defRPr/>
            </a:pPr>
            <a:r>
              <a:rPr lang="en-US" sz="2400" dirty="0">
                <a:solidFill>
                  <a:schemeClr val="accent1">
                    <a:lumMod val="50000"/>
                  </a:schemeClr>
                </a:solidFill>
                <a:ea typeface="Abadi MT Condensed Light" charset="0"/>
                <a:cs typeface="Abadi MT Condensed Light" charset="0"/>
              </a:rPr>
              <a:t>Design stronger error correction codes</a:t>
            </a:r>
          </a:p>
        </p:txBody>
      </p:sp>
      <p:sp>
        <p:nvSpPr>
          <p:cNvPr id="140" name="Content Placeholder 2"/>
          <p:cNvSpPr txBox="1">
            <a:spLocks/>
          </p:cNvSpPr>
          <p:nvPr/>
        </p:nvSpPr>
        <p:spPr>
          <a:xfrm>
            <a:off x="2377440" y="2841640"/>
            <a:ext cx="9692640" cy="132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5">
                    <a:lumMod val="50000"/>
                  </a:schemeClr>
                </a:solidFill>
                <a:ea typeface="Abadi MT Condensed Light" charset="0"/>
                <a:cs typeface="Abadi MT Condensed Light" charset="0"/>
              </a:rPr>
              <a:t>Study </a:t>
            </a:r>
            <a:r>
              <a:rPr lang="en-US" b="1" dirty="0">
                <a:solidFill>
                  <a:schemeClr val="accent5">
                    <a:lumMod val="50000"/>
                  </a:schemeClr>
                </a:solidFill>
                <a:ea typeface="Abadi MT Condensed Light" charset="0"/>
                <a:cs typeface="Abadi MT Condensed Light" charset="0"/>
              </a:rPr>
              <a:t>security</a:t>
            </a:r>
            <a:r>
              <a:rPr lang="en-US" dirty="0">
                <a:solidFill>
                  <a:schemeClr val="accent5">
                    <a:lumMod val="50000"/>
                  </a:schemeClr>
                </a:solidFill>
                <a:ea typeface="Abadi MT Condensed Light" charset="0"/>
                <a:cs typeface="Abadi MT Condensed Light" charset="0"/>
              </a:rPr>
              <a:t> issues of restore variation</a:t>
            </a:r>
          </a:p>
          <a:p>
            <a:pPr marL="457200" indent="-274320">
              <a:lnSpc>
                <a:spcPct val="100000"/>
              </a:lnSpc>
              <a:spcBef>
                <a:spcPts val="0"/>
              </a:spcBef>
              <a:buFontTx/>
              <a:buChar char="-"/>
              <a:defRPr/>
            </a:pPr>
            <a:r>
              <a:rPr lang="en-US" sz="2400" dirty="0">
                <a:solidFill>
                  <a:schemeClr val="accent5">
                    <a:lumMod val="50000"/>
                  </a:schemeClr>
                </a:solidFill>
                <a:ea typeface="Abadi MT Condensed Light" charset="0"/>
                <a:cs typeface="Abadi MT Condensed Light" charset="0"/>
              </a:rPr>
              <a:t>Restore variation info is DRAM’s fingerprint</a:t>
            </a:r>
          </a:p>
          <a:p>
            <a:pPr marL="457200" indent="-274320">
              <a:lnSpc>
                <a:spcPct val="100000"/>
              </a:lnSpc>
              <a:spcBef>
                <a:spcPts val="0"/>
              </a:spcBef>
              <a:buFontTx/>
              <a:buChar char="-"/>
              <a:defRPr/>
            </a:pPr>
            <a:r>
              <a:rPr lang="en-US" sz="2400" dirty="0">
                <a:solidFill>
                  <a:schemeClr val="accent5">
                    <a:lumMod val="50000"/>
                  </a:schemeClr>
                </a:solidFill>
                <a:ea typeface="Abadi MT Condensed Light" charset="0"/>
                <a:cs typeface="Abadi MT Condensed Light" charset="0"/>
              </a:rPr>
              <a:t>Solve both info leakage and slow restore</a:t>
            </a:r>
          </a:p>
        </p:txBody>
      </p:sp>
      <p:sp>
        <p:nvSpPr>
          <p:cNvPr id="141" name="Content Placeholder 2"/>
          <p:cNvSpPr txBox="1">
            <a:spLocks/>
          </p:cNvSpPr>
          <p:nvPr/>
        </p:nvSpPr>
        <p:spPr>
          <a:xfrm>
            <a:off x="2377440" y="4517136"/>
            <a:ext cx="9692640" cy="132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charset="2"/>
              <a:buNone/>
              <a:defRPr/>
            </a:pPr>
            <a:r>
              <a:rPr lang="en-US" dirty="0">
                <a:solidFill>
                  <a:schemeClr val="accent4">
                    <a:lumMod val="50000"/>
                  </a:schemeClr>
                </a:solidFill>
                <a:ea typeface="Abadi MT Condensed Light" charset="0"/>
                <a:cs typeface="Abadi MT Condensed Light" charset="0"/>
              </a:rPr>
              <a:t>Explore restore in 3D </a:t>
            </a:r>
            <a:r>
              <a:rPr lang="en-US" b="1" dirty="0">
                <a:solidFill>
                  <a:schemeClr val="accent4">
                    <a:lumMod val="50000"/>
                  </a:schemeClr>
                </a:solidFill>
                <a:ea typeface="Abadi MT Condensed Light" charset="0"/>
                <a:cs typeface="Abadi MT Condensed Light" charset="0"/>
              </a:rPr>
              <a:t>stacked</a:t>
            </a:r>
            <a:r>
              <a:rPr lang="en-US" dirty="0">
                <a:solidFill>
                  <a:schemeClr val="accent4">
                    <a:lumMod val="50000"/>
                  </a:schemeClr>
                </a:solidFill>
                <a:ea typeface="Abadi MT Condensed Light" charset="0"/>
                <a:cs typeface="Abadi MT Condensed Light" charset="0"/>
              </a:rPr>
              <a:t> DRAM</a:t>
            </a:r>
          </a:p>
          <a:p>
            <a:pPr marL="457200" indent="-274320">
              <a:lnSpc>
                <a:spcPct val="100000"/>
              </a:lnSpc>
              <a:spcBef>
                <a:spcPts val="0"/>
              </a:spcBef>
              <a:buFontTx/>
              <a:buChar char="-"/>
              <a:defRPr/>
            </a:pPr>
            <a:r>
              <a:rPr lang="en-US" sz="2400" dirty="0">
                <a:solidFill>
                  <a:schemeClr val="accent4">
                    <a:lumMod val="50000"/>
                  </a:schemeClr>
                </a:solidFill>
                <a:ea typeface="Abadi MT Condensed Light" charset="0"/>
                <a:cs typeface="Abadi MT Condensed Light" charset="0"/>
              </a:rPr>
              <a:t>Stacking has thermal management issue</a:t>
            </a:r>
          </a:p>
          <a:p>
            <a:pPr marL="457200" indent="-274320">
              <a:lnSpc>
                <a:spcPct val="100000"/>
              </a:lnSpc>
              <a:spcBef>
                <a:spcPts val="0"/>
              </a:spcBef>
              <a:buFontTx/>
              <a:buChar char="-"/>
              <a:defRPr/>
            </a:pPr>
            <a:r>
              <a:rPr lang="en-US" sz="2400" dirty="0">
                <a:solidFill>
                  <a:schemeClr val="accent4">
                    <a:lumMod val="50000"/>
                  </a:schemeClr>
                </a:solidFill>
                <a:ea typeface="Abadi MT Condensed Light" charset="0"/>
                <a:cs typeface="Abadi MT Condensed Light" charset="0"/>
              </a:rPr>
              <a:t>Reduce restore with temperature-aware solutions</a:t>
            </a:r>
          </a:p>
        </p:txBody>
      </p:sp>
      <p:grpSp>
        <p:nvGrpSpPr>
          <p:cNvPr id="20" name="Group 19"/>
          <p:cNvGrpSpPr/>
          <p:nvPr/>
        </p:nvGrpSpPr>
        <p:grpSpPr>
          <a:xfrm>
            <a:off x="457200" y="1226820"/>
            <a:ext cx="1770380" cy="1249680"/>
            <a:chOff x="9740900" y="2679700"/>
            <a:chExt cx="1770380" cy="1249680"/>
          </a:xfrm>
        </p:grpSpPr>
        <p:grpSp>
          <p:nvGrpSpPr>
            <p:cNvPr id="21" name="Group 20"/>
            <p:cNvGrpSpPr/>
            <p:nvPr/>
          </p:nvGrpSpPr>
          <p:grpSpPr>
            <a:xfrm>
              <a:off x="9740900" y="2679700"/>
              <a:ext cx="1770380" cy="182880"/>
              <a:chOff x="9740900" y="2679700"/>
              <a:chExt cx="1770380" cy="182880"/>
            </a:xfrm>
          </p:grpSpPr>
          <p:sp>
            <p:nvSpPr>
              <p:cNvPr id="95" name="Oval 94"/>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6" name="Oval 95"/>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7" name="Oval 96"/>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8" name="Oval 97"/>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9" name="Oval 98"/>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0" name="Oval 99"/>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1" name="Oval 100"/>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2" name="Oval 101"/>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3" name="Oval 102"/>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2" name="Group 21"/>
            <p:cNvGrpSpPr/>
            <p:nvPr/>
          </p:nvGrpSpPr>
          <p:grpSpPr>
            <a:xfrm>
              <a:off x="9740900" y="2832100"/>
              <a:ext cx="1770380" cy="182880"/>
              <a:chOff x="9740900" y="2679700"/>
              <a:chExt cx="1770380" cy="182880"/>
            </a:xfrm>
          </p:grpSpPr>
          <p:sp>
            <p:nvSpPr>
              <p:cNvPr id="86" name="Oval 85"/>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7" name="Oval 86"/>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8" name="Oval 87"/>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9" name="Oval 88"/>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0" name="Oval 89"/>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1" name="Oval 90"/>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2" name="Oval 91"/>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3" name="Oval 92"/>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4" name="Oval 93"/>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3" name="Group 22"/>
            <p:cNvGrpSpPr/>
            <p:nvPr/>
          </p:nvGrpSpPr>
          <p:grpSpPr>
            <a:xfrm>
              <a:off x="9740900" y="2984500"/>
              <a:ext cx="1770380" cy="182880"/>
              <a:chOff x="9740900" y="2679700"/>
              <a:chExt cx="1770380" cy="182880"/>
            </a:xfrm>
          </p:grpSpPr>
          <p:sp>
            <p:nvSpPr>
              <p:cNvPr id="77" name="Oval 76"/>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8" name="Oval 77"/>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9" name="Oval 78"/>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0" name="Oval 79"/>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1" name="Oval 80"/>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2" name="Oval 81"/>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3" name="Oval 82"/>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4" name="Oval 83"/>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5" name="Oval 84"/>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4" name="Group 23"/>
            <p:cNvGrpSpPr/>
            <p:nvPr/>
          </p:nvGrpSpPr>
          <p:grpSpPr>
            <a:xfrm>
              <a:off x="9740900" y="3136900"/>
              <a:ext cx="1770380" cy="182880"/>
              <a:chOff x="9740900" y="2679700"/>
              <a:chExt cx="1770380" cy="182880"/>
            </a:xfrm>
          </p:grpSpPr>
          <p:sp>
            <p:nvSpPr>
              <p:cNvPr id="68" name="Oval 67"/>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9" name="Oval 68"/>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0" name="Oval 69"/>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1" name="Oval 70"/>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2" name="Oval 71"/>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3" name="Oval 72"/>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4" name="Oval 73"/>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5" name="Oval 74"/>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6" name="Oval 75"/>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5" name="Group 24"/>
            <p:cNvGrpSpPr/>
            <p:nvPr/>
          </p:nvGrpSpPr>
          <p:grpSpPr>
            <a:xfrm>
              <a:off x="9740900" y="3289300"/>
              <a:ext cx="1770380" cy="182880"/>
              <a:chOff x="9740900" y="2679700"/>
              <a:chExt cx="1770380" cy="182880"/>
            </a:xfrm>
          </p:grpSpPr>
          <p:sp>
            <p:nvSpPr>
              <p:cNvPr id="59" name="Oval 58"/>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0" name="Oval 59"/>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1" name="Oval 60"/>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2" name="Oval 61"/>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3" name="Oval 62"/>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4" name="Oval 63"/>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5" name="Oval 64"/>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6" name="Oval 65"/>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7" name="Oval 66"/>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6" name="Group 25"/>
            <p:cNvGrpSpPr/>
            <p:nvPr/>
          </p:nvGrpSpPr>
          <p:grpSpPr>
            <a:xfrm>
              <a:off x="9740900" y="3441700"/>
              <a:ext cx="1770380" cy="182880"/>
              <a:chOff x="9740900" y="2679700"/>
              <a:chExt cx="1770380" cy="182880"/>
            </a:xfrm>
          </p:grpSpPr>
          <p:sp>
            <p:nvSpPr>
              <p:cNvPr id="50" name="Oval 49"/>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1" name="Oval 50"/>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2" name="Oval 51"/>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Oval 52"/>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4" name="Oval 53"/>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Oval 54"/>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6" name="Oval 55"/>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7" name="Oval 56"/>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8" name="Oval 57"/>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7" name="Group 26"/>
            <p:cNvGrpSpPr/>
            <p:nvPr/>
          </p:nvGrpSpPr>
          <p:grpSpPr>
            <a:xfrm>
              <a:off x="9740900" y="3594100"/>
              <a:ext cx="1770380" cy="182880"/>
              <a:chOff x="9740900" y="2679700"/>
              <a:chExt cx="1770380" cy="182880"/>
            </a:xfrm>
          </p:grpSpPr>
          <p:sp>
            <p:nvSpPr>
              <p:cNvPr id="41" name="Oval 40"/>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Oval 41"/>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Oval 42"/>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Oval 43"/>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5" name="Oval 44"/>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6" name="Oval 45"/>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7" name="Oval 46"/>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8" name="Oval 47"/>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9" name="Oval 48"/>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8" name="Group 27"/>
            <p:cNvGrpSpPr/>
            <p:nvPr/>
          </p:nvGrpSpPr>
          <p:grpSpPr>
            <a:xfrm>
              <a:off x="9740900" y="3746500"/>
              <a:ext cx="1770380" cy="182880"/>
              <a:chOff x="9740900" y="2679700"/>
              <a:chExt cx="1770380" cy="182880"/>
            </a:xfrm>
          </p:grpSpPr>
          <p:sp>
            <p:nvSpPr>
              <p:cNvPr id="32" name="Oval 31"/>
              <p:cNvSpPr/>
              <p:nvPr/>
            </p:nvSpPr>
            <p:spPr>
              <a:xfrm>
                <a:off x="974090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p:cNvSpPr/>
              <p:nvPr/>
            </p:nvSpPr>
            <p:spPr>
              <a:xfrm>
                <a:off x="993933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Oval 33"/>
              <p:cNvSpPr/>
              <p:nvPr/>
            </p:nvSpPr>
            <p:spPr>
              <a:xfrm>
                <a:off x="1013777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5" name="Oval 34"/>
              <p:cNvSpPr/>
              <p:nvPr/>
            </p:nvSpPr>
            <p:spPr>
              <a:xfrm>
                <a:off x="10336214"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6" name="Oval 35"/>
              <p:cNvSpPr/>
              <p:nvPr/>
            </p:nvSpPr>
            <p:spPr>
              <a:xfrm>
                <a:off x="10534652"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p:cNvSpPr/>
              <p:nvPr/>
            </p:nvSpPr>
            <p:spPr>
              <a:xfrm>
                <a:off x="10733090"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Oval 37"/>
              <p:cNvSpPr/>
              <p:nvPr/>
            </p:nvSpPr>
            <p:spPr>
              <a:xfrm>
                <a:off x="10931528"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p:cNvSpPr/>
              <p:nvPr/>
            </p:nvSpPr>
            <p:spPr>
              <a:xfrm>
                <a:off x="11129966" y="2679700"/>
                <a:ext cx="182880" cy="182880"/>
              </a:xfrm>
              <a:prstGeom prst="ellipse">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Oval 39"/>
              <p:cNvSpPr/>
              <p:nvPr/>
            </p:nvSpPr>
            <p:spPr>
              <a:xfrm>
                <a:off x="11328400" y="2679700"/>
                <a:ext cx="182880" cy="18288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29" name="Explosion 1 28"/>
            <p:cNvSpPr>
              <a:spLocks noChangeAspect="1"/>
            </p:cNvSpPr>
            <p:nvPr/>
          </p:nvSpPr>
          <p:spPr>
            <a:xfrm>
              <a:off x="9979025" y="2870200"/>
              <a:ext cx="171027" cy="182880"/>
            </a:xfrm>
            <a:prstGeom prst="irregularSeal1">
              <a:avLst/>
            </a:prstGeom>
            <a:solidFill>
              <a:srgbClr val="FFC9C9"/>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xplosion 1 29"/>
            <p:cNvSpPr>
              <a:spLocks noChangeAspect="1"/>
            </p:cNvSpPr>
            <p:nvPr/>
          </p:nvSpPr>
          <p:spPr>
            <a:xfrm>
              <a:off x="10702925" y="3022600"/>
              <a:ext cx="171027" cy="182880"/>
            </a:xfrm>
            <a:prstGeom prst="irregularSeal1">
              <a:avLst/>
            </a:prstGeom>
            <a:solidFill>
              <a:srgbClr val="FFC9C9"/>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xplosion 1 30"/>
            <p:cNvSpPr>
              <a:spLocks noChangeAspect="1"/>
            </p:cNvSpPr>
            <p:nvPr/>
          </p:nvSpPr>
          <p:spPr>
            <a:xfrm>
              <a:off x="10360025" y="3543300"/>
              <a:ext cx="171027" cy="182880"/>
            </a:xfrm>
            <a:prstGeom prst="irregularSeal1">
              <a:avLst/>
            </a:prstGeom>
            <a:solidFill>
              <a:srgbClr val="FFC9C9"/>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65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PUBLICATIONS</a:t>
            </a:r>
          </a:p>
        </p:txBody>
      </p:sp>
      <p:sp>
        <p:nvSpPr>
          <p:cNvPr id="3" name="Content Placeholder 2"/>
          <p:cNvSpPr>
            <a:spLocks noGrp="1"/>
          </p:cNvSpPr>
          <p:nvPr>
            <p:ph idx="1"/>
          </p:nvPr>
        </p:nvSpPr>
        <p:spPr>
          <a:xfrm>
            <a:off x="2377440" y="1170432"/>
            <a:ext cx="9692640" cy="5428488"/>
          </a:xfrm>
        </p:spPr>
        <p:txBody>
          <a:bodyPr>
            <a:normAutofit lnSpcReduction="10000"/>
          </a:bodyPr>
          <a:lstStyle/>
          <a:p>
            <a:pPr marL="0" indent="0">
              <a:lnSpc>
                <a:spcPct val="100000"/>
              </a:lnSpc>
              <a:spcBef>
                <a:spcPts val="0"/>
              </a:spcBef>
              <a:buNone/>
            </a:pPr>
            <a:r>
              <a:rPr lang="en-US" sz="2000" dirty="0">
                <a:solidFill>
                  <a:schemeClr val="bg1">
                    <a:lumMod val="50000"/>
                  </a:schemeClr>
                </a:solidFill>
                <a:latin typeface="Abadi MT Condensed Light" charset="0"/>
                <a:ea typeface="Abadi MT Condensed Light" charset="0"/>
                <a:cs typeface="Abadi MT Condensed Light" charset="0"/>
              </a:rPr>
              <a:t>Xianwei Zhang</a:t>
            </a:r>
            <a:r>
              <a:rPr lang="en-US" sz="2000" dirty="0">
                <a:solidFill>
                  <a:schemeClr val="bg1">
                    <a:lumMod val="50000"/>
                  </a:schemeClr>
                </a:solidFill>
              </a:rPr>
              <a:t>, </a:t>
            </a:r>
            <a:r>
              <a:rPr lang="en-US" sz="2000" dirty="0" err="1">
                <a:solidFill>
                  <a:schemeClr val="bg1">
                    <a:lumMod val="50000"/>
                  </a:schemeClr>
                </a:solidFill>
              </a:rPr>
              <a:t>Youtao</a:t>
            </a:r>
            <a:r>
              <a:rPr lang="en-US" sz="2000" dirty="0">
                <a:solidFill>
                  <a:schemeClr val="bg1">
                    <a:lumMod val="50000"/>
                  </a:schemeClr>
                </a:solidFill>
              </a:rPr>
              <a:t> Zhang, Bruce Childers and Jun Yang</a:t>
            </a:r>
          </a:p>
          <a:p>
            <a:pPr marL="0" indent="0">
              <a:lnSpc>
                <a:spcPct val="100000"/>
              </a:lnSpc>
              <a:spcBef>
                <a:spcPts val="0"/>
              </a:spcBef>
              <a:spcAft>
                <a:spcPts val="1000"/>
              </a:spcAft>
              <a:buNone/>
            </a:pPr>
            <a:r>
              <a:rPr lang="en-US" sz="2400" dirty="0"/>
              <a:t>[</a:t>
            </a:r>
            <a:r>
              <a:rPr lang="en-US" sz="2400" dirty="0">
                <a:solidFill>
                  <a:srgbClr val="0070C0"/>
                </a:solidFill>
              </a:rPr>
              <a:t>HPCA’2016</a:t>
            </a:r>
            <a:r>
              <a:rPr lang="en-US" sz="2400" dirty="0"/>
              <a:t>] </a:t>
            </a:r>
            <a:r>
              <a:rPr lang="en-US" sz="2400" dirty="0">
                <a:latin typeface="Abadi MT Condensed Light" charset="0"/>
                <a:ea typeface="Abadi MT Condensed Light" charset="0"/>
                <a:cs typeface="Abadi MT Condensed Light" charset="0"/>
              </a:rPr>
              <a:t>Restore Truncation for Performance Improvement in Future DRAM Systems</a:t>
            </a:r>
          </a:p>
          <a:p>
            <a:pPr marL="0" indent="0">
              <a:lnSpc>
                <a:spcPct val="100000"/>
              </a:lnSpc>
              <a:spcBef>
                <a:spcPts val="0"/>
              </a:spcBef>
              <a:buNone/>
            </a:pPr>
            <a:r>
              <a:rPr lang="en-US" sz="2000" dirty="0">
                <a:solidFill>
                  <a:schemeClr val="bg1">
                    <a:lumMod val="50000"/>
                  </a:schemeClr>
                </a:solidFill>
                <a:latin typeface="Abadi MT Condensed Light" charset="0"/>
                <a:ea typeface="Abadi MT Condensed Light" charset="0"/>
                <a:cs typeface="Abadi MT Condensed Light" charset="0"/>
              </a:rPr>
              <a:t>Xianwei Zhang</a:t>
            </a:r>
            <a:r>
              <a:rPr lang="en-US" sz="2000" dirty="0">
                <a:solidFill>
                  <a:schemeClr val="bg1">
                    <a:lumMod val="50000"/>
                  </a:schemeClr>
                </a:solidFill>
              </a:rPr>
              <a:t>, </a:t>
            </a:r>
            <a:r>
              <a:rPr lang="en-US" sz="2000" dirty="0" err="1">
                <a:solidFill>
                  <a:schemeClr val="bg1">
                    <a:lumMod val="50000"/>
                  </a:schemeClr>
                </a:solidFill>
              </a:rPr>
              <a:t>Youtao</a:t>
            </a:r>
            <a:r>
              <a:rPr lang="en-US" sz="2000" dirty="0">
                <a:solidFill>
                  <a:schemeClr val="bg1">
                    <a:lumMod val="50000"/>
                  </a:schemeClr>
                </a:solidFill>
              </a:rPr>
              <a:t> Zhang, Bruce Childers and Jun Yang</a:t>
            </a:r>
            <a:endParaRPr lang="en-US" sz="2000" dirty="0">
              <a:latin typeface="Abadi MT Condensed Light" charset="0"/>
              <a:ea typeface="Abadi MT Condensed Light" charset="0"/>
              <a:cs typeface="Abadi MT Condensed Light" charset="0"/>
            </a:endParaRPr>
          </a:p>
          <a:p>
            <a:pPr marL="0" lvl="0" indent="0">
              <a:lnSpc>
                <a:spcPct val="100000"/>
              </a:lnSpc>
              <a:spcBef>
                <a:spcPts val="0"/>
              </a:spcBef>
              <a:buNone/>
            </a:pPr>
            <a:r>
              <a:rPr lang="en-US" sz="2400" dirty="0"/>
              <a:t>[</a:t>
            </a:r>
            <a:r>
              <a:rPr lang="en-US" sz="2400" dirty="0">
                <a:solidFill>
                  <a:schemeClr val="accent5">
                    <a:lumMod val="50000"/>
                  </a:schemeClr>
                </a:solidFill>
              </a:rPr>
              <a:t>TODAES’2017</a:t>
            </a:r>
            <a:r>
              <a:rPr lang="en-US" sz="2400" dirty="0"/>
              <a:t>] </a:t>
            </a:r>
            <a:r>
              <a:rPr lang="en-US" sz="2400" dirty="0">
                <a:latin typeface="Abadi MT Condensed Light" charset="0"/>
                <a:ea typeface="Abadi MT Condensed Light" charset="0"/>
                <a:cs typeface="Abadi MT Condensed Light" charset="0"/>
              </a:rPr>
              <a:t>On the Restore Time Variations of Future DRAM Memory</a:t>
            </a:r>
          </a:p>
          <a:p>
            <a:pPr marL="0" lvl="0" indent="0">
              <a:lnSpc>
                <a:spcPct val="100000"/>
              </a:lnSpc>
              <a:spcBef>
                <a:spcPts val="0"/>
              </a:spcBef>
              <a:spcAft>
                <a:spcPts val="1000"/>
              </a:spcAft>
              <a:buNone/>
            </a:pPr>
            <a:r>
              <a:rPr lang="en-US" sz="2400" dirty="0"/>
              <a:t>[</a:t>
            </a:r>
            <a:r>
              <a:rPr lang="en-US" sz="2400" dirty="0">
                <a:solidFill>
                  <a:schemeClr val="accent5">
                    <a:lumMod val="50000"/>
                  </a:schemeClr>
                </a:solidFill>
              </a:rPr>
              <a:t>DATE’2015</a:t>
            </a:r>
            <a:r>
              <a:rPr lang="en-US" sz="2400" dirty="0"/>
              <a:t>] </a:t>
            </a:r>
            <a:r>
              <a:rPr lang="en-US" sz="2400" dirty="0">
                <a:latin typeface="Abadi MT Condensed Light" charset="0"/>
                <a:ea typeface="Abadi MT Condensed Light" charset="0"/>
                <a:cs typeface="Abadi MT Condensed Light" charset="0"/>
              </a:rPr>
              <a:t>Exploiting DRAM Restore Time Variations in Deep Sub-micron Scaling</a:t>
            </a:r>
          </a:p>
          <a:p>
            <a:pPr marL="0" indent="0">
              <a:lnSpc>
                <a:spcPct val="100000"/>
              </a:lnSpc>
              <a:spcBef>
                <a:spcPts val="0"/>
              </a:spcBef>
              <a:buNone/>
            </a:pPr>
            <a:r>
              <a:rPr lang="en-US" sz="2000" dirty="0">
                <a:solidFill>
                  <a:schemeClr val="bg1">
                    <a:lumMod val="50000"/>
                  </a:schemeClr>
                </a:solidFill>
                <a:latin typeface="Abadi MT Condensed Light" charset="0"/>
                <a:ea typeface="Abadi MT Condensed Light" charset="0"/>
                <a:cs typeface="Abadi MT Condensed Light" charset="0"/>
              </a:rPr>
              <a:t>Xianwei Zhang</a:t>
            </a:r>
            <a:r>
              <a:rPr lang="en-US" sz="2000" dirty="0">
                <a:solidFill>
                  <a:schemeClr val="bg1">
                    <a:lumMod val="50000"/>
                  </a:schemeClr>
                </a:solidFill>
              </a:rPr>
              <a:t>, </a:t>
            </a:r>
            <a:r>
              <a:rPr lang="en-US" sz="2000" dirty="0" err="1">
                <a:solidFill>
                  <a:schemeClr val="bg1">
                    <a:lumMod val="50000"/>
                  </a:schemeClr>
                </a:solidFill>
              </a:rPr>
              <a:t>Youtao</a:t>
            </a:r>
            <a:r>
              <a:rPr lang="en-US" sz="2000" dirty="0">
                <a:solidFill>
                  <a:schemeClr val="bg1">
                    <a:lumMod val="50000"/>
                  </a:schemeClr>
                </a:solidFill>
              </a:rPr>
              <a:t> Zhang, Bruce Childers and Jun Yang</a:t>
            </a:r>
            <a:endParaRPr lang="en-US" sz="2000" dirty="0">
              <a:latin typeface="Abadi MT Condensed Light" charset="0"/>
              <a:ea typeface="Abadi MT Condensed Light" charset="0"/>
              <a:cs typeface="Abadi MT Condensed Light" charset="0"/>
            </a:endParaRPr>
          </a:p>
          <a:p>
            <a:pPr marL="0" lvl="0" indent="0">
              <a:lnSpc>
                <a:spcPct val="100000"/>
              </a:lnSpc>
              <a:spcBef>
                <a:spcPts val="0"/>
              </a:spcBef>
              <a:buNone/>
            </a:pPr>
            <a:r>
              <a:rPr lang="en-US" sz="2400" dirty="0"/>
              <a:t>[</a:t>
            </a:r>
            <a:r>
              <a:rPr lang="en-US" sz="2400" dirty="0">
                <a:solidFill>
                  <a:schemeClr val="accent1">
                    <a:lumMod val="50000"/>
                  </a:schemeClr>
                </a:solidFill>
              </a:rPr>
              <a:t>PACT’2017</a:t>
            </a:r>
            <a:r>
              <a:rPr lang="en-US" sz="2400" dirty="0"/>
              <a:t>] </a:t>
            </a:r>
            <a:r>
              <a:rPr lang="en-US" sz="2400" dirty="0" err="1">
                <a:latin typeface="Abadi MT Condensed Light" charset="0"/>
                <a:ea typeface="Abadi MT Condensed Light" charset="0"/>
                <a:cs typeface="Abadi MT Condensed Light" charset="0"/>
              </a:rPr>
              <a:t>DrMP</a:t>
            </a:r>
            <a:r>
              <a:rPr lang="en-US" sz="2400" dirty="0">
                <a:latin typeface="Abadi MT Condensed Light" charset="0"/>
                <a:ea typeface="Abadi MT Condensed Light" charset="0"/>
                <a:cs typeface="Abadi MT Condensed Light" charset="0"/>
              </a:rPr>
              <a:t>: Mixed Precision-aware DRAM for High Performance Approximate and Precise Computing</a:t>
            </a:r>
          </a:p>
          <a:p>
            <a:pPr marL="0" indent="0">
              <a:lnSpc>
                <a:spcPct val="100000"/>
              </a:lnSpc>
              <a:spcBef>
                <a:spcPts val="0"/>
              </a:spcBef>
              <a:buNone/>
            </a:pPr>
            <a:r>
              <a:rPr lang="en-US" sz="2400" dirty="0"/>
              <a:t>[</a:t>
            </a:r>
            <a:r>
              <a:rPr lang="en-US" sz="2400" dirty="0">
                <a:solidFill>
                  <a:schemeClr val="accent1">
                    <a:lumMod val="50000"/>
                  </a:schemeClr>
                </a:solidFill>
              </a:rPr>
              <a:t>MemSys’2016</a:t>
            </a:r>
            <a:r>
              <a:rPr lang="en-US" sz="2400" dirty="0"/>
              <a:t>] </a:t>
            </a:r>
            <a:r>
              <a:rPr lang="en-US" sz="2400" dirty="0">
                <a:latin typeface="Abadi MT Condensed Light" charset="0"/>
                <a:ea typeface="Abadi MT Condensed Light" charset="0"/>
                <a:cs typeface="Abadi MT Condensed Light" charset="0"/>
              </a:rPr>
              <a:t>AWARD: </a:t>
            </a:r>
            <a:r>
              <a:rPr lang="en-US" sz="2400" u="sng" dirty="0">
                <a:latin typeface="Abadi MT Condensed Light" charset="0"/>
                <a:ea typeface="Abadi MT Condensed Light" charset="0"/>
                <a:cs typeface="Abadi MT Condensed Light" charset="0"/>
              </a:rPr>
              <a:t>A</a:t>
            </a:r>
            <a:r>
              <a:rPr lang="en-US" sz="2400" dirty="0">
                <a:latin typeface="Abadi MT Condensed Light" charset="0"/>
                <a:ea typeface="Abadi MT Condensed Light" charset="0"/>
                <a:cs typeface="Abadi MT Condensed Light" charset="0"/>
              </a:rPr>
              <a:t>pproximation-</a:t>
            </a:r>
            <a:r>
              <a:rPr lang="en-US" sz="2400" dirty="0" err="1">
                <a:latin typeface="Abadi MT Condensed Light" charset="0"/>
                <a:ea typeface="Abadi MT Condensed Light" charset="0"/>
                <a:cs typeface="Abadi MT Condensed Light" charset="0"/>
              </a:rPr>
              <a:t>a</a:t>
            </a:r>
            <a:r>
              <a:rPr lang="en-US" sz="2400" u="sng" dirty="0" err="1">
                <a:latin typeface="Abadi MT Condensed Light" charset="0"/>
                <a:ea typeface="Abadi MT Condensed Light" charset="0"/>
                <a:cs typeface="Abadi MT Condensed Light" charset="0"/>
              </a:rPr>
              <a:t>WA</a:t>
            </a:r>
            <a:r>
              <a:rPr lang="en-US" sz="2400" dirty="0" err="1">
                <a:latin typeface="Abadi MT Condensed Light" charset="0"/>
                <a:ea typeface="Abadi MT Condensed Light" charset="0"/>
                <a:cs typeface="Abadi MT Condensed Light" charset="0"/>
              </a:rPr>
              <a:t>re</a:t>
            </a:r>
            <a:r>
              <a:rPr lang="en-US" sz="2400" dirty="0">
                <a:latin typeface="Abadi MT Condensed Light" charset="0"/>
                <a:ea typeface="Abadi MT Condensed Light" charset="0"/>
                <a:cs typeface="Abadi MT Condensed Light" charset="0"/>
              </a:rPr>
              <a:t> </a:t>
            </a:r>
            <a:r>
              <a:rPr lang="en-US" sz="2400" u="sng" dirty="0">
                <a:latin typeface="Abadi MT Condensed Light" charset="0"/>
                <a:ea typeface="Abadi MT Condensed Light" charset="0"/>
                <a:cs typeface="Abadi MT Condensed Light" charset="0"/>
              </a:rPr>
              <a:t>R</a:t>
            </a:r>
            <a:r>
              <a:rPr lang="en-US" sz="2400" dirty="0">
                <a:latin typeface="Abadi MT Condensed Light" charset="0"/>
                <a:ea typeface="Abadi MT Condensed Light" charset="0"/>
                <a:cs typeface="Abadi MT Condensed Light" charset="0"/>
              </a:rPr>
              <a:t>estore in Further Scaling </a:t>
            </a:r>
            <a:r>
              <a:rPr lang="en-US" sz="2400" u="sng" dirty="0">
                <a:latin typeface="Abadi MT Condensed Light" charset="0"/>
                <a:ea typeface="Abadi MT Condensed Light" charset="0"/>
                <a:cs typeface="Abadi MT Condensed Light" charset="0"/>
              </a:rPr>
              <a:t>D</a:t>
            </a:r>
            <a:r>
              <a:rPr lang="en-US" sz="2400" dirty="0">
                <a:latin typeface="Abadi MT Condensed Light" charset="0"/>
                <a:ea typeface="Abadi MT Condensed Light" charset="0"/>
                <a:cs typeface="Abadi MT Condensed Light" charset="0"/>
              </a:rPr>
              <a:t>RAM</a:t>
            </a:r>
          </a:p>
          <a:p>
            <a:pPr marL="0" lvl="0" indent="0">
              <a:lnSpc>
                <a:spcPct val="100000"/>
              </a:lnSpc>
              <a:spcBef>
                <a:spcPts val="0"/>
              </a:spcBef>
              <a:buNone/>
            </a:pPr>
            <a:endParaRPr lang="en-US" sz="1800" dirty="0">
              <a:solidFill>
                <a:schemeClr val="bg1">
                  <a:lumMod val="50000"/>
                </a:schemeClr>
              </a:solidFill>
            </a:endParaRPr>
          </a:p>
          <a:p>
            <a:pPr marL="0" lvl="0" indent="0">
              <a:lnSpc>
                <a:spcPct val="100000"/>
              </a:lnSpc>
              <a:spcBef>
                <a:spcPts val="0"/>
              </a:spcBef>
              <a:buNone/>
            </a:pPr>
            <a:r>
              <a:rPr lang="en-US" sz="1800" dirty="0">
                <a:solidFill>
                  <a:schemeClr val="bg1">
                    <a:lumMod val="50000"/>
                  </a:schemeClr>
                </a:solidFill>
                <a:latin typeface="Abadi MT Condensed Light" charset="0"/>
                <a:ea typeface="Abadi MT Condensed Light" charset="0"/>
                <a:cs typeface="Abadi MT Condensed Light" charset="0"/>
              </a:rPr>
              <a:t>Xianwei Zhang</a:t>
            </a:r>
            <a:r>
              <a:rPr lang="en-US" sz="1800" dirty="0">
                <a:solidFill>
                  <a:schemeClr val="bg1">
                    <a:lumMod val="50000"/>
                  </a:schemeClr>
                </a:solidFill>
              </a:rPr>
              <a:t>, Lei Zhao, </a:t>
            </a:r>
            <a:r>
              <a:rPr lang="en-US" sz="1800" dirty="0" err="1">
                <a:solidFill>
                  <a:schemeClr val="bg1">
                    <a:lumMod val="50000"/>
                  </a:schemeClr>
                </a:solidFill>
              </a:rPr>
              <a:t>Youtao</a:t>
            </a:r>
            <a:r>
              <a:rPr lang="en-US" sz="1800" dirty="0">
                <a:solidFill>
                  <a:schemeClr val="bg1">
                    <a:lumMod val="50000"/>
                  </a:schemeClr>
                </a:solidFill>
              </a:rPr>
              <a:t> Zhang and Jun Yang</a:t>
            </a:r>
          </a:p>
          <a:p>
            <a:pPr marL="0" lvl="0" indent="0">
              <a:lnSpc>
                <a:spcPct val="100000"/>
              </a:lnSpc>
              <a:spcBef>
                <a:spcPts val="0"/>
              </a:spcBef>
              <a:buNone/>
            </a:pPr>
            <a:r>
              <a:rPr lang="en-US" sz="1800" dirty="0"/>
              <a:t>[</a:t>
            </a:r>
            <a:r>
              <a:rPr lang="en-US" sz="1800" dirty="0">
                <a:solidFill>
                  <a:schemeClr val="bg1">
                    <a:lumMod val="50000"/>
                  </a:schemeClr>
                </a:solidFill>
              </a:rPr>
              <a:t>ICCD’2015</a:t>
            </a:r>
            <a:r>
              <a:rPr lang="en-US" sz="1800" dirty="0"/>
              <a:t>] </a:t>
            </a:r>
            <a:r>
              <a:rPr lang="en-US" sz="1800" dirty="0">
                <a:latin typeface="Abadi MT Condensed Light" charset="0"/>
                <a:ea typeface="Abadi MT Condensed Light" charset="0"/>
                <a:cs typeface="Abadi MT Condensed Light" charset="0"/>
              </a:rPr>
              <a:t>Exploit Common Source-Line to Construct Energy Efficient Domain Wall Memory based Caches</a:t>
            </a:r>
          </a:p>
          <a:p>
            <a:pPr marL="0" lvl="0" indent="0">
              <a:lnSpc>
                <a:spcPct val="100000"/>
              </a:lnSpc>
              <a:spcBef>
                <a:spcPts val="0"/>
              </a:spcBef>
              <a:buNone/>
            </a:pPr>
            <a:r>
              <a:rPr lang="en-US" sz="1800" dirty="0">
                <a:solidFill>
                  <a:schemeClr val="bg1">
                    <a:lumMod val="50000"/>
                  </a:schemeClr>
                </a:solidFill>
                <a:latin typeface="Abadi MT Condensed Light" charset="0"/>
                <a:ea typeface="Abadi MT Condensed Light" charset="0"/>
                <a:cs typeface="Abadi MT Condensed Light" charset="0"/>
              </a:rPr>
              <a:t>Xianwei Zhang</a:t>
            </a:r>
            <a:r>
              <a:rPr lang="en-US" sz="1800" dirty="0">
                <a:solidFill>
                  <a:schemeClr val="bg1">
                    <a:lumMod val="50000"/>
                  </a:schemeClr>
                </a:solidFill>
              </a:rPr>
              <a:t>, </a:t>
            </a:r>
            <a:r>
              <a:rPr lang="en-US" sz="1800" dirty="0" err="1">
                <a:solidFill>
                  <a:schemeClr val="bg1">
                    <a:lumMod val="50000"/>
                  </a:schemeClr>
                </a:solidFill>
              </a:rPr>
              <a:t>Youtao</a:t>
            </a:r>
            <a:r>
              <a:rPr lang="en-US" sz="1800" dirty="0">
                <a:solidFill>
                  <a:schemeClr val="bg1">
                    <a:lumMod val="50000"/>
                  </a:schemeClr>
                </a:solidFill>
              </a:rPr>
              <a:t> Zhang and Jun Yang</a:t>
            </a:r>
          </a:p>
          <a:p>
            <a:pPr marL="0" lvl="0" indent="0">
              <a:lnSpc>
                <a:spcPct val="100000"/>
              </a:lnSpc>
              <a:spcBef>
                <a:spcPts val="0"/>
              </a:spcBef>
              <a:buNone/>
            </a:pPr>
            <a:r>
              <a:rPr lang="en-US" sz="1800" dirty="0"/>
              <a:t>[</a:t>
            </a:r>
            <a:r>
              <a:rPr lang="en-US" sz="1800" dirty="0">
                <a:solidFill>
                  <a:schemeClr val="bg1">
                    <a:lumMod val="50000"/>
                  </a:schemeClr>
                </a:solidFill>
              </a:rPr>
              <a:t>ICCD’2015</a:t>
            </a:r>
            <a:r>
              <a:rPr lang="en-US" sz="1800" dirty="0"/>
              <a:t>] </a:t>
            </a:r>
            <a:r>
              <a:rPr lang="en-US" sz="1800" dirty="0">
                <a:latin typeface="Abadi MT Condensed Light" charset="0"/>
                <a:ea typeface="Abadi MT Condensed Light" charset="0"/>
                <a:cs typeface="Abadi MT Condensed Light" charset="0"/>
              </a:rPr>
              <a:t>DLB: Dynamic Lane Borrowing for Improving Bandwidth and Performance in Hybrid Memory Cube</a:t>
            </a:r>
          </a:p>
          <a:p>
            <a:pPr marL="0" lvl="0" indent="0">
              <a:lnSpc>
                <a:spcPct val="100000"/>
              </a:lnSpc>
              <a:spcBef>
                <a:spcPts val="0"/>
              </a:spcBef>
              <a:buNone/>
            </a:pPr>
            <a:r>
              <a:rPr lang="en-US" sz="1800" dirty="0"/>
              <a:t>[</a:t>
            </a:r>
            <a:r>
              <a:rPr lang="en-US" sz="1800" dirty="0">
                <a:solidFill>
                  <a:schemeClr val="bg1">
                    <a:lumMod val="50000"/>
                  </a:schemeClr>
                </a:solidFill>
              </a:rPr>
              <a:t>ICCD’2015</a:t>
            </a:r>
            <a:r>
              <a:rPr lang="en-US" sz="1800" dirty="0"/>
              <a:t>] </a:t>
            </a:r>
            <a:r>
              <a:rPr lang="en-US" sz="1800" dirty="0" err="1">
                <a:latin typeface="Abadi MT Condensed Light" charset="0"/>
                <a:ea typeface="Abadi MT Condensed Light" charset="0"/>
                <a:cs typeface="Abadi MT Condensed Light" charset="0"/>
              </a:rPr>
              <a:t>TriState</a:t>
            </a:r>
            <a:r>
              <a:rPr lang="en-US" sz="1800" dirty="0">
                <a:latin typeface="Abadi MT Condensed Light" charset="0"/>
                <a:ea typeface="Abadi MT Condensed Light" charset="0"/>
                <a:cs typeface="Abadi MT Condensed Light" charset="0"/>
              </a:rPr>
              <a:t>-SET: Proactive SET for Improved Performance in MLC Phase Change Memories</a:t>
            </a:r>
          </a:p>
          <a:p>
            <a:pPr marL="0" lvl="0" indent="0">
              <a:lnSpc>
                <a:spcPct val="100000"/>
              </a:lnSpc>
              <a:spcBef>
                <a:spcPts val="0"/>
              </a:spcBef>
              <a:buNone/>
            </a:pPr>
            <a:r>
              <a:rPr lang="en-US" sz="1800" dirty="0">
                <a:solidFill>
                  <a:schemeClr val="bg1">
                    <a:lumMod val="50000"/>
                  </a:schemeClr>
                </a:solidFill>
                <a:latin typeface="Abadi MT Condensed Light" charset="0"/>
                <a:ea typeface="Abadi MT Condensed Light" charset="0"/>
                <a:cs typeface="Abadi MT Condensed Light" charset="0"/>
              </a:rPr>
              <a:t>Xianwei Zhang</a:t>
            </a:r>
            <a:r>
              <a:rPr lang="en-US" sz="1800" dirty="0">
                <a:solidFill>
                  <a:schemeClr val="bg1">
                    <a:lumMod val="50000"/>
                  </a:schemeClr>
                </a:solidFill>
              </a:rPr>
              <a:t>, Lei Jiang, </a:t>
            </a:r>
            <a:r>
              <a:rPr lang="en-US" sz="1800" dirty="0" err="1">
                <a:solidFill>
                  <a:schemeClr val="bg1">
                    <a:lumMod val="50000"/>
                  </a:schemeClr>
                </a:solidFill>
              </a:rPr>
              <a:t>Youtao</a:t>
            </a:r>
            <a:r>
              <a:rPr lang="en-US" sz="1800" dirty="0">
                <a:solidFill>
                  <a:schemeClr val="bg1">
                    <a:lumMod val="50000"/>
                  </a:schemeClr>
                </a:solidFill>
              </a:rPr>
              <a:t> Zhang, </a:t>
            </a:r>
            <a:r>
              <a:rPr lang="en-US" sz="1800" dirty="0" err="1">
                <a:solidFill>
                  <a:schemeClr val="bg1">
                    <a:lumMod val="50000"/>
                  </a:schemeClr>
                </a:solidFill>
              </a:rPr>
              <a:t>Chuanjun</a:t>
            </a:r>
            <a:r>
              <a:rPr lang="en-US" sz="1800" dirty="0">
                <a:solidFill>
                  <a:schemeClr val="bg1">
                    <a:lumMod val="50000"/>
                  </a:schemeClr>
                </a:solidFill>
              </a:rPr>
              <a:t> Zhang and Jun Yang</a:t>
            </a:r>
          </a:p>
          <a:p>
            <a:pPr marL="0" lvl="0" indent="0">
              <a:lnSpc>
                <a:spcPct val="100000"/>
              </a:lnSpc>
              <a:spcBef>
                <a:spcPts val="0"/>
              </a:spcBef>
              <a:buNone/>
            </a:pPr>
            <a:r>
              <a:rPr lang="en-US" sz="1800" dirty="0"/>
              <a:t>[</a:t>
            </a:r>
            <a:r>
              <a:rPr lang="en-US" sz="1800" dirty="0">
                <a:solidFill>
                  <a:schemeClr val="bg1">
                    <a:lumMod val="50000"/>
                  </a:schemeClr>
                </a:solidFill>
              </a:rPr>
              <a:t>ISLPED’2013</a:t>
            </a:r>
            <a:r>
              <a:rPr lang="en-US" sz="1800" dirty="0"/>
              <a:t>] </a:t>
            </a:r>
            <a:r>
              <a:rPr lang="en-US" sz="1800" dirty="0" err="1">
                <a:latin typeface="Abadi MT Condensed Light" charset="0"/>
                <a:ea typeface="Abadi MT Condensed Light" charset="0"/>
                <a:cs typeface="Abadi MT Condensed Light" charset="0"/>
              </a:rPr>
              <a:t>WoM</a:t>
            </a:r>
            <a:r>
              <a:rPr lang="en-US" sz="1800" dirty="0">
                <a:latin typeface="Abadi MT Condensed Light" charset="0"/>
                <a:ea typeface="Abadi MT Condensed Light" charset="0"/>
                <a:cs typeface="Abadi MT Condensed Light" charset="0"/>
              </a:rPr>
              <a:t>-SET: Lowering Write Power of Proactive-SET based PCM Write Strategy Using </a:t>
            </a:r>
            <a:r>
              <a:rPr lang="en-US" sz="1800" dirty="0" err="1">
                <a:latin typeface="Abadi MT Condensed Light" charset="0"/>
                <a:ea typeface="Abadi MT Condensed Light" charset="0"/>
                <a:cs typeface="Abadi MT Condensed Light" charset="0"/>
              </a:rPr>
              <a:t>WoM</a:t>
            </a:r>
            <a:r>
              <a:rPr lang="en-US" sz="1800" dirty="0">
                <a:latin typeface="Abadi MT Condensed Light" charset="0"/>
                <a:ea typeface="Abadi MT Condensed Light" charset="0"/>
                <a:cs typeface="Abadi MT Condensed Light" charset="0"/>
              </a:rPr>
              <a:t> Code</a:t>
            </a:r>
          </a:p>
        </p:txBody>
      </p:sp>
      <p:sp>
        <p:nvSpPr>
          <p:cNvPr id="4" name="Slide Number Placeholder 3"/>
          <p:cNvSpPr>
            <a:spLocks noGrp="1"/>
          </p:cNvSpPr>
          <p:nvPr>
            <p:ph type="sldNum" sz="quarter" idx="12"/>
          </p:nvPr>
        </p:nvSpPr>
        <p:spPr/>
        <p:txBody>
          <a:bodyPr/>
          <a:lstStyle/>
          <a:p>
            <a:fld id="{0BC41B36-6335-F546-90B9-E2121371E10D}" type="slidenum">
              <a:rPr lang="en-US" smtClean="0"/>
              <a:t>51</a:t>
            </a:fld>
            <a:endParaRPr lang="en-US"/>
          </a:p>
        </p:txBody>
      </p:sp>
      <p:grpSp>
        <p:nvGrpSpPr>
          <p:cNvPr id="44" name="Group 43"/>
          <p:cNvGrpSpPr/>
          <p:nvPr/>
        </p:nvGrpSpPr>
        <p:grpSpPr>
          <a:xfrm>
            <a:off x="1370016" y="4885694"/>
            <a:ext cx="731520" cy="731520"/>
            <a:chOff x="882336" y="4403094"/>
            <a:chExt cx="731520" cy="731520"/>
          </a:xfrm>
        </p:grpSpPr>
        <p:pic>
          <p:nvPicPr>
            <p:cNvPr id="21" name="Picture 20"/>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952741" y="4524254"/>
              <a:ext cx="614181" cy="443986"/>
            </a:xfrm>
            <a:prstGeom prst="rect">
              <a:avLst/>
            </a:prstGeom>
          </p:spPr>
        </p:pic>
        <p:sp>
          <p:nvSpPr>
            <p:cNvPr id="43" name="Oval 42"/>
            <p:cNvSpPr/>
            <p:nvPr/>
          </p:nvSpPr>
          <p:spPr>
            <a:xfrm>
              <a:off x="882336" y="440309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70" name="Group 69"/>
          <p:cNvGrpSpPr/>
          <p:nvPr/>
        </p:nvGrpSpPr>
        <p:grpSpPr>
          <a:xfrm>
            <a:off x="1357316" y="3261361"/>
            <a:ext cx="731520" cy="731520"/>
            <a:chOff x="100016" y="3600454"/>
            <a:chExt cx="731520" cy="731520"/>
          </a:xfrm>
        </p:grpSpPr>
        <p:pic>
          <p:nvPicPr>
            <p:cNvPr id="71" name="Picture 70"/>
            <p:cNvPicPr>
              <a:picLocks noChangeAspect="1"/>
            </p:cNvPicPr>
            <p:nvPr/>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0173" y="3645455"/>
              <a:ext cx="646113" cy="549025"/>
            </a:xfrm>
            <a:prstGeom prst="rect">
              <a:avLst/>
            </a:prstGeom>
          </p:spPr>
        </p:pic>
        <p:sp>
          <p:nvSpPr>
            <p:cNvPr id="72" name="Oval 71"/>
            <p:cNvSpPr/>
            <p:nvPr/>
          </p:nvSpPr>
          <p:spPr>
            <a:xfrm>
              <a:off x="100016" y="3600454"/>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73" name="Group 72"/>
          <p:cNvGrpSpPr/>
          <p:nvPr/>
        </p:nvGrpSpPr>
        <p:grpSpPr>
          <a:xfrm>
            <a:off x="1362691" y="2169161"/>
            <a:ext cx="731520" cy="731520"/>
            <a:chOff x="0" y="2824820"/>
            <a:chExt cx="731520" cy="731520"/>
          </a:xfrm>
        </p:grpSpPr>
        <p:grpSp>
          <p:nvGrpSpPr>
            <p:cNvPr id="74" name="Group 73"/>
            <p:cNvGrpSpPr/>
            <p:nvPr/>
          </p:nvGrpSpPr>
          <p:grpSpPr>
            <a:xfrm>
              <a:off x="40944" y="2838707"/>
              <a:ext cx="655093" cy="709711"/>
              <a:chOff x="125675" y="5371469"/>
              <a:chExt cx="1190540" cy="1126849"/>
            </a:xfrm>
          </p:grpSpPr>
          <p:sp>
            <p:nvSpPr>
              <p:cNvPr id="76" name="Rounded Rectangle 75"/>
              <p:cNvSpPr/>
              <p:nvPr/>
            </p:nvSpPr>
            <p:spPr>
              <a:xfrm>
                <a:off x="354842" y="5609230"/>
                <a:ext cx="723331" cy="655092"/>
              </a:xfrm>
              <a:prstGeom prst="roundRect">
                <a:avLst/>
              </a:prstGeom>
              <a:noFill/>
              <a:ln w="254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nvGrpSpPr>
              <p:cNvPr id="77" name="Group 76"/>
              <p:cNvGrpSpPr/>
              <p:nvPr/>
            </p:nvGrpSpPr>
            <p:grpSpPr>
              <a:xfrm>
                <a:off x="473012" y="5371469"/>
                <a:ext cx="457200" cy="182880"/>
                <a:chOff x="473012" y="5344173"/>
                <a:chExt cx="457200" cy="182880"/>
              </a:xfrm>
            </p:grpSpPr>
            <p:cxnSp>
              <p:nvCxnSpPr>
                <p:cNvPr id="94" name="Straight Connector 93"/>
                <p:cNvCxnSpPr/>
                <p:nvPr/>
              </p:nvCxnSpPr>
              <p:spPr>
                <a:xfrm>
                  <a:off x="473012" y="5344173"/>
                  <a:ext cx="0" cy="182880"/>
                </a:xfrm>
                <a:prstGeom prst="line">
                  <a:avLst/>
                </a:prstGeom>
                <a:ln w="3175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488934" y="6315438"/>
                <a:ext cx="457200" cy="182880"/>
                <a:chOff x="473012" y="5344173"/>
                <a:chExt cx="457200" cy="182880"/>
              </a:xfrm>
            </p:grpSpPr>
            <p:cxnSp>
              <p:nvCxnSpPr>
                <p:cNvPr id="90" name="Straight Connector 89"/>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rot="5400000">
                <a:off x="996175" y="5826393"/>
                <a:ext cx="457200" cy="182880"/>
                <a:chOff x="473012" y="5344173"/>
                <a:chExt cx="457200" cy="182880"/>
              </a:xfrm>
            </p:grpSpPr>
            <p:cxnSp>
              <p:nvCxnSpPr>
                <p:cNvPr id="86" name="Straight Connector 85"/>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rot="5400000">
                <a:off x="-11485" y="5826393"/>
                <a:ext cx="457200" cy="182880"/>
                <a:chOff x="473012" y="5344173"/>
                <a:chExt cx="457200" cy="182880"/>
              </a:xfrm>
            </p:grpSpPr>
            <p:cxnSp>
              <p:nvCxnSpPr>
                <p:cNvPr id="82" name="Straight Connector 81"/>
                <p:cNvCxnSpPr/>
                <p:nvPr/>
              </p:nvCxnSpPr>
              <p:spPr>
                <a:xfrm>
                  <a:off x="4730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254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7778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930212" y="5344173"/>
                  <a:ext cx="0" cy="182880"/>
                </a:xfrm>
                <a:prstGeom prst="line">
                  <a:avLst/>
                </a:prstGeom>
                <a:ln w="25400">
                  <a:solidFill>
                    <a:schemeClr val="accent5">
                      <a:lumMod val="50000"/>
                    </a:schemeClr>
                  </a:solidFill>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206131" y="5669432"/>
                <a:ext cx="1035672" cy="537542"/>
              </a:xfrm>
              <a:prstGeom prst="rect">
                <a:avLst/>
              </a:prstGeom>
              <a:noFill/>
            </p:spPr>
            <p:txBody>
              <a:bodyPr wrap="square" rtlCol="0">
                <a:spAutoFit/>
              </a:bodyPr>
              <a:lstStyle/>
              <a:p>
                <a:pPr algn="ctr"/>
                <a:r>
                  <a:rPr lang="en-US" sz="1600" b="1" dirty="0">
                    <a:solidFill>
                      <a:schemeClr val="accent5">
                        <a:lumMod val="50000"/>
                      </a:schemeClr>
                    </a:solidFill>
                  </a:rPr>
                  <a:t>DDR</a:t>
                </a:r>
              </a:p>
            </p:txBody>
          </p:sp>
        </p:grpSp>
        <p:sp>
          <p:nvSpPr>
            <p:cNvPr id="75" name="Oval 74"/>
            <p:cNvSpPr/>
            <p:nvPr/>
          </p:nvSpPr>
          <p:spPr>
            <a:xfrm>
              <a:off x="0" y="2824820"/>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5">
                    <a:lumMod val="50000"/>
                  </a:schemeClr>
                </a:solidFill>
              </a:endParaRPr>
            </a:p>
          </p:txBody>
        </p:sp>
      </p:grpSp>
      <p:grpSp>
        <p:nvGrpSpPr>
          <p:cNvPr id="98" name="Group 97"/>
          <p:cNvGrpSpPr/>
          <p:nvPr/>
        </p:nvGrpSpPr>
        <p:grpSpPr>
          <a:xfrm>
            <a:off x="1358903" y="1117732"/>
            <a:ext cx="731520" cy="731520"/>
            <a:chOff x="1358903" y="1285372"/>
            <a:chExt cx="731520" cy="731520"/>
          </a:xfrm>
        </p:grpSpPr>
        <p:grpSp>
          <p:nvGrpSpPr>
            <p:cNvPr id="99" name="Group 98"/>
            <p:cNvGrpSpPr/>
            <p:nvPr/>
          </p:nvGrpSpPr>
          <p:grpSpPr>
            <a:xfrm>
              <a:off x="1477965" y="1380618"/>
              <a:ext cx="501649" cy="539750"/>
              <a:chOff x="2237160" y="4737374"/>
              <a:chExt cx="1427261" cy="1737369"/>
            </a:xfrm>
          </p:grpSpPr>
          <p:grpSp>
            <p:nvGrpSpPr>
              <p:cNvPr id="101" name="Group 100"/>
              <p:cNvGrpSpPr/>
              <p:nvPr/>
            </p:nvGrpSpPr>
            <p:grpSpPr>
              <a:xfrm>
                <a:off x="2237160" y="4737374"/>
                <a:ext cx="1427261" cy="1737369"/>
                <a:chOff x="3796877" y="3681647"/>
                <a:chExt cx="1806378" cy="2208951"/>
              </a:xfrm>
            </p:grpSpPr>
            <p:grpSp>
              <p:nvGrpSpPr>
                <p:cNvPr id="103" name="Group 102"/>
                <p:cNvGrpSpPr/>
                <p:nvPr/>
              </p:nvGrpSpPr>
              <p:grpSpPr>
                <a:xfrm>
                  <a:off x="3796877" y="3681647"/>
                  <a:ext cx="1806378" cy="2208951"/>
                  <a:chOff x="7229714" y="488439"/>
                  <a:chExt cx="1806378" cy="2208951"/>
                </a:xfrm>
              </p:grpSpPr>
              <p:cxnSp>
                <p:nvCxnSpPr>
                  <p:cNvPr id="106" name="Straight Connector 105"/>
                  <p:cNvCxnSpPr/>
                  <p:nvPr/>
                </p:nvCxnSpPr>
                <p:spPr>
                  <a:xfrm>
                    <a:off x="7229714" y="757082"/>
                    <a:ext cx="1806378" cy="0"/>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7412899" y="488439"/>
                    <a:ext cx="0" cy="2208951"/>
                  </a:xfrm>
                  <a:prstGeom prst="line">
                    <a:avLst/>
                  </a:prstGeom>
                  <a:ln w="254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011310" y="757082"/>
                    <a:ext cx="0" cy="384361"/>
                  </a:xfrm>
                  <a:prstGeom prst="line">
                    <a:avLst/>
                  </a:prstGeom>
                  <a:ln w="1905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7837744" y="1121831"/>
                    <a:ext cx="358759"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10" name="Elbow Connector 109"/>
                  <p:cNvCxnSpPr/>
                  <p:nvPr/>
                </p:nvCxnSpPr>
                <p:spPr>
                  <a:xfrm flipV="1">
                    <a:off x="7412899" y="1257732"/>
                    <a:ext cx="744953" cy="153746"/>
                  </a:xfrm>
                  <a:prstGeom prst="bentConnector3">
                    <a:avLst>
                      <a:gd name="adj1" fmla="val 61476"/>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11" name="Elbow Connector 110"/>
                  <p:cNvCxnSpPr/>
                  <p:nvPr/>
                </p:nvCxnSpPr>
                <p:spPr>
                  <a:xfrm rot="16200000" flipH="1">
                    <a:off x="8141887" y="1279150"/>
                    <a:ext cx="397002" cy="354164"/>
                  </a:xfrm>
                  <a:prstGeom prst="bentConnector3">
                    <a:avLst>
                      <a:gd name="adj1" fmla="val 40772"/>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8512016" y="1781906"/>
                    <a:ext cx="0" cy="831044"/>
                  </a:xfrm>
                  <a:prstGeom prst="straightConnector1">
                    <a:avLst/>
                  </a:prstGeom>
                  <a:ln w="1905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104" name="Straight Connector 103"/>
                <p:cNvCxnSpPr/>
                <p:nvPr/>
              </p:nvCxnSpPr>
              <p:spPr>
                <a:xfrm flipV="1">
                  <a:off x="4942059" y="4863242"/>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4946022" y="4974665"/>
                  <a:ext cx="283088" cy="9273"/>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102" name="Straight Connector 101"/>
              <p:cNvCxnSpPr/>
              <p:nvPr/>
            </p:nvCxnSpPr>
            <p:spPr>
              <a:xfrm>
                <a:off x="2717579" y="5339990"/>
                <a:ext cx="283464" cy="0"/>
              </a:xfrm>
              <a:prstGeom prst="line">
                <a:avLst/>
              </a:prstGeom>
              <a:ln w="19050">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00" name="Oval 99"/>
            <p:cNvSpPr/>
            <p:nvPr/>
          </p:nvSpPr>
          <p:spPr>
            <a:xfrm>
              <a:off x="1358903" y="1285372"/>
              <a:ext cx="731520" cy="731520"/>
            </a:xfrm>
            <a:prstGeom prst="ellipse">
              <a:avLst/>
            </a:prstGeom>
            <a:noFill/>
            <a:ln w="254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615692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7440" y="1170431"/>
            <a:ext cx="9692640" cy="5462381"/>
          </a:xfrm>
        </p:spPr>
        <p:txBody>
          <a:bodyPr>
            <a:normAutofit lnSpcReduction="10000"/>
          </a:bodyPr>
          <a:lstStyle/>
          <a:p>
            <a:pPr marL="0" indent="0">
              <a:spcBef>
                <a:spcPts val="500"/>
              </a:spcBef>
              <a:buNone/>
            </a:pPr>
            <a:r>
              <a:rPr lang="en-US" dirty="0">
                <a:solidFill>
                  <a:schemeClr val="accent4">
                    <a:lumMod val="50000"/>
                  </a:schemeClr>
                </a:solidFill>
              </a:rPr>
              <a:t>Profs. </a:t>
            </a:r>
            <a:r>
              <a:rPr lang="en-US" i="1" dirty="0" err="1">
                <a:solidFill>
                  <a:schemeClr val="accent4">
                    <a:lumMod val="50000"/>
                  </a:schemeClr>
                </a:solidFill>
              </a:rPr>
              <a:t>Youtao</a:t>
            </a:r>
            <a:r>
              <a:rPr lang="en-US" i="1" dirty="0">
                <a:solidFill>
                  <a:schemeClr val="accent4">
                    <a:lumMod val="50000"/>
                  </a:schemeClr>
                </a:solidFill>
              </a:rPr>
              <a:t> Zhang</a:t>
            </a:r>
            <a:r>
              <a:rPr lang="en-US" dirty="0">
                <a:solidFill>
                  <a:schemeClr val="accent4">
                    <a:lumMod val="50000"/>
                  </a:schemeClr>
                </a:solidFill>
              </a:rPr>
              <a:t>, </a:t>
            </a:r>
            <a:r>
              <a:rPr lang="en-US" i="1" dirty="0">
                <a:solidFill>
                  <a:schemeClr val="accent4">
                    <a:lumMod val="50000"/>
                  </a:schemeClr>
                </a:solidFill>
              </a:rPr>
              <a:t>Bruce Childers</a:t>
            </a:r>
            <a:r>
              <a:rPr lang="en-US" dirty="0">
                <a:solidFill>
                  <a:schemeClr val="accent4">
                    <a:lumMod val="50000"/>
                  </a:schemeClr>
                </a:solidFill>
              </a:rPr>
              <a:t> and </a:t>
            </a:r>
            <a:r>
              <a:rPr lang="en-US" i="1" dirty="0">
                <a:solidFill>
                  <a:schemeClr val="accent4">
                    <a:lumMod val="50000"/>
                  </a:schemeClr>
                </a:solidFill>
              </a:rPr>
              <a:t>Jun Yang</a:t>
            </a:r>
          </a:p>
          <a:p>
            <a:pPr marL="457200" indent="-274320">
              <a:spcBef>
                <a:spcPts val="0"/>
              </a:spcBef>
              <a:spcAft>
                <a:spcPts val="1000"/>
              </a:spcAft>
              <a:buFontTx/>
              <a:buChar char="-"/>
            </a:pPr>
            <a:r>
              <a:rPr lang="en-US" sz="2400" dirty="0">
                <a:solidFill>
                  <a:schemeClr val="accent4">
                    <a:lumMod val="50000"/>
                  </a:schemeClr>
                </a:solidFill>
              </a:rPr>
              <a:t>great guidance, and all resources</a:t>
            </a:r>
          </a:p>
          <a:p>
            <a:pPr marL="0" indent="0">
              <a:buNone/>
            </a:pPr>
            <a:r>
              <a:rPr lang="en-US" dirty="0">
                <a:solidFill>
                  <a:schemeClr val="accent4">
                    <a:lumMod val="50000"/>
                  </a:schemeClr>
                </a:solidFill>
              </a:rPr>
              <a:t>Profs. </a:t>
            </a:r>
            <a:r>
              <a:rPr lang="en-US" i="1" dirty="0" err="1">
                <a:solidFill>
                  <a:schemeClr val="accent4">
                    <a:lumMod val="50000"/>
                  </a:schemeClr>
                </a:solidFill>
              </a:rPr>
              <a:t>Wonsun</a:t>
            </a:r>
            <a:r>
              <a:rPr lang="en-US" i="1" dirty="0">
                <a:solidFill>
                  <a:schemeClr val="accent4">
                    <a:lumMod val="50000"/>
                  </a:schemeClr>
                </a:solidFill>
              </a:rPr>
              <a:t> </a:t>
            </a:r>
            <a:r>
              <a:rPr lang="en-US" i="1" dirty="0" err="1">
                <a:solidFill>
                  <a:schemeClr val="accent4">
                    <a:lumMod val="50000"/>
                  </a:schemeClr>
                </a:solidFill>
              </a:rPr>
              <a:t>Ahn</a:t>
            </a:r>
            <a:r>
              <a:rPr lang="en-US" dirty="0">
                <a:solidFill>
                  <a:schemeClr val="accent4">
                    <a:lumMod val="50000"/>
                  </a:schemeClr>
                </a:solidFill>
              </a:rPr>
              <a:t> and </a:t>
            </a:r>
            <a:r>
              <a:rPr lang="en-US" i="1" dirty="0" err="1">
                <a:solidFill>
                  <a:schemeClr val="accent4">
                    <a:lumMod val="50000"/>
                  </a:schemeClr>
                </a:solidFill>
              </a:rPr>
              <a:t>Guangyong</a:t>
            </a:r>
            <a:r>
              <a:rPr lang="en-US" i="1" dirty="0">
                <a:solidFill>
                  <a:schemeClr val="accent4">
                    <a:lumMod val="50000"/>
                  </a:schemeClr>
                </a:solidFill>
              </a:rPr>
              <a:t> Li</a:t>
            </a:r>
          </a:p>
          <a:p>
            <a:pPr marL="457200" indent="-274320">
              <a:spcBef>
                <a:spcPts val="0"/>
              </a:spcBef>
              <a:spcAft>
                <a:spcPts val="1000"/>
              </a:spcAft>
              <a:buFontTx/>
              <a:buChar char="-"/>
            </a:pPr>
            <a:r>
              <a:rPr lang="en-US" sz="2400" dirty="0">
                <a:solidFill>
                  <a:schemeClr val="accent4">
                    <a:lumMod val="50000"/>
                  </a:schemeClr>
                </a:solidFill>
              </a:rPr>
              <a:t>valuable inputs into research studies</a:t>
            </a:r>
          </a:p>
          <a:p>
            <a:pPr marL="0" indent="0">
              <a:buNone/>
            </a:pPr>
            <a:r>
              <a:rPr lang="en-US" dirty="0" err="1">
                <a:solidFill>
                  <a:schemeClr val="accent5">
                    <a:lumMod val="50000"/>
                  </a:schemeClr>
                </a:solidFill>
              </a:rPr>
              <a:t>UPitt</a:t>
            </a:r>
            <a:r>
              <a:rPr lang="en-US" dirty="0">
                <a:solidFill>
                  <a:schemeClr val="accent5">
                    <a:lumMod val="50000"/>
                  </a:schemeClr>
                </a:solidFill>
              </a:rPr>
              <a:t> and NSF</a:t>
            </a:r>
          </a:p>
          <a:p>
            <a:pPr marL="457200" indent="-274320">
              <a:spcBef>
                <a:spcPts val="0"/>
              </a:spcBef>
              <a:spcAft>
                <a:spcPts val="1000"/>
              </a:spcAft>
              <a:buFontTx/>
              <a:buChar char="-"/>
            </a:pPr>
            <a:r>
              <a:rPr lang="en-US" sz="2400" dirty="0">
                <a:solidFill>
                  <a:schemeClr val="accent5">
                    <a:lumMod val="50000"/>
                  </a:schemeClr>
                </a:solidFill>
              </a:rPr>
              <a:t>financial supports (TA/Fellowship and Research grants)</a:t>
            </a:r>
          </a:p>
          <a:p>
            <a:pPr marL="0" indent="0">
              <a:buNone/>
            </a:pPr>
            <a:r>
              <a:rPr lang="en-US" dirty="0">
                <a:solidFill>
                  <a:schemeClr val="accent5">
                    <a:lumMod val="50000"/>
                  </a:schemeClr>
                </a:solidFill>
              </a:rPr>
              <a:t>All members in the lab</a:t>
            </a:r>
          </a:p>
          <a:p>
            <a:pPr marL="457200" indent="-274320">
              <a:spcBef>
                <a:spcPts val="0"/>
              </a:spcBef>
              <a:spcAft>
                <a:spcPts val="1000"/>
              </a:spcAft>
              <a:buFontTx/>
              <a:buChar char="-"/>
            </a:pPr>
            <a:r>
              <a:rPr lang="en-US" sz="2400" dirty="0">
                <a:solidFill>
                  <a:schemeClr val="accent5">
                    <a:lumMod val="50000"/>
                  </a:schemeClr>
                </a:solidFill>
              </a:rPr>
              <a:t>insightful discussions</a:t>
            </a:r>
          </a:p>
          <a:p>
            <a:pPr marL="0" indent="0">
              <a:buNone/>
            </a:pPr>
            <a:r>
              <a:rPr lang="en-US" dirty="0">
                <a:solidFill>
                  <a:schemeClr val="accent5">
                    <a:lumMod val="50000"/>
                  </a:schemeClr>
                </a:solidFill>
              </a:rPr>
              <a:t>Friends and colleagues</a:t>
            </a:r>
          </a:p>
          <a:p>
            <a:pPr marL="457200" indent="-274320">
              <a:spcBef>
                <a:spcPts val="0"/>
              </a:spcBef>
              <a:spcAft>
                <a:spcPts val="1000"/>
              </a:spcAft>
              <a:buFontTx/>
              <a:buChar char="-"/>
            </a:pPr>
            <a:r>
              <a:rPr lang="en-US" sz="2400" dirty="0">
                <a:solidFill>
                  <a:schemeClr val="accent5">
                    <a:lumMod val="50000"/>
                  </a:schemeClr>
                </a:solidFill>
              </a:rPr>
              <a:t>help both in and outside researches</a:t>
            </a:r>
          </a:p>
          <a:p>
            <a:pPr marL="0" indent="0">
              <a:buNone/>
            </a:pPr>
            <a:r>
              <a:rPr lang="en-US" dirty="0">
                <a:solidFill>
                  <a:schemeClr val="accent5">
                    <a:lumMod val="50000"/>
                  </a:schemeClr>
                </a:solidFill>
              </a:rPr>
              <a:t>Family</a:t>
            </a:r>
          </a:p>
          <a:p>
            <a:pPr marL="457200" indent="-274320">
              <a:spcBef>
                <a:spcPts val="0"/>
              </a:spcBef>
              <a:buFontTx/>
              <a:buChar char="-"/>
            </a:pPr>
            <a:r>
              <a:rPr lang="en-US" sz="2400" dirty="0">
                <a:solidFill>
                  <a:schemeClr val="accent5">
                    <a:lumMod val="50000"/>
                  </a:schemeClr>
                </a:solidFill>
              </a:rPr>
              <a:t>endless support and always understand</a:t>
            </a:r>
          </a:p>
        </p:txBody>
      </p:sp>
      <p:sp>
        <p:nvSpPr>
          <p:cNvPr id="2" name="Title 1"/>
          <p:cNvSpPr>
            <a:spLocks noGrp="1"/>
          </p:cNvSpPr>
          <p:nvPr>
            <p:ph type="title"/>
          </p:nvPr>
        </p:nvSpPr>
        <p:spPr/>
        <p:txBody>
          <a:bodyPr/>
          <a:lstStyle/>
          <a:p>
            <a:r>
              <a:rPr lang="en-US" dirty="0"/>
              <a:t>ACKNOWLEDGEMENTS</a:t>
            </a:r>
          </a:p>
        </p:txBody>
      </p:sp>
      <p:sp>
        <p:nvSpPr>
          <p:cNvPr id="4" name="Slide Number Placeholder 3"/>
          <p:cNvSpPr>
            <a:spLocks noGrp="1"/>
          </p:cNvSpPr>
          <p:nvPr>
            <p:ph type="sldNum" sz="quarter" idx="12"/>
          </p:nvPr>
        </p:nvSpPr>
        <p:spPr/>
        <p:txBody>
          <a:bodyPr/>
          <a:lstStyle/>
          <a:p>
            <a:fld id="{0BC41B36-6335-F546-90B9-E2121371E10D}" type="slidenum">
              <a:rPr lang="en-US" smtClean="0"/>
              <a:t>52</a:t>
            </a:fld>
            <a:endParaRPr lang="en-US"/>
          </a:p>
        </p:txBody>
      </p:sp>
      <p:grpSp>
        <p:nvGrpSpPr>
          <p:cNvPr id="16" name="Group 15"/>
          <p:cNvGrpSpPr/>
          <p:nvPr/>
        </p:nvGrpSpPr>
        <p:grpSpPr>
          <a:xfrm>
            <a:off x="1451296" y="2037406"/>
            <a:ext cx="731520" cy="731520"/>
            <a:chOff x="5373056" y="836934"/>
            <a:chExt cx="731520" cy="731520"/>
          </a:xfrm>
        </p:grpSpPr>
        <p:sp>
          <p:nvSpPr>
            <p:cNvPr id="15" name="Oval 14"/>
            <p:cNvSpPr/>
            <p:nvPr/>
          </p:nvSpPr>
          <p:spPr>
            <a:xfrm>
              <a:off x="5373056" y="83693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rotWithShape="1">
            <a:blip r:embed="rId3" cstate="hq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5415280" y="901701"/>
              <a:ext cx="655364" cy="510540"/>
            </a:xfrm>
            <a:prstGeom prst="rect">
              <a:avLst/>
            </a:prstGeom>
          </p:spPr>
        </p:pic>
      </p:grpSp>
      <p:grpSp>
        <p:nvGrpSpPr>
          <p:cNvPr id="39" name="Group 38"/>
          <p:cNvGrpSpPr/>
          <p:nvPr/>
        </p:nvGrpSpPr>
        <p:grpSpPr>
          <a:xfrm>
            <a:off x="1471616" y="5576725"/>
            <a:ext cx="731520" cy="731520"/>
            <a:chOff x="4692336" y="3387094"/>
            <a:chExt cx="731520" cy="731520"/>
          </a:xfrm>
        </p:grpSpPr>
        <p:sp>
          <p:nvSpPr>
            <p:cNvPr id="26" name="Oval 25"/>
            <p:cNvSpPr/>
            <p:nvPr/>
          </p:nvSpPr>
          <p:spPr>
            <a:xfrm>
              <a:off x="4692336" y="338709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4" cstate="hqprint">
              <a:lum bright="70000" contrast="-70000"/>
              <a:alphaModFix/>
              <a:extLst>
                <a:ext uri="{28A0092B-C50C-407E-A947-70E740481C1C}">
                  <a14:useLocalDpi xmlns:a14="http://schemas.microsoft.com/office/drawing/2010/main"/>
                </a:ext>
              </a:extLst>
            </a:blip>
            <a:stretch>
              <a:fillRect/>
            </a:stretch>
          </p:blipFill>
          <p:spPr>
            <a:xfrm>
              <a:off x="4754880" y="3418840"/>
              <a:ext cx="604520" cy="604520"/>
            </a:xfrm>
            <a:prstGeom prst="rect">
              <a:avLst/>
            </a:prstGeom>
          </p:spPr>
        </p:pic>
      </p:grpSp>
      <p:grpSp>
        <p:nvGrpSpPr>
          <p:cNvPr id="33" name="Group 32"/>
          <p:cNvGrpSpPr/>
          <p:nvPr/>
        </p:nvGrpSpPr>
        <p:grpSpPr>
          <a:xfrm>
            <a:off x="1461456" y="2917422"/>
            <a:ext cx="731520" cy="731520"/>
            <a:chOff x="7567616" y="4636774"/>
            <a:chExt cx="731520" cy="731520"/>
          </a:xfrm>
        </p:grpSpPr>
        <p:sp>
          <p:nvSpPr>
            <p:cNvPr id="34" name="Oval 33"/>
            <p:cNvSpPr/>
            <p:nvPr/>
          </p:nvSpPr>
          <p:spPr>
            <a:xfrm>
              <a:off x="7567616" y="463677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5" name="Picture 34"/>
            <p:cNvPicPr>
              <a:picLocks noChangeAspect="1"/>
            </p:cNvPicPr>
            <p:nvPr/>
          </p:nvPicPr>
          <p:blipFill rotWithShape="1">
            <a:blip r:embed="rId5" cstate="hq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7640321" y="4765649"/>
              <a:ext cx="619124" cy="507999"/>
            </a:xfrm>
            <a:prstGeom prst="rect">
              <a:avLst/>
            </a:prstGeom>
          </p:spPr>
        </p:pic>
      </p:grpSp>
      <p:grpSp>
        <p:nvGrpSpPr>
          <p:cNvPr id="36" name="Group 35"/>
          <p:cNvGrpSpPr/>
          <p:nvPr/>
        </p:nvGrpSpPr>
        <p:grpSpPr>
          <a:xfrm>
            <a:off x="1461456" y="4683631"/>
            <a:ext cx="731520" cy="731520"/>
            <a:chOff x="6175696" y="3823974"/>
            <a:chExt cx="731520" cy="731520"/>
          </a:xfrm>
        </p:grpSpPr>
        <p:sp>
          <p:nvSpPr>
            <p:cNvPr id="37" name="Oval 36"/>
            <p:cNvSpPr/>
            <p:nvPr/>
          </p:nvSpPr>
          <p:spPr>
            <a:xfrm>
              <a:off x="6175696" y="382397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8" name="Picture 37"/>
            <p:cNvPicPr>
              <a:picLocks noChangeAspect="1"/>
            </p:cNvPicPr>
            <p:nvPr/>
          </p:nvPicPr>
          <p:blipFill>
            <a:blip r:embed="rId6">
              <a:lum bright="70000" contrast="-70000"/>
            </a:blip>
            <a:stretch>
              <a:fillRect/>
            </a:stretch>
          </p:blipFill>
          <p:spPr>
            <a:xfrm>
              <a:off x="6248400" y="3896360"/>
              <a:ext cx="589280" cy="589280"/>
            </a:xfrm>
            <a:prstGeom prst="rect">
              <a:avLst/>
            </a:prstGeom>
          </p:spPr>
        </p:pic>
      </p:grpSp>
      <p:grpSp>
        <p:nvGrpSpPr>
          <p:cNvPr id="45" name="Group 44"/>
          <p:cNvGrpSpPr/>
          <p:nvPr/>
        </p:nvGrpSpPr>
        <p:grpSpPr>
          <a:xfrm>
            <a:off x="1463996" y="3811236"/>
            <a:ext cx="731520" cy="731520"/>
            <a:chOff x="7008816" y="3630934"/>
            <a:chExt cx="731520" cy="731520"/>
          </a:xfrm>
        </p:grpSpPr>
        <p:sp>
          <p:nvSpPr>
            <p:cNvPr id="43" name="Oval 42"/>
            <p:cNvSpPr/>
            <p:nvPr/>
          </p:nvSpPr>
          <p:spPr>
            <a:xfrm>
              <a:off x="7008816" y="363093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4" name="Picture 43"/>
            <p:cNvPicPr>
              <a:picLocks noChangeAspect="1"/>
            </p:cNvPicPr>
            <p:nvPr/>
          </p:nvPicPr>
          <p:blipFill>
            <a:blip r:embed="rId7">
              <a:duotone>
                <a:schemeClr val="bg2">
                  <a:shade val="45000"/>
                  <a:satMod val="135000"/>
                </a:schemeClr>
                <a:prstClr val="white"/>
              </a:duotone>
            </a:blip>
            <a:stretch>
              <a:fillRect/>
            </a:stretch>
          </p:blipFill>
          <p:spPr>
            <a:xfrm>
              <a:off x="7071360" y="3672840"/>
              <a:ext cx="624840" cy="624840"/>
            </a:xfrm>
            <a:prstGeom prst="rect">
              <a:avLst/>
            </a:prstGeom>
          </p:spPr>
        </p:pic>
      </p:grpSp>
      <p:pic>
        <p:nvPicPr>
          <p:cNvPr id="46" name="Picture 45"/>
          <p:cNvPicPr>
            <a:picLocks noChangeAspect="1"/>
          </p:cNvPicPr>
          <p:nvPr/>
        </p:nvPicPr>
        <p:blipFill>
          <a:blip r:embed="rId8">
            <a:duotone>
              <a:schemeClr val="accent1">
                <a:shade val="45000"/>
                <a:satMod val="135000"/>
              </a:schemeClr>
              <a:prstClr val="white"/>
            </a:duotone>
          </a:blip>
          <a:stretch>
            <a:fillRect/>
          </a:stretch>
        </p:blipFill>
        <p:spPr>
          <a:xfrm>
            <a:off x="7915568" y="4114800"/>
            <a:ext cx="2545080" cy="2129384"/>
          </a:xfrm>
          <a:prstGeom prst="rect">
            <a:avLst/>
          </a:prstGeom>
        </p:spPr>
      </p:pic>
      <p:grpSp>
        <p:nvGrpSpPr>
          <p:cNvPr id="48" name="Group 47"/>
          <p:cNvGrpSpPr/>
          <p:nvPr/>
        </p:nvGrpSpPr>
        <p:grpSpPr>
          <a:xfrm>
            <a:off x="1461456" y="1108118"/>
            <a:ext cx="731520" cy="908059"/>
            <a:chOff x="1461456" y="1299190"/>
            <a:chExt cx="731520" cy="908059"/>
          </a:xfrm>
        </p:grpSpPr>
        <p:sp>
          <p:nvSpPr>
            <p:cNvPr id="12" name="Oval 11"/>
            <p:cNvSpPr/>
            <p:nvPr/>
          </p:nvSpPr>
          <p:spPr>
            <a:xfrm>
              <a:off x="1461456" y="1365254"/>
              <a:ext cx="731520" cy="731520"/>
            </a:xfrm>
            <a:prstGeom prst="ellipse">
              <a:avLst/>
            </a:prstGeom>
            <a:solidFill>
              <a:srgbClr val="0070C0"/>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7" name="Picture 46"/>
            <p:cNvPicPr>
              <a:picLocks noChangeAspect="1"/>
            </p:cNvPicPr>
            <p:nvPr/>
          </p:nvPicPr>
          <p:blipFill>
            <a:blip r:embed="rId9">
              <a:lum bright="70000" contrast="-70000"/>
            </a:blip>
            <a:stretch>
              <a:fillRect/>
            </a:stretch>
          </p:blipFill>
          <p:spPr>
            <a:xfrm>
              <a:off x="1468653" y="1299190"/>
              <a:ext cx="714990" cy="908059"/>
            </a:xfrm>
            <a:prstGeom prst="rect">
              <a:avLst/>
            </a:prstGeom>
          </p:spPr>
        </p:pic>
      </p:grpSp>
    </p:spTree>
    <p:extLst>
      <p:ext uri="{BB962C8B-B14F-4D97-AF65-F5344CB8AC3E}">
        <p14:creationId xmlns:p14="http://schemas.microsoft.com/office/powerpoint/2010/main" val="1169971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637" y="798645"/>
            <a:ext cx="11654726" cy="1811580"/>
          </a:xfrm>
        </p:spPr>
        <p:txBody>
          <a:bodyPr>
            <a:noAutofit/>
          </a:bodyPr>
          <a:lstStyle/>
          <a:p>
            <a:r>
              <a:rPr lang="en-US" dirty="0">
                <a:latin typeface="+mn-lt"/>
              </a:rPr>
              <a:t>Addressing Prolonged Restore Challenges in Further Scaling DRAMs</a:t>
            </a:r>
          </a:p>
        </p:txBody>
      </p:sp>
      <p:sp>
        <p:nvSpPr>
          <p:cNvPr id="3" name="Subtitle 2"/>
          <p:cNvSpPr>
            <a:spLocks noGrp="1"/>
          </p:cNvSpPr>
          <p:nvPr>
            <p:ph type="subTitle" idx="1"/>
          </p:nvPr>
        </p:nvSpPr>
        <p:spPr>
          <a:xfrm>
            <a:off x="1716034" y="2981248"/>
            <a:ext cx="9144000" cy="831218"/>
          </a:xfrm>
        </p:spPr>
        <p:txBody>
          <a:bodyPr>
            <a:normAutofit/>
          </a:bodyPr>
          <a:lstStyle/>
          <a:p>
            <a:r>
              <a:rPr lang="en-US" sz="4800" b="1">
                <a:solidFill>
                  <a:srgbClr val="0070C0"/>
                </a:solidFill>
              </a:rPr>
              <a:t>Xianwei Zhang</a:t>
            </a:r>
            <a:endParaRPr lang="en-US" sz="4800" b="1" dirty="0">
              <a:solidFill>
                <a:srgbClr val="0070C0"/>
              </a:solidFill>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32718" y="4510114"/>
            <a:ext cx="1062372" cy="1597592"/>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16977" y="4510114"/>
            <a:ext cx="1425577" cy="1597592"/>
          </a:xfrm>
          <a:prstGeom prst="rect">
            <a:avLst/>
          </a:prstGeom>
        </p:spPr>
      </p:pic>
      <p:pic>
        <p:nvPicPr>
          <p:cNvPr id="7" name="Picture 6"/>
          <p:cNvPicPr>
            <a:picLocks noChangeAspect="1"/>
          </p:cNvPicPr>
          <p:nvPr/>
        </p:nvPicPr>
        <p:blipFill rotWithShape="1">
          <a:blip r:embed="rId5" cstate="screen">
            <a:extLst>
              <a:ext uri="{28A0092B-C50C-407E-A947-70E740481C1C}">
                <a14:useLocalDpi xmlns:a14="http://schemas.microsoft.com/office/drawing/2010/main"/>
              </a:ext>
            </a:extLst>
          </a:blip>
          <a:srcRect t="-47" b="-47"/>
          <a:stretch/>
        </p:blipFill>
        <p:spPr>
          <a:xfrm>
            <a:off x="8001000" y="4531145"/>
            <a:ext cx="1109312" cy="1597592"/>
          </a:xfrm>
          <a:prstGeom prst="rect">
            <a:avLst/>
          </a:prstGeom>
        </p:spPr>
      </p:pic>
      <p:pic>
        <p:nvPicPr>
          <p:cNvPr id="8" name="Picture 7"/>
          <p:cNvPicPr>
            <a:picLocks noChangeAspect="1"/>
          </p:cNvPicPr>
          <p:nvPr/>
        </p:nvPicPr>
        <p:blipFill>
          <a:blip r:embed="rId6"/>
          <a:stretch>
            <a:fillRect/>
          </a:stretch>
        </p:blipFill>
        <p:spPr>
          <a:xfrm>
            <a:off x="6002701" y="4510114"/>
            <a:ext cx="1065062" cy="1597592"/>
          </a:xfrm>
          <a:prstGeom prst="rect">
            <a:avLst/>
          </a:prstGeom>
        </p:spPr>
      </p:pic>
      <p:pic>
        <p:nvPicPr>
          <p:cNvPr id="9" name="Picture 8"/>
          <p:cNvPicPr>
            <a:picLocks noChangeAspect="1"/>
          </p:cNvPicPr>
          <p:nvPr/>
        </p:nvPicPr>
        <p:blipFill>
          <a:blip r:embed="rId7"/>
          <a:stretch>
            <a:fillRect/>
          </a:stretch>
        </p:blipFill>
        <p:spPr>
          <a:xfrm>
            <a:off x="9958193" y="4513558"/>
            <a:ext cx="1062766" cy="1594148"/>
          </a:xfrm>
          <a:prstGeom prst="rect">
            <a:avLst/>
          </a:prstGeom>
        </p:spPr>
      </p:pic>
      <p:cxnSp>
        <p:nvCxnSpPr>
          <p:cNvPr id="11" name="Straight Connector 10"/>
          <p:cNvCxnSpPr/>
          <p:nvPr/>
        </p:nvCxnSpPr>
        <p:spPr>
          <a:xfrm>
            <a:off x="-2" y="4335215"/>
            <a:ext cx="121615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99656" y="6190638"/>
            <a:ext cx="2328907" cy="646331"/>
          </a:xfrm>
          <a:prstGeom prst="rect">
            <a:avLst/>
          </a:prstGeom>
          <a:noFill/>
        </p:spPr>
        <p:txBody>
          <a:bodyPr wrap="none" rtlCol="0">
            <a:spAutoFit/>
          </a:bodyPr>
          <a:lstStyle/>
          <a:p>
            <a:pPr algn="ctr"/>
            <a:r>
              <a:rPr lang="en-US" dirty="0" err="1"/>
              <a:t>Youtao</a:t>
            </a:r>
            <a:r>
              <a:rPr lang="en-US" dirty="0"/>
              <a:t> Zhang (advisor)</a:t>
            </a:r>
          </a:p>
          <a:p>
            <a:pPr algn="ctr"/>
            <a:r>
              <a:rPr lang="en-US" dirty="0"/>
              <a:t>CS, Pitt</a:t>
            </a:r>
          </a:p>
        </p:txBody>
      </p:sp>
      <p:sp>
        <p:nvSpPr>
          <p:cNvPr id="22" name="TextBox 21"/>
          <p:cNvSpPr txBox="1"/>
          <p:nvPr/>
        </p:nvSpPr>
        <p:spPr>
          <a:xfrm>
            <a:off x="3641160" y="6190638"/>
            <a:ext cx="1768626" cy="646331"/>
          </a:xfrm>
          <a:prstGeom prst="rect">
            <a:avLst/>
          </a:prstGeom>
          <a:noFill/>
        </p:spPr>
        <p:txBody>
          <a:bodyPr wrap="none" rtlCol="0">
            <a:spAutoFit/>
          </a:bodyPr>
          <a:lstStyle/>
          <a:p>
            <a:pPr algn="ctr"/>
            <a:r>
              <a:rPr lang="en-US" dirty="0"/>
              <a:t>Bruce R. Childers</a:t>
            </a:r>
          </a:p>
          <a:p>
            <a:pPr algn="ctr"/>
            <a:r>
              <a:rPr lang="en-US" dirty="0"/>
              <a:t>CS, Pitt</a:t>
            </a:r>
          </a:p>
        </p:txBody>
      </p:sp>
      <p:sp>
        <p:nvSpPr>
          <p:cNvPr id="23" name="TextBox 22"/>
          <p:cNvSpPr txBox="1"/>
          <p:nvPr/>
        </p:nvSpPr>
        <p:spPr>
          <a:xfrm>
            <a:off x="7822771" y="6211669"/>
            <a:ext cx="1387047" cy="646331"/>
          </a:xfrm>
          <a:prstGeom prst="rect">
            <a:avLst/>
          </a:prstGeom>
          <a:noFill/>
        </p:spPr>
        <p:txBody>
          <a:bodyPr wrap="none" rtlCol="0">
            <a:spAutoFit/>
          </a:bodyPr>
          <a:lstStyle/>
          <a:p>
            <a:pPr algn="ctr"/>
            <a:r>
              <a:rPr lang="en-US" dirty="0" err="1"/>
              <a:t>Wonsun</a:t>
            </a:r>
            <a:r>
              <a:rPr lang="en-US" dirty="0"/>
              <a:t> </a:t>
            </a:r>
            <a:r>
              <a:rPr lang="en-US" dirty="0" err="1"/>
              <a:t>Ahn</a:t>
            </a:r>
            <a:endParaRPr lang="en-US" dirty="0"/>
          </a:p>
          <a:p>
            <a:pPr algn="ctr"/>
            <a:r>
              <a:rPr lang="en-US" dirty="0"/>
              <a:t>CS, Pitt</a:t>
            </a:r>
          </a:p>
        </p:txBody>
      </p:sp>
      <p:sp>
        <p:nvSpPr>
          <p:cNvPr id="24" name="TextBox 23"/>
          <p:cNvSpPr txBox="1"/>
          <p:nvPr/>
        </p:nvSpPr>
        <p:spPr>
          <a:xfrm>
            <a:off x="6020451" y="6190638"/>
            <a:ext cx="993606" cy="646331"/>
          </a:xfrm>
          <a:prstGeom prst="rect">
            <a:avLst/>
          </a:prstGeom>
          <a:noFill/>
        </p:spPr>
        <p:txBody>
          <a:bodyPr wrap="none" rtlCol="0">
            <a:spAutoFit/>
          </a:bodyPr>
          <a:lstStyle/>
          <a:p>
            <a:pPr algn="ctr"/>
            <a:r>
              <a:rPr lang="en-US" dirty="0"/>
              <a:t>Jun Yang</a:t>
            </a:r>
          </a:p>
          <a:p>
            <a:pPr algn="ctr"/>
            <a:r>
              <a:rPr lang="en-US" dirty="0"/>
              <a:t>ECE, Pitt</a:t>
            </a:r>
          </a:p>
        </p:txBody>
      </p:sp>
      <p:sp>
        <p:nvSpPr>
          <p:cNvPr id="25" name="TextBox 24"/>
          <p:cNvSpPr txBox="1"/>
          <p:nvPr/>
        </p:nvSpPr>
        <p:spPr>
          <a:xfrm>
            <a:off x="9785640" y="6190638"/>
            <a:ext cx="1451680" cy="646331"/>
          </a:xfrm>
          <a:prstGeom prst="rect">
            <a:avLst/>
          </a:prstGeom>
          <a:noFill/>
        </p:spPr>
        <p:txBody>
          <a:bodyPr wrap="none" rtlCol="0">
            <a:spAutoFit/>
          </a:bodyPr>
          <a:lstStyle/>
          <a:p>
            <a:pPr algn="ctr"/>
            <a:r>
              <a:rPr lang="en-US" dirty="0" err="1"/>
              <a:t>Guangyong</a:t>
            </a:r>
            <a:r>
              <a:rPr lang="en-US" dirty="0"/>
              <a:t> Li</a:t>
            </a:r>
          </a:p>
          <a:p>
            <a:pPr algn="ctr"/>
            <a:r>
              <a:rPr lang="en-US" dirty="0"/>
              <a:t>ECE, Pitt</a:t>
            </a:r>
          </a:p>
        </p:txBody>
      </p:sp>
      <p:sp>
        <p:nvSpPr>
          <p:cNvPr id="28" name="TextBox 27"/>
          <p:cNvSpPr txBox="1"/>
          <p:nvPr/>
        </p:nvSpPr>
        <p:spPr>
          <a:xfrm>
            <a:off x="324184" y="3967093"/>
            <a:ext cx="1576329" cy="400110"/>
          </a:xfrm>
          <a:prstGeom prst="rect">
            <a:avLst/>
          </a:prstGeom>
          <a:noFill/>
        </p:spPr>
        <p:txBody>
          <a:bodyPr wrap="none" rtlCol="0">
            <a:spAutoFit/>
          </a:bodyPr>
          <a:lstStyle/>
          <a:p>
            <a:r>
              <a:rPr lang="en-US" sz="2000"/>
              <a:t>Committees: </a:t>
            </a:r>
          </a:p>
        </p:txBody>
      </p:sp>
      <p:sp>
        <p:nvSpPr>
          <p:cNvPr id="4" name="TextBox 3"/>
          <p:cNvSpPr txBox="1"/>
          <p:nvPr/>
        </p:nvSpPr>
        <p:spPr>
          <a:xfrm>
            <a:off x="324184" y="113342"/>
            <a:ext cx="3032946" cy="523220"/>
          </a:xfrm>
          <a:prstGeom prst="rect">
            <a:avLst/>
          </a:prstGeom>
          <a:noFill/>
        </p:spPr>
        <p:txBody>
          <a:bodyPr wrap="none" rtlCol="0">
            <a:spAutoFit/>
          </a:bodyPr>
          <a:lstStyle/>
          <a:p>
            <a:r>
              <a:rPr lang="en-US" sz="2800">
                <a:solidFill>
                  <a:schemeClr val="bg1">
                    <a:lumMod val="50000"/>
                  </a:schemeClr>
                </a:solidFill>
              </a:rPr>
              <a:t>PhD Thesis </a:t>
            </a:r>
            <a:r>
              <a:rPr lang="en-US" sz="2800" dirty="0">
                <a:solidFill>
                  <a:schemeClr val="bg1">
                    <a:lumMod val="50000"/>
                  </a:schemeClr>
                </a:solidFill>
              </a:rPr>
              <a:t>Defense</a:t>
            </a:r>
          </a:p>
        </p:txBody>
      </p:sp>
      <p:sp>
        <p:nvSpPr>
          <p:cNvPr id="18" name="TextBox 17"/>
          <p:cNvSpPr txBox="1"/>
          <p:nvPr/>
        </p:nvSpPr>
        <p:spPr>
          <a:xfrm>
            <a:off x="8939017" y="125968"/>
            <a:ext cx="3106876" cy="523220"/>
          </a:xfrm>
          <a:prstGeom prst="rect">
            <a:avLst/>
          </a:prstGeom>
          <a:noFill/>
        </p:spPr>
        <p:txBody>
          <a:bodyPr wrap="none" rtlCol="0">
            <a:spAutoFit/>
          </a:bodyPr>
          <a:lstStyle/>
          <a:p>
            <a:r>
              <a:rPr lang="en-US" sz="2800" dirty="0">
                <a:solidFill>
                  <a:schemeClr val="bg1">
                    <a:lumMod val="50000"/>
                  </a:schemeClr>
                </a:solidFill>
              </a:rPr>
              <a:t>Jul 14, 2017 (Friday)</a:t>
            </a:r>
          </a:p>
        </p:txBody>
      </p:sp>
    </p:spTree>
    <p:extLst>
      <p:ext uri="{BB962C8B-B14F-4D97-AF65-F5344CB8AC3E}">
        <p14:creationId xmlns:p14="http://schemas.microsoft.com/office/powerpoint/2010/main" val="11151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p:cNvGraphicFramePr>
            <a:graphicFrameLocks/>
          </p:cNvGraphicFramePr>
          <p:nvPr>
            <p:extLst>
              <p:ext uri="{D42A27DB-BD31-4B8C-83A1-F6EECF244321}">
                <p14:modId xmlns:p14="http://schemas.microsoft.com/office/powerpoint/2010/main" val="225962188"/>
              </p:ext>
            </p:extLst>
          </p:nvPr>
        </p:nvGraphicFramePr>
        <p:xfrm>
          <a:off x="838200" y="1573259"/>
          <a:ext cx="4724400" cy="321945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SCALING TREND</a:t>
            </a:r>
          </a:p>
        </p:txBody>
      </p:sp>
      <p:sp>
        <p:nvSpPr>
          <p:cNvPr id="4" name="Slide Number Placeholder 3"/>
          <p:cNvSpPr>
            <a:spLocks noGrp="1"/>
          </p:cNvSpPr>
          <p:nvPr>
            <p:ph type="sldNum" sz="quarter" idx="12"/>
          </p:nvPr>
        </p:nvSpPr>
        <p:spPr/>
        <p:txBody>
          <a:bodyPr/>
          <a:lstStyle/>
          <a:p>
            <a:fld id="{0BC41B36-6335-F546-90B9-E2121371E10D}" type="slidenum">
              <a:rPr lang="en-US" smtClean="0"/>
              <a:t>6</a:t>
            </a:fld>
            <a:endParaRPr lang="en-US"/>
          </a:p>
        </p:txBody>
      </p:sp>
      <p:sp>
        <p:nvSpPr>
          <p:cNvPr id="5" name="Rounded Rectangle 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DRAM scaling is getting more difficult</a:t>
            </a:r>
          </a:p>
        </p:txBody>
      </p:sp>
      <p:grpSp>
        <p:nvGrpSpPr>
          <p:cNvPr id="56" name="Group 55"/>
          <p:cNvGrpSpPr/>
          <p:nvPr/>
        </p:nvGrpSpPr>
        <p:grpSpPr>
          <a:xfrm>
            <a:off x="6017101" y="1379138"/>
            <a:ext cx="5180467" cy="3111163"/>
            <a:chOff x="5706850" y="1379138"/>
            <a:chExt cx="5180467" cy="3111163"/>
          </a:xfrm>
        </p:grpSpPr>
        <p:sp>
          <p:nvSpPr>
            <p:cNvPr id="38" name="Freeform 37"/>
            <p:cNvSpPr/>
            <p:nvPr/>
          </p:nvSpPr>
          <p:spPr>
            <a:xfrm>
              <a:off x="6552796" y="1413319"/>
              <a:ext cx="2182990" cy="2563434"/>
            </a:xfrm>
            <a:custGeom>
              <a:avLst/>
              <a:gdLst>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256140 w 669471"/>
                <a:gd name="connsiteY1" fmla="*/ 678672 h 1094015"/>
                <a:gd name="connsiteX2" fmla="*/ 669471 w 669471"/>
                <a:gd name="connsiteY2" fmla="*/ 1094015 h 1094015"/>
                <a:gd name="connsiteX0" fmla="*/ 0 w 674867"/>
                <a:gd name="connsiteY0" fmla="*/ 0 h 1087978"/>
                <a:gd name="connsiteX1" fmla="*/ 261536 w 674867"/>
                <a:gd name="connsiteY1" fmla="*/ 672635 h 1087978"/>
                <a:gd name="connsiteX2" fmla="*/ 674867 w 674867"/>
                <a:gd name="connsiteY2" fmla="*/ 1087978 h 1087978"/>
                <a:gd name="connsiteX0" fmla="*/ 0 w 674867"/>
                <a:gd name="connsiteY0" fmla="*/ 0 h 1087978"/>
                <a:gd name="connsiteX1" fmla="*/ 261536 w 674867"/>
                <a:gd name="connsiteY1" fmla="*/ 672635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56241"/>
                <a:gd name="connsiteY0" fmla="*/ 0 h 1087978"/>
                <a:gd name="connsiteX1" fmla="*/ 259099 w 656241"/>
                <a:gd name="connsiteY1" fmla="*/ 684709 h 1087978"/>
                <a:gd name="connsiteX2" fmla="*/ 656241 w 656241"/>
                <a:gd name="connsiteY2" fmla="*/ 1087978 h 1087978"/>
                <a:gd name="connsiteX0" fmla="*/ 0 w 656241"/>
                <a:gd name="connsiteY0" fmla="*/ 0 h 1087978"/>
                <a:gd name="connsiteX1" fmla="*/ 259099 w 656241"/>
                <a:gd name="connsiteY1" fmla="*/ 684709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46928"/>
                <a:gd name="connsiteY0" fmla="*/ 0 h 1099484"/>
                <a:gd name="connsiteX1" fmla="*/ 245130 w 646928"/>
                <a:gd name="connsiteY1" fmla="*/ 701968 h 1099484"/>
                <a:gd name="connsiteX2" fmla="*/ 646928 w 646928"/>
                <a:gd name="connsiteY2" fmla="*/ 1099484 h 1099484"/>
                <a:gd name="connsiteX0" fmla="*/ 0 w 674866"/>
                <a:gd name="connsiteY0" fmla="*/ 0 h 1093731"/>
                <a:gd name="connsiteX1" fmla="*/ 245130 w 674866"/>
                <a:gd name="connsiteY1" fmla="*/ 701968 h 1093731"/>
                <a:gd name="connsiteX2" fmla="*/ 674866 w 674866"/>
                <a:gd name="connsiteY2" fmla="*/ 1093731 h 1093731"/>
              </a:gdLst>
              <a:ahLst/>
              <a:cxnLst>
                <a:cxn ang="0">
                  <a:pos x="connsiteX0" y="connsiteY0"/>
                </a:cxn>
                <a:cxn ang="0">
                  <a:pos x="connsiteX1" y="connsiteY1"/>
                </a:cxn>
                <a:cxn ang="0">
                  <a:pos x="connsiteX2" y="connsiteY2"/>
                </a:cxn>
              </a:cxnLst>
              <a:rect l="l" t="t" r="r" b="b"/>
              <a:pathLst>
                <a:path w="674866" h="1093731">
                  <a:moveTo>
                    <a:pt x="0" y="0"/>
                  </a:moveTo>
                  <a:cubicBezTo>
                    <a:pt x="26936" y="331265"/>
                    <a:pt x="132652" y="519680"/>
                    <a:pt x="245130" y="701968"/>
                  </a:cubicBezTo>
                  <a:cubicBezTo>
                    <a:pt x="357608" y="884257"/>
                    <a:pt x="545764" y="1028604"/>
                    <a:pt x="674866" y="1093731"/>
                  </a:cubicBezTo>
                </a:path>
              </a:pathLst>
            </a:custGeom>
            <a:noFill/>
            <a:ln w="190500">
              <a:solidFill>
                <a:srgbClr val="00FA00"/>
              </a:solidFill>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8735786" y="4005503"/>
              <a:ext cx="2151531" cy="484798"/>
            </a:xfrm>
            <a:custGeom>
              <a:avLst/>
              <a:gdLst>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293914 w 669471"/>
                <a:gd name="connsiteY1" fmla="*/ 751115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310103 w 669471"/>
                <a:gd name="connsiteY1" fmla="*/ 739041 h 1094015"/>
                <a:gd name="connsiteX2" fmla="*/ 669471 w 669471"/>
                <a:gd name="connsiteY2" fmla="*/ 1094015 h 1094015"/>
                <a:gd name="connsiteX0" fmla="*/ 0 w 669471"/>
                <a:gd name="connsiteY0" fmla="*/ 0 h 1094015"/>
                <a:gd name="connsiteX1" fmla="*/ 256140 w 669471"/>
                <a:gd name="connsiteY1" fmla="*/ 678672 h 1094015"/>
                <a:gd name="connsiteX2" fmla="*/ 669471 w 669471"/>
                <a:gd name="connsiteY2" fmla="*/ 1094015 h 1094015"/>
                <a:gd name="connsiteX0" fmla="*/ 0 w 674867"/>
                <a:gd name="connsiteY0" fmla="*/ 0 h 1087978"/>
                <a:gd name="connsiteX1" fmla="*/ 261536 w 674867"/>
                <a:gd name="connsiteY1" fmla="*/ 672635 h 1087978"/>
                <a:gd name="connsiteX2" fmla="*/ 674867 w 674867"/>
                <a:gd name="connsiteY2" fmla="*/ 1087978 h 1087978"/>
                <a:gd name="connsiteX0" fmla="*/ 0 w 674867"/>
                <a:gd name="connsiteY0" fmla="*/ 0 h 1087978"/>
                <a:gd name="connsiteX1" fmla="*/ 261536 w 674867"/>
                <a:gd name="connsiteY1" fmla="*/ 672635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74867"/>
                <a:gd name="connsiteY0" fmla="*/ 0 h 1087978"/>
                <a:gd name="connsiteX1" fmla="*/ 277725 w 674867"/>
                <a:gd name="connsiteY1" fmla="*/ 684709 h 1087978"/>
                <a:gd name="connsiteX2" fmla="*/ 674867 w 674867"/>
                <a:gd name="connsiteY2" fmla="*/ 1087978 h 1087978"/>
                <a:gd name="connsiteX0" fmla="*/ 0 w 656241"/>
                <a:gd name="connsiteY0" fmla="*/ 0 h 1087978"/>
                <a:gd name="connsiteX1" fmla="*/ 259099 w 656241"/>
                <a:gd name="connsiteY1" fmla="*/ 684709 h 1087978"/>
                <a:gd name="connsiteX2" fmla="*/ 656241 w 656241"/>
                <a:gd name="connsiteY2" fmla="*/ 1087978 h 1087978"/>
                <a:gd name="connsiteX0" fmla="*/ 0 w 656241"/>
                <a:gd name="connsiteY0" fmla="*/ 0 h 1087978"/>
                <a:gd name="connsiteX1" fmla="*/ 259099 w 656241"/>
                <a:gd name="connsiteY1" fmla="*/ 684709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56241"/>
                <a:gd name="connsiteY0" fmla="*/ 0 h 1087978"/>
                <a:gd name="connsiteX1" fmla="*/ 245130 w 656241"/>
                <a:gd name="connsiteY1" fmla="*/ 701968 h 1087978"/>
                <a:gd name="connsiteX2" fmla="*/ 656241 w 656241"/>
                <a:gd name="connsiteY2" fmla="*/ 1087978 h 1087978"/>
                <a:gd name="connsiteX0" fmla="*/ 0 w 646928"/>
                <a:gd name="connsiteY0" fmla="*/ 0 h 1099484"/>
                <a:gd name="connsiteX1" fmla="*/ 245130 w 646928"/>
                <a:gd name="connsiteY1" fmla="*/ 701968 h 1099484"/>
                <a:gd name="connsiteX2" fmla="*/ 646928 w 646928"/>
                <a:gd name="connsiteY2" fmla="*/ 1099484 h 1099484"/>
                <a:gd name="connsiteX0" fmla="*/ 0 w 674866"/>
                <a:gd name="connsiteY0" fmla="*/ 0 h 1093731"/>
                <a:gd name="connsiteX1" fmla="*/ 245130 w 674866"/>
                <a:gd name="connsiteY1" fmla="*/ 701968 h 1093731"/>
                <a:gd name="connsiteX2" fmla="*/ 674866 w 674866"/>
                <a:gd name="connsiteY2" fmla="*/ 1093731 h 1093731"/>
                <a:gd name="connsiteX0" fmla="*/ 0 w 618141"/>
                <a:gd name="connsiteY0" fmla="*/ 0 h 818777"/>
                <a:gd name="connsiteX1" fmla="*/ 188405 w 618141"/>
                <a:gd name="connsiteY1" fmla="*/ 427014 h 818777"/>
                <a:gd name="connsiteX2" fmla="*/ 618141 w 618141"/>
                <a:gd name="connsiteY2" fmla="*/ 818777 h 818777"/>
                <a:gd name="connsiteX0" fmla="*/ 0 w 618141"/>
                <a:gd name="connsiteY0" fmla="*/ 0 h 818777"/>
                <a:gd name="connsiteX1" fmla="*/ 188405 w 618141"/>
                <a:gd name="connsiteY1" fmla="*/ 427014 h 818777"/>
                <a:gd name="connsiteX2" fmla="*/ 618141 w 618141"/>
                <a:gd name="connsiteY2" fmla="*/ 818777 h 818777"/>
                <a:gd name="connsiteX0" fmla="*/ 0 w 618141"/>
                <a:gd name="connsiteY0" fmla="*/ 0 h 818777"/>
                <a:gd name="connsiteX1" fmla="*/ 278220 w 618141"/>
                <a:gd name="connsiteY1" fmla="*/ 446655 h 818777"/>
                <a:gd name="connsiteX2" fmla="*/ 618141 w 618141"/>
                <a:gd name="connsiteY2" fmla="*/ 818777 h 818777"/>
                <a:gd name="connsiteX0" fmla="*/ 0 w 627595"/>
                <a:gd name="connsiteY0" fmla="*/ 0 h 622381"/>
                <a:gd name="connsiteX1" fmla="*/ 278220 w 627595"/>
                <a:gd name="connsiteY1" fmla="*/ 446655 h 622381"/>
                <a:gd name="connsiteX2" fmla="*/ 627595 w 627595"/>
                <a:gd name="connsiteY2" fmla="*/ 622381 h 622381"/>
                <a:gd name="connsiteX0" fmla="*/ 0 w 622868"/>
                <a:gd name="connsiteY0" fmla="*/ 0 h 583102"/>
                <a:gd name="connsiteX1" fmla="*/ 273493 w 622868"/>
                <a:gd name="connsiteY1" fmla="*/ 407376 h 583102"/>
                <a:gd name="connsiteX2" fmla="*/ 622868 w 622868"/>
                <a:gd name="connsiteY2" fmla="*/ 583102 h 583102"/>
                <a:gd name="connsiteX0" fmla="*/ 0 w 622868"/>
                <a:gd name="connsiteY0" fmla="*/ 0 h 583102"/>
                <a:gd name="connsiteX1" fmla="*/ 273493 w 622868"/>
                <a:gd name="connsiteY1" fmla="*/ 407376 h 583102"/>
                <a:gd name="connsiteX2" fmla="*/ 622868 w 622868"/>
                <a:gd name="connsiteY2" fmla="*/ 583102 h 583102"/>
                <a:gd name="connsiteX0" fmla="*/ 0 w 622868"/>
                <a:gd name="connsiteY0" fmla="*/ 0 h 583102"/>
                <a:gd name="connsiteX1" fmla="*/ 320764 w 622868"/>
                <a:gd name="connsiteY1" fmla="*/ 387736 h 583102"/>
                <a:gd name="connsiteX2" fmla="*/ 622868 w 622868"/>
                <a:gd name="connsiteY2" fmla="*/ 583102 h 583102"/>
                <a:gd name="connsiteX0" fmla="*/ 0 w 622868"/>
                <a:gd name="connsiteY0" fmla="*/ 0 h 583102"/>
                <a:gd name="connsiteX1" fmla="*/ 320764 w 622868"/>
                <a:gd name="connsiteY1" fmla="*/ 387736 h 583102"/>
                <a:gd name="connsiteX2" fmla="*/ 622868 w 622868"/>
                <a:gd name="connsiteY2" fmla="*/ 583102 h 583102"/>
                <a:gd name="connsiteX0" fmla="*/ 0 w 622868"/>
                <a:gd name="connsiteY0" fmla="*/ 0 h 583102"/>
                <a:gd name="connsiteX1" fmla="*/ 320764 w 622868"/>
                <a:gd name="connsiteY1" fmla="*/ 387736 h 583102"/>
                <a:gd name="connsiteX2" fmla="*/ 622868 w 622868"/>
                <a:gd name="connsiteY2" fmla="*/ 583102 h 583102"/>
              </a:gdLst>
              <a:ahLst/>
              <a:cxnLst>
                <a:cxn ang="0">
                  <a:pos x="connsiteX0" y="connsiteY0"/>
                </a:cxn>
                <a:cxn ang="0">
                  <a:pos x="connsiteX1" y="connsiteY1"/>
                </a:cxn>
                <a:cxn ang="0">
                  <a:pos x="connsiteX2" y="connsiteY2"/>
                </a:cxn>
              </a:cxnLst>
              <a:rect l="l" t="t" r="r" b="b"/>
              <a:pathLst>
                <a:path w="622868" h="583102">
                  <a:moveTo>
                    <a:pt x="0" y="0"/>
                  </a:moveTo>
                  <a:cubicBezTo>
                    <a:pt x="206566" y="331267"/>
                    <a:pt x="216953" y="290552"/>
                    <a:pt x="320764" y="387736"/>
                  </a:cubicBezTo>
                  <a:cubicBezTo>
                    <a:pt x="424575" y="484920"/>
                    <a:pt x="493766" y="517975"/>
                    <a:pt x="622868" y="583102"/>
                  </a:cubicBezTo>
                </a:path>
              </a:pathLst>
            </a:custGeom>
            <a:noFill/>
            <a:ln w="190500">
              <a:solidFill>
                <a:srgbClr val="FF0000"/>
              </a:solidFill>
              <a:prstDash val="sysDot"/>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706850" y="1379138"/>
              <a:ext cx="1933674" cy="5408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Process Tech.</a:t>
              </a:r>
            </a:p>
          </p:txBody>
        </p:sp>
        <p:grpSp>
          <p:nvGrpSpPr>
            <p:cNvPr id="44" name="Group 43"/>
            <p:cNvGrpSpPr/>
            <p:nvPr/>
          </p:nvGrpSpPr>
          <p:grpSpPr>
            <a:xfrm>
              <a:off x="5812963" y="2008410"/>
              <a:ext cx="1050243" cy="461665"/>
              <a:chOff x="5812963" y="2008410"/>
              <a:chExt cx="1050243" cy="461665"/>
            </a:xfrm>
          </p:grpSpPr>
          <p:sp>
            <p:nvSpPr>
              <p:cNvPr id="42" name="Oval 41"/>
              <p:cNvSpPr/>
              <p:nvPr/>
            </p:nvSpPr>
            <p:spPr>
              <a:xfrm>
                <a:off x="6680326" y="2125855"/>
                <a:ext cx="182880" cy="182880"/>
              </a:xfrm>
              <a:prstGeom prst="ellipse">
                <a:avLst/>
              </a:prstGeom>
              <a:solidFill>
                <a:schemeClr val="accent3"/>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43" name="TextBox 42"/>
              <p:cNvSpPr txBox="1"/>
              <p:nvPr/>
            </p:nvSpPr>
            <p:spPr>
              <a:xfrm>
                <a:off x="5812963" y="2008410"/>
                <a:ext cx="902811" cy="461665"/>
              </a:xfrm>
              <a:prstGeom prst="rect">
                <a:avLst/>
              </a:prstGeom>
              <a:noFill/>
            </p:spPr>
            <p:txBody>
              <a:bodyPr wrap="none" rtlCol="0">
                <a:spAutoFit/>
              </a:bodyPr>
              <a:lstStyle/>
              <a:p>
                <a:r>
                  <a:rPr lang="en-US" sz="2400">
                    <a:solidFill>
                      <a:schemeClr val="accent4">
                        <a:lumMod val="50000"/>
                      </a:schemeClr>
                    </a:solidFill>
                  </a:rPr>
                  <a:t>90nm</a:t>
                </a:r>
              </a:p>
            </p:txBody>
          </p:sp>
        </p:grpSp>
        <p:grpSp>
          <p:nvGrpSpPr>
            <p:cNvPr id="45" name="Group 44"/>
            <p:cNvGrpSpPr/>
            <p:nvPr/>
          </p:nvGrpSpPr>
          <p:grpSpPr>
            <a:xfrm>
              <a:off x="6355745" y="2837453"/>
              <a:ext cx="1069747" cy="461665"/>
              <a:chOff x="5812963" y="2008410"/>
              <a:chExt cx="1069747" cy="461665"/>
            </a:xfrm>
          </p:grpSpPr>
          <p:sp>
            <p:nvSpPr>
              <p:cNvPr id="46" name="Oval 45"/>
              <p:cNvSpPr/>
              <p:nvPr/>
            </p:nvSpPr>
            <p:spPr>
              <a:xfrm>
                <a:off x="6699830" y="2122680"/>
                <a:ext cx="182880" cy="182880"/>
              </a:xfrm>
              <a:prstGeom prst="ellipse">
                <a:avLst/>
              </a:prstGeom>
              <a:solidFill>
                <a:schemeClr val="accent3"/>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47" name="TextBox 46"/>
              <p:cNvSpPr txBox="1"/>
              <p:nvPr/>
            </p:nvSpPr>
            <p:spPr>
              <a:xfrm>
                <a:off x="5812963" y="2008410"/>
                <a:ext cx="902811" cy="461665"/>
              </a:xfrm>
              <a:prstGeom prst="rect">
                <a:avLst/>
              </a:prstGeom>
              <a:noFill/>
            </p:spPr>
            <p:txBody>
              <a:bodyPr wrap="none" rtlCol="0">
                <a:spAutoFit/>
              </a:bodyPr>
              <a:lstStyle/>
              <a:p>
                <a:r>
                  <a:rPr lang="en-US" sz="2400" dirty="0">
                    <a:solidFill>
                      <a:schemeClr val="accent4">
                        <a:lumMod val="50000"/>
                      </a:schemeClr>
                    </a:solidFill>
                  </a:rPr>
                  <a:t>45nm</a:t>
                </a:r>
              </a:p>
            </p:txBody>
          </p:sp>
        </p:grpSp>
        <p:grpSp>
          <p:nvGrpSpPr>
            <p:cNvPr id="48" name="Group 47"/>
            <p:cNvGrpSpPr/>
            <p:nvPr/>
          </p:nvGrpSpPr>
          <p:grpSpPr>
            <a:xfrm>
              <a:off x="6948313" y="3351001"/>
              <a:ext cx="1060222" cy="461665"/>
              <a:chOff x="5812963" y="2008410"/>
              <a:chExt cx="1060222" cy="461665"/>
            </a:xfrm>
          </p:grpSpPr>
          <p:sp>
            <p:nvSpPr>
              <p:cNvPr id="49" name="Oval 48"/>
              <p:cNvSpPr/>
              <p:nvPr/>
            </p:nvSpPr>
            <p:spPr>
              <a:xfrm>
                <a:off x="6690305" y="2122680"/>
                <a:ext cx="182880" cy="182880"/>
              </a:xfrm>
              <a:prstGeom prst="ellipse">
                <a:avLst/>
              </a:prstGeom>
              <a:solidFill>
                <a:schemeClr val="accent3"/>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50" name="TextBox 49"/>
              <p:cNvSpPr txBox="1"/>
              <p:nvPr/>
            </p:nvSpPr>
            <p:spPr>
              <a:xfrm>
                <a:off x="5812963" y="2008410"/>
                <a:ext cx="902811" cy="461665"/>
              </a:xfrm>
              <a:prstGeom prst="rect">
                <a:avLst/>
              </a:prstGeom>
              <a:noFill/>
            </p:spPr>
            <p:txBody>
              <a:bodyPr wrap="none" rtlCol="0">
                <a:spAutoFit/>
              </a:bodyPr>
              <a:lstStyle/>
              <a:p>
                <a:r>
                  <a:rPr lang="en-US" sz="2400" dirty="0">
                    <a:solidFill>
                      <a:schemeClr val="accent4">
                        <a:lumMod val="50000"/>
                      </a:schemeClr>
                    </a:solidFill>
                  </a:rPr>
                  <a:t>30nm</a:t>
                </a:r>
              </a:p>
            </p:txBody>
          </p:sp>
        </p:grpSp>
        <p:sp>
          <p:nvSpPr>
            <p:cNvPr id="51" name="Oval 50"/>
            <p:cNvSpPr/>
            <p:nvPr/>
          </p:nvSpPr>
          <p:spPr>
            <a:xfrm>
              <a:off x="8507186" y="3748153"/>
              <a:ext cx="640080" cy="640080"/>
            </a:xfrm>
            <a:prstGeom prst="ellipse">
              <a:avLst/>
            </a:prstGeom>
            <a:solidFill>
              <a:schemeClr val="bg1">
                <a:alpha val="81000"/>
              </a:schemeClr>
            </a:solidFill>
            <a:ln w="63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rgbClr val="FF0000"/>
                  </a:solidFill>
                  <a:latin typeface="Calibri" charset="0"/>
                  <a:ea typeface="Calibri" charset="0"/>
                  <a:cs typeface="Calibri" charset="0"/>
                </a:rPr>
                <a:t>?</a:t>
              </a:r>
            </a:p>
          </p:txBody>
        </p:sp>
        <p:sp>
          <p:nvSpPr>
            <p:cNvPr id="52" name="TextBox 51"/>
            <p:cNvSpPr txBox="1"/>
            <p:nvPr/>
          </p:nvSpPr>
          <p:spPr>
            <a:xfrm>
              <a:off x="9106059" y="3572277"/>
              <a:ext cx="1481496" cy="461665"/>
            </a:xfrm>
            <a:prstGeom prst="rect">
              <a:avLst/>
            </a:prstGeom>
            <a:noFill/>
          </p:spPr>
          <p:txBody>
            <a:bodyPr wrap="none" rtlCol="0">
              <a:spAutoFit/>
            </a:bodyPr>
            <a:lstStyle/>
            <a:p>
              <a:r>
                <a:rPr lang="en-US" sz="2400" b="1" dirty="0">
                  <a:solidFill>
                    <a:srgbClr val="C00000"/>
                  </a:solidFill>
                </a:rPr>
                <a:t>Sub-20nm</a:t>
              </a:r>
            </a:p>
          </p:txBody>
        </p:sp>
        <p:grpSp>
          <p:nvGrpSpPr>
            <p:cNvPr id="53" name="Group 52"/>
            <p:cNvGrpSpPr/>
            <p:nvPr/>
          </p:nvGrpSpPr>
          <p:grpSpPr>
            <a:xfrm>
              <a:off x="7249944" y="3601359"/>
              <a:ext cx="1053872" cy="461665"/>
              <a:chOff x="5812963" y="2073726"/>
              <a:chExt cx="1053872" cy="461665"/>
            </a:xfrm>
          </p:grpSpPr>
          <p:sp>
            <p:nvSpPr>
              <p:cNvPr id="54" name="Oval 53"/>
              <p:cNvSpPr/>
              <p:nvPr/>
            </p:nvSpPr>
            <p:spPr>
              <a:xfrm>
                <a:off x="6683955" y="2116330"/>
                <a:ext cx="182880" cy="182880"/>
              </a:xfrm>
              <a:prstGeom prst="ellipse">
                <a:avLst/>
              </a:prstGeom>
              <a:solidFill>
                <a:schemeClr val="accent3"/>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55" name="TextBox 54"/>
              <p:cNvSpPr txBox="1"/>
              <p:nvPr/>
            </p:nvSpPr>
            <p:spPr>
              <a:xfrm>
                <a:off x="5812963" y="2073726"/>
                <a:ext cx="902811" cy="461665"/>
              </a:xfrm>
              <a:prstGeom prst="rect">
                <a:avLst/>
              </a:prstGeom>
              <a:noFill/>
            </p:spPr>
            <p:txBody>
              <a:bodyPr wrap="none" rtlCol="0">
                <a:spAutoFit/>
              </a:bodyPr>
              <a:lstStyle/>
              <a:p>
                <a:r>
                  <a:rPr lang="en-US" sz="2400" dirty="0">
                    <a:solidFill>
                      <a:schemeClr val="accent4">
                        <a:lumMod val="50000"/>
                      </a:schemeClr>
                    </a:solidFill>
                  </a:rPr>
                  <a:t>22nm</a:t>
                </a:r>
              </a:p>
            </p:txBody>
          </p:sp>
        </p:grpSp>
      </p:grpSp>
      <p:grpSp>
        <p:nvGrpSpPr>
          <p:cNvPr id="6" name="Group 5"/>
          <p:cNvGrpSpPr/>
          <p:nvPr/>
        </p:nvGrpSpPr>
        <p:grpSpPr>
          <a:xfrm>
            <a:off x="2438904" y="2134359"/>
            <a:ext cx="2991054" cy="484632"/>
            <a:chOff x="2479848" y="2202599"/>
            <a:chExt cx="2991054" cy="484632"/>
          </a:xfrm>
        </p:grpSpPr>
        <p:sp>
          <p:nvSpPr>
            <p:cNvPr id="57" name="Right Arrow 56"/>
            <p:cNvSpPr/>
            <p:nvPr/>
          </p:nvSpPr>
          <p:spPr>
            <a:xfrm rot="19906952">
              <a:off x="2479848" y="2202599"/>
              <a:ext cx="2991054" cy="484632"/>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9" name="TextBox 58"/>
            <p:cNvSpPr txBox="1"/>
            <p:nvPr/>
          </p:nvSpPr>
          <p:spPr>
            <a:xfrm rot="20445771">
              <a:off x="4031935" y="2223547"/>
              <a:ext cx="1053173" cy="461665"/>
            </a:xfrm>
            <a:prstGeom prst="rect">
              <a:avLst/>
            </a:prstGeom>
            <a:noFill/>
          </p:spPr>
          <p:txBody>
            <a:bodyPr wrap="none" rtlCol="0">
              <a:spAutoFit/>
            </a:bodyPr>
            <a:lstStyle/>
            <a:p>
              <a:r>
                <a:rPr lang="en-US" sz="2400" b="1" dirty="0">
                  <a:solidFill>
                    <a:srgbClr val="011EAA"/>
                  </a:solidFill>
                </a:rPr>
                <a:t>2X/3Yr</a:t>
              </a:r>
            </a:p>
          </p:txBody>
        </p:sp>
      </p:grpSp>
      <p:sp>
        <p:nvSpPr>
          <p:cNvPr id="60" name="Rounded Rectangle 59"/>
          <p:cNvSpPr/>
          <p:nvPr/>
        </p:nvSpPr>
        <p:spPr>
          <a:xfrm>
            <a:off x="78362" y="4311738"/>
            <a:ext cx="1933674" cy="54081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Chip Density</a:t>
            </a:r>
          </a:p>
        </p:txBody>
      </p:sp>
      <p:grpSp>
        <p:nvGrpSpPr>
          <p:cNvPr id="3" name="Group 2"/>
          <p:cNvGrpSpPr/>
          <p:nvPr/>
        </p:nvGrpSpPr>
        <p:grpSpPr>
          <a:xfrm>
            <a:off x="734935" y="2731020"/>
            <a:ext cx="3617405" cy="539792"/>
            <a:chOff x="734935" y="2731020"/>
            <a:chExt cx="3617405" cy="539792"/>
          </a:xfrm>
        </p:grpSpPr>
        <p:sp>
          <p:nvSpPr>
            <p:cNvPr id="13" name="Right Arrow 12"/>
            <p:cNvSpPr/>
            <p:nvPr/>
          </p:nvSpPr>
          <p:spPr>
            <a:xfrm rot="19272351">
              <a:off x="734935" y="2786180"/>
              <a:ext cx="3617405" cy="484632"/>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8" name="TextBox 57"/>
            <p:cNvSpPr txBox="1"/>
            <p:nvPr/>
          </p:nvSpPr>
          <p:spPr>
            <a:xfrm rot="18913151">
              <a:off x="1671510" y="2731020"/>
              <a:ext cx="1053173" cy="461665"/>
            </a:xfrm>
            <a:prstGeom prst="rect">
              <a:avLst/>
            </a:prstGeom>
            <a:noFill/>
          </p:spPr>
          <p:txBody>
            <a:bodyPr wrap="none" rtlCol="0">
              <a:spAutoFit/>
            </a:bodyPr>
            <a:lstStyle/>
            <a:p>
              <a:r>
                <a:rPr lang="en-US" sz="2400" b="1" dirty="0">
                  <a:solidFill>
                    <a:srgbClr val="0096FF"/>
                  </a:solidFill>
                </a:rPr>
                <a:t>4X/3Yr</a:t>
              </a:r>
            </a:p>
          </p:txBody>
        </p:sp>
      </p:grpSp>
      <p:sp>
        <p:nvSpPr>
          <p:cNvPr id="31" name="TextBox 30"/>
          <p:cNvSpPr txBox="1"/>
          <p:nvPr/>
        </p:nvSpPr>
        <p:spPr>
          <a:xfrm>
            <a:off x="3800640" y="4654209"/>
            <a:ext cx="1157625" cy="276999"/>
          </a:xfrm>
          <a:prstGeom prst="rect">
            <a:avLst/>
          </a:prstGeom>
          <a:noFill/>
        </p:spPr>
        <p:txBody>
          <a:bodyPr wrap="none" rtlCol="0">
            <a:spAutoFit/>
          </a:bodyPr>
          <a:lstStyle/>
          <a:p>
            <a:r>
              <a:rPr lang="en-US" sz="1200">
                <a:solidFill>
                  <a:schemeClr val="bg1">
                    <a:lumMod val="65000"/>
                  </a:schemeClr>
                </a:solidFill>
              </a:rPr>
              <a:t>Data: IBM’2010</a:t>
            </a:r>
            <a:endParaRPr lang="en-US" sz="1200" i="1" dirty="0">
              <a:solidFill>
                <a:schemeClr val="bg1">
                  <a:lumMod val="65000"/>
                </a:schemeClr>
              </a:solidFill>
            </a:endParaRPr>
          </a:p>
        </p:txBody>
      </p:sp>
    </p:spTree>
    <p:extLst>
      <p:ext uri="{BB962C8B-B14F-4D97-AF65-F5344CB8AC3E}">
        <p14:creationId xmlns:p14="http://schemas.microsoft.com/office/powerpoint/2010/main" val="85796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OPERATIONS</a:t>
            </a:r>
          </a:p>
        </p:txBody>
      </p:sp>
      <p:sp>
        <p:nvSpPr>
          <p:cNvPr id="4" name="Slide Number Placeholder 3"/>
          <p:cNvSpPr>
            <a:spLocks noGrp="1"/>
          </p:cNvSpPr>
          <p:nvPr>
            <p:ph type="sldNum" sz="quarter" idx="12"/>
          </p:nvPr>
        </p:nvSpPr>
        <p:spPr/>
        <p:txBody>
          <a:bodyPr/>
          <a:lstStyle/>
          <a:p>
            <a:fld id="{0BC41B36-6335-F546-90B9-E2121371E10D}" type="slidenum">
              <a:rPr lang="en-US" smtClean="0"/>
              <a:t>7</a:t>
            </a:fld>
            <a:endParaRPr lang="en-US"/>
          </a:p>
        </p:txBody>
      </p:sp>
      <p:cxnSp>
        <p:nvCxnSpPr>
          <p:cNvPr id="19" name="Straight Connector 18"/>
          <p:cNvCxnSpPr/>
          <p:nvPr/>
        </p:nvCxnSpPr>
        <p:spPr>
          <a:xfrm>
            <a:off x="719036" y="5008934"/>
            <a:ext cx="10515600" cy="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209218" y="3730619"/>
            <a:ext cx="2984001" cy="2325342"/>
            <a:chOff x="209218" y="3832219"/>
            <a:chExt cx="2984001" cy="2325342"/>
          </a:xfrm>
        </p:grpSpPr>
        <p:grpSp>
          <p:nvGrpSpPr>
            <p:cNvPr id="99" name="Group 98"/>
            <p:cNvGrpSpPr/>
            <p:nvPr/>
          </p:nvGrpSpPr>
          <p:grpSpPr>
            <a:xfrm>
              <a:off x="991412" y="4327900"/>
              <a:ext cx="1424799" cy="1829661"/>
              <a:chOff x="800340" y="4327900"/>
              <a:chExt cx="1969228" cy="1829661"/>
            </a:xfrm>
          </p:grpSpPr>
          <p:sp>
            <p:nvSpPr>
              <p:cNvPr id="10" name="Rectangle 9"/>
              <p:cNvSpPr/>
              <p:nvPr/>
            </p:nvSpPr>
            <p:spPr>
              <a:xfrm>
                <a:off x="2326157" y="4327900"/>
                <a:ext cx="443411" cy="162537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79678" y="5790941"/>
                <a:ext cx="746222" cy="172228"/>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9036" y="5118850"/>
                <a:ext cx="771556" cy="83442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753583"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12786"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93794"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12454"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0340" y="5963169"/>
                <a:ext cx="196596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576504" y="5790940"/>
                <a:ext cx="749559"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34619" y="5326564"/>
                <a:ext cx="489236" cy="830997"/>
              </a:xfrm>
              <a:prstGeom prst="rect">
                <a:avLst/>
              </a:prstGeom>
              <a:noFill/>
            </p:spPr>
            <p:txBody>
              <a:bodyPr wrap="none" rtlCol="0">
                <a:spAutoFit/>
              </a:bodyPr>
              <a:lstStyle/>
              <a:p>
                <a:r>
                  <a:rPr lang="en-US" sz="4800" b="1" dirty="0">
                    <a:solidFill>
                      <a:srgbClr val="FF0000"/>
                    </a:solidFill>
                  </a:rPr>
                  <a:t>T</a:t>
                </a:r>
              </a:p>
            </p:txBody>
          </p:sp>
        </p:grpSp>
        <p:grpSp>
          <p:nvGrpSpPr>
            <p:cNvPr id="36" name="Group 35"/>
            <p:cNvGrpSpPr/>
            <p:nvPr/>
          </p:nvGrpSpPr>
          <p:grpSpPr>
            <a:xfrm>
              <a:off x="209218" y="3832219"/>
              <a:ext cx="2984001" cy="2132037"/>
              <a:chOff x="209218" y="3832219"/>
              <a:chExt cx="2984001" cy="2132037"/>
            </a:xfrm>
          </p:grpSpPr>
          <p:grpSp>
            <p:nvGrpSpPr>
              <p:cNvPr id="141" name="Group 140"/>
              <p:cNvGrpSpPr/>
              <p:nvPr/>
            </p:nvGrpSpPr>
            <p:grpSpPr>
              <a:xfrm>
                <a:off x="2360227" y="4308850"/>
                <a:ext cx="832992" cy="1655406"/>
                <a:chOff x="2792009" y="4308850"/>
                <a:chExt cx="832992" cy="1655406"/>
              </a:xfrm>
            </p:grpSpPr>
            <p:cxnSp>
              <p:nvCxnSpPr>
                <p:cNvPr id="21" name="Straight Connector 20"/>
                <p:cNvCxnSpPr/>
                <p:nvPr/>
              </p:nvCxnSpPr>
              <p:spPr>
                <a:xfrm>
                  <a:off x="2795819" y="4327900"/>
                  <a:ext cx="731520" cy="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92009" y="5964256"/>
                  <a:ext cx="731520" cy="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004401" y="4308850"/>
                  <a:ext cx="0" cy="1625370"/>
                </a:xfrm>
                <a:prstGeom prst="straightConnector1">
                  <a:avLst/>
                </a:prstGeom>
                <a:ln w="25400">
                  <a:solidFill>
                    <a:srgbClr val="0432FF"/>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17743" y="4399929"/>
                  <a:ext cx="707258" cy="294641"/>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rgbClr val="595959"/>
                      </a:solidFill>
                      <a:latin typeface="Calibri" charset="0"/>
                      <a:ea typeface="Calibri" charset="0"/>
                      <a:cs typeface="Calibri" charset="0"/>
                    </a:rPr>
                    <a:t>Vdd</a:t>
                  </a:r>
                  <a:endParaRPr lang="en-US" sz="2400" dirty="0">
                    <a:solidFill>
                      <a:srgbClr val="595959"/>
                    </a:solidFill>
                    <a:latin typeface="Calibri" charset="0"/>
                    <a:ea typeface="Calibri" charset="0"/>
                    <a:cs typeface="Calibri" charset="0"/>
                  </a:endParaRPr>
                </a:p>
              </p:txBody>
            </p:sp>
          </p:grpSp>
          <p:grpSp>
            <p:nvGrpSpPr>
              <p:cNvPr id="97" name="Group 96"/>
              <p:cNvGrpSpPr/>
              <p:nvPr/>
            </p:nvGrpSpPr>
            <p:grpSpPr>
              <a:xfrm>
                <a:off x="209218" y="5092701"/>
                <a:ext cx="758663" cy="841519"/>
                <a:chOff x="2674262" y="5092701"/>
                <a:chExt cx="758663" cy="841519"/>
              </a:xfrm>
            </p:grpSpPr>
            <p:cxnSp>
              <p:nvCxnSpPr>
                <p:cNvPr id="24" name="Straight Arrow Connector 23"/>
                <p:cNvCxnSpPr/>
                <p:nvPr/>
              </p:nvCxnSpPr>
              <p:spPr>
                <a:xfrm>
                  <a:off x="3271101" y="5120404"/>
                  <a:ext cx="0" cy="813816"/>
                </a:xfrm>
                <a:prstGeom prst="straightConnector1">
                  <a:avLst/>
                </a:prstGeom>
                <a:ln w="25400">
                  <a:solidFill>
                    <a:srgbClr val="0432FF"/>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74262" y="5092701"/>
                  <a:ext cx="758663" cy="838656"/>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400">
                      <a:solidFill>
                        <a:srgbClr val="595959"/>
                      </a:solidFill>
                      <a:latin typeface="Calibri" charset="0"/>
                      <a:ea typeface="Calibri" charset="0"/>
                      <a:cs typeface="Calibri" charset="0"/>
                    </a:rPr>
                    <a:t>.5Vdd</a:t>
                  </a:r>
                  <a:endParaRPr lang="en-US" sz="2400" dirty="0">
                    <a:solidFill>
                      <a:srgbClr val="595959"/>
                    </a:solidFill>
                    <a:latin typeface="Calibri" charset="0"/>
                    <a:ea typeface="Calibri" charset="0"/>
                    <a:cs typeface="Calibri" charset="0"/>
                  </a:endParaRPr>
                </a:p>
              </p:txBody>
            </p:sp>
          </p:grpSp>
          <p:cxnSp>
            <p:nvCxnSpPr>
              <p:cNvPr id="98" name="Straight Connector 97"/>
              <p:cNvCxnSpPr/>
              <p:nvPr/>
            </p:nvCxnSpPr>
            <p:spPr>
              <a:xfrm>
                <a:off x="704875" y="5964256"/>
                <a:ext cx="365760" cy="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18524" y="3832219"/>
                <a:ext cx="1977657" cy="461665"/>
              </a:xfrm>
              <a:prstGeom prst="rect">
                <a:avLst/>
              </a:prstGeom>
              <a:noFill/>
            </p:spPr>
            <p:txBody>
              <a:bodyPr wrap="none" rtlCol="0">
                <a:spAutoFit/>
              </a:bodyPr>
              <a:lstStyle/>
              <a:p>
                <a:r>
                  <a:rPr lang="en-US" sz="2400" dirty="0">
                    <a:solidFill>
                      <a:schemeClr val="accent4">
                        <a:lumMod val="50000"/>
                      </a:schemeClr>
                    </a:solidFill>
                  </a:rPr>
                  <a:t>➀ </a:t>
                </a:r>
                <a:r>
                  <a:rPr lang="en-US" sz="2400" dirty="0" err="1">
                    <a:solidFill>
                      <a:schemeClr val="accent4">
                        <a:lumMod val="50000"/>
                      </a:schemeClr>
                    </a:solidFill>
                  </a:rPr>
                  <a:t>Precharged</a:t>
                </a:r>
                <a:endParaRPr lang="en-US" sz="2400" dirty="0">
                  <a:solidFill>
                    <a:schemeClr val="accent4">
                      <a:lumMod val="50000"/>
                    </a:schemeClr>
                  </a:solidFill>
                </a:endParaRPr>
              </a:p>
            </p:txBody>
          </p:sp>
        </p:grpSp>
      </p:grpSp>
      <p:grpSp>
        <p:nvGrpSpPr>
          <p:cNvPr id="63" name="Group 62"/>
          <p:cNvGrpSpPr/>
          <p:nvPr/>
        </p:nvGrpSpPr>
        <p:grpSpPr>
          <a:xfrm>
            <a:off x="7608938" y="3744267"/>
            <a:ext cx="1674497" cy="2132790"/>
            <a:chOff x="7608938" y="3845867"/>
            <a:chExt cx="1674497" cy="2132790"/>
          </a:xfrm>
        </p:grpSpPr>
        <p:grpSp>
          <p:nvGrpSpPr>
            <p:cNvPr id="164" name="Group 163"/>
            <p:cNvGrpSpPr/>
            <p:nvPr/>
          </p:nvGrpSpPr>
          <p:grpSpPr>
            <a:xfrm>
              <a:off x="7694923" y="4327899"/>
              <a:ext cx="1424799" cy="1650758"/>
              <a:chOff x="800340" y="4327899"/>
              <a:chExt cx="1969228" cy="1650758"/>
            </a:xfrm>
          </p:grpSpPr>
          <p:sp>
            <p:nvSpPr>
              <p:cNvPr id="165" name="Rectangle 164"/>
              <p:cNvSpPr/>
              <p:nvPr/>
            </p:nvSpPr>
            <p:spPr>
              <a:xfrm>
                <a:off x="2326157" y="4327900"/>
                <a:ext cx="443411" cy="162537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579678" y="5790941"/>
                <a:ext cx="746222" cy="172228"/>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809036" y="4327899"/>
                <a:ext cx="771556" cy="1625371"/>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a:off x="2753583"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12786"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593794"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812454"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00340" y="5963169"/>
                <a:ext cx="196596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1576504" y="5790940"/>
                <a:ext cx="749559"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1634619" y="5147660"/>
                <a:ext cx="489236" cy="830997"/>
              </a:xfrm>
              <a:prstGeom prst="rect">
                <a:avLst/>
              </a:prstGeom>
              <a:noFill/>
            </p:spPr>
            <p:txBody>
              <a:bodyPr wrap="none" rtlCol="0">
                <a:spAutoFit/>
              </a:bodyPr>
              <a:lstStyle/>
              <a:p>
                <a:r>
                  <a:rPr lang="en-US" sz="4800" b="1" dirty="0">
                    <a:solidFill>
                      <a:srgbClr val="FF0000"/>
                    </a:solidFill>
                  </a:rPr>
                  <a:t>T</a:t>
                </a:r>
              </a:p>
            </p:txBody>
          </p:sp>
        </p:grpSp>
        <p:sp>
          <p:nvSpPr>
            <p:cNvPr id="186" name="TextBox 185"/>
            <p:cNvSpPr txBox="1"/>
            <p:nvPr/>
          </p:nvSpPr>
          <p:spPr>
            <a:xfrm>
              <a:off x="7608938" y="3845867"/>
              <a:ext cx="1674497" cy="461665"/>
            </a:xfrm>
            <a:prstGeom prst="rect">
              <a:avLst/>
            </a:prstGeom>
            <a:noFill/>
          </p:spPr>
          <p:txBody>
            <a:bodyPr wrap="none" rtlCol="0">
              <a:spAutoFit/>
            </a:bodyPr>
            <a:lstStyle/>
            <a:p>
              <a:r>
                <a:rPr lang="en-US" sz="2400" dirty="0">
                  <a:solidFill>
                    <a:schemeClr val="accent4">
                      <a:lumMod val="50000"/>
                    </a:schemeClr>
                  </a:solidFill>
                </a:rPr>
                <a:t>➃ Restored</a:t>
              </a:r>
            </a:p>
          </p:txBody>
        </p:sp>
      </p:grpSp>
      <p:grpSp>
        <p:nvGrpSpPr>
          <p:cNvPr id="61" name="Group 60"/>
          <p:cNvGrpSpPr/>
          <p:nvPr/>
        </p:nvGrpSpPr>
        <p:grpSpPr>
          <a:xfrm>
            <a:off x="4673599" y="1383475"/>
            <a:ext cx="4762172" cy="2111273"/>
            <a:chOff x="4673599" y="1383475"/>
            <a:chExt cx="4762172" cy="2111273"/>
          </a:xfrm>
        </p:grpSpPr>
        <p:grpSp>
          <p:nvGrpSpPr>
            <p:cNvPr id="3" name="Group 2"/>
            <p:cNvGrpSpPr/>
            <p:nvPr/>
          </p:nvGrpSpPr>
          <p:grpSpPr>
            <a:xfrm>
              <a:off x="7113988" y="1383475"/>
              <a:ext cx="2321783" cy="2111273"/>
              <a:chOff x="4815288" y="1510785"/>
              <a:chExt cx="2321783" cy="2111273"/>
            </a:xfrm>
          </p:grpSpPr>
          <p:cxnSp>
            <p:nvCxnSpPr>
              <p:cNvPr id="91" name="Straight Connector 90"/>
              <p:cNvCxnSpPr/>
              <p:nvPr/>
            </p:nvCxnSpPr>
            <p:spPr>
              <a:xfrm>
                <a:off x="5164649" y="1754526"/>
                <a:ext cx="594360" cy="0"/>
              </a:xfrm>
              <a:prstGeom prst="line">
                <a:avLst/>
              </a:prstGeom>
              <a:ln w="762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188399" y="1738777"/>
                <a:ext cx="0" cy="914400"/>
              </a:xfrm>
              <a:prstGeom prst="line">
                <a:avLst/>
              </a:prstGeom>
              <a:ln w="762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902009" y="1726902"/>
                <a:ext cx="0" cy="594360"/>
              </a:xfrm>
              <a:prstGeom prst="line">
                <a:avLst/>
              </a:prstGeom>
              <a:ln w="762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6305986" y="1754526"/>
                <a:ext cx="594360" cy="0"/>
              </a:xfrm>
              <a:prstGeom prst="line">
                <a:avLst/>
              </a:prstGeom>
              <a:ln w="7620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5747134" y="1510785"/>
                <a:ext cx="463661" cy="255616"/>
              </a:xfrm>
              <a:prstGeom prst="line">
                <a:avLst/>
              </a:prstGeom>
              <a:ln w="76200">
                <a:solidFill>
                  <a:srgbClr val="FF40FF"/>
                </a:solidFill>
              </a:ln>
            </p:spPr>
            <p:style>
              <a:lnRef idx="2">
                <a:schemeClr val="accent1"/>
              </a:lnRef>
              <a:fillRef idx="0">
                <a:schemeClr val="accent1"/>
              </a:fillRef>
              <a:effectRef idx="1">
                <a:schemeClr val="accent1"/>
              </a:effectRef>
              <a:fontRef idx="minor">
                <a:schemeClr val="tx1"/>
              </a:fontRef>
            </p:style>
          </p:cxnSp>
          <p:sp>
            <p:nvSpPr>
              <p:cNvPr id="89" name="Rounded Rectangle 88"/>
              <p:cNvSpPr/>
              <p:nvPr/>
            </p:nvSpPr>
            <p:spPr>
              <a:xfrm>
                <a:off x="4815288" y="2632029"/>
                <a:ext cx="766115" cy="870601"/>
              </a:xfrm>
              <a:prstGeom prst="roundRect">
                <a:avLst/>
              </a:prstGeom>
              <a:solidFill>
                <a:schemeClr val="accent3">
                  <a:alpha val="50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6639761" y="2299987"/>
                <a:ext cx="497310" cy="1202643"/>
              </a:xfrm>
              <a:prstGeom prst="roundRect">
                <a:avLst/>
              </a:prstGeom>
              <a:solidFill>
                <a:schemeClr val="accent3">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16200000">
                <a:off x="4651434" y="2932607"/>
                <a:ext cx="1067246" cy="27249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rgbClr val="595959"/>
                    </a:solidFill>
                    <a:latin typeface="Calibri" charset="0"/>
                    <a:ea typeface="Calibri" charset="0"/>
                    <a:cs typeface="Calibri" charset="0"/>
                  </a:rPr>
                  <a:t>Bitline</a:t>
                </a:r>
                <a:endParaRPr lang="en-US" sz="2400" dirty="0">
                  <a:solidFill>
                    <a:srgbClr val="595959"/>
                  </a:solidFill>
                  <a:latin typeface="Calibri" charset="0"/>
                  <a:ea typeface="Calibri" charset="0"/>
                  <a:cs typeface="Calibri" charset="0"/>
                </a:endParaRPr>
              </a:p>
            </p:txBody>
          </p:sp>
          <p:sp>
            <p:nvSpPr>
              <p:cNvPr id="103" name="Rectangle 102"/>
              <p:cNvSpPr/>
              <p:nvPr/>
            </p:nvSpPr>
            <p:spPr>
              <a:xfrm rot="16200000">
                <a:off x="6199898" y="2778533"/>
                <a:ext cx="1391628" cy="295422"/>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595959"/>
                    </a:solidFill>
                    <a:latin typeface="Calibri" charset="0"/>
                    <a:ea typeface="Calibri" charset="0"/>
                    <a:cs typeface="Calibri" charset="0"/>
                  </a:rPr>
                  <a:t>Capacitor</a:t>
                </a:r>
              </a:p>
            </p:txBody>
          </p:sp>
        </p:grpSp>
        <p:grpSp>
          <p:nvGrpSpPr>
            <p:cNvPr id="8" name="Group 7"/>
            <p:cNvGrpSpPr/>
            <p:nvPr/>
          </p:nvGrpSpPr>
          <p:grpSpPr>
            <a:xfrm>
              <a:off x="4673599" y="1955490"/>
              <a:ext cx="1719237" cy="707222"/>
              <a:chOff x="4673599" y="2082800"/>
              <a:chExt cx="1719237" cy="707222"/>
            </a:xfrm>
          </p:grpSpPr>
          <p:sp>
            <p:nvSpPr>
              <p:cNvPr id="5" name="Striped Right Arrow 4"/>
              <p:cNvSpPr/>
              <p:nvPr/>
            </p:nvSpPr>
            <p:spPr>
              <a:xfrm>
                <a:off x="4673599" y="2440362"/>
                <a:ext cx="1719237" cy="349660"/>
              </a:xfrm>
              <a:prstGeom prst="stripedRightArrow">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extBox 5"/>
              <p:cNvSpPr txBox="1"/>
              <p:nvPr/>
            </p:nvSpPr>
            <p:spPr>
              <a:xfrm>
                <a:off x="4801584" y="2082800"/>
                <a:ext cx="1363130" cy="523220"/>
              </a:xfrm>
              <a:prstGeom prst="rect">
                <a:avLst/>
              </a:prstGeom>
              <a:noFill/>
            </p:spPr>
            <p:txBody>
              <a:bodyPr wrap="none" rtlCol="0">
                <a:spAutoFit/>
              </a:bodyPr>
              <a:lstStyle/>
              <a:p>
                <a:r>
                  <a:rPr lang="en-US" sz="2800">
                    <a:solidFill>
                      <a:srgbClr val="0070C0"/>
                    </a:solidFill>
                  </a:rPr>
                  <a:t>abstract</a:t>
                </a:r>
                <a:endParaRPr lang="en-US" sz="2800" dirty="0">
                  <a:solidFill>
                    <a:srgbClr val="0070C0"/>
                  </a:solidFill>
                </a:endParaRPr>
              </a:p>
            </p:txBody>
          </p:sp>
        </p:grpSp>
      </p:grpSp>
      <p:grpSp>
        <p:nvGrpSpPr>
          <p:cNvPr id="62" name="Group 61"/>
          <p:cNvGrpSpPr/>
          <p:nvPr/>
        </p:nvGrpSpPr>
        <p:grpSpPr>
          <a:xfrm>
            <a:off x="4750043" y="3744267"/>
            <a:ext cx="2822568" cy="2132789"/>
            <a:chOff x="4750043" y="3845867"/>
            <a:chExt cx="2822568" cy="2132789"/>
          </a:xfrm>
        </p:grpSpPr>
        <p:sp>
          <p:nvSpPr>
            <p:cNvPr id="139" name="TextBox 138"/>
            <p:cNvSpPr txBox="1"/>
            <p:nvPr/>
          </p:nvSpPr>
          <p:spPr>
            <a:xfrm>
              <a:off x="4750043" y="3845867"/>
              <a:ext cx="2822568" cy="461665"/>
            </a:xfrm>
            <a:prstGeom prst="rect">
              <a:avLst/>
            </a:prstGeom>
            <a:noFill/>
          </p:spPr>
          <p:txBody>
            <a:bodyPr wrap="none" rtlCol="0">
              <a:spAutoFit/>
            </a:bodyPr>
            <a:lstStyle/>
            <a:p>
              <a:r>
                <a:rPr lang="en-US" sz="2400" dirty="0">
                  <a:solidFill>
                    <a:schemeClr val="accent4">
                      <a:lumMod val="50000"/>
                    </a:schemeClr>
                  </a:solidFill>
                </a:rPr>
                <a:t>➂ Sensing/Restoring</a:t>
              </a:r>
            </a:p>
          </p:txBody>
        </p:sp>
        <p:grpSp>
          <p:nvGrpSpPr>
            <p:cNvPr id="153" name="Group 152"/>
            <p:cNvGrpSpPr/>
            <p:nvPr/>
          </p:nvGrpSpPr>
          <p:grpSpPr>
            <a:xfrm>
              <a:off x="5480118" y="4327900"/>
              <a:ext cx="1424799" cy="1650756"/>
              <a:chOff x="800340" y="4327900"/>
              <a:chExt cx="1969228" cy="1650756"/>
            </a:xfrm>
          </p:grpSpPr>
          <p:sp>
            <p:nvSpPr>
              <p:cNvPr id="154" name="Rectangle 153"/>
              <p:cNvSpPr/>
              <p:nvPr/>
            </p:nvSpPr>
            <p:spPr>
              <a:xfrm>
                <a:off x="2326157" y="4560020"/>
                <a:ext cx="443411" cy="1393249"/>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579678" y="5790941"/>
                <a:ext cx="746222" cy="172228"/>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809036" y="4560021"/>
                <a:ext cx="771556" cy="1393249"/>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p:nvPr/>
            </p:nvCxnSpPr>
            <p:spPr>
              <a:xfrm>
                <a:off x="2753583"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312786"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593794"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12454"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00340" y="5963169"/>
                <a:ext cx="196596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1576504" y="5790940"/>
                <a:ext cx="749559"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1634619" y="5147659"/>
                <a:ext cx="489236" cy="830997"/>
              </a:xfrm>
              <a:prstGeom prst="rect">
                <a:avLst/>
              </a:prstGeom>
              <a:noFill/>
            </p:spPr>
            <p:txBody>
              <a:bodyPr wrap="none" rtlCol="0">
                <a:spAutoFit/>
              </a:bodyPr>
              <a:lstStyle/>
              <a:p>
                <a:r>
                  <a:rPr lang="en-US" sz="4800" b="1" dirty="0">
                    <a:solidFill>
                      <a:srgbClr val="FF0000"/>
                    </a:solidFill>
                  </a:rPr>
                  <a:t>T</a:t>
                </a:r>
              </a:p>
            </p:txBody>
          </p:sp>
        </p:grpSp>
        <p:cxnSp>
          <p:nvCxnSpPr>
            <p:cNvPr id="188" name="Straight Arrow Connector 187"/>
            <p:cNvCxnSpPr/>
            <p:nvPr/>
          </p:nvCxnSpPr>
          <p:spPr>
            <a:xfrm>
              <a:off x="5789764" y="4559424"/>
              <a:ext cx="0" cy="274320"/>
            </a:xfrm>
            <a:prstGeom prst="straightConnector1">
              <a:avLst/>
            </a:prstGeom>
            <a:ln w="25400">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6733737" y="4567098"/>
              <a:ext cx="0" cy="274320"/>
            </a:xfrm>
            <a:prstGeom prst="straightConnector1">
              <a:avLst/>
            </a:prstGeom>
            <a:ln w="25400">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9632212" y="3744267"/>
            <a:ext cx="1977657" cy="2311694"/>
            <a:chOff x="9632212" y="3845867"/>
            <a:chExt cx="1977657" cy="2311694"/>
          </a:xfrm>
        </p:grpSpPr>
        <p:sp>
          <p:nvSpPr>
            <p:cNvPr id="140" name="TextBox 139"/>
            <p:cNvSpPr txBox="1"/>
            <p:nvPr/>
          </p:nvSpPr>
          <p:spPr>
            <a:xfrm>
              <a:off x="9632212" y="3845867"/>
              <a:ext cx="1977657" cy="461665"/>
            </a:xfrm>
            <a:prstGeom prst="rect">
              <a:avLst/>
            </a:prstGeom>
            <a:noFill/>
          </p:spPr>
          <p:txBody>
            <a:bodyPr wrap="none" rtlCol="0">
              <a:spAutoFit/>
            </a:bodyPr>
            <a:lstStyle/>
            <a:p>
              <a:r>
                <a:rPr lang="en-US" sz="2400" dirty="0">
                  <a:solidFill>
                    <a:schemeClr val="accent4">
                      <a:lumMod val="50000"/>
                    </a:schemeClr>
                  </a:solidFill>
                </a:rPr>
                <a:t>➄ </a:t>
              </a:r>
              <a:r>
                <a:rPr lang="en-US" sz="2400" dirty="0" err="1">
                  <a:solidFill>
                    <a:schemeClr val="accent4">
                      <a:lumMod val="50000"/>
                    </a:schemeClr>
                  </a:solidFill>
                </a:rPr>
                <a:t>Precharged</a:t>
              </a:r>
              <a:endParaRPr lang="en-US" sz="2400" dirty="0">
                <a:solidFill>
                  <a:schemeClr val="accent4">
                    <a:lumMod val="50000"/>
                  </a:schemeClr>
                </a:solidFill>
              </a:endParaRPr>
            </a:p>
          </p:txBody>
        </p:sp>
        <p:grpSp>
          <p:nvGrpSpPr>
            <p:cNvPr id="175" name="Group 174"/>
            <p:cNvGrpSpPr/>
            <p:nvPr/>
          </p:nvGrpSpPr>
          <p:grpSpPr>
            <a:xfrm>
              <a:off x="9909728" y="4327900"/>
              <a:ext cx="1424799" cy="1829661"/>
              <a:chOff x="800340" y="4327900"/>
              <a:chExt cx="1969228" cy="1829661"/>
            </a:xfrm>
          </p:grpSpPr>
          <p:sp>
            <p:nvSpPr>
              <p:cNvPr id="176" name="Rectangle 175"/>
              <p:cNvSpPr/>
              <p:nvPr/>
            </p:nvSpPr>
            <p:spPr>
              <a:xfrm>
                <a:off x="2326157" y="4327900"/>
                <a:ext cx="443411" cy="162537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579678" y="5790941"/>
                <a:ext cx="746222" cy="172228"/>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809036" y="5118850"/>
                <a:ext cx="771556" cy="83442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2753583"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312786"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593794"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12454"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800340" y="5963169"/>
                <a:ext cx="196596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576504" y="5790940"/>
                <a:ext cx="749559"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1634619" y="5326564"/>
                <a:ext cx="489236" cy="830997"/>
              </a:xfrm>
              <a:prstGeom prst="rect">
                <a:avLst/>
              </a:prstGeom>
              <a:noFill/>
            </p:spPr>
            <p:txBody>
              <a:bodyPr wrap="none" rtlCol="0">
                <a:spAutoFit/>
              </a:bodyPr>
              <a:lstStyle/>
              <a:p>
                <a:r>
                  <a:rPr lang="en-US" sz="4800" b="1" dirty="0">
                    <a:solidFill>
                      <a:srgbClr val="FF0000"/>
                    </a:solidFill>
                  </a:rPr>
                  <a:t>T</a:t>
                </a:r>
              </a:p>
            </p:txBody>
          </p:sp>
        </p:grpSp>
        <p:cxnSp>
          <p:nvCxnSpPr>
            <p:cNvPr id="190" name="Straight Arrow Connector 189"/>
            <p:cNvCxnSpPr/>
            <p:nvPr/>
          </p:nvCxnSpPr>
          <p:spPr>
            <a:xfrm>
              <a:off x="10188903" y="4820436"/>
              <a:ext cx="0" cy="274320"/>
            </a:xfrm>
            <a:prstGeom prst="straightConnector1">
              <a:avLst/>
            </a:prstGeom>
            <a:ln w="2540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454941" y="1371602"/>
            <a:ext cx="2058277" cy="2550129"/>
            <a:chOff x="2454941" y="1371602"/>
            <a:chExt cx="2058277" cy="2550129"/>
          </a:xfrm>
        </p:grpSpPr>
        <p:grpSp>
          <p:nvGrpSpPr>
            <p:cNvPr id="69" name="Group 68"/>
            <p:cNvGrpSpPr/>
            <p:nvPr/>
          </p:nvGrpSpPr>
          <p:grpSpPr>
            <a:xfrm>
              <a:off x="2454941" y="1371602"/>
              <a:ext cx="2058277" cy="2550129"/>
              <a:chOff x="2237158" y="4737374"/>
              <a:chExt cx="1502553" cy="2107926"/>
            </a:xfrm>
          </p:grpSpPr>
          <p:grpSp>
            <p:nvGrpSpPr>
              <p:cNvPr id="70" name="Group 69"/>
              <p:cNvGrpSpPr/>
              <p:nvPr/>
            </p:nvGrpSpPr>
            <p:grpSpPr>
              <a:xfrm>
                <a:off x="2237158" y="4737374"/>
                <a:ext cx="1502553" cy="2107926"/>
                <a:chOff x="5681186" y="559374"/>
                <a:chExt cx="1502553" cy="2107926"/>
              </a:xfrm>
            </p:grpSpPr>
            <p:grpSp>
              <p:nvGrpSpPr>
                <p:cNvPr id="72" name="Group 71"/>
                <p:cNvGrpSpPr/>
                <p:nvPr/>
              </p:nvGrpSpPr>
              <p:grpSpPr>
                <a:xfrm>
                  <a:off x="5681186" y="559374"/>
                  <a:ext cx="1502553" cy="1897157"/>
                  <a:chOff x="3796876" y="3681647"/>
                  <a:chExt cx="1901670" cy="2412111"/>
                </a:xfrm>
              </p:grpSpPr>
              <p:grpSp>
                <p:nvGrpSpPr>
                  <p:cNvPr id="74" name="Group 73"/>
                  <p:cNvGrpSpPr/>
                  <p:nvPr/>
                </p:nvGrpSpPr>
                <p:grpSpPr>
                  <a:xfrm>
                    <a:off x="3796876" y="3681647"/>
                    <a:ext cx="1901670" cy="2412111"/>
                    <a:chOff x="7229713" y="488439"/>
                    <a:chExt cx="1901670" cy="2412111"/>
                  </a:xfrm>
                </p:grpSpPr>
                <p:cxnSp>
                  <p:nvCxnSpPr>
                    <p:cNvPr id="77" name="Straight Connector 76"/>
                    <p:cNvCxnSpPr/>
                    <p:nvPr/>
                  </p:nvCxnSpPr>
                  <p:spPr>
                    <a:xfrm>
                      <a:off x="7229713" y="757082"/>
                      <a:ext cx="1851658" cy="0"/>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412899" y="488439"/>
                      <a:ext cx="0" cy="2412111"/>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8011310" y="757082"/>
                      <a:ext cx="0" cy="384361"/>
                    </a:xfrm>
                    <a:prstGeom prst="line">
                      <a:avLst/>
                    </a:prstGeom>
                    <a:ln w="76200">
                      <a:solidFill>
                        <a:srgbClr val="4682B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835636" y="1121831"/>
                      <a:ext cx="358759"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cxnSp>
                  <p:nvCxnSpPr>
                    <p:cNvPr id="81" name="Elbow Connector 80"/>
                    <p:cNvCxnSpPr/>
                    <p:nvPr/>
                  </p:nvCxnSpPr>
                  <p:spPr>
                    <a:xfrm flipV="1">
                      <a:off x="7412899" y="1257732"/>
                      <a:ext cx="744953" cy="153746"/>
                    </a:xfrm>
                    <a:prstGeom prst="bentConnector3">
                      <a:avLst>
                        <a:gd name="adj1" fmla="val 61476"/>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82" name="Elbow Connector 81"/>
                    <p:cNvCxnSpPr/>
                    <p:nvPr/>
                  </p:nvCxnSpPr>
                  <p:spPr>
                    <a:xfrm rot="16200000" flipH="1">
                      <a:off x="8136433" y="1279150"/>
                      <a:ext cx="397003" cy="354164"/>
                    </a:xfrm>
                    <a:prstGeom prst="bentConnector3">
                      <a:avLst>
                        <a:gd name="adj1" fmla="val 40772"/>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8512017" y="1781905"/>
                      <a:ext cx="0" cy="551285"/>
                    </a:xfrm>
                    <a:prstGeom prst="straightConnector1">
                      <a:avLst/>
                    </a:prstGeom>
                    <a:ln w="76200">
                      <a:solidFill>
                        <a:srgbClr val="4682B4"/>
                      </a:solidFill>
                      <a:tailEnd type="triangle" w="lg" len="lg"/>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7961107" y="502277"/>
                      <a:ext cx="1170276" cy="238253"/>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Wordline</a:t>
                      </a:r>
                      <a:endParaRPr lang="en-US" b="1" dirty="0">
                        <a:solidFill>
                          <a:srgbClr val="595959"/>
                        </a:solidFill>
                        <a:latin typeface="Calibri" charset="0"/>
                        <a:ea typeface="Calibri" charset="0"/>
                        <a:cs typeface="Calibri" charset="0"/>
                      </a:endParaRPr>
                    </a:p>
                  </p:txBody>
                </p:sp>
                <p:sp>
                  <p:nvSpPr>
                    <p:cNvPr id="85" name="Rectangle 84"/>
                    <p:cNvSpPr/>
                    <p:nvPr/>
                  </p:nvSpPr>
                  <p:spPr>
                    <a:xfrm>
                      <a:off x="7315197" y="1793293"/>
                      <a:ext cx="842654" cy="31470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Bitline</a:t>
                      </a:r>
                      <a:endParaRPr lang="en-US" b="1" dirty="0">
                        <a:solidFill>
                          <a:srgbClr val="595959"/>
                        </a:solidFill>
                        <a:latin typeface="Calibri" charset="0"/>
                        <a:ea typeface="Calibri" charset="0"/>
                        <a:cs typeface="Calibri" charset="0"/>
                      </a:endParaRPr>
                    </a:p>
                  </p:txBody>
                </p:sp>
                <p:sp>
                  <p:nvSpPr>
                    <p:cNvPr id="86" name="Rectangle 85"/>
                    <p:cNvSpPr/>
                    <p:nvPr/>
                  </p:nvSpPr>
                  <p:spPr>
                    <a:xfrm>
                      <a:off x="8035503" y="936931"/>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Transistor</a:t>
                      </a:r>
                    </a:p>
                  </p:txBody>
                </p:sp>
                <p:sp>
                  <p:nvSpPr>
                    <p:cNvPr id="87" name="Rectangle 86"/>
                    <p:cNvSpPr/>
                    <p:nvPr/>
                  </p:nvSpPr>
                  <p:spPr>
                    <a:xfrm>
                      <a:off x="7463076" y="1477870"/>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Capacitor</a:t>
                      </a:r>
                    </a:p>
                  </p:txBody>
                </p:sp>
              </p:grpSp>
              <p:cxnSp>
                <p:nvCxnSpPr>
                  <p:cNvPr id="75" name="Straight Connector 74"/>
                  <p:cNvCxnSpPr/>
                  <p:nvPr/>
                </p:nvCxnSpPr>
                <p:spPr>
                  <a:xfrm flipV="1">
                    <a:off x="4920243" y="4863242"/>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924205" y="4974666"/>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grpSp>
            <p:sp>
              <p:nvSpPr>
                <p:cNvPr id="73" name="Rectangle 72"/>
                <p:cNvSpPr/>
                <p:nvPr/>
              </p:nvSpPr>
              <p:spPr>
                <a:xfrm>
                  <a:off x="5723081" y="2447844"/>
                  <a:ext cx="219456" cy="21945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grpSp>
          <p:cxnSp>
            <p:nvCxnSpPr>
              <p:cNvPr id="71" name="Straight Connector 70"/>
              <p:cNvCxnSpPr/>
              <p:nvPr/>
            </p:nvCxnSpPr>
            <p:spPr>
              <a:xfrm>
                <a:off x="2715922" y="5342006"/>
                <a:ext cx="283464"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2522442" y="3379730"/>
              <a:ext cx="1367170" cy="250574"/>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SenseAmp</a:t>
              </a:r>
              <a:endParaRPr lang="en-US" b="1" dirty="0">
                <a:solidFill>
                  <a:srgbClr val="595959"/>
                </a:solidFill>
                <a:latin typeface="Calibri" charset="0"/>
                <a:ea typeface="Calibri" charset="0"/>
                <a:cs typeface="Calibri" charset="0"/>
              </a:endParaRPr>
            </a:p>
          </p:txBody>
        </p:sp>
      </p:grpSp>
      <p:grpSp>
        <p:nvGrpSpPr>
          <p:cNvPr id="67" name="Group 66"/>
          <p:cNvGrpSpPr/>
          <p:nvPr/>
        </p:nvGrpSpPr>
        <p:grpSpPr>
          <a:xfrm>
            <a:off x="212559" y="5807792"/>
            <a:ext cx="10538167" cy="904759"/>
            <a:chOff x="212559" y="5909392"/>
            <a:chExt cx="10538167" cy="904759"/>
          </a:xfrm>
        </p:grpSpPr>
        <p:grpSp>
          <p:nvGrpSpPr>
            <p:cNvPr id="37" name="Group 36"/>
            <p:cNvGrpSpPr/>
            <p:nvPr/>
          </p:nvGrpSpPr>
          <p:grpSpPr>
            <a:xfrm>
              <a:off x="1566307" y="5909392"/>
              <a:ext cx="9184419" cy="904759"/>
              <a:chOff x="1566307" y="5909392"/>
              <a:chExt cx="9184419" cy="904759"/>
            </a:xfrm>
          </p:grpSpPr>
          <p:cxnSp>
            <p:nvCxnSpPr>
              <p:cNvPr id="107" name="Straight Arrow Connector 106"/>
              <p:cNvCxnSpPr/>
              <p:nvPr/>
            </p:nvCxnSpPr>
            <p:spPr>
              <a:xfrm>
                <a:off x="1818266" y="5955192"/>
                <a:ext cx="0" cy="731520"/>
              </a:xfrm>
              <a:prstGeom prst="straightConnector1">
                <a:avLst/>
              </a:prstGeom>
              <a:ln w="19050">
                <a:solidFill>
                  <a:schemeClr val="tx1">
                    <a:lumMod val="75000"/>
                    <a:lumOff val="25000"/>
                  </a:schemeClr>
                </a:solidFill>
                <a:prstDash val="dash"/>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337949" y="5957466"/>
                <a:ext cx="0" cy="411480"/>
              </a:xfrm>
              <a:prstGeom prst="straightConnector1">
                <a:avLst/>
              </a:prstGeom>
              <a:ln w="19050">
                <a:solidFill>
                  <a:schemeClr val="tx1">
                    <a:lumMod val="75000"/>
                    <a:lumOff val="25000"/>
                  </a:schemeClr>
                </a:solidFill>
                <a:prstDash val="dash"/>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523866" y="5959741"/>
                <a:ext cx="0" cy="731520"/>
              </a:xfrm>
              <a:prstGeom prst="straightConnector1">
                <a:avLst/>
              </a:prstGeom>
              <a:ln w="19050">
                <a:solidFill>
                  <a:schemeClr val="tx1">
                    <a:lumMod val="75000"/>
                    <a:lumOff val="25000"/>
                  </a:schemeClr>
                </a:solidFill>
                <a:prstDash val="dash"/>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0750726" y="5948367"/>
                <a:ext cx="0" cy="731520"/>
              </a:xfrm>
              <a:prstGeom prst="straightConnector1">
                <a:avLst/>
              </a:prstGeom>
              <a:ln w="19050">
                <a:solidFill>
                  <a:schemeClr val="tx1">
                    <a:lumMod val="75000"/>
                    <a:lumOff val="25000"/>
                  </a:schemeClr>
                </a:solidFill>
                <a:prstDash val="dash"/>
                <a:headEnd type="arrow" w="lg" len="lg"/>
                <a:tailEnd type="none" w="lg" len="lg"/>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815706" y="6017980"/>
                <a:ext cx="4526280" cy="461665"/>
                <a:chOff x="1815706" y="6099868"/>
                <a:chExt cx="4526280" cy="461665"/>
              </a:xfrm>
            </p:grpSpPr>
            <p:cxnSp>
              <p:nvCxnSpPr>
                <p:cNvPr id="111" name="Straight Arrow Connector 110"/>
                <p:cNvCxnSpPr/>
                <p:nvPr/>
              </p:nvCxnSpPr>
              <p:spPr>
                <a:xfrm flipH="1">
                  <a:off x="1815706" y="6376167"/>
                  <a:ext cx="4526280" cy="0"/>
                </a:xfrm>
                <a:prstGeom prst="straightConnector1">
                  <a:avLst/>
                </a:prstGeom>
                <a:ln w="25400">
                  <a:solidFill>
                    <a:schemeClr val="tx1">
                      <a:lumMod val="75000"/>
                      <a:lumOff val="25000"/>
                    </a:schemeClr>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73763" y="6099868"/>
                  <a:ext cx="1971181" cy="461665"/>
                </a:xfrm>
                <a:prstGeom prst="rect">
                  <a:avLst/>
                </a:prstGeom>
                <a:solidFill>
                  <a:schemeClr val="bg1"/>
                </a:solidFill>
              </p:spPr>
              <p:txBody>
                <a:bodyPr wrap="none" rtlCol="0">
                  <a:spAutoFit/>
                </a:bodyPr>
                <a:lstStyle/>
                <a:p>
                  <a:r>
                    <a:rPr lang="en-US" sz="2400" dirty="0" err="1">
                      <a:solidFill>
                        <a:schemeClr val="tx1">
                          <a:lumMod val="75000"/>
                          <a:lumOff val="25000"/>
                        </a:schemeClr>
                      </a:solidFill>
                    </a:rPr>
                    <a:t>tRCD</a:t>
                  </a:r>
                  <a:r>
                    <a:rPr lang="en-US" sz="2400" dirty="0">
                      <a:solidFill>
                        <a:schemeClr val="tx1">
                          <a:lumMod val="75000"/>
                          <a:lumOff val="25000"/>
                        </a:schemeClr>
                      </a:solidFill>
                    </a:rPr>
                    <a:t>(13.75ns)</a:t>
                  </a:r>
                </a:p>
              </p:txBody>
            </p:sp>
          </p:grpSp>
          <p:grpSp>
            <p:nvGrpSpPr>
              <p:cNvPr id="34" name="Group 33"/>
              <p:cNvGrpSpPr/>
              <p:nvPr/>
            </p:nvGrpSpPr>
            <p:grpSpPr>
              <a:xfrm>
                <a:off x="1831626" y="6352486"/>
                <a:ext cx="6675120" cy="461665"/>
                <a:chOff x="1831626" y="6434374"/>
                <a:chExt cx="6675120" cy="461665"/>
              </a:xfrm>
            </p:grpSpPr>
            <p:cxnSp>
              <p:nvCxnSpPr>
                <p:cNvPr id="121" name="Straight Arrow Connector 120"/>
                <p:cNvCxnSpPr/>
                <p:nvPr/>
              </p:nvCxnSpPr>
              <p:spPr>
                <a:xfrm flipH="1">
                  <a:off x="1831626" y="6616823"/>
                  <a:ext cx="6675120" cy="0"/>
                </a:xfrm>
                <a:prstGeom prst="straightConnector1">
                  <a:avLst/>
                </a:prstGeom>
                <a:ln w="25400">
                  <a:solidFill>
                    <a:schemeClr val="tx1">
                      <a:lumMod val="75000"/>
                      <a:lumOff val="25000"/>
                    </a:schemeClr>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127037" y="6434374"/>
                  <a:ext cx="1552028" cy="461665"/>
                </a:xfrm>
                <a:prstGeom prst="rect">
                  <a:avLst/>
                </a:prstGeom>
                <a:solidFill>
                  <a:schemeClr val="bg1"/>
                </a:solidFill>
              </p:spPr>
              <p:txBody>
                <a:bodyPr wrap="none" rtlCol="0">
                  <a:spAutoFit/>
                </a:bodyPr>
                <a:lstStyle/>
                <a:p>
                  <a:r>
                    <a:rPr lang="en-US" sz="2400" dirty="0" err="1">
                      <a:solidFill>
                        <a:schemeClr val="tx1">
                          <a:lumMod val="75000"/>
                          <a:lumOff val="25000"/>
                        </a:schemeClr>
                      </a:solidFill>
                    </a:rPr>
                    <a:t>tRAS</a:t>
                  </a:r>
                  <a:r>
                    <a:rPr lang="en-US" sz="2400" dirty="0">
                      <a:solidFill>
                        <a:schemeClr val="tx1">
                          <a:lumMod val="75000"/>
                          <a:lumOff val="25000"/>
                        </a:schemeClr>
                      </a:solidFill>
                    </a:rPr>
                    <a:t>(35ns)</a:t>
                  </a:r>
                </a:p>
              </p:txBody>
            </p:sp>
          </p:grpSp>
          <p:cxnSp>
            <p:nvCxnSpPr>
              <p:cNvPr id="125" name="Straight Arrow Connector 124"/>
              <p:cNvCxnSpPr/>
              <p:nvPr/>
            </p:nvCxnSpPr>
            <p:spPr>
              <a:xfrm flipH="1">
                <a:off x="8546327" y="6548579"/>
                <a:ext cx="2194560" cy="0"/>
              </a:xfrm>
              <a:prstGeom prst="straightConnector1">
                <a:avLst/>
              </a:prstGeom>
              <a:ln w="25400">
                <a:solidFill>
                  <a:schemeClr val="tx1">
                    <a:lumMod val="75000"/>
                    <a:lumOff val="25000"/>
                  </a:schemeClr>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8788277" y="6310633"/>
                <a:ext cx="1779654" cy="461665"/>
              </a:xfrm>
              <a:prstGeom prst="rect">
                <a:avLst/>
              </a:prstGeom>
              <a:solidFill>
                <a:schemeClr val="bg1"/>
              </a:solidFill>
            </p:spPr>
            <p:txBody>
              <a:bodyPr wrap="none" rtlCol="0">
                <a:spAutoFit/>
              </a:bodyPr>
              <a:lstStyle/>
              <a:p>
                <a:r>
                  <a:rPr lang="en-US" sz="2400" dirty="0" err="1">
                    <a:solidFill>
                      <a:schemeClr val="tx1">
                        <a:lumMod val="75000"/>
                        <a:lumOff val="25000"/>
                      </a:schemeClr>
                    </a:solidFill>
                  </a:rPr>
                  <a:t>tRP</a:t>
                </a:r>
                <a:r>
                  <a:rPr lang="en-US" sz="2400" dirty="0">
                    <a:solidFill>
                      <a:schemeClr val="tx1">
                        <a:lumMod val="75000"/>
                        <a:lumOff val="25000"/>
                      </a:schemeClr>
                    </a:solidFill>
                  </a:rPr>
                  <a:t>(13.75ns)</a:t>
                </a:r>
              </a:p>
            </p:txBody>
          </p:sp>
          <p:sp>
            <p:nvSpPr>
              <p:cNvPr id="35" name="TextBox 34"/>
              <p:cNvSpPr txBox="1"/>
              <p:nvPr/>
            </p:nvSpPr>
            <p:spPr>
              <a:xfrm>
                <a:off x="1566307" y="5909392"/>
                <a:ext cx="675826" cy="461665"/>
              </a:xfrm>
              <a:prstGeom prst="rect">
                <a:avLst/>
              </a:prstGeom>
              <a:noFill/>
            </p:spPr>
            <p:txBody>
              <a:bodyPr wrap="none" rtlCol="0">
                <a:spAutoFit/>
              </a:bodyPr>
              <a:lstStyle/>
              <a:p>
                <a:r>
                  <a:rPr lang="en-US" sz="2400" dirty="0">
                    <a:solidFill>
                      <a:schemeClr val="accent5"/>
                    </a:solidFill>
                  </a:rPr>
                  <a:t>ACT</a:t>
                </a:r>
              </a:p>
            </p:txBody>
          </p:sp>
          <p:sp>
            <p:nvSpPr>
              <p:cNvPr id="128" name="TextBox 127"/>
              <p:cNvSpPr txBox="1"/>
              <p:nvPr/>
            </p:nvSpPr>
            <p:spPr>
              <a:xfrm>
                <a:off x="6121704" y="5925311"/>
                <a:ext cx="540533" cy="461665"/>
              </a:xfrm>
              <a:prstGeom prst="rect">
                <a:avLst/>
              </a:prstGeom>
              <a:noFill/>
            </p:spPr>
            <p:txBody>
              <a:bodyPr wrap="none" rtlCol="0">
                <a:spAutoFit/>
              </a:bodyPr>
              <a:lstStyle/>
              <a:p>
                <a:r>
                  <a:rPr lang="en-US" sz="2400">
                    <a:solidFill>
                      <a:schemeClr val="accent5"/>
                    </a:solidFill>
                  </a:rPr>
                  <a:t>RD</a:t>
                </a:r>
                <a:endParaRPr lang="en-US" sz="2400" dirty="0">
                  <a:solidFill>
                    <a:schemeClr val="accent5"/>
                  </a:solidFill>
                </a:endParaRPr>
              </a:p>
            </p:txBody>
          </p:sp>
          <p:sp>
            <p:nvSpPr>
              <p:cNvPr id="129" name="TextBox 128"/>
              <p:cNvSpPr txBox="1"/>
              <p:nvPr/>
            </p:nvSpPr>
            <p:spPr>
              <a:xfrm>
                <a:off x="8273957" y="5942825"/>
                <a:ext cx="660758" cy="461665"/>
              </a:xfrm>
              <a:prstGeom prst="rect">
                <a:avLst/>
              </a:prstGeom>
              <a:noFill/>
            </p:spPr>
            <p:txBody>
              <a:bodyPr wrap="none" rtlCol="0">
                <a:spAutoFit/>
              </a:bodyPr>
              <a:lstStyle/>
              <a:p>
                <a:r>
                  <a:rPr lang="en-US" sz="2400">
                    <a:solidFill>
                      <a:schemeClr val="accent5"/>
                    </a:solidFill>
                  </a:rPr>
                  <a:t>PRE</a:t>
                </a:r>
                <a:endParaRPr lang="en-US" sz="2400" dirty="0">
                  <a:solidFill>
                    <a:schemeClr val="accent5"/>
                  </a:solidFill>
                </a:endParaRPr>
              </a:p>
            </p:txBody>
          </p:sp>
        </p:grpSp>
        <p:pic>
          <p:nvPicPr>
            <p:cNvPr id="193" name="Picture 1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2559" y="6146533"/>
              <a:ext cx="1673236" cy="439537"/>
            </a:xfrm>
            <a:prstGeom prst="rect">
              <a:avLst/>
            </a:prstGeom>
          </p:spPr>
        </p:pic>
      </p:grpSp>
      <p:grpSp>
        <p:nvGrpSpPr>
          <p:cNvPr id="68" name="Group 67"/>
          <p:cNvGrpSpPr/>
          <p:nvPr/>
        </p:nvGrpSpPr>
        <p:grpSpPr>
          <a:xfrm>
            <a:off x="3210959" y="3744267"/>
            <a:ext cx="1495922" cy="2174640"/>
            <a:chOff x="3210959" y="3845867"/>
            <a:chExt cx="1495922" cy="2174640"/>
          </a:xfrm>
        </p:grpSpPr>
        <p:grpSp>
          <p:nvGrpSpPr>
            <p:cNvPr id="65" name="Group 64"/>
            <p:cNvGrpSpPr/>
            <p:nvPr/>
          </p:nvGrpSpPr>
          <p:grpSpPr>
            <a:xfrm>
              <a:off x="3210959" y="3845867"/>
              <a:ext cx="1495922" cy="2138382"/>
              <a:chOff x="3210959" y="3845867"/>
              <a:chExt cx="1495922" cy="2138382"/>
            </a:xfrm>
          </p:grpSpPr>
          <p:sp>
            <p:nvSpPr>
              <p:cNvPr id="138" name="TextBox 137"/>
              <p:cNvSpPr txBox="1"/>
              <p:nvPr/>
            </p:nvSpPr>
            <p:spPr>
              <a:xfrm>
                <a:off x="3210959" y="3845867"/>
                <a:ext cx="1495922" cy="461665"/>
              </a:xfrm>
              <a:prstGeom prst="rect">
                <a:avLst/>
              </a:prstGeom>
              <a:noFill/>
            </p:spPr>
            <p:txBody>
              <a:bodyPr wrap="none" rtlCol="0">
                <a:spAutoFit/>
              </a:bodyPr>
              <a:lstStyle/>
              <a:p>
                <a:r>
                  <a:rPr lang="en-US" sz="2400" dirty="0">
                    <a:solidFill>
                      <a:schemeClr val="accent4">
                        <a:lumMod val="50000"/>
                      </a:schemeClr>
                    </a:solidFill>
                  </a:rPr>
                  <a:t>➁ Sharing</a:t>
                </a:r>
              </a:p>
            </p:txBody>
          </p:sp>
          <p:grpSp>
            <p:nvGrpSpPr>
              <p:cNvPr id="142" name="Group 141"/>
              <p:cNvGrpSpPr/>
              <p:nvPr/>
            </p:nvGrpSpPr>
            <p:grpSpPr>
              <a:xfrm>
                <a:off x="3265313" y="4327900"/>
                <a:ext cx="1424799" cy="1656349"/>
                <a:chOff x="800340" y="4327900"/>
                <a:chExt cx="1969228" cy="1656349"/>
              </a:xfrm>
            </p:grpSpPr>
            <p:sp>
              <p:nvSpPr>
                <p:cNvPr id="143" name="Rectangle 142"/>
                <p:cNvSpPr/>
                <p:nvPr/>
              </p:nvSpPr>
              <p:spPr>
                <a:xfrm>
                  <a:off x="2326157" y="4694570"/>
                  <a:ext cx="443411" cy="1258700"/>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579678" y="5790941"/>
                  <a:ext cx="746222" cy="172228"/>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809036" y="4979287"/>
                  <a:ext cx="771556" cy="973983"/>
                </a:xfrm>
                <a:prstGeom prst="rect">
                  <a:avLst/>
                </a:prstGeom>
                <a:solidFill>
                  <a:srgbClr val="00B0F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a:off x="2753583"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312786"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593794" y="4327900"/>
                  <a:ext cx="0" cy="146304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12454" y="4327900"/>
                  <a:ext cx="0" cy="162537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0340" y="5963169"/>
                  <a:ext cx="196596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1576504" y="5790940"/>
                  <a:ext cx="749559"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634619" y="5153252"/>
                  <a:ext cx="489236" cy="830997"/>
                </a:xfrm>
                <a:prstGeom prst="rect">
                  <a:avLst/>
                </a:prstGeom>
                <a:noFill/>
              </p:spPr>
              <p:txBody>
                <a:bodyPr wrap="none" rtlCol="0">
                  <a:spAutoFit/>
                </a:bodyPr>
                <a:lstStyle/>
                <a:p>
                  <a:r>
                    <a:rPr lang="en-US" sz="4800" b="1" dirty="0">
                      <a:solidFill>
                        <a:srgbClr val="FF0000"/>
                      </a:solidFill>
                    </a:rPr>
                    <a:t>T</a:t>
                  </a:r>
                </a:p>
              </p:txBody>
            </p:sp>
          </p:grpSp>
          <p:sp>
            <p:nvSpPr>
              <p:cNvPr id="187" name="Rectangle 186"/>
              <p:cNvSpPr/>
              <p:nvPr/>
            </p:nvSpPr>
            <p:spPr>
              <a:xfrm>
                <a:off x="3350643" y="4686263"/>
                <a:ext cx="426720" cy="307777"/>
              </a:xfrm>
              <a:prstGeom prst="rect">
                <a:avLst/>
              </a:prstGeom>
            </p:spPr>
            <p:txBody>
              <a:bodyPr wrap="none">
                <a:spAutoFit/>
              </a:bodyPr>
              <a:lstStyle/>
              <a:p>
                <a:r>
                  <a:rPr lang="el-GR" sz="1400" b="1" dirty="0">
                    <a:solidFill>
                      <a:srgbClr val="FF0000"/>
                    </a:solidFill>
                    <a:latin typeface="Roboto" charset="0"/>
                  </a:rPr>
                  <a:t>Δ</a:t>
                </a:r>
                <a:r>
                  <a:rPr lang="en-US" sz="1400" b="1" dirty="0">
                    <a:solidFill>
                      <a:srgbClr val="FF0000"/>
                    </a:solidFill>
                    <a:latin typeface="Roboto" charset="0"/>
                  </a:rPr>
                  <a:t>V</a:t>
                </a:r>
                <a:endParaRPr lang="en-US" sz="1400" b="1" dirty="0">
                  <a:solidFill>
                    <a:srgbClr val="FF0000"/>
                  </a:solidFill>
                </a:endParaRPr>
              </a:p>
            </p:txBody>
          </p:sp>
          <p:cxnSp>
            <p:nvCxnSpPr>
              <p:cNvPr id="191" name="Straight Arrow Connector 190"/>
              <p:cNvCxnSpPr/>
              <p:nvPr/>
            </p:nvCxnSpPr>
            <p:spPr>
              <a:xfrm>
                <a:off x="3540154" y="4947346"/>
                <a:ext cx="0" cy="146304"/>
              </a:xfrm>
              <a:prstGeom prst="straightConnector1">
                <a:avLst/>
              </a:prstGeom>
              <a:ln w="25400">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194" name="Straight Arrow Connector 193"/>
            <p:cNvCxnSpPr/>
            <p:nvPr/>
          </p:nvCxnSpPr>
          <p:spPr>
            <a:xfrm>
              <a:off x="4500061" y="4421523"/>
              <a:ext cx="0" cy="274320"/>
            </a:xfrm>
            <a:prstGeom prst="straightConnector1">
              <a:avLst/>
            </a:prstGeom>
            <a:ln w="2540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3863301" y="5563307"/>
              <a:ext cx="457200" cy="457200"/>
            </a:xfrm>
            <a:prstGeom prst="ellipse">
              <a:avLst/>
            </a:prstGeom>
            <a:noFill/>
            <a:ln w="254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solidFill>
                  <a:srgbClr val="FF0000"/>
                </a:solidFill>
                <a:latin typeface="Calibri" charset="0"/>
                <a:ea typeface="Calibri" charset="0"/>
                <a:cs typeface="Calibri" charset="0"/>
              </a:endParaRPr>
            </a:p>
          </p:txBody>
        </p:sp>
      </p:grpSp>
    </p:spTree>
    <p:extLst>
      <p:ext uri="{BB962C8B-B14F-4D97-AF65-F5344CB8AC3E}">
        <p14:creationId xmlns:p14="http://schemas.microsoft.com/office/powerpoint/2010/main" val="6424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60"/>
                                        </p:tgtEl>
                                        <p:attrNameLst>
                                          <p:attrName>style.opacity</p:attrName>
                                        </p:attrNameLst>
                                      </p:cBhvr>
                                      <p:to>
                                        <p:strVal val="0.5"/>
                                      </p:to>
                                    </p:set>
                                    <p:animEffect filter="image" prLst="opacity: 0.5">
                                      <p:cBhvr rctx="IE">
                                        <p:cTn id="11" dur="indefinite"/>
                                        <p:tgtEl>
                                          <p:spTgt spid="60"/>
                                        </p:tgtEl>
                                      </p:cBhvr>
                                    </p:animEffect>
                                  </p:childTnLst>
                                </p:cTn>
                              </p:par>
                              <p:par>
                                <p:cTn id="12" presetID="9" presetClass="emph" presetSubtype="0" nodeType="withEffect">
                                  <p:stCondLst>
                                    <p:cond delay="0"/>
                                  </p:stCondLst>
                                  <p:childTnLst>
                                    <p:set>
                                      <p:cBhvr rctx="PPT">
                                        <p:cTn id="13" dur="indefinite"/>
                                        <p:tgtEl>
                                          <p:spTgt spid="61"/>
                                        </p:tgtEl>
                                        <p:attrNameLst>
                                          <p:attrName>style.opacity</p:attrName>
                                        </p:attrNameLst>
                                      </p:cBhvr>
                                      <p:to>
                                        <p:strVal val="0.5"/>
                                      </p:to>
                                    </p:set>
                                    <p:animEffect filter="image" prLst="opacity: 0.5">
                                      <p:cBhvr rctx="IE">
                                        <p:cTn id="14" dur="indefinite"/>
                                        <p:tgtEl>
                                          <p:spTgt spid="61"/>
                                        </p:tgtEl>
                                      </p:cBhvr>
                                    </p:animEffec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DIFFICULT?</a:t>
            </a:r>
          </a:p>
        </p:txBody>
      </p:sp>
      <p:sp>
        <p:nvSpPr>
          <p:cNvPr id="4" name="Slide Number Placeholder 3"/>
          <p:cNvSpPr>
            <a:spLocks noGrp="1"/>
          </p:cNvSpPr>
          <p:nvPr>
            <p:ph type="sldNum" sz="quarter" idx="12"/>
          </p:nvPr>
        </p:nvSpPr>
        <p:spPr/>
        <p:txBody>
          <a:bodyPr/>
          <a:lstStyle/>
          <a:p>
            <a:fld id="{0BC41B36-6335-F546-90B9-E2121371E10D}" type="slidenum">
              <a:rPr lang="en-US" smtClean="0"/>
              <a:t>8</a:t>
            </a:fld>
            <a:endParaRPr lang="en-US"/>
          </a:p>
        </p:txBody>
      </p:sp>
      <p:grpSp>
        <p:nvGrpSpPr>
          <p:cNvPr id="10" name="Group 9"/>
          <p:cNvGrpSpPr/>
          <p:nvPr/>
        </p:nvGrpSpPr>
        <p:grpSpPr>
          <a:xfrm>
            <a:off x="1364778" y="4016512"/>
            <a:ext cx="9782729" cy="2392029"/>
            <a:chOff x="1269242" y="4259404"/>
            <a:chExt cx="9782729" cy="2392029"/>
          </a:xfrm>
        </p:grpSpPr>
        <p:pic>
          <p:nvPicPr>
            <p:cNvPr id="154" name="Picture 153"/>
            <p:cNvPicPr>
              <a:picLocks noChangeAspect="1"/>
            </p:cNvPicPr>
            <p:nvPr/>
          </p:nvPicPr>
          <p:blipFill rotWithShape="1">
            <a:blip r:embed="rId3" cstate="hqprint">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1556779" y="4259404"/>
              <a:ext cx="1602406" cy="1460065"/>
            </a:xfrm>
            <a:prstGeom prst="rect">
              <a:avLst/>
            </a:prstGeom>
          </p:spPr>
        </p:pic>
        <p:pic>
          <p:nvPicPr>
            <p:cNvPr id="8" name="Picture 7"/>
            <p:cNvPicPr>
              <a:picLocks noChangeAspect="1"/>
            </p:cNvPicPr>
            <p:nvPr/>
          </p:nvPicPr>
          <p:blipFill rotWithShape="1">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3701407" y="4348289"/>
              <a:ext cx="1708347" cy="1322889"/>
            </a:xfrm>
            <a:prstGeom prst="rect">
              <a:avLst/>
            </a:prstGeom>
          </p:spPr>
        </p:pic>
        <p:pic>
          <p:nvPicPr>
            <p:cNvPr id="9" name="Picture 8"/>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164778" y="4558707"/>
              <a:ext cx="1779695" cy="1005413"/>
            </a:xfrm>
            <a:prstGeom prst="rect">
              <a:avLst/>
            </a:prstGeom>
          </p:spPr>
        </p:pic>
        <p:sp>
          <p:nvSpPr>
            <p:cNvPr id="11" name="TextBox 10"/>
            <p:cNvSpPr txBox="1"/>
            <p:nvPr/>
          </p:nvSpPr>
          <p:spPr>
            <a:xfrm>
              <a:off x="3437249" y="6097733"/>
              <a:ext cx="2376292" cy="523220"/>
            </a:xfrm>
            <a:prstGeom prst="rect">
              <a:avLst/>
            </a:prstGeom>
            <a:noFill/>
          </p:spPr>
          <p:txBody>
            <a:bodyPr wrap="none" rtlCol="0">
              <a:spAutoFit/>
            </a:bodyPr>
            <a:lstStyle/>
            <a:p>
              <a:r>
                <a:rPr lang="en-US" sz="2800" dirty="0">
                  <a:solidFill>
                    <a:schemeClr val="accent4">
                      <a:lumMod val="50000"/>
                    </a:schemeClr>
                  </a:solidFill>
                </a:rPr>
                <a:t>Longer Sensing</a:t>
              </a:r>
            </a:p>
          </p:txBody>
        </p:sp>
        <p:sp>
          <p:nvSpPr>
            <p:cNvPr id="12" name="TextBox 11"/>
            <p:cNvSpPr txBox="1"/>
            <p:nvPr/>
          </p:nvSpPr>
          <p:spPr>
            <a:xfrm>
              <a:off x="5860290" y="6112973"/>
              <a:ext cx="2862322" cy="523220"/>
            </a:xfrm>
            <a:prstGeom prst="rect">
              <a:avLst/>
            </a:prstGeom>
            <a:noFill/>
          </p:spPr>
          <p:txBody>
            <a:bodyPr wrap="none" rtlCol="0">
              <a:spAutoFit/>
            </a:bodyPr>
            <a:lstStyle/>
            <a:p>
              <a:r>
                <a:rPr lang="en-US" sz="2800" dirty="0">
                  <a:solidFill>
                    <a:schemeClr val="accent4">
                      <a:lumMod val="50000"/>
                    </a:schemeClr>
                  </a:solidFill>
                </a:rPr>
                <a:t>Prolonged Restore</a:t>
              </a:r>
            </a:p>
          </p:txBody>
        </p:sp>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051494" y="4568044"/>
              <a:ext cx="1393243" cy="940439"/>
            </a:xfrm>
            <a:prstGeom prst="rect">
              <a:avLst/>
            </a:prstGeom>
          </p:spPr>
        </p:pic>
        <p:sp>
          <p:nvSpPr>
            <p:cNvPr id="30" name="TextBox 29"/>
            <p:cNvSpPr txBox="1"/>
            <p:nvPr/>
          </p:nvSpPr>
          <p:spPr>
            <a:xfrm>
              <a:off x="1292077" y="6077247"/>
              <a:ext cx="1887183" cy="523220"/>
            </a:xfrm>
            <a:prstGeom prst="rect">
              <a:avLst/>
            </a:prstGeom>
            <a:noFill/>
          </p:spPr>
          <p:txBody>
            <a:bodyPr wrap="none" rtlCol="0">
              <a:spAutoFit/>
            </a:bodyPr>
            <a:lstStyle/>
            <a:p>
              <a:r>
                <a:rPr lang="en-US" sz="2800">
                  <a:solidFill>
                    <a:schemeClr val="accent4">
                      <a:lumMod val="50000"/>
                    </a:schemeClr>
                  </a:solidFill>
                </a:rPr>
                <a:t>More Leaky</a:t>
              </a:r>
              <a:endParaRPr lang="en-US" sz="2800" dirty="0">
                <a:solidFill>
                  <a:schemeClr val="accent4">
                    <a:lumMod val="50000"/>
                  </a:schemeClr>
                </a:solidFill>
              </a:endParaRPr>
            </a:p>
          </p:txBody>
        </p:sp>
        <p:sp>
          <p:nvSpPr>
            <p:cNvPr id="31" name="TextBox 30"/>
            <p:cNvSpPr txBox="1"/>
            <p:nvPr/>
          </p:nvSpPr>
          <p:spPr>
            <a:xfrm>
              <a:off x="8861628" y="6128213"/>
              <a:ext cx="2190343" cy="523220"/>
            </a:xfrm>
            <a:prstGeom prst="rect">
              <a:avLst/>
            </a:prstGeom>
            <a:noFill/>
          </p:spPr>
          <p:txBody>
            <a:bodyPr wrap="none" rtlCol="0">
              <a:spAutoFit/>
            </a:bodyPr>
            <a:lstStyle/>
            <a:p>
              <a:r>
                <a:rPr lang="en-US" sz="2800" dirty="0">
                  <a:solidFill>
                    <a:schemeClr val="accent4">
                      <a:lumMod val="50000"/>
                    </a:schemeClr>
                  </a:solidFill>
                </a:rPr>
                <a:t>Severer Noise</a:t>
              </a:r>
            </a:p>
          </p:txBody>
        </p:sp>
        <p:sp>
          <p:nvSpPr>
            <p:cNvPr id="3" name="TextBox 2"/>
            <p:cNvSpPr txBox="1"/>
            <p:nvPr/>
          </p:nvSpPr>
          <p:spPr>
            <a:xfrm>
              <a:off x="1269242" y="5568286"/>
              <a:ext cx="2053704" cy="584775"/>
            </a:xfrm>
            <a:prstGeom prst="rect">
              <a:avLst/>
            </a:prstGeom>
            <a:noFill/>
          </p:spPr>
          <p:txBody>
            <a:bodyPr wrap="none" rtlCol="0">
              <a:spAutoFit/>
            </a:bodyPr>
            <a:lstStyle/>
            <a:p>
              <a:pPr algn="ctr"/>
              <a:r>
                <a:rPr lang="en-US" sz="1600">
                  <a:solidFill>
                    <a:schemeClr val="tx1">
                      <a:lumMod val="50000"/>
                      <a:lumOff val="50000"/>
                    </a:schemeClr>
                  </a:solidFill>
                </a:rPr>
                <a:t>Less charge</a:t>
              </a:r>
            </a:p>
            <a:p>
              <a:pPr algn="ctr"/>
              <a:r>
                <a:rPr lang="en-US" sz="1600" dirty="0">
                  <a:solidFill>
                    <a:schemeClr val="tx1">
                      <a:lumMod val="50000"/>
                      <a:lumOff val="50000"/>
                    </a:schemeClr>
                  </a:solidFill>
                </a:rPr>
                <a:t>higher leakage current</a:t>
              </a:r>
            </a:p>
          </p:txBody>
        </p:sp>
        <p:sp>
          <p:nvSpPr>
            <p:cNvPr id="48" name="TextBox 47"/>
            <p:cNvSpPr txBox="1"/>
            <p:nvPr/>
          </p:nvSpPr>
          <p:spPr>
            <a:xfrm>
              <a:off x="3854902" y="5597856"/>
              <a:ext cx="1591590" cy="584775"/>
            </a:xfrm>
            <a:prstGeom prst="rect">
              <a:avLst/>
            </a:prstGeom>
            <a:noFill/>
          </p:spPr>
          <p:txBody>
            <a:bodyPr wrap="none" rtlCol="0">
              <a:spAutoFit/>
            </a:bodyPr>
            <a:lstStyle/>
            <a:p>
              <a:pPr algn="ctr"/>
              <a:r>
                <a:rPr lang="en-US" sz="1600" dirty="0">
                  <a:solidFill>
                    <a:schemeClr val="tx1">
                      <a:lumMod val="50000"/>
                      <a:lumOff val="50000"/>
                    </a:schemeClr>
                  </a:solidFill>
                </a:rPr>
                <a:t>Larger resistance</a:t>
              </a:r>
            </a:p>
            <a:p>
              <a:pPr algn="ctr"/>
              <a:r>
                <a:rPr lang="en-US" sz="1600" dirty="0">
                  <a:solidFill>
                    <a:schemeClr val="tx1">
                      <a:lumMod val="50000"/>
                      <a:lumOff val="50000"/>
                    </a:schemeClr>
                  </a:solidFill>
                </a:rPr>
                <a:t>Weaker signal</a:t>
              </a:r>
            </a:p>
          </p:txBody>
        </p:sp>
        <p:sp>
          <p:nvSpPr>
            <p:cNvPr id="49" name="TextBox 48"/>
            <p:cNvSpPr txBox="1"/>
            <p:nvPr/>
          </p:nvSpPr>
          <p:spPr>
            <a:xfrm>
              <a:off x="6305312" y="5586483"/>
              <a:ext cx="1591590" cy="584775"/>
            </a:xfrm>
            <a:prstGeom prst="rect">
              <a:avLst/>
            </a:prstGeom>
            <a:noFill/>
          </p:spPr>
          <p:txBody>
            <a:bodyPr wrap="none" rtlCol="0">
              <a:spAutoFit/>
            </a:bodyPr>
            <a:lstStyle/>
            <a:p>
              <a:pPr algn="ctr"/>
              <a:r>
                <a:rPr lang="en-US" sz="1600" dirty="0">
                  <a:solidFill>
                    <a:schemeClr val="tx1">
                      <a:lumMod val="50000"/>
                      <a:lumOff val="50000"/>
                    </a:schemeClr>
                  </a:solidFill>
                </a:rPr>
                <a:t>Larger resistance</a:t>
              </a:r>
            </a:p>
            <a:p>
              <a:pPr algn="ctr"/>
              <a:r>
                <a:rPr lang="en-US" sz="1600" dirty="0">
                  <a:solidFill>
                    <a:schemeClr val="tx1">
                      <a:lumMod val="50000"/>
                      <a:lumOff val="50000"/>
                    </a:schemeClr>
                  </a:solidFill>
                </a:rPr>
                <a:t>Lower voltage</a:t>
              </a:r>
            </a:p>
          </p:txBody>
        </p:sp>
        <p:sp>
          <p:nvSpPr>
            <p:cNvPr id="67" name="TextBox 66"/>
            <p:cNvSpPr txBox="1"/>
            <p:nvPr/>
          </p:nvSpPr>
          <p:spPr>
            <a:xfrm>
              <a:off x="8917447" y="5588758"/>
              <a:ext cx="1678665" cy="584775"/>
            </a:xfrm>
            <a:prstGeom prst="rect">
              <a:avLst/>
            </a:prstGeom>
            <a:noFill/>
          </p:spPr>
          <p:txBody>
            <a:bodyPr wrap="none" rtlCol="0">
              <a:spAutoFit/>
            </a:bodyPr>
            <a:lstStyle/>
            <a:p>
              <a:pPr algn="ctr"/>
              <a:r>
                <a:rPr lang="en-US" sz="1600" dirty="0">
                  <a:solidFill>
                    <a:schemeClr val="tx1">
                      <a:lumMod val="50000"/>
                      <a:lumOff val="50000"/>
                    </a:schemeClr>
                  </a:solidFill>
                </a:rPr>
                <a:t>Nearer cells</a:t>
              </a:r>
            </a:p>
            <a:p>
              <a:pPr algn="ctr"/>
              <a:r>
                <a:rPr lang="en-US" sz="1600" dirty="0">
                  <a:solidFill>
                    <a:schemeClr val="tx1">
                      <a:lumMod val="50000"/>
                      <a:lumOff val="50000"/>
                    </a:schemeClr>
                  </a:solidFill>
                </a:rPr>
                <a:t>Process variations</a:t>
              </a:r>
            </a:p>
          </p:txBody>
        </p:sp>
      </p:grpSp>
      <p:sp>
        <p:nvSpPr>
          <p:cNvPr id="109" name="Rectangle 108"/>
          <p:cNvSpPr/>
          <p:nvPr/>
        </p:nvSpPr>
        <p:spPr>
          <a:xfrm>
            <a:off x="5997388" y="4110744"/>
            <a:ext cx="2728187" cy="22655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454941" y="886714"/>
            <a:ext cx="7377656" cy="3035016"/>
            <a:chOff x="2454941" y="886714"/>
            <a:chExt cx="7377656" cy="3035016"/>
          </a:xfrm>
        </p:grpSpPr>
        <p:grpSp>
          <p:nvGrpSpPr>
            <p:cNvPr id="68" name="Group 67"/>
            <p:cNvGrpSpPr/>
            <p:nvPr/>
          </p:nvGrpSpPr>
          <p:grpSpPr>
            <a:xfrm>
              <a:off x="2454941" y="1371600"/>
              <a:ext cx="2058277" cy="2550130"/>
              <a:chOff x="2454941" y="1371600"/>
              <a:chExt cx="2058277" cy="2550130"/>
            </a:xfrm>
          </p:grpSpPr>
          <p:grpSp>
            <p:nvGrpSpPr>
              <p:cNvPr id="69" name="Group 68"/>
              <p:cNvGrpSpPr/>
              <p:nvPr/>
            </p:nvGrpSpPr>
            <p:grpSpPr>
              <a:xfrm>
                <a:off x="2454941" y="1371600"/>
                <a:ext cx="2058277" cy="2550130"/>
                <a:chOff x="2237158" y="4737373"/>
                <a:chExt cx="1502553" cy="2107927"/>
              </a:xfrm>
            </p:grpSpPr>
            <p:grpSp>
              <p:nvGrpSpPr>
                <p:cNvPr id="89" name="Group 88"/>
                <p:cNvGrpSpPr/>
                <p:nvPr/>
              </p:nvGrpSpPr>
              <p:grpSpPr>
                <a:xfrm>
                  <a:off x="2237158" y="4737373"/>
                  <a:ext cx="1502553" cy="2107927"/>
                  <a:chOff x="5681186" y="559373"/>
                  <a:chExt cx="1502553" cy="2107927"/>
                </a:xfrm>
              </p:grpSpPr>
              <p:grpSp>
                <p:nvGrpSpPr>
                  <p:cNvPr id="91" name="Group 90"/>
                  <p:cNvGrpSpPr/>
                  <p:nvPr/>
                </p:nvGrpSpPr>
                <p:grpSpPr>
                  <a:xfrm>
                    <a:off x="5681186" y="559373"/>
                    <a:ext cx="1502553" cy="1889598"/>
                    <a:chOff x="3796876" y="3681647"/>
                    <a:chExt cx="1901670" cy="2402501"/>
                  </a:xfrm>
                </p:grpSpPr>
                <p:grpSp>
                  <p:nvGrpSpPr>
                    <p:cNvPr id="93" name="Group 92"/>
                    <p:cNvGrpSpPr/>
                    <p:nvPr/>
                  </p:nvGrpSpPr>
                  <p:grpSpPr>
                    <a:xfrm>
                      <a:off x="3796876" y="3681647"/>
                      <a:ext cx="1901670" cy="2402501"/>
                      <a:chOff x="7229713" y="488439"/>
                      <a:chExt cx="1901670" cy="2402501"/>
                    </a:xfrm>
                  </p:grpSpPr>
                  <p:cxnSp>
                    <p:nvCxnSpPr>
                      <p:cNvPr id="96" name="Straight Connector 95"/>
                      <p:cNvCxnSpPr/>
                      <p:nvPr/>
                    </p:nvCxnSpPr>
                    <p:spPr>
                      <a:xfrm>
                        <a:off x="7229713" y="757082"/>
                        <a:ext cx="1851658" cy="0"/>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7412899" y="488439"/>
                        <a:ext cx="0" cy="2402501"/>
                      </a:xfrm>
                      <a:prstGeom prst="line">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8011310" y="757082"/>
                        <a:ext cx="0" cy="384361"/>
                      </a:xfrm>
                      <a:prstGeom prst="line">
                        <a:avLst/>
                      </a:prstGeom>
                      <a:ln w="76200">
                        <a:solidFill>
                          <a:srgbClr val="4682B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7835636" y="1121831"/>
                        <a:ext cx="358759"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cxnSp>
                    <p:nvCxnSpPr>
                      <p:cNvPr id="100" name="Elbow Connector 99"/>
                      <p:cNvCxnSpPr/>
                      <p:nvPr/>
                    </p:nvCxnSpPr>
                    <p:spPr>
                      <a:xfrm flipV="1">
                        <a:off x="7412899" y="1257732"/>
                        <a:ext cx="744953" cy="153746"/>
                      </a:xfrm>
                      <a:prstGeom prst="bentConnector3">
                        <a:avLst>
                          <a:gd name="adj1" fmla="val 61476"/>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101" name="Elbow Connector 100"/>
                      <p:cNvCxnSpPr/>
                      <p:nvPr/>
                    </p:nvCxnSpPr>
                    <p:spPr>
                      <a:xfrm rot="16200000" flipH="1">
                        <a:off x="8136433" y="1279150"/>
                        <a:ext cx="397003" cy="354164"/>
                      </a:xfrm>
                      <a:prstGeom prst="bentConnector3">
                        <a:avLst>
                          <a:gd name="adj1" fmla="val 40772"/>
                        </a:avLst>
                      </a:prstGeom>
                      <a:ln w="76200">
                        <a:solidFill>
                          <a:srgbClr val="4682B4"/>
                        </a:solidFill>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8512017" y="1781905"/>
                        <a:ext cx="0" cy="551285"/>
                      </a:xfrm>
                      <a:prstGeom prst="straightConnector1">
                        <a:avLst/>
                      </a:prstGeom>
                      <a:ln w="76200">
                        <a:solidFill>
                          <a:srgbClr val="4682B4"/>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7961107" y="502277"/>
                        <a:ext cx="1170276" cy="238253"/>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Wordline</a:t>
                        </a:r>
                        <a:endParaRPr lang="en-US" b="1" dirty="0">
                          <a:solidFill>
                            <a:srgbClr val="595959"/>
                          </a:solidFill>
                          <a:latin typeface="Calibri" charset="0"/>
                          <a:ea typeface="Calibri" charset="0"/>
                          <a:cs typeface="Calibri" charset="0"/>
                        </a:endParaRPr>
                      </a:p>
                    </p:txBody>
                  </p:sp>
                  <p:sp>
                    <p:nvSpPr>
                      <p:cNvPr id="104" name="Rectangle 103"/>
                      <p:cNvSpPr/>
                      <p:nvPr/>
                    </p:nvSpPr>
                    <p:spPr>
                      <a:xfrm>
                        <a:off x="7315197" y="1793293"/>
                        <a:ext cx="842654" cy="314707"/>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Bitline</a:t>
                        </a:r>
                        <a:endParaRPr lang="en-US" b="1" dirty="0">
                          <a:solidFill>
                            <a:srgbClr val="595959"/>
                          </a:solidFill>
                          <a:latin typeface="Calibri" charset="0"/>
                          <a:ea typeface="Calibri" charset="0"/>
                          <a:cs typeface="Calibri" charset="0"/>
                        </a:endParaRPr>
                      </a:p>
                    </p:txBody>
                  </p:sp>
                  <p:sp>
                    <p:nvSpPr>
                      <p:cNvPr id="105" name="Rectangle 104"/>
                      <p:cNvSpPr/>
                      <p:nvPr/>
                    </p:nvSpPr>
                    <p:spPr>
                      <a:xfrm>
                        <a:off x="8035503" y="936931"/>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Transistor</a:t>
                        </a:r>
                      </a:p>
                    </p:txBody>
                  </p:sp>
                  <p:sp>
                    <p:nvSpPr>
                      <p:cNvPr id="106" name="Rectangle 105"/>
                      <p:cNvSpPr/>
                      <p:nvPr/>
                    </p:nvSpPr>
                    <p:spPr>
                      <a:xfrm>
                        <a:off x="7463076" y="1477870"/>
                        <a:ext cx="1056234" cy="128018"/>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595959"/>
                            </a:solidFill>
                            <a:latin typeface="Calibri" charset="0"/>
                            <a:ea typeface="Calibri" charset="0"/>
                            <a:cs typeface="Calibri" charset="0"/>
                          </a:rPr>
                          <a:t>Capacitor</a:t>
                        </a:r>
                      </a:p>
                    </p:txBody>
                  </p:sp>
                </p:grpSp>
                <p:cxnSp>
                  <p:nvCxnSpPr>
                    <p:cNvPr id="94" name="Straight Connector 93"/>
                    <p:cNvCxnSpPr/>
                    <p:nvPr/>
                  </p:nvCxnSpPr>
                  <p:spPr>
                    <a:xfrm flipV="1">
                      <a:off x="4920243" y="4863242"/>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4924205" y="4974666"/>
                      <a:ext cx="283087" cy="9272"/>
                    </a:xfrm>
                    <a:prstGeom prst="line">
                      <a:avLst/>
                    </a:prstGeom>
                    <a:ln w="76200">
                      <a:solidFill>
                        <a:srgbClr val="FF8000"/>
                      </a:solidFill>
                    </a:ln>
                  </p:spPr>
                  <p:style>
                    <a:lnRef idx="2">
                      <a:schemeClr val="accent1"/>
                    </a:lnRef>
                    <a:fillRef idx="0">
                      <a:schemeClr val="accent1"/>
                    </a:fillRef>
                    <a:effectRef idx="1">
                      <a:schemeClr val="accent1"/>
                    </a:effectRef>
                    <a:fontRef idx="minor">
                      <a:schemeClr val="tx1"/>
                    </a:fontRef>
                  </p:style>
                </p:cxnSp>
              </p:grpSp>
              <p:sp>
                <p:nvSpPr>
                  <p:cNvPr id="92" name="Rectangle 91"/>
                  <p:cNvSpPr/>
                  <p:nvPr/>
                </p:nvSpPr>
                <p:spPr>
                  <a:xfrm>
                    <a:off x="5723081" y="2447844"/>
                    <a:ext cx="219456" cy="21945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grpSp>
            <p:cxnSp>
              <p:nvCxnSpPr>
                <p:cNvPr id="90" name="Straight Connector 89"/>
                <p:cNvCxnSpPr/>
                <p:nvPr/>
              </p:nvCxnSpPr>
              <p:spPr>
                <a:xfrm>
                  <a:off x="2715922" y="5342006"/>
                  <a:ext cx="283464" cy="0"/>
                </a:xfrm>
                <a:prstGeom prst="line">
                  <a:avLst/>
                </a:prstGeom>
                <a:ln w="76200">
                  <a:solidFill>
                    <a:srgbClr val="FF33CC"/>
                  </a:solidFill>
                </a:ln>
              </p:spPr>
              <p:style>
                <a:lnRef idx="2">
                  <a:schemeClr val="accent1"/>
                </a:lnRef>
                <a:fillRef idx="0">
                  <a:schemeClr val="accent1"/>
                </a:fillRef>
                <a:effectRef idx="1">
                  <a:schemeClr val="accent1"/>
                </a:effectRef>
                <a:fontRef idx="minor">
                  <a:schemeClr val="tx1"/>
                </a:fontRef>
              </p:style>
            </p:cxnSp>
          </p:grpSp>
          <p:sp>
            <p:nvSpPr>
              <p:cNvPr id="88" name="Rectangle 87"/>
              <p:cNvSpPr/>
              <p:nvPr/>
            </p:nvSpPr>
            <p:spPr>
              <a:xfrm>
                <a:off x="2522442" y="3379730"/>
                <a:ext cx="1367170" cy="250574"/>
              </a:xfrm>
              <a:prstGeom prst="rect">
                <a:avLst/>
              </a:prstGeom>
              <a:noFill/>
              <a:ln w="3175">
                <a:solidFill>
                  <a:schemeClr val="tx1">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595959"/>
                    </a:solidFill>
                    <a:latin typeface="Calibri" charset="0"/>
                    <a:ea typeface="Calibri" charset="0"/>
                    <a:cs typeface="Calibri" charset="0"/>
                  </a:rPr>
                  <a:t>SenseAmp</a:t>
                </a:r>
                <a:endParaRPr lang="en-US" b="1" dirty="0">
                  <a:solidFill>
                    <a:srgbClr val="595959"/>
                  </a:solidFill>
                  <a:latin typeface="Calibri" charset="0"/>
                  <a:ea typeface="Calibri" charset="0"/>
                  <a:cs typeface="Calibri" charset="0"/>
                </a:endParaRPr>
              </a:p>
            </p:txBody>
          </p:sp>
        </p:grpSp>
        <p:grpSp>
          <p:nvGrpSpPr>
            <p:cNvPr id="6" name="Group 5"/>
            <p:cNvGrpSpPr/>
            <p:nvPr/>
          </p:nvGrpSpPr>
          <p:grpSpPr>
            <a:xfrm>
              <a:off x="8781037" y="1862286"/>
              <a:ext cx="1051560" cy="1344938"/>
              <a:chOff x="8159245" y="1862286"/>
              <a:chExt cx="1051560" cy="1344938"/>
            </a:xfrm>
          </p:grpSpPr>
          <p:grpSp>
            <p:nvGrpSpPr>
              <p:cNvPr id="51" name="Group 50"/>
              <p:cNvGrpSpPr/>
              <p:nvPr/>
            </p:nvGrpSpPr>
            <p:grpSpPr>
              <a:xfrm>
                <a:off x="8159245" y="1862286"/>
                <a:ext cx="1051560" cy="1188720"/>
                <a:chOff x="2237160" y="4737374"/>
                <a:chExt cx="1427261" cy="1737369"/>
              </a:xfrm>
            </p:grpSpPr>
            <p:grpSp>
              <p:nvGrpSpPr>
                <p:cNvPr id="52" name="Group 51"/>
                <p:cNvGrpSpPr/>
                <p:nvPr/>
              </p:nvGrpSpPr>
              <p:grpSpPr>
                <a:xfrm>
                  <a:off x="2237160" y="4737374"/>
                  <a:ext cx="1427261" cy="1737369"/>
                  <a:chOff x="3796877" y="3681647"/>
                  <a:chExt cx="1806378" cy="2208951"/>
                </a:xfrm>
              </p:grpSpPr>
              <p:grpSp>
                <p:nvGrpSpPr>
                  <p:cNvPr id="54" name="Group 53"/>
                  <p:cNvGrpSpPr/>
                  <p:nvPr/>
                </p:nvGrpSpPr>
                <p:grpSpPr>
                  <a:xfrm>
                    <a:off x="3796877" y="3681647"/>
                    <a:ext cx="1806378" cy="2208951"/>
                    <a:chOff x="7229714" y="488439"/>
                    <a:chExt cx="1806378" cy="2208951"/>
                  </a:xfrm>
                </p:grpSpPr>
                <p:cxnSp>
                  <p:nvCxnSpPr>
                    <p:cNvPr id="57" name="Straight Connector 56"/>
                    <p:cNvCxnSpPr/>
                    <p:nvPr/>
                  </p:nvCxnSpPr>
                  <p:spPr>
                    <a:xfrm>
                      <a:off x="7229714" y="757082"/>
                      <a:ext cx="1806378" cy="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412899" y="488439"/>
                      <a:ext cx="0" cy="2208951"/>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011310" y="757082"/>
                      <a:ext cx="0" cy="384361"/>
                    </a:xfrm>
                    <a:prstGeom prst="line">
                      <a:avLst/>
                    </a:prstGeom>
                    <a:ln w="38100">
                      <a:solidFill>
                        <a:schemeClr val="accent4"/>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826836" y="1121831"/>
                      <a:ext cx="358759" cy="0"/>
                    </a:xfrm>
                    <a:prstGeom prst="line">
                      <a:avLst/>
                    </a:prstGeom>
                    <a:ln w="38100">
                      <a:solidFill>
                        <a:srgbClr val="FF40FF"/>
                      </a:solidFill>
                    </a:ln>
                  </p:spPr>
                  <p:style>
                    <a:lnRef idx="2">
                      <a:schemeClr val="accent1"/>
                    </a:lnRef>
                    <a:fillRef idx="0">
                      <a:schemeClr val="accent1"/>
                    </a:fillRef>
                    <a:effectRef idx="1">
                      <a:schemeClr val="accent1"/>
                    </a:effectRef>
                    <a:fontRef idx="minor">
                      <a:schemeClr val="tx1"/>
                    </a:fontRef>
                  </p:style>
                </p:cxnSp>
                <p:cxnSp>
                  <p:nvCxnSpPr>
                    <p:cNvPr id="61" name="Elbow Connector 60"/>
                    <p:cNvCxnSpPr/>
                    <p:nvPr/>
                  </p:nvCxnSpPr>
                  <p:spPr>
                    <a:xfrm flipV="1">
                      <a:off x="7412899" y="1257732"/>
                      <a:ext cx="744953" cy="153746"/>
                    </a:xfrm>
                    <a:prstGeom prst="bentConnector3">
                      <a:avLst>
                        <a:gd name="adj1" fmla="val 61476"/>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rot="16200000" flipH="1">
                      <a:off x="8136433" y="1279150"/>
                      <a:ext cx="397003" cy="354164"/>
                    </a:xfrm>
                    <a:prstGeom prst="bentConnector3">
                      <a:avLst>
                        <a:gd name="adj1" fmla="val 40772"/>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8512016" y="1781906"/>
                      <a:ext cx="0" cy="831044"/>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p:nvPr/>
                </p:nvCxnSpPr>
                <p:spPr>
                  <a:xfrm flipV="1">
                    <a:off x="4920243" y="4863242"/>
                    <a:ext cx="283087" cy="9272"/>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924205" y="4974666"/>
                    <a:ext cx="283087" cy="9272"/>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p:cNvCxnSpPr/>
                <p:nvPr/>
              </p:nvCxnSpPr>
              <p:spPr>
                <a:xfrm>
                  <a:off x="2713279" y="5341150"/>
                  <a:ext cx="283464" cy="0"/>
                </a:xfrm>
                <a:prstGeom prst="line">
                  <a:avLst/>
                </a:prstGeom>
                <a:ln w="38100">
                  <a:solidFill>
                    <a:srgbClr val="FF40FF"/>
                  </a:solidFill>
                </a:ln>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8192075" y="3044361"/>
                <a:ext cx="187652" cy="16286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grpSp>
        <p:grpSp>
          <p:nvGrpSpPr>
            <p:cNvPr id="66" name="Group 65"/>
            <p:cNvGrpSpPr/>
            <p:nvPr/>
          </p:nvGrpSpPr>
          <p:grpSpPr>
            <a:xfrm>
              <a:off x="4777844" y="886714"/>
              <a:ext cx="3314433" cy="2968753"/>
              <a:chOff x="4141804" y="523645"/>
              <a:chExt cx="3314433" cy="2968753"/>
            </a:xfrm>
          </p:grpSpPr>
          <p:pic>
            <p:nvPicPr>
              <p:cNvPr id="70" name="Picture 69"/>
              <p:cNvPicPr>
                <a:picLocks noChangeAspect="1"/>
              </p:cNvPicPr>
              <p:nvPr/>
            </p:nvPicPr>
            <p:blipFill rotWithShape="1">
              <a:blip r:embed="rId7"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rot="13622292">
                <a:off x="4160694" y="549088"/>
                <a:ext cx="2968753" cy="2917867"/>
              </a:xfrm>
              <a:prstGeom prst="rect">
                <a:avLst/>
              </a:prstGeom>
            </p:spPr>
          </p:pic>
          <p:sp>
            <p:nvSpPr>
              <p:cNvPr id="71" name="TextBox 70"/>
              <p:cNvSpPr txBox="1"/>
              <p:nvPr/>
            </p:nvSpPr>
            <p:spPr>
              <a:xfrm>
                <a:off x="4141804" y="1401064"/>
                <a:ext cx="3314433" cy="584775"/>
              </a:xfrm>
              <a:prstGeom prst="rect">
                <a:avLst/>
              </a:prstGeom>
              <a:noFill/>
            </p:spPr>
            <p:txBody>
              <a:bodyPr wrap="none" rtlCol="0">
                <a:spAutoFit/>
              </a:bodyPr>
              <a:lstStyle/>
              <a:p>
                <a:r>
                  <a:rPr lang="en-US" sz="3200" dirty="0">
                    <a:solidFill>
                      <a:srgbClr val="0070C0"/>
                    </a:solidFill>
                  </a:rPr>
                  <a:t>Technology Scaling</a:t>
                </a:r>
              </a:p>
            </p:txBody>
          </p:sp>
        </p:grpSp>
      </p:grpSp>
    </p:spTree>
    <p:extLst>
      <p:ext uri="{BB962C8B-B14F-4D97-AF65-F5344CB8AC3E}">
        <p14:creationId xmlns:p14="http://schemas.microsoft.com/office/powerpoint/2010/main" val="10168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RESTORE ISSUE</a:t>
            </a:r>
          </a:p>
        </p:txBody>
      </p:sp>
      <p:sp>
        <p:nvSpPr>
          <p:cNvPr id="4" name="Slide Number Placeholder 3"/>
          <p:cNvSpPr>
            <a:spLocks noGrp="1"/>
          </p:cNvSpPr>
          <p:nvPr>
            <p:ph type="sldNum" sz="quarter" idx="12"/>
          </p:nvPr>
        </p:nvSpPr>
        <p:spPr/>
        <p:txBody>
          <a:bodyPr/>
          <a:lstStyle/>
          <a:p>
            <a:fld id="{0BC41B36-6335-F546-90B9-E2121371E10D}" type="slidenum">
              <a:rPr lang="en-US" smtClean="0"/>
              <a:t>9</a:t>
            </a:fld>
            <a:endParaRPr lang="en-US"/>
          </a:p>
        </p:txBody>
      </p:sp>
      <p:sp>
        <p:nvSpPr>
          <p:cNvPr id="5" name="Rounded Rectangle 4"/>
          <p:cNvSpPr/>
          <p:nvPr/>
        </p:nvSpPr>
        <p:spPr>
          <a:xfrm>
            <a:off x="0" y="5495855"/>
            <a:ext cx="12192000" cy="8954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More cells will be violating the JEDEC specifications</a:t>
            </a:r>
          </a:p>
        </p:txBody>
      </p:sp>
      <p:pic>
        <p:nvPicPr>
          <p:cNvPr id="28" name="Picture 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4157" y="5002395"/>
            <a:ext cx="1673236" cy="439537"/>
          </a:xfrm>
          <a:prstGeom prst="rect">
            <a:avLst/>
          </a:prstGeom>
        </p:spPr>
      </p:pic>
      <p:sp>
        <p:nvSpPr>
          <p:cNvPr id="18" name="Freeform 46"/>
          <p:cNvSpPr>
            <a:spLocks/>
          </p:cNvSpPr>
          <p:nvPr/>
        </p:nvSpPr>
        <p:spPr bwMode="auto">
          <a:xfrm>
            <a:off x="1466643" y="1525163"/>
            <a:ext cx="4630757" cy="3063271"/>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23" name="Straight Arrow Connector 22"/>
          <p:cNvCxnSpPr/>
          <p:nvPr/>
        </p:nvCxnSpPr>
        <p:spPr>
          <a:xfrm>
            <a:off x="943076" y="4809825"/>
            <a:ext cx="736603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952007" y="1286812"/>
            <a:ext cx="0" cy="3515033"/>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223779" y="1286812"/>
            <a:ext cx="0" cy="3515033"/>
          </a:xfrm>
          <a:prstGeom prst="straightConnector1">
            <a:avLst/>
          </a:prstGeom>
          <a:ln w="38100">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098534" y="1999844"/>
            <a:ext cx="5334864" cy="2588590"/>
            <a:chOff x="2098534" y="1999844"/>
            <a:chExt cx="5334864" cy="2588590"/>
          </a:xfrm>
        </p:grpSpPr>
        <p:sp>
          <p:nvSpPr>
            <p:cNvPr id="19" name="Freeform 46"/>
            <p:cNvSpPr>
              <a:spLocks/>
            </p:cNvSpPr>
            <p:nvPr/>
          </p:nvSpPr>
          <p:spPr bwMode="auto">
            <a:xfrm>
              <a:off x="2098534" y="1999844"/>
              <a:ext cx="5334864" cy="2588590"/>
            </a:xfrm>
            <a:custGeom>
              <a:avLst/>
              <a:gdLst>
                <a:gd name="T0" fmla="*/ 0 w 2784"/>
                <a:gd name="T1" fmla="*/ 1440 h 1440"/>
                <a:gd name="T2" fmla="*/ 1392 w 2784"/>
                <a:gd name="T3" fmla="*/ 0 h 1440"/>
                <a:gd name="T4" fmla="*/ 2784 w 2784"/>
                <a:gd name="T5" fmla="*/ 1440 h 1440"/>
                <a:gd name="T6" fmla="*/ 0 60000 65536"/>
                <a:gd name="T7" fmla="*/ 0 60000 65536"/>
                <a:gd name="T8" fmla="*/ 0 60000 65536"/>
                <a:gd name="T9" fmla="*/ 0 w 2784"/>
                <a:gd name="T10" fmla="*/ 0 h 1440"/>
                <a:gd name="T11" fmla="*/ 2784 w 2784"/>
                <a:gd name="T12" fmla="*/ 1440 h 144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 name="connsiteX0" fmla="*/ 0 w 10217"/>
                <a:gd name="connsiteY0" fmla="*/ 10180 h 10180"/>
                <a:gd name="connsiteX1" fmla="*/ 5217 w 10217"/>
                <a:gd name="connsiteY1" fmla="*/ 0 h 10180"/>
                <a:gd name="connsiteX2" fmla="*/ 10217 w 10217"/>
                <a:gd name="connsiteY2" fmla="*/ 10000 h 10180"/>
              </a:gdLst>
              <a:ahLst/>
              <a:cxnLst>
                <a:cxn ang="0">
                  <a:pos x="connsiteX0" y="connsiteY0"/>
                </a:cxn>
                <a:cxn ang="0">
                  <a:pos x="connsiteX1" y="connsiteY1"/>
                </a:cxn>
                <a:cxn ang="0">
                  <a:pos x="connsiteX2" y="connsiteY2"/>
                </a:cxn>
              </a:cxnLst>
              <a:rect l="l" t="t" r="r" b="b"/>
              <a:pathLst>
                <a:path w="10217" h="10180">
                  <a:moveTo>
                    <a:pt x="0" y="10180"/>
                  </a:moveTo>
                  <a:cubicBezTo>
                    <a:pt x="3594" y="6226"/>
                    <a:pt x="3550" y="0"/>
                    <a:pt x="5217" y="0"/>
                  </a:cubicBezTo>
                  <a:cubicBezTo>
                    <a:pt x="6884" y="0"/>
                    <a:pt x="7255" y="6755"/>
                    <a:pt x="10217" y="10000"/>
                  </a:cubicBezTo>
                </a:path>
              </a:pathLst>
            </a:custGeom>
            <a:noFill/>
            <a:ln w="88900"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ight Arrow 28"/>
            <p:cNvSpPr/>
            <p:nvPr/>
          </p:nvSpPr>
          <p:spPr>
            <a:xfrm>
              <a:off x="5014160" y="2860891"/>
              <a:ext cx="853240" cy="43324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815572" y="2454830"/>
              <a:ext cx="1010148" cy="584775"/>
            </a:xfrm>
            <a:prstGeom prst="rect">
              <a:avLst/>
            </a:prstGeom>
            <a:noFill/>
          </p:spPr>
          <p:txBody>
            <a:bodyPr wrap="none" rtlCol="0">
              <a:spAutoFit/>
            </a:bodyPr>
            <a:lstStyle/>
            <a:p>
              <a:r>
                <a:rPr lang="en-US" sz="3200">
                  <a:solidFill>
                    <a:schemeClr val="accent4">
                      <a:lumMod val="50000"/>
                    </a:schemeClr>
                  </a:solidFill>
                </a:rPr>
                <a:t>scale</a:t>
              </a:r>
              <a:endParaRPr lang="en-US" sz="3200" dirty="0">
                <a:solidFill>
                  <a:schemeClr val="accent4">
                    <a:lumMod val="50000"/>
                  </a:schemeClr>
                </a:solidFill>
              </a:endParaRPr>
            </a:p>
          </p:txBody>
        </p:sp>
      </p:grpSp>
      <p:sp>
        <p:nvSpPr>
          <p:cNvPr id="31" name="TextBox 30"/>
          <p:cNvSpPr txBox="1"/>
          <p:nvPr/>
        </p:nvSpPr>
        <p:spPr>
          <a:xfrm>
            <a:off x="1099319" y="1315018"/>
            <a:ext cx="1471187" cy="522774"/>
          </a:xfrm>
          <a:prstGeom prst="rect">
            <a:avLst/>
          </a:prstGeom>
          <a:noFill/>
        </p:spPr>
        <p:txBody>
          <a:bodyPr wrap="none" rtlCol="0">
            <a:spAutoFit/>
          </a:bodyPr>
          <a:lstStyle/>
          <a:p>
            <a:r>
              <a:rPr lang="en-US" sz="3200"/>
              <a:t>cell dist.</a:t>
            </a:r>
            <a:endParaRPr lang="en-US" sz="3200" dirty="0"/>
          </a:p>
        </p:txBody>
      </p:sp>
      <p:sp>
        <p:nvSpPr>
          <p:cNvPr id="32" name="TextBox 31"/>
          <p:cNvSpPr txBox="1"/>
          <p:nvPr/>
        </p:nvSpPr>
        <p:spPr>
          <a:xfrm>
            <a:off x="6993403" y="4856915"/>
            <a:ext cx="1372876" cy="584775"/>
          </a:xfrm>
          <a:prstGeom prst="rect">
            <a:avLst/>
          </a:prstGeom>
          <a:noFill/>
        </p:spPr>
        <p:txBody>
          <a:bodyPr wrap="none" rtlCol="0">
            <a:spAutoFit/>
          </a:bodyPr>
          <a:lstStyle/>
          <a:p>
            <a:r>
              <a:rPr lang="en-US" sz="3200"/>
              <a:t>restore</a:t>
            </a:r>
            <a:endParaRPr lang="en-US" sz="3200" dirty="0"/>
          </a:p>
        </p:txBody>
      </p:sp>
      <p:grpSp>
        <p:nvGrpSpPr>
          <p:cNvPr id="11" name="Group 10"/>
          <p:cNvGrpSpPr/>
          <p:nvPr/>
        </p:nvGrpSpPr>
        <p:grpSpPr>
          <a:xfrm>
            <a:off x="9041955" y="1303406"/>
            <a:ext cx="1687594" cy="3598549"/>
            <a:chOff x="9517443" y="1394846"/>
            <a:chExt cx="1687594" cy="3598549"/>
          </a:xfrm>
        </p:grpSpPr>
        <p:grpSp>
          <p:nvGrpSpPr>
            <p:cNvPr id="9" name="Group 8"/>
            <p:cNvGrpSpPr/>
            <p:nvPr/>
          </p:nvGrpSpPr>
          <p:grpSpPr>
            <a:xfrm>
              <a:off x="9517443" y="1394846"/>
              <a:ext cx="1672582" cy="1711177"/>
              <a:chOff x="9681219" y="1203774"/>
              <a:chExt cx="1672582" cy="1711177"/>
            </a:xfrm>
          </p:grpSpPr>
          <p:pic>
            <p:nvPicPr>
              <p:cNvPr id="6" name="Picture 5"/>
              <p:cNvPicPr>
                <a:picLocks noChangeAspect="1"/>
              </p:cNvPicPr>
              <p:nvPr/>
            </p:nvPicPr>
            <p:blipFill rotWithShape="1">
              <a:blip r:embed="rId4" cstate="hqprint">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a:off x="9681219" y="1203774"/>
                <a:ext cx="1672582" cy="1711177"/>
              </a:xfrm>
              <a:prstGeom prst="rect">
                <a:avLst/>
              </a:prstGeom>
            </p:spPr>
          </p:pic>
          <p:sp>
            <p:nvSpPr>
              <p:cNvPr id="8" name="TextBox 7"/>
              <p:cNvSpPr txBox="1"/>
              <p:nvPr/>
            </p:nvSpPr>
            <p:spPr>
              <a:xfrm>
                <a:off x="9844176" y="2032731"/>
                <a:ext cx="1394613" cy="461665"/>
              </a:xfrm>
              <a:prstGeom prst="rect">
                <a:avLst/>
              </a:prstGeom>
              <a:noFill/>
            </p:spPr>
            <p:txBody>
              <a:bodyPr wrap="none" rtlCol="0">
                <a:spAutoFit/>
              </a:bodyPr>
              <a:lstStyle/>
              <a:p>
                <a:r>
                  <a:rPr lang="en-US" sz="2400" b="1" dirty="0">
                    <a:solidFill>
                      <a:srgbClr val="FF0000"/>
                    </a:solidFill>
                  </a:rPr>
                  <a:t>Low yield</a:t>
                </a:r>
              </a:p>
            </p:txBody>
          </p:sp>
        </p:grpSp>
        <p:grpSp>
          <p:nvGrpSpPr>
            <p:cNvPr id="10" name="Group 9"/>
            <p:cNvGrpSpPr/>
            <p:nvPr/>
          </p:nvGrpSpPr>
          <p:grpSpPr>
            <a:xfrm>
              <a:off x="9520010" y="3308368"/>
              <a:ext cx="1685027" cy="1685027"/>
              <a:chOff x="9731940" y="3240128"/>
              <a:chExt cx="1685027" cy="1685027"/>
            </a:xfrm>
          </p:grpSpPr>
          <p:pic>
            <p:nvPicPr>
              <p:cNvPr id="7" name="Picture 6"/>
              <p:cNvPicPr>
                <a:picLocks noChangeAspect="1"/>
              </p:cNvPicPr>
              <p:nvPr/>
            </p:nvPicPr>
            <p:blipFill>
              <a:blip r:embed="rId5">
                <a:duotone>
                  <a:schemeClr val="accent6">
                    <a:shade val="45000"/>
                    <a:satMod val="135000"/>
                  </a:schemeClr>
                  <a:prstClr val="white"/>
                </a:duotone>
                <a:alphaModFix amt="70000"/>
              </a:blip>
              <a:stretch>
                <a:fillRect/>
              </a:stretch>
            </p:blipFill>
            <p:spPr>
              <a:xfrm>
                <a:off x="9731940" y="3240128"/>
                <a:ext cx="1685027" cy="1685027"/>
              </a:xfrm>
              <a:prstGeom prst="rect">
                <a:avLst/>
              </a:prstGeom>
            </p:spPr>
          </p:pic>
          <p:sp>
            <p:nvSpPr>
              <p:cNvPr id="20" name="TextBox 19"/>
              <p:cNvSpPr txBox="1"/>
              <p:nvPr/>
            </p:nvSpPr>
            <p:spPr>
              <a:xfrm>
                <a:off x="9932781" y="4082641"/>
                <a:ext cx="1271502" cy="461665"/>
              </a:xfrm>
              <a:prstGeom prst="rect">
                <a:avLst/>
              </a:prstGeom>
              <a:noFill/>
            </p:spPr>
            <p:txBody>
              <a:bodyPr wrap="none" rtlCol="0">
                <a:spAutoFit/>
              </a:bodyPr>
              <a:lstStyle/>
              <a:p>
                <a:r>
                  <a:rPr lang="en-US" sz="2400" b="1" dirty="0">
                    <a:solidFill>
                      <a:srgbClr val="FF0000"/>
                    </a:solidFill>
                  </a:rPr>
                  <a:t>Bad perf</a:t>
                </a:r>
              </a:p>
            </p:txBody>
          </p:sp>
        </p:grpSp>
      </p:grpSp>
    </p:spTree>
    <p:extLst>
      <p:ext uri="{BB962C8B-B14F-4D97-AF65-F5344CB8AC3E}">
        <p14:creationId xmlns:p14="http://schemas.microsoft.com/office/powerpoint/2010/main" val="6725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chemeClr val="tx1"/>
          </a:solidFill>
        </a:ln>
      </a:spPr>
      <a:bodyPr rtlCol="0" anchor="ctr"/>
      <a:lstStyle>
        <a:defPPr algn="ctr">
          <a:defRPr sz="240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20800</TotalTime>
  <Words>6094</Words>
  <Application>Microsoft Macintosh PowerPoint</Application>
  <PresentationFormat>Widescreen</PresentationFormat>
  <Paragraphs>1202</Paragraphs>
  <Slides>53</Slides>
  <Notes>53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.AppleSystemUIFont</vt:lpstr>
      <vt:lpstr>Abadi MT Condensed Extra Bold</vt:lpstr>
      <vt:lpstr>Abadi MT Condensed Light</vt:lpstr>
      <vt:lpstr>American Typewriter</vt:lpstr>
      <vt:lpstr>Apple Chancery</vt:lpstr>
      <vt:lpstr>Arial</vt:lpstr>
      <vt:lpstr>Arial Hebrew Scholar</vt:lpstr>
      <vt:lpstr>Calibri</vt:lpstr>
      <vt:lpstr>Calibri Light</vt:lpstr>
      <vt:lpstr>Courier New</vt:lpstr>
      <vt:lpstr>Georgia</vt:lpstr>
      <vt:lpstr>Mangal</vt:lpstr>
      <vt:lpstr>ＭＳ Ｐゴシック</vt:lpstr>
      <vt:lpstr>Roboto</vt:lpstr>
      <vt:lpstr>Times New Roman</vt:lpstr>
      <vt:lpstr>Wingdings</vt:lpstr>
      <vt:lpstr>Office Theme</vt:lpstr>
      <vt:lpstr>Addressing Prolonged Restore Challenges in Further Scaling DRAMs</vt:lpstr>
      <vt:lpstr>MAIN MEMORY</vt:lpstr>
      <vt:lpstr>DRAM</vt:lpstr>
      <vt:lpstr>SCALING</vt:lpstr>
      <vt:lpstr>DEMANDS</vt:lpstr>
      <vt:lpstr>SCALING TREND</vt:lpstr>
      <vt:lpstr>DRAM OPERATIONS</vt:lpstr>
      <vt:lpstr>WHY DIFFICULT?</vt:lpstr>
      <vt:lpstr>RESTORE ISSUE</vt:lpstr>
      <vt:lpstr>THESIS STATEMENT</vt:lpstr>
      <vt:lpstr>CANDIDATE SOLUTIONS</vt:lpstr>
      <vt:lpstr>THESIS OVERVIEW</vt:lpstr>
      <vt:lpstr>OUTLINE</vt:lpstr>
      <vt:lpstr>CHARGING - RESTORE</vt:lpstr>
      <vt:lpstr>CHARGING - REFRESH</vt:lpstr>
      <vt:lpstr>PARTIAL-RESTORE OPPORTUNITIES</vt:lpstr>
      <vt:lpstr>PARTIAL-RESTORE OPPORTUNITIES</vt:lpstr>
      <vt:lpstr>DETERMINE VX</vt:lpstr>
      <vt:lpstr>RT-next: RESTORE W.R.T NEXT REFRESH</vt:lpstr>
      <vt:lpstr>MULTI-RATE REFRESH</vt:lpstr>
      <vt:lpstr>REFRESH UPGRADE</vt:lpstr>
      <vt:lpstr>UPGRADE REFRESH DESIGNS</vt:lpstr>
      <vt:lpstr>PERFORMANCE</vt:lpstr>
      <vt:lpstr>COMPARE TO STATE-OF-ARTS</vt:lpstr>
      <vt:lpstr>SUMMARY: RT-</vt:lpstr>
      <vt:lpstr>OUTLINE</vt:lpstr>
      <vt:lpstr>DRAM ORGANIZATION</vt:lpstr>
      <vt:lpstr>MOTIVATION</vt:lpstr>
      <vt:lpstr>CHUNK-SPECIFIC RESTORE</vt:lpstr>
      <vt:lpstr>FAST CHUNK W/ REMAPPING</vt:lpstr>
      <vt:lpstr>RANK CONSTRUCTION (BIN)</vt:lpstr>
      <vt:lpstr>RESTORE-AWARE PAGE ALLOCATION</vt:lpstr>
      <vt:lpstr>PERFORMANCE</vt:lpstr>
      <vt:lpstr>PAGE ALLOCATION EFFECTS</vt:lpstr>
      <vt:lpstr>SUMMARY: CkRemap</vt:lpstr>
      <vt:lpstr>OUTLINE</vt:lpstr>
      <vt:lpstr>APPLICATION CHARACTERISTICS</vt:lpstr>
      <vt:lpstr>RESTORE-BASED APPROXIMATION</vt:lpstr>
      <vt:lpstr>MOTIVATION RESULTS</vt:lpstr>
      <vt:lpstr>CRITICAL DATA</vt:lpstr>
      <vt:lpstr>BITS ARE NOT EQUALLY IMPORTANT</vt:lpstr>
      <vt:lpstr>DrMP: APPROXIMATE DRAM ROW</vt:lpstr>
      <vt:lpstr>DrMP’: PRECISE + APPROX</vt:lpstr>
      <vt:lpstr>OUTPUT QUALITY</vt:lpstr>
      <vt:lpstr>PERFORMANCE</vt:lpstr>
      <vt:lpstr>SUMMARY: DrMP</vt:lpstr>
      <vt:lpstr>OUTLINE</vt:lpstr>
      <vt:lpstr>SUMMARY</vt:lpstr>
      <vt:lpstr>COMPARISON TO PRIOR ARTS</vt:lpstr>
      <vt:lpstr>FUTURE RESEARCH DIRECTIONS</vt:lpstr>
      <vt:lpstr>PUBLICATIONS</vt:lpstr>
      <vt:lpstr>ACKNOWLEDGEMENTS</vt:lpstr>
      <vt:lpstr>Addressing Prolonged Restore Challenges in Further Scaling DRAMs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Prolonged Restore Challenge in Further Scaling DRAMs</dc:title>
  <dc:creator>xw zhang</dc:creator>
  <cp:lastModifiedBy>xw zhang</cp:lastModifiedBy>
  <cp:revision>456</cp:revision>
  <dcterms:created xsi:type="dcterms:W3CDTF">2017-06-28T02:53:02Z</dcterms:created>
  <dcterms:modified xsi:type="dcterms:W3CDTF">2017-07-17T19:20:49Z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1791174</vt:lpwstr>
  </property>
  <property fmtid="{D5CDD505-2E9C-101B-9397-08002B2CF9AE}" pid="3" name="NXPowerLiteSettings">
    <vt:lpwstr>B74006B004C800</vt:lpwstr>
  </property>
  <property fmtid="{D5CDD505-2E9C-101B-9397-08002B2CF9AE}" pid="4" name="NXPowerLiteVersion">
    <vt:lpwstr>D7.1.1</vt:lpwstr>
  </property>
</Properties>
</file>