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519" r:id="rId2"/>
    <p:sldId id="724" r:id="rId3"/>
    <p:sldId id="621" r:id="rId4"/>
    <p:sldId id="637" r:id="rId5"/>
    <p:sldId id="622" r:id="rId6"/>
    <p:sldId id="680" r:id="rId7"/>
    <p:sldId id="638" r:id="rId8"/>
    <p:sldId id="715" r:id="rId9"/>
    <p:sldId id="627" r:id="rId10"/>
    <p:sldId id="666" r:id="rId11"/>
    <p:sldId id="649" r:id="rId12"/>
    <p:sldId id="650" r:id="rId13"/>
    <p:sldId id="651" r:id="rId14"/>
    <p:sldId id="721" r:id="rId15"/>
    <p:sldId id="716" r:id="rId16"/>
    <p:sldId id="653" r:id="rId17"/>
    <p:sldId id="657" r:id="rId18"/>
    <p:sldId id="655" r:id="rId19"/>
    <p:sldId id="654" r:id="rId20"/>
    <p:sldId id="656" r:id="rId21"/>
    <p:sldId id="658" r:id="rId22"/>
    <p:sldId id="659" r:id="rId23"/>
    <p:sldId id="678" r:id="rId24"/>
    <p:sldId id="679" r:id="rId25"/>
    <p:sldId id="72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6111" autoAdjust="0"/>
  </p:normalViewPr>
  <p:slideViewPr>
    <p:cSldViewPr>
      <p:cViewPr varScale="1">
        <p:scale>
          <a:sx n="82" d="100"/>
          <a:sy n="82" d="100"/>
        </p:scale>
        <p:origin x="17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062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minor cases, it is convenient to use carefully chosen ambiguous grammars, together with disambiguating rules that “throw away” undesirable parse trees, leaving only one tree for each sentence</a:t>
            </a:r>
          </a:p>
        </p:txBody>
      </p:sp>
    </p:spTree>
    <p:extLst>
      <p:ext uri="{BB962C8B-B14F-4D97-AF65-F5344CB8AC3E}">
        <p14:creationId xmlns:p14="http://schemas.microsoft.com/office/powerpoint/2010/main" val="211933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8742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parsers do no (or minimal) backtracking ...</a:t>
            </a:r>
          </a:p>
          <a:p>
            <a:pPr lvl="1"/>
            <a:r>
              <a:rPr lang="en-US" dirty="0"/>
              <a:t>At the cost of restricting the class of grammar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7794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/slides/slides7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讲：语法分析</a:t>
            </a:r>
            <a:r>
              <a:rPr lang="en-US" altLang="zh-CN" dirty="0"/>
              <a:t>(3)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3/10/2022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FC3F-E064-8C4E-B472-6EC494A0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45145-AF35-C540-BE05-A28358A1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C7B54-CD1A-DE41-A846-6E5A9C1F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04864"/>
            <a:ext cx="5544616" cy="42175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B406C-0C96-0D49-AD01-8DD2229F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1512168"/>
          </a:xfrm>
        </p:spPr>
        <p:txBody>
          <a:bodyPr>
            <a:normAutofit/>
          </a:bodyPr>
          <a:lstStyle/>
          <a:p>
            <a:r>
              <a:rPr lang="en-US" dirty="0"/>
              <a:t>AST: condensed form of parse tree</a:t>
            </a:r>
          </a:p>
          <a:p>
            <a:pPr lvl="1"/>
            <a:r>
              <a:rPr lang="en-US" dirty="0"/>
              <a:t>Operators and keywords do not appear as leaves (e.g., +)</a:t>
            </a:r>
          </a:p>
          <a:p>
            <a:pPr lvl="1"/>
            <a:r>
              <a:rPr lang="en-US" dirty="0"/>
              <a:t>Chains of single productions are collapsed (e.g., E </a:t>
            </a:r>
            <a:r>
              <a:rPr lang="en-US" dirty="0">
                <a:sym typeface="Wingdings" pitchFamily="2" charset="2"/>
              </a:rPr>
              <a:t>-&gt; T</a:t>
            </a:r>
            <a:r>
              <a:rPr lang="en-US" dirty="0"/>
              <a:t>)</a:t>
            </a:r>
            <a:endParaRPr lang="en-C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125BE-4186-D747-8E42-D10FBFBC7B0E}"/>
              </a:ext>
            </a:extLst>
          </p:cNvPr>
          <p:cNvSpPr txBox="1"/>
          <p:nvPr/>
        </p:nvSpPr>
        <p:spPr>
          <a:xfrm>
            <a:off x="441984" y="2426348"/>
            <a:ext cx="160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"/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G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marL="18"/>
            <a:r>
              <a:rPr lang="zh-CN" altLang="en-US" i="1" dirty="0">
                <a:solidFill>
                  <a:srgbClr val="0000FF"/>
                </a:solidFill>
                <a:sym typeface="Wingdings" pitchFamily="2" charset="2"/>
              </a:rPr>
              <a:t>   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+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</a:p>
          <a:p>
            <a:pPr marL="18"/>
            <a:r>
              <a:rPr lang="zh-CN" altLang="en-US" i="1" dirty="0">
                <a:solidFill>
                  <a:srgbClr val="0000FF"/>
                </a:solidFill>
                <a:sym typeface="Wingdings" pitchFamily="2" charset="2"/>
              </a:rPr>
              <a:t>   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*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F</a:t>
            </a:r>
          </a:p>
          <a:p>
            <a:pPr marL="18"/>
            <a:r>
              <a:rPr lang="zh-CN" altLang="en-US" i="1" dirty="0">
                <a:solidFill>
                  <a:srgbClr val="0000FF"/>
                </a:solidFill>
                <a:sym typeface="Wingdings" pitchFamily="2" charset="2"/>
              </a:rPr>
              <a:t>   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 (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) | id</a:t>
            </a:r>
          </a:p>
          <a:p>
            <a:pPr marL="18"/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marL="18"/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Input:</a:t>
            </a:r>
          </a:p>
          <a:p>
            <a:pPr marL="18"/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   id + id + id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9019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5B26-9BDB-A24F-A2FA-E171B0E2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CFG</a:t>
            </a:r>
            <a:r>
              <a:rPr lang="en-US" sz="3200" dirty="0"/>
              <a:t>[</a:t>
            </a:r>
            <a:r>
              <a:rPr lang="zh-CN" altLang="en-US" sz="3200" dirty="0"/>
              <a:t>小结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0D6E-EF8A-9A41-82D0-170FE535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specify program structure using CFG</a:t>
            </a:r>
          </a:p>
          <a:p>
            <a:pPr lvl="1"/>
            <a:r>
              <a:rPr lang="en-US" dirty="0"/>
              <a:t>Most programming languages are not context free</a:t>
            </a:r>
          </a:p>
          <a:p>
            <a:pPr lvl="1"/>
            <a:r>
              <a:rPr lang="en-US" dirty="0"/>
              <a:t>Context sensitive analysis can easily be separated out to semantic analysis phase</a:t>
            </a:r>
          </a:p>
          <a:p>
            <a:endParaRPr lang="en-US" dirty="0"/>
          </a:p>
          <a:p>
            <a:r>
              <a:rPr lang="en-US" dirty="0"/>
              <a:t>A parser uses CFG to</a:t>
            </a:r>
          </a:p>
          <a:p>
            <a:pPr lvl="1"/>
            <a:r>
              <a:rPr lang="en-US" dirty="0"/>
              <a:t>... answer if an input </a:t>
            </a:r>
            <a:r>
              <a:rPr lang="en-US" i="1" dirty="0"/>
              <a:t>str</a:t>
            </a:r>
            <a:r>
              <a:rPr lang="en-US" dirty="0"/>
              <a:t> ∈ L(G)</a:t>
            </a:r>
          </a:p>
          <a:p>
            <a:pPr lvl="1"/>
            <a:r>
              <a:rPr lang="en-US" dirty="0"/>
              <a:t>... and build a parse tree</a:t>
            </a:r>
          </a:p>
          <a:p>
            <a:pPr lvl="1"/>
            <a:r>
              <a:rPr lang="en-US" dirty="0"/>
              <a:t>... or build an AST instead</a:t>
            </a:r>
          </a:p>
          <a:p>
            <a:pPr lvl="1"/>
            <a:r>
              <a:rPr lang="en-US" dirty="0"/>
              <a:t>... and pass it to the rest of compiler</a:t>
            </a:r>
          </a:p>
          <a:p>
            <a:pPr lvl="1"/>
            <a:r>
              <a:rPr lang="en-US" dirty="0"/>
              <a:t>... or give an error message stating that </a:t>
            </a:r>
            <a:r>
              <a:rPr lang="en-US" i="1" dirty="0"/>
              <a:t>str</a:t>
            </a:r>
            <a:r>
              <a:rPr lang="en-US" dirty="0"/>
              <a:t> is invalid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0775-0DAE-0F40-9FE7-3256BBC4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A88-1C17-6F4B-9F29-A2E470F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Types</a:t>
            </a:r>
            <a:r>
              <a:rPr lang="en-US" sz="3200" dirty="0"/>
              <a:t>[</a:t>
            </a:r>
            <a:r>
              <a:rPr lang="zh-CN" altLang="en-US" sz="3200" dirty="0"/>
              <a:t>分析器类型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94B0-E7AC-4F4F-AB2C-8CAC9A3D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/>
          <a:lstStyle/>
          <a:p>
            <a:r>
              <a:rPr lang="en-US" b="1" dirty="0"/>
              <a:t>Grammar</a:t>
            </a:r>
            <a:r>
              <a:rPr lang="en-US" dirty="0"/>
              <a:t> is used to derive string or construct </a:t>
            </a:r>
            <a:r>
              <a:rPr lang="en-US" b="1" dirty="0"/>
              <a:t>parser</a:t>
            </a:r>
          </a:p>
          <a:p>
            <a:r>
              <a:rPr lang="en-US" dirty="0"/>
              <a:t>Most compilers use either </a:t>
            </a:r>
            <a:r>
              <a:rPr lang="en-US" b="1" dirty="0"/>
              <a:t>top-down</a:t>
            </a:r>
            <a:r>
              <a:rPr lang="en-US" dirty="0"/>
              <a:t> or </a:t>
            </a:r>
            <a:r>
              <a:rPr lang="en-US" b="1" dirty="0"/>
              <a:t>bottom-up</a:t>
            </a:r>
            <a:r>
              <a:rPr lang="en-US" dirty="0"/>
              <a:t> parsers</a:t>
            </a:r>
          </a:p>
          <a:p>
            <a:r>
              <a:rPr lang="en-US" dirty="0"/>
              <a:t>Top-down parsing</a:t>
            </a:r>
            <a:r>
              <a:rPr lang="en-US" sz="2400" dirty="0"/>
              <a:t>[</a:t>
            </a:r>
            <a:r>
              <a:rPr lang="zh-CN" altLang="en-US" sz="2400" dirty="0"/>
              <a:t>自顶向下分析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from root and expands into leaves</a:t>
            </a:r>
          </a:p>
          <a:p>
            <a:pPr lvl="2"/>
            <a:r>
              <a:rPr lang="en-US" dirty="0"/>
              <a:t>Tries to </a:t>
            </a:r>
            <a:r>
              <a:rPr lang="en-US" dirty="0">
                <a:solidFill>
                  <a:srgbClr val="0000FF"/>
                </a:solidFill>
              </a:rPr>
              <a:t>expand start symbol to input string</a:t>
            </a:r>
          </a:p>
          <a:p>
            <a:pPr lvl="2"/>
            <a:r>
              <a:rPr lang="en-US" dirty="0"/>
              <a:t>Finds leftmost derivation[</a:t>
            </a:r>
            <a:r>
              <a:rPr lang="zh-CN" altLang="en-US" dirty="0"/>
              <a:t>最左推导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 each step</a:t>
            </a:r>
          </a:p>
          <a:p>
            <a:pPr lvl="2"/>
            <a:r>
              <a:rPr lang="en-US" dirty="0"/>
              <a:t>Which non-terminal to replace?</a:t>
            </a:r>
          </a:p>
          <a:p>
            <a:pPr lvl="2"/>
            <a:r>
              <a:rPr lang="en-US" dirty="0"/>
              <a:t>Which production of the non-terminal to use?</a:t>
            </a:r>
          </a:p>
          <a:p>
            <a:pPr lvl="1"/>
            <a:r>
              <a:rPr lang="en-US" dirty="0"/>
              <a:t>Parser code structure closely mimics grammar</a:t>
            </a:r>
          </a:p>
          <a:p>
            <a:pPr lvl="2"/>
            <a:r>
              <a:rPr lang="en-US" dirty="0"/>
              <a:t>Amenable to implementation by hand</a:t>
            </a:r>
          </a:p>
          <a:p>
            <a:pPr lvl="2"/>
            <a:r>
              <a:rPr lang="en-US" dirty="0"/>
              <a:t>Automated tools exist to convert to code (e.g. ANTLR)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0F7E-5481-8945-B01B-B636D5F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A5AA8-D3BA-9C47-BCA5-F1523D0F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97" y="1986439"/>
            <a:ext cx="2358991" cy="28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6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A88-1C17-6F4B-9F29-A2E470F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94B0-E7AC-4F4F-AB2C-8CAC9A3D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Bottom-up parser</a:t>
            </a:r>
            <a:r>
              <a:rPr lang="en-US" sz="2400" dirty="0"/>
              <a:t>[</a:t>
            </a:r>
            <a:r>
              <a:rPr lang="zh-CN" altLang="en-US" sz="2400" dirty="0"/>
              <a:t>自底向上分析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at leaves and builds up to root</a:t>
            </a:r>
          </a:p>
          <a:p>
            <a:pPr lvl="2"/>
            <a:r>
              <a:rPr lang="en-US" dirty="0"/>
              <a:t>Tries to </a:t>
            </a:r>
            <a:r>
              <a:rPr lang="en-US" dirty="0">
                <a:solidFill>
                  <a:srgbClr val="0000FF"/>
                </a:solidFill>
              </a:rPr>
              <a:t>reduce the input string to the start symbol</a:t>
            </a:r>
          </a:p>
          <a:p>
            <a:pPr lvl="2"/>
            <a:r>
              <a:rPr lang="en-US" dirty="0"/>
              <a:t>Finds reverse order of the rightmost derivation[</a:t>
            </a:r>
            <a:r>
              <a:rPr lang="zh-CN" altLang="en-US" dirty="0"/>
              <a:t>最右推导的逆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/>
              <a:t>最左归约</a:t>
            </a:r>
            <a:r>
              <a:rPr lang="en-US" altLang="zh-CN" dirty="0"/>
              <a:t>, </a:t>
            </a:r>
            <a:r>
              <a:rPr lang="zh-CN" altLang="en-US" dirty="0"/>
              <a:t>也称为</a:t>
            </a:r>
            <a:r>
              <a:rPr lang="zh-CN" altLang="en-US" b="1" dirty="0"/>
              <a:t>规范归约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Parser code structure nothing like grammar</a:t>
            </a:r>
          </a:p>
          <a:p>
            <a:pPr lvl="2"/>
            <a:r>
              <a:rPr lang="en-US" dirty="0"/>
              <a:t>Very difficult to implement by hand</a:t>
            </a:r>
          </a:p>
          <a:p>
            <a:pPr lvl="2"/>
            <a:r>
              <a:rPr lang="en-US" dirty="0"/>
              <a:t>Automated tools exist to convert to code (e.g. </a:t>
            </a:r>
            <a:r>
              <a:rPr lang="en-US" dirty="0" err="1"/>
              <a:t>Yacc</a:t>
            </a:r>
            <a:r>
              <a:rPr lang="en-US" dirty="0"/>
              <a:t>, Bison)</a:t>
            </a:r>
          </a:p>
          <a:p>
            <a:pPr lvl="2"/>
            <a:r>
              <a:rPr lang="en-US" dirty="0"/>
              <a:t>LL ⊂ LR (Bottom-up works for a larger class of grammars)</a:t>
            </a:r>
            <a:endParaRPr lang="en-US" sz="800" dirty="0"/>
          </a:p>
          <a:p>
            <a:r>
              <a:rPr lang="en-US" dirty="0"/>
              <a:t>Top-down vs. bottom-up</a:t>
            </a:r>
            <a:r>
              <a:rPr lang="en-US" sz="2400" dirty="0"/>
              <a:t>[</a:t>
            </a:r>
            <a:r>
              <a:rPr lang="zh-CN" altLang="en-US" sz="2400" dirty="0"/>
              <a:t>对比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Top-down: easier to understand and implement manually</a:t>
            </a:r>
          </a:p>
          <a:p>
            <a:pPr lvl="2"/>
            <a:r>
              <a:rPr lang="en-US" dirty="0"/>
              <a:t>E.g., ANTLR</a:t>
            </a:r>
          </a:p>
          <a:p>
            <a:pPr lvl="1"/>
            <a:r>
              <a:rPr lang="en-US" dirty="0"/>
              <a:t>Bottom-up: more powerful, can be implemented automatically</a:t>
            </a:r>
          </a:p>
          <a:p>
            <a:pPr lvl="2"/>
            <a:r>
              <a:rPr lang="en-US" dirty="0"/>
              <a:t>E.g., YACC/Bison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0F7E-5481-8945-B01B-B636D5F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This language has only one sentence: L(G) = {</a:t>
            </a:r>
            <a:r>
              <a:rPr lang="en-US" dirty="0" err="1"/>
              <a:t>acbd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Top-down (leftmost derivation)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 ⇒ AB</a:t>
            </a:r>
            <a:r>
              <a:rPr lang="en-US" dirty="0">
                <a:solidFill>
                  <a:srgbClr val="FF0000"/>
                </a:solidFill>
              </a:rPr>
              <a:t> (1)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>
                <a:solidFill>
                  <a:srgbClr val="FF0000"/>
                </a:solidFill>
              </a:rPr>
              <a:t> (4)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54AAE51-7ABB-F94B-ABF1-07D573F5833F}"/>
              </a:ext>
            </a:extLst>
          </p:cNvPr>
          <p:cNvSpPr txBox="1"/>
          <p:nvPr/>
        </p:nvSpPr>
        <p:spPr>
          <a:xfrm>
            <a:off x="2953311" y="5018746"/>
            <a:ext cx="32573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44B519-691A-E242-96FD-510CC21F83A9}"/>
              </a:ext>
            </a:extLst>
          </p:cNvPr>
          <p:cNvGrpSpPr/>
          <p:nvPr/>
        </p:nvGrpSpPr>
        <p:grpSpPr>
          <a:xfrm>
            <a:off x="2432492" y="6270025"/>
            <a:ext cx="314510" cy="615359"/>
            <a:chOff x="2432492" y="6270025"/>
            <a:chExt cx="314510" cy="61535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CE1C84-907F-3C40-BE77-0D150AAD0067}"/>
                </a:ext>
              </a:extLst>
            </p:cNvPr>
            <p:cNvSpPr txBox="1"/>
            <p:nvPr/>
          </p:nvSpPr>
          <p:spPr>
            <a:xfrm>
              <a:off x="2432492" y="6423719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0764B-B806-4949-9F7C-7F042EFC813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77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D336D5-522C-0141-9DB2-4155A426719F}"/>
              </a:ext>
            </a:extLst>
          </p:cNvPr>
          <p:cNvGrpSpPr/>
          <p:nvPr/>
        </p:nvGrpSpPr>
        <p:grpSpPr>
          <a:xfrm>
            <a:off x="3654804" y="6270025"/>
            <a:ext cx="346570" cy="644976"/>
            <a:chOff x="3654804" y="6270025"/>
            <a:chExt cx="346570" cy="64497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DD3E6E-DCEB-7749-B859-63BCC7D1F657}"/>
                </a:ext>
              </a:extLst>
            </p:cNvPr>
            <p:cNvSpPr txBox="1"/>
            <p:nvPr/>
          </p:nvSpPr>
          <p:spPr>
            <a:xfrm>
              <a:off x="3654804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E9BF0F-B96A-8944-9D79-447532C8D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0365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57A934-1A60-9145-918B-0D010237B01D}"/>
              </a:ext>
            </a:extLst>
          </p:cNvPr>
          <p:cNvGrpSpPr/>
          <p:nvPr/>
        </p:nvGrpSpPr>
        <p:grpSpPr>
          <a:xfrm>
            <a:off x="1820967" y="5802037"/>
            <a:ext cx="934461" cy="1083347"/>
            <a:chOff x="1820967" y="5802037"/>
            <a:chExt cx="934461" cy="10833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EF1FA9-79C2-6E4E-BDB7-E74E9FB88C5B}"/>
                </a:ext>
              </a:extLst>
            </p:cNvPr>
            <p:cNvSpPr txBox="1"/>
            <p:nvPr/>
          </p:nvSpPr>
          <p:spPr>
            <a:xfrm>
              <a:off x="1820967" y="6423719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28C8A1-8323-F445-AD45-798F7860ACD6}"/>
                </a:ext>
              </a:extLst>
            </p:cNvPr>
            <p:cNvSpPr txBox="1"/>
            <p:nvPr/>
          </p:nvSpPr>
          <p:spPr>
            <a:xfrm>
              <a:off x="2407256" y="587727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6850E9-725F-D84A-86DF-95360B50F8E6}"/>
                </a:ext>
              </a:extLst>
            </p:cNvPr>
            <p:cNvCxnSpPr>
              <a:cxnSpLocks/>
            </p:cNvCxnSpPr>
            <p:nvPr/>
          </p:nvCxnSpPr>
          <p:spPr>
            <a:xfrm>
              <a:off x="228180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1A6022-A9D1-BD49-B054-F13CB8F7A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018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CC1399-4AF3-D045-8C05-70C81C0FD5E1}"/>
              </a:ext>
            </a:extLst>
          </p:cNvPr>
          <p:cNvGrpSpPr/>
          <p:nvPr/>
        </p:nvGrpSpPr>
        <p:grpSpPr>
          <a:xfrm>
            <a:off x="3043648" y="5802037"/>
            <a:ext cx="959740" cy="1112964"/>
            <a:chOff x="3043648" y="5802037"/>
            <a:chExt cx="959740" cy="111296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F9B775-9459-E046-B8D5-53DE16FB01C2}"/>
                </a:ext>
              </a:extLst>
            </p:cNvPr>
            <p:cNvSpPr txBox="1"/>
            <p:nvPr/>
          </p:nvSpPr>
          <p:spPr>
            <a:xfrm>
              <a:off x="3043648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23EC0-A676-8D4B-AF57-35FBE3510F0E}"/>
                </a:ext>
              </a:extLst>
            </p:cNvPr>
            <p:cNvSpPr txBox="1"/>
            <p:nvPr/>
          </p:nvSpPr>
          <p:spPr>
            <a:xfrm>
              <a:off x="362956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A80B19-CCB7-ED47-937F-A2EE0CC1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55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0478E5-D8CB-2F4F-8FF5-055CAC1F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79707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C24C19-8C75-204A-9831-318E1C1DE4D8}"/>
              </a:ext>
            </a:extLst>
          </p:cNvPr>
          <p:cNvGrpSpPr/>
          <p:nvPr/>
        </p:nvGrpSpPr>
        <p:grpSpPr>
          <a:xfrm>
            <a:off x="2055914" y="5348684"/>
            <a:ext cx="1910568" cy="585920"/>
            <a:chOff x="2055914" y="5348684"/>
            <a:chExt cx="1910568" cy="585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5388A9-AABC-4143-A7C0-64FCF768829C}"/>
                </a:ext>
              </a:extLst>
            </p:cNvPr>
            <p:cNvSpPr txBox="1"/>
            <p:nvPr/>
          </p:nvSpPr>
          <p:spPr>
            <a:xfrm>
              <a:off x="205591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B02677-B598-0E45-9518-60C79E2940D6}"/>
                </a:ext>
              </a:extLst>
            </p:cNvPr>
            <p:cNvSpPr txBox="1"/>
            <p:nvPr/>
          </p:nvSpPr>
          <p:spPr>
            <a:xfrm>
              <a:off x="360388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BB4F23-429A-474F-AD4A-522C836A1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4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4F09B3-E721-F748-B020-CF6FAFA18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49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Preview: Bottom-up Parsing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自低向上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F237C0-4207-C246-9C90-480B669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37381"/>
              </p:ext>
            </p:extLst>
          </p:nvPr>
        </p:nvGraphicFramePr>
        <p:xfrm>
          <a:off x="539552" y="2132856"/>
          <a:ext cx="374441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670260917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901539948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80964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acbd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5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cbd</a:t>
                      </a: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3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8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9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SUCCESS!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2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918-7079-014D-9E0A-7168DF2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</a:t>
            </a:r>
            <a:r>
              <a:rPr lang="en-US" sz="3200" dirty="0"/>
              <a:t>[</a:t>
            </a:r>
            <a:r>
              <a:rPr lang="zh-CN" altLang="en-US" sz="3200" dirty="0"/>
              <a:t>自顶向下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B646-B1E4-2248-B0F2-2C9A49C2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Recursive descent parser </a:t>
            </a:r>
            <a:r>
              <a:rPr lang="en-US" dirty="0"/>
              <a:t>(RDP, </a:t>
            </a:r>
            <a:r>
              <a:rPr lang="zh-CN" altLang="en-US" sz="2400" dirty="0"/>
              <a:t>递归下降分析</a:t>
            </a:r>
            <a:r>
              <a:rPr lang="en-US" dirty="0"/>
              <a:t>) with backtracking</a:t>
            </a:r>
            <a:r>
              <a:rPr lang="en-US" sz="2400" dirty="0"/>
              <a:t>[</a:t>
            </a:r>
            <a:r>
              <a:rPr lang="zh-CN" altLang="en-US" sz="2400" dirty="0"/>
              <a:t>回溯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Implemented using recursive calls to functions that implement the expansion of each non-terminal</a:t>
            </a:r>
          </a:p>
          <a:p>
            <a:pPr lvl="1"/>
            <a:r>
              <a:rPr lang="en-US" dirty="0"/>
              <a:t>Goes through all possible expansions by </a:t>
            </a:r>
            <a:r>
              <a:rPr lang="en-US" b="1" dirty="0"/>
              <a:t>trial-and-error</a:t>
            </a:r>
            <a:r>
              <a:rPr lang="en-US" dirty="0"/>
              <a:t> until match with input; backtracks when mismatch detected</a:t>
            </a:r>
          </a:p>
          <a:p>
            <a:pPr lvl="1"/>
            <a:r>
              <a:rPr lang="en-US" dirty="0"/>
              <a:t>Simple to implement, but may take exponential time</a:t>
            </a:r>
          </a:p>
          <a:p>
            <a:endParaRPr lang="en-US" dirty="0"/>
          </a:p>
          <a:p>
            <a:r>
              <a:rPr lang="en-US" b="1" dirty="0"/>
              <a:t>Predictive parser</a:t>
            </a:r>
            <a:r>
              <a:rPr lang="en-US" sz="2400" dirty="0"/>
              <a:t>[</a:t>
            </a:r>
            <a:r>
              <a:rPr lang="zh-CN" altLang="en-US" sz="2400" dirty="0"/>
              <a:t>预测分析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Recursive descent parser with prediction (no backtracking) ­ </a:t>
            </a:r>
          </a:p>
          <a:p>
            <a:pPr lvl="1"/>
            <a:r>
              <a:rPr lang="en-US" dirty="0"/>
              <a:t>Predict next rule by looking ahead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 number of symbols ­ </a:t>
            </a:r>
          </a:p>
          <a:p>
            <a:pPr lvl="1"/>
            <a:r>
              <a:rPr lang="en-US" dirty="0"/>
              <a:t>Restrictions on the grammar to avoid backtracking</a:t>
            </a:r>
          </a:p>
          <a:p>
            <a:pPr lvl="2"/>
            <a:r>
              <a:rPr lang="en-US" dirty="0"/>
              <a:t>Only works for a class of grammars called </a:t>
            </a:r>
            <a:r>
              <a:rPr lang="en-US" dirty="0">
                <a:solidFill>
                  <a:srgbClr val="0000FF"/>
                </a:solidFill>
              </a:rPr>
              <a:t>LL(k)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6E10-D70F-7C4C-A55E-C6212110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4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4757-FBDC-514E-A301-F23D7972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RDP with Backtracking</a:t>
            </a:r>
            <a:r>
              <a:rPr lang="en-US" sz="3200" dirty="0"/>
              <a:t>[</a:t>
            </a:r>
            <a:r>
              <a:rPr lang="zh-CN" altLang="en-US" sz="3200" dirty="0"/>
              <a:t>回溯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475E-593B-954B-96A4-985F8769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r>
              <a:rPr lang="en-US" dirty="0"/>
              <a:t>: for a non-terminal in the derivation, productions are tried in some order until</a:t>
            </a:r>
          </a:p>
          <a:p>
            <a:pPr lvl="1"/>
            <a:r>
              <a:rPr lang="en-US" dirty="0"/>
              <a:t>A production is found that generates a portion of the input, or ­ </a:t>
            </a:r>
          </a:p>
          <a:p>
            <a:pPr lvl="1"/>
            <a:r>
              <a:rPr lang="en-US" dirty="0"/>
              <a:t>No production is found that generates a portion of the input, in which case backtrack to previous non-terminal</a:t>
            </a:r>
          </a:p>
          <a:p>
            <a:endParaRPr lang="en-US" dirty="0"/>
          </a:p>
          <a:p>
            <a:r>
              <a:rPr lang="en-US" dirty="0"/>
              <a:t>Terminals of the derivation are compared against input ­ </a:t>
            </a:r>
          </a:p>
          <a:p>
            <a:pPr lvl="1"/>
            <a:r>
              <a:rPr lang="en-US" dirty="0"/>
              <a:t>Match: advance input, continue parsing</a:t>
            </a:r>
          </a:p>
          <a:p>
            <a:pPr lvl="1"/>
            <a:r>
              <a:rPr lang="en-US" dirty="0"/>
              <a:t>Mismatch: backtrack, or fail</a:t>
            </a:r>
          </a:p>
          <a:p>
            <a:endParaRPr lang="en-US" dirty="0"/>
          </a:p>
          <a:p>
            <a:r>
              <a:rPr lang="en-US" dirty="0"/>
              <a:t>Parsing fails if no derivation generates the entire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CC74-B9AA-584E-83FF-1AC1849A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dirty="0"/>
              <a:t>Begin with a tree consisting of a single node labeled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dirty="0"/>
              <a:t>The input pointer pointing to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, the first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has only one production, so we use it to expand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and obtain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34A7A4-9409-5C4D-B8B7-D24D6DDF450C}"/>
              </a:ext>
            </a:extLst>
          </p:cNvPr>
          <p:cNvGrpSpPr/>
          <p:nvPr/>
        </p:nvGrpSpPr>
        <p:grpSpPr>
          <a:xfrm>
            <a:off x="755576" y="4581128"/>
            <a:ext cx="1930746" cy="1393334"/>
            <a:chOff x="755576" y="4581128"/>
            <a:chExt cx="1930746" cy="1393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6FC198-EBB6-D24E-8633-A1761EC32111}"/>
                </a:ext>
              </a:extLst>
            </p:cNvPr>
            <p:cNvGrpSpPr/>
            <p:nvPr/>
          </p:nvGrpSpPr>
          <p:grpSpPr>
            <a:xfrm>
              <a:off x="755576" y="4945117"/>
              <a:ext cx="1930746" cy="1029345"/>
              <a:chOff x="6207416" y="2263315"/>
              <a:chExt cx="1930746" cy="102934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4519D8-BC27-AA40-B885-89A5591B2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431B4E0-15D9-0140-9FA1-AD8679F93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618E32-A5F4-2343-8ED7-16F87C985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18DC4-97ED-6245-AB41-096DCD59890D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9308C7-948E-3442-ACD8-C61069BC9D37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C37FE-D567-3445-8D3B-1893EDD7FB13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EE6B1-B2F8-4E49-B671-FB739A8431C6}"/>
                </a:ext>
              </a:extLst>
            </p:cNvPr>
            <p:cNvSpPr txBox="1"/>
            <p:nvPr/>
          </p:nvSpPr>
          <p:spPr>
            <a:xfrm>
              <a:off x="1524168" y="45811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7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dirty="0"/>
              <a:t>The leftmost leaf, labeled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, matches the first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</a:p>
          <a:p>
            <a:pPr lvl="2"/>
            <a:r>
              <a:rPr lang="en-US" dirty="0"/>
              <a:t>So we advance the input pointer to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(i.e., the 2</a:t>
            </a:r>
            <a:r>
              <a:rPr lang="en-US" baseline="30000" dirty="0"/>
              <a:t>nd</a:t>
            </a:r>
            <a:r>
              <a:rPr lang="en-US" dirty="0"/>
              <a:t>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/>
              <a:t>) and consider the next leaf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</a:p>
          <a:p>
            <a:pPr lvl="1"/>
            <a:r>
              <a:rPr lang="en-US" dirty="0"/>
              <a:t>Next, expand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using </a:t>
            </a:r>
            <a:r>
              <a:rPr lang="en-US" i="1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 ab</a:t>
            </a:r>
          </a:p>
          <a:p>
            <a:pPr lvl="2"/>
            <a:r>
              <a:rPr lang="en-US" dirty="0">
                <a:sym typeface="Wingdings" pitchFamily="2" charset="2"/>
              </a:rPr>
              <a:t>Have a match for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input symbol,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so advance the input pointer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, the 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input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2842-F777-9347-AABC-BCCC19997B38}"/>
              </a:ext>
            </a:extLst>
          </p:cNvPr>
          <p:cNvGrpSpPr/>
          <p:nvPr/>
        </p:nvGrpSpPr>
        <p:grpSpPr>
          <a:xfrm>
            <a:off x="2929286" y="4581128"/>
            <a:ext cx="1930746" cy="1998208"/>
            <a:chOff x="2929286" y="4581128"/>
            <a:chExt cx="1930746" cy="19982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27A84DB-596A-6C4E-8EC4-45C7DF67E7E2}"/>
                </a:ext>
              </a:extLst>
            </p:cNvPr>
            <p:cNvGrpSpPr/>
            <p:nvPr/>
          </p:nvGrpSpPr>
          <p:grpSpPr>
            <a:xfrm>
              <a:off x="2929286" y="4945117"/>
              <a:ext cx="1930746" cy="1029345"/>
              <a:chOff x="6207416" y="2263315"/>
              <a:chExt cx="1930746" cy="10293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B1F578-BDD8-9542-8A30-034EED11A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6F71E3B-9F35-554F-A2A9-73A07D91F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D820C84-52DD-DC44-B9C9-AC6D568B0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00398-367E-7C47-8DA3-2954F054DC73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EB4C04-1A53-2A40-93B4-6E9A3E0B5C85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87641-DCE9-3349-BD71-CEC7A15A1EA2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FAC38-6492-0B47-A21F-FE59E40087D2}"/>
                </a:ext>
              </a:extLst>
            </p:cNvPr>
            <p:cNvSpPr txBox="1"/>
            <p:nvPr/>
          </p:nvSpPr>
          <p:spPr>
            <a:xfrm>
              <a:off x="3697878" y="45811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8BF20E-01FB-E644-8089-FCDB8DA2A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971" y="5910872"/>
              <a:ext cx="146493" cy="343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0079E8-8AD0-554A-A184-4D9D00928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74966" y="5909963"/>
              <a:ext cx="109321" cy="343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DBF6BA-DC27-644D-B59B-85804C80D8BD}"/>
                </a:ext>
              </a:extLst>
            </p:cNvPr>
            <p:cNvSpPr txBox="1"/>
            <p:nvPr/>
          </p:nvSpPr>
          <p:spPr>
            <a:xfrm>
              <a:off x="3478872" y="6093296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CE768-1236-254D-AA58-F4B0F4EAF472}"/>
                </a:ext>
              </a:extLst>
            </p:cNvPr>
            <p:cNvSpPr txBox="1"/>
            <p:nvPr/>
          </p:nvSpPr>
          <p:spPr>
            <a:xfrm>
              <a:off x="3930679" y="611767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24495-B8C8-3C46-B454-D6ADE98A2ACF}"/>
              </a:ext>
            </a:extLst>
          </p:cNvPr>
          <p:cNvGrpSpPr/>
          <p:nvPr/>
        </p:nvGrpSpPr>
        <p:grpSpPr>
          <a:xfrm>
            <a:off x="755576" y="4945117"/>
            <a:ext cx="1930746" cy="1029345"/>
            <a:chOff x="6207416" y="2263315"/>
            <a:chExt cx="1930746" cy="1029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D72DA-19B9-1A4F-AC63-D57795CB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B26D-B0E5-2F44-A411-9B69052181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6C89D-51A8-884B-B315-3F6B0D2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A42EE-5243-D74B-AF7B-5BC2DA622E32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DEF72F-2F9F-7B4A-BCB2-7343CC734F49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61274-47E5-5746-89C3-3DB25FEFF10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7422C8-34C1-C547-9CA4-BA0F0094FA1B}"/>
              </a:ext>
            </a:extLst>
          </p:cNvPr>
          <p:cNvSpPr txBox="1"/>
          <p:nvPr/>
        </p:nvSpPr>
        <p:spPr>
          <a:xfrm>
            <a:off x="152416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929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Formal definition of Grammar?</a:t>
            </a:r>
          </a:p>
          <a:p>
            <a:endParaRPr lang="en-US" dirty="0"/>
          </a:p>
          <a:p>
            <a:r>
              <a:rPr lang="en-US" dirty="0"/>
              <a:t>Grammar G: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 true ) </a:t>
            </a:r>
            <a:r>
              <a:rPr lang="en-US" i="1" dirty="0" err="1">
                <a:solidFill>
                  <a:srgbClr val="7030A0"/>
                </a:solidFill>
              </a:rPr>
              <a:t>stmt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sentence of grammar G?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while</a:t>
            </a:r>
            <a:r>
              <a:rPr lang="en-US" dirty="0">
                <a:solidFill>
                  <a:srgbClr val="7030A0"/>
                </a:solidFill>
              </a:rPr>
              <a:t> ( false )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 true )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dirty="0"/>
              <a:t> an sentence of G?</a:t>
            </a:r>
          </a:p>
          <a:p>
            <a:endParaRPr lang="en-US" dirty="0"/>
          </a:p>
          <a:p>
            <a:r>
              <a:rPr lang="en-US" dirty="0"/>
              <a:t>Describe the languages generated by G: </a:t>
            </a:r>
            <a:r>
              <a:rPr lang="en-US" i="1" dirty="0"/>
              <a:t>list </a:t>
            </a:r>
            <a:r>
              <a:rPr lang="en-US" dirty="0"/>
              <a:t>→ </a:t>
            </a:r>
            <a:r>
              <a:rPr lang="en-US" i="1" dirty="0"/>
              <a:t>list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 | </a:t>
            </a:r>
            <a:r>
              <a:rPr lang="en-US" b="1" dirty="0"/>
              <a:t>id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7263C5-60F8-114B-A6DE-90CC2D71C130}"/>
              </a:ext>
            </a:extLst>
          </p:cNvPr>
          <p:cNvSpPr txBox="1"/>
          <p:nvPr/>
        </p:nvSpPr>
        <p:spPr>
          <a:xfrm>
            <a:off x="2367621" y="1995034"/>
            <a:ext cx="413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b="1" dirty="0">
                <a:sym typeface="Wingdings" pitchFamily="2" charset="2"/>
              </a:rPr>
              <a:t>if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( </a:t>
            </a:r>
            <a:r>
              <a:rPr lang="en-US" altLang="zh-CN" sz="2400" i="1" dirty="0">
                <a:sym typeface="Wingdings" pitchFamily="2" charset="2"/>
              </a:rPr>
              <a:t>expr </a:t>
            </a:r>
            <a:r>
              <a:rPr lang="en-US" altLang="zh-CN" sz="2400" dirty="0">
                <a:sym typeface="Wingdings" pitchFamily="2" charset="2"/>
              </a:rPr>
              <a:t>) </a:t>
            </a:r>
            <a:r>
              <a:rPr lang="en-US" altLang="zh-CN" sz="2400" i="1" dirty="0" err="1">
                <a:sym typeface="Wingdings" pitchFamily="2" charset="2"/>
              </a:rPr>
              <a:t>stmt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b="1" dirty="0">
                <a:sym typeface="Wingdings" pitchFamily="2" charset="2"/>
              </a:rPr>
              <a:t>else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i="1" dirty="0" err="1">
                <a:sym typeface="Wingdings" pitchFamily="2" charset="2"/>
              </a:rPr>
              <a:t>stmt</a:t>
            </a:r>
            <a:endParaRPr lang="en-US" altLang="zh-CN" sz="2400" i="1" dirty="0">
              <a:sym typeface="Wingdings" pitchFamily="2" charset="2"/>
            </a:endParaRPr>
          </a:p>
          <a:p>
            <a:r>
              <a:rPr lang="en-US" altLang="zh-CN" sz="2400" i="1" dirty="0">
                <a:sym typeface="Wingdings" pitchFamily="2" charset="2"/>
              </a:rPr>
              <a:t>	</a:t>
            </a:r>
            <a:r>
              <a:rPr lang="en-US" altLang="zh-CN" sz="2400" dirty="0">
                <a:sym typeface="Wingdings" pitchFamily="2" charset="2"/>
              </a:rPr>
              <a:t>|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b="1" dirty="0">
                <a:sym typeface="Wingdings" pitchFamily="2" charset="2"/>
              </a:rPr>
              <a:t>while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en-US" altLang="zh-CN" sz="2400" i="1" dirty="0">
                <a:sym typeface="Wingdings" pitchFamily="2" charset="2"/>
              </a:rPr>
              <a:t> expr </a:t>
            </a:r>
            <a:r>
              <a:rPr lang="en-US" altLang="zh-CN" sz="2400" dirty="0">
                <a:sym typeface="Wingdings" pitchFamily="2" charset="2"/>
              </a:rPr>
              <a:t>)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i="1" dirty="0" err="1">
                <a:sym typeface="Wingdings" pitchFamily="2" charset="2"/>
              </a:rPr>
              <a:t>stmt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| </a:t>
            </a:r>
            <a:r>
              <a:rPr lang="en-US" altLang="zh-CN" sz="2400" i="1" dirty="0">
                <a:sym typeface="Wingdings" pitchFamily="2" charset="2"/>
              </a:rPr>
              <a:t>v</a:t>
            </a:r>
          </a:p>
          <a:p>
            <a:r>
              <a:rPr lang="en-US" altLang="zh-CN" sz="2400" i="1" dirty="0">
                <a:sym typeface="Wingdings" pitchFamily="2" charset="2"/>
              </a:rPr>
              <a:t>expr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true | false</a:t>
            </a:r>
            <a:endParaRPr lang="en-US" altLang="zh-C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E670D4-DAF9-954A-B833-18E95C6F8114}"/>
              </a:ext>
            </a:extLst>
          </p:cNvPr>
          <p:cNvSpPr txBox="1"/>
          <p:nvPr/>
        </p:nvSpPr>
        <p:spPr>
          <a:xfrm>
            <a:off x="418431" y="4023354"/>
            <a:ext cx="842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NO. It is a sentential form (</a:t>
            </a:r>
            <a:r>
              <a:rPr lang="en-US" sz="2400" dirty="0" err="1">
                <a:solidFill>
                  <a:srgbClr val="0000FF"/>
                </a:solidFill>
              </a:rPr>
              <a:t>句型</a:t>
            </a:r>
            <a:r>
              <a:rPr lang="en-US" sz="2400" dirty="0">
                <a:solidFill>
                  <a:srgbClr val="0000FF"/>
                </a:solidFill>
              </a:rPr>
              <a:t>), as </a:t>
            </a:r>
            <a:r>
              <a:rPr lang="en-US" sz="2400" i="1" dirty="0" err="1">
                <a:solidFill>
                  <a:srgbClr val="0000FF"/>
                </a:solidFill>
              </a:rPr>
              <a:t>stmt</a:t>
            </a:r>
            <a:r>
              <a:rPr lang="en-US" sz="2400" dirty="0">
                <a:solidFill>
                  <a:srgbClr val="0000FF"/>
                </a:solidFill>
              </a:rPr>
              <a:t> is non-terminal symbol.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B78CB-D069-C14C-8BD9-24ECE77BA766}"/>
              </a:ext>
            </a:extLst>
          </p:cNvPr>
          <p:cNvSpPr txBox="1"/>
          <p:nvPr/>
        </p:nvSpPr>
        <p:spPr>
          <a:xfrm>
            <a:off x="440580" y="5013176"/>
            <a:ext cx="627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YES. It can be derived using the production rules.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0CE78-CE39-174A-90E4-F82066873719}"/>
              </a:ext>
            </a:extLst>
          </p:cNvPr>
          <p:cNvSpPr txBox="1"/>
          <p:nvPr/>
        </p:nvSpPr>
        <p:spPr>
          <a:xfrm>
            <a:off x="420713" y="1455167"/>
            <a:ext cx="900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(T, N, s, 𝜎): T – terminals; N – non-terminals, s – start, 𝜎 – productions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762A-42D8-6D45-B1F0-EC3B1B80F6C3}"/>
              </a:ext>
            </a:extLst>
          </p:cNvPr>
          <p:cNvSpPr txBox="1"/>
          <p:nvPr/>
        </p:nvSpPr>
        <p:spPr>
          <a:xfrm>
            <a:off x="467998" y="600299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 list of one or more ids separated by commas.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091F0-B35E-0945-A96E-F86B3565117A}"/>
              </a:ext>
            </a:extLst>
          </p:cNvPr>
          <p:cNvSpPr txBox="1"/>
          <p:nvPr/>
        </p:nvSpPr>
        <p:spPr>
          <a:xfrm>
            <a:off x="411948" y="3066778"/>
            <a:ext cx="21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en-US" altLang="zh-CN" sz="2400" i="1" dirty="0">
                <a:solidFill>
                  <a:srgbClr val="0000FF"/>
                </a:solidFill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</a:rPr>
              <a:t>{ </a:t>
            </a:r>
            <a:r>
              <a:rPr lang="en-US" altLang="zh-CN" sz="2400" i="1" dirty="0" err="1">
                <a:solidFill>
                  <a:srgbClr val="0000FF"/>
                </a:solidFill>
              </a:rPr>
              <a:t>stmt</a:t>
            </a:r>
            <a:r>
              <a:rPr lang="en-US" altLang="zh-CN" sz="2400" i="1" dirty="0">
                <a:solidFill>
                  <a:srgbClr val="0000FF"/>
                </a:solidFill>
              </a:rPr>
              <a:t> expr </a:t>
            </a: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37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does not match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, report failure and go back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</a:p>
          <a:p>
            <a:pPr lvl="2"/>
            <a:r>
              <a:rPr lang="en-US" dirty="0">
                <a:sym typeface="Wingdings" pitchFamily="2" charset="2"/>
              </a:rPr>
              <a:t>See whether there is another alternative for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that has not been tried</a:t>
            </a:r>
          </a:p>
          <a:p>
            <a:pPr lvl="2"/>
            <a:r>
              <a:rPr lang="en-US" dirty="0">
                <a:sym typeface="Wingdings" pitchFamily="2" charset="2"/>
              </a:rPr>
              <a:t>In going back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we must reset the input pointer as well</a:t>
            </a:r>
          </a:p>
          <a:p>
            <a:pPr lvl="1"/>
            <a:r>
              <a:rPr lang="en-US" dirty="0">
                <a:sym typeface="Wingdings" pitchFamily="2" charset="2"/>
              </a:rPr>
              <a:t>Leaf a matches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symbol of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and leaf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matches the 3rd</a:t>
            </a:r>
          </a:p>
          <a:p>
            <a:pPr lvl="1"/>
            <a:r>
              <a:rPr lang="en-US" dirty="0">
                <a:sym typeface="Wingdings" pitchFamily="2" charset="2"/>
              </a:rPr>
              <a:t>We have produced a parse tree for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we halt and announce successful completion of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7A84DB-596A-6C4E-8EC4-45C7DF67E7E2}"/>
              </a:ext>
            </a:extLst>
          </p:cNvPr>
          <p:cNvGrpSpPr/>
          <p:nvPr/>
        </p:nvGrpSpPr>
        <p:grpSpPr>
          <a:xfrm>
            <a:off x="2929286" y="4945117"/>
            <a:ext cx="1930746" cy="1029345"/>
            <a:chOff x="6207416" y="2263315"/>
            <a:chExt cx="1930746" cy="10293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B1F578-BDD8-9542-8A30-034EED11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F71E3B-9F35-554F-A2A9-73A07D91F23F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820C84-52DD-DC44-B9C9-AC6D568B013D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900398-367E-7C47-8DA3-2954F054DC73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B4C04-1A53-2A40-93B4-6E9A3E0B5C85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87641-DCE9-3349-BD71-CEC7A15A1EA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EFAC38-6492-0B47-A21F-FE59E40087D2}"/>
              </a:ext>
            </a:extLst>
          </p:cNvPr>
          <p:cNvSpPr txBox="1"/>
          <p:nvPr/>
        </p:nvSpPr>
        <p:spPr>
          <a:xfrm>
            <a:off x="369787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8BF20E-01FB-E644-8089-FCDB8DA2A8DB}"/>
              </a:ext>
            </a:extLst>
          </p:cNvPr>
          <p:cNvCxnSpPr>
            <a:cxnSpLocks/>
          </p:cNvCxnSpPr>
          <p:nvPr/>
        </p:nvCxnSpPr>
        <p:spPr>
          <a:xfrm flipH="1">
            <a:off x="3672971" y="5910872"/>
            <a:ext cx="146493" cy="343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079E8-8AD0-554A-A184-4D9D00928A5D}"/>
              </a:ext>
            </a:extLst>
          </p:cNvPr>
          <p:cNvCxnSpPr>
            <a:cxnSpLocks/>
          </p:cNvCxnSpPr>
          <p:nvPr/>
        </p:nvCxnSpPr>
        <p:spPr>
          <a:xfrm>
            <a:off x="3974966" y="5909963"/>
            <a:ext cx="109321" cy="34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BF6BA-DC27-644D-B59B-85804C80D8BD}"/>
              </a:ext>
            </a:extLst>
          </p:cNvPr>
          <p:cNvSpPr txBox="1"/>
          <p:nvPr/>
        </p:nvSpPr>
        <p:spPr>
          <a:xfrm>
            <a:off x="3478872" y="609329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CE768-1236-254D-AA58-F4B0F4EAF472}"/>
              </a:ext>
            </a:extLst>
          </p:cNvPr>
          <p:cNvSpPr txBox="1"/>
          <p:nvPr/>
        </p:nvSpPr>
        <p:spPr>
          <a:xfrm>
            <a:off x="3930679" y="6117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24495-B8C8-3C46-B454-D6ADE98A2ACF}"/>
              </a:ext>
            </a:extLst>
          </p:cNvPr>
          <p:cNvGrpSpPr/>
          <p:nvPr/>
        </p:nvGrpSpPr>
        <p:grpSpPr>
          <a:xfrm>
            <a:off x="755576" y="4945117"/>
            <a:ext cx="1930746" cy="1029345"/>
            <a:chOff x="6207416" y="2263315"/>
            <a:chExt cx="1930746" cy="1029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D72DA-19B9-1A4F-AC63-D57795CB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B26D-B0E5-2F44-A411-9B69052181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6C89D-51A8-884B-B315-3F6B0D2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A42EE-5243-D74B-AF7B-5BC2DA622E32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DEF72F-2F9F-7B4A-BCB2-7343CC734F49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61274-47E5-5746-89C3-3DB25FEFF10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7422C8-34C1-C547-9CA4-BA0F0094FA1B}"/>
              </a:ext>
            </a:extLst>
          </p:cNvPr>
          <p:cNvSpPr txBox="1"/>
          <p:nvPr/>
        </p:nvSpPr>
        <p:spPr>
          <a:xfrm>
            <a:off x="152416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AECB6B-DBED-D84C-B897-9C5823089EC4}"/>
              </a:ext>
            </a:extLst>
          </p:cNvPr>
          <p:cNvGrpSpPr/>
          <p:nvPr/>
        </p:nvGrpSpPr>
        <p:grpSpPr>
          <a:xfrm>
            <a:off x="5682820" y="4527136"/>
            <a:ext cx="1930746" cy="2070216"/>
            <a:chOff x="5682820" y="4527136"/>
            <a:chExt cx="1930746" cy="20702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7013D2-95A2-0846-9CEF-78B820D25467}"/>
                </a:ext>
              </a:extLst>
            </p:cNvPr>
            <p:cNvGrpSpPr/>
            <p:nvPr/>
          </p:nvGrpSpPr>
          <p:grpSpPr>
            <a:xfrm>
              <a:off x="5682820" y="4891125"/>
              <a:ext cx="1930746" cy="1029345"/>
              <a:chOff x="6207416" y="2263315"/>
              <a:chExt cx="1930746" cy="102934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CD02AD1-6438-7046-A521-F1138B31E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B57368-5C4F-C04B-ACC6-0B723055B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63DE4CC-4FFF-6A4E-A6D3-430DCF780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2960BD-E60F-724E-9D06-8A5A910FDEE1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2652B-E5FA-924C-AEE2-8B06307B7803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CF2696-9831-6740-81E3-2FA6EA3885E0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383E9D-4E28-9641-8D45-E04DC83CA3E8}"/>
                </a:ext>
              </a:extLst>
            </p:cNvPr>
            <p:cNvSpPr txBox="1"/>
            <p:nvPr/>
          </p:nvSpPr>
          <p:spPr>
            <a:xfrm>
              <a:off x="6451412" y="4527136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481F77-296C-B145-A5B1-73C1ECF81032}"/>
                </a:ext>
              </a:extLst>
            </p:cNvPr>
            <p:cNvSpPr txBox="1"/>
            <p:nvPr/>
          </p:nvSpPr>
          <p:spPr>
            <a:xfrm>
              <a:off x="6516216" y="6135687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EC194B-9AAD-DB42-BB4D-E1F191FDEED1}"/>
                </a:ext>
              </a:extLst>
            </p:cNvPr>
            <p:cNvCxnSpPr>
              <a:cxnSpLocks/>
            </p:cNvCxnSpPr>
            <p:nvPr/>
          </p:nvCxnSpPr>
          <p:spPr>
            <a:xfrm>
              <a:off x="6661480" y="587978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98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Problem</a:t>
            </a:r>
            <a:r>
              <a:rPr lang="en-US" sz="3200" dirty="0"/>
              <a:t>[</a:t>
            </a:r>
            <a:r>
              <a:rPr lang="zh-CN" altLang="en-US" sz="3200" dirty="0"/>
              <a:t>左递归问题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descent </a:t>
            </a:r>
            <a:r>
              <a:rPr lang="en-US" dirty="0">
                <a:solidFill>
                  <a:srgbClr val="FF0000"/>
                </a:solidFill>
              </a:rPr>
              <a:t>doesn’t work with left recursion</a:t>
            </a:r>
          </a:p>
          <a:p>
            <a:pPr lvl="1"/>
            <a:r>
              <a:rPr lang="en-US" dirty="0"/>
              <a:t>Right recursion is OK</a:t>
            </a:r>
          </a:p>
          <a:p>
            <a:r>
              <a:rPr lang="en-US" dirty="0"/>
              <a:t>Why is left recursion</a:t>
            </a:r>
            <a:r>
              <a:rPr lang="en-US" sz="2400" dirty="0"/>
              <a:t>[</a:t>
            </a:r>
            <a:r>
              <a:rPr lang="zh-CN" altLang="en-US" sz="2400" dirty="0"/>
              <a:t>左递归</a:t>
            </a:r>
            <a:r>
              <a:rPr lang="en-US" sz="2400" dirty="0"/>
              <a:t>]</a:t>
            </a:r>
            <a:r>
              <a:rPr lang="en-US" dirty="0"/>
              <a:t> a problem? ­</a:t>
            </a:r>
          </a:p>
          <a:p>
            <a:pPr lvl="1"/>
            <a:r>
              <a:rPr lang="en-US" dirty="0"/>
              <a:t>For left recursive grammar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A→Ab|c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/>
              <a:t>We may repeatedly choose to apply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⇒ A b ⇒ A b b ... </a:t>
            </a:r>
            <a:r>
              <a:rPr lang="en-US" dirty="0"/>
              <a:t>­</a:t>
            </a:r>
          </a:p>
          <a:p>
            <a:pPr lvl="1"/>
            <a:r>
              <a:rPr lang="en-US" dirty="0"/>
              <a:t>Sentence can grow indefinitely w/o consuming input</a:t>
            </a:r>
          </a:p>
          <a:p>
            <a:pPr lvl="2"/>
            <a:r>
              <a:rPr lang="en-US" dirty="0"/>
              <a:t>Non-terminal: expand, terminal: match</a:t>
            </a:r>
          </a:p>
          <a:p>
            <a:pPr lvl="1"/>
            <a:r>
              <a:rPr lang="en-US" dirty="0"/>
              <a:t>How do you know when to stop recursion and choose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?</a:t>
            </a:r>
          </a:p>
          <a:p>
            <a:endParaRPr lang="en-US" sz="1200" dirty="0"/>
          </a:p>
          <a:p>
            <a:r>
              <a:rPr lang="en-US" dirty="0"/>
              <a:t>Rewrite the grammar so that it is right recursive</a:t>
            </a:r>
            <a:r>
              <a:rPr lang="en-US" sz="2400" dirty="0"/>
              <a:t>[</a:t>
            </a:r>
            <a:r>
              <a:rPr lang="zh-CN" altLang="en-US" sz="2400" dirty="0"/>
              <a:t>改为右递归</a:t>
            </a:r>
            <a:r>
              <a:rPr lang="en-US" sz="2400" dirty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Which expresses the same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  <a:r>
              <a:rPr lang="en-US" sz="3200" dirty="0"/>
              <a:t>[</a:t>
            </a:r>
            <a:r>
              <a:rPr lang="zh-CN" altLang="en-US" sz="3200" dirty="0"/>
              <a:t>左递归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left recursive if</a:t>
            </a:r>
          </a:p>
          <a:p>
            <a:pPr lvl="1"/>
            <a:r>
              <a:rPr lang="en-US" dirty="0"/>
              <a:t>It has a nonterminal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such that there is a derivation </a:t>
            </a:r>
            <a:r>
              <a:rPr lang="en-US" dirty="0">
                <a:solidFill>
                  <a:srgbClr val="0000FF"/>
                </a:solidFill>
              </a:rPr>
              <a:t>A ⇒+ A⍺ </a:t>
            </a:r>
            <a:r>
              <a:rPr lang="en-US" dirty="0"/>
              <a:t>for some string </a:t>
            </a:r>
            <a:r>
              <a:rPr lang="en-US" i="1" dirty="0">
                <a:solidFill>
                  <a:srgbClr val="0000FF"/>
                </a:solidFill>
              </a:rPr>
              <a:t>⍺</a:t>
            </a:r>
          </a:p>
          <a:p>
            <a:r>
              <a:rPr lang="en-US" dirty="0"/>
              <a:t>Recursion types </a:t>
            </a:r>
            <a:r>
              <a:rPr lang="en-US" sz="2400" dirty="0"/>
              <a:t>[</a:t>
            </a:r>
            <a:r>
              <a:rPr lang="zh-CN" altLang="en-US" sz="2400" dirty="0"/>
              <a:t>直接和间接左递归</a:t>
            </a:r>
            <a:r>
              <a:rPr lang="en-US" sz="2400" dirty="0"/>
              <a:t>]</a:t>
            </a:r>
          </a:p>
          <a:p>
            <a:pPr lvl="1"/>
            <a:r>
              <a:rPr lang="en-US" b="1" dirty="0"/>
              <a:t>Immediate left recursion</a:t>
            </a:r>
            <a:r>
              <a:rPr lang="en-US" dirty="0"/>
              <a:t>, where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A⍺ </a:t>
            </a:r>
          </a:p>
          <a:p>
            <a:pPr lvl="1"/>
            <a:r>
              <a:rPr lang="en-US" dirty="0"/>
              <a:t>Non-immediate: left recursion involving derivation of 2+ steps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A</a:t>
            </a:r>
            <a:r>
              <a:rPr lang="en-US" dirty="0">
                <a:solidFill>
                  <a:srgbClr val="0000FF"/>
                </a:solidFill>
              </a:rPr>
              <a:t>a |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Sd |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ε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⇒ Aa ⇒ </a:t>
            </a:r>
            <a:r>
              <a:rPr lang="en-US" dirty="0" err="1">
                <a:solidFill>
                  <a:srgbClr val="0000FF"/>
                </a:solidFill>
              </a:rPr>
              <a:t>Sda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Algorithm to systematically eliminates left recursion from a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Left Recursion</a:t>
            </a:r>
            <a:r>
              <a:rPr lang="en-US" sz="3200" dirty="0"/>
              <a:t>[</a:t>
            </a:r>
            <a:r>
              <a:rPr lang="zh-CN" altLang="en-US" sz="3200" dirty="0"/>
              <a:t>消除左递归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Grammar: </a:t>
            </a:r>
            <a:r>
              <a:rPr lang="en-US" altLang="zh-CN" dirty="0"/>
              <a:t>A </a:t>
            </a:r>
            <a:r>
              <a:rPr lang="en-US" altLang="zh-CN" dirty="0">
                <a:sym typeface="Wingdings" pitchFamily="2" charset="2"/>
              </a:rPr>
              <a:t> A⍺ | β (⍺≠β, β doesn’t start with A)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⇒ A⍺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A⍺⍺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A⍺…⍺⍺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β⍺…⍺⍺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r= β⍺*</a:t>
            </a:r>
          </a:p>
          <a:p>
            <a:r>
              <a:rPr lang="en-US" dirty="0"/>
              <a:t>Rewrite to: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A’</a:t>
            </a:r>
            <a:r>
              <a:rPr lang="en-US" dirty="0">
                <a:sym typeface="Wingdings" pitchFamily="2" charset="2"/>
              </a:rPr>
              <a:t>		// begins with </a:t>
            </a:r>
            <a:r>
              <a:rPr lang="en-US" dirty="0"/>
              <a:t>β (A’ is a new non-terminal)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⍺A’|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/>
              <a:t>// A’ is to produce a sequence of 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⇒ ⍺⍺A’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 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⇒ ⍺…⍺A’ ⇒ ⍺…⍺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Left Recursion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4032448" cy="5544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Grammar: 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A 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 A⍺ | β 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itchFamily="2" charset="2"/>
              </a:rPr>
              <a:t>to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A’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⍺A’|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>
                <a:solidFill>
                  <a:srgbClr val="0000FF"/>
                </a:solidFill>
              </a:rPr>
              <a:t>	</a:t>
            </a:r>
            <a:endParaRPr lang="en-US" altLang="zh-CN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  E + T | T</a:t>
            </a: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  T * F | F</a:t>
            </a: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  (E) |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BB1B76-F2F9-9147-AC44-A4798682AEE7}"/>
              </a:ext>
            </a:extLst>
          </p:cNvPr>
          <p:cNvGrpSpPr/>
          <p:nvPr/>
        </p:nvGrpSpPr>
        <p:grpSpPr>
          <a:xfrm>
            <a:off x="1424216" y="3272359"/>
            <a:ext cx="411480" cy="461665"/>
            <a:chOff x="1424216" y="3272359"/>
            <a:chExt cx="411480" cy="46166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37019-CAD0-DC46-84A7-5244AC1558E9}"/>
                </a:ext>
              </a:extLst>
            </p:cNvPr>
            <p:cNvCxnSpPr/>
            <p:nvPr/>
          </p:nvCxnSpPr>
          <p:spPr>
            <a:xfrm>
              <a:off x="1424216" y="3284984"/>
              <a:ext cx="41148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95EF7-2C9A-8A46-9850-D3EE3342643C}"/>
                </a:ext>
              </a:extLst>
            </p:cNvPr>
            <p:cNvSpPr txBox="1"/>
            <p:nvPr/>
          </p:nvSpPr>
          <p:spPr>
            <a:xfrm>
              <a:off x="1449458" y="327235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⍺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185E-62F3-F74D-B4A2-C997C5184BCA}"/>
              </a:ext>
            </a:extLst>
          </p:cNvPr>
          <p:cNvGrpSpPr/>
          <p:nvPr/>
        </p:nvGrpSpPr>
        <p:grpSpPr>
          <a:xfrm>
            <a:off x="2152398" y="3284984"/>
            <a:ext cx="360996" cy="468052"/>
            <a:chOff x="2152398" y="3284984"/>
            <a:chExt cx="360996" cy="46805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4728C8-FBAE-C540-91F6-FD5C6E6BFEB1}"/>
                </a:ext>
              </a:extLst>
            </p:cNvPr>
            <p:cNvCxnSpPr/>
            <p:nvPr/>
          </p:nvCxnSpPr>
          <p:spPr>
            <a:xfrm>
              <a:off x="2195736" y="3284984"/>
              <a:ext cx="27432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78EFA-3DE8-754A-B3CC-219298ED614B}"/>
                </a:ext>
              </a:extLst>
            </p:cNvPr>
            <p:cNvSpPr txBox="1"/>
            <p:nvPr/>
          </p:nvSpPr>
          <p:spPr>
            <a:xfrm>
              <a:off x="2152398" y="329137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β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60470E-AF20-C942-AD2B-95C644CC3F0A}"/>
              </a:ext>
            </a:extLst>
          </p:cNvPr>
          <p:cNvGrpSpPr/>
          <p:nvPr/>
        </p:nvGrpSpPr>
        <p:grpSpPr>
          <a:xfrm>
            <a:off x="1495821" y="4661706"/>
            <a:ext cx="963828" cy="482712"/>
            <a:chOff x="1495821" y="4661706"/>
            <a:chExt cx="963828" cy="4827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675F68-3805-3048-A4C7-1D390FF19CC1}"/>
                </a:ext>
              </a:extLst>
            </p:cNvPr>
            <p:cNvGrpSpPr/>
            <p:nvPr/>
          </p:nvGrpSpPr>
          <p:grpSpPr>
            <a:xfrm>
              <a:off x="1495821" y="4661706"/>
              <a:ext cx="411480" cy="461665"/>
              <a:chOff x="1424216" y="3272359"/>
              <a:chExt cx="411480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2767875-80E5-0943-B848-87B7FB9F0D4F}"/>
                  </a:ext>
                </a:extLst>
              </p:cNvPr>
              <p:cNvCxnSpPr/>
              <p:nvPr/>
            </p:nvCxnSpPr>
            <p:spPr>
              <a:xfrm>
                <a:off x="1424216" y="3284984"/>
                <a:ext cx="41148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AB929-DCB1-8C49-94D4-51B869807FF7}"/>
                  </a:ext>
                </a:extLst>
              </p:cNvPr>
              <p:cNvSpPr txBox="1"/>
              <p:nvPr/>
            </p:nvSpPr>
            <p:spPr>
              <a:xfrm>
                <a:off x="1449458" y="3272359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⍺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F36F66-F014-2844-819B-AC4ACEE4848B}"/>
                </a:ext>
              </a:extLst>
            </p:cNvPr>
            <p:cNvGrpSpPr/>
            <p:nvPr/>
          </p:nvGrpSpPr>
          <p:grpSpPr>
            <a:xfrm>
              <a:off x="2098653" y="4676366"/>
              <a:ext cx="360996" cy="468052"/>
              <a:chOff x="2152398" y="3284984"/>
              <a:chExt cx="360996" cy="46805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107FE3-C5D8-9840-9EFA-1C48C1A0C4B5}"/>
                  </a:ext>
                </a:extLst>
              </p:cNvPr>
              <p:cNvCxnSpPr/>
              <p:nvPr/>
            </p:nvCxnSpPr>
            <p:spPr>
              <a:xfrm>
                <a:off x="2195736" y="3284984"/>
                <a:ext cx="27432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539D9-253E-7840-B75F-C73F4C62CC51}"/>
                  </a:ext>
                </a:extLst>
              </p:cNvPr>
              <p:cNvSpPr txBox="1"/>
              <p:nvPr/>
            </p:nvSpPr>
            <p:spPr>
              <a:xfrm>
                <a:off x="2152398" y="329137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β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8F42BE-EE31-A94F-B477-C65539B2A456}"/>
              </a:ext>
            </a:extLst>
          </p:cNvPr>
          <p:cNvGrpSpPr/>
          <p:nvPr/>
        </p:nvGrpSpPr>
        <p:grpSpPr>
          <a:xfrm>
            <a:off x="2987637" y="2751311"/>
            <a:ext cx="3856440" cy="1080120"/>
            <a:chOff x="2987637" y="2751311"/>
            <a:chExt cx="3856440" cy="108012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9D66FEA2-9B4A-C246-A5FF-E0259CB6D510}"/>
                </a:ext>
              </a:extLst>
            </p:cNvPr>
            <p:cNvSpPr txBox="1">
              <a:spLocks/>
            </p:cNvSpPr>
            <p:nvPr/>
          </p:nvSpPr>
          <p:spPr>
            <a:xfrm>
              <a:off x="4179781" y="2751311"/>
              <a:ext cx="2664296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E  TE’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E’  +TE’ | </a:t>
              </a:r>
              <a:r>
                <a:rPr lang="en-US" dirty="0" err="1">
                  <a:solidFill>
                    <a:srgbClr val="0000FF"/>
                  </a:solidFill>
                  <a:sym typeface="Wingdings" pitchFamily="2" charset="2"/>
                </a:rPr>
                <a:t>ε</a:t>
              </a:r>
              <a:endParaRPr lang="en-US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245DD2DA-6522-F748-8984-00689680D934}"/>
                </a:ext>
              </a:extLst>
            </p:cNvPr>
            <p:cNvSpPr/>
            <p:nvPr/>
          </p:nvSpPr>
          <p:spPr>
            <a:xfrm>
              <a:off x="2987637" y="3041659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DD6037-3DD0-8245-8227-2C09BF0BB1BA}"/>
              </a:ext>
            </a:extLst>
          </p:cNvPr>
          <p:cNvGrpSpPr/>
          <p:nvPr/>
        </p:nvGrpSpPr>
        <p:grpSpPr>
          <a:xfrm>
            <a:off x="2987637" y="4142693"/>
            <a:ext cx="3913861" cy="1080120"/>
            <a:chOff x="2987637" y="4142693"/>
            <a:chExt cx="3913861" cy="1080120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01AAB62E-94E6-4341-B64A-0BF46DEEF4E2}"/>
                </a:ext>
              </a:extLst>
            </p:cNvPr>
            <p:cNvSpPr txBox="1">
              <a:spLocks/>
            </p:cNvSpPr>
            <p:nvPr/>
          </p:nvSpPr>
          <p:spPr>
            <a:xfrm>
              <a:off x="4237202" y="4142693"/>
              <a:ext cx="2664296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T  FT’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T’  *FT’ | </a:t>
              </a:r>
              <a:r>
                <a:rPr lang="en-US" dirty="0" err="1">
                  <a:solidFill>
                    <a:srgbClr val="0000FF"/>
                  </a:solidFill>
                  <a:sym typeface="Wingdings" pitchFamily="2" charset="2"/>
                </a:rPr>
                <a:t>ε</a:t>
              </a:r>
              <a:endParaRPr lang="en-US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8B54B1C-F40E-A74B-8986-C7480888877B}"/>
                </a:ext>
              </a:extLst>
            </p:cNvPr>
            <p:cNvSpPr/>
            <p:nvPr/>
          </p:nvSpPr>
          <p:spPr>
            <a:xfrm>
              <a:off x="2987637" y="4380977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6BA9AD-DBB7-1143-B6E4-B4B53D9FCD85}"/>
              </a:ext>
            </a:extLst>
          </p:cNvPr>
          <p:cNvGrpSpPr/>
          <p:nvPr/>
        </p:nvGrpSpPr>
        <p:grpSpPr>
          <a:xfrm>
            <a:off x="2987637" y="5587222"/>
            <a:ext cx="3913861" cy="745849"/>
            <a:chOff x="2987637" y="5587222"/>
            <a:chExt cx="3913861" cy="745849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2CBFD-F673-FD47-A661-6555B90C5A00}"/>
                </a:ext>
              </a:extLst>
            </p:cNvPr>
            <p:cNvSpPr txBox="1">
              <a:spLocks/>
            </p:cNvSpPr>
            <p:nvPr/>
          </p:nvSpPr>
          <p:spPr>
            <a:xfrm>
              <a:off x="4237202" y="5634919"/>
              <a:ext cx="2664296" cy="698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F  (E) | id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1D60B25-5FDA-C147-A960-D9E23BABDAEC}"/>
                </a:ext>
              </a:extLst>
            </p:cNvPr>
            <p:cNvSpPr/>
            <p:nvPr/>
          </p:nvSpPr>
          <p:spPr>
            <a:xfrm>
              <a:off x="2987637" y="5587222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3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DC14-C689-CE4E-BAAF-6DFEF1E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Recursive Descent</a:t>
            </a:r>
            <a:r>
              <a:rPr lang="en-US" sz="3200" dirty="0"/>
              <a:t>[</a:t>
            </a:r>
            <a:r>
              <a:rPr lang="zh-CN" altLang="en-US" sz="3200" dirty="0"/>
              <a:t>小结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3FF2-EF48-AC4D-91FD-D65FE75E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Recursive descent </a:t>
            </a:r>
            <a:r>
              <a:rPr lang="en-US" dirty="0"/>
              <a:t>is a simple and general parsing strategy </a:t>
            </a:r>
          </a:p>
          <a:p>
            <a:pPr lvl="1"/>
            <a:r>
              <a:rPr lang="en-US" dirty="0"/>
              <a:t>Left-recursion must be eliminated first</a:t>
            </a:r>
          </a:p>
          <a:p>
            <a:pPr lvl="2"/>
            <a:r>
              <a:rPr lang="en-US" dirty="0"/>
              <a:t>Can be eliminated automatically using some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L(</a:t>
            </a:r>
            <a:r>
              <a:rPr lang="en-US" dirty="0" err="1">
                <a:solidFill>
                  <a:srgbClr val="0000FF"/>
                </a:solidFill>
              </a:rPr>
              <a:t>Recursive_descent</a:t>
            </a:r>
            <a:r>
              <a:rPr lang="en-US" dirty="0">
                <a:solidFill>
                  <a:srgbClr val="0000FF"/>
                </a:solidFill>
              </a:rPr>
              <a:t>) ≡ L(CFG) ≡ CFL</a:t>
            </a:r>
            <a:endParaRPr lang="en-US" dirty="0"/>
          </a:p>
          <a:p>
            <a:r>
              <a:rPr lang="en-US" dirty="0"/>
              <a:t>However it is not popular because of </a:t>
            </a:r>
            <a:r>
              <a:rPr lang="en-US" b="1" dirty="0"/>
              <a:t>backtracking</a:t>
            </a:r>
            <a:r>
              <a:rPr lang="en-US" dirty="0"/>
              <a:t> ­</a:t>
            </a:r>
          </a:p>
          <a:p>
            <a:pPr lvl="1"/>
            <a:r>
              <a:rPr lang="en-US" dirty="0"/>
              <a:t>Backtracking requires re-parsing the same string</a:t>
            </a:r>
          </a:p>
          <a:p>
            <a:pPr lvl="1"/>
            <a:r>
              <a:rPr lang="en-US" dirty="0"/>
              <a:t>Which is inefficient (can take exponential time)</a:t>
            </a:r>
          </a:p>
          <a:p>
            <a:pPr lvl="1"/>
            <a:r>
              <a:rPr lang="en-US" dirty="0"/>
              <a:t>Also undoing semantic actions may be difficult</a:t>
            </a:r>
          </a:p>
          <a:p>
            <a:pPr lvl="2"/>
            <a:r>
              <a:rPr lang="en-US" dirty="0"/>
              <a:t>E.g. removing already added nodes in parse tree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C7A9-6D7E-174C-8930-911DC658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FF07F5-94ED-744A-86CA-B8EAEA129131}"/>
              </a:ext>
            </a:extLst>
          </p:cNvPr>
          <p:cNvGrpSpPr/>
          <p:nvPr/>
        </p:nvGrpSpPr>
        <p:grpSpPr>
          <a:xfrm>
            <a:off x="1501751" y="4509120"/>
            <a:ext cx="5385806" cy="2079060"/>
            <a:chOff x="1384432" y="4077072"/>
            <a:chExt cx="5385806" cy="20790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1431D1-5904-8740-BF42-9B56C7891826}"/>
                </a:ext>
              </a:extLst>
            </p:cNvPr>
            <p:cNvSpPr txBox="1"/>
            <p:nvPr/>
          </p:nvSpPr>
          <p:spPr>
            <a:xfrm>
              <a:off x="3995936" y="4077072"/>
              <a:ext cx="840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Parser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17774-90D7-D549-9013-D74E041226EC}"/>
                </a:ext>
              </a:extLst>
            </p:cNvPr>
            <p:cNvSpPr txBox="1"/>
            <p:nvPr/>
          </p:nvSpPr>
          <p:spPr>
            <a:xfrm>
              <a:off x="1919538" y="4653136"/>
              <a:ext cx="1940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Top-down parser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51576E-0FB9-124A-ADD1-02C792658A17}"/>
                </a:ext>
              </a:extLst>
            </p:cNvPr>
            <p:cNvSpPr txBox="1"/>
            <p:nvPr/>
          </p:nvSpPr>
          <p:spPr>
            <a:xfrm>
              <a:off x="4736604" y="4653136"/>
              <a:ext cx="2033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Bottom-up parser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0A26F2-0B00-CD41-85A0-29EFC97D3CD6}"/>
                </a:ext>
              </a:extLst>
            </p:cNvPr>
            <p:cNvSpPr txBox="1"/>
            <p:nvPr/>
          </p:nvSpPr>
          <p:spPr>
            <a:xfrm>
              <a:off x="1384432" y="5445224"/>
              <a:ext cx="1563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RD-backtrack</a:t>
              </a:r>
            </a:p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parser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970085-50EF-9F44-A3A9-7DCD8426D5ED}"/>
                </a:ext>
              </a:extLst>
            </p:cNvPr>
            <p:cNvSpPr txBox="1"/>
            <p:nvPr/>
          </p:nvSpPr>
          <p:spPr>
            <a:xfrm>
              <a:off x="3346375" y="5448246"/>
              <a:ext cx="122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Predictive</a:t>
              </a:r>
            </a:p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parser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5C673BA6-F043-A041-92F2-4A02E53AD0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7172" y="4881513"/>
              <a:ext cx="541517" cy="723876"/>
            </a:xfrm>
            <a:prstGeom prst="bentConnector3">
              <a:avLst>
                <a:gd name="adj1" fmla="val 471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96356EB4-FA60-4B46-B3D6-A261D5D0D7E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51433" y="4711128"/>
              <a:ext cx="544539" cy="10676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4326D5BB-51C8-BF45-BC40-52826C77747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24703" y="3928365"/>
              <a:ext cx="319970" cy="13374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927FBC1C-0305-E142-B2F3-C1472B0A66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92926" y="3834055"/>
              <a:ext cx="319970" cy="15260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25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  <a:r>
              <a:rPr lang="en-US" sz="3200" dirty="0"/>
              <a:t>[</a:t>
            </a:r>
            <a:r>
              <a:rPr lang="zh-CN" altLang="en-US" sz="3200" dirty="0"/>
              <a:t>分析树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Both previous derivations result in </a:t>
            </a:r>
            <a:r>
              <a:rPr lang="en-US" u="sng" dirty="0"/>
              <a:t>the same</a:t>
            </a:r>
            <a:r>
              <a:rPr lang="en-US" dirty="0"/>
              <a:t> parse tree: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parse tree</a:t>
            </a:r>
            <a:r>
              <a:rPr lang="en-US" dirty="0"/>
              <a:t> is a graphical representation of a derivation </a:t>
            </a:r>
          </a:p>
          <a:p>
            <a:pPr lvl="1"/>
            <a:r>
              <a:rPr lang="en-US" dirty="0"/>
              <a:t>But filters out the order in which productions are applied to replace non-terminals</a:t>
            </a:r>
            <a:r>
              <a:rPr lang="en-US" sz="2000" dirty="0"/>
              <a:t>[</a:t>
            </a:r>
            <a:r>
              <a:rPr lang="zh-CN" altLang="en-US" sz="2000" dirty="0"/>
              <a:t>过滤了推导顺序信息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interior node</a:t>
            </a:r>
            <a:r>
              <a:rPr lang="en-US" dirty="0"/>
              <a:t> represents the application of a production</a:t>
            </a:r>
          </a:p>
          <a:p>
            <a:pPr lvl="2"/>
            <a:r>
              <a:rPr lang="en-US" dirty="0"/>
              <a:t>Labeled with the non-terminal in the LHS of production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Leaves</a:t>
            </a:r>
            <a:r>
              <a:rPr lang="en-US" dirty="0"/>
              <a:t> are labeled by terminals or non-terminals</a:t>
            </a:r>
          </a:p>
          <a:p>
            <a:pPr lvl="2"/>
            <a:r>
              <a:rPr lang="en-US" dirty="0"/>
              <a:t>Constitutes a sentential form (read from left to right)</a:t>
            </a:r>
          </a:p>
          <a:p>
            <a:pPr lvl="2"/>
            <a:r>
              <a:rPr lang="en-US" dirty="0"/>
              <a:t>Called the </a:t>
            </a:r>
            <a:r>
              <a:rPr lang="en-US" b="1" i="1" dirty="0"/>
              <a:t>yield[</a:t>
            </a:r>
            <a:r>
              <a:rPr lang="zh-CN" altLang="en-US" b="1" i="1" dirty="0"/>
              <a:t>产出</a:t>
            </a:r>
            <a:r>
              <a:rPr lang="en-US" b="1" i="1" dirty="0"/>
              <a:t>]</a:t>
            </a:r>
            <a:r>
              <a:rPr lang="en-US" dirty="0"/>
              <a:t> or </a:t>
            </a:r>
            <a:r>
              <a:rPr lang="en-US" b="1" i="1" dirty="0"/>
              <a:t>frontier[</a:t>
            </a:r>
            <a:r>
              <a:rPr lang="zh-CN" altLang="en-US" b="1" i="1" dirty="0"/>
              <a:t>边缘</a:t>
            </a:r>
            <a:r>
              <a:rPr lang="en-US" b="1" i="1" dirty="0"/>
              <a:t>]</a:t>
            </a:r>
            <a:r>
              <a:rPr lang="en-US" dirty="0"/>
              <a:t> of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91402-0484-E548-8A18-9141A26C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32" y="1412776"/>
            <a:ext cx="3779432" cy="2016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FDE56-B62E-F24F-91C6-0D8EAFAB0D28}"/>
              </a:ext>
            </a:extLst>
          </p:cNvPr>
          <p:cNvSpPr txBox="1"/>
          <p:nvPr/>
        </p:nvSpPr>
        <p:spPr>
          <a:xfrm>
            <a:off x="6611400" y="1700808"/>
            <a:ext cx="24847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derivations of string</a:t>
            </a:r>
          </a:p>
          <a:p>
            <a:pPr algn="ctr"/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id * id + id * id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using grammar: </a:t>
            </a:r>
          </a:p>
          <a:p>
            <a:pPr algn="ctr"/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→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i="1" dirty="0">
                <a:solidFill>
                  <a:srgbClr val="0000FF"/>
                </a:solidFill>
              </a:rPr>
              <a:t>E </a:t>
            </a:r>
            <a:r>
              <a:rPr lang="en-US" dirty="0">
                <a:solidFill>
                  <a:srgbClr val="0000FF"/>
                </a:solidFill>
              </a:rPr>
              <a:t>|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| (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 | id</a:t>
            </a:r>
          </a:p>
        </p:txBody>
      </p:sp>
    </p:spTree>
    <p:extLst>
      <p:ext uri="{BB962C8B-B14F-4D97-AF65-F5344CB8AC3E}">
        <p14:creationId xmlns:p14="http://schemas.microsoft.com/office/powerpoint/2010/main" val="15218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Derivations and parse trees: </a:t>
            </a:r>
            <a:r>
              <a:rPr lang="en-US" dirty="0">
                <a:solidFill>
                  <a:srgbClr val="0000FF"/>
                </a:solidFill>
              </a:rPr>
              <a:t>many-to-one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Leftmost derivation order: builds tree left to right</a:t>
            </a:r>
          </a:p>
          <a:p>
            <a:pPr lvl="1"/>
            <a:r>
              <a:rPr lang="en-US" dirty="0"/>
              <a:t>Rightmost derivation order: builds tree right to left</a:t>
            </a:r>
          </a:p>
          <a:p>
            <a:pPr lvl="1"/>
            <a:r>
              <a:rPr lang="en-US" dirty="0"/>
              <a:t>Different parser implementations choose different orders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One-to-one</a:t>
            </a:r>
            <a:r>
              <a:rPr lang="en-US" dirty="0"/>
              <a:t> relationships between parse trees and either leftmost or rightmost derivations</a:t>
            </a:r>
            <a:r>
              <a:rPr lang="en-US" sz="2000" dirty="0"/>
              <a:t>[</a:t>
            </a:r>
            <a:r>
              <a:rPr lang="zh-CN" altLang="en-US" sz="2000" dirty="0"/>
              <a:t>最左或最右推导与分析树具有一对一对应关系</a:t>
            </a:r>
            <a:r>
              <a:rPr lang="en-US" sz="2000" dirty="0"/>
              <a:t>]</a:t>
            </a:r>
          </a:p>
          <a:p>
            <a:endParaRPr lang="en-US" dirty="0"/>
          </a:p>
          <a:p>
            <a:r>
              <a:rPr lang="en-US" dirty="0"/>
              <a:t>Program structure does not depend on </a:t>
            </a:r>
            <a:r>
              <a:rPr lang="en-US" u="sng" dirty="0"/>
              <a:t>order</a:t>
            </a:r>
            <a:r>
              <a:rPr lang="en-US" dirty="0"/>
              <a:t> of rule application, instead it depends on </a:t>
            </a:r>
            <a:r>
              <a:rPr lang="en-US" u="sng" dirty="0"/>
              <a:t>what</a:t>
            </a:r>
            <a:r>
              <a:rPr lang="en-US" dirty="0"/>
              <a:t> production rules are applied</a:t>
            </a:r>
          </a:p>
          <a:p>
            <a:pPr lvl="1"/>
            <a:r>
              <a:rPr lang="en-US" dirty="0"/>
              <a:t>Grammar must define </a:t>
            </a:r>
            <a:r>
              <a:rPr lang="en-US" dirty="0">
                <a:solidFill>
                  <a:srgbClr val="0000FF"/>
                </a:solidFill>
              </a:rPr>
              <a:t>unambiguously</a:t>
            </a:r>
            <a:r>
              <a:rPr lang="en-US" dirty="0"/>
              <a:t> set of rules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Grammar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→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|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| (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 | id</a:t>
            </a:r>
            <a:r>
              <a:rPr lang="en-US" dirty="0"/>
              <a:t> is ambiguous</a:t>
            </a:r>
            <a:r>
              <a:rPr lang="en-US" altLang="zh-CN" sz="2400" dirty="0"/>
              <a:t>[</a:t>
            </a:r>
            <a:r>
              <a:rPr lang="zh-CN" altLang="en-US" sz="2400" dirty="0"/>
              <a:t>二义的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rgbClr val="0000FF"/>
                </a:solidFill>
              </a:rPr>
              <a:t>id * id + id * id</a:t>
            </a:r>
            <a:r>
              <a:rPr lang="en-US" dirty="0"/>
              <a:t> can result in 3 parse trees (and more)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Grammar can apply different rules to derive same string</a:t>
            </a:r>
          </a:p>
          <a:p>
            <a:pPr lvl="1"/>
            <a:r>
              <a:rPr lang="en-US" dirty="0"/>
              <a:t>Meaning of parse tree 1: </a:t>
            </a:r>
            <a:r>
              <a:rPr lang="en-US" dirty="0">
                <a:solidFill>
                  <a:srgbClr val="0000FF"/>
                </a:solidFill>
              </a:rPr>
              <a:t>(id * id) + (id * id)</a:t>
            </a:r>
          </a:p>
          <a:p>
            <a:pPr lvl="1"/>
            <a:r>
              <a:rPr lang="en-US" dirty="0"/>
              <a:t>Meaning of parse tree 2: </a:t>
            </a:r>
            <a:r>
              <a:rPr lang="en-US" dirty="0">
                <a:solidFill>
                  <a:srgbClr val="0000FF"/>
                </a:solidFill>
              </a:rPr>
              <a:t>id * (id + (id * id))</a:t>
            </a:r>
          </a:p>
          <a:p>
            <a:pPr lvl="1"/>
            <a:r>
              <a:rPr lang="en-US" dirty="0"/>
              <a:t>Meaning of parse tree 3: </a:t>
            </a:r>
            <a:r>
              <a:rPr lang="en-US" dirty="0">
                <a:solidFill>
                  <a:srgbClr val="0000FF"/>
                </a:solidFill>
              </a:rPr>
              <a:t>id * ((id + id) * 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FC9C0-7375-BD45-BA8F-DA4D5B7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81273"/>
            <a:ext cx="8018324" cy="280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AB7A6-48BD-DD48-B36E-1D4413E34785}"/>
              </a:ext>
            </a:extLst>
          </p:cNvPr>
          <p:cNvSpPr txBox="1"/>
          <p:nvPr/>
        </p:nvSpPr>
        <p:spPr>
          <a:xfrm>
            <a:off x="6876256" y="5369440"/>
            <a:ext cx="132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</a:rPr>
              <a:t>Preorder?</a:t>
            </a:r>
          </a:p>
          <a:p>
            <a:r>
              <a:rPr lang="en-CN" sz="2000" dirty="0">
                <a:solidFill>
                  <a:srgbClr val="FF0000"/>
                </a:solidFill>
              </a:rPr>
              <a:t>Inorder?</a:t>
            </a:r>
          </a:p>
          <a:p>
            <a:r>
              <a:rPr lang="en-CN" sz="2000" dirty="0">
                <a:solidFill>
                  <a:srgbClr val="FF0000"/>
                </a:solidFill>
              </a:rPr>
              <a:t>Postorder?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93FCD-EBEB-B849-B0E3-CC3478A7DDD4}"/>
              </a:ext>
            </a:extLst>
          </p:cNvPr>
          <p:cNvSpPr txBox="1"/>
          <p:nvPr/>
        </p:nvSpPr>
        <p:spPr>
          <a:xfrm>
            <a:off x="769467" y="4509120"/>
            <a:ext cx="682686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deepest sub-tree is traversed first, thus higher precedence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D455A-2DA1-0347-AC2F-2420A5C263A8}"/>
              </a:ext>
            </a:extLst>
          </p:cNvPr>
          <p:cNvSpPr txBox="1"/>
          <p:nvPr/>
        </p:nvSpPr>
        <p:spPr>
          <a:xfrm>
            <a:off x="7900207" y="557007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6964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  <a:r>
              <a:rPr lang="en-US" sz="3200" dirty="0"/>
              <a:t>[</a:t>
            </a:r>
            <a:r>
              <a:rPr lang="zh-CN" altLang="en-US" sz="3200" dirty="0"/>
              <a:t>二义性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Grammar G is </a:t>
            </a:r>
            <a:r>
              <a:rPr lang="en-US" dirty="0">
                <a:solidFill>
                  <a:srgbClr val="0000FF"/>
                </a:solidFill>
              </a:rPr>
              <a:t>ambiguous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It produces </a:t>
            </a:r>
            <a:r>
              <a:rPr lang="en-US" dirty="0">
                <a:solidFill>
                  <a:srgbClr val="0000FF"/>
                </a:solidFill>
              </a:rPr>
              <a:t>more than one parse tree</a:t>
            </a:r>
            <a:r>
              <a:rPr lang="en-US" dirty="0"/>
              <a:t> for some sentence</a:t>
            </a:r>
          </a:p>
          <a:p>
            <a:pPr lvl="1"/>
            <a:r>
              <a:rPr lang="en-US" dirty="0"/>
              <a:t>i.e., there exist a string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  <a:r>
              <a:rPr lang="en-US" dirty="0"/>
              <a:t> ∈ L(G) such that</a:t>
            </a:r>
          </a:p>
          <a:p>
            <a:pPr lvl="1"/>
            <a:r>
              <a:rPr lang="en-US" dirty="0"/>
              <a:t>more than one parse tree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pPr marL="457200" lvl="1" indent="0">
              <a:buNone/>
            </a:pPr>
            <a:r>
              <a:rPr lang="en-US" dirty="0"/>
              <a:t>    ≡ more than one leftmost derivation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pPr marL="457200" lvl="1" indent="0">
              <a:buNone/>
            </a:pPr>
            <a:r>
              <a:rPr lang="en-US" dirty="0"/>
              <a:t>    ≡ more than one rightmost derivation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r>
              <a:rPr lang="en-US" dirty="0"/>
              <a:t>Unambiguous grammars are preferred for most parsers</a:t>
            </a:r>
            <a:r>
              <a:rPr lang="en-US" sz="2400" dirty="0"/>
              <a:t>[</a:t>
            </a:r>
            <a:r>
              <a:rPr lang="zh-CN" altLang="en-US" sz="2400" dirty="0"/>
              <a:t>文法最好没有歧义性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Ambiguity of the grammar implies that at least some strings in its language have different structures (parse trees)</a:t>
            </a:r>
          </a:p>
          <a:p>
            <a:pPr lvl="1"/>
            <a:r>
              <a:rPr lang="en-US" dirty="0"/>
              <a:t>Thus, such a grammar is unlikely to be useful for a programming language, because two structures for the same string (program) implies two different meanings (executable equivalent programs) for this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43241-4CA4-D542-B9D9-BB771FC3321F}"/>
              </a:ext>
            </a:extLst>
          </p:cNvPr>
          <p:cNvSpPr txBox="1"/>
          <p:nvPr/>
        </p:nvSpPr>
        <p:spPr>
          <a:xfrm>
            <a:off x="2802100" y="6636137"/>
            <a:ext cx="386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http://infolab.stanford.edu/~ullman/ialc/slides/slides7.pdf</a:t>
            </a:r>
            <a:r>
              <a:rPr lang="en-US" sz="1200" dirty="0"/>
              <a:t> 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21478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Ambiguity is the property of the grammar, not the language</a:t>
            </a:r>
          </a:p>
          <a:p>
            <a:pPr lvl="1"/>
            <a:r>
              <a:rPr lang="en-US" dirty="0"/>
              <a:t>Just because G is ambiguous, does not mean L(G) is inherently ambiguous</a:t>
            </a:r>
          </a:p>
          <a:p>
            <a:pPr lvl="1"/>
            <a:r>
              <a:rPr lang="en-US" dirty="0"/>
              <a:t>A G′ can exist where G′ is unambiguous and L(G′) ≡ L(G)</a:t>
            </a:r>
          </a:p>
          <a:p>
            <a:r>
              <a:rPr lang="en-US" dirty="0"/>
              <a:t>Impossible to convert ambiguous to unambiguous grammar automatically</a:t>
            </a:r>
            <a:r>
              <a:rPr lang="en-US" sz="2400" dirty="0"/>
              <a:t>[</a:t>
            </a:r>
            <a:r>
              <a:rPr lang="zh-CN" altLang="en-US" sz="2400" dirty="0"/>
              <a:t>歧义不能自动消除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It is (often) possible to rewrite grammar to remove ambiguity</a:t>
            </a:r>
          </a:p>
          <a:p>
            <a:pPr lvl="1"/>
            <a:r>
              <a:rPr lang="en-US" dirty="0"/>
              <a:t>Or, use ambiguous grammar, along with disambiguating rules to “throw away” undesirable parse trees, leaving only one tree for each sentence (as in YACC)</a:t>
            </a:r>
          </a:p>
          <a:p>
            <a:pPr lvl="2"/>
            <a:r>
              <a:rPr lang="en-US" dirty="0"/>
              <a:t>A parse tree would be used subsequently for semantic analysis; more than one parse tree would imply several interpretations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F40-3524-744A-BCC5-BCF25B6F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Remove Ambiguity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消除二义性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90227-135D-FC46-B412-2EC6C9B7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3B506-758A-224E-9B51-57D70F5D22A5}"/>
              </a:ext>
            </a:extLst>
          </p:cNvPr>
          <p:cNvSpPr txBox="1"/>
          <p:nvPr/>
        </p:nvSpPr>
        <p:spPr>
          <a:xfrm>
            <a:off x="131620" y="3363676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→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| (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) | id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BFFD6D-3FB6-BA4F-AEA1-62748C6F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844612"/>
          </a:xfrm>
        </p:spPr>
        <p:txBody>
          <a:bodyPr>
            <a:normAutofit/>
          </a:bodyPr>
          <a:lstStyle/>
          <a:p>
            <a:r>
              <a:rPr lang="en-US" dirty="0"/>
              <a:t>Specify precedence</a:t>
            </a:r>
            <a:r>
              <a:rPr lang="en-US" sz="2400" dirty="0"/>
              <a:t>[</a:t>
            </a:r>
            <a:r>
              <a:rPr lang="zh-CN" altLang="en-US" sz="2400" dirty="0"/>
              <a:t>指定优先级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The higher level of the production, the lower priority of operator</a:t>
            </a:r>
          </a:p>
          <a:p>
            <a:pPr lvl="1"/>
            <a:r>
              <a:rPr lang="en-US" sz="2000" dirty="0"/>
              <a:t>The lower level of the production, the higher priority of operator</a:t>
            </a:r>
          </a:p>
          <a:p>
            <a:r>
              <a:rPr lang="en-US" dirty="0"/>
              <a:t>Specify associativity</a:t>
            </a:r>
            <a:r>
              <a:rPr lang="en-US" sz="2400" dirty="0"/>
              <a:t>[</a:t>
            </a:r>
            <a:r>
              <a:rPr lang="zh-CN" altLang="en-US" sz="2400" dirty="0"/>
              <a:t>指定结合性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If the operator is left associative, induce left recursion in its production</a:t>
            </a:r>
          </a:p>
          <a:p>
            <a:pPr lvl="1"/>
            <a:r>
              <a:rPr lang="en-US" sz="2000" dirty="0"/>
              <a:t>If the operator is right associative, induce right recursion in its 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6C7A8-1696-B547-9D5F-885B759D6874}"/>
              </a:ext>
            </a:extLst>
          </p:cNvPr>
          <p:cNvSpPr txBox="1"/>
          <p:nvPr/>
        </p:nvSpPr>
        <p:spPr>
          <a:xfrm>
            <a:off x="2555776" y="5360580"/>
            <a:ext cx="2696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// lowest precedence +</a:t>
            </a:r>
          </a:p>
          <a:p>
            <a:r>
              <a:rPr lang="en-US" sz="2000" dirty="0">
                <a:sym typeface="Wingdings" pitchFamily="2" charset="2"/>
              </a:rPr>
              <a:t>// middle precedence *</a:t>
            </a:r>
          </a:p>
          <a:p>
            <a:r>
              <a:rPr lang="en-US" sz="2000" dirty="0">
                <a:sym typeface="Wingdings" pitchFamily="2" charset="2"/>
              </a:rPr>
              <a:t>// highest precedence 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7176F-FE70-D243-9D7A-81A54AA9EE71}"/>
              </a:ext>
            </a:extLst>
          </p:cNvPr>
          <p:cNvSpPr txBox="1"/>
          <p:nvPr/>
        </p:nvSpPr>
        <p:spPr>
          <a:xfrm>
            <a:off x="5690582" y="5018060"/>
            <a:ext cx="348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Now, can only have more ‘+’ on left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227C5-A89A-8243-944D-336ED3CB5ED2}"/>
              </a:ext>
            </a:extLst>
          </p:cNvPr>
          <p:cNvSpPr txBox="1"/>
          <p:nvPr/>
        </p:nvSpPr>
        <p:spPr>
          <a:xfrm>
            <a:off x="2555776" y="3884855"/>
            <a:ext cx="1979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"/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 marL="18"/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*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endParaRPr lang="en-US" sz="2400" i="1" dirty="0">
              <a:sym typeface="Wingdings" pitchFamily="2" charset="2"/>
            </a:endParaRPr>
          </a:p>
          <a:p>
            <a:pPr marL="18"/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(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 | id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6FDC75-59C7-9B4D-88F1-4120E68A0A46}"/>
              </a:ext>
            </a:extLst>
          </p:cNvPr>
          <p:cNvGrpSpPr/>
          <p:nvPr/>
        </p:nvGrpSpPr>
        <p:grpSpPr>
          <a:xfrm>
            <a:off x="5114514" y="3863513"/>
            <a:ext cx="3126981" cy="1200329"/>
            <a:chOff x="5114514" y="3863513"/>
            <a:chExt cx="3126981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EA540-20BF-5643-9881-3B64CC5E5F4D}"/>
                </a:ext>
              </a:extLst>
            </p:cNvPr>
            <p:cNvSpPr txBox="1"/>
            <p:nvPr/>
          </p:nvSpPr>
          <p:spPr>
            <a:xfrm>
              <a:off x="6444208" y="3863513"/>
              <a:ext cx="1797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"/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E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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E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+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|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endParaRPr lang="en-US" sz="2400" i="1" dirty="0">
                <a:sym typeface="Wingdings" pitchFamily="2" charset="2"/>
              </a:endParaRPr>
            </a:p>
            <a:p>
              <a:pPr marL="18"/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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*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F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|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F</a:t>
              </a:r>
              <a:endParaRPr lang="en-US" sz="2400" i="1" dirty="0">
                <a:sym typeface="Wingdings" pitchFamily="2" charset="2"/>
              </a:endParaRPr>
            </a:p>
            <a:p>
              <a:pPr marL="18"/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F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 (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E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) | id</a:t>
              </a:r>
              <a:endParaRPr lang="en-US" sz="2400" dirty="0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484A1979-19B0-6D46-9317-872DC916B8C5}"/>
                </a:ext>
              </a:extLst>
            </p:cNvPr>
            <p:cNvSpPr/>
            <p:nvPr/>
          </p:nvSpPr>
          <p:spPr>
            <a:xfrm>
              <a:off x="5114514" y="4271912"/>
              <a:ext cx="753630" cy="542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Bent Arrow 14">
            <a:extLst>
              <a:ext uri="{FF2B5EF4-FFF2-40B4-BE49-F238E27FC236}">
                <a16:creationId xmlns:a16="http://schemas.microsoft.com/office/drawing/2014/main" id="{23B93186-CD76-8147-8230-E9258FBBB794}"/>
              </a:ext>
            </a:extLst>
          </p:cNvPr>
          <p:cNvSpPr/>
          <p:nvPr/>
        </p:nvSpPr>
        <p:spPr>
          <a:xfrm flipV="1">
            <a:off x="1099186" y="3783619"/>
            <a:ext cx="1205401" cy="1038448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7433D-82C7-4D4C-B519-9E4E16211B0C}"/>
              </a:ext>
            </a:extLst>
          </p:cNvPr>
          <p:cNvSpPr txBox="1"/>
          <p:nvPr/>
        </p:nvSpPr>
        <p:spPr>
          <a:xfrm>
            <a:off x="6369746" y="5301208"/>
            <a:ext cx="2402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// + is left-associative</a:t>
            </a:r>
          </a:p>
          <a:p>
            <a:r>
              <a:rPr lang="en-US" sz="2000" dirty="0">
                <a:sym typeface="Wingdings" pitchFamily="2" charset="2"/>
              </a:rPr>
              <a:t>// * is left-associative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1EDC8-D7AA-164D-B875-C8F56B2CCAE9}"/>
              </a:ext>
            </a:extLst>
          </p:cNvPr>
          <p:cNvSpPr txBox="1"/>
          <p:nvPr/>
        </p:nvSpPr>
        <p:spPr>
          <a:xfrm>
            <a:off x="1005854" y="5048838"/>
            <a:ext cx="4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to get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id + (id + id) 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(id + id) + id</a:t>
            </a:r>
          </a:p>
        </p:txBody>
      </p:sp>
    </p:spTree>
    <p:extLst>
      <p:ext uri="{BB962C8B-B14F-4D97-AF65-F5344CB8AC3E}">
        <p14:creationId xmlns:p14="http://schemas.microsoft.com/office/powerpoint/2010/main" val="262774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AE5-2D44-184A-B0D4-54B00884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Grammar </a:t>
            </a:r>
            <a:r>
              <a:rPr lang="en-US" dirty="0">
                <a:sym typeface="Wingdings" pitchFamily="2" charset="2"/>
              </a:rPr>
              <a:t> Parser</a:t>
            </a:r>
            <a:r>
              <a:rPr lang="en-US" sz="3200" dirty="0"/>
              <a:t>[</a:t>
            </a:r>
            <a:r>
              <a:rPr lang="zh-CN" altLang="en-US" sz="3200" dirty="0"/>
              <a:t>文法到分析器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7E6-7AD7-C848-B912-5B51B434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What exactly is </a:t>
            </a:r>
            <a:r>
              <a:rPr lang="en-US" b="1" dirty="0"/>
              <a:t>parsing</a:t>
            </a:r>
            <a:r>
              <a:rPr lang="en-US" dirty="0"/>
              <a:t>, or syntax analysis?</a:t>
            </a:r>
            <a:r>
              <a:rPr lang="en-US" sz="2400" dirty="0"/>
              <a:t>[</a:t>
            </a:r>
            <a:r>
              <a:rPr lang="zh-CN" altLang="en-US" sz="2400" dirty="0"/>
              <a:t>语法分析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To process an input string for a given grammar,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compose the derivation</a:t>
            </a:r>
            <a:r>
              <a:rPr lang="en-US" dirty="0"/>
              <a:t> if the string is in the language</a:t>
            </a:r>
          </a:p>
          <a:p>
            <a:pPr lvl="1"/>
            <a:r>
              <a:rPr lang="en-US" dirty="0"/>
              <a:t>Two subtasks</a:t>
            </a:r>
          </a:p>
          <a:p>
            <a:pPr lvl="2"/>
            <a:r>
              <a:rPr lang="en-US" dirty="0"/>
              <a:t>determine if string can be derived from grammar or not</a:t>
            </a:r>
          </a:p>
          <a:p>
            <a:pPr lvl="2"/>
            <a:r>
              <a:rPr lang="en-US" dirty="0"/>
              <a:t>build a representation of derivation and pass to next phase</a:t>
            </a:r>
          </a:p>
          <a:p>
            <a:r>
              <a:rPr lang="en-US" dirty="0"/>
              <a:t>What is the best representation of derivation?</a:t>
            </a:r>
            <a:r>
              <a:rPr lang="en-US" sz="2400" dirty="0"/>
              <a:t>[</a:t>
            </a:r>
            <a:r>
              <a:rPr lang="zh-CN" altLang="en-US" sz="2400" dirty="0"/>
              <a:t>推导表示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Can be a parse tree ­or an abstract syntax tree</a:t>
            </a:r>
          </a:p>
          <a:p>
            <a:r>
              <a:rPr lang="en-US" dirty="0"/>
              <a:t>An abstract syntax tree is</a:t>
            </a:r>
            <a:r>
              <a:rPr lang="en-US" sz="2400" dirty="0"/>
              <a:t>[</a:t>
            </a:r>
            <a:r>
              <a:rPr lang="zh-CN" altLang="en-US" sz="2400" dirty="0"/>
              <a:t>抽象语法树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Abbreviated representation of a parse tree</a:t>
            </a:r>
          </a:p>
          <a:p>
            <a:pPr lvl="1"/>
            <a:r>
              <a:rPr lang="en-US" dirty="0"/>
              <a:t>Drops some details without compromising meaning</a:t>
            </a:r>
          </a:p>
          <a:p>
            <a:pPr lvl="2"/>
            <a:r>
              <a:rPr lang="en-US" dirty="0"/>
              <a:t>some terminal symbols that no longer contribute to semantics are dropped (e.g. parentheses)</a:t>
            </a:r>
          </a:p>
          <a:p>
            <a:pPr lvl="2"/>
            <a:r>
              <a:rPr lang="en-US" dirty="0"/>
              <a:t>internal nodes may contain terminal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0B18-F0D2-EC4F-980A-B8012BF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27366</TotalTime>
  <Words>2813</Words>
  <Application>Microsoft Macintosh PowerPoint</Application>
  <PresentationFormat>On-screen Show (4:3)</PresentationFormat>
  <Paragraphs>437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</vt:lpstr>
      <vt:lpstr>Parse Trees[分析树]</vt:lpstr>
      <vt:lpstr>Parse Trees (cont.)</vt:lpstr>
      <vt:lpstr>Different Parse Trees</vt:lpstr>
      <vt:lpstr>Ambiguity[二义性]</vt:lpstr>
      <vt:lpstr>Ambiguity (cont.)</vt:lpstr>
      <vt:lpstr>Remove Ambiguity[消除二义性]</vt:lpstr>
      <vt:lpstr>Grammar  Parser[文法到分析器]</vt:lpstr>
      <vt:lpstr>Example: Abstract Syntax Tree</vt:lpstr>
      <vt:lpstr>Summary of CFG[小结]</vt:lpstr>
      <vt:lpstr>Parser Types[分析器类型]</vt:lpstr>
      <vt:lpstr>Parser Types (cont.)</vt:lpstr>
      <vt:lpstr>Example</vt:lpstr>
      <vt:lpstr>Preview: Bottom-up Parsing[自低向上]</vt:lpstr>
      <vt:lpstr>Top-down Parsers[自顶向下]</vt:lpstr>
      <vt:lpstr>RDP with Backtracking[回溯]</vt:lpstr>
      <vt:lpstr>Recursive Decent Example</vt:lpstr>
      <vt:lpstr>Recursive Decent Example (cont.)</vt:lpstr>
      <vt:lpstr>Recursive Decent Example (cont.)</vt:lpstr>
      <vt:lpstr>Left Recursion Problem[左递归问题]</vt:lpstr>
      <vt:lpstr>Left Recursion[左递归]</vt:lpstr>
      <vt:lpstr>Remove Left Recursion[消除左递归]</vt:lpstr>
      <vt:lpstr>Remove Left Recursion (cont.)</vt:lpstr>
      <vt:lpstr>Summary of Recursive Descent[小结]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1803</cp:revision>
  <dcterms:created xsi:type="dcterms:W3CDTF">2016-04-18T09:33:21Z</dcterms:created>
  <dcterms:modified xsi:type="dcterms:W3CDTF">2022-03-10T08:32:43Z</dcterms:modified>
</cp:coreProperties>
</file>