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26"/>
  </p:notesMasterIdLst>
  <p:handoutMasterIdLst>
    <p:handoutMasterId r:id="rId27"/>
  </p:handoutMasterIdLst>
  <p:sldIdLst>
    <p:sldId id="519" r:id="rId2"/>
    <p:sldId id="726" r:id="rId3"/>
    <p:sldId id="661" r:id="rId4"/>
    <p:sldId id="662" r:id="rId5"/>
    <p:sldId id="663" r:id="rId6"/>
    <p:sldId id="664" r:id="rId7"/>
    <p:sldId id="667" r:id="rId8"/>
    <p:sldId id="668" r:id="rId9"/>
    <p:sldId id="669" r:id="rId10"/>
    <p:sldId id="689" r:id="rId11"/>
    <p:sldId id="671" r:id="rId12"/>
    <p:sldId id="672" r:id="rId13"/>
    <p:sldId id="673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675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18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36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54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7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5906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08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268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450" algn="l" defTabSz="914362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36" autoAdjust="0"/>
    <p:restoredTop sz="82546" autoAdjust="0"/>
  </p:normalViewPr>
  <p:slideViewPr>
    <p:cSldViewPr>
      <p:cViewPr varScale="1">
        <p:scale>
          <a:sx n="92" d="100"/>
          <a:sy n="92" d="100"/>
        </p:scale>
        <p:origin x="1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2022/3/15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6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8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50" algn="l" defTabSz="91436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26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753368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9512" y="3429422"/>
            <a:ext cx="8784976" cy="2447850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3284984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4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alibri" panose="020F0502020204030204" pitchFamily="34" charset="0"/>
              <a:buChar char="−"/>
              <a:defRPr/>
            </a:lvl2pPr>
            <a:lvl3pPr marL="1143000" indent="-228600">
              <a:buSzPct val="50000"/>
              <a:buFont typeface="Wingdings" panose="05000000000000000000" pitchFamily="2" charset="2"/>
              <a:buChar char="p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98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9512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0728"/>
            <a:ext cx="4316288" cy="519623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6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59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0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9512" y="980728"/>
            <a:ext cx="8784976" cy="5196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707904" y="63762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8AB8F-6C8F-46EE-8741-64B361E88E7D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395804"/>
            <a:ext cx="1224136" cy="417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2"/>
          <p:cNvPicPr>
            <a:picLocks noChangeAspect="1"/>
          </p:cNvPicPr>
          <p:nvPr userDrawn="1"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8424" y="6356350"/>
            <a:ext cx="576064" cy="44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9" r:id="rId3"/>
    <p:sldLayoutId id="2147483711" r:id="rId4"/>
    <p:sldLayoutId id="214748371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xianweiz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Compilation Principle</a:t>
            </a:r>
            <a:br>
              <a:rPr lang="en-US" altLang="zh-CN" dirty="0"/>
            </a:br>
            <a:r>
              <a:rPr lang="zh-CN" altLang="en-US" dirty="0"/>
              <a:t>编 译 原 理</a:t>
            </a: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79512" y="3429421"/>
            <a:ext cx="8784976" cy="3167931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讲：语法分析</a:t>
            </a:r>
            <a:r>
              <a:rPr lang="en-US" altLang="zh-CN" dirty="0"/>
              <a:t>(4)</a:t>
            </a:r>
          </a:p>
          <a:p>
            <a:endParaRPr lang="en-US" altLang="zh-CN" sz="900" dirty="0"/>
          </a:p>
          <a:p>
            <a:r>
              <a:rPr lang="zh-CN" altLang="en-US" sz="3900" dirty="0"/>
              <a:t>张献伟</a:t>
            </a:r>
            <a:endParaRPr lang="en-US" altLang="zh-CN" sz="3900" dirty="0"/>
          </a:p>
          <a:p>
            <a:r>
              <a:rPr lang="en-US" altLang="zh-CN" sz="3900" dirty="0">
                <a:hlinkClick r:id="rId3"/>
              </a:rPr>
              <a:t>xianweiz.github.io</a:t>
            </a:r>
            <a:endParaRPr lang="en-US" altLang="zh-CN" sz="3900" dirty="0"/>
          </a:p>
          <a:p>
            <a:r>
              <a:rPr lang="en-US" altLang="zh-CN" sz="3900" dirty="0"/>
              <a:t>DCS290, 3/15/2022</a:t>
            </a:r>
          </a:p>
        </p:txBody>
      </p:sp>
      <p:pic>
        <p:nvPicPr>
          <p:cNvPr id="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808" y="241028"/>
            <a:ext cx="4546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70" y="188640"/>
            <a:ext cx="2447925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11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AA5-F592-964C-9ACB-C0817E9D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Parse Table: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3C55-C83F-9044-8AD1-18581059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 with 2D parse table</a:t>
            </a:r>
          </a:p>
          <a:p>
            <a:pPr lvl="1"/>
            <a:r>
              <a:rPr lang="en-US" b="1" dirty="0"/>
              <a:t>First column </a:t>
            </a:r>
            <a:r>
              <a:rPr lang="en-US" dirty="0"/>
              <a:t>lists all </a:t>
            </a:r>
            <a:r>
              <a:rPr lang="en-US" u="sng" dirty="0"/>
              <a:t>non-terminals</a:t>
            </a:r>
            <a:r>
              <a:rPr lang="en-US" dirty="0"/>
              <a:t> in the grammar</a:t>
            </a:r>
          </a:p>
          <a:p>
            <a:pPr lvl="2"/>
            <a:r>
              <a:rPr lang="en-US" dirty="0"/>
              <a:t>I.e., leftmost non-terminal in derivation</a:t>
            </a:r>
          </a:p>
          <a:p>
            <a:pPr lvl="1"/>
            <a:r>
              <a:rPr lang="en-US" b="1" dirty="0"/>
              <a:t>First row</a:t>
            </a:r>
            <a:r>
              <a:rPr lang="en-US" dirty="0"/>
              <a:t> lists all possible </a:t>
            </a:r>
            <a:r>
              <a:rPr lang="en-US" u="sng" dirty="0"/>
              <a:t>terminals</a:t>
            </a:r>
            <a:r>
              <a:rPr lang="en-US" dirty="0"/>
              <a:t> in the grammar and $</a:t>
            </a:r>
          </a:p>
          <a:p>
            <a:pPr lvl="2"/>
            <a:r>
              <a:rPr lang="en-US" dirty="0"/>
              <a:t>I.e., next input token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table entry</a:t>
            </a:r>
            <a:r>
              <a:rPr lang="en-US" dirty="0"/>
              <a:t> contains one </a:t>
            </a:r>
            <a:r>
              <a:rPr lang="en-US" u="sng" dirty="0"/>
              <a:t>production</a:t>
            </a:r>
          </a:p>
          <a:p>
            <a:pPr lvl="2"/>
            <a:r>
              <a:rPr lang="en-US" dirty="0"/>
              <a:t>One action for each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&lt;non-terminal, input&gt;</a:t>
            </a:r>
            <a:r>
              <a:rPr lang="en-US" dirty="0"/>
              <a:t> combination</a:t>
            </a:r>
          </a:p>
          <a:p>
            <a:pPr lvl="2"/>
            <a:r>
              <a:rPr lang="en-US" dirty="0"/>
              <a:t>It “predicts” the correct action based on one lookahead</a:t>
            </a:r>
          </a:p>
          <a:p>
            <a:pPr lvl="2"/>
            <a:r>
              <a:rPr lang="en-US" dirty="0"/>
              <a:t>No backtracking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3AE81-2DA7-7643-A11B-3C74A9C9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80456A-5F1F-A84E-939F-690037CA2B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023765"/>
              </p:ext>
            </p:extLst>
          </p:nvPr>
        </p:nvGraphicFramePr>
        <p:xfrm>
          <a:off x="107503" y="1059899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7AD1C8C-7F6B-C641-83D8-8C49466AC2B8}"/>
              </a:ext>
            </a:extLst>
          </p:cNvPr>
          <p:cNvSpPr/>
          <p:nvPr/>
        </p:nvSpPr>
        <p:spPr>
          <a:xfrm>
            <a:off x="179511" y="1484784"/>
            <a:ext cx="648072" cy="1658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ED754C-E86D-D245-B2AF-5AA427CDF1F1}"/>
              </a:ext>
            </a:extLst>
          </p:cNvPr>
          <p:cNvSpPr/>
          <p:nvPr/>
        </p:nvSpPr>
        <p:spPr>
          <a:xfrm>
            <a:off x="930305" y="1059899"/>
            <a:ext cx="6305991" cy="424885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5D0C78-F40F-F14D-A599-571EF6385A08}"/>
              </a:ext>
            </a:extLst>
          </p:cNvPr>
          <p:cNvSpPr/>
          <p:nvPr/>
        </p:nvSpPr>
        <p:spPr>
          <a:xfrm>
            <a:off x="930305" y="1484785"/>
            <a:ext cx="6305991" cy="165881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042C2-0B00-5F41-94AC-AE8F67B496D2}"/>
              </a:ext>
            </a:extLst>
          </p:cNvPr>
          <p:cNvSpPr txBox="1"/>
          <p:nvPr/>
        </p:nvSpPr>
        <p:spPr>
          <a:xfrm>
            <a:off x="7236296" y="1316916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5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  <p:bldP spid="9" grpId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C608-4D29-ED48-BA5A-A56CD6E49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LL(1) Parsing Algorithm</a:t>
            </a:r>
            <a:r>
              <a:rPr lang="en-US" sz="3200" dirty="0"/>
              <a:t>[</a:t>
            </a:r>
            <a:r>
              <a:rPr lang="zh-CN" altLang="en-US" sz="3200" dirty="0"/>
              <a:t>算法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7FC3-30A1-1540-88D4-97F47DA27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760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 state</a:t>
            </a:r>
            <a:r>
              <a:rPr lang="en-US" sz="2400" dirty="0"/>
              <a:t>[</a:t>
            </a:r>
            <a:r>
              <a:rPr lang="zh-CN" altLang="en-US" sz="2400" dirty="0"/>
              <a:t>初始态</a:t>
            </a:r>
            <a:r>
              <a:rPr lang="en-US" sz="2400" dirty="0"/>
              <a:t>]</a:t>
            </a:r>
          </a:p>
          <a:p>
            <a:pPr lvl="1"/>
            <a:r>
              <a:rPr lang="en-US" b="1" dirty="0"/>
              <a:t>Input</a:t>
            </a:r>
            <a:r>
              <a:rPr lang="en-US" dirty="0"/>
              <a:t> tape: input tokens followed by ’$’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start symbol followed by ’$’ at bottom</a:t>
            </a:r>
          </a:p>
          <a:p>
            <a:r>
              <a:rPr lang="en-US" dirty="0"/>
              <a:t>General idea</a:t>
            </a:r>
            <a:r>
              <a:rPr lang="en-US" sz="2400" dirty="0"/>
              <a:t>[</a:t>
            </a:r>
            <a:r>
              <a:rPr lang="zh-CN" altLang="en-US" sz="2400" dirty="0"/>
              <a:t>总体思路</a:t>
            </a:r>
            <a:r>
              <a:rPr lang="en-US" sz="2400" dirty="0"/>
              <a:t>]</a:t>
            </a:r>
            <a:r>
              <a:rPr lang="en-US" dirty="0"/>
              <a:t>: repeat one of two actions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Expand</a:t>
            </a:r>
            <a:r>
              <a:rPr lang="en-US" dirty="0"/>
              <a:t> symbol at top of stack by applying a production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Match</a:t>
            </a:r>
            <a:r>
              <a:rPr lang="en-US" dirty="0"/>
              <a:t> terminal symbol at top of stack with input token</a:t>
            </a:r>
          </a:p>
          <a:p>
            <a:r>
              <a:rPr lang="en-US" dirty="0"/>
              <a:t>Step-by-step</a:t>
            </a:r>
            <a:r>
              <a:rPr lang="en-US" sz="2400" dirty="0"/>
              <a:t>[</a:t>
            </a:r>
            <a:r>
              <a:rPr lang="zh-CN" altLang="en-CN" sz="2400" dirty="0"/>
              <a:t>每步操作</a:t>
            </a:r>
            <a:r>
              <a:rPr lang="en-US" sz="2400" dirty="0"/>
              <a:t>]</a:t>
            </a:r>
            <a:r>
              <a:rPr lang="en-US" dirty="0"/>
              <a:t> parsing based on </a:t>
            </a:r>
            <a:r>
              <a:rPr lang="en-US" dirty="0">
                <a:solidFill>
                  <a:srgbClr val="0000FF"/>
                </a:solidFill>
              </a:rPr>
              <a:t>&lt;X, a&gt;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pPr lvl="2"/>
            <a:r>
              <a:rPr lang="en-US" dirty="0"/>
              <a:t>If X ∈ T, then</a:t>
            </a:r>
          </a:p>
          <a:p>
            <a:pPr lvl="3"/>
            <a:r>
              <a:rPr lang="en-US" dirty="0"/>
              <a:t>If X == a == $, parser halts with “success”</a:t>
            </a:r>
          </a:p>
          <a:p>
            <a:pPr lvl="3"/>
            <a:r>
              <a:rPr lang="en-US" dirty="0"/>
              <a:t>If X == a != $, successful match, pop X from stack and advance input head</a:t>
            </a:r>
          </a:p>
          <a:p>
            <a:pPr lvl="3"/>
            <a:r>
              <a:rPr lang="en-US" dirty="0"/>
              <a:t>If X != a,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  <a:p>
            <a:pPr lvl="2"/>
            <a:r>
              <a:rPr lang="en-US" dirty="0"/>
              <a:t>If X ∈ N, then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‘X→RHS”, pop X and push RHS to stack</a:t>
            </a:r>
          </a:p>
          <a:p>
            <a:pPr lvl="3"/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== empty, parser halts and input is </a:t>
            </a:r>
            <a:r>
              <a:rPr lang="en-US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2993-F1BA-6F44-962B-61D9168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9EB68-0CC9-604C-9DFF-E3B97555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956" y="432459"/>
            <a:ext cx="2302532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65F64-EA9D-594C-B352-39B845CA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RHS in Reverse Order</a:t>
            </a:r>
            <a:r>
              <a:rPr lang="en-US" sz="3200" dirty="0"/>
              <a:t>[</a:t>
            </a:r>
            <a:r>
              <a:rPr lang="zh-CN" altLang="en-US" sz="3200" dirty="0"/>
              <a:t>逆序</a:t>
            </a:r>
            <a:r>
              <a:rPr lang="zh-CN" altLang="en-CN" sz="3200" dirty="0"/>
              <a:t>入栈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0BC-6C76-5E48-A268-29F0D0403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&lt;X, a&gt;</a:t>
            </a:r>
          </a:p>
          <a:p>
            <a:pPr lvl="1"/>
            <a:r>
              <a:rPr lang="en-US" dirty="0"/>
              <a:t>X: symbol at the top of the stack</a:t>
            </a:r>
          </a:p>
          <a:p>
            <a:pPr lvl="1"/>
            <a:r>
              <a:rPr lang="en-US" dirty="0"/>
              <a:t>a: current input token</a:t>
            </a:r>
          </a:p>
          <a:p>
            <a:r>
              <a:rPr lang="en-US" dirty="0"/>
              <a:t>If M[</a:t>
            </a:r>
            <a:r>
              <a:rPr lang="en-US" dirty="0" err="1"/>
              <a:t>X,a</a:t>
            </a:r>
            <a:r>
              <a:rPr lang="en-US" dirty="0"/>
              <a:t>] = “</a:t>
            </a:r>
            <a:r>
              <a:rPr lang="en-US" dirty="0">
                <a:solidFill>
                  <a:srgbClr val="0000FF"/>
                </a:solidFill>
              </a:rPr>
              <a:t>X →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Performs the leftmost derivation: </a:t>
            </a:r>
            <a:r>
              <a:rPr lang="el-GR" dirty="0"/>
              <a:t>α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</a:t>
            </a:r>
            <a:r>
              <a:rPr lang="el-GR" dirty="0"/>
              <a:t>β ⇒ α </a:t>
            </a:r>
            <a:r>
              <a:rPr lang="en-US" dirty="0" err="1">
                <a:solidFill>
                  <a:srgbClr val="0000FF"/>
                </a:solidFill>
              </a:rPr>
              <a:t>BcD</a:t>
            </a:r>
            <a:r>
              <a:rPr lang="en-US" dirty="0"/>
              <a:t> </a:t>
            </a:r>
            <a:r>
              <a:rPr lang="el-GR" dirty="0"/>
              <a:t>β</a:t>
            </a:r>
            <a:endParaRPr lang="en-US" dirty="0"/>
          </a:p>
          <a:p>
            <a:pPr lvl="1"/>
            <a:r>
              <a:rPr lang="el-GR" dirty="0"/>
              <a:t>α: </a:t>
            </a:r>
            <a:r>
              <a:rPr lang="en-US" dirty="0"/>
              <a:t>string that has already been matched with input</a:t>
            </a:r>
          </a:p>
          <a:p>
            <a:pPr lvl="1"/>
            <a:r>
              <a:rPr lang="el-GR" dirty="0"/>
              <a:t>β: </a:t>
            </a:r>
            <a:r>
              <a:rPr lang="en-US" dirty="0"/>
              <a:t>string yet to be matched, corresponding to the ...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84717-2567-D649-9211-78C240FE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6493D-B145-D84F-83C1-B4F3F9BE0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008" y="2708920"/>
            <a:ext cx="2664296" cy="21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07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407F-96CE-474A-97EF-6A36C0FA7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Apply LL(1) Parsing to Grammar</a:t>
            </a:r>
            <a:r>
              <a:rPr lang="en-US" sz="3600" dirty="0"/>
              <a:t>[</a:t>
            </a:r>
            <a:r>
              <a:rPr lang="zh-CN" altLang="en-US" sz="3600" dirty="0"/>
              <a:t>应用</a:t>
            </a:r>
            <a:r>
              <a:rPr lang="en-US" sz="36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78FBA-723A-564D-9A70-17C7A0B56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grammar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T+E|T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int*T | int | (E)</a:t>
            </a:r>
          </a:p>
          <a:p>
            <a:pPr lvl="1"/>
            <a:r>
              <a:rPr lang="en-US" dirty="0"/>
              <a:t>Left recursion?</a:t>
            </a:r>
          </a:p>
          <a:p>
            <a:pPr lvl="1"/>
            <a:r>
              <a:rPr lang="en-US" dirty="0"/>
              <a:t>Left factoring?</a:t>
            </a:r>
          </a:p>
          <a:p>
            <a:r>
              <a:rPr lang="en-US" dirty="0"/>
              <a:t>After rewriting grammar, we have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E’→ +E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 → </a:t>
            </a:r>
            <a:r>
              <a:rPr lang="en-US" dirty="0" err="1">
                <a:solidFill>
                  <a:srgbClr val="0000FF"/>
                </a:solidFill>
              </a:rPr>
              <a:t>intT</a:t>
            </a:r>
            <a:r>
              <a:rPr lang="en-US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T’→ *T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C1CC2-EBDC-1F4E-9CAF-365F7B42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385C8-6269-8040-8DDD-9E4C582101BD}"/>
              </a:ext>
            </a:extLst>
          </p:cNvPr>
          <p:cNvSpPr txBox="1"/>
          <p:nvPr/>
        </p:nvSpPr>
        <p:spPr>
          <a:xfrm>
            <a:off x="2843808" y="2391271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07792-4219-7F44-8026-46780A9AF12B}"/>
              </a:ext>
            </a:extLst>
          </p:cNvPr>
          <p:cNvSpPr txBox="1"/>
          <p:nvPr/>
        </p:nvSpPr>
        <p:spPr>
          <a:xfrm>
            <a:off x="2843807" y="2823319"/>
            <a:ext cx="4102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FF0000"/>
                </a:solidFill>
              </a:rPr>
              <a:t>YES. </a:t>
            </a:r>
            <a:r>
              <a:rPr lang="en-US" sz="2400" dirty="0">
                <a:solidFill>
                  <a:srgbClr val="FF0000"/>
                </a:solidFill>
              </a:rPr>
              <a:t>E → T+E|T,  T → int*T | int</a:t>
            </a:r>
            <a:endParaRPr lang="en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34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14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803593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2"/>
            <a:ext cx="1838920" cy="545229"/>
          </a:xfrm>
          <a:prstGeom prst="curvedConnector3">
            <a:avLst>
              <a:gd name="adj1" fmla="val 4325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8" y="4437112"/>
            <a:ext cx="1215906" cy="368904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37FF75-17F9-F04F-A8CD-32BE8CF9B2C1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24E011-3FEB-CF4B-8448-C418108E42B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8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15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5991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2C622E4-8372-4F45-B44A-1884650FE79F}"/>
              </a:ext>
            </a:extLst>
          </p:cNvPr>
          <p:cNvSpPr/>
          <p:nvPr/>
        </p:nvSpPr>
        <p:spPr>
          <a:xfrm>
            <a:off x="2491997" y="5250477"/>
            <a:ext cx="1216152" cy="38404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8836FE-8B72-3245-B953-8309DA8D1E4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6B125A-E4FD-AE42-8FC7-10862FF628A3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3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16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978137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rot="16200000" flipV="1">
            <a:off x="3424017" y="2052906"/>
            <a:ext cx="402431" cy="621565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6566F-F1D8-8145-A102-4AC2603EEE6C}"/>
              </a:ext>
            </a:extLst>
          </p:cNvPr>
          <p:cNvSpPr txBox="1"/>
          <p:nvPr/>
        </p:nvSpPr>
        <p:spPr>
          <a:xfrm>
            <a:off x="454792" y="2787471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EA3C5B-3284-624D-9228-AB613187DBC7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67D6A5E3-2C8C-FD4C-81BD-0087388CBB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17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57875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50" y="3110133"/>
            <a:ext cx="1861939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20128B-898D-F54F-A82B-415FC5A86EB4}"/>
              </a:ext>
            </a:extLst>
          </p:cNvPr>
          <p:cNvSpPr/>
          <p:nvPr/>
        </p:nvSpPr>
        <p:spPr>
          <a:xfrm>
            <a:off x="3737974" y="5693034"/>
            <a:ext cx="1008112" cy="398908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268D50-4BB7-7441-A160-6E8D492E23DE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9C6220C0-3D20-FA42-8905-44935E200F3F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60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18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3877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</p:cNvCxnSpPr>
          <p:nvPr/>
        </p:nvCxnSpPr>
        <p:spPr>
          <a:xfrm rot="5400000" flipH="1" flipV="1">
            <a:off x="3822138" y="2247090"/>
            <a:ext cx="431690" cy="20393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8523FD-A926-C04F-8021-1314250ACFD4}"/>
              </a:ext>
            </a:extLst>
          </p:cNvPr>
          <p:cNvSpPr txBox="1"/>
          <p:nvPr/>
        </p:nvSpPr>
        <p:spPr>
          <a:xfrm>
            <a:off x="536201" y="28174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859B68-BBF3-AE40-81D7-E6DB19B4926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34B6035-B061-D342-AA43-80708B6B7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1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19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68742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3"/>
            <a:ext cx="1861940" cy="2383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08C012-AC3C-7A40-BDE1-67859FB690E8}"/>
              </a:ext>
            </a:extLst>
          </p:cNvPr>
          <p:cNvSpPr/>
          <p:nvPr/>
        </p:nvSpPr>
        <p:spPr>
          <a:xfrm>
            <a:off x="2483768" y="5259992"/>
            <a:ext cx="1224136" cy="401256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094777-D225-DC4F-B757-56F8FCE4A2CA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0894F3A-611E-E04D-892D-F03132E57E4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4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1721C-6BF5-6E43-A430-F88A92E4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6BCB5-F309-C34D-A62D-12E586BA0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544616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Q1: for grammar </a:t>
            </a:r>
            <a:r>
              <a:rPr lang="en-US" dirty="0">
                <a:solidFill>
                  <a:schemeClr val="accent5"/>
                </a:solidFill>
              </a:rPr>
              <a:t>E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E-E | E+E | a | b</a:t>
            </a:r>
            <a:r>
              <a:rPr lang="en-US" dirty="0">
                <a:sym typeface="Wingdings" pitchFamily="2" charset="2"/>
              </a:rPr>
              <a:t>, and input </a:t>
            </a:r>
            <a:r>
              <a:rPr lang="en-US" dirty="0" err="1">
                <a:solidFill>
                  <a:schemeClr val="accent5"/>
                </a:solidFill>
                <a:sym typeface="Wingdings" pitchFamily="2" charset="2"/>
              </a:rPr>
              <a:t>b-a+b</a:t>
            </a:r>
            <a:r>
              <a:rPr lang="en-US" dirty="0">
                <a:sym typeface="Wingdings" pitchFamily="2" charset="2"/>
              </a:rPr>
              <a:t>, give one rightmost derivation.</a:t>
            </a:r>
            <a:endParaRPr lang="en-US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dirty="0"/>
              <a:t>Q2: plot parse tree of the derivation in Q1.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Q3: briefly describe top-down parsing.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dirty="0"/>
              <a:t>Q4: why top-down parsing cannot handle left recursive grammars</a:t>
            </a:r>
            <a:r>
              <a:rPr lang="en-US" dirty="0">
                <a:sym typeface="Wingdings" pitchFamily="2" charset="2"/>
              </a:rPr>
              <a:t>?</a:t>
            </a:r>
            <a:endParaRPr lang="en-US" dirty="0"/>
          </a:p>
          <a:p>
            <a:endParaRPr lang="en-US" sz="1200" dirty="0"/>
          </a:p>
          <a:p>
            <a:r>
              <a:rPr lang="en-US" dirty="0"/>
              <a:t>Q5: is grammar </a:t>
            </a:r>
            <a:r>
              <a:rPr lang="en-US" dirty="0">
                <a:solidFill>
                  <a:schemeClr val="accent5"/>
                </a:solidFill>
              </a:rPr>
              <a:t>S </a:t>
            </a:r>
            <a:r>
              <a:rPr lang="en-US" dirty="0">
                <a:solidFill>
                  <a:schemeClr val="accent5"/>
                </a:solidFill>
                <a:sym typeface="Wingdings" pitchFamily="2" charset="2"/>
              </a:rPr>
              <a:t> T a| a, T  S</a:t>
            </a:r>
            <a:r>
              <a:rPr lang="en-US" dirty="0">
                <a:sym typeface="Wingdings" pitchFamily="2" charset="2"/>
              </a:rPr>
              <a:t> left recursive?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Why?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0BB04F-0A6A-3B49-A501-4D8ECB32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63BDBC-E67B-2545-8CC7-2C0DCBB5922E}"/>
              </a:ext>
            </a:extLst>
          </p:cNvPr>
          <p:cNvSpPr txBox="1"/>
          <p:nvPr/>
        </p:nvSpPr>
        <p:spPr>
          <a:xfrm>
            <a:off x="539552" y="3615407"/>
            <a:ext cx="8598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Mimics leftmost derivation, expand the start symbol to input string.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AE1AFD-30B2-B94E-9285-543CD10BA12D}"/>
              </a:ext>
            </a:extLst>
          </p:cNvPr>
          <p:cNvSpPr txBox="1"/>
          <p:nvPr/>
        </p:nvSpPr>
        <p:spPr>
          <a:xfrm>
            <a:off x="539552" y="1599183"/>
            <a:ext cx="83602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</a:rPr>
              <a:t>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- E +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- a + b  b - a + b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E +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E -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+ b 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sym typeface="Wingdings" pitchFamily="2" charset="2"/>
              </a:rPr>
              <a:t>E</a:t>
            </a:r>
            <a:r>
              <a:rPr lang="en-US" sz="2400" dirty="0">
                <a:solidFill>
                  <a:srgbClr val="0000FF"/>
                </a:solidFill>
                <a:sym typeface="Wingdings" pitchFamily="2" charset="2"/>
              </a:rPr>
              <a:t> - a + b  b - a + b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9B998-A116-8F4C-A317-FB57D1E524CF}"/>
              </a:ext>
            </a:extLst>
          </p:cNvPr>
          <p:cNvSpPr txBox="1"/>
          <p:nvPr/>
        </p:nvSpPr>
        <p:spPr>
          <a:xfrm>
            <a:off x="539552" y="4795051"/>
            <a:ext cx="7699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Repeatedly expanding without consuming any input symbol.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BE6F5-7472-B94F-9555-35FEACBF40FA}"/>
              </a:ext>
            </a:extLst>
          </p:cNvPr>
          <p:cNvSpPr txBox="1"/>
          <p:nvPr/>
        </p:nvSpPr>
        <p:spPr>
          <a:xfrm>
            <a:off x="574314" y="5710187"/>
            <a:ext cx="5574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  <a:sym typeface="Wingdings" panose="05000000000000000000" pitchFamily="2" charset="2"/>
              </a:rPr>
              <a:t>YES. S  T a  S a (indirect left-recursive). 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EA6E6929-824D-794A-A5B3-914F647D21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604473" y="47922"/>
            <a:ext cx="1204511" cy="73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BC12ECF-2477-0D44-BEBF-C28A5301FD21}"/>
              </a:ext>
            </a:extLst>
          </p:cNvPr>
          <p:cNvGrpSpPr/>
          <p:nvPr/>
        </p:nvGrpSpPr>
        <p:grpSpPr>
          <a:xfrm>
            <a:off x="7282010" y="1545863"/>
            <a:ext cx="1682478" cy="2171169"/>
            <a:chOff x="6730575" y="1890489"/>
            <a:chExt cx="1682478" cy="217116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233F920-8C64-5847-9B52-2AB97E520B7E}"/>
                </a:ext>
              </a:extLst>
            </p:cNvPr>
            <p:cNvGrpSpPr/>
            <p:nvPr/>
          </p:nvGrpSpPr>
          <p:grpSpPr>
            <a:xfrm>
              <a:off x="7209818" y="1890489"/>
              <a:ext cx="1201119" cy="1071571"/>
              <a:chOff x="1097917" y="4581128"/>
              <a:chExt cx="1201119" cy="1071571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03A74A90-5CD4-9349-B57C-630D06D8298F}"/>
                  </a:ext>
                </a:extLst>
              </p:cNvPr>
              <p:cNvGrpSpPr/>
              <p:nvPr/>
            </p:nvGrpSpPr>
            <p:grpSpPr>
              <a:xfrm>
                <a:off x="1097917" y="4945117"/>
                <a:ext cx="1201119" cy="707582"/>
                <a:chOff x="6549757" y="2263315"/>
                <a:chExt cx="1201119" cy="707582"/>
              </a:xfrm>
            </p:grpSpPr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FACA061-2B6D-9D46-8C01-524B1B07AE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710519" y="2276872"/>
                  <a:ext cx="289299" cy="244849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65159C7-8B99-2E4C-814E-93354267FA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24470" y="2263315"/>
                  <a:ext cx="251229" cy="273968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44629756-0D8A-CE40-9CE0-04A84519F6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64601" y="2298813"/>
                  <a:ext cx="0" cy="248342"/>
                </a:xfrm>
                <a:prstGeom prst="line">
                  <a:avLst/>
                </a:prstGeom>
                <a:ln w="1905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C68AF2F-FD0C-DC40-BAAB-39DD975A0A06}"/>
                    </a:ext>
                  </a:extLst>
                </p:cNvPr>
                <p:cNvSpPr txBox="1"/>
                <p:nvPr/>
              </p:nvSpPr>
              <p:spPr>
                <a:xfrm>
                  <a:off x="7415528" y="2509232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DE53658-C777-DE4C-8D21-204A7D40F3E3}"/>
                    </a:ext>
                  </a:extLst>
                </p:cNvPr>
                <p:cNvSpPr txBox="1"/>
                <p:nvPr/>
              </p:nvSpPr>
              <p:spPr>
                <a:xfrm>
                  <a:off x="7014747" y="2472116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+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CEEDBCD-A393-D74D-B63D-014BA17601FC}"/>
                    </a:ext>
                  </a:extLst>
                </p:cNvPr>
                <p:cNvSpPr txBox="1"/>
                <p:nvPr/>
              </p:nvSpPr>
              <p:spPr>
                <a:xfrm>
                  <a:off x="6549757" y="2472116"/>
                  <a:ext cx="33534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srgbClr val="0000FF"/>
                      </a:solidFill>
                    </a:rPr>
                    <a:t>E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A59077A-D07F-1C46-AA2E-6BF4FC065C61}"/>
                  </a:ext>
                </a:extLst>
              </p:cNvPr>
              <p:cNvSpPr txBox="1"/>
              <p:nvPr/>
            </p:nvSpPr>
            <p:spPr>
              <a:xfrm>
                <a:off x="1524168" y="4581128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FECC12-D0FA-9C43-9961-9E6506E826FE}"/>
                </a:ext>
              </a:extLst>
            </p:cNvPr>
            <p:cNvGrpSpPr/>
            <p:nvPr/>
          </p:nvGrpSpPr>
          <p:grpSpPr>
            <a:xfrm>
              <a:off x="8066483" y="2852936"/>
              <a:ext cx="346570" cy="605681"/>
              <a:chOff x="8066483" y="2852936"/>
              <a:chExt cx="346570" cy="605681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7BF5F8F-4B3A-AE48-A872-1EC595CF7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5D03D6F-8EBB-FE4D-90C1-DFC81E1EA613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6A47BD8-F9F0-D14E-AEF0-3F563700A339}"/>
                </a:ext>
              </a:extLst>
            </p:cNvPr>
            <p:cNvGrpSpPr/>
            <p:nvPr/>
          </p:nvGrpSpPr>
          <p:grpSpPr>
            <a:xfrm>
              <a:off x="6754950" y="2817519"/>
              <a:ext cx="1201119" cy="707582"/>
              <a:chOff x="6549757" y="2263315"/>
              <a:chExt cx="1201119" cy="70758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990A24BC-6648-9E45-96C7-BCC0599604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10519" y="2276872"/>
                <a:ext cx="289299" cy="244849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6EA6818-A525-A840-9574-AC03501EF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4470" y="2263315"/>
                <a:ext cx="251229" cy="273968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2783C248-7AD2-AD4E-AF1F-F8EF753CA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4601" y="2298813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B45E835F-4A97-7644-A737-D8FB3CFC305E}"/>
                  </a:ext>
                </a:extLst>
              </p:cNvPr>
              <p:cNvSpPr txBox="1"/>
              <p:nvPr/>
            </p:nvSpPr>
            <p:spPr>
              <a:xfrm>
                <a:off x="7415528" y="2509232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5CE7D18-79AA-0A49-937C-106D489A9F24}"/>
                  </a:ext>
                </a:extLst>
              </p:cNvPr>
              <p:cNvSpPr txBox="1"/>
              <p:nvPr/>
            </p:nvSpPr>
            <p:spPr>
              <a:xfrm>
                <a:off x="7014747" y="247211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-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9C649E5-124C-7E4C-B9CB-7E7BF91DF22C}"/>
                  </a:ext>
                </a:extLst>
              </p:cNvPr>
              <p:cNvSpPr txBox="1"/>
              <p:nvPr/>
            </p:nvSpPr>
            <p:spPr>
              <a:xfrm>
                <a:off x="6549757" y="2472116"/>
                <a:ext cx="335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E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036BD2D-14CA-4F41-9A44-851941DEDC18}"/>
                </a:ext>
              </a:extLst>
            </p:cNvPr>
            <p:cNvGrpSpPr/>
            <p:nvPr/>
          </p:nvGrpSpPr>
          <p:grpSpPr>
            <a:xfrm>
              <a:off x="6730575" y="3427498"/>
              <a:ext cx="346570" cy="605681"/>
              <a:chOff x="8066483" y="2852936"/>
              <a:chExt cx="346570" cy="605681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856D3594-A566-8D44-AF9E-A874F5961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A487398-5CAD-3043-B7E0-EF67A1BBC5CB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46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b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78C7FDD-4CE9-3C48-A64E-3F7B4465E028}"/>
                </a:ext>
              </a:extLst>
            </p:cNvPr>
            <p:cNvGrpSpPr/>
            <p:nvPr/>
          </p:nvGrpSpPr>
          <p:grpSpPr>
            <a:xfrm>
              <a:off x="7620721" y="3455977"/>
              <a:ext cx="332142" cy="605681"/>
              <a:chOff x="8066483" y="2852936"/>
              <a:chExt cx="332142" cy="605681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159B0F1-081B-0C42-B711-E7FEFDA7FD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44408" y="2852936"/>
                <a:ext cx="0" cy="248342"/>
              </a:xfrm>
              <a:prstGeom prst="lin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22430CF-5D41-754D-A127-FFD52D6EF6E3}"/>
                  </a:ext>
                </a:extLst>
              </p:cNvPr>
              <p:cNvSpPr txBox="1"/>
              <p:nvPr/>
            </p:nvSpPr>
            <p:spPr>
              <a:xfrm>
                <a:off x="8066483" y="2996952"/>
                <a:ext cx="3321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662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20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0599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6" idx="2"/>
          </p:cNvCxnSpPr>
          <p:nvPr/>
        </p:nvCxnSpPr>
        <p:spPr>
          <a:xfrm rot="5400000" flipH="1" flipV="1">
            <a:off x="4276603" y="1837017"/>
            <a:ext cx="387299" cy="106847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rot="10800000">
            <a:off x="1101068" y="3018305"/>
            <a:ext cx="1838920" cy="918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3A0C87-6B2A-8347-BC80-0008A5A1C5DE}"/>
              </a:ext>
            </a:extLst>
          </p:cNvPr>
          <p:cNvSpPr txBox="1"/>
          <p:nvPr/>
        </p:nvSpPr>
        <p:spPr>
          <a:xfrm>
            <a:off x="455889" y="277385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5A3F8D-807A-3145-A773-F845300A46A6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93E5DE59-8157-5D43-8A40-8A8593F8D95C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2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21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12739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64608" y="3110133"/>
            <a:ext cx="1875381" cy="23716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666C49-EF4F-2C49-9D3C-8B6972691037}"/>
              </a:ext>
            </a:extLst>
          </p:cNvPr>
          <p:cNvSpPr txBox="1"/>
          <p:nvPr/>
        </p:nvSpPr>
        <p:spPr>
          <a:xfrm>
            <a:off x="539406" y="3116469"/>
            <a:ext cx="419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T’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820027" y="5661248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0D93B6-5883-A640-B997-6BA2F7B85C13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2AE76D07-3C58-8B4B-8DAD-BB0276598B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39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22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82689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30444-616D-514A-8B2A-53FAED2A284C}"/>
              </a:ext>
            </a:extLst>
          </p:cNvPr>
          <p:cNvSpPr txBox="1"/>
          <p:nvPr/>
        </p:nvSpPr>
        <p:spPr>
          <a:xfrm>
            <a:off x="523113" y="3441785"/>
            <a:ext cx="41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078048" y="3110132"/>
            <a:ext cx="1861941" cy="5452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75D942D-2F76-8A40-AC7E-B1642E298FCF}"/>
              </a:ext>
            </a:extLst>
          </p:cNvPr>
          <p:cNvSpPr/>
          <p:nvPr/>
        </p:nvSpPr>
        <p:spPr>
          <a:xfrm>
            <a:off x="7792871" y="4842989"/>
            <a:ext cx="1008112" cy="414210"/>
          </a:xfrm>
          <a:prstGeom prst="rect">
            <a:avLst/>
          </a:prstGeom>
          <a:solidFill>
            <a:schemeClr val="accent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7451A5-D47A-D04B-8C9D-64B7AA9D2AAC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2C2C43FF-D16D-F24B-A1AE-9E3BCECD8CA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6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AC76-AB68-934B-8E9C-F606D316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Parse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3FBA-09B6-A04D-8C82-83657E87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recognize “</a:t>
            </a:r>
            <a:r>
              <a:rPr lang="en-US" dirty="0">
                <a:solidFill>
                  <a:srgbClr val="7030A0"/>
                </a:solidFill>
              </a:rPr>
              <a:t>int * int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C900-05D5-5845-B496-324AABF6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23</a:t>
            </a:fld>
            <a:endParaRPr lang="zh-CN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250577-55B7-BC48-9317-BB80684F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577576"/>
              </p:ext>
            </p:extLst>
          </p:nvPr>
        </p:nvGraphicFramePr>
        <p:xfrm>
          <a:off x="1699346" y="4008247"/>
          <a:ext cx="7128793" cy="20836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4422">
                  <a:extLst>
                    <a:ext uri="{9D8B030D-6E8A-4147-A177-3AD203B41FA5}">
                      <a16:colId xmlns:a16="http://schemas.microsoft.com/office/drawing/2014/main" val="685432398"/>
                    </a:ext>
                  </a:extLst>
                </a:gridCol>
                <a:gridCol w="1252376">
                  <a:extLst>
                    <a:ext uri="{9D8B030D-6E8A-4147-A177-3AD203B41FA5}">
                      <a16:colId xmlns:a16="http://schemas.microsoft.com/office/drawing/2014/main" val="10912260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92801161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64280874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2061978118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547348324"/>
                    </a:ext>
                  </a:extLst>
                </a:gridCol>
                <a:gridCol w="1018399">
                  <a:extLst>
                    <a:ext uri="{9D8B030D-6E8A-4147-A177-3AD203B41FA5}">
                      <a16:colId xmlns:a16="http://schemas.microsoft.com/office/drawing/2014/main" val="935539232"/>
                    </a:ext>
                  </a:extLst>
                </a:gridCol>
              </a:tblGrid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5341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TE’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338986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E’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+E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1211369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int T’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(E)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305655"/>
                  </a:ext>
                </a:extLst>
              </a:tr>
              <a:tr h="41673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00FF"/>
                          </a:solidFill>
                        </a:rPr>
                        <a:t>T’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*T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</a:t>
                      </a:r>
                      <a:r>
                        <a:rPr lang="en-US" sz="2000" dirty="0" err="1">
                          <a:sym typeface="Wingdings" pitchFamily="2" charset="2"/>
                        </a:rPr>
                        <a:t>ε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5163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68F19A6-9839-4D4E-B2A8-08D1FA9FBD49}"/>
              </a:ext>
            </a:extLst>
          </p:cNvPr>
          <p:cNvGraphicFramePr>
            <a:graphicFrameLocks noGrp="1"/>
          </p:cNvGraphicFramePr>
          <p:nvPr/>
        </p:nvGraphicFramePr>
        <p:xfrm>
          <a:off x="285316" y="1844824"/>
          <a:ext cx="815752" cy="234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5752">
                  <a:extLst>
                    <a:ext uri="{9D8B030D-6E8A-4147-A177-3AD203B41FA5}">
                      <a16:colId xmlns:a16="http://schemas.microsoft.com/office/drawing/2014/main" val="1884063924"/>
                    </a:ext>
                  </a:extLst>
                </a:gridCol>
              </a:tblGrid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107098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15919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9271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799969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09234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44136"/>
                  </a:ext>
                </a:extLst>
              </a:tr>
              <a:tr h="198857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713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475554-2DFC-544F-A2FF-62785D4D2EAF}"/>
              </a:ext>
            </a:extLst>
          </p:cNvPr>
          <p:cNvSpPr txBox="1"/>
          <p:nvPr/>
        </p:nvSpPr>
        <p:spPr>
          <a:xfrm>
            <a:off x="350540" y="4191853"/>
            <a:ext cx="727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stack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379EFB-1C3E-A24A-909A-23E866D36DBA}"/>
              </a:ext>
            </a:extLst>
          </p:cNvPr>
          <p:cNvGraphicFramePr>
            <a:graphicFrameLocks noGrp="1"/>
          </p:cNvGraphicFramePr>
          <p:nvPr/>
        </p:nvGraphicFramePr>
        <p:xfrm>
          <a:off x="2939988" y="1762374"/>
          <a:ext cx="326402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6006">
                  <a:extLst>
                    <a:ext uri="{9D8B030D-6E8A-4147-A177-3AD203B41FA5}">
                      <a16:colId xmlns:a16="http://schemas.microsoft.com/office/drawing/2014/main" val="1459691717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9159036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3646188112"/>
                    </a:ext>
                  </a:extLst>
                </a:gridCol>
                <a:gridCol w="816006">
                  <a:extLst>
                    <a:ext uri="{9D8B030D-6E8A-4147-A177-3AD203B41FA5}">
                      <a16:colId xmlns:a16="http://schemas.microsoft.com/office/drawing/2014/main" val="2831711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55301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08AC2E8-26A6-5145-A2A1-160D27D70839}"/>
              </a:ext>
            </a:extLst>
          </p:cNvPr>
          <p:cNvSpPr txBox="1"/>
          <p:nvPr/>
        </p:nvSpPr>
        <p:spPr>
          <a:xfrm>
            <a:off x="2939988" y="1362264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input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9B0C9D-270B-5448-AF04-6E618F85EFF2}"/>
              </a:ext>
            </a:extLst>
          </p:cNvPr>
          <p:cNvSpPr txBox="1"/>
          <p:nvPr/>
        </p:nvSpPr>
        <p:spPr>
          <a:xfrm>
            <a:off x="544214" y="377741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356DFE-BF9B-C844-BA3A-E044211F6DB2}"/>
              </a:ext>
            </a:extLst>
          </p:cNvPr>
          <p:cNvSpPr/>
          <p:nvPr/>
        </p:nvSpPr>
        <p:spPr>
          <a:xfrm>
            <a:off x="2939988" y="2564904"/>
            <a:ext cx="1992052" cy="1090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parser driver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9A62A-7608-6743-8B35-4EC1B399FDE5}"/>
              </a:ext>
            </a:extLst>
          </p:cNvPr>
          <p:cNvSpPr txBox="1"/>
          <p:nvPr/>
        </p:nvSpPr>
        <p:spPr>
          <a:xfrm>
            <a:off x="3056045" y="1700808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BAAC68-2ABD-CB41-AD02-FAB6E0F3D4F9}"/>
              </a:ext>
            </a:extLst>
          </p:cNvPr>
          <p:cNvSpPr txBox="1"/>
          <p:nvPr/>
        </p:nvSpPr>
        <p:spPr>
          <a:xfrm>
            <a:off x="3953417" y="177544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*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3B0236-F246-9645-8D57-027C97B198E6}"/>
              </a:ext>
            </a:extLst>
          </p:cNvPr>
          <p:cNvSpPr txBox="1"/>
          <p:nvPr/>
        </p:nvSpPr>
        <p:spPr>
          <a:xfrm>
            <a:off x="4746086" y="1715940"/>
            <a:ext cx="516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int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C90A9-4AE9-8D45-9D2F-ADFC944A0FD4}"/>
              </a:ext>
            </a:extLst>
          </p:cNvPr>
          <p:cNvSpPr txBox="1"/>
          <p:nvPr/>
        </p:nvSpPr>
        <p:spPr>
          <a:xfrm>
            <a:off x="5672002" y="171594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1AE3725B-69A8-FB48-9254-4C025F01297E}"/>
              </a:ext>
            </a:extLst>
          </p:cNvPr>
          <p:cNvCxnSpPr>
            <a:cxnSpLocks/>
            <a:stCxn id="12" idx="0"/>
            <a:endCxn id="17" idx="2"/>
          </p:cNvCxnSpPr>
          <p:nvPr/>
        </p:nvCxnSpPr>
        <p:spPr>
          <a:xfrm rot="5400000" flipH="1" flipV="1">
            <a:off x="4695398" y="1418222"/>
            <a:ext cx="387299" cy="190606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08E1DFFD-8F03-F943-8BDF-60AA84A1680B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V="1">
            <a:off x="1101068" y="3110133"/>
            <a:ext cx="1838920" cy="89811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A35A485-525A-BE40-8DD0-69ED0139E351}"/>
              </a:ext>
            </a:extLst>
          </p:cNvPr>
          <p:cNvSpPr txBox="1"/>
          <p:nvPr/>
        </p:nvSpPr>
        <p:spPr>
          <a:xfrm>
            <a:off x="6050582" y="2564904"/>
            <a:ext cx="1795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ACCEPT!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F1A4CB-FA8D-6943-BA94-6E8A0C2B40ED}"/>
              </a:ext>
            </a:extLst>
          </p:cNvPr>
          <p:cNvSpPr txBox="1"/>
          <p:nvPr/>
        </p:nvSpPr>
        <p:spPr>
          <a:xfrm>
            <a:off x="6558016" y="980728"/>
            <a:ext cx="19346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E’→ +E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 → </a:t>
            </a:r>
            <a:r>
              <a:rPr lang="en-US" sz="2400" dirty="0" err="1">
                <a:solidFill>
                  <a:schemeClr val="accent5"/>
                </a:solidFill>
              </a:rPr>
              <a:t>intT</a:t>
            </a:r>
            <a:r>
              <a:rPr lang="en-US" sz="2400" dirty="0">
                <a:solidFill>
                  <a:schemeClr val="accent5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T’→ *T | </a:t>
            </a:r>
            <a:r>
              <a:rPr lang="el-GR" sz="2400" dirty="0">
                <a:solidFill>
                  <a:schemeClr val="accent5"/>
                </a:solidFill>
              </a:rPr>
              <a:t>ε</a:t>
            </a:r>
            <a:endParaRPr lang="en-US" sz="2400" dirty="0">
              <a:solidFill>
                <a:schemeClr val="accent5"/>
              </a:solidFill>
            </a:endParaRPr>
          </a:p>
        </p:txBody>
      </p: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B151ED99-9936-8D4F-9460-6501791626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23436" y="3167940"/>
            <a:ext cx="352885" cy="1327728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7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D1B9-F326-3043-8AEA-653BA154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Sequence</a:t>
            </a:r>
            <a:r>
              <a:rPr lang="en-US" sz="3200" dirty="0"/>
              <a:t>[</a:t>
            </a:r>
            <a:r>
              <a:rPr lang="zh-CN" altLang="en-US" sz="3200" dirty="0"/>
              <a:t>解析过程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9F163-F2BD-484F-A89E-1758B6A8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616624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600" dirty="0"/>
          </a:p>
          <a:p>
            <a:r>
              <a:rPr lang="en-US" dirty="0"/>
              <a:t>‘Matched + Stack’ constructs the sentential form</a:t>
            </a:r>
            <a:r>
              <a:rPr lang="en-US" sz="2200" dirty="0">
                <a:sym typeface="Wingdings" pitchFamily="2" charset="2"/>
              </a:rPr>
              <a:t>[</a:t>
            </a:r>
            <a:r>
              <a:rPr lang="zh-CN" altLang="en-US" sz="2200" dirty="0">
                <a:sym typeface="Wingdings" pitchFamily="2" charset="2"/>
              </a:rPr>
              <a:t>句型</a:t>
            </a:r>
            <a:r>
              <a:rPr lang="en-US" sz="2200" dirty="0">
                <a:sym typeface="Wingdings" pitchFamily="2" charset="2"/>
              </a:rPr>
              <a:t>]</a:t>
            </a:r>
            <a:r>
              <a:rPr lang="en-US" dirty="0"/>
              <a:t> </a:t>
            </a:r>
          </a:p>
          <a:p>
            <a:r>
              <a:rPr lang="en-US" dirty="0"/>
              <a:t>Actions correspond to productions in leftmost derivation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54CE-3424-774E-91B2-DC1BB552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24</a:t>
            </a:fld>
            <a:endParaRPr lang="zh-CN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968A759-9828-1147-9C48-491A250FE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1129"/>
              </p:ext>
            </p:extLst>
          </p:nvPr>
        </p:nvGraphicFramePr>
        <p:xfrm>
          <a:off x="467545" y="1014576"/>
          <a:ext cx="6090471" cy="43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437">
                  <a:extLst>
                    <a:ext uri="{9D8B030D-6E8A-4147-A177-3AD203B41FA5}">
                      <a16:colId xmlns:a16="http://schemas.microsoft.com/office/drawing/2014/main" val="3162286286"/>
                    </a:ext>
                  </a:extLst>
                </a:gridCol>
                <a:gridCol w="1353437">
                  <a:extLst>
                    <a:ext uri="{9D8B030D-6E8A-4147-A177-3AD203B41FA5}">
                      <a16:colId xmlns:a16="http://schemas.microsoft.com/office/drawing/2014/main" val="2631063677"/>
                    </a:ext>
                  </a:extLst>
                </a:gridCol>
                <a:gridCol w="1353437">
                  <a:extLst>
                    <a:ext uri="{9D8B030D-6E8A-4147-A177-3AD203B41FA5}">
                      <a16:colId xmlns:a16="http://schemas.microsoft.com/office/drawing/2014/main" val="3246913614"/>
                    </a:ext>
                  </a:extLst>
                </a:gridCol>
                <a:gridCol w="2030160">
                  <a:extLst>
                    <a:ext uri="{9D8B030D-6E8A-4147-A177-3AD203B41FA5}">
                      <a16:colId xmlns:a16="http://schemas.microsoft.com/office/drawing/2014/main" val="2576072166"/>
                    </a:ext>
                  </a:extLst>
                </a:gridCol>
              </a:tblGrid>
              <a:tr h="20495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Matched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0238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sz="2000" dirty="0"/>
                        <a:t> TE’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98074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9560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879321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*T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214673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* 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159557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int T’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55585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981362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T’ 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072049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E’ 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E’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→ </a:t>
                      </a:r>
                      <a:r>
                        <a:rPr lang="el-GR" sz="2000" dirty="0">
                          <a:solidFill>
                            <a:schemeClr val="tx1"/>
                          </a:solidFill>
                        </a:rPr>
                        <a:t>ε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07184"/>
                  </a:ext>
                </a:extLst>
              </a:tr>
              <a:tr h="20495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int * 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Halt and accept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34539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0537714-16A1-8E4B-8138-FCC4C9F52406}"/>
              </a:ext>
            </a:extLst>
          </p:cNvPr>
          <p:cNvSpPr txBox="1"/>
          <p:nvPr/>
        </p:nvSpPr>
        <p:spPr>
          <a:xfrm>
            <a:off x="6558016" y="980728"/>
            <a:ext cx="195662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 → TE’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E’→ +E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 → </a:t>
            </a:r>
            <a:r>
              <a:rPr lang="en-US" sz="2400" dirty="0" err="1">
                <a:solidFill>
                  <a:srgbClr val="0000FF"/>
                </a:solidFill>
              </a:rPr>
              <a:t>intT</a:t>
            </a:r>
            <a:r>
              <a:rPr lang="en-US" sz="2400" dirty="0">
                <a:solidFill>
                  <a:srgbClr val="0000FF"/>
                </a:solidFill>
              </a:rPr>
              <a:t>’ | (E)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T’→ *T | </a:t>
            </a:r>
            <a:r>
              <a:rPr lang="el-GR" sz="2400" dirty="0">
                <a:solidFill>
                  <a:srgbClr val="0000FF"/>
                </a:solidFill>
              </a:rPr>
              <a:t>ε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5"/>
                </a:solidFill>
              </a:rPr>
              <a:t>Input: int * int</a:t>
            </a:r>
          </a:p>
        </p:txBody>
      </p:sp>
    </p:spTree>
    <p:extLst>
      <p:ext uri="{BB962C8B-B14F-4D97-AF65-F5344CB8AC3E}">
        <p14:creationId xmlns:p14="http://schemas.microsoft.com/office/powerpoint/2010/main" val="45851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</a:t>
            </a:r>
            <a:r>
              <a:rPr lang="en-US" sz="3200" dirty="0"/>
              <a:t>[</a:t>
            </a:r>
            <a:r>
              <a:rPr lang="zh-CN" altLang="en-US" sz="3200" dirty="0"/>
              <a:t>预测分析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33513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recursive descent with backtracking</a:t>
            </a:r>
            <a:r>
              <a:rPr lang="en-US" sz="2400" dirty="0"/>
              <a:t>[</a:t>
            </a:r>
            <a:r>
              <a:rPr lang="zh-CN" altLang="en-US" sz="2400" dirty="0"/>
              <a:t>有回溯</a:t>
            </a:r>
            <a:r>
              <a:rPr lang="en-US" sz="2400" dirty="0"/>
              <a:t>]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At each step, many choices of production to use</a:t>
            </a:r>
          </a:p>
          <a:p>
            <a:pPr lvl="1"/>
            <a:r>
              <a:rPr lang="en-US" dirty="0"/>
              <a:t>Backtracking used to undo bad choices</a:t>
            </a:r>
          </a:p>
          <a:p>
            <a:r>
              <a:rPr lang="en-US" dirty="0"/>
              <a:t>A parser with </a:t>
            </a:r>
            <a:r>
              <a:rPr lang="en-US" dirty="0">
                <a:solidFill>
                  <a:srgbClr val="0000FF"/>
                </a:solidFill>
              </a:rPr>
              <a:t>no backtracking</a:t>
            </a:r>
            <a:r>
              <a:rPr lang="en-US" sz="2400" dirty="0"/>
              <a:t>[</a:t>
            </a:r>
            <a:r>
              <a:rPr lang="zh-CN" altLang="en-US" sz="2400" dirty="0"/>
              <a:t>无回溯</a:t>
            </a:r>
            <a:r>
              <a:rPr lang="en-US" sz="2400" dirty="0"/>
              <a:t>]</a:t>
            </a:r>
            <a:r>
              <a:rPr lang="en-US" dirty="0"/>
              <a:t>: </a:t>
            </a:r>
            <a:r>
              <a:rPr lang="en-US" b="1" dirty="0"/>
              <a:t>predict</a:t>
            </a:r>
            <a:r>
              <a:rPr lang="en-US" dirty="0"/>
              <a:t> correct next production given next input terminal(s) </a:t>
            </a:r>
            <a:r>
              <a:rPr lang="en-US" sz="2400" dirty="0"/>
              <a:t>[</a:t>
            </a:r>
            <a:r>
              <a:rPr lang="zh-CN" altLang="en-US" sz="2400" dirty="0"/>
              <a:t>以下面一些输入来预测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If first terminal of every alternative production is </a:t>
            </a:r>
            <a:r>
              <a:rPr lang="en-US" b="1" dirty="0"/>
              <a:t>unique</a:t>
            </a:r>
            <a:r>
              <a:rPr lang="en-US" dirty="0"/>
              <a:t>, then parsing requires no backtracking</a:t>
            </a:r>
            <a:r>
              <a:rPr lang="en-US" sz="2000" dirty="0"/>
              <a:t>[</a:t>
            </a:r>
            <a:r>
              <a:rPr lang="zh-CN" altLang="en-US" sz="2000" dirty="0"/>
              <a:t>候选</a:t>
            </a:r>
            <a:r>
              <a:rPr lang="zh-CN" altLang="en-CN" sz="2000" dirty="0"/>
              <a:t>产生</a:t>
            </a:r>
            <a:r>
              <a:rPr lang="zh-CN" altLang="en-US" sz="2000" dirty="0"/>
              <a:t>式开始符号唯一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If not unique, grammar cannot use predictive parsers</a:t>
            </a:r>
            <a:r>
              <a:rPr lang="en-US" sz="2000" dirty="0"/>
              <a:t>[</a:t>
            </a:r>
            <a:r>
              <a:rPr lang="zh-CN" altLang="en-US" sz="2000" dirty="0"/>
              <a:t>不唯一</a:t>
            </a:r>
            <a:r>
              <a:rPr lang="en-US" sz="20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77F1F-1074-BB4D-BFA9-C5D7909ECAAB}"/>
              </a:ext>
            </a:extLst>
          </p:cNvPr>
          <p:cNvSpPr txBox="1"/>
          <p:nvPr/>
        </p:nvSpPr>
        <p:spPr>
          <a:xfrm>
            <a:off x="1187624" y="4221088"/>
            <a:ext cx="6489533" cy="17235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A→aBD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bBB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B→c</a:t>
            </a:r>
            <a:r>
              <a:rPr lang="en-US" sz="2400" dirty="0">
                <a:solidFill>
                  <a:srgbClr val="0000FF"/>
                </a:solidFill>
              </a:rPr>
              <a:t> | </a:t>
            </a:r>
            <a:r>
              <a:rPr lang="en-US" sz="2400" dirty="0" err="1">
                <a:solidFill>
                  <a:srgbClr val="0000FF"/>
                </a:solidFill>
              </a:rPr>
              <a:t>bce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 err="1">
                <a:solidFill>
                  <a:srgbClr val="0000FF"/>
                </a:solidFill>
              </a:rPr>
              <a:t>D→d</a:t>
            </a:r>
            <a:endParaRPr lang="en-US" sz="24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sz="10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2400" dirty="0"/>
              <a:t>parsing input “</a:t>
            </a:r>
            <a:r>
              <a:rPr lang="en-US" sz="2400" dirty="0" err="1">
                <a:solidFill>
                  <a:srgbClr val="0000FF"/>
                </a:solidFill>
              </a:rPr>
              <a:t>abced</a:t>
            </a:r>
            <a:r>
              <a:rPr lang="en-US" sz="2400" dirty="0"/>
              <a:t>” requires no backtracking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D7B22D-306C-3B4E-8292-638FF06A508E}"/>
              </a:ext>
            </a:extLst>
          </p:cNvPr>
          <p:cNvSpPr txBox="1"/>
          <p:nvPr/>
        </p:nvSpPr>
        <p:spPr>
          <a:xfrm>
            <a:off x="1007604" y="6016645"/>
            <a:ext cx="712879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?</a:t>
            </a:r>
            <a:r>
              <a:rPr lang="en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en-CN" dirty="0">
                <a:solidFill>
                  <a:srgbClr val="FF0000"/>
                </a:solidFill>
              </a:rPr>
              <a:t> </a:t>
            </a:r>
            <a:r>
              <a:rPr lang="en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如果只往前看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一个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，那么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next terminal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其实就是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current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terminal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，即要匹配的那个（注意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backtrack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是完全不看）</a:t>
            </a:r>
            <a:endParaRPr lang="en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2895DA-8A77-E949-A7DD-559A1A613AA8}"/>
              </a:ext>
            </a:extLst>
          </p:cNvPr>
          <p:cNvGrpSpPr/>
          <p:nvPr/>
        </p:nvGrpSpPr>
        <p:grpSpPr>
          <a:xfrm>
            <a:off x="3707904" y="2405212"/>
            <a:ext cx="3328451" cy="447724"/>
            <a:chOff x="3707904" y="2405212"/>
            <a:chExt cx="3328451" cy="44772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9F6805-8EFB-D148-A305-C814B1622E07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2852936"/>
              <a:ext cx="309634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2FCE93-81A9-7445-BE8C-20F953E2532E}"/>
                </a:ext>
              </a:extLst>
            </p:cNvPr>
            <p:cNvSpPr txBox="1"/>
            <p:nvPr/>
          </p:nvSpPr>
          <p:spPr>
            <a:xfrm>
              <a:off x="6744287" y="240521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433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9C10-0F70-1044-B6B9-51524469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Parsers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EF30-1C5D-264E-B5BE-99DBAAB2A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predictive parser chooses the production to apply solely on the basis of</a:t>
            </a:r>
            <a:r>
              <a:rPr lang="en-US" sz="2400" dirty="0"/>
              <a:t>[</a:t>
            </a:r>
            <a:r>
              <a:rPr lang="zh-CN" altLang="en-US" sz="2400" dirty="0"/>
              <a:t>选取产生式的依据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Next input symbol(s)</a:t>
            </a:r>
            <a:r>
              <a:rPr lang="en-US" sz="2000" dirty="0"/>
              <a:t>[</a:t>
            </a:r>
            <a:r>
              <a:rPr lang="zh-CN" altLang="en-US" sz="2000" dirty="0"/>
              <a:t>下一输入符号</a:t>
            </a:r>
            <a:r>
              <a:rPr lang="en-US" altLang="zh-CN" sz="2000" dirty="0"/>
              <a:t>/</a:t>
            </a:r>
            <a:r>
              <a:rPr lang="zh-CN" altLang="en-US" sz="2000" dirty="0"/>
              <a:t>终结符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Current nonterminal being processed</a:t>
            </a:r>
            <a:r>
              <a:rPr lang="en-US" sz="2000" dirty="0"/>
              <a:t>[</a:t>
            </a:r>
            <a:r>
              <a:rPr lang="zh-CN" altLang="en-US" sz="2000" dirty="0"/>
              <a:t>当前正处理的非终结符</a:t>
            </a:r>
            <a:r>
              <a:rPr lang="en-US" sz="2000" dirty="0"/>
              <a:t>]</a:t>
            </a:r>
            <a:endParaRPr lang="en-US" sz="1200" dirty="0"/>
          </a:p>
          <a:p>
            <a:r>
              <a:rPr lang="en-US" dirty="0"/>
              <a:t>Patterns in grammars that prevent predictive parsing</a:t>
            </a:r>
            <a:r>
              <a:rPr lang="en-US" sz="2400" dirty="0"/>
              <a:t>[</a:t>
            </a:r>
            <a:r>
              <a:rPr lang="zh-CN" altLang="en-US" sz="2400" dirty="0"/>
              <a:t>并非总是能预测分析</a:t>
            </a:r>
            <a:r>
              <a:rPr lang="en-US" sz="2400" dirty="0"/>
              <a:t>]</a:t>
            </a:r>
            <a:endParaRPr lang="en-US" dirty="0"/>
          </a:p>
          <a:p>
            <a:pPr lvl="1"/>
            <a:r>
              <a:rPr lang="en-US" b="1" dirty="0"/>
              <a:t>Common prefix</a:t>
            </a:r>
            <a:r>
              <a:rPr lang="en-US" sz="2000" dirty="0"/>
              <a:t>[</a:t>
            </a:r>
            <a:r>
              <a:rPr lang="zh-CN" altLang="en-US" sz="2000" dirty="0"/>
              <a:t>共同前缀</a:t>
            </a:r>
            <a:r>
              <a:rPr lang="en-US" sz="2000" dirty="0"/>
              <a:t>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Given input terminal(s) </a:t>
            </a:r>
            <a:r>
              <a:rPr lang="el-GR" dirty="0"/>
              <a:t>α, </a:t>
            </a:r>
            <a:r>
              <a:rPr lang="en-US" dirty="0"/>
              <a:t>cannot choose between two rules ­ </a:t>
            </a:r>
          </a:p>
          <a:p>
            <a:pPr lvl="1"/>
            <a:r>
              <a:rPr lang="en-US" b="1" dirty="0"/>
              <a:t>Left recursion</a:t>
            </a:r>
            <a:r>
              <a:rPr lang="en-US" sz="2000" dirty="0"/>
              <a:t>[</a:t>
            </a:r>
            <a:r>
              <a:rPr lang="zh-CN" altLang="en-US" sz="2000" dirty="0"/>
              <a:t>左递归</a:t>
            </a:r>
            <a:r>
              <a:rPr lang="en-US" sz="2000" dirty="0"/>
              <a:t>]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|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dirty="0"/>
              <a:t>	Lookahead symbol changes only when a terminal is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F61C8-C10E-8A47-921F-FC1C8629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0DDF0-ECAA-E24B-84AA-EB6CF55690CE}"/>
              </a:ext>
            </a:extLst>
          </p:cNvPr>
          <p:cNvSpPr txBox="1"/>
          <p:nvPr/>
        </p:nvSpPr>
        <p:spPr>
          <a:xfrm>
            <a:off x="1115616" y="5847655"/>
            <a:ext cx="4975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 is the language of the grammar?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E74F7-FE74-B644-81F9-3D38B991E069}"/>
              </a:ext>
            </a:extLst>
          </p:cNvPr>
          <p:cNvSpPr txBox="1"/>
          <p:nvPr/>
        </p:nvSpPr>
        <p:spPr>
          <a:xfrm>
            <a:off x="6103525" y="5839445"/>
            <a:ext cx="678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⍺β*</a:t>
            </a:r>
          </a:p>
        </p:txBody>
      </p:sp>
    </p:spTree>
    <p:extLst>
      <p:ext uri="{BB962C8B-B14F-4D97-AF65-F5344CB8AC3E}">
        <p14:creationId xmlns:p14="http://schemas.microsoft.com/office/powerpoint/2010/main" val="100365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10DF8-5471-5D40-ACD2-627FA993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Rewrite Grammars for Prediction</a:t>
            </a:r>
            <a:r>
              <a:rPr lang="en-US" sz="3200" dirty="0"/>
              <a:t>[</a:t>
            </a:r>
            <a:r>
              <a:rPr lang="zh-CN" altLang="en-US" sz="3200" dirty="0"/>
              <a:t>改写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81D1F-7EDD-E942-AA06-BD7CA2E59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4726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Left factoring</a:t>
            </a:r>
            <a:r>
              <a:rPr lang="en-US" sz="2600" dirty="0"/>
              <a:t>[</a:t>
            </a:r>
            <a:r>
              <a:rPr lang="zh-CN" altLang="en-US" sz="2600" dirty="0"/>
              <a:t>左公因子提取</a:t>
            </a:r>
            <a:r>
              <a:rPr lang="en-US" sz="2600" dirty="0"/>
              <a:t>]</a:t>
            </a:r>
            <a:r>
              <a:rPr lang="en-US" dirty="0"/>
              <a:t>: removes common left prefix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</a:t>
            </a:r>
            <a:r>
              <a:rPr lang="el-GR" dirty="0" err="1">
                <a:solidFill>
                  <a:srgbClr val="0000FF"/>
                </a:solidFill>
              </a:rPr>
              <a:t>αβ</a:t>
            </a:r>
            <a:r>
              <a:rPr lang="el-GR" dirty="0">
                <a:solidFill>
                  <a:srgbClr val="0000FF"/>
                </a:solidFill>
              </a:rPr>
              <a:t> | </a:t>
            </a:r>
            <a:r>
              <a:rPr lang="el-GR" dirty="0" err="1">
                <a:solidFill>
                  <a:srgbClr val="0000FF"/>
                </a:solidFill>
              </a:rPr>
              <a:t>αγ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 → </a:t>
            </a:r>
            <a:r>
              <a:rPr lang="el-GR" dirty="0">
                <a:solidFill>
                  <a:srgbClr val="0000FF"/>
                </a:solidFill>
              </a:rPr>
              <a:t>β | γ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After processing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γ</a:t>
            </a:r>
            <a:r>
              <a:rPr lang="el-GR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or </a:t>
            </a:r>
            <a:r>
              <a:rPr lang="el-GR" dirty="0"/>
              <a:t>γ </a:t>
            </a:r>
            <a:r>
              <a:rPr lang="en-US" dirty="0"/>
              <a:t>do not start with </a:t>
            </a:r>
            <a:r>
              <a:rPr lang="el-GR" dirty="0"/>
              <a:t>α)</a:t>
            </a:r>
            <a:endParaRPr lang="en-US" dirty="0"/>
          </a:p>
          <a:p>
            <a:r>
              <a:rPr lang="en-US" b="1" dirty="0"/>
              <a:t>Left-recursion removal</a:t>
            </a:r>
            <a:r>
              <a:rPr lang="en-US" sz="2600" dirty="0"/>
              <a:t>[</a:t>
            </a:r>
            <a:r>
              <a:rPr lang="zh-CN" altLang="en-US" sz="2600" dirty="0"/>
              <a:t>左递归消除</a:t>
            </a:r>
            <a:r>
              <a:rPr lang="en-US" sz="2600" dirty="0"/>
              <a:t>]</a:t>
            </a:r>
            <a:r>
              <a:rPr lang="en-US" dirty="0"/>
              <a:t>: same as recursive descent</a:t>
            </a:r>
          </a:p>
          <a:p>
            <a:pPr lvl="1"/>
            <a:r>
              <a:rPr lang="en-US" dirty="0"/>
              <a:t>In previous example: </a:t>
            </a:r>
            <a:r>
              <a:rPr lang="en-US" dirty="0">
                <a:solidFill>
                  <a:srgbClr val="0000FF"/>
                </a:solidFill>
              </a:rPr>
              <a:t>A→A</a:t>
            </a:r>
            <a:r>
              <a:rPr lang="el-GR" dirty="0" err="1">
                <a:solidFill>
                  <a:srgbClr val="0000FF"/>
                </a:solidFill>
              </a:rPr>
              <a:t>β|α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can be changed to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A → </a:t>
            </a:r>
            <a:r>
              <a:rPr lang="el-GR" dirty="0">
                <a:solidFill>
                  <a:srgbClr val="0000FF"/>
                </a:solidFill>
              </a:rPr>
              <a:t>α </a:t>
            </a:r>
            <a:r>
              <a:rPr lang="en-US" dirty="0">
                <a:solidFill>
                  <a:srgbClr val="0000FF"/>
                </a:solidFill>
              </a:rPr>
              <a:t>A’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A’→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n-US" dirty="0">
                <a:solidFill>
                  <a:srgbClr val="0000FF"/>
                </a:solidFill>
              </a:rPr>
              <a:t>A’ |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After processing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el-GR" dirty="0"/>
              <a:t>, </a:t>
            </a:r>
            <a:r>
              <a:rPr lang="en-US" dirty="0">
                <a:solidFill>
                  <a:srgbClr val="0000FF"/>
                </a:solidFill>
              </a:rPr>
              <a:t>A’ </a:t>
            </a:r>
            <a:r>
              <a:rPr lang="en-US" dirty="0"/>
              <a:t>can can choose between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el-GR" dirty="0"/>
              <a:t> </a:t>
            </a:r>
            <a:r>
              <a:rPr lang="en-US" dirty="0"/>
              <a:t>or </a:t>
            </a:r>
            <a:r>
              <a:rPr lang="el-GR" dirty="0">
                <a:solidFill>
                  <a:srgbClr val="0000FF"/>
                </a:solidFill>
              </a:rPr>
              <a:t>ε</a:t>
            </a:r>
            <a:endParaRPr lang="en-US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l-GR" dirty="0"/>
              <a:t>(</a:t>
            </a:r>
            <a:r>
              <a:rPr lang="en-US" dirty="0"/>
              <a:t>assuming </a:t>
            </a:r>
            <a:r>
              <a:rPr lang="el-GR" dirty="0"/>
              <a:t>β </a:t>
            </a:r>
            <a:r>
              <a:rPr lang="en-US" dirty="0"/>
              <a:t>doesn’t start with </a:t>
            </a:r>
            <a:r>
              <a:rPr lang="el-GR" dirty="0"/>
              <a:t>α </a:t>
            </a:r>
            <a:r>
              <a:rPr lang="en-US" dirty="0"/>
              <a:t>or A’ isn’t followed by </a:t>
            </a:r>
            <a:r>
              <a:rPr lang="el-GR" dirty="0"/>
              <a:t>α)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0A771-0B1A-0D4A-B8D8-2B32925C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A31D1-980F-7847-9E47-699470235A03}"/>
              </a:ext>
            </a:extLst>
          </p:cNvPr>
          <p:cNvSpPr txBox="1"/>
          <p:nvPr/>
        </p:nvSpPr>
        <p:spPr>
          <a:xfrm>
            <a:off x="5765304" y="2967335"/>
            <a:ext cx="3262432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CN" sz="2400" b="1" dirty="0">
                <a:solidFill>
                  <a:srgbClr val="7030A0"/>
                </a:solidFill>
              </a:rPr>
              <a:t>推迟选择</a:t>
            </a:r>
            <a:r>
              <a:rPr lang="zh-CN" altLang="en-US" sz="2400" b="1" dirty="0">
                <a:solidFill>
                  <a:srgbClr val="7030A0"/>
                </a:solidFill>
              </a:rPr>
              <a:t>，直到可区分</a:t>
            </a:r>
            <a:endParaRPr lang="en-CN" sz="2400" b="1" dirty="0">
              <a:solidFill>
                <a:srgbClr val="7030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684D0-6277-214F-B357-17E8AD610A5F}"/>
              </a:ext>
            </a:extLst>
          </p:cNvPr>
          <p:cNvSpPr txBox="1"/>
          <p:nvPr/>
        </p:nvSpPr>
        <p:spPr>
          <a:xfrm>
            <a:off x="3161132" y="1700808"/>
            <a:ext cx="57246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s</a:t>
            </a:r>
            <a:r>
              <a:rPr lang="en-CN" sz="2000" i="1" dirty="0">
                <a:solidFill>
                  <a:srgbClr val="FF0000"/>
                </a:solidFill>
              </a:rPr>
              <a:t>tmt</a:t>
            </a:r>
            <a:r>
              <a:rPr lang="en-CN" sz="2000" dirty="0">
                <a:solidFill>
                  <a:srgbClr val="FF0000"/>
                </a:solidFill>
              </a:rPr>
              <a:t> 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else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 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|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FF000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FF0000"/>
                </a:solidFill>
                <a:sym typeface="Wingdings" pitchFamily="2" charset="2"/>
              </a:rPr>
              <a:t>stmt</a:t>
            </a:r>
          </a:p>
          <a:p>
            <a:r>
              <a:rPr lang="en-CN" sz="2000" dirty="0">
                <a:solidFill>
                  <a:srgbClr val="0000FF"/>
                </a:solidFill>
              </a:rPr>
              <a:t>	</a:t>
            </a:r>
            <a:r>
              <a:rPr lang="en-US" sz="2000" i="1" dirty="0">
                <a:solidFill>
                  <a:srgbClr val="00B0F0"/>
                </a:solidFill>
              </a:rPr>
              <a:t>s</a:t>
            </a:r>
            <a:r>
              <a:rPr lang="en-CN" sz="2000" i="1" dirty="0">
                <a:solidFill>
                  <a:srgbClr val="00B0F0"/>
                </a:solidFill>
              </a:rPr>
              <a:t>tmt</a:t>
            </a:r>
            <a:r>
              <a:rPr lang="en-CN" sz="2000" dirty="0">
                <a:solidFill>
                  <a:srgbClr val="00B0F0"/>
                </a:solidFill>
              </a:rPr>
              <a:t> 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if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expr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then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stmt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S’</a:t>
            </a:r>
          </a:p>
          <a:p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	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S’ 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 </a:t>
            </a:r>
            <a:r>
              <a:rPr lang="en-CN" sz="2000" b="1" dirty="0">
                <a:solidFill>
                  <a:srgbClr val="00B0F0"/>
                </a:solidFill>
                <a:sym typeface="Wingdings" pitchFamily="2" charset="2"/>
              </a:rPr>
              <a:t>else</a:t>
            </a:r>
            <a:r>
              <a:rPr lang="en-CN" sz="2000" dirty="0">
                <a:solidFill>
                  <a:srgbClr val="00B0F0"/>
                </a:solidFill>
                <a:sym typeface="Wingdings" pitchFamily="2" charset="2"/>
              </a:rPr>
              <a:t> </a:t>
            </a:r>
            <a:r>
              <a:rPr lang="en-CN" sz="2000" i="1" dirty="0">
                <a:solidFill>
                  <a:srgbClr val="00B0F0"/>
                </a:solidFill>
                <a:sym typeface="Wingdings" pitchFamily="2" charset="2"/>
              </a:rPr>
              <a:t>stmt </a:t>
            </a:r>
            <a:r>
              <a:rPr lang="en-US" sz="2000" dirty="0">
                <a:solidFill>
                  <a:srgbClr val="00B0F0"/>
                </a:solidFill>
              </a:rPr>
              <a:t>| </a:t>
            </a:r>
            <a:r>
              <a:rPr lang="el-GR" sz="2000" dirty="0">
                <a:solidFill>
                  <a:srgbClr val="00B0F0"/>
                </a:solidFill>
              </a:rPr>
              <a:t>ε</a:t>
            </a:r>
            <a:endParaRPr lang="en-CN" sz="2000" i="1" dirty="0">
              <a:solidFill>
                <a:srgbClr val="00B0F0"/>
              </a:solidFill>
              <a:sym typeface="Wingdings" pitchFamily="2" charset="2"/>
            </a:endParaRPr>
          </a:p>
          <a:p>
            <a:endParaRPr lang="en-CN" sz="2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32787-74B0-2F45-AE7C-A6D02BD5A458}"/>
              </a:ext>
            </a:extLst>
          </p:cNvPr>
          <p:cNvSpPr txBox="1"/>
          <p:nvPr/>
        </p:nvSpPr>
        <p:spPr>
          <a:xfrm>
            <a:off x="3184857" y="1843370"/>
            <a:ext cx="6206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4000" dirty="0">
                <a:solidFill>
                  <a:srgbClr val="00B0F0"/>
                </a:solidFill>
              </a:rPr>
              <a:t>☞</a:t>
            </a:r>
          </a:p>
        </p:txBody>
      </p:sp>
    </p:spTree>
    <p:extLst>
      <p:ext uri="{BB962C8B-B14F-4D97-AF65-F5344CB8AC3E}">
        <p14:creationId xmlns:p14="http://schemas.microsoft.com/office/powerpoint/2010/main" val="36774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1EA-D7A8-DE4E-86E4-E0F54CE79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/ Grammar /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7896-69E1-6B4F-96C7-69DB2AC76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784976" cy="539551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LL(k)</a:t>
            </a:r>
            <a:r>
              <a:rPr lang="en-US" dirty="0"/>
              <a:t> </a:t>
            </a:r>
            <a:r>
              <a:rPr lang="en-US" b="1" dirty="0"/>
              <a:t>Parser</a:t>
            </a:r>
          </a:p>
          <a:p>
            <a:pPr lvl="1"/>
            <a:r>
              <a:rPr lang="en-US" dirty="0"/>
              <a:t>A predictive parser that uses </a:t>
            </a:r>
            <a:r>
              <a:rPr lang="en-US" i="1" dirty="0"/>
              <a:t>k</a:t>
            </a:r>
            <a:r>
              <a:rPr lang="en-US" dirty="0"/>
              <a:t> lookahead tokens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scans the input from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 to right</a:t>
            </a:r>
            <a:r>
              <a:rPr lang="en-US" sz="2000" dirty="0"/>
              <a:t>[</a:t>
            </a:r>
            <a:r>
              <a:rPr lang="zh-CN" altLang="en-US" sz="2000" dirty="0"/>
              <a:t>从左往右</a:t>
            </a:r>
            <a:r>
              <a:rPr lang="en-US" sz="2000" dirty="0"/>
              <a:t>]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L</a:t>
            </a:r>
            <a:r>
              <a:rPr lang="en-US" dirty="0"/>
              <a:t>: produces a </a:t>
            </a:r>
            <a:r>
              <a:rPr lang="en-US" dirty="0">
                <a:solidFill>
                  <a:srgbClr val="0000FF"/>
                </a:solidFill>
              </a:rPr>
              <a:t>l</a:t>
            </a:r>
            <a:r>
              <a:rPr lang="en-US" dirty="0"/>
              <a:t>eftmost derivation</a:t>
            </a:r>
            <a:r>
              <a:rPr lang="en-US" sz="2000" dirty="0"/>
              <a:t>[</a:t>
            </a:r>
            <a:r>
              <a:rPr lang="zh-CN" altLang="en-US" sz="2000" dirty="0"/>
              <a:t>生成最左推导</a:t>
            </a:r>
            <a:r>
              <a:rPr lang="en-US" sz="2000" dirty="0"/>
              <a:t>]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k</a:t>
            </a:r>
            <a:r>
              <a:rPr lang="en-US" dirty="0"/>
              <a:t>: using </a:t>
            </a:r>
            <a:r>
              <a:rPr lang="en-US" i="1" dirty="0">
                <a:solidFill>
                  <a:srgbClr val="0000FF"/>
                </a:solidFill>
              </a:rPr>
              <a:t>k</a:t>
            </a:r>
            <a:r>
              <a:rPr lang="en-US" dirty="0"/>
              <a:t> input symbols of lookahead at each step to decide</a:t>
            </a:r>
            <a:r>
              <a:rPr lang="en-US" sz="2000" dirty="0"/>
              <a:t>[</a:t>
            </a:r>
            <a:r>
              <a:rPr lang="zh-CN" altLang="en-US" sz="2000" dirty="0"/>
              <a:t>向前看</a:t>
            </a:r>
            <a:r>
              <a:rPr lang="en-US" altLang="zh-CN" sz="2000" dirty="0"/>
              <a:t>k</a:t>
            </a:r>
            <a:r>
              <a:rPr lang="zh-CN" altLang="en-US" sz="2000" dirty="0"/>
              <a:t>个符号</a:t>
            </a:r>
            <a:r>
              <a:rPr lang="en-US" sz="2000" dirty="0"/>
              <a:t>]</a:t>
            </a:r>
          </a:p>
          <a:p>
            <a:r>
              <a:rPr lang="en-US" b="1" dirty="0"/>
              <a:t>LL(k) Grammar</a:t>
            </a:r>
          </a:p>
          <a:p>
            <a:pPr lvl="1"/>
            <a:r>
              <a:rPr lang="en-US" dirty="0"/>
              <a:t>A grammar that can be parsed using an LL(k) parser</a:t>
            </a:r>
          </a:p>
          <a:p>
            <a:pPr lvl="1"/>
            <a:r>
              <a:rPr lang="en-US" dirty="0"/>
              <a:t>LL(k) ⊂ CFG</a:t>
            </a:r>
          </a:p>
          <a:p>
            <a:pPr lvl="2"/>
            <a:r>
              <a:rPr lang="en-US" dirty="0"/>
              <a:t>Some CFGs are not LL(k): common prefix or left-recursion</a:t>
            </a:r>
          </a:p>
          <a:p>
            <a:r>
              <a:rPr lang="en-US" b="1" dirty="0"/>
              <a:t>LL(k) Language</a:t>
            </a:r>
          </a:p>
          <a:p>
            <a:pPr lvl="1"/>
            <a:r>
              <a:rPr lang="en-US" dirty="0"/>
              <a:t>A language that can be expressed as an LL(k) grammar</a:t>
            </a:r>
            <a:endParaRPr lang="en-US" sz="800" dirty="0"/>
          </a:p>
          <a:p>
            <a:r>
              <a:rPr lang="en-US" dirty="0"/>
              <a:t>Many languages are LL(k) ...</a:t>
            </a:r>
          </a:p>
          <a:p>
            <a:pPr lvl="1"/>
            <a:r>
              <a:rPr lang="en-US" dirty="0"/>
              <a:t>In fact many are </a:t>
            </a:r>
            <a:r>
              <a:rPr lang="en-US" b="1" dirty="0">
                <a:solidFill>
                  <a:srgbClr val="0000FF"/>
                </a:solidFill>
              </a:rPr>
              <a:t>LL(1)</a:t>
            </a:r>
            <a:r>
              <a:rPr lang="en-US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8D426-80E5-2E4E-92F1-C83A65B97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4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LL(k) Parser Implementation</a:t>
            </a:r>
            <a:r>
              <a:rPr lang="en-US" sz="3200" dirty="0"/>
              <a:t>[</a:t>
            </a:r>
            <a:r>
              <a:rPr lang="zh-CN" altLang="en-US" sz="3200" dirty="0"/>
              <a:t>实现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08720"/>
            <a:ext cx="8784976" cy="5196235"/>
          </a:xfrm>
        </p:spPr>
        <p:txBody>
          <a:bodyPr/>
          <a:lstStyle/>
          <a:p>
            <a:r>
              <a:rPr lang="en-US" dirty="0"/>
              <a:t>Implemented in a recursive or non-recursive fashion</a:t>
            </a:r>
            <a:r>
              <a:rPr lang="en-US" sz="2400" dirty="0"/>
              <a:t>[</a:t>
            </a:r>
            <a:r>
              <a:rPr lang="zh-CN" altLang="en-US" sz="2400" dirty="0"/>
              <a:t>递归</a:t>
            </a:r>
            <a:r>
              <a:rPr lang="en-US" altLang="zh-CN" sz="2400" dirty="0"/>
              <a:t>/</a:t>
            </a:r>
            <a:r>
              <a:rPr lang="zh-CN" altLang="en-US" sz="2400" dirty="0"/>
              <a:t>非递归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Recursive: recursive descent (recursive function calls, </a:t>
            </a:r>
            <a:r>
              <a:rPr lang="en-US" u="sng" dirty="0"/>
              <a:t>implicit stack</a:t>
            </a:r>
            <a:r>
              <a:rPr lang="en-US" dirty="0"/>
              <a:t>) ­</a:t>
            </a:r>
          </a:p>
          <a:p>
            <a:pPr lvl="1"/>
            <a:r>
              <a:rPr lang="en-US" dirty="0"/>
              <a:t>Non-recursive: </a:t>
            </a:r>
            <a:r>
              <a:rPr lang="en-US" u="sng" dirty="0"/>
              <a:t>explicit stack</a:t>
            </a:r>
            <a:r>
              <a:rPr lang="en-US" dirty="0"/>
              <a:t> to keep track of recursion</a:t>
            </a:r>
            <a:r>
              <a:rPr lang="en-US" sz="2000" dirty="0"/>
              <a:t>[</a:t>
            </a:r>
            <a:r>
              <a:rPr lang="zh-CN" altLang="en-US" sz="2000" dirty="0"/>
              <a:t>栈</a:t>
            </a:r>
            <a:r>
              <a:rPr lang="en-US" sz="2000" dirty="0"/>
              <a:t>]</a:t>
            </a:r>
            <a:r>
              <a:rPr lang="en-US" dirty="0"/>
              <a:t> </a:t>
            </a:r>
          </a:p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Parser consists of small functions, one for each non-terminal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FFE6-3B26-BE49-845B-749C50FE05E3}"/>
              </a:ext>
            </a:extLst>
          </p:cNvPr>
          <p:cNvSpPr txBox="1"/>
          <p:nvPr/>
        </p:nvSpPr>
        <p:spPr>
          <a:xfrm>
            <a:off x="1619672" y="3687901"/>
            <a:ext cx="457830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void A() {</a:t>
            </a:r>
          </a:p>
          <a:p>
            <a:r>
              <a:rPr lang="en-US" sz="2000" dirty="0"/>
              <a:t>   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 B(); // call procedure B()</a:t>
            </a:r>
          </a:p>
          <a:p>
            <a:r>
              <a:rPr lang="en-US" sz="2000" dirty="0"/>
              <a:t>        case ’c’:  // ’C’ starts with ’c’</a:t>
            </a:r>
          </a:p>
          <a:p>
            <a:r>
              <a:rPr lang="en-US" sz="2000" dirty="0"/>
              <a:t>	 C(); // call procedure C()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 return;</a:t>
            </a:r>
          </a:p>
          <a:p>
            <a:r>
              <a:rPr lang="en-US" sz="2000" dirty="0"/>
              <a:t>}</a:t>
            </a:r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03image7928">
            <a:extLst>
              <a:ext uri="{FF2B5EF4-FFF2-40B4-BE49-F238E27FC236}">
                <a16:creationId xmlns:a16="http://schemas.microsoft.com/office/drawing/2014/main" id="{E1BB5D1E-62CD-3D44-BC0E-615819017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page103image7928">
            <a:extLst>
              <a:ext uri="{FF2B5EF4-FFF2-40B4-BE49-F238E27FC236}">
                <a16:creationId xmlns:a16="http://schemas.microsoft.com/office/drawing/2014/main" id="{288877C5-EBC4-0A40-B144-E0B11AA68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82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9F7D-753C-6345-B871-74C1BA9B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LL(k) Parser Implementation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344F-1912-EA4E-A60D-A99945A6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980728"/>
            <a:ext cx="8964488" cy="5196235"/>
          </a:xfrm>
        </p:spPr>
        <p:txBody>
          <a:bodyPr>
            <a:normAutofit/>
          </a:bodyPr>
          <a:lstStyle/>
          <a:p>
            <a:r>
              <a:rPr lang="en-US" dirty="0"/>
              <a:t>Recursive LL(1) parser for: </a:t>
            </a:r>
            <a:r>
              <a:rPr lang="en-US" dirty="0">
                <a:solidFill>
                  <a:srgbClr val="0000FF"/>
                </a:solidFill>
              </a:rPr>
              <a:t>A→B | C, </a:t>
            </a:r>
            <a:r>
              <a:rPr lang="en-US" dirty="0" err="1">
                <a:solidFill>
                  <a:srgbClr val="0000FF"/>
                </a:solidFill>
              </a:rPr>
              <a:t>B→b</a:t>
            </a:r>
            <a:r>
              <a:rPr lang="en-US" dirty="0">
                <a:solidFill>
                  <a:srgbClr val="0000FF"/>
                </a:solidFill>
              </a:rPr>
              <a:t>, </a:t>
            </a:r>
            <a:r>
              <a:rPr lang="en-US" dirty="0" err="1">
                <a:solidFill>
                  <a:srgbClr val="0000FF"/>
                </a:solidFill>
              </a:rPr>
              <a:t>C→c</a:t>
            </a: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there a way to express above code more concisely?</a:t>
            </a:r>
            <a:r>
              <a:rPr lang="en-US" sz="2400" dirty="0"/>
              <a:t>[</a:t>
            </a:r>
            <a:r>
              <a:rPr lang="zh-CN" altLang="en-US" sz="2400" dirty="0"/>
              <a:t>简洁</a:t>
            </a:r>
            <a:r>
              <a:rPr lang="en-US" sz="2400" dirty="0"/>
              <a:t>]</a:t>
            </a:r>
          </a:p>
          <a:p>
            <a:pPr lvl="1"/>
            <a:r>
              <a:rPr lang="en-US" dirty="0"/>
              <a:t>Non-recursive LL(k) parsers use a </a:t>
            </a:r>
            <a:r>
              <a:rPr lang="en-US" b="1" dirty="0"/>
              <a:t>state transition table</a:t>
            </a:r>
            <a:r>
              <a:rPr lang="en-US" dirty="0"/>
              <a:t> (just like finite automata)</a:t>
            </a:r>
            <a:r>
              <a:rPr lang="en-US" sz="2000" dirty="0"/>
              <a:t>[</a:t>
            </a:r>
            <a:r>
              <a:rPr lang="zh-CN" altLang="en-US" sz="2000" dirty="0"/>
              <a:t>状态转换表</a:t>
            </a:r>
            <a:r>
              <a:rPr lang="en-US" sz="2000" dirty="0"/>
              <a:t>]</a:t>
            </a:r>
          </a:p>
          <a:p>
            <a:pPr lvl="1"/>
            <a:r>
              <a:rPr lang="en-US" dirty="0"/>
              <a:t>Easier to automatically generate a non-recursive parser</a:t>
            </a:r>
            <a:r>
              <a:rPr lang="en-US" sz="2000" dirty="0"/>
              <a:t>[</a:t>
            </a:r>
            <a:r>
              <a:rPr lang="zh-CN" altLang="en-US" sz="2000" dirty="0"/>
              <a:t>自动化</a:t>
            </a:r>
            <a:r>
              <a:rPr lang="en-US" sz="2000" dirty="0"/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9D426-CD02-924D-8926-2EEE5C3C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5" name="Picture 1" descr="page103image7928">
            <a:extLst>
              <a:ext uri="{FF2B5EF4-FFF2-40B4-BE49-F238E27FC236}">
                <a16:creationId xmlns:a16="http://schemas.microsoft.com/office/drawing/2014/main" id="{6B54EA74-9291-C94B-A5C4-9243A0D38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2" descr="page103image7928">
            <a:extLst>
              <a:ext uri="{FF2B5EF4-FFF2-40B4-BE49-F238E27FC236}">
                <a16:creationId xmlns:a16="http://schemas.microsoft.com/office/drawing/2014/main" id="{713A4B98-E56A-3640-9F4C-8A60024A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3" descr="page103image7928">
            <a:extLst>
              <a:ext uri="{FF2B5EF4-FFF2-40B4-BE49-F238E27FC236}">
                <a16:creationId xmlns:a16="http://schemas.microsoft.com/office/drawing/2014/main" id="{D6C1BFDB-D2D8-EB4F-B07E-9A4BC256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19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3049C1-AB01-DB48-8FEC-708187253080}"/>
              </a:ext>
            </a:extLst>
          </p:cNvPr>
          <p:cNvSpPr txBox="1"/>
          <p:nvPr/>
        </p:nvSpPr>
        <p:spPr>
          <a:xfrm>
            <a:off x="1475656" y="1423941"/>
            <a:ext cx="4578305" cy="31700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void A() {</a:t>
            </a:r>
          </a:p>
          <a:p>
            <a:r>
              <a:rPr lang="en-US" sz="2000" dirty="0"/>
              <a:t>    token = </a:t>
            </a:r>
            <a:r>
              <a:rPr lang="en-US" sz="2000" dirty="0" err="1"/>
              <a:t>peekNext</a:t>
            </a:r>
            <a:r>
              <a:rPr lang="en-US" sz="2000" dirty="0"/>
              <a:t>(); // lookahead token</a:t>
            </a:r>
          </a:p>
          <a:p>
            <a:r>
              <a:rPr lang="en-US" sz="2000" dirty="0"/>
              <a:t>    switch(token) {</a:t>
            </a:r>
          </a:p>
          <a:p>
            <a:r>
              <a:rPr lang="en-US" sz="2000" dirty="0"/>
              <a:t>        case ’b’: // ’B’ starts with ’b’</a:t>
            </a:r>
          </a:p>
          <a:p>
            <a:r>
              <a:rPr lang="en-US" sz="2000" dirty="0"/>
              <a:t>        	 B(); // call procedure B()</a:t>
            </a:r>
          </a:p>
          <a:p>
            <a:r>
              <a:rPr lang="en-US" sz="2000" dirty="0"/>
              <a:t>        case ’c’:  // ’C’ starts with ’c’</a:t>
            </a:r>
          </a:p>
          <a:p>
            <a:r>
              <a:rPr lang="en-US" sz="2000" dirty="0"/>
              <a:t>	 C(); // call procedure C()</a:t>
            </a:r>
          </a:p>
          <a:p>
            <a:r>
              <a:rPr lang="en-US" sz="2000" dirty="0"/>
              <a:t>        default: // Reject</a:t>
            </a:r>
          </a:p>
          <a:p>
            <a:r>
              <a:rPr lang="en-US" sz="2000" dirty="0"/>
              <a:t>	 return;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644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FA835-D686-F24D-9E59-0B8D3145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LL(1) Parser</a:t>
            </a:r>
            <a:r>
              <a:rPr lang="en-US" sz="3200" dirty="0"/>
              <a:t>[</a:t>
            </a:r>
            <a:r>
              <a:rPr lang="zh-CN" altLang="en-US" sz="3200" dirty="0"/>
              <a:t>非递归</a:t>
            </a:r>
            <a:r>
              <a:rPr lang="en-US" sz="3200" dirty="0"/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1C367-7561-8C46-B48A-C4DFF60A6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Table-driven parser</a:t>
            </a:r>
            <a:r>
              <a:rPr lang="en-US" sz="2400" dirty="0"/>
              <a:t>[</a:t>
            </a:r>
            <a:r>
              <a:rPr lang="zh-CN" altLang="en-US" sz="2400" dirty="0"/>
              <a:t>表驱动</a:t>
            </a:r>
            <a:r>
              <a:rPr lang="en-US" sz="2400" dirty="0"/>
              <a:t>]</a:t>
            </a:r>
            <a:r>
              <a:rPr lang="en-US" dirty="0"/>
              <a:t>: amenable to automatic code generation (just like </a:t>
            </a:r>
            <a:r>
              <a:rPr lang="en-US" dirty="0" err="1"/>
              <a:t>lexers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Input buffer</a:t>
            </a:r>
            <a:r>
              <a:rPr lang="en-US" dirty="0"/>
              <a:t>: contains the string to be parsed, followed by $</a:t>
            </a:r>
          </a:p>
          <a:p>
            <a:pPr lvl="1"/>
            <a:r>
              <a:rPr lang="en-US" b="1" dirty="0"/>
              <a:t>Stack</a:t>
            </a:r>
            <a:r>
              <a:rPr lang="en-US" dirty="0"/>
              <a:t>: holds unmatched portion of derivation string, $ marks the stack end</a:t>
            </a:r>
          </a:p>
          <a:p>
            <a:pPr lvl="1"/>
            <a:r>
              <a:rPr lang="en-US" b="1" dirty="0"/>
              <a:t>Parse table</a:t>
            </a:r>
            <a:r>
              <a:rPr lang="en-US" dirty="0"/>
              <a:t> M[A, b]: an entry containing rule “A</a:t>
            </a:r>
            <a:r>
              <a:rPr lang="en-US" dirty="0">
                <a:sym typeface="Wingdings" pitchFamily="2" charset="2"/>
              </a:rPr>
              <a:t>…” or error</a:t>
            </a:r>
          </a:p>
          <a:p>
            <a:pPr lvl="1"/>
            <a:r>
              <a:rPr lang="en-US" b="1" dirty="0">
                <a:sym typeface="Wingdings" pitchFamily="2" charset="2"/>
              </a:rPr>
              <a:t>Parser driver </a:t>
            </a:r>
            <a:r>
              <a:rPr lang="en-US" dirty="0">
                <a:sym typeface="Wingdings" pitchFamily="2" charset="2"/>
              </a:rPr>
              <a:t>(a.k.a., predictive parsing program): next action based on </a:t>
            </a: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&lt;stack top, current token&gt;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Reject</a:t>
            </a:r>
            <a:r>
              <a:rPr lang="en-US" dirty="0"/>
              <a:t> on reaching error state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Accept</a:t>
            </a:r>
            <a:r>
              <a:rPr lang="en-US" dirty="0"/>
              <a:t> on end of input &amp; empty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1E139-A58C-394B-B2F0-C267CCCF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8AB8F-6C8F-46EE-8741-64B361E88E7D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F1A42-D435-E44E-9D71-C51A9D722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3717033"/>
            <a:ext cx="3476972" cy="26096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55C48-F5E6-534A-8E27-893FB4A317D7}"/>
              </a:ext>
            </a:extLst>
          </p:cNvPr>
          <p:cNvSpPr txBox="1"/>
          <p:nvPr/>
        </p:nvSpPr>
        <p:spPr>
          <a:xfrm>
            <a:off x="35496" y="4725144"/>
            <a:ext cx="5380012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A stack records frontier of parse tree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Non-terminals</a:t>
            </a:r>
            <a:r>
              <a:rPr lang="en-US" sz="2000" dirty="0"/>
              <a:t> that have yet to be expanded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Terminals</a:t>
            </a:r>
            <a:r>
              <a:rPr lang="en-US" sz="2000" dirty="0"/>
              <a:t> that have yet to matched against the input</a:t>
            </a:r>
          </a:p>
          <a:p>
            <a:pPr marL="526932" lvl="1" indent="-285750">
              <a:buFont typeface="Courier New" panose="02070309020205020404" pitchFamily="49" charset="0"/>
              <a:buChar char="o"/>
            </a:pPr>
            <a:r>
              <a:rPr lang="en-US" sz="2000" u="sng" dirty="0"/>
              <a:t>Top of stack</a:t>
            </a:r>
            <a:r>
              <a:rPr lang="en-US" sz="2000" dirty="0"/>
              <a:t> = leftmost pending terminal or non-terminal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158D77-4F58-5447-AE35-A4AE6C1D661D}"/>
              </a:ext>
            </a:extLst>
          </p:cNvPr>
          <p:cNvSpPr txBox="1"/>
          <p:nvPr/>
        </p:nvSpPr>
        <p:spPr>
          <a:xfrm>
            <a:off x="2339752" y="6540538"/>
            <a:ext cx="5616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?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The current token is treated as lookahead token.</a:t>
            </a:r>
            <a:endParaRPr lang="en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E4A10E-928F-6149-8786-6D1B2E507E73}"/>
              </a:ext>
            </a:extLst>
          </p:cNvPr>
          <p:cNvGrpSpPr/>
          <p:nvPr/>
        </p:nvGrpSpPr>
        <p:grpSpPr>
          <a:xfrm>
            <a:off x="3563888" y="3571779"/>
            <a:ext cx="1808241" cy="447724"/>
            <a:chOff x="5228114" y="2405212"/>
            <a:chExt cx="1808241" cy="44772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F039E0B-C6D3-5B45-8539-2B6A16C4F2F9}"/>
                </a:ext>
              </a:extLst>
            </p:cNvPr>
            <p:cNvCxnSpPr>
              <a:cxnSpLocks/>
            </p:cNvCxnSpPr>
            <p:nvPr/>
          </p:nvCxnSpPr>
          <p:spPr>
            <a:xfrm>
              <a:off x="5228114" y="2852936"/>
              <a:ext cx="165618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1919C9-E1C2-2149-B78C-D5B2E618A28B}"/>
                </a:ext>
              </a:extLst>
            </p:cNvPr>
            <p:cNvSpPr txBox="1"/>
            <p:nvPr/>
          </p:nvSpPr>
          <p:spPr>
            <a:xfrm>
              <a:off x="6744287" y="2405212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427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32644</TotalTime>
  <Words>3052</Words>
  <Application>Microsoft Macintosh PowerPoint</Application>
  <PresentationFormat>On-screen Show (4:3)</PresentationFormat>
  <Paragraphs>694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Wingdings</vt:lpstr>
      <vt:lpstr>1_自定义设计方案</vt:lpstr>
      <vt:lpstr>Compilation Principle 编 译 原 理</vt:lpstr>
      <vt:lpstr>Quiz Questions</vt:lpstr>
      <vt:lpstr>Predictive Parsers[预测分析]</vt:lpstr>
      <vt:lpstr>Predictive Parsers (cont.)</vt:lpstr>
      <vt:lpstr>Rewrite Grammars for Prediction[改写]</vt:lpstr>
      <vt:lpstr>LL(k) Parser / Grammar / Language</vt:lpstr>
      <vt:lpstr>LL(k) Parser Implementation[实现]</vt:lpstr>
      <vt:lpstr>LL(k) Parser Implementation (cont.)</vt:lpstr>
      <vt:lpstr>LL(1) Parser[非递归]</vt:lpstr>
      <vt:lpstr>LL(1) Parse Table: Example</vt:lpstr>
      <vt:lpstr>LL(1) Parsing Algorithm[算法]</vt:lpstr>
      <vt:lpstr>Push RHS in Reverse Order[逆序入栈]</vt:lpstr>
      <vt:lpstr>Apply LL(1) Parsing to Grammar[应用]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Use the Parse Table</vt:lpstr>
      <vt:lpstr>Recognize Sequence[解析过程]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zhang xw</cp:lastModifiedBy>
  <cp:revision>1926</cp:revision>
  <dcterms:created xsi:type="dcterms:W3CDTF">2016-04-18T09:33:21Z</dcterms:created>
  <dcterms:modified xsi:type="dcterms:W3CDTF">2022-03-15T15:33:14Z</dcterms:modified>
</cp:coreProperties>
</file>