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57" r:id="rId3"/>
    <p:sldId id="261" r:id="rId4"/>
    <p:sldId id="281" r:id="rId5"/>
    <p:sldId id="293" r:id="rId6"/>
    <p:sldId id="294" r:id="rId7"/>
    <p:sldId id="296" r:id="rId8"/>
    <p:sldId id="297" r:id="rId9"/>
    <p:sldId id="263" r:id="rId10"/>
    <p:sldId id="268" r:id="rId11"/>
    <p:sldId id="295" r:id="rId12"/>
    <p:sldId id="292" r:id="rId13"/>
    <p:sldId id="298" r:id="rId14"/>
  </p:sldIdLst>
  <p:sldSz cx="9144000" cy="5143500" type="screen16x9"/>
  <p:notesSz cx="6858000" cy="9144000"/>
  <p:embeddedFontLst>
    <p:embeddedFont>
      <p:font typeface="Arvo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 Condensed" panose="020B0604020202020204" charset="0"/>
      <p:regular r:id="rId24"/>
      <p:bold r:id="rId25"/>
      <p:italic r:id="rId26"/>
      <p:boldItalic r:id="rId27"/>
    </p:embeddedFont>
    <p:embeddedFont>
      <p:font typeface="Roboto Condensed Light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72C102A-11DE-468B-94A0-81B23E51E3CC}">
          <p14:sldIdLst>
            <p14:sldId id="256"/>
            <p14:sldId id="257"/>
            <p14:sldId id="261"/>
            <p14:sldId id="281"/>
            <p14:sldId id="293"/>
            <p14:sldId id="294"/>
            <p14:sldId id="296"/>
            <p14:sldId id="297"/>
            <p14:sldId id="263"/>
            <p14:sldId id="268"/>
            <p14:sldId id="295"/>
            <p14:sldId id="292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92492B-2EC2-4FC3-9E89-B6B4E22524DB}">
  <a:tblStyle styleId="{2292492B-2EC2-4FC3-9E89-B6B4E22524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22"/>
    <p:restoredTop sz="94681"/>
  </p:normalViewPr>
  <p:slideViewPr>
    <p:cSldViewPr snapToGrid="0" snapToObjects="1">
      <p:cViewPr varScale="1">
        <p:scale>
          <a:sx n="138" d="100"/>
          <a:sy n="138" d="100"/>
        </p:scale>
        <p:origin x="13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AB4F65-C0A3-0A46-A8D7-893813BED1E6}" type="doc">
      <dgm:prSet loTypeId="urn:microsoft.com/office/officeart/2005/8/layout/vProcess5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F0E3C03-B44B-E544-B4CA-E4ECA3E03137}">
      <dgm:prSet phldrT="[Text]" custT="1"/>
      <dgm:spPr/>
      <dgm:t>
        <a:bodyPr/>
        <a:lstStyle/>
        <a:p>
          <a:r>
            <a:rPr lang="en-US" sz="1200" b="1" u="sng" dirty="0"/>
            <a:t>Feature Engineering</a:t>
          </a:r>
        </a:p>
      </dgm:t>
    </dgm:pt>
    <dgm:pt modelId="{6E78FF88-E124-0C4E-A93F-BD183272CE26}" type="parTrans" cxnId="{2B9AF788-EE80-5241-91E6-4CDC0C458E8A}">
      <dgm:prSet/>
      <dgm:spPr/>
      <dgm:t>
        <a:bodyPr/>
        <a:lstStyle/>
        <a:p>
          <a:endParaRPr lang="en-US"/>
        </a:p>
      </dgm:t>
    </dgm:pt>
    <dgm:pt modelId="{B900BF67-5F82-4241-86A3-67CBD977CCF0}" type="sibTrans" cxnId="{2B9AF788-EE80-5241-91E6-4CDC0C458E8A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8C4A6028-B9AB-7F46-8EF7-FE2519A8A25E}">
      <dgm:prSet phldrT="[Text]" custT="1"/>
      <dgm:spPr/>
      <dgm:t>
        <a:bodyPr/>
        <a:lstStyle/>
        <a:p>
          <a:r>
            <a:rPr lang="en-US" sz="800" dirty="0"/>
            <a:t>Time-based features</a:t>
          </a:r>
        </a:p>
      </dgm:t>
    </dgm:pt>
    <dgm:pt modelId="{B820D9B2-4649-C541-AC42-407D1868DE1F}" type="sibTrans" cxnId="{5D7400C9-478A-6E43-8C4A-11E2B413D2B7}">
      <dgm:prSet/>
      <dgm:spPr/>
      <dgm:t>
        <a:bodyPr/>
        <a:lstStyle/>
        <a:p>
          <a:endParaRPr lang="en-US"/>
        </a:p>
      </dgm:t>
    </dgm:pt>
    <dgm:pt modelId="{06518020-039D-144A-A2F4-EE699B035196}" type="parTrans" cxnId="{5D7400C9-478A-6E43-8C4A-11E2B413D2B7}">
      <dgm:prSet/>
      <dgm:spPr/>
      <dgm:t>
        <a:bodyPr/>
        <a:lstStyle/>
        <a:p>
          <a:endParaRPr lang="en-US"/>
        </a:p>
      </dgm:t>
    </dgm:pt>
    <dgm:pt modelId="{4D38B293-17A6-8E48-8C4F-A9B04F6AE02F}">
      <dgm:prSet phldrT="[Text]" custT="1"/>
      <dgm:spPr/>
      <dgm:t>
        <a:bodyPr/>
        <a:lstStyle/>
        <a:p>
          <a:r>
            <a:rPr lang="en-US" sz="1200" b="1" u="sng" dirty="0"/>
            <a:t>Flattening Data </a:t>
          </a:r>
        </a:p>
      </dgm:t>
    </dgm:pt>
    <dgm:pt modelId="{92CABE88-C464-A749-93C1-CECB1347C16A}" type="sibTrans" cxnId="{53B5EA7A-F926-D146-910E-296786044CCD}">
      <dgm:prSet/>
      <dgm:spPr/>
      <dgm:t>
        <a:bodyPr/>
        <a:lstStyle/>
        <a:p>
          <a:endParaRPr lang="en-US"/>
        </a:p>
      </dgm:t>
    </dgm:pt>
    <dgm:pt modelId="{26192B1D-06A7-FD4D-A081-D169BFEAA15A}" type="parTrans" cxnId="{53B5EA7A-F926-D146-910E-296786044CCD}">
      <dgm:prSet/>
      <dgm:spPr/>
      <dgm:t>
        <a:bodyPr/>
        <a:lstStyle/>
        <a:p>
          <a:endParaRPr lang="en-US"/>
        </a:p>
      </dgm:t>
    </dgm:pt>
    <dgm:pt modelId="{AF1A7F0C-3027-C440-933B-BFB9BE8694BD}">
      <dgm:prSet phldrT="[Text]" custT="1"/>
      <dgm:spPr/>
      <dgm:t>
        <a:bodyPr/>
        <a:lstStyle/>
        <a:p>
          <a:r>
            <a:rPr lang="en-US" sz="800" dirty="0"/>
            <a:t>Split each trial into 6 equal non-overlapping temporal frames</a:t>
          </a:r>
        </a:p>
      </dgm:t>
    </dgm:pt>
    <dgm:pt modelId="{18840BBC-63A9-A646-A4D7-7CB57B8898B1}" type="sibTrans" cxnId="{C3FFADD8-7138-4146-9324-20345B845BAF}">
      <dgm:prSet/>
      <dgm:spPr/>
      <dgm:t>
        <a:bodyPr/>
        <a:lstStyle/>
        <a:p>
          <a:endParaRPr lang="en-US"/>
        </a:p>
      </dgm:t>
    </dgm:pt>
    <dgm:pt modelId="{273BCD8B-59F0-4942-95AB-AFAA91AB5CBD}" type="parTrans" cxnId="{C3FFADD8-7138-4146-9324-20345B845BAF}">
      <dgm:prSet/>
      <dgm:spPr/>
      <dgm:t>
        <a:bodyPr/>
        <a:lstStyle/>
        <a:p>
          <a:endParaRPr lang="en-US"/>
        </a:p>
      </dgm:t>
    </dgm:pt>
    <dgm:pt modelId="{B58A7009-5325-7447-B611-F734D45EE479}">
      <dgm:prSet phldrT="[Text]" custT="1"/>
      <dgm:spPr/>
      <dgm:t>
        <a:bodyPr/>
        <a:lstStyle/>
        <a:p>
          <a:r>
            <a:rPr lang="en-US" sz="800" dirty="0"/>
            <a:t>Aggregation of time, velocity and jerk features: mean, std, min, max, rms</a:t>
          </a:r>
        </a:p>
      </dgm:t>
    </dgm:pt>
    <dgm:pt modelId="{F1338F1A-9D4D-5047-8A16-21903BAAD953}" type="sibTrans" cxnId="{2727E715-B68D-8245-88A3-E118947F65C7}">
      <dgm:prSet/>
      <dgm:spPr/>
      <dgm:t>
        <a:bodyPr/>
        <a:lstStyle/>
        <a:p>
          <a:endParaRPr lang="en-US"/>
        </a:p>
      </dgm:t>
    </dgm:pt>
    <dgm:pt modelId="{1EE50585-E958-EE4F-96BF-33644C760D4E}" type="parTrans" cxnId="{2727E715-B68D-8245-88A3-E118947F65C7}">
      <dgm:prSet/>
      <dgm:spPr/>
      <dgm:t>
        <a:bodyPr/>
        <a:lstStyle/>
        <a:p>
          <a:endParaRPr lang="en-US"/>
        </a:p>
      </dgm:t>
    </dgm:pt>
    <dgm:pt modelId="{418DC2FF-E597-425D-9152-0B928F0E9480}">
      <dgm:prSet phldrT="[Text]" custT="1"/>
      <dgm:spPr/>
      <dgm:t>
        <a:bodyPr/>
        <a:lstStyle/>
        <a:p>
          <a:r>
            <a:rPr lang="en-US" sz="800" dirty="0"/>
            <a:t>Velocity/Jerk features</a:t>
          </a:r>
        </a:p>
      </dgm:t>
    </dgm:pt>
    <dgm:pt modelId="{1823DA44-3842-437A-8FB3-42752537808D}" type="parTrans" cxnId="{D2F7AA1D-B7AF-4144-822E-D55BCC2475AC}">
      <dgm:prSet/>
      <dgm:spPr/>
      <dgm:t>
        <a:bodyPr/>
        <a:lstStyle/>
        <a:p>
          <a:endParaRPr lang="en-SG"/>
        </a:p>
      </dgm:t>
    </dgm:pt>
    <dgm:pt modelId="{0075E7E6-7DBE-49FF-8C72-BBAF0C4E173F}" type="sibTrans" cxnId="{D2F7AA1D-B7AF-4144-822E-D55BCC2475AC}">
      <dgm:prSet/>
      <dgm:spPr/>
      <dgm:t>
        <a:bodyPr/>
        <a:lstStyle/>
        <a:p>
          <a:endParaRPr lang="en-SG"/>
        </a:p>
      </dgm:t>
    </dgm:pt>
    <dgm:pt modelId="{EF348E81-C708-4015-81B0-BF8BD17FAC5D}">
      <dgm:prSet phldrT="[Text]" custT="1"/>
      <dgm:spPr/>
      <dgm:t>
        <a:bodyPr/>
        <a:lstStyle/>
        <a:p>
          <a:r>
            <a:rPr lang="en-US" sz="800" dirty="0"/>
            <a:t>Frequency-based features: FFT</a:t>
          </a:r>
        </a:p>
      </dgm:t>
    </dgm:pt>
    <dgm:pt modelId="{E251C70C-60C9-4305-9C8A-59701BA1EF51}" type="parTrans" cxnId="{31A8EE63-AF8B-4A5D-994A-05BC7EE53073}">
      <dgm:prSet/>
      <dgm:spPr/>
      <dgm:t>
        <a:bodyPr/>
        <a:lstStyle/>
        <a:p>
          <a:endParaRPr lang="en-SG"/>
        </a:p>
      </dgm:t>
    </dgm:pt>
    <dgm:pt modelId="{29300E9A-1D8C-4B60-B4EA-06E93B68762E}" type="sibTrans" cxnId="{31A8EE63-AF8B-4A5D-994A-05BC7EE53073}">
      <dgm:prSet/>
      <dgm:spPr/>
      <dgm:t>
        <a:bodyPr/>
        <a:lstStyle/>
        <a:p>
          <a:endParaRPr lang="en-SG"/>
        </a:p>
      </dgm:t>
    </dgm:pt>
    <dgm:pt modelId="{9165AC26-842A-4F41-9BD9-80D51E85A0BA}" type="pres">
      <dgm:prSet presAssocID="{03AB4F65-C0A3-0A46-A8D7-893813BED1E6}" presName="outerComposite" presStyleCnt="0">
        <dgm:presLayoutVars>
          <dgm:chMax val="5"/>
          <dgm:dir/>
          <dgm:resizeHandles val="exact"/>
        </dgm:presLayoutVars>
      </dgm:prSet>
      <dgm:spPr/>
    </dgm:pt>
    <dgm:pt modelId="{173D5B35-465E-B940-B54A-D1971DABFE14}" type="pres">
      <dgm:prSet presAssocID="{03AB4F65-C0A3-0A46-A8D7-893813BED1E6}" presName="dummyMaxCanvas" presStyleCnt="0">
        <dgm:presLayoutVars/>
      </dgm:prSet>
      <dgm:spPr/>
    </dgm:pt>
    <dgm:pt modelId="{488DBA0A-DF40-4CFB-8AB5-A0B678B37C56}" type="pres">
      <dgm:prSet presAssocID="{03AB4F65-C0A3-0A46-A8D7-893813BED1E6}" presName="TwoNodes_1" presStyleLbl="node1" presStyleIdx="0" presStyleCnt="2" custLinFactNeighborX="-39943" custLinFactNeighborY="-1535">
        <dgm:presLayoutVars>
          <dgm:bulletEnabled val="1"/>
        </dgm:presLayoutVars>
      </dgm:prSet>
      <dgm:spPr/>
    </dgm:pt>
    <dgm:pt modelId="{56C293A6-85BE-490C-9E98-A98ECB74D3C8}" type="pres">
      <dgm:prSet presAssocID="{03AB4F65-C0A3-0A46-A8D7-893813BED1E6}" presName="TwoNodes_2" presStyleLbl="node1" presStyleIdx="1" presStyleCnt="2">
        <dgm:presLayoutVars>
          <dgm:bulletEnabled val="1"/>
        </dgm:presLayoutVars>
      </dgm:prSet>
      <dgm:spPr/>
    </dgm:pt>
    <dgm:pt modelId="{7D9BA4AE-5575-4E2D-BE37-62CC72919E12}" type="pres">
      <dgm:prSet presAssocID="{03AB4F65-C0A3-0A46-A8D7-893813BED1E6}" presName="TwoConn_1-2" presStyleLbl="fgAccFollowNode1" presStyleIdx="0" presStyleCnt="1">
        <dgm:presLayoutVars>
          <dgm:bulletEnabled val="1"/>
        </dgm:presLayoutVars>
      </dgm:prSet>
      <dgm:spPr/>
    </dgm:pt>
    <dgm:pt modelId="{3A4AD972-8A0E-467B-8846-F05218A745E0}" type="pres">
      <dgm:prSet presAssocID="{03AB4F65-C0A3-0A46-A8D7-893813BED1E6}" presName="TwoNodes_1_text" presStyleLbl="node1" presStyleIdx="1" presStyleCnt="2">
        <dgm:presLayoutVars>
          <dgm:bulletEnabled val="1"/>
        </dgm:presLayoutVars>
      </dgm:prSet>
      <dgm:spPr/>
    </dgm:pt>
    <dgm:pt modelId="{A4E4FBCE-840F-45C6-B3B3-958559AA1744}" type="pres">
      <dgm:prSet presAssocID="{03AB4F65-C0A3-0A46-A8D7-893813BED1E6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2727E715-B68D-8245-88A3-E118947F65C7}" srcId="{4D38B293-17A6-8E48-8C4F-A9B04F6AE02F}" destId="{B58A7009-5325-7447-B611-F734D45EE479}" srcOrd="1" destOrd="0" parTransId="{1EE50585-E958-EE4F-96BF-33644C760D4E}" sibTransId="{F1338F1A-9D4D-5047-8A16-21903BAAD953}"/>
    <dgm:cxn modelId="{76C34B1D-3200-41B0-A81E-0BD41DE14689}" type="presOf" srcId="{B58A7009-5325-7447-B611-F734D45EE479}" destId="{A4E4FBCE-840F-45C6-B3B3-958559AA1744}" srcOrd="1" destOrd="2" presId="urn:microsoft.com/office/officeart/2005/8/layout/vProcess5"/>
    <dgm:cxn modelId="{D2F7AA1D-B7AF-4144-822E-D55BCC2475AC}" srcId="{6F0E3C03-B44B-E544-B4CA-E4ECA3E03137}" destId="{418DC2FF-E597-425D-9152-0B928F0E9480}" srcOrd="1" destOrd="0" parTransId="{1823DA44-3842-437A-8FB3-42752537808D}" sibTransId="{0075E7E6-7DBE-49FF-8C72-BBAF0C4E173F}"/>
    <dgm:cxn modelId="{B475105E-8D77-4451-A326-ACB1949BB6B2}" type="presOf" srcId="{EF348E81-C708-4015-81B0-BF8BD17FAC5D}" destId="{3A4AD972-8A0E-467B-8846-F05218A745E0}" srcOrd="1" destOrd="3" presId="urn:microsoft.com/office/officeart/2005/8/layout/vProcess5"/>
    <dgm:cxn modelId="{8D2F8543-76A2-417D-9584-ED7E30EBA837}" type="presOf" srcId="{6F0E3C03-B44B-E544-B4CA-E4ECA3E03137}" destId="{3A4AD972-8A0E-467B-8846-F05218A745E0}" srcOrd="1" destOrd="0" presId="urn:microsoft.com/office/officeart/2005/8/layout/vProcess5"/>
    <dgm:cxn modelId="{31A8EE63-AF8B-4A5D-994A-05BC7EE53073}" srcId="{6F0E3C03-B44B-E544-B4CA-E4ECA3E03137}" destId="{EF348E81-C708-4015-81B0-BF8BD17FAC5D}" srcOrd="2" destOrd="0" parTransId="{E251C70C-60C9-4305-9C8A-59701BA1EF51}" sibTransId="{29300E9A-1D8C-4B60-B4EA-06E93B68762E}"/>
    <dgm:cxn modelId="{43CB094A-91EF-48A8-98D4-9258187C918A}" type="presOf" srcId="{4D38B293-17A6-8E48-8C4F-A9B04F6AE02F}" destId="{56C293A6-85BE-490C-9E98-A98ECB74D3C8}" srcOrd="0" destOrd="0" presId="urn:microsoft.com/office/officeart/2005/8/layout/vProcess5"/>
    <dgm:cxn modelId="{F0DC136A-F387-430E-8CD7-944015683036}" type="presOf" srcId="{6F0E3C03-B44B-E544-B4CA-E4ECA3E03137}" destId="{488DBA0A-DF40-4CFB-8AB5-A0B678B37C56}" srcOrd="0" destOrd="0" presId="urn:microsoft.com/office/officeart/2005/8/layout/vProcess5"/>
    <dgm:cxn modelId="{B987DB4E-A57C-4E0A-A6B0-115D01BC483B}" type="presOf" srcId="{B900BF67-5F82-4241-86A3-67CBD977CCF0}" destId="{7D9BA4AE-5575-4E2D-BE37-62CC72919E12}" srcOrd="0" destOrd="0" presId="urn:microsoft.com/office/officeart/2005/8/layout/vProcess5"/>
    <dgm:cxn modelId="{08B50656-46F0-4572-87B7-5146FD9B6185}" type="presOf" srcId="{418DC2FF-E597-425D-9152-0B928F0E9480}" destId="{3A4AD972-8A0E-467B-8846-F05218A745E0}" srcOrd="1" destOrd="2" presId="urn:microsoft.com/office/officeart/2005/8/layout/vProcess5"/>
    <dgm:cxn modelId="{53B5EA7A-F926-D146-910E-296786044CCD}" srcId="{03AB4F65-C0A3-0A46-A8D7-893813BED1E6}" destId="{4D38B293-17A6-8E48-8C4F-A9B04F6AE02F}" srcOrd="1" destOrd="0" parTransId="{26192B1D-06A7-FD4D-A081-D169BFEAA15A}" sibTransId="{92CABE88-C464-A749-93C1-CECB1347C16A}"/>
    <dgm:cxn modelId="{2B9AF788-EE80-5241-91E6-4CDC0C458E8A}" srcId="{03AB4F65-C0A3-0A46-A8D7-893813BED1E6}" destId="{6F0E3C03-B44B-E544-B4CA-E4ECA3E03137}" srcOrd="0" destOrd="0" parTransId="{6E78FF88-E124-0C4E-A93F-BD183272CE26}" sibTransId="{B900BF67-5F82-4241-86A3-67CBD977CCF0}"/>
    <dgm:cxn modelId="{226C2C8A-01FA-42EC-B6F0-28DFC285EF9C}" type="presOf" srcId="{AF1A7F0C-3027-C440-933B-BFB9BE8694BD}" destId="{56C293A6-85BE-490C-9E98-A98ECB74D3C8}" srcOrd="0" destOrd="1" presId="urn:microsoft.com/office/officeart/2005/8/layout/vProcess5"/>
    <dgm:cxn modelId="{D0476D8E-9E91-49C4-B86C-520D2635E0E9}" type="presOf" srcId="{AF1A7F0C-3027-C440-933B-BFB9BE8694BD}" destId="{A4E4FBCE-840F-45C6-B3B3-958559AA1744}" srcOrd="1" destOrd="1" presId="urn:microsoft.com/office/officeart/2005/8/layout/vProcess5"/>
    <dgm:cxn modelId="{D8FB60B0-C504-4A59-A1C9-98E182C395A3}" type="presOf" srcId="{B58A7009-5325-7447-B611-F734D45EE479}" destId="{56C293A6-85BE-490C-9E98-A98ECB74D3C8}" srcOrd="0" destOrd="2" presId="urn:microsoft.com/office/officeart/2005/8/layout/vProcess5"/>
    <dgm:cxn modelId="{27F158C5-46E2-4F6F-A7DF-0885338D9D36}" type="presOf" srcId="{8C4A6028-B9AB-7F46-8EF7-FE2519A8A25E}" destId="{488DBA0A-DF40-4CFB-8AB5-A0B678B37C56}" srcOrd="0" destOrd="1" presId="urn:microsoft.com/office/officeart/2005/8/layout/vProcess5"/>
    <dgm:cxn modelId="{5D7400C9-478A-6E43-8C4A-11E2B413D2B7}" srcId="{6F0E3C03-B44B-E544-B4CA-E4ECA3E03137}" destId="{8C4A6028-B9AB-7F46-8EF7-FE2519A8A25E}" srcOrd="0" destOrd="0" parTransId="{06518020-039D-144A-A2F4-EE699B035196}" sibTransId="{B820D9B2-4649-C541-AC42-407D1868DE1F}"/>
    <dgm:cxn modelId="{5EFFFCD7-539C-614C-8FC1-8864F08023FF}" type="presOf" srcId="{03AB4F65-C0A3-0A46-A8D7-893813BED1E6}" destId="{9165AC26-842A-4F41-9BD9-80D51E85A0BA}" srcOrd="0" destOrd="0" presId="urn:microsoft.com/office/officeart/2005/8/layout/vProcess5"/>
    <dgm:cxn modelId="{C3FFADD8-7138-4146-9324-20345B845BAF}" srcId="{4D38B293-17A6-8E48-8C4F-A9B04F6AE02F}" destId="{AF1A7F0C-3027-C440-933B-BFB9BE8694BD}" srcOrd="0" destOrd="0" parTransId="{273BCD8B-59F0-4942-95AB-AFAA91AB5CBD}" sibTransId="{18840BBC-63A9-A646-A4D7-7CB57B8898B1}"/>
    <dgm:cxn modelId="{0EF7A2DF-D7DA-4795-988E-72827BB72A70}" type="presOf" srcId="{4D38B293-17A6-8E48-8C4F-A9B04F6AE02F}" destId="{A4E4FBCE-840F-45C6-B3B3-958559AA1744}" srcOrd="1" destOrd="0" presId="urn:microsoft.com/office/officeart/2005/8/layout/vProcess5"/>
    <dgm:cxn modelId="{708B2EEA-1699-4288-85D6-CFDA056E530B}" type="presOf" srcId="{418DC2FF-E597-425D-9152-0B928F0E9480}" destId="{488DBA0A-DF40-4CFB-8AB5-A0B678B37C56}" srcOrd="0" destOrd="2" presId="urn:microsoft.com/office/officeart/2005/8/layout/vProcess5"/>
    <dgm:cxn modelId="{88CB9DF8-55F5-4399-BA56-A295965B27DE}" type="presOf" srcId="{8C4A6028-B9AB-7F46-8EF7-FE2519A8A25E}" destId="{3A4AD972-8A0E-467B-8846-F05218A745E0}" srcOrd="1" destOrd="1" presId="urn:microsoft.com/office/officeart/2005/8/layout/vProcess5"/>
    <dgm:cxn modelId="{99D24CFB-EA80-4A89-A92F-C805ACC7462F}" type="presOf" srcId="{EF348E81-C708-4015-81B0-BF8BD17FAC5D}" destId="{488DBA0A-DF40-4CFB-8AB5-A0B678B37C56}" srcOrd="0" destOrd="3" presId="urn:microsoft.com/office/officeart/2005/8/layout/vProcess5"/>
    <dgm:cxn modelId="{D306AD2B-3FA9-3B42-88D0-AB278A624A22}" type="presParOf" srcId="{9165AC26-842A-4F41-9BD9-80D51E85A0BA}" destId="{173D5B35-465E-B940-B54A-D1971DABFE14}" srcOrd="0" destOrd="0" presId="urn:microsoft.com/office/officeart/2005/8/layout/vProcess5"/>
    <dgm:cxn modelId="{03D5A2DD-E890-4ABC-9CE7-FB304A79EAA6}" type="presParOf" srcId="{9165AC26-842A-4F41-9BD9-80D51E85A0BA}" destId="{488DBA0A-DF40-4CFB-8AB5-A0B678B37C56}" srcOrd="1" destOrd="0" presId="urn:microsoft.com/office/officeart/2005/8/layout/vProcess5"/>
    <dgm:cxn modelId="{676E8108-DA02-45AA-BBB0-CA11D622B722}" type="presParOf" srcId="{9165AC26-842A-4F41-9BD9-80D51E85A0BA}" destId="{56C293A6-85BE-490C-9E98-A98ECB74D3C8}" srcOrd="2" destOrd="0" presId="urn:microsoft.com/office/officeart/2005/8/layout/vProcess5"/>
    <dgm:cxn modelId="{807D22D9-B2F6-4B2C-A53C-3DCD5427243F}" type="presParOf" srcId="{9165AC26-842A-4F41-9BD9-80D51E85A0BA}" destId="{7D9BA4AE-5575-4E2D-BE37-62CC72919E12}" srcOrd="3" destOrd="0" presId="urn:microsoft.com/office/officeart/2005/8/layout/vProcess5"/>
    <dgm:cxn modelId="{49234163-9D3B-45AC-A797-276ADDB1BA32}" type="presParOf" srcId="{9165AC26-842A-4F41-9BD9-80D51E85A0BA}" destId="{3A4AD972-8A0E-467B-8846-F05218A745E0}" srcOrd="4" destOrd="0" presId="urn:microsoft.com/office/officeart/2005/8/layout/vProcess5"/>
    <dgm:cxn modelId="{CECBE54D-BBBD-4DB1-A7EB-7E72BB586C17}" type="presParOf" srcId="{9165AC26-842A-4F41-9BD9-80D51E85A0BA}" destId="{A4E4FBCE-840F-45C6-B3B3-958559AA1744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AB4F65-C0A3-0A46-A8D7-893813BED1E6}" type="doc">
      <dgm:prSet loTypeId="urn:microsoft.com/office/officeart/2005/8/layout/vProcess5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F0E3C03-B44B-E544-B4CA-E4ECA3E03137}">
      <dgm:prSet phldrT="[Text]" custT="1"/>
      <dgm:spPr/>
      <dgm:t>
        <a:bodyPr/>
        <a:lstStyle/>
        <a:p>
          <a:r>
            <a:rPr lang="en-US" sz="1200" b="1" u="sng" dirty="0"/>
            <a:t>Feature Engineering</a:t>
          </a:r>
        </a:p>
      </dgm:t>
    </dgm:pt>
    <dgm:pt modelId="{6E78FF88-E124-0C4E-A93F-BD183272CE26}" type="parTrans" cxnId="{2B9AF788-EE80-5241-91E6-4CDC0C458E8A}">
      <dgm:prSet/>
      <dgm:spPr/>
      <dgm:t>
        <a:bodyPr/>
        <a:lstStyle/>
        <a:p>
          <a:endParaRPr lang="en-US"/>
        </a:p>
      </dgm:t>
    </dgm:pt>
    <dgm:pt modelId="{B900BF67-5F82-4241-86A3-67CBD977CCF0}" type="sibTrans" cxnId="{2B9AF788-EE80-5241-91E6-4CDC0C458E8A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4D38B293-17A6-8E48-8C4F-A9B04F6AE02F}">
      <dgm:prSet phldrT="[Text]" custT="1"/>
      <dgm:spPr/>
      <dgm:t>
        <a:bodyPr/>
        <a:lstStyle/>
        <a:p>
          <a:r>
            <a:rPr lang="en-US" sz="1200" b="1" u="sng" dirty="0"/>
            <a:t>Flattening Data </a:t>
          </a:r>
        </a:p>
      </dgm:t>
    </dgm:pt>
    <dgm:pt modelId="{26192B1D-06A7-FD4D-A081-D169BFEAA15A}" type="parTrans" cxnId="{53B5EA7A-F926-D146-910E-296786044CCD}">
      <dgm:prSet/>
      <dgm:spPr/>
      <dgm:t>
        <a:bodyPr/>
        <a:lstStyle/>
        <a:p>
          <a:endParaRPr lang="en-US"/>
        </a:p>
      </dgm:t>
    </dgm:pt>
    <dgm:pt modelId="{92CABE88-C464-A749-93C1-CECB1347C16A}" type="sibTrans" cxnId="{53B5EA7A-F926-D146-910E-296786044CCD}">
      <dgm:prSet/>
      <dgm:spPr/>
      <dgm:t>
        <a:bodyPr/>
        <a:lstStyle/>
        <a:p>
          <a:endParaRPr lang="en-US"/>
        </a:p>
      </dgm:t>
    </dgm:pt>
    <dgm:pt modelId="{8C4A6028-B9AB-7F46-8EF7-FE2519A8A25E}">
      <dgm:prSet phldrT="[Text]" custT="1"/>
      <dgm:spPr/>
      <dgm:t>
        <a:bodyPr/>
        <a:lstStyle/>
        <a:p>
          <a:r>
            <a:rPr lang="en-US" sz="800" dirty="0"/>
            <a:t>Distance between joints</a:t>
          </a:r>
        </a:p>
      </dgm:t>
    </dgm:pt>
    <dgm:pt modelId="{06518020-039D-144A-A2F4-EE699B035196}" type="parTrans" cxnId="{5D7400C9-478A-6E43-8C4A-11E2B413D2B7}">
      <dgm:prSet/>
      <dgm:spPr/>
      <dgm:t>
        <a:bodyPr/>
        <a:lstStyle/>
        <a:p>
          <a:endParaRPr lang="en-US"/>
        </a:p>
      </dgm:t>
    </dgm:pt>
    <dgm:pt modelId="{B820D9B2-4649-C541-AC42-407D1868DE1F}" type="sibTrans" cxnId="{5D7400C9-478A-6E43-8C4A-11E2B413D2B7}">
      <dgm:prSet/>
      <dgm:spPr/>
      <dgm:t>
        <a:bodyPr/>
        <a:lstStyle/>
        <a:p>
          <a:endParaRPr lang="en-US"/>
        </a:p>
      </dgm:t>
    </dgm:pt>
    <dgm:pt modelId="{0D1168BA-DF98-4CF9-9870-F6C43C36E19A}">
      <dgm:prSet phldrT="[Text]" custT="1"/>
      <dgm:spPr/>
      <dgm:t>
        <a:bodyPr/>
        <a:lstStyle/>
        <a:p>
          <a:r>
            <a:rPr lang="en-US" sz="800" dirty="0"/>
            <a:t>2D anti-clockwise joint angles (</a:t>
          </a:r>
          <a:r>
            <a:rPr lang="en-US" sz="800" dirty="0" err="1"/>
            <a:t>xy</a:t>
          </a:r>
          <a:r>
            <a:rPr lang="en-US" sz="800" dirty="0"/>
            <a:t> &amp; </a:t>
          </a:r>
          <a:r>
            <a:rPr lang="en-US" sz="800" dirty="0" err="1"/>
            <a:t>yz</a:t>
          </a:r>
          <a:r>
            <a:rPr lang="en-US" sz="800" dirty="0"/>
            <a:t> plane)</a:t>
          </a:r>
        </a:p>
      </dgm:t>
    </dgm:pt>
    <dgm:pt modelId="{6B60AF2D-99A3-4ED3-8F19-154C773786DA}" type="parTrans" cxnId="{8F9AFB45-9582-49F8-B41B-09EDF6898D17}">
      <dgm:prSet/>
      <dgm:spPr/>
      <dgm:t>
        <a:bodyPr/>
        <a:lstStyle/>
        <a:p>
          <a:endParaRPr lang="en-SG"/>
        </a:p>
      </dgm:t>
    </dgm:pt>
    <dgm:pt modelId="{CEA812A6-F3F8-4229-8EE8-5FF86B75C2D2}" type="sibTrans" cxnId="{8F9AFB45-9582-49F8-B41B-09EDF6898D17}">
      <dgm:prSet/>
      <dgm:spPr/>
      <dgm:t>
        <a:bodyPr/>
        <a:lstStyle/>
        <a:p>
          <a:endParaRPr lang="en-SG"/>
        </a:p>
      </dgm:t>
    </dgm:pt>
    <dgm:pt modelId="{042C4C5E-0BA3-43EC-A25C-EA09AA70A4AA}">
      <dgm:prSet phldrT="[Text]" custT="1"/>
      <dgm:spPr/>
      <dgm:t>
        <a:bodyPr/>
        <a:lstStyle/>
        <a:p>
          <a:r>
            <a:rPr lang="en-US" sz="800" dirty="0"/>
            <a:t>Velocity Features</a:t>
          </a:r>
        </a:p>
      </dgm:t>
    </dgm:pt>
    <dgm:pt modelId="{0E9C2B0F-4771-437B-9FE2-47E775549569}" type="parTrans" cxnId="{EAF01743-3FA6-4230-A201-74AD988B6A3D}">
      <dgm:prSet/>
      <dgm:spPr/>
      <dgm:t>
        <a:bodyPr/>
        <a:lstStyle/>
        <a:p>
          <a:endParaRPr lang="en-SG"/>
        </a:p>
      </dgm:t>
    </dgm:pt>
    <dgm:pt modelId="{72CC189D-5E15-447E-8676-2D8E639A6635}" type="sibTrans" cxnId="{EAF01743-3FA6-4230-A201-74AD988B6A3D}">
      <dgm:prSet/>
      <dgm:spPr/>
      <dgm:t>
        <a:bodyPr/>
        <a:lstStyle/>
        <a:p>
          <a:endParaRPr lang="en-SG"/>
        </a:p>
      </dgm:t>
    </dgm:pt>
    <dgm:pt modelId="{10C4EC70-F048-4D97-90E5-06F702BF3BB5}">
      <dgm:prSet custT="1"/>
      <dgm:spPr/>
      <dgm:t>
        <a:bodyPr/>
        <a:lstStyle/>
        <a:p>
          <a:r>
            <a:rPr lang="en-US" sz="800" dirty="0"/>
            <a:t>Split each trial into 6 equal non-overlapping temporal frames</a:t>
          </a:r>
        </a:p>
      </dgm:t>
    </dgm:pt>
    <dgm:pt modelId="{00DFC72D-26AA-4FD7-8D71-F2244795C32E}" type="parTrans" cxnId="{EE1E08BE-AAE3-41FC-9C05-C8110310E150}">
      <dgm:prSet/>
      <dgm:spPr/>
      <dgm:t>
        <a:bodyPr/>
        <a:lstStyle/>
        <a:p>
          <a:endParaRPr lang="en-SG"/>
        </a:p>
      </dgm:t>
    </dgm:pt>
    <dgm:pt modelId="{FC0E60EE-72DD-4D5C-9FDF-371AFA2015B6}" type="sibTrans" cxnId="{EE1E08BE-AAE3-41FC-9C05-C8110310E150}">
      <dgm:prSet/>
      <dgm:spPr/>
      <dgm:t>
        <a:bodyPr/>
        <a:lstStyle/>
        <a:p>
          <a:endParaRPr lang="en-SG"/>
        </a:p>
      </dgm:t>
    </dgm:pt>
    <dgm:pt modelId="{56FFCCB7-8C66-4AB9-B01D-E1E28113A6D4}">
      <dgm:prSet custT="1"/>
      <dgm:spPr/>
      <dgm:t>
        <a:bodyPr/>
        <a:lstStyle/>
        <a:p>
          <a:r>
            <a:rPr lang="en-US" sz="800" dirty="0"/>
            <a:t>Aggregation of: mean, std, min, max</a:t>
          </a:r>
        </a:p>
      </dgm:t>
    </dgm:pt>
    <dgm:pt modelId="{42A17E2C-D2D9-45DB-9A2D-EC521A1D7367}" type="parTrans" cxnId="{92FEB54B-9BCA-4180-BFAB-77ECAFFAAF9F}">
      <dgm:prSet/>
      <dgm:spPr/>
      <dgm:t>
        <a:bodyPr/>
        <a:lstStyle/>
        <a:p>
          <a:endParaRPr lang="en-SG"/>
        </a:p>
      </dgm:t>
    </dgm:pt>
    <dgm:pt modelId="{E2154F9B-CD0F-4014-ABBD-BF454B9B3C01}" type="sibTrans" cxnId="{92FEB54B-9BCA-4180-BFAB-77ECAFFAAF9F}">
      <dgm:prSet/>
      <dgm:spPr/>
      <dgm:t>
        <a:bodyPr/>
        <a:lstStyle/>
        <a:p>
          <a:endParaRPr lang="en-SG"/>
        </a:p>
      </dgm:t>
    </dgm:pt>
    <dgm:pt modelId="{9165AC26-842A-4F41-9BD9-80D51E85A0BA}" type="pres">
      <dgm:prSet presAssocID="{03AB4F65-C0A3-0A46-A8D7-893813BED1E6}" presName="outerComposite" presStyleCnt="0">
        <dgm:presLayoutVars>
          <dgm:chMax val="5"/>
          <dgm:dir/>
          <dgm:resizeHandles val="exact"/>
        </dgm:presLayoutVars>
      </dgm:prSet>
      <dgm:spPr/>
    </dgm:pt>
    <dgm:pt modelId="{173D5B35-465E-B940-B54A-D1971DABFE14}" type="pres">
      <dgm:prSet presAssocID="{03AB4F65-C0A3-0A46-A8D7-893813BED1E6}" presName="dummyMaxCanvas" presStyleCnt="0">
        <dgm:presLayoutVars/>
      </dgm:prSet>
      <dgm:spPr/>
    </dgm:pt>
    <dgm:pt modelId="{74766C07-3C6F-496E-BC7C-857298C0FC1F}" type="pres">
      <dgm:prSet presAssocID="{03AB4F65-C0A3-0A46-A8D7-893813BED1E6}" presName="TwoNodes_1" presStyleLbl="node1" presStyleIdx="0" presStyleCnt="2">
        <dgm:presLayoutVars>
          <dgm:bulletEnabled val="1"/>
        </dgm:presLayoutVars>
      </dgm:prSet>
      <dgm:spPr/>
    </dgm:pt>
    <dgm:pt modelId="{3783D2CE-B09E-4B9F-B015-55EB98603D97}" type="pres">
      <dgm:prSet presAssocID="{03AB4F65-C0A3-0A46-A8D7-893813BED1E6}" presName="TwoNodes_2" presStyleLbl="node1" presStyleIdx="1" presStyleCnt="2">
        <dgm:presLayoutVars>
          <dgm:bulletEnabled val="1"/>
        </dgm:presLayoutVars>
      </dgm:prSet>
      <dgm:spPr/>
    </dgm:pt>
    <dgm:pt modelId="{99E9E6BC-A60C-4DA8-B3E9-DF6D870C760C}" type="pres">
      <dgm:prSet presAssocID="{03AB4F65-C0A3-0A46-A8D7-893813BED1E6}" presName="TwoConn_1-2" presStyleLbl="fgAccFollowNode1" presStyleIdx="0" presStyleCnt="1">
        <dgm:presLayoutVars>
          <dgm:bulletEnabled val="1"/>
        </dgm:presLayoutVars>
      </dgm:prSet>
      <dgm:spPr/>
    </dgm:pt>
    <dgm:pt modelId="{8C4915B4-EDEB-4D7F-9C25-555779A37ECD}" type="pres">
      <dgm:prSet presAssocID="{03AB4F65-C0A3-0A46-A8D7-893813BED1E6}" presName="TwoNodes_1_text" presStyleLbl="node1" presStyleIdx="1" presStyleCnt="2">
        <dgm:presLayoutVars>
          <dgm:bulletEnabled val="1"/>
        </dgm:presLayoutVars>
      </dgm:prSet>
      <dgm:spPr/>
    </dgm:pt>
    <dgm:pt modelId="{13180047-58D3-4B8F-8B6C-4FBD8E385C5B}" type="pres">
      <dgm:prSet presAssocID="{03AB4F65-C0A3-0A46-A8D7-893813BED1E6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CCFCC70D-E27E-41CE-B90D-8E4EA3846238}" type="presOf" srcId="{0D1168BA-DF98-4CF9-9870-F6C43C36E19A}" destId="{8C4915B4-EDEB-4D7F-9C25-555779A37ECD}" srcOrd="1" destOrd="2" presId="urn:microsoft.com/office/officeart/2005/8/layout/vProcess5"/>
    <dgm:cxn modelId="{2AEE6417-F2B2-458E-BF32-43FAB9B9239F}" type="presOf" srcId="{042C4C5E-0BA3-43EC-A25C-EA09AA70A4AA}" destId="{74766C07-3C6F-496E-BC7C-857298C0FC1F}" srcOrd="0" destOrd="3" presId="urn:microsoft.com/office/officeart/2005/8/layout/vProcess5"/>
    <dgm:cxn modelId="{0C2F891A-E88A-4D58-B862-0FE2D549DC2A}" type="presOf" srcId="{56FFCCB7-8C66-4AB9-B01D-E1E28113A6D4}" destId="{3783D2CE-B09E-4B9F-B015-55EB98603D97}" srcOrd="0" destOrd="2" presId="urn:microsoft.com/office/officeart/2005/8/layout/vProcess5"/>
    <dgm:cxn modelId="{5255221E-18BC-490B-83C3-B16480FD0D5A}" type="presOf" srcId="{10C4EC70-F048-4D97-90E5-06F702BF3BB5}" destId="{13180047-58D3-4B8F-8B6C-4FBD8E385C5B}" srcOrd="1" destOrd="1" presId="urn:microsoft.com/office/officeart/2005/8/layout/vProcess5"/>
    <dgm:cxn modelId="{5C85832C-27CE-4BBE-A50F-8A8DBFA31B7E}" type="presOf" srcId="{B900BF67-5F82-4241-86A3-67CBD977CCF0}" destId="{99E9E6BC-A60C-4DA8-B3E9-DF6D870C760C}" srcOrd="0" destOrd="0" presId="urn:microsoft.com/office/officeart/2005/8/layout/vProcess5"/>
    <dgm:cxn modelId="{BED7F03F-E10A-446E-9D91-41B5130C4CD5}" type="presOf" srcId="{4D38B293-17A6-8E48-8C4F-A9B04F6AE02F}" destId="{13180047-58D3-4B8F-8B6C-4FBD8E385C5B}" srcOrd="1" destOrd="0" presId="urn:microsoft.com/office/officeart/2005/8/layout/vProcess5"/>
    <dgm:cxn modelId="{568ADA40-1870-4CF5-86C1-259E598D090B}" type="presOf" srcId="{56FFCCB7-8C66-4AB9-B01D-E1E28113A6D4}" destId="{13180047-58D3-4B8F-8B6C-4FBD8E385C5B}" srcOrd="1" destOrd="2" presId="urn:microsoft.com/office/officeart/2005/8/layout/vProcess5"/>
    <dgm:cxn modelId="{185EA45C-B6F5-43F2-9634-E71E0867831D}" type="presOf" srcId="{4D38B293-17A6-8E48-8C4F-A9B04F6AE02F}" destId="{3783D2CE-B09E-4B9F-B015-55EB98603D97}" srcOrd="0" destOrd="0" presId="urn:microsoft.com/office/officeart/2005/8/layout/vProcess5"/>
    <dgm:cxn modelId="{EAF01743-3FA6-4230-A201-74AD988B6A3D}" srcId="{6F0E3C03-B44B-E544-B4CA-E4ECA3E03137}" destId="{042C4C5E-0BA3-43EC-A25C-EA09AA70A4AA}" srcOrd="2" destOrd="0" parTransId="{0E9C2B0F-4771-437B-9FE2-47E775549569}" sibTransId="{72CC189D-5E15-447E-8676-2D8E639A6635}"/>
    <dgm:cxn modelId="{8F9AFB45-9582-49F8-B41B-09EDF6898D17}" srcId="{6F0E3C03-B44B-E544-B4CA-E4ECA3E03137}" destId="{0D1168BA-DF98-4CF9-9870-F6C43C36E19A}" srcOrd="1" destOrd="0" parTransId="{6B60AF2D-99A3-4ED3-8F19-154C773786DA}" sibTransId="{CEA812A6-F3F8-4229-8EE8-5FF86B75C2D2}"/>
    <dgm:cxn modelId="{92FEB54B-9BCA-4180-BFAB-77ECAFFAAF9F}" srcId="{4D38B293-17A6-8E48-8C4F-A9B04F6AE02F}" destId="{56FFCCB7-8C66-4AB9-B01D-E1E28113A6D4}" srcOrd="1" destOrd="0" parTransId="{42A17E2C-D2D9-45DB-9A2D-EC521A1D7367}" sibTransId="{E2154F9B-CD0F-4014-ABBD-BF454B9B3C01}"/>
    <dgm:cxn modelId="{53B5EA7A-F926-D146-910E-296786044CCD}" srcId="{03AB4F65-C0A3-0A46-A8D7-893813BED1E6}" destId="{4D38B293-17A6-8E48-8C4F-A9B04F6AE02F}" srcOrd="1" destOrd="0" parTransId="{26192B1D-06A7-FD4D-A081-D169BFEAA15A}" sibTransId="{92CABE88-C464-A749-93C1-CECB1347C16A}"/>
    <dgm:cxn modelId="{2B9AF788-EE80-5241-91E6-4CDC0C458E8A}" srcId="{03AB4F65-C0A3-0A46-A8D7-893813BED1E6}" destId="{6F0E3C03-B44B-E544-B4CA-E4ECA3E03137}" srcOrd="0" destOrd="0" parTransId="{6E78FF88-E124-0C4E-A93F-BD183272CE26}" sibTransId="{B900BF67-5F82-4241-86A3-67CBD977CCF0}"/>
    <dgm:cxn modelId="{91F57994-2EC4-4FD2-8FFD-5DB944E6748F}" type="presOf" srcId="{0D1168BA-DF98-4CF9-9870-F6C43C36E19A}" destId="{74766C07-3C6F-496E-BC7C-857298C0FC1F}" srcOrd="0" destOrd="2" presId="urn:microsoft.com/office/officeart/2005/8/layout/vProcess5"/>
    <dgm:cxn modelId="{019BF3A5-CD4D-414C-A40D-E44E8349D0E3}" type="presOf" srcId="{6F0E3C03-B44B-E544-B4CA-E4ECA3E03137}" destId="{8C4915B4-EDEB-4D7F-9C25-555779A37ECD}" srcOrd="1" destOrd="0" presId="urn:microsoft.com/office/officeart/2005/8/layout/vProcess5"/>
    <dgm:cxn modelId="{EE1E08BE-AAE3-41FC-9C05-C8110310E150}" srcId="{4D38B293-17A6-8E48-8C4F-A9B04F6AE02F}" destId="{10C4EC70-F048-4D97-90E5-06F702BF3BB5}" srcOrd="0" destOrd="0" parTransId="{00DFC72D-26AA-4FD7-8D71-F2244795C32E}" sibTransId="{FC0E60EE-72DD-4D5C-9FDF-371AFA2015B6}"/>
    <dgm:cxn modelId="{332194BE-B38F-4B2D-9B11-B4C3FE30D5A4}" type="presOf" srcId="{10C4EC70-F048-4D97-90E5-06F702BF3BB5}" destId="{3783D2CE-B09E-4B9F-B015-55EB98603D97}" srcOrd="0" destOrd="1" presId="urn:microsoft.com/office/officeart/2005/8/layout/vProcess5"/>
    <dgm:cxn modelId="{9D6728C5-22E5-4224-B54F-1742B0312EF0}" type="presOf" srcId="{8C4A6028-B9AB-7F46-8EF7-FE2519A8A25E}" destId="{74766C07-3C6F-496E-BC7C-857298C0FC1F}" srcOrd="0" destOrd="1" presId="urn:microsoft.com/office/officeart/2005/8/layout/vProcess5"/>
    <dgm:cxn modelId="{5D7400C9-478A-6E43-8C4A-11E2B413D2B7}" srcId="{6F0E3C03-B44B-E544-B4CA-E4ECA3E03137}" destId="{8C4A6028-B9AB-7F46-8EF7-FE2519A8A25E}" srcOrd="0" destOrd="0" parTransId="{06518020-039D-144A-A2F4-EE699B035196}" sibTransId="{B820D9B2-4649-C541-AC42-407D1868DE1F}"/>
    <dgm:cxn modelId="{5EFFFCD7-539C-614C-8FC1-8864F08023FF}" type="presOf" srcId="{03AB4F65-C0A3-0A46-A8D7-893813BED1E6}" destId="{9165AC26-842A-4F41-9BD9-80D51E85A0BA}" srcOrd="0" destOrd="0" presId="urn:microsoft.com/office/officeart/2005/8/layout/vProcess5"/>
    <dgm:cxn modelId="{FB7D4EDE-7208-4980-9465-55BC2C09E5B1}" type="presOf" srcId="{8C4A6028-B9AB-7F46-8EF7-FE2519A8A25E}" destId="{8C4915B4-EDEB-4D7F-9C25-555779A37ECD}" srcOrd="1" destOrd="1" presId="urn:microsoft.com/office/officeart/2005/8/layout/vProcess5"/>
    <dgm:cxn modelId="{0E101EEA-4700-4DB4-B10A-10986FEF5E84}" type="presOf" srcId="{6F0E3C03-B44B-E544-B4CA-E4ECA3E03137}" destId="{74766C07-3C6F-496E-BC7C-857298C0FC1F}" srcOrd="0" destOrd="0" presId="urn:microsoft.com/office/officeart/2005/8/layout/vProcess5"/>
    <dgm:cxn modelId="{E48269FF-433E-4658-AEB3-C2583B00CC6D}" type="presOf" srcId="{042C4C5E-0BA3-43EC-A25C-EA09AA70A4AA}" destId="{8C4915B4-EDEB-4D7F-9C25-555779A37ECD}" srcOrd="1" destOrd="3" presId="urn:microsoft.com/office/officeart/2005/8/layout/vProcess5"/>
    <dgm:cxn modelId="{D306AD2B-3FA9-3B42-88D0-AB278A624A22}" type="presParOf" srcId="{9165AC26-842A-4F41-9BD9-80D51E85A0BA}" destId="{173D5B35-465E-B940-B54A-D1971DABFE14}" srcOrd="0" destOrd="0" presId="urn:microsoft.com/office/officeart/2005/8/layout/vProcess5"/>
    <dgm:cxn modelId="{9B3AF502-825E-4AF5-9DDF-033F8A69CD7D}" type="presParOf" srcId="{9165AC26-842A-4F41-9BD9-80D51E85A0BA}" destId="{74766C07-3C6F-496E-BC7C-857298C0FC1F}" srcOrd="1" destOrd="0" presId="urn:microsoft.com/office/officeart/2005/8/layout/vProcess5"/>
    <dgm:cxn modelId="{B23EE383-02DB-483A-8248-8636B6CB22B4}" type="presParOf" srcId="{9165AC26-842A-4F41-9BD9-80D51E85A0BA}" destId="{3783D2CE-B09E-4B9F-B015-55EB98603D97}" srcOrd="2" destOrd="0" presId="urn:microsoft.com/office/officeart/2005/8/layout/vProcess5"/>
    <dgm:cxn modelId="{496768C8-F277-4A62-99E8-E22618DA478B}" type="presParOf" srcId="{9165AC26-842A-4F41-9BD9-80D51E85A0BA}" destId="{99E9E6BC-A60C-4DA8-B3E9-DF6D870C760C}" srcOrd="3" destOrd="0" presId="urn:microsoft.com/office/officeart/2005/8/layout/vProcess5"/>
    <dgm:cxn modelId="{0109B008-8524-435C-B48C-BAF7E4C4B87F}" type="presParOf" srcId="{9165AC26-842A-4F41-9BD9-80D51E85A0BA}" destId="{8C4915B4-EDEB-4D7F-9C25-555779A37ECD}" srcOrd="4" destOrd="0" presId="urn:microsoft.com/office/officeart/2005/8/layout/vProcess5"/>
    <dgm:cxn modelId="{918895E8-B6ED-4F43-BC3B-1D3F19014A06}" type="presParOf" srcId="{9165AC26-842A-4F41-9BD9-80D51E85A0BA}" destId="{13180047-58D3-4B8F-8B6C-4FBD8E385C5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DBA0A-DF40-4CFB-8AB5-A0B678B37C56}">
      <dsp:nvSpPr>
        <dsp:cNvPr id="0" name=""/>
        <dsp:cNvSpPr/>
      </dsp:nvSpPr>
      <dsp:spPr>
        <a:xfrm>
          <a:off x="0" y="0"/>
          <a:ext cx="2934985" cy="10787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sng" kern="1200" dirty="0"/>
            <a:t>Feature Engineering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Time-based features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Velocity/Jerk features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Frequency-based features: FFT</a:t>
          </a:r>
        </a:p>
      </dsp:txBody>
      <dsp:txXfrm>
        <a:off x="31594" y="31594"/>
        <a:ext cx="1820053" cy="1015524"/>
      </dsp:txXfrm>
    </dsp:sp>
    <dsp:sp modelId="{56C293A6-85BE-490C-9E98-A98ECB74D3C8}">
      <dsp:nvSpPr>
        <dsp:cNvPr id="0" name=""/>
        <dsp:cNvSpPr/>
      </dsp:nvSpPr>
      <dsp:spPr>
        <a:xfrm>
          <a:off x="517938" y="1318425"/>
          <a:ext cx="2934985" cy="10787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sng" kern="1200" dirty="0"/>
            <a:t>Flattening Data 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Split each trial into 6 equal non-overlapping temporal frames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Aggregation of time, velocity and jerk features: mean, std, min, max, rms</a:t>
          </a:r>
        </a:p>
      </dsp:txBody>
      <dsp:txXfrm>
        <a:off x="549532" y="1350019"/>
        <a:ext cx="1652695" cy="1015524"/>
      </dsp:txXfrm>
    </dsp:sp>
    <dsp:sp modelId="{7D9BA4AE-5575-4E2D-BE37-62CC72919E12}">
      <dsp:nvSpPr>
        <dsp:cNvPr id="0" name=""/>
        <dsp:cNvSpPr/>
      </dsp:nvSpPr>
      <dsp:spPr>
        <a:xfrm>
          <a:off x="2233822" y="847987"/>
          <a:ext cx="701162" cy="701162"/>
        </a:xfrm>
        <a:prstGeom prst="downArrow">
          <a:avLst>
            <a:gd name="adj1" fmla="val 55000"/>
            <a:gd name="adj2" fmla="val 45000"/>
          </a:avLst>
        </a:prstGeom>
        <a:solidFill>
          <a:schemeClr val="bg1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2391583" y="847987"/>
        <a:ext cx="385640" cy="5276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6C07-3C6F-496E-BC7C-857298C0FC1F}">
      <dsp:nvSpPr>
        <dsp:cNvPr id="0" name=""/>
        <dsp:cNvSpPr/>
      </dsp:nvSpPr>
      <dsp:spPr>
        <a:xfrm>
          <a:off x="0" y="0"/>
          <a:ext cx="2934985" cy="10787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sng" kern="1200" dirty="0"/>
            <a:t>Feature Engineering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Distance between joints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2D anti-clockwise joint angles (</a:t>
          </a:r>
          <a:r>
            <a:rPr lang="en-US" sz="800" kern="1200" dirty="0" err="1"/>
            <a:t>xy</a:t>
          </a:r>
          <a:r>
            <a:rPr lang="en-US" sz="800" kern="1200" dirty="0"/>
            <a:t> &amp; </a:t>
          </a:r>
          <a:r>
            <a:rPr lang="en-US" sz="800" kern="1200" dirty="0" err="1"/>
            <a:t>yz</a:t>
          </a:r>
          <a:r>
            <a:rPr lang="en-US" sz="800" kern="1200" dirty="0"/>
            <a:t> plane)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Velocity Features</a:t>
          </a:r>
        </a:p>
      </dsp:txBody>
      <dsp:txXfrm>
        <a:off x="31594" y="31594"/>
        <a:ext cx="1820053" cy="1015524"/>
      </dsp:txXfrm>
    </dsp:sp>
    <dsp:sp modelId="{3783D2CE-B09E-4B9F-B015-55EB98603D97}">
      <dsp:nvSpPr>
        <dsp:cNvPr id="0" name=""/>
        <dsp:cNvSpPr/>
      </dsp:nvSpPr>
      <dsp:spPr>
        <a:xfrm>
          <a:off x="517938" y="1318425"/>
          <a:ext cx="2934985" cy="10787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sng" kern="1200" dirty="0"/>
            <a:t>Flattening Data 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Split each trial into 6 equal non-overlapping temporal frames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Aggregation of: mean, std, min, max</a:t>
          </a:r>
        </a:p>
      </dsp:txBody>
      <dsp:txXfrm>
        <a:off x="549532" y="1350019"/>
        <a:ext cx="1652695" cy="1015524"/>
      </dsp:txXfrm>
    </dsp:sp>
    <dsp:sp modelId="{99E9E6BC-A60C-4DA8-B3E9-DF6D870C760C}">
      <dsp:nvSpPr>
        <dsp:cNvPr id="0" name=""/>
        <dsp:cNvSpPr/>
      </dsp:nvSpPr>
      <dsp:spPr>
        <a:xfrm>
          <a:off x="2233822" y="847987"/>
          <a:ext cx="701162" cy="701162"/>
        </a:xfrm>
        <a:prstGeom prst="downArrow">
          <a:avLst>
            <a:gd name="adj1" fmla="val 55000"/>
            <a:gd name="adj2" fmla="val 45000"/>
          </a:avLst>
        </a:prstGeom>
        <a:solidFill>
          <a:schemeClr val="bg1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2391583" y="847987"/>
        <a:ext cx="385640" cy="527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209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888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238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282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96998" y="973312"/>
            <a:ext cx="7234518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SG" sz="2800" dirty="0"/>
              <a:t>Majority Voting Ensemble Classification System for Human Activity Recognition with Multimodal Sensor Dataset</a:t>
            </a:r>
            <a:br>
              <a:rPr lang="en-SG" sz="2800" dirty="0"/>
            </a:br>
            <a:br>
              <a:rPr lang="en-SG" sz="2800" dirty="0"/>
            </a:br>
            <a:r>
              <a:rPr lang="en-SG" sz="1600" dirty="0"/>
              <a:t>Done by:	</a:t>
            </a:r>
            <a:r>
              <a:rPr lang="en-SG" sz="1600" u="sng" dirty="0"/>
              <a:t>Team </a:t>
            </a:r>
            <a:r>
              <a:rPr lang="en-SG" sz="1600" u="sng" dirty="0" err="1"/>
              <a:t>Sensorithm</a:t>
            </a:r>
            <a:r>
              <a:rPr lang="en-SG" sz="1600" u="sng" dirty="0"/>
              <a:t> (Theme 2)</a:t>
            </a:r>
            <a:r>
              <a:rPr lang="en-SG" sz="1400" dirty="0"/>
              <a:t>	</a:t>
            </a:r>
            <a:br>
              <a:rPr lang="en-SG" sz="1400" dirty="0"/>
            </a:br>
            <a:r>
              <a:rPr lang="en-SG" sz="1400" dirty="0"/>
              <a:t>	Wong Xianyang 	(A0178532Y)</a:t>
            </a:r>
            <a:br>
              <a:rPr lang="en-SG" sz="1400" dirty="0"/>
            </a:br>
            <a:r>
              <a:rPr lang="en-SG" sz="1400" dirty="0"/>
              <a:t>	Goh See Ting 	(A0111650X)</a:t>
            </a:r>
            <a:br>
              <a:rPr lang="en-SG" sz="1400" dirty="0"/>
            </a:br>
            <a:r>
              <a:rPr lang="en-SG" sz="1400" dirty="0"/>
              <a:t>	Goh Yu Chen 	(A0178437R)</a:t>
            </a: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Modelling Results on Test data</a:t>
            </a:r>
            <a:endParaRPr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8CD7BCD-F29C-4F0D-9211-517A8D07A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53174"/>
              </p:ext>
            </p:extLst>
          </p:nvPr>
        </p:nvGraphicFramePr>
        <p:xfrm>
          <a:off x="1406057" y="1470528"/>
          <a:ext cx="6132516" cy="1263951"/>
        </p:xfrm>
        <a:graphic>
          <a:graphicData uri="http://schemas.openxmlformats.org/drawingml/2006/table">
            <a:tbl>
              <a:tblPr/>
              <a:tblGrid>
                <a:gridCol w="886066">
                  <a:extLst>
                    <a:ext uri="{9D8B030D-6E8A-4147-A177-3AD203B41FA5}">
                      <a16:colId xmlns:a16="http://schemas.microsoft.com/office/drawing/2014/main" val="266079915"/>
                    </a:ext>
                  </a:extLst>
                </a:gridCol>
                <a:gridCol w="524645">
                  <a:extLst>
                    <a:ext uri="{9D8B030D-6E8A-4147-A177-3AD203B41FA5}">
                      <a16:colId xmlns:a16="http://schemas.microsoft.com/office/drawing/2014/main" val="2719427303"/>
                    </a:ext>
                  </a:extLst>
                </a:gridCol>
                <a:gridCol w="524645">
                  <a:extLst>
                    <a:ext uri="{9D8B030D-6E8A-4147-A177-3AD203B41FA5}">
                      <a16:colId xmlns:a16="http://schemas.microsoft.com/office/drawing/2014/main" val="4132698560"/>
                    </a:ext>
                  </a:extLst>
                </a:gridCol>
                <a:gridCol w="524645">
                  <a:extLst>
                    <a:ext uri="{9D8B030D-6E8A-4147-A177-3AD203B41FA5}">
                      <a16:colId xmlns:a16="http://schemas.microsoft.com/office/drawing/2014/main" val="4106677213"/>
                    </a:ext>
                  </a:extLst>
                </a:gridCol>
                <a:gridCol w="524645">
                  <a:extLst>
                    <a:ext uri="{9D8B030D-6E8A-4147-A177-3AD203B41FA5}">
                      <a16:colId xmlns:a16="http://schemas.microsoft.com/office/drawing/2014/main" val="157442431"/>
                    </a:ext>
                  </a:extLst>
                </a:gridCol>
                <a:gridCol w="524645">
                  <a:extLst>
                    <a:ext uri="{9D8B030D-6E8A-4147-A177-3AD203B41FA5}">
                      <a16:colId xmlns:a16="http://schemas.microsoft.com/office/drawing/2014/main" val="3021058463"/>
                    </a:ext>
                  </a:extLst>
                </a:gridCol>
                <a:gridCol w="524645">
                  <a:extLst>
                    <a:ext uri="{9D8B030D-6E8A-4147-A177-3AD203B41FA5}">
                      <a16:colId xmlns:a16="http://schemas.microsoft.com/office/drawing/2014/main" val="3362525060"/>
                    </a:ext>
                  </a:extLst>
                </a:gridCol>
                <a:gridCol w="524645">
                  <a:extLst>
                    <a:ext uri="{9D8B030D-6E8A-4147-A177-3AD203B41FA5}">
                      <a16:colId xmlns:a16="http://schemas.microsoft.com/office/drawing/2014/main" val="1778913981"/>
                    </a:ext>
                  </a:extLst>
                </a:gridCol>
                <a:gridCol w="524645">
                  <a:extLst>
                    <a:ext uri="{9D8B030D-6E8A-4147-A177-3AD203B41FA5}">
                      <a16:colId xmlns:a16="http://schemas.microsoft.com/office/drawing/2014/main" val="1177842534"/>
                    </a:ext>
                  </a:extLst>
                </a:gridCol>
                <a:gridCol w="524645">
                  <a:extLst>
                    <a:ext uri="{9D8B030D-6E8A-4147-A177-3AD203B41FA5}">
                      <a16:colId xmlns:a16="http://schemas.microsoft.com/office/drawing/2014/main" val="2099672677"/>
                    </a:ext>
                  </a:extLst>
                </a:gridCol>
                <a:gridCol w="524645">
                  <a:extLst>
                    <a:ext uri="{9D8B030D-6E8A-4147-A177-3AD203B41FA5}">
                      <a16:colId xmlns:a16="http://schemas.microsoft.com/office/drawing/2014/main" val="2633189776"/>
                    </a:ext>
                  </a:extLst>
                </a:gridCol>
              </a:tblGrid>
              <a:tr h="1404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Model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Accuracy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F1 Measure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659438"/>
                  </a:ext>
                </a:extLst>
              </a:tr>
              <a:tr h="42131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Inertial_F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Inertial_T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Inertial_F_T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Skeletal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Inertial_T </a:t>
                      </a:r>
                      <a:b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</a:br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&amp;</a:t>
                      </a:r>
                      <a:b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</a:br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Skeletal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Inertial_F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Inertial_T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Inertial_F_T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Skeletal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Inertial_T </a:t>
                      </a:r>
                      <a:b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</a:br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&amp;</a:t>
                      </a:r>
                      <a:b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</a:br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Skeletal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709387"/>
                  </a:ext>
                </a:extLst>
              </a:tr>
              <a:tr h="14043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Logistic Regression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40.9%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77.9%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78.8%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84.0%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88.6%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40.1%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76.7%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77.1%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83.8%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88.6%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299939"/>
                  </a:ext>
                </a:extLst>
              </a:tr>
              <a:tr h="14043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KNN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61.4%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76.3%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76.7%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76.7%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86.7%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61.9%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76.2%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76.4%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76.4%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86.4%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96861"/>
                  </a:ext>
                </a:extLst>
              </a:tr>
              <a:tr h="14043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SVM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56.0%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79.5%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80.2%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86.5%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92.3%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55.8%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79.0%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79.9%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86.4%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92.3%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46968"/>
                  </a:ext>
                </a:extLst>
              </a:tr>
              <a:tr h="14043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Random Forest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62.6%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78.6%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78.6%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84.9%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89.5%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61.7%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77.5%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76.9%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84.5%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88.9%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265179"/>
                  </a:ext>
                </a:extLst>
              </a:tr>
              <a:tr h="14043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Extra Trees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61.2%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79.5%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80.5%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86.0%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90.7%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59.9%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78.2%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78.8%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85.4%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90.3%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67604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3A3A61-834E-4B89-A179-EC440C6F5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284907"/>
              </p:ext>
            </p:extLst>
          </p:nvPr>
        </p:nvGraphicFramePr>
        <p:xfrm>
          <a:off x="1405946" y="2890606"/>
          <a:ext cx="6132516" cy="1263951"/>
        </p:xfrm>
        <a:graphic>
          <a:graphicData uri="http://schemas.openxmlformats.org/drawingml/2006/table">
            <a:tbl>
              <a:tblPr/>
              <a:tblGrid>
                <a:gridCol w="886066">
                  <a:extLst>
                    <a:ext uri="{9D8B030D-6E8A-4147-A177-3AD203B41FA5}">
                      <a16:colId xmlns:a16="http://schemas.microsoft.com/office/drawing/2014/main" val="3685883197"/>
                    </a:ext>
                  </a:extLst>
                </a:gridCol>
                <a:gridCol w="524645">
                  <a:extLst>
                    <a:ext uri="{9D8B030D-6E8A-4147-A177-3AD203B41FA5}">
                      <a16:colId xmlns:a16="http://schemas.microsoft.com/office/drawing/2014/main" val="2640208374"/>
                    </a:ext>
                  </a:extLst>
                </a:gridCol>
                <a:gridCol w="524645">
                  <a:extLst>
                    <a:ext uri="{9D8B030D-6E8A-4147-A177-3AD203B41FA5}">
                      <a16:colId xmlns:a16="http://schemas.microsoft.com/office/drawing/2014/main" val="1500908388"/>
                    </a:ext>
                  </a:extLst>
                </a:gridCol>
                <a:gridCol w="524645">
                  <a:extLst>
                    <a:ext uri="{9D8B030D-6E8A-4147-A177-3AD203B41FA5}">
                      <a16:colId xmlns:a16="http://schemas.microsoft.com/office/drawing/2014/main" val="2295186651"/>
                    </a:ext>
                  </a:extLst>
                </a:gridCol>
                <a:gridCol w="524645">
                  <a:extLst>
                    <a:ext uri="{9D8B030D-6E8A-4147-A177-3AD203B41FA5}">
                      <a16:colId xmlns:a16="http://schemas.microsoft.com/office/drawing/2014/main" val="2849691134"/>
                    </a:ext>
                  </a:extLst>
                </a:gridCol>
                <a:gridCol w="524645">
                  <a:extLst>
                    <a:ext uri="{9D8B030D-6E8A-4147-A177-3AD203B41FA5}">
                      <a16:colId xmlns:a16="http://schemas.microsoft.com/office/drawing/2014/main" val="1614797858"/>
                    </a:ext>
                  </a:extLst>
                </a:gridCol>
                <a:gridCol w="524645">
                  <a:extLst>
                    <a:ext uri="{9D8B030D-6E8A-4147-A177-3AD203B41FA5}">
                      <a16:colId xmlns:a16="http://schemas.microsoft.com/office/drawing/2014/main" val="1295211382"/>
                    </a:ext>
                  </a:extLst>
                </a:gridCol>
                <a:gridCol w="524645">
                  <a:extLst>
                    <a:ext uri="{9D8B030D-6E8A-4147-A177-3AD203B41FA5}">
                      <a16:colId xmlns:a16="http://schemas.microsoft.com/office/drawing/2014/main" val="3057912225"/>
                    </a:ext>
                  </a:extLst>
                </a:gridCol>
                <a:gridCol w="524645">
                  <a:extLst>
                    <a:ext uri="{9D8B030D-6E8A-4147-A177-3AD203B41FA5}">
                      <a16:colId xmlns:a16="http://schemas.microsoft.com/office/drawing/2014/main" val="2021849928"/>
                    </a:ext>
                  </a:extLst>
                </a:gridCol>
                <a:gridCol w="524645">
                  <a:extLst>
                    <a:ext uri="{9D8B030D-6E8A-4147-A177-3AD203B41FA5}">
                      <a16:colId xmlns:a16="http://schemas.microsoft.com/office/drawing/2014/main" val="2529412666"/>
                    </a:ext>
                  </a:extLst>
                </a:gridCol>
                <a:gridCol w="524645">
                  <a:extLst>
                    <a:ext uri="{9D8B030D-6E8A-4147-A177-3AD203B41FA5}">
                      <a16:colId xmlns:a16="http://schemas.microsoft.com/office/drawing/2014/main" val="2591709426"/>
                    </a:ext>
                  </a:extLst>
                </a:gridCol>
              </a:tblGrid>
              <a:tr h="1404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Model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Precision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Recall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834532"/>
                  </a:ext>
                </a:extLst>
              </a:tr>
              <a:tr h="421317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Inertial_F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Inertial_T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Inertial_F_T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Skeletal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Inertial_T </a:t>
                      </a:r>
                      <a:b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</a:br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&amp;</a:t>
                      </a:r>
                      <a:b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</a:br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Skeletal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Inertial_F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Inertial_T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Inertial_F_T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Skeletal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Inertial_T </a:t>
                      </a:r>
                      <a:b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</a:br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&amp;</a:t>
                      </a:r>
                      <a:b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</a:br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Skeletal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507887"/>
                  </a:ext>
                </a:extLst>
              </a:tr>
              <a:tr h="14043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Logistic Regression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44.6%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79.9%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80.9%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85.3%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89.9%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50.3%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77.9%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78.8%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84.0%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88.6%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449695"/>
                  </a:ext>
                </a:extLst>
              </a:tr>
              <a:tr h="14043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KNN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64.6%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80.5%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81.2%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80.0%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88.3%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63.8%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76.3%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76.7%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76.7%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86.7%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788083"/>
                  </a:ext>
                </a:extLst>
              </a:tr>
              <a:tr h="14043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SVM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67.0%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81.7%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83.5%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87.7%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93.5%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58.2%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79.5%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80.2%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86.5%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92.3%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932136"/>
                  </a:ext>
                </a:extLst>
              </a:tr>
              <a:tr h="14043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Random Forest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69.6%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80.4%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79.5%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86.0%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91.5%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62.6%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78.6%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78.6%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84.9%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89.5%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825669"/>
                  </a:ext>
                </a:extLst>
              </a:tr>
              <a:tr h="14043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Extra Trees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68.7%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81.3%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82.1%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87.5%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92.4%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61.2%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79.5%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80.5%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86.0%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90.7%</a:t>
                      </a:r>
                    </a:p>
                  </a:txBody>
                  <a:tcPr marL="7022" marR="7022" marT="70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4876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-12654" y="1860218"/>
            <a:ext cx="3251668" cy="586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sz="2400" b="1" dirty="0"/>
              <a:t>Majority Voting Ensemble</a:t>
            </a:r>
          </a:p>
          <a:p>
            <a:pPr marL="0" indent="0" algn="ctr">
              <a:buNone/>
            </a:pPr>
            <a:r>
              <a:rPr lang="en-US" dirty="0"/>
              <a:t>KNN + Logistic Regression + </a:t>
            </a:r>
            <a:br>
              <a:rPr lang="en-US" dirty="0"/>
            </a:br>
            <a:r>
              <a:rPr lang="en-US" dirty="0"/>
              <a:t>SVM + RF + ET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Final Model on Inertial + Skeletal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0731E2-AEC9-4FBC-B401-A658FEE2E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383539"/>
              </p:ext>
            </p:extLst>
          </p:nvPr>
        </p:nvGraphicFramePr>
        <p:xfrm>
          <a:off x="190780" y="3664781"/>
          <a:ext cx="2844800" cy="643776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262734863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22423780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89550908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210154012"/>
                    </a:ext>
                  </a:extLst>
                </a:gridCol>
              </a:tblGrid>
              <a:tr h="453276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 Measure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6612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16017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45C8073-D586-4481-99C0-9C58EF9BBC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109"/>
          <a:stretch/>
        </p:blipFill>
        <p:spPr>
          <a:xfrm>
            <a:off x="3243769" y="1368621"/>
            <a:ext cx="5763242" cy="333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25895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94366" y="1158775"/>
            <a:ext cx="7307749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/>
              <a:t>Explore other signal processing methods for feature extraction</a:t>
            </a:r>
          </a:p>
          <a:p>
            <a:pPr marL="342900" indent="-342900"/>
            <a:r>
              <a:rPr lang="en-US" dirty="0"/>
              <a:t>Try out other statistical or aggregation features during the flattening phase: </a:t>
            </a:r>
            <a:br>
              <a:rPr lang="en-US" dirty="0"/>
            </a:br>
            <a:r>
              <a:rPr lang="en-US" sz="1400" dirty="0"/>
              <a:t>Signal Magnitude Area, Interquartile range, Entropy, Correlation between signals, Index of frequency component with largest magnitude, Weighted average of frequency components, Skewness, Kurtosis, Energy </a:t>
            </a:r>
            <a:r>
              <a:rPr lang="en-US" sz="1400" dirty="0" err="1"/>
              <a:t>etc</a:t>
            </a:r>
            <a:r>
              <a:rPr lang="en-US" sz="1400" dirty="0"/>
              <a:t>…</a:t>
            </a:r>
            <a:endParaRPr lang="en-US" dirty="0"/>
          </a:p>
          <a:p>
            <a:pPr marL="342900" indent="-342900"/>
            <a:r>
              <a:rPr lang="en-US" dirty="0"/>
              <a:t>Experiment with different number of temporal frames</a:t>
            </a:r>
          </a:p>
          <a:p>
            <a:pPr marL="342900" indent="-342900"/>
            <a:r>
              <a:rPr lang="en-US" dirty="0"/>
              <a:t>Try out other dimensionality reduction methodologies: </a:t>
            </a:r>
            <a:br>
              <a:rPr lang="en-US" dirty="0"/>
            </a:br>
            <a:r>
              <a:rPr lang="en-US" sz="1400" dirty="0"/>
              <a:t>High Correlation filters, Low Variance filters, t-SNE, UMAP</a:t>
            </a:r>
          </a:p>
          <a:p>
            <a:pPr marL="342900" indent="-342900"/>
            <a:r>
              <a:rPr lang="en-US" dirty="0"/>
              <a:t>Better tune machine learning models</a:t>
            </a:r>
          </a:p>
          <a:p>
            <a:pPr marL="342900" indent="-342900"/>
            <a:r>
              <a:rPr lang="en-US" dirty="0"/>
              <a:t>Apply more complex </a:t>
            </a:r>
            <a:r>
              <a:rPr lang="en-US" dirty="0" err="1"/>
              <a:t>ensembling</a:t>
            </a:r>
            <a:r>
              <a:rPr lang="en-US" dirty="0"/>
              <a:t> methods like stacking</a:t>
            </a:r>
          </a:p>
          <a:p>
            <a:pPr marL="342900" indent="-342900"/>
            <a:r>
              <a:rPr lang="en-US" dirty="0"/>
              <a:t> Incorporate Depth or Video data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Improvements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62039499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D794-5B01-4CB9-819B-C36B2B5F7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sz="3200" i="1" dirty="0"/>
              <a:t>Questions?</a:t>
            </a:r>
            <a:endParaRPr lang="en-SG" sz="3200" i="1" dirty="0"/>
          </a:p>
        </p:txBody>
      </p:sp>
    </p:spTree>
    <p:extLst>
      <p:ext uri="{BB962C8B-B14F-4D97-AF65-F5344CB8AC3E}">
        <p14:creationId xmlns:p14="http://schemas.microsoft.com/office/powerpoint/2010/main" val="210099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CB678-367B-A94B-88EF-4C953437B5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Modelling Results</a:t>
            </a:r>
          </a:p>
          <a:p>
            <a:r>
              <a:rPr lang="en-US" dirty="0"/>
              <a:t>Future Improvements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651721" y="1378178"/>
            <a:ext cx="7424469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2000" dirty="0"/>
              <a:t>Dataset</a:t>
            </a:r>
          </a:p>
          <a:p>
            <a:pPr lvl="1">
              <a:spcBef>
                <a:spcPts val="0"/>
              </a:spcBef>
            </a:pPr>
            <a:r>
              <a:rPr lang="en-SG" sz="2000" dirty="0"/>
              <a:t>Multimodal sensor data from University of Texas at Dallas (UTD-MHAD)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Used Inertial and Skeletal dataset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US" sz="2000" dirty="0"/>
              <a:t>Trained 5 different machine learning (ML) models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US" sz="2000" dirty="0"/>
              <a:t>Explore if a non-deep learning approach can provide a reasonable benchmark for other researchers to compare against</a:t>
            </a:r>
          </a:p>
          <a:p>
            <a:pPr lvl="0">
              <a:spcBef>
                <a:spcPts val="1000"/>
              </a:spcBef>
            </a:pPr>
            <a:r>
              <a:rPr lang="en-US" sz="2000" dirty="0"/>
              <a:t>Created final model on fusion of inertial and skeletal data through majority voting ensemble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Data Preparation - Rescaling</a:t>
            </a:r>
            <a:endParaRPr dirty="0"/>
          </a:p>
        </p:txBody>
      </p:sp>
      <p:sp>
        <p:nvSpPr>
          <p:cNvPr id="523" name="Google Shape;523;p36"/>
          <p:cNvSpPr txBox="1">
            <a:spLocks noGrp="1"/>
          </p:cNvSpPr>
          <p:nvPr>
            <p:ph type="sldNum" idx="12"/>
          </p:nvPr>
        </p:nvSpPr>
        <p:spPr>
          <a:xfrm>
            <a:off x="7618000" y="4629826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24" name="Google Shape;524;p36"/>
          <p:cNvGrpSpPr/>
          <p:nvPr/>
        </p:nvGrpSpPr>
        <p:grpSpPr>
          <a:xfrm>
            <a:off x="283552" y="610550"/>
            <a:ext cx="330270" cy="330251"/>
            <a:chOff x="1923675" y="1633650"/>
            <a:chExt cx="436000" cy="435975"/>
          </a:xfrm>
        </p:grpSpPr>
        <p:sp>
          <p:nvSpPr>
            <p:cNvPr id="525" name="Google Shape;525;p3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970BF-2029-3C4D-AB3C-1601DAE13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841" y="1597261"/>
            <a:ext cx="8173562" cy="766200"/>
          </a:xfrm>
        </p:spPr>
        <p:txBody>
          <a:bodyPr/>
          <a:lstStyle/>
          <a:p>
            <a:r>
              <a:rPr lang="en-US" sz="1800" dirty="0"/>
              <a:t>Inertial Sensor Signal Dataset </a:t>
            </a:r>
            <a:r>
              <a:rPr lang="en-US" sz="1600" dirty="0"/>
              <a:t>(50hz, which is 50 frames per second)</a:t>
            </a:r>
          </a:p>
          <a:p>
            <a:r>
              <a:rPr lang="en-US" sz="1800" dirty="0"/>
              <a:t>Skeleton Joint Position Dataset </a:t>
            </a:r>
            <a:r>
              <a:rPr lang="en-US" sz="1600" dirty="0"/>
              <a:t>(30 frames per second)</a:t>
            </a:r>
          </a:p>
          <a:p>
            <a:pPr marL="76200" indent="0">
              <a:buNone/>
            </a:pPr>
            <a:r>
              <a:rPr lang="en-US" sz="1600" dirty="0"/>
              <a:t>Different subjects had varying frames per trial thus we standardized to minimum frames per trial by rescaling and dropping off excess frames at the beginning and end of each sequence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D7A58F-A7D1-47C2-8EEB-8CFCEB7A9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860776"/>
              </p:ext>
            </p:extLst>
          </p:nvPr>
        </p:nvGraphicFramePr>
        <p:xfrm>
          <a:off x="376289" y="2869939"/>
          <a:ext cx="2133600" cy="1905000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274869699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64231871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77071339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Summary of Number of Frames per Trial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545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Measure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Inertial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Skeletal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872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861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868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180.8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67.7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433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Std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35.4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12.8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740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7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723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1516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0514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i="0" u="none" strike="noStrike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Max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326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Condensed" panose="020B0604020202020204" charset="0"/>
                          <a:ea typeface="Roboto Condensed" panose="020B060402020202020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87633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852E39B-157F-433C-9F79-633194035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746" y="2850264"/>
            <a:ext cx="2776538" cy="1924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66E00F-C4E9-49A5-B93C-159DE6E25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384" y="2856938"/>
            <a:ext cx="2629011" cy="191070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DD2C4CC-2CBE-40B9-B30E-BE9B5850405C}"/>
              </a:ext>
            </a:extLst>
          </p:cNvPr>
          <p:cNvGrpSpPr/>
          <p:nvPr/>
        </p:nvGrpSpPr>
        <p:grpSpPr>
          <a:xfrm rot="16200000">
            <a:off x="5347829" y="3489853"/>
            <a:ext cx="628995" cy="628995"/>
            <a:chOff x="2602032" y="1850373"/>
            <a:chExt cx="628995" cy="628995"/>
          </a:xfrm>
        </p:grpSpPr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5686D462-7FD1-4C70-BEC7-52F1C8533E7E}"/>
                </a:ext>
              </a:extLst>
            </p:cNvPr>
            <p:cNvSpPr/>
            <p:nvPr/>
          </p:nvSpPr>
          <p:spPr>
            <a:xfrm>
              <a:off x="2602032" y="1850373"/>
              <a:ext cx="628995" cy="628995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bg1"/>
            </a:solidFill>
          </p:spPr>
          <p:style>
            <a:lnRef idx="2">
              <a:schemeClr val="dk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Arrow: Down 4">
              <a:extLst>
                <a:ext uri="{FF2B5EF4-FFF2-40B4-BE49-F238E27FC236}">
                  <a16:creationId xmlns:a16="http://schemas.microsoft.com/office/drawing/2014/main" id="{B1B25EF0-F6EE-4B89-96D5-A5589B732D77}"/>
                </a:ext>
              </a:extLst>
            </p:cNvPr>
            <p:cNvSpPr txBox="1"/>
            <p:nvPr/>
          </p:nvSpPr>
          <p:spPr>
            <a:xfrm>
              <a:off x="2743556" y="1850373"/>
              <a:ext cx="345947" cy="4733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000" kern="1200"/>
            </a:p>
          </p:txBody>
        </p:sp>
      </p:grp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Data Preparation - Smoothening</a:t>
            </a:r>
            <a:endParaRPr dirty="0"/>
          </a:p>
        </p:txBody>
      </p:sp>
      <p:sp>
        <p:nvSpPr>
          <p:cNvPr id="523" name="Google Shape;523;p3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24" name="Google Shape;524;p36"/>
          <p:cNvGrpSpPr/>
          <p:nvPr/>
        </p:nvGrpSpPr>
        <p:grpSpPr>
          <a:xfrm>
            <a:off x="283552" y="610550"/>
            <a:ext cx="330270" cy="330251"/>
            <a:chOff x="1923675" y="1633650"/>
            <a:chExt cx="436000" cy="435975"/>
          </a:xfrm>
        </p:grpSpPr>
        <p:sp>
          <p:nvSpPr>
            <p:cNvPr id="525" name="Google Shape;525;p3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51DE77B-5687-4C80-8441-C511942B3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821" y="2449497"/>
            <a:ext cx="3164630" cy="2208136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24FB402-4C28-4073-8A02-FA8AAC436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189" y="1498693"/>
            <a:ext cx="8173562" cy="766200"/>
          </a:xfrm>
        </p:spPr>
        <p:txBody>
          <a:bodyPr/>
          <a:lstStyle/>
          <a:p>
            <a:pPr marL="76200" indent="0">
              <a:buNone/>
            </a:pPr>
            <a:r>
              <a:rPr lang="en-US" sz="1800" dirty="0"/>
              <a:t>Removed noise through the use of backwards and forwards EWMA smoothing</a:t>
            </a:r>
          </a:p>
          <a:p>
            <a:r>
              <a:rPr lang="en-US" sz="1600" dirty="0"/>
              <a:t>Inertial data: Span of 10</a:t>
            </a:r>
          </a:p>
          <a:p>
            <a:r>
              <a:rPr lang="en-US" sz="1600" dirty="0"/>
              <a:t>Skeletal data: Span of 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1101121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Feature Engineering Overview</a:t>
            </a:r>
            <a:endParaRPr dirty="0"/>
          </a:p>
        </p:txBody>
      </p:sp>
      <p:sp>
        <p:nvSpPr>
          <p:cNvPr id="523" name="Google Shape;523;p3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24" name="Google Shape;524;p36"/>
          <p:cNvGrpSpPr/>
          <p:nvPr/>
        </p:nvGrpSpPr>
        <p:grpSpPr>
          <a:xfrm>
            <a:off x="283552" y="610550"/>
            <a:ext cx="330270" cy="330251"/>
            <a:chOff x="1923675" y="1633650"/>
            <a:chExt cx="436000" cy="435975"/>
          </a:xfrm>
        </p:grpSpPr>
        <p:sp>
          <p:nvSpPr>
            <p:cNvPr id="525" name="Google Shape;525;p3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A3B0459-B416-044A-9305-C597ECA474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4477411"/>
              </p:ext>
            </p:extLst>
          </p:nvPr>
        </p:nvGraphicFramePr>
        <p:xfrm>
          <a:off x="643946" y="1646392"/>
          <a:ext cx="3452924" cy="239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Google Shape;237;p16">
            <a:extLst>
              <a:ext uri="{FF2B5EF4-FFF2-40B4-BE49-F238E27FC236}">
                <a16:creationId xmlns:a16="http://schemas.microsoft.com/office/drawing/2014/main" id="{A5A4AD63-7DEE-0B43-9A33-79E07C6F31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6182" y="1195554"/>
            <a:ext cx="4314726" cy="5578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en-US" sz="2000" dirty="0"/>
              <a:t>Inertial Sensor Signal Dataset</a:t>
            </a:r>
          </a:p>
        </p:txBody>
      </p:sp>
      <p:sp>
        <p:nvSpPr>
          <p:cNvPr id="16" name="Google Shape;237;p16">
            <a:extLst>
              <a:ext uri="{FF2B5EF4-FFF2-40B4-BE49-F238E27FC236}">
                <a16:creationId xmlns:a16="http://schemas.microsoft.com/office/drawing/2014/main" id="{AE3561D5-D0E1-8D4D-AD10-779392B655AF}"/>
              </a:ext>
            </a:extLst>
          </p:cNvPr>
          <p:cNvSpPr txBox="1">
            <a:spLocks/>
          </p:cNvSpPr>
          <p:nvPr/>
        </p:nvSpPr>
        <p:spPr>
          <a:xfrm>
            <a:off x="4486055" y="1195554"/>
            <a:ext cx="4485056" cy="55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n-US" sz="2000" dirty="0"/>
              <a:t>Skeleton Joint Position Dataset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BACDF8DB-B8A4-CA4C-9281-A65FB8204E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1249144"/>
              </p:ext>
            </p:extLst>
          </p:nvPr>
        </p:nvGraphicFramePr>
        <p:xfrm>
          <a:off x="4655052" y="1646392"/>
          <a:ext cx="3452924" cy="239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8B9778A5-7417-C148-9B51-68924F156112}"/>
              </a:ext>
            </a:extLst>
          </p:cNvPr>
          <p:cNvSpPr/>
          <p:nvPr/>
        </p:nvSpPr>
        <p:spPr>
          <a:xfrm>
            <a:off x="4138986" y="2984894"/>
            <a:ext cx="977153" cy="47513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Merge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585329-53E7-4852-A557-AA87A2C739C1}"/>
              </a:ext>
            </a:extLst>
          </p:cNvPr>
          <p:cNvGrpSpPr/>
          <p:nvPr/>
        </p:nvGrpSpPr>
        <p:grpSpPr>
          <a:xfrm>
            <a:off x="3180885" y="4423903"/>
            <a:ext cx="2934985" cy="581591"/>
            <a:chOff x="517938" y="2257931"/>
            <a:chExt cx="2934985" cy="96768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C4644CC-EE52-4B54-A52F-4B8A52236A77}"/>
                </a:ext>
              </a:extLst>
            </p:cNvPr>
            <p:cNvSpPr/>
            <p:nvPr/>
          </p:nvSpPr>
          <p:spPr>
            <a:xfrm>
              <a:off x="517938" y="2257931"/>
              <a:ext cx="2934985" cy="96768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1B418766-96CA-4BBB-9FDE-AD0423C32DED}"/>
                </a:ext>
              </a:extLst>
            </p:cNvPr>
            <p:cNvSpPr txBox="1"/>
            <p:nvPr/>
          </p:nvSpPr>
          <p:spPr>
            <a:xfrm>
              <a:off x="546281" y="2286274"/>
              <a:ext cx="1990334" cy="9109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u="sng" kern="1200" dirty="0"/>
                <a:t>Train &amp; Test</a:t>
              </a:r>
            </a:p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800" kern="1200" dirty="0"/>
                <a:t>Using the following preprocess data to train and test with any ML models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91BC99-DE87-49A8-B572-332B29184C61}"/>
              </a:ext>
            </a:extLst>
          </p:cNvPr>
          <p:cNvGrpSpPr/>
          <p:nvPr/>
        </p:nvGrpSpPr>
        <p:grpSpPr>
          <a:xfrm>
            <a:off x="4333879" y="3985961"/>
            <a:ext cx="628995" cy="628995"/>
            <a:chOff x="2602032" y="1850373"/>
            <a:chExt cx="628995" cy="628995"/>
          </a:xfrm>
        </p:grpSpPr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2761A347-B501-403B-834A-69985265654D}"/>
                </a:ext>
              </a:extLst>
            </p:cNvPr>
            <p:cNvSpPr/>
            <p:nvPr/>
          </p:nvSpPr>
          <p:spPr>
            <a:xfrm>
              <a:off x="2602032" y="1850373"/>
              <a:ext cx="628995" cy="628995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bg1"/>
            </a:solidFill>
          </p:spPr>
          <p:style>
            <a:lnRef idx="2">
              <a:schemeClr val="dk1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Arrow: Down 4">
              <a:extLst>
                <a:ext uri="{FF2B5EF4-FFF2-40B4-BE49-F238E27FC236}">
                  <a16:creationId xmlns:a16="http://schemas.microsoft.com/office/drawing/2014/main" id="{F4B7CF9A-018D-4345-8BCB-5E7BD635A5B7}"/>
                </a:ext>
              </a:extLst>
            </p:cNvPr>
            <p:cNvSpPr txBox="1"/>
            <p:nvPr/>
          </p:nvSpPr>
          <p:spPr>
            <a:xfrm>
              <a:off x="2743556" y="1850373"/>
              <a:ext cx="345947" cy="4733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0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584771595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CC06-C0EC-4383-8267-4F45AF0F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Inertial Features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30A02-8438-4FAE-AFA8-A9F1C5AD92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7" name="Google Shape;267;p18">
            <a:extLst>
              <a:ext uri="{FF2B5EF4-FFF2-40B4-BE49-F238E27FC236}">
                <a16:creationId xmlns:a16="http://schemas.microsoft.com/office/drawing/2014/main" id="{BFB5D770-2B7C-4820-8E91-4846895997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4366" y="1231345"/>
            <a:ext cx="7307749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1200" dirty="0"/>
              <a:t>Time-based</a:t>
            </a:r>
          </a:p>
          <a:p>
            <a:pPr marL="800100" lvl="1" indent="-342900"/>
            <a:r>
              <a:rPr lang="en-US" sz="1200" dirty="0"/>
              <a:t>16 created features:</a:t>
            </a:r>
            <a:br>
              <a:rPr lang="en-US" sz="1200" dirty="0"/>
            </a:br>
            <a:r>
              <a:rPr lang="en-US" sz="1000" dirty="0" err="1"/>
              <a:t>x_acc</a:t>
            </a:r>
            <a:r>
              <a:rPr lang="en-US" sz="1000" dirty="0"/>
              <a:t>, </a:t>
            </a:r>
            <a:r>
              <a:rPr lang="en-US" sz="1000" dirty="0" err="1"/>
              <a:t>y_acc</a:t>
            </a:r>
            <a:r>
              <a:rPr lang="en-US" sz="1000" dirty="0"/>
              <a:t>, </a:t>
            </a:r>
            <a:r>
              <a:rPr lang="en-US" sz="1000" dirty="0" err="1"/>
              <a:t>z_acc</a:t>
            </a:r>
            <a:r>
              <a:rPr lang="en-US" sz="1000" dirty="0"/>
              <a:t>, </a:t>
            </a:r>
            <a:r>
              <a:rPr lang="en-US" sz="1000" dirty="0" err="1"/>
              <a:t>x_gyro</a:t>
            </a:r>
            <a:r>
              <a:rPr lang="en-US" sz="1000" dirty="0"/>
              <a:t>, </a:t>
            </a:r>
            <a:r>
              <a:rPr lang="en-US" sz="1000" dirty="0" err="1"/>
              <a:t>y_gyro</a:t>
            </a:r>
            <a:r>
              <a:rPr lang="en-US" sz="1000" dirty="0"/>
              <a:t>, </a:t>
            </a:r>
            <a:r>
              <a:rPr lang="en-US" sz="1000" dirty="0" err="1"/>
              <a:t>z_gyro</a:t>
            </a:r>
            <a:r>
              <a:rPr lang="en-US" sz="1000" dirty="0"/>
              <a:t>, </a:t>
            </a:r>
            <a:r>
              <a:rPr lang="en-US" sz="1000" dirty="0" err="1"/>
              <a:t>x_acc_diff</a:t>
            </a:r>
            <a:r>
              <a:rPr lang="en-US" sz="1000" dirty="0"/>
              <a:t>, </a:t>
            </a:r>
            <a:r>
              <a:rPr lang="en-US" sz="1000" dirty="0" err="1"/>
              <a:t>y_acc_diff</a:t>
            </a:r>
            <a:r>
              <a:rPr lang="en-US" sz="1000" dirty="0"/>
              <a:t>, </a:t>
            </a:r>
            <a:r>
              <a:rPr lang="en-US" sz="1000" dirty="0" err="1"/>
              <a:t>z_acc_diff</a:t>
            </a:r>
            <a:r>
              <a:rPr lang="en-US" sz="1000" dirty="0"/>
              <a:t>, </a:t>
            </a:r>
            <a:r>
              <a:rPr lang="en-US" sz="1000" dirty="0" err="1"/>
              <a:t>x_gyro_diff</a:t>
            </a:r>
            <a:r>
              <a:rPr lang="en-US" sz="1000" dirty="0"/>
              <a:t>, </a:t>
            </a:r>
            <a:r>
              <a:rPr lang="en-US" sz="1000" dirty="0" err="1"/>
              <a:t>y_gyro_diff</a:t>
            </a:r>
            <a:r>
              <a:rPr lang="en-US" sz="1000" dirty="0"/>
              <a:t>, </a:t>
            </a:r>
            <a:r>
              <a:rPr lang="en-US" sz="1000" dirty="0" err="1"/>
              <a:t>z_gyro_diff</a:t>
            </a:r>
            <a:r>
              <a:rPr lang="en-US" sz="1000" dirty="0"/>
              <a:t>, </a:t>
            </a:r>
            <a:r>
              <a:rPr lang="en-US" sz="1000" dirty="0" err="1"/>
              <a:t>acc_mag</a:t>
            </a:r>
            <a:r>
              <a:rPr lang="en-US" sz="1000" dirty="0"/>
              <a:t>, </a:t>
            </a:r>
            <a:r>
              <a:rPr lang="en-US" sz="1000" dirty="0" err="1"/>
              <a:t>gyro_mag</a:t>
            </a:r>
            <a:r>
              <a:rPr lang="en-US" sz="1000" dirty="0"/>
              <a:t>, </a:t>
            </a:r>
            <a:r>
              <a:rPr lang="en-US" sz="1000" dirty="0" err="1"/>
              <a:t>acc_diff_mag</a:t>
            </a:r>
            <a:r>
              <a:rPr lang="en-US" sz="1000" dirty="0"/>
              <a:t>, </a:t>
            </a:r>
            <a:r>
              <a:rPr lang="en-US" sz="1000" dirty="0" err="1"/>
              <a:t>gyro_diff_mag</a:t>
            </a:r>
            <a:endParaRPr lang="en-US" sz="1200" dirty="0"/>
          </a:p>
          <a:p>
            <a:pPr marL="800100" lvl="1" indent="-342900"/>
            <a:r>
              <a:rPr lang="en-US" sz="1200" dirty="0"/>
              <a:t>6 temporal frames</a:t>
            </a:r>
          </a:p>
          <a:p>
            <a:pPr marL="800100" lvl="1" indent="-342900"/>
            <a:r>
              <a:rPr lang="en-US" sz="1200" dirty="0"/>
              <a:t>5 statistical features: </a:t>
            </a:r>
            <a:br>
              <a:rPr lang="en-US" sz="1200" dirty="0"/>
            </a:br>
            <a:r>
              <a:rPr lang="en-US" sz="1000" dirty="0"/>
              <a:t>Minimum, Maximum, Mean, Standard Deviation,  Root Mean Square</a:t>
            </a:r>
          </a:p>
          <a:p>
            <a:pPr marL="800100" lvl="1" indent="-342900"/>
            <a:r>
              <a:rPr lang="en-US" sz="1200" dirty="0"/>
              <a:t>16 * 6 * 5 = 480 features per trial</a:t>
            </a:r>
          </a:p>
          <a:p>
            <a:pPr marL="342900" indent="-342900"/>
            <a:r>
              <a:rPr lang="en-US" sz="1200" dirty="0"/>
              <a:t>Frequency-based</a:t>
            </a:r>
          </a:p>
          <a:p>
            <a:pPr marL="800100" lvl="1" indent="-342900"/>
            <a:r>
              <a:rPr lang="en-US" sz="1200" dirty="0"/>
              <a:t>Fast Fourier Transform of:</a:t>
            </a:r>
            <a:br>
              <a:rPr lang="en-US" sz="1800" dirty="0"/>
            </a:br>
            <a:r>
              <a:rPr lang="en-US" sz="1000" dirty="0" err="1"/>
              <a:t>x_acc</a:t>
            </a:r>
            <a:r>
              <a:rPr lang="en-US" sz="1000" dirty="0"/>
              <a:t>, </a:t>
            </a:r>
            <a:r>
              <a:rPr lang="en-US" sz="1000" dirty="0" err="1"/>
              <a:t>y_acc</a:t>
            </a:r>
            <a:r>
              <a:rPr lang="en-US" sz="1000" dirty="0"/>
              <a:t>, </a:t>
            </a:r>
            <a:r>
              <a:rPr lang="en-US" sz="1000" dirty="0" err="1"/>
              <a:t>z_acc</a:t>
            </a:r>
            <a:r>
              <a:rPr lang="en-US" sz="1000" dirty="0"/>
              <a:t>, </a:t>
            </a:r>
            <a:r>
              <a:rPr lang="en-US" sz="1000" dirty="0" err="1"/>
              <a:t>x_gyro</a:t>
            </a:r>
            <a:r>
              <a:rPr lang="en-US" sz="1000" dirty="0"/>
              <a:t>, </a:t>
            </a:r>
            <a:r>
              <a:rPr lang="en-US" sz="1000" dirty="0" err="1"/>
              <a:t>y_gyro</a:t>
            </a:r>
            <a:r>
              <a:rPr lang="en-US" sz="1000" dirty="0"/>
              <a:t>, </a:t>
            </a:r>
            <a:r>
              <a:rPr lang="en-US" sz="1000" dirty="0" err="1"/>
              <a:t>z_gyro</a:t>
            </a:r>
            <a:r>
              <a:rPr lang="en-US" sz="1000" dirty="0"/>
              <a:t>, </a:t>
            </a:r>
            <a:r>
              <a:rPr lang="en-US" sz="1000" dirty="0" err="1"/>
              <a:t>acc_mag</a:t>
            </a:r>
            <a:r>
              <a:rPr lang="en-US" sz="1000" dirty="0"/>
              <a:t>, </a:t>
            </a:r>
            <a:r>
              <a:rPr lang="en-US" sz="1000" dirty="0" err="1"/>
              <a:t>gyro_mag</a:t>
            </a:r>
            <a:endParaRPr lang="en-US" sz="1000" dirty="0"/>
          </a:p>
          <a:p>
            <a:pPr marL="800100" lvl="1" indent="-342900"/>
            <a:r>
              <a:rPr lang="en-US" sz="1200" dirty="0"/>
              <a:t>8 * floor(107 / 2) = 8 * 53 = 434 features per trial</a:t>
            </a:r>
          </a:p>
        </p:txBody>
      </p:sp>
    </p:spTree>
    <p:extLst>
      <p:ext uri="{BB962C8B-B14F-4D97-AF65-F5344CB8AC3E}">
        <p14:creationId xmlns:p14="http://schemas.microsoft.com/office/powerpoint/2010/main" val="100916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CC06-C0EC-4383-8267-4F45AF0F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Skeletal Features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30A02-8438-4FAE-AFA8-A9F1C5AD92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7" name="Google Shape;267;p18">
            <a:extLst>
              <a:ext uri="{FF2B5EF4-FFF2-40B4-BE49-F238E27FC236}">
                <a16:creationId xmlns:a16="http://schemas.microsoft.com/office/drawing/2014/main" id="{BFB5D770-2B7C-4820-8E91-4846895997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4366" y="1226268"/>
            <a:ext cx="7307749" cy="3917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1200" dirty="0"/>
              <a:t>24 key joint position (</a:t>
            </a:r>
            <a:r>
              <a:rPr lang="en-US" sz="1200" dirty="0" err="1"/>
              <a:t>x,y,z</a:t>
            </a:r>
            <a:r>
              <a:rPr lang="en-US" sz="1200" dirty="0"/>
              <a:t>) features</a:t>
            </a:r>
          </a:p>
          <a:p>
            <a:pPr marL="0" indent="0">
              <a:buNone/>
            </a:pPr>
            <a:endParaRPr lang="en-US" sz="1200" dirty="0"/>
          </a:p>
          <a:p>
            <a:pPr marL="342900" indent="-342900"/>
            <a:r>
              <a:rPr lang="en-US" sz="1200" dirty="0"/>
              <a:t>24 anticlockwise angles between three joints in XY and YZ planes</a:t>
            </a:r>
          </a:p>
          <a:p>
            <a:pPr marL="342900" indent="-342900"/>
            <a:endParaRPr lang="en-US" sz="1200" dirty="0"/>
          </a:p>
          <a:p>
            <a:pPr marL="342900" indent="-342900"/>
            <a:r>
              <a:rPr lang="en-US" sz="1200" dirty="0"/>
              <a:t>18 joint velocity features</a:t>
            </a:r>
          </a:p>
          <a:p>
            <a:pPr marL="342900" indent="-342900"/>
            <a:endParaRPr lang="en-US" sz="1200" dirty="0"/>
          </a:p>
          <a:p>
            <a:pPr marL="342900" indent="-342900"/>
            <a:r>
              <a:rPr lang="en-US" sz="1200" dirty="0"/>
              <a:t>10 key joint distance features</a:t>
            </a:r>
          </a:p>
          <a:p>
            <a:pPr marL="342900" indent="-342900"/>
            <a:endParaRPr lang="en-US" sz="1200" dirty="0"/>
          </a:p>
          <a:p>
            <a:pPr marL="342900" indent="-342900"/>
            <a:r>
              <a:rPr lang="en-US" sz="1200" dirty="0"/>
              <a:t>6 temporal frames</a:t>
            </a:r>
          </a:p>
          <a:p>
            <a:pPr marL="342900" indent="-342900"/>
            <a:endParaRPr lang="en-US" sz="1200" dirty="0"/>
          </a:p>
          <a:p>
            <a:pPr marL="342900" indent="-342900"/>
            <a:r>
              <a:rPr lang="en-US" sz="1200" dirty="0"/>
              <a:t>4 statistical features: </a:t>
            </a:r>
            <a:br>
              <a:rPr lang="en-US" sz="1200" dirty="0"/>
            </a:br>
            <a:r>
              <a:rPr lang="en-US" sz="1000" dirty="0"/>
              <a:t>Minimum, Maximum, Mean, Standard Deviation</a:t>
            </a:r>
          </a:p>
          <a:p>
            <a:pPr marL="342900" indent="-342900"/>
            <a:endParaRPr lang="en-US" sz="1000" dirty="0"/>
          </a:p>
          <a:p>
            <a:pPr marL="342900" indent="-342900"/>
            <a:r>
              <a:rPr lang="en-US" sz="1200" dirty="0"/>
              <a:t>(24 + 24 + 18 + 10) * 6 * 4 = 1824 features per trial</a:t>
            </a:r>
          </a:p>
        </p:txBody>
      </p:sp>
    </p:spTree>
    <p:extLst>
      <p:ext uri="{BB962C8B-B14F-4D97-AF65-F5344CB8AC3E}">
        <p14:creationId xmlns:p14="http://schemas.microsoft.com/office/powerpoint/2010/main" val="3779650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Modelling Outline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A57C21-CFFC-F644-A7D9-327D62A33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35989"/>
              </p:ext>
            </p:extLst>
          </p:nvPr>
        </p:nvGraphicFramePr>
        <p:xfrm>
          <a:off x="814274" y="1412460"/>
          <a:ext cx="7649787" cy="3444240"/>
        </p:xfrm>
        <a:graphic>
          <a:graphicData uri="http://schemas.openxmlformats.org/drawingml/2006/table">
            <a:tbl>
              <a:tblPr firstRow="1" bandRow="1">
                <a:tableStyleId>{2292492B-2EC2-4FC3-9E89-B6B4E22524DB}</a:tableStyleId>
              </a:tblPr>
              <a:tblGrid>
                <a:gridCol w="2549929">
                  <a:extLst>
                    <a:ext uri="{9D8B030D-6E8A-4147-A177-3AD203B41FA5}">
                      <a16:colId xmlns:a16="http://schemas.microsoft.com/office/drawing/2014/main" val="3101293707"/>
                    </a:ext>
                  </a:extLst>
                </a:gridCol>
                <a:gridCol w="2549929">
                  <a:extLst>
                    <a:ext uri="{9D8B030D-6E8A-4147-A177-3AD203B41FA5}">
                      <a16:colId xmlns:a16="http://schemas.microsoft.com/office/drawing/2014/main" val="1150053222"/>
                    </a:ext>
                  </a:extLst>
                </a:gridCol>
                <a:gridCol w="2549929">
                  <a:extLst>
                    <a:ext uri="{9D8B030D-6E8A-4147-A177-3AD203B41FA5}">
                      <a16:colId xmlns:a16="http://schemas.microsoft.com/office/drawing/2014/main" val="2999169602"/>
                    </a:ext>
                  </a:extLst>
                </a:gridCol>
              </a:tblGrid>
              <a:tr h="6361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7D3E6"/>
                        </a:buClr>
                        <a:buSzPts val="2000"/>
                        <a:buFont typeface="Roboto Condensed Light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sym typeface="Roboto Condensed Light"/>
                        </a:rPr>
                        <a:t>Classifiers Used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7D3E6"/>
                        </a:buClr>
                        <a:buSzPts val="2000"/>
                        <a:buFont typeface="Roboto Condensed Light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sym typeface="Roboto Condensed Light"/>
                        </a:rPr>
                        <a:t>Dealing with High Dimensionality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7D3E6"/>
                        </a:buClr>
                        <a:buSzPts val="2000"/>
                        <a:buFont typeface="Roboto Condensed Light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sym typeface="Roboto Condensed Light"/>
                        </a:rPr>
                        <a:t>Splitting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1008919"/>
                  </a:ext>
                </a:extLst>
              </a:tr>
              <a:tr h="248919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7D3E6"/>
                        </a:buClr>
                        <a:buSzPts val="2000"/>
                        <a:buFont typeface="Roboto Condensed Light"/>
                        <a:buChar char="▰"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Arial"/>
                          <a:sym typeface="Roboto Condensed Light"/>
                        </a:rPr>
                        <a:t>Logistic Regression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7D3E6"/>
                        </a:buClr>
                        <a:buSzPts val="2000"/>
                        <a:buFont typeface="Roboto Condensed Light"/>
                        <a:buChar char="▰"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Arial"/>
                          <a:sym typeface="Roboto Condensed Light"/>
                        </a:rPr>
                        <a:t>KNN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7D3E6"/>
                        </a:buClr>
                        <a:buSzPts val="2000"/>
                        <a:buFont typeface="Roboto Condensed Light"/>
                        <a:buChar char="▰"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Arial"/>
                          <a:sym typeface="Roboto Condensed Light"/>
                        </a:rPr>
                        <a:t>Support Vector Machine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7D3E6"/>
                        </a:buClr>
                        <a:buSzPts val="2000"/>
                        <a:buFont typeface="Roboto Condensed Light"/>
                        <a:buChar char="▰"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Arial"/>
                          <a:sym typeface="Roboto Condensed Light"/>
                        </a:rPr>
                        <a:t>Random Forests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7D3E6"/>
                        </a:buClr>
                        <a:buSzPts val="2000"/>
                        <a:buFont typeface="Roboto Condensed Light"/>
                        <a:buChar char="▰"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Arial"/>
                          <a:sym typeface="Roboto Condensed Light"/>
                        </a:rPr>
                        <a:t>Extremely Randomized Trees</a:t>
                      </a:r>
                    </a:p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7D3E6"/>
                        </a:buClr>
                        <a:buSzPts val="2000"/>
                        <a:buFont typeface="Roboto Condensed Light"/>
                        <a:buChar char="▰"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Arial"/>
                          <a:sym typeface="Roboto Condensed Light"/>
                        </a:rPr>
                        <a:t>PCA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7D3E6"/>
                        </a:buClr>
                        <a:buSzPts val="2000"/>
                        <a:buFont typeface="Roboto Condensed Light"/>
                        <a:buChar char="▰"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Arial"/>
                          <a:sym typeface="Roboto Condensed Light"/>
                        </a:rPr>
                        <a:t>Feature Selection using Variable Importance Plots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7D3E6"/>
                        </a:buClr>
                        <a:buSzPts val="2000"/>
                        <a:buFont typeface="Roboto Condensed Light"/>
                        <a:buChar char="▰"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Arial"/>
                          <a:sym typeface="Roboto Condensed Light"/>
                        </a:rPr>
                        <a:t>Model Regularization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7D3E6"/>
                        </a:buClr>
                        <a:buSzPts val="2000"/>
                        <a:buFont typeface="Roboto Condensed Light"/>
                        <a:buChar char="▰"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Arial"/>
                          <a:sym typeface="Roboto Condensed Light"/>
                        </a:rPr>
                        <a:t>Train: Subjects 1, 3, 5 &amp; 7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7D3E6"/>
                        </a:buClr>
                        <a:buSzPts val="2000"/>
                        <a:buFont typeface="Roboto Condensed Light"/>
                        <a:buChar char="▰"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Arial"/>
                          <a:sym typeface="Roboto Condensed Light"/>
                        </a:rPr>
                        <a:t>4-fold CV using subjects on Train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7D3E6"/>
                        </a:buClr>
                        <a:buSzPts val="2000"/>
                        <a:buFont typeface="Roboto Condensed Light"/>
                        <a:buChar char="▰"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263248"/>
                          </a:solidFill>
                          <a:effectLst/>
                          <a:uLnTx/>
                          <a:uFillTx/>
                          <a:latin typeface="Roboto Condensed Light"/>
                          <a:ea typeface="Roboto Condensed Light"/>
                          <a:cs typeface="Arial"/>
                          <a:sym typeface="Roboto Condensed Light"/>
                        </a:rPr>
                        <a:t>Test: Subjects 2, 4, 6,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716302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766</Words>
  <Application>Microsoft Office PowerPoint</Application>
  <PresentationFormat>On-screen Show (16:9)</PresentationFormat>
  <Paragraphs>277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Roboto Condensed Light</vt:lpstr>
      <vt:lpstr>Arvo</vt:lpstr>
      <vt:lpstr>Calibri</vt:lpstr>
      <vt:lpstr>Roboto Condensed</vt:lpstr>
      <vt:lpstr>Arial</vt:lpstr>
      <vt:lpstr>Salerio template</vt:lpstr>
      <vt:lpstr>Majority Voting Ensemble Classification System for Human Activity Recognition with Multimodal Sensor Dataset  Done by: Team Sensorithm (Theme 2)   Wong Xianyang  (A0178532Y)  Goh See Ting  (A0111650X)  Goh Yu Chen  (A0178437R)</vt:lpstr>
      <vt:lpstr>Agenda</vt:lpstr>
      <vt:lpstr>Introduction</vt:lpstr>
      <vt:lpstr>Data Preparation - Rescaling</vt:lpstr>
      <vt:lpstr>Data Preparation - Smoothening</vt:lpstr>
      <vt:lpstr>Feature Engineering Overview</vt:lpstr>
      <vt:lpstr>Inertial Features</vt:lpstr>
      <vt:lpstr>Skeletal Features</vt:lpstr>
      <vt:lpstr>Modelling Outline</vt:lpstr>
      <vt:lpstr>Modelling Results on Test data</vt:lpstr>
      <vt:lpstr>Final Model on Inertial + Skeletal</vt:lpstr>
      <vt:lpstr>Future Improvements</vt:lpstr>
      <vt:lpstr>Thank you!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Sensorithm</dc:title>
  <cp:lastModifiedBy>Xianyang Wong</cp:lastModifiedBy>
  <cp:revision>59</cp:revision>
  <dcterms:modified xsi:type="dcterms:W3CDTF">2018-11-11T07:33:38Z</dcterms:modified>
</cp:coreProperties>
</file>