
<file path=[Content_Types].xml><?xml version="1.0" encoding="utf-8"?>
<Types xmlns="http://schemas.openxmlformats.org/package/2006/content-types">
  <Override PartName="/ppt/notesSlides/notesSlide1.xml" ContentType="application/vnd.openxmlformats-officedocument.presentationml.notesSlide+xml"/>
  <Default Extension="png" ContentType="image/png"/>
  <Default Extension="bin" ContentType="application/vnd.openxmlformats-officedocument.oleObject"/>
  <Override PartName="/ppt/slideMasters/slideMaster1.xml" ContentType="application/vnd.openxmlformats-officedocument.presentationml.slideMaster+xml"/>
  <Override PartName="/ppt/presProps.xml" ContentType="application/vnd.openxmlformats-officedocument.presentationml.presProps+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Default Extension="vml" ContentType="application/vnd.openxmlformats-officedocument.vmlDrawing"/>
  <Override PartName="/ppt/handoutMasters/handoutMaster1.xml" ContentType="application/vnd.openxmlformats-officedocument.presentationml.handoutMaster+xml"/>
  <Override PartName="/ppt/viewProps.xml" ContentType="application/vnd.openxmlformats-officedocument.presentationml.viewProps+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handoutMasterIdLst>
    <p:handoutMasterId r:id="rId4"/>
  </p:handoutMasterIdLst>
  <p:sldIdLst>
    <p:sldId id="317" r:id="rId2"/>
  </p:sldIdLst>
  <p:sldSz cx="32918400" cy="43891200"/>
  <p:notesSz cx="6646863" cy="9777413"/>
  <p:defaultTextStyle>
    <a:defPPr>
      <a:defRPr lang="en-US"/>
    </a:defPPr>
    <a:lvl1pPr algn="l" defTabSz="2047875" rtl="0" fontAlgn="base">
      <a:spcBef>
        <a:spcPct val="0"/>
      </a:spcBef>
      <a:spcAft>
        <a:spcPct val="0"/>
      </a:spcAft>
      <a:defRPr kern="1200">
        <a:solidFill>
          <a:schemeClr val="tx1"/>
        </a:solidFill>
        <a:latin typeface="Arial" charset="0"/>
        <a:ea typeface="MS PGothic" pitchFamily="34" charset="-128"/>
        <a:cs typeface="+mn-cs"/>
      </a:defRPr>
    </a:lvl1pPr>
    <a:lvl2pPr marL="2047875" indent="-1590675" algn="l" defTabSz="2047875" rtl="0" fontAlgn="base">
      <a:spcBef>
        <a:spcPct val="0"/>
      </a:spcBef>
      <a:spcAft>
        <a:spcPct val="0"/>
      </a:spcAft>
      <a:defRPr kern="1200">
        <a:solidFill>
          <a:schemeClr val="tx1"/>
        </a:solidFill>
        <a:latin typeface="Arial" charset="0"/>
        <a:ea typeface="MS PGothic" pitchFamily="34" charset="-128"/>
        <a:cs typeface="+mn-cs"/>
      </a:defRPr>
    </a:lvl2pPr>
    <a:lvl3pPr marL="4095750" indent="-3181350" algn="l" defTabSz="2047875" rtl="0" fontAlgn="base">
      <a:spcBef>
        <a:spcPct val="0"/>
      </a:spcBef>
      <a:spcAft>
        <a:spcPct val="0"/>
      </a:spcAft>
      <a:defRPr kern="1200">
        <a:solidFill>
          <a:schemeClr val="tx1"/>
        </a:solidFill>
        <a:latin typeface="Arial" charset="0"/>
        <a:ea typeface="MS PGothic" pitchFamily="34" charset="-128"/>
        <a:cs typeface="+mn-cs"/>
      </a:defRPr>
    </a:lvl3pPr>
    <a:lvl4pPr marL="6143625" indent="-4772025" algn="l" defTabSz="2047875" rtl="0" fontAlgn="base">
      <a:spcBef>
        <a:spcPct val="0"/>
      </a:spcBef>
      <a:spcAft>
        <a:spcPct val="0"/>
      </a:spcAft>
      <a:defRPr kern="1200">
        <a:solidFill>
          <a:schemeClr val="tx1"/>
        </a:solidFill>
        <a:latin typeface="Arial" charset="0"/>
        <a:ea typeface="MS PGothic" pitchFamily="34" charset="-128"/>
        <a:cs typeface="+mn-cs"/>
      </a:defRPr>
    </a:lvl4pPr>
    <a:lvl5pPr marL="8191500" indent="-6362700" algn="l" defTabSz="2047875" rtl="0" fontAlgn="base">
      <a:spcBef>
        <a:spcPct val="0"/>
      </a:spcBef>
      <a:spcAft>
        <a:spcPct val="0"/>
      </a:spcAft>
      <a:defRPr kern="1200">
        <a:solidFill>
          <a:schemeClr val="tx1"/>
        </a:solidFill>
        <a:latin typeface="Arial" charset="0"/>
        <a:ea typeface="MS PGothic" pitchFamily="34" charset="-128"/>
        <a:cs typeface="+mn-cs"/>
      </a:defRPr>
    </a:lvl5pPr>
    <a:lvl6pPr marL="2286000" algn="l" defTabSz="914400" rtl="0" eaLnBrk="1" latinLnBrk="0" hangingPunct="1">
      <a:defRPr kern="1200">
        <a:solidFill>
          <a:schemeClr val="tx1"/>
        </a:solidFill>
        <a:latin typeface="Arial" charset="0"/>
        <a:ea typeface="MS PGothic" pitchFamily="34" charset="-128"/>
        <a:cs typeface="+mn-cs"/>
      </a:defRPr>
    </a:lvl6pPr>
    <a:lvl7pPr marL="2743200" algn="l" defTabSz="914400" rtl="0" eaLnBrk="1" latinLnBrk="0" hangingPunct="1">
      <a:defRPr kern="1200">
        <a:solidFill>
          <a:schemeClr val="tx1"/>
        </a:solidFill>
        <a:latin typeface="Arial" charset="0"/>
        <a:ea typeface="MS PGothic" pitchFamily="34" charset="-128"/>
        <a:cs typeface="+mn-cs"/>
      </a:defRPr>
    </a:lvl7pPr>
    <a:lvl8pPr marL="3200400" algn="l" defTabSz="914400" rtl="0" eaLnBrk="1" latinLnBrk="0" hangingPunct="1">
      <a:defRPr kern="1200">
        <a:solidFill>
          <a:schemeClr val="tx1"/>
        </a:solidFill>
        <a:latin typeface="Arial" charset="0"/>
        <a:ea typeface="MS PGothic" pitchFamily="34" charset="-128"/>
        <a:cs typeface="+mn-cs"/>
      </a:defRPr>
    </a:lvl8pPr>
    <a:lvl9pPr marL="3657600" algn="l" defTabSz="914400" rtl="0" eaLnBrk="1" latinLnBrk="0" hangingPunct="1">
      <a:defRPr kern="1200">
        <a:solidFill>
          <a:schemeClr val="tx1"/>
        </a:solidFill>
        <a:latin typeface="Arial" charset="0"/>
        <a:ea typeface="MS PGothic"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srgbClr val="FF0000"/>
    </p:penClr>
  </p:showPr>
  <p:clrMru>
    <a:srgbClr val="0000CC"/>
    <a:srgbClr val="348B25"/>
    <a:srgbClr val="76B900"/>
    <a:srgbClr val="8BC63F"/>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3972" autoAdjust="0"/>
    <p:restoredTop sz="90087" autoAdjust="0"/>
  </p:normalViewPr>
  <p:slideViewPr>
    <p:cSldViewPr snapToGrid="0">
      <p:cViewPr>
        <p:scale>
          <a:sx n="28" d="100"/>
          <a:sy n="28" d="100"/>
        </p:scale>
        <p:origin x="-624" y="4374"/>
      </p:cViewPr>
      <p:guideLst>
        <p:guide orient="horz" pos="13824"/>
        <p:guide pos="1036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MacBook\Desktop\results.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D:\traits\iscas_project\Linpack_gpu\ipe_cuda.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zh-CN"/>
  <c:style val="7"/>
  <c:chart>
    <c:autoTitleDeleted val="1"/>
    <c:plotArea>
      <c:layout/>
      <c:barChart>
        <c:barDir val="col"/>
        <c:grouping val="clustered"/>
        <c:ser>
          <c:idx val="0"/>
          <c:order val="0"/>
          <c:tx>
            <c:strRef>
              <c:f>Sheet1!$A$2</c:f>
              <c:strCache>
                <c:ptCount val="1"/>
                <c:pt idx="0">
                  <c:v>Gflops</c:v>
                </c:pt>
              </c:strCache>
            </c:strRef>
          </c:tx>
          <c:val>
            <c:numRef>
              <c:f>Sheet1!$B$2:$G$2</c:f>
              <c:numCache>
                <c:formatCode>General</c:formatCode>
                <c:ptCount val="6"/>
                <c:pt idx="0">
                  <c:v>237.8</c:v>
                </c:pt>
                <c:pt idx="1">
                  <c:v>434.1</c:v>
                </c:pt>
                <c:pt idx="2">
                  <c:v>580.9</c:v>
                </c:pt>
                <c:pt idx="3">
                  <c:v>703.1</c:v>
                </c:pt>
                <c:pt idx="4">
                  <c:v>719.6</c:v>
                </c:pt>
                <c:pt idx="5">
                  <c:v>756.7</c:v>
                </c:pt>
              </c:numCache>
            </c:numRef>
          </c:val>
        </c:ser>
        <c:axId val="79644160"/>
        <c:axId val="79645696"/>
      </c:barChart>
      <c:catAx>
        <c:axId val="79644160"/>
        <c:scaling>
          <c:orientation val="minMax"/>
        </c:scaling>
        <c:axPos val="b"/>
        <c:tickLblPos val="nextTo"/>
        <c:crossAx val="79645696"/>
        <c:crosses val="autoZero"/>
        <c:auto val="1"/>
        <c:lblAlgn val="ctr"/>
        <c:lblOffset val="100"/>
      </c:catAx>
      <c:valAx>
        <c:axId val="79645696"/>
        <c:scaling>
          <c:orientation val="minMax"/>
        </c:scaling>
        <c:axPos val="l"/>
        <c:majorGridlines/>
        <c:numFmt formatCode="General" sourceLinked="1"/>
        <c:tickLblPos val="nextTo"/>
        <c:crossAx val="79644160"/>
        <c:crosses val="autoZero"/>
        <c:crossBetween val="between"/>
      </c:valAx>
    </c:plotArea>
    <c:plotVisOnly val="1"/>
    <c:dispBlanksAs val="gap"/>
  </c:chart>
  <c:txPr>
    <a:bodyPr/>
    <a:lstStyle/>
    <a:p>
      <a:pPr>
        <a:defRPr sz="1800"/>
      </a:pPr>
      <a:endParaRPr lang="zh-CN"/>
    </a:p>
  </c:tx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zh-CN"/>
  <c:style val="11"/>
  <c:chart>
    <c:autoTitleDeleted val="1"/>
    <c:plotArea>
      <c:layout>
        <c:manualLayout>
          <c:layoutTarget val="inner"/>
          <c:xMode val="edge"/>
          <c:yMode val="edge"/>
          <c:x val="0.10157663204589226"/>
          <c:y val="4.275579763433339E-2"/>
          <c:w val="0.88286089238845411"/>
          <c:h val="0.83625000000000005"/>
        </c:manualLayout>
      </c:layout>
      <c:barChart>
        <c:barDir val="col"/>
        <c:grouping val="clustered"/>
        <c:ser>
          <c:idx val="1"/>
          <c:order val="0"/>
          <c:tx>
            <c:strRef>
              <c:f>Sheet4!$B$1</c:f>
              <c:strCache>
                <c:ptCount val="1"/>
                <c:pt idx="0">
                  <c:v>Linpack性能(TFlops)</c:v>
                </c:pt>
              </c:strCache>
            </c:strRef>
          </c:tx>
          <c:cat>
            <c:numRef>
              <c:f>Sheet4!$A$2:$A$8</c:f>
              <c:numCache>
                <c:formatCode>General</c:formatCode>
                <c:ptCount val="7"/>
                <c:pt idx="0">
                  <c:v>80</c:v>
                </c:pt>
                <c:pt idx="1">
                  <c:v>128</c:v>
                </c:pt>
                <c:pt idx="2">
                  <c:v>192</c:v>
                </c:pt>
                <c:pt idx="3">
                  <c:v>224</c:v>
                </c:pt>
                <c:pt idx="4">
                  <c:v>256</c:v>
                </c:pt>
                <c:pt idx="5">
                  <c:v>288</c:v>
                </c:pt>
                <c:pt idx="6">
                  <c:v>320</c:v>
                </c:pt>
              </c:numCache>
            </c:numRef>
          </c:cat>
          <c:val>
            <c:numRef>
              <c:f>Sheet4!$B$2:$B$8</c:f>
              <c:numCache>
                <c:formatCode>General</c:formatCode>
                <c:ptCount val="7"/>
                <c:pt idx="0">
                  <c:v>50.4</c:v>
                </c:pt>
                <c:pt idx="1">
                  <c:v>76.39</c:v>
                </c:pt>
                <c:pt idx="2">
                  <c:v>105.6</c:v>
                </c:pt>
                <c:pt idx="3">
                  <c:v>131.1</c:v>
                </c:pt>
                <c:pt idx="4">
                  <c:v>149.69999999999999</c:v>
                </c:pt>
                <c:pt idx="5">
                  <c:v>188.7</c:v>
                </c:pt>
                <c:pt idx="6">
                  <c:v>207.3</c:v>
                </c:pt>
              </c:numCache>
            </c:numRef>
          </c:val>
        </c:ser>
        <c:axId val="79677312"/>
        <c:axId val="79678848"/>
      </c:barChart>
      <c:catAx>
        <c:axId val="79677312"/>
        <c:scaling>
          <c:orientation val="minMax"/>
        </c:scaling>
        <c:axPos val="b"/>
        <c:numFmt formatCode="General" sourceLinked="1"/>
        <c:tickLblPos val="nextTo"/>
        <c:txPr>
          <a:bodyPr/>
          <a:lstStyle/>
          <a:p>
            <a:pPr>
              <a:defRPr sz="2000"/>
            </a:pPr>
            <a:endParaRPr lang="zh-CN"/>
          </a:p>
        </c:txPr>
        <c:crossAx val="79678848"/>
        <c:crosses val="autoZero"/>
        <c:auto val="1"/>
        <c:lblAlgn val="ctr"/>
        <c:lblOffset val="100"/>
      </c:catAx>
      <c:valAx>
        <c:axId val="79678848"/>
        <c:scaling>
          <c:orientation val="minMax"/>
        </c:scaling>
        <c:axPos val="l"/>
        <c:majorGridlines/>
        <c:numFmt formatCode="General" sourceLinked="1"/>
        <c:tickLblPos val="nextTo"/>
        <c:txPr>
          <a:bodyPr/>
          <a:lstStyle/>
          <a:p>
            <a:pPr>
              <a:defRPr sz="2000"/>
            </a:pPr>
            <a:endParaRPr lang="zh-CN"/>
          </a:p>
        </c:txPr>
        <c:crossAx val="79677312"/>
        <c:crosses val="autoZero"/>
        <c:crossBetween val="between"/>
      </c:valAx>
    </c:plotArea>
    <c:plotVisOnly val="1"/>
    <c:dispBlanksAs val="gap"/>
  </c:chart>
  <c:txPr>
    <a:bodyPr/>
    <a:lstStyle/>
    <a:p>
      <a:pPr>
        <a:defRPr sz="1800"/>
      </a:pPr>
      <a:endParaRPr lang="zh-CN"/>
    </a:p>
  </c:txPr>
  <c:externalData r:id="rId1"/>
</c:chartSpace>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130" name="Rectangle 2"/>
          <p:cNvSpPr>
            <a:spLocks noGrp="1" noChangeArrowheads="1"/>
          </p:cNvSpPr>
          <p:nvPr>
            <p:ph type="hdr" sz="quarter"/>
          </p:nvPr>
        </p:nvSpPr>
        <p:spPr bwMode="auto">
          <a:xfrm>
            <a:off x="0" y="0"/>
            <a:ext cx="2879725" cy="488950"/>
          </a:xfrm>
          <a:prstGeom prst="rect">
            <a:avLst/>
          </a:prstGeom>
          <a:noFill/>
          <a:ln w="9525">
            <a:noFill/>
            <a:miter lim="800000"/>
            <a:headEnd/>
            <a:tailEnd/>
          </a:ln>
          <a:effectLst/>
        </p:spPr>
        <p:txBody>
          <a:bodyPr vert="horz" wrap="square" lIns="91628" tIns="45814" rIns="91628" bIns="45814" numCol="1" anchor="t" anchorCtr="0" compatLnSpc="1">
            <a:prstTxWarp prst="textNoShape">
              <a:avLst/>
            </a:prstTxWarp>
          </a:bodyPr>
          <a:lstStyle>
            <a:lvl1pPr defTabSz="2052459" eaLnBrk="0" hangingPunct="0">
              <a:defRPr sz="1200">
                <a:latin typeface="Arial" charset="0"/>
                <a:ea typeface="ＭＳ Ｐゴシック" pitchFamily="34" charset="-128"/>
                <a:cs typeface="+mn-cs"/>
              </a:defRPr>
            </a:lvl1pPr>
          </a:lstStyle>
          <a:p>
            <a:pPr>
              <a:defRPr/>
            </a:pPr>
            <a:endParaRPr lang="en-US"/>
          </a:p>
        </p:txBody>
      </p:sp>
      <p:sp>
        <p:nvSpPr>
          <p:cNvPr id="48131" name="Rectangle 3"/>
          <p:cNvSpPr>
            <a:spLocks noGrp="1" noChangeArrowheads="1"/>
          </p:cNvSpPr>
          <p:nvPr>
            <p:ph type="dt" sz="quarter" idx="1"/>
          </p:nvPr>
        </p:nvSpPr>
        <p:spPr bwMode="auto">
          <a:xfrm>
            <a:off x="3765550" y="0"/>
            <a:ext cx="2879725" cy="488950"/>
          </a:xfrm>
          <a:prstGeom prst="rect">
            <a:avLst/>
          </a:prstGeom>
          <a:noFill/>
          <a:ln w="9525">
            <a:noFill/>
            <a:miter lim="800000"/>
            <a:headEnd/>
            <a:tailEnd/>
          </a:ln>
          <a:effectLst/>
        </p:spPr>
        <p:txBody>
          <a:bodyPr vert="horz" wrap="square" lIns="91628" tIns="45814" rIns="91628" bIns="45814" numCol="1" anchor="t" anchorCtr="0" compatLnSpc="1">
            <a:prstTxWarp prst="textNoShape">
              <a:avLst/>
            </a:prstTxWarp>
          </a:bodyPr>
          <a:lstStyle>
            <a:lvl1pPr algn="r" defTabSz="2052459" eaLnBrk="0" hangingPunct="0">
              <a:defRPr sz="1200">
                <a:latin typeface="Arial" charset="0"/>
                <a:ea typeface="ＭＳ Ｐゴシック" pitchFamily="34" charset="-128"/>
                <a:cs typeface="+mn-cs"/>
              </a:defRPr>
            </a:lvl1pPr>
          </a:lstStyle>
          <a:p>
            <a:pPr>
              <a:defRPr/>
            </a:pPr>
            <a:fld id="{5D727C3D-7B13-4B18-A870-22C54216D838}" type="datetimeFigureOut">
              <a:rPr lang="en-US"/>
              <a:pPr>
                <a:defRPr/>
              </a:pPr>
              <a:t>8/24/2010</a:t>
            </a:fld>
            <a:endParaRPr lang="en-US"/>
          </a:p>
        </p:txBody>
      </p:sp>
      <p:sp>
        <p:nvSpPr>
          <p:cNvPr id="48132" name="Rectangle 4"/>
          <p:cNvSpPr>
            <a:spLocks noGrp="1" noChangeArrowheads="1"/>
          </p:cNvSpPr>
          <p:nvPr>
            <p:ph type="ftr" sz="quarter" idx="2"/>
          </p:nvPr>
        </p:nvSpPr>
        <p:spPr bwMode="auto">
          <a:xfrm>
            <a:off x="0" y="9286875"/>
            <a:ext cx="2879725" cy="488950"/>
          </a:xfrm>
          <a:prstGeom prst="rect">
            <a:avLst/>
          </a:prstGeom>
          <a:noFill/>
          <a:ln w="9525">
            <a:noFill/>
            <a:miter lim="800000"/>
            <a:headEnd/>
            <a:tailEnd/>
          </a:ln>
          <a:effectLst/>
        </p:spPr>
        <p:txBody>
          <a:bodyPr vert="horz" wrap="square" lIns="91628" tIns="45814" rIns="91628" bIns="45814" numCol="1" anchor="b" anchorCtr="0" compatLnSpc="1">
            <a:prstTxWarp prst="textNoShape">
              <a:avLst/>
            </a:prstTxWarp>
          </a:bodyPr>
          <a:lstStyle>
            <a:lvl1pPr defTabSz="2052459" eaLnBrk="0" hangingPunct="0">
              <a:defRPr sz="1200">
                <a:latin typeface="Arial" charset="0"/>
                <a:ea typeface="ＭＳ Ｐゴシック" pitchFamily="34" charset="-128"/>
                <a:cs typeface="+mn-cs"/>
              </a:defRPr>
            </a:lvl1pPr>
          </a:lstStyle>
          <a:p>
            <a:pPr>
              <a:defRPr/>
            </a:pPr>
            <a:endParaRPr lang="en-US"/>
          </a:p>
        </p:txBody>
      </p:sp>
      <p:sp>
        <p:nvSpPr>
          <p:cNvPr id="48133" name="Rectangle 5"/>
          <p:cNvSpPr>
            <a:spLocks noGrp="1" noChangeArrowheads="1"/>
          </p:cNvSpPr>
          <p:nvPr>
            <p:ph type="sldNum" sz="quarter" idx="3"/>
          </p:nvPr>
        </p:nvSpPr>
        <p:spPr bwMode="auto">
          <a:xfrm>
            <a:off x="3765550" y="9286875"/>
            <a:ext cx="2879725" cy="488950"/>
          </a:xfrm>
          <a:prstGeom prst="rect">
            <a:avLst/>
          </a:prstGeom>
          <a:noFill/>
          <a:ln w="9525">
            <a:noFill/>
            <a:miter lim="800000"/>
            <a:headEnd/>
            <a:tailEnd/>
          </a:ln>
          <a:effectLst/>
        </p:spPr>
        <p:txBody>
          <a:bodyPr vert="horz" wrap="square" lIns="91628" tIns="45814" rIns="91628" bIns="45814" numCol="1" anchor="b" anchorCtr="0" compatLnSpc="1">
            <a:prstTxWarp prst="textNoShape">
              <a:avLst/>
            </a:prstTxWarp>
          </a:bodyPr>
          <a:lstStyle>
            <a:lvl1pPr algn="r" defTabSz="2052459" eaLnBrk="0" hangingPunct="0">
              <a:defRPr sz="1200">
                <a:latin typeface="Arial" charset="0"/>
                <a:ea typeface="ＭＳ Ｐゴシック" pitchFamily="34" charset="-128"/>
                <a:cs typeface="+mn-cs"/>
              </a:defRPr>
            </a:lvl1pPr>
          </a:lstStyle>
          <a:p>
            <a:pPr>
              <a:defRPr/>
            </a:pPr>
            <a:fld id="{7147DCC5-75F1-479D-B56F-2CB583F8F549}"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79725" cy="488950"/>
          </a:xfrm>
          <a:prstGeom prst="rect">
            <a:avLst/>
          </a:prstGeom>
        </p:spPr>
        <p:txBody>
          <a:bodyPr vert="horz" lIns="91628" tIns="45814" rIns="91628" bIns="45814" rtlCol="0"/>
          <a:lstStyle>
            <a:lvl1pPr algn="l" defTabSz="2052459">
              <a:defRPr sz="1200">
                <a:latin typeface="Arial" charset="0"/>
                <a:ea typeface="ＭＳ Ｐゴシック" pitchFamily="-16" charset="-128"/>
                <a:cs typeface="+mn-cs"/>
              </a:defRPr>
            </a:lvl1pPr>
          </a:lstStyle>
          <a:p>
            <a:pPr>
              <a:defRPr/>
            </a:pPr>
            <a:endParaRPr lang="en-US"/>
          </a:p>
        </p:txBody>
      </p:sp>
      <p:sp>
        <p:nvSpPr>
          <p:cNvPr id="3" name="Date Placeholder 2"/>
          <p:cNvSpPr>
            <a:spLocks noGrp="1"/>
          </p:cNvSpPr>
          <p:nvPr>
            <p:ph type="dt" idx="1"/>
          </p:nvPr>
        </p:nvSpPr>
        <p:spPr>
          <a:xfrm>
            <a:off x="3765550" y="0"/>
            <a:ext cx="2879725" cy="488950"/>
          </a:xfrm>
          <a:prstGeom prst="rect">
            <a:avLst/>
          </a:prstGeom>
        </p:spPr>
        <p:txBody>
          <a:bodyPr vert="horz" lIns="91628" tIns="45814" rIns="91628" bIns="45814" rtlCol="0"/>
          <a:lstStyle>
            <a:lvl1pPr algn="r" defTabSz="2052459">
              <a:defRPr sz="1200">
                <a:latin typeface="Arial" charset="0"/>
                <a:ea typeface="ＭＳ Ｐゴシック" pitchFamily="-16" charset="-128"/>
                <a:cs typeface="+mn-cs"/>
              </a:defRPr>
            </a:lvl1pPr>
          </a:lstStyle>
          <a:p>
            <a:pPr>
              <a:defRPr/>
            </a:pPr>
            <a:fld id="{1C71B0D1-6310-4CFB-9E2D-2D4C989981D0}" type="datetimeFigureOut">
              <a:rPr lang="en-US"/>
              <a:pPr>
                <a:defRPr/>
              </a:pPr>
              <a:t>8/24/2010</a:t>
            </a:fld>
            <a:endParaRPr lang="en-US"/>
          </a:p>
        </p:txBody>
      </p:sp>
      <p:sp>
        <p:nvSpPr>
          <p:cNvPr id="4" name="Slide Image Placeholder 3"/>
          <p:cNvSpPr>
            <a:spLocks noGrp="1" noRot="1" noChangeAspect="1"/>
          </p:cNvSpPr>
          <p:nvPr>
            <p:ph type="sldImg" idx="2"/>
          </p:nvPr>
        </p:nvSpPr>
        <p:spPr>
          <a:xfrm>
            <a:off x="1949450" y="733425"/>
            <a:ext cx="2747963" cy="3667125"/>
          </a:xfrm>
          <a:prstGeom prst="rect">
            <a:avLst/>
          </a:prstGeom>
          <a:noFill/>
          <a:ln w="12700">
            <a:solidFill>
              <a:prstClr val="black"/>
            </a:solidFill>
          </a:ln>
        </p:spPr>
        <p:txBody>
          <a:bodyPr vert="horz" lIns="91628" tIns="45814" rIns="91628" bIns="45814" rtlCol="0" anchor="ctr"/>
          <a:lstStyle/>
          <a:p>
            <a:pPr lvl="0"/>
            <a:endParaRPr lang="en-US" noProof="0" smtClean="0"/>
          </a:p>
        </p:txBody>
      </p:sp>
      <p:sp>
        <p:nvSpPr>
          <p:cNvPr id="5" name="Notes Placeholder 4"/>
          <p:cNvSpPr>
            <a:spLocks noGrp="1"/>
          </p:cNvSpPr>
          <p:nvPr>
            <p:ph type="body" sz="quarter" idx="3"/>
          </p:nvPr>
        </p:nvSpPr>
        <p:spPr>
          <a:xfrm>
            <a:off x="665163" y="4645025"/>
            <a:ext cx="5316537" cy="4398963"/>
          </a:xfrm>
          <a:prstGeom prst="rect">
            <a:avLst/>
          </a:prstGeom>
        </p:spPr>
        <p:txBody>
          <a:bodyPr vert="horz" lIns="91628" tIns="45814" rIns="91628" bIns="45814"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9286875"/>
            <a:ext cx="2879725" cy="488950"/>
          </a:xfrm>
          <a:prstGeom prst="rect">
            <a:avLst/>
          </a:prstGeom>
        </p:spPr>
        <p:txBody>
          <a:bodyPr vert="horz" lIns="91628" tIns="45814" rIns="91628" bIns="45814" rtlCol="0" anchor="b"/>
          <a:lstStyle>
            <a:lvl1pPr algn="l" defTabSz="2052459">
              <a:defRPr sz="1200">
                <a:latin typeface="Arial" charset="0"/>
                <a:ea typeface="ＭＳ Ｐゴシック" pitchFamily="-16" charset="-128"/>
                <a:cs typeface="+mn-cs"/>
              </a:defRPr>
            </a:lvl1pPr>
          </a:lstStyle>
          <a:p>
            <a:pPr>
              <a:defRPr/>
            </a:pPr>
            <a:endParaRPr lang="en-US"/>
          </a:p>
        </p:txBody>
      </p:sp>
      <p:sp>
        <p:nvSpPr>
          <p:cNvPr id="7" name="Slide Number Placeholder 6"/>
          <p:cNvSpPr>
            <a:spLocks noGrp="1"/>
          </p:cNvSpPr>
          <p:nvPr>
            <p:ph type="sldNum" sz="quarter" idx="5"/>
          </p:nvPr>
        </p:nvSpPr>
        <p:spPr>
          <a:xfrm>
            <a:off x="3765550" y="9286875"/>
            <a:ext cx="2879725" cy="488950"/>
          </a:xfrm>
          <a:prstGeom prst="rect">
            <a:avLst/>
          </a:prstGeom>
        </p:spPr>
        <p:txBody>
          <a:bodyPr vert="horz" lIns="91628" tIns="45814" rIns="91628" bIns="45814" rtlCol="0" anchor="b"/>
          <a:lstStyle>
            <a:lvl1pPr algn="r" defTabSz="2052459">
              <a:defRPr sz="1200">
                <a:latin typeface="Arial" charset="0"/>
                <a:ea typeface="ＭＳ Ｐゴシック" pitchFamily="-16" charset="-128"/>
                <a:cs typeface="+mn-cs"/>
              </a:defRPr>
            </a:lvl1pPr>
          </a:lstStyle>
          <a:p>
            <a:pPr>
              <a:defRPr/>
            </a:pPr>
            <a:fld id="{FC5CB62D-4B83-47C5-87DA-12FE9D271BB0}"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5400" kern="1200">
        <a:solidFill>
          <a:schemeClr val="tx1"/>
        </a:solidFill>
        <a:latin typeface="+mn-lt"/>
        <a:ea typeface="+mn-ea"/>
        <a:cs typeface="+mn-cs"/>
      </a:defRPr>
    </a:lvl1pPr>
    <a:lvl2pPr marL="2047875" algn="l" rtl="0" eaLnBrk="0" fontAlgn="base" hangingPunct="0">
      <a:spcBef>
        <a:spcPct val="30000"/>
      </a:spcBef>
      <a:spcAft>
        <a:spcPct val="0"/>
      </a:spcAft>
      <a:defRPr sz="5400" kern="1200">
        <a:solidFill>
          <a:schemeClr val="tx1"/>
        </a:solidFill>
        <a:latin typeface="+mn-lt"/>
        <a:ea typeface="+mn-ea"/>
        <a:cs typeface="+mn-cs"/>
      </a:defRPr>
    </a:lvl2pPr>
    <a:lvl3pPr marL="4095750" algn="l" rtl="0" eaLnBrk="0" fontAlgn="base" hangingPunct="0">
      <a:spcBef>
        <a:spcPct val="30000"/>
      </a:spcBef>
      <a:spcAft>
        <a:spcPct val="0"/>
      </a:spcAft>
      <a:defRPr sz="5400" kern="1200">
        <a:solidFill>
          <a:schemeClr val="tx1"/>
        </a:solidFill>
        <a:latin typeface="+mn-lt"/>
        <a:ea typeface="+mn-ea"/>
        <a:cs typeface="+mn-cs"/>
      </a:defRPr>
    </a:lvl3pPr>
    <a:lvl4pPr marL="6143625" algn="l" rtl="0" eaLnBrk="0" fontAlgn="base" hangingPunct="0">
      <a:spcBef>
        <a:spcPct val="30000"/>
      </a:spcBef>
      <a:spcAft>
        <a:spcPct val="0"/>
      </a:spcAft>
      <a:defRPr sz="5400" kern="1200">
        <a:solidFill>
          <a:schemeClr val="tx1"/>
        </a:solidFill>
        <a:latin typeface="+mn-lt"/>
        <a:ea typeface="+mn-ea"/>
        <a:cs typeface="+mn-cs"/>
      </a:defRPr>
    </a:lvl4pPr>
    <a:lvl5pPr marL="8191500" algn="l" rtl="0" eaLnBrk="0" fontAlgn="base" hangingPunct="0">
      <a:spcBef>
        <a:spcPct val="30000"/>
      </a:spcBef>
      <a:spcAft>
        <a:spcPct val="0"/>
      </a:spcAft>
      <a:defRPr sz="5400" kern="1200">
        <a:solidFill>
          <a:schemeClr val="tx1"/>
        </a:solidFill>
        <a:latin typeface="+mn-lt"/>
        <a:ea typeface="+mn-ea"/>
        <a:cs typeface="+mn-cs"/>
      </a:defRPr>
    </a:lvl5pPr>
    <a:lvl6pPr marL="10241280" algn="l" defTabSz="4096512" rtl="0" eaLnBrk="1" latinLnBrk="0" hangingPunct="1">
      <a:defRPr sz="5400" kern="1200">
        <a:solidFill>
          <a:schemeClr val="tx1"/>
        </a:solidFill>
        <a:latin typeface="+mn-lt"/>
        <a:ea typeface="+mn-ea"/>
        <a:cs typeface="+mn-cs"/>
      </a:defRPr>
    </a:lvl6pPr>
    <a:lvl7pPr marL="12289536" algn="l" defTabSz="4096512" rtl="0" eaLnBrk="1" latinLnBrk="0" hangingPunct="1">
      <a:defRPr sz="5400" kern="1200">
        <a:solidFill>
          <a:schemeClr val="tx1"/>
        </a:solidFill>
        <a:latin typeface="+mn-lt"/>
        <a:ea typeface="+mn-ea"/>
        <a:cs typeface="+mn-cs"/>
      </a:defRPr>
    </a:lvl7pPr>
    <a:lvl8pPr marL="14337792" algn="l" defTabSz="4096512" rtl="0" eaLnBrk="1" latinLnBrk="0" hangingPunct="1">
      <a:defRPr sz="5400" kern="1200">
        <a:solidFill>
          <a:schemeClr val="tx1"/>
        </a:solidFill>
        <a:latin typeface="+mn-lt"/>
        <a:ea typeface="+mn-ea"/>
        <a:cs typeface="+mn-cs"/>
      </a:defRPr>
    </a:lvl8pPr>
    <a:lvl9pPr marL="16386048" algn="l" defTabSz="4096512" rtl="0" eaLnBrk="1" latinLnBrk="0" hangingPunct="1">
      <a:defRPr sz="5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Slide Image Placeholder 1"/>
          <p:cNvSpPr>
            <a:spLocks noGrp="1" noRot="1" noChangeAspect="1" noTextEdit="1"/>
          </p:cNvSpPr>
          <p:nvPr>
            <p:ph type="sldImg"/>
          </p:nvPr>
        </p:nvSpPr>
        <p:spPr bwMode="auto">
          <a:noFill/>
          <a:ln>
            <a:solidFill>
              <a:srgbClr val="000000"/>
            </a:solidFill>
            <a:miter lim="800000"/>
            <a:headEnd/>
            <a:tailEnd/>
          </a:ln>
        </p:spPr>
      </p:sp>
      <p:sp>
        <p:nvSpPr>
          <p:cNvPr id="8194"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ltLang="zh-CN" smtClean="0"/>
          </a:p>
        </p:txBody>
      </p:sp>
      <p:sp>
        <p:nvSpPr>
          <p:cNvPr id="819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defTabSz="2051050"/>
            <a:fld id="{FA9AE327-A7CE-470B-8E00-46761AE62307}" type="slidenum">
              <a:rPr lang="en-US" altLang="zh-CN" smtClean="0">
                <a:ea typeface="MS PGothic" pitchFamily="34" charset="-128"/>
              </a:rPr>
              <a:pPr defTabSz="2051050"/>
              <a:t>1</a:t>
            </a:fld>
            <a:endParaRPr lang="en-US" altLang="zh-CN" smtClean="0">
              <a:ea typeface="MS PGothic" pitchFamily="34"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NVIDIA Title Slide Master">
    <p:bg>
      <p:bgPr>
        <a:solidFill>
          <a:schemeClr val="bg1">
            <a:alpha val="61960"/>
          </a:schemeClr>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Tree>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Oval 7"/>
          <p:cNvSpPr/>
          <p:nvPr/>
        </p:nvSpPr>
        <p:spPr>
          <a:xfrm>
            <a:off x="29067125" y="1065213"/>
            <a:ext cx="2874963" cy="2874962"/>
          </a:xfrm>
          <a:prstGeom prst="ellipse">
            <a:avLst/>
          </a:prstGeom>
          <a:solidFill>
            <a:srgbClr val="76B900"/>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2048256">
              <a:defRPr/>
            </a:pPr>
            <a:r>
              <a:rPr lang="en-US" dirty="0"/>
              <a:t> </a:t>
            </a:r>
          </a:p>
        </p:txBody>
      </p:sp>
    </p:spTree>
  </p:cSld>
  <p:clrMap bg1="lt1" tx1="dk1" bg2="lt2" tx2="dk2" accent1="accent1" accent2="accent2" accent3="accent3" accent4="accent4" accent5="accent5" accent6="accent6" hlink="hlink" folHlink="folHlink"/>
  <p:sldLayoutIdLst>
    <p:sldLayoutId id="2147483651" r:id="rId1"/>
    <p:sldLayoutId id="2147483650" r:id="rId2"/>
  </p:sldLayoutIdLst>
  <p:timing>
    <p:tnLst>
      <p:par>
        <p:cTn id="1" dur="indefinite" restart="never" nodeType="tmRoot"/>
      </p:par>
    </p:tnLst>
  </p:timing>
  <p:txStyles>
    <p:titleStyle>
      <a:lvl1pPr algn="l" defTabSz="2047875" rtl="0" eaLnBrk="0" fontAlgn="base" hangingPunct="0">
        <a:lnSpc>
          <a:spcPct val="90000"/>
        </a:lnSpc>
        <a:spcBef>
          <a:spcPct val="0"/>
        </a:spcBef>
        <a:spcAft>
          <a:spcPct val="0"/>
        </a:spcAft>
        <a:defRPr sz="17900" b="1" kern="1200">
          <a:solidFill>
            <a:schemeClr val="accent1"/>
          </a:solidFill>
          <a:latin typeface="+mj-lt"/>
          <a:ea typeface="MS PGothic" pitchFamily="34" charset="-128"/>
          <a:cs typeface="ＭＳ Ｐゴシック" pitchFamily="-65" charset="-128"/>
        </a:defRPr>
      </a:lvl1pPr>
      <a:lvl2pPr algn="l" defTabSz="2047875" rtl="0" eaLnBrk="0" fontAlgn="base" hangingPunct="0">
        <a:lnSpc>
          <a:spcPct val="90000"/>
        </a:lnSpc>
        <a:spcBef>
          <a:spcPct val="0"/>
        </a:spcBef>
        <a:spcAft>
          <a:spcPct val="0"/>
        </a:spcAft>
        <a:defRPr sz="17900" b="1">
          <a:solidFill>
            <a:schemeClr val="accent1"/>
          </a:solidFill>
          <a:latin typeface="Trebuchet MS" pitchFamily="34" charset="0"/>
          <a:ea typeface="MS PGothic" pitchFamily="34" charset="-128"/>
          <a:cs typeface="ＭＳ Ｐゴシック" pitchFamily="-65" charset="-128"/>
        </a:defRPr>
      </a:lvl2pPr>
      <a:lvl3pPr algn="l" defTabSz="2047875" rtl="0" eaLnBrk="0" fontAlgn="base" hangingPunct="0">
        <a:lnSpc>
          <a:spcPct val="90000"/>
        </a:lnSpc>
        <a:spcBef>
          <a:spcPct val="0"/>
        </a:spcBef>
        <a:spcAft>
          <a:spcPct val="0"/>
        </a:spcAft>
        <a:defRPr sz="17900" b="1">
          <a:solidFill>
            <a:schemeClr val="accent1"/>
          </a:solidFill>
          <a:latin typeface="Trebuchet MS" pitchFamily="34" charset="0"/>
          <a:ea typeface="MS PGothic" pitchFamily="34" charset="-128"/>
          <a:cs typeface="ＭＳ Ｐゴシック" pitchFamily="-65" charset="-128"/>
        </a:defRPr>
      </a:lvl3pPr>
      <a:lvl4pPr algn="l" defTabSz="2047875" rtl="0" eaLnBrk="0" fontAlgn="base" hangingPunct="0">
        <a:lnSpc>
          <a:spcPct val="90000"/>
        </a:lnSpc>
        <a:spcBef>
          <a:spcPct val="0"/>
        </a:spcBef>
        <a:spcAft>
          <a:spcPct val="0"/>
        </a:spcAft>
        <a:defRPr sz="17900" b="1">
          <a:solidFill>
            <a:schemeClr val="accent1"/>
          </a:solidFill>
          <a:latin typeface="Trebuchet MS" pitchFamily="34" charset="0"/>
          <a:ea typeface="MS PGothic" pitchFamily="34" charset="-128"/>
          <a:cs typeface="ＭＳ Ｐゴシック" pitchFamily="-65" charset="-128"/>
        </a:defRPr>
      </a:lvl4pPr>
      <a:lvl5pPr algn="l" defTabSz="2047875" rtl="0" eaLnBrk="0" fontAlgn="base" hangingPunct="0">
        <a:lnSpc>
          <a:spcPct val="90000"/>
        </a:lnSpc>
        <a:spcBef>
          <a:spcPct val="0"/>
        </a:spcBef>
        <a:spcAft>
          <a:spcPct val="0"/>
        </a:spcAft>
        <a:defRPr sz="17900" b="1">
          <a:solidFill>
            <a:schemeClr val="accent1"/>
          </a:solidFill>
          <a:latin typeface="Trebuchet MS" pitchFamily="34" charset="0"/>
          <a:ea typeface="MS PGothic" pitchFamily="34" charset="-128"/>
          <a:cs typeface="ＭＳ Ｐゴシック" pitchFamily="-65" charset="-128"/>
        </a:defRPr>
      </a:lvl5pPr>
      <a:lvl6pPr marL="2048256" algn="ctr" defTabSz="2048256" rtl="0" fontAlgn="base">
        <a:spcBef>
          <a:spcPct val="0"/>
        </a:spcBef>
        <a:spcAft>
          <a:spcPct val="0"/>
        </a:spcAft>
        <a:defRPr sz="19700">
          <a:solidFill>
            <a:schemeClr val="accent1"/>
          </a:solidFill>
          <a:latin typeface="Calibri" pitchFamily="-65" charset="0"/>
          <a:ea typeface="ＭＳ Ｐゴシック" pitchFamily="-65" charset="-128"/>
          <a:cs typeface="ＭＳ Ｐゴシック" pitchFamily="-65" charset="-128"/>
        </a:defRPr>
      </a:lvl6pPr>
      <a:lvl7pPr marL="4096512" algn="ctr" defTabSz="2048256" rtl="0" fontAlgn="base">
        <a:spcBef>
          <a:spcPct val="0"/>
        </a:spcBef>
        <a:spcAft>
          <a:spcPct val="0"/>
        </a:spcAft>
        <a:defRPr sz="19700">
          <a:solidFill>
            <a:schemeClr val="accent1"/>
          </a:solidFill>
          <a:latin typeface="Calibri" pitchFamily="-65" charset="0"/>
          <a:ea typeface="ＭＳ Ｐゴシック" pitchFamily="-65" charset="-128"/>
          <a:cs typeface="ＭＳ Ｐゴシック" pitchFamily="-65" charset="-128"/>
        </a:defRPr>
      </a:lvl7pPr>
      <a:lvl8pPr marL="6144768" algn="ctr" defTabSz="2048256" rtl="0" fontAlgn="base">
        <a:spcBef>
          <a:spcPct val="0"/>
        </a:spcBef>
        <a:spcAft>
          <a:spcPct val="0"/>
        </a:spcAft>
        <a:defRPr sz="19700">
          <a:solidFill>
            <a:schemeClr val="accent1"/>
          </a:solidFill>
          <a:latin typeface="Calibri" pitchFamily="-65" charset="0"/>
          <a:ea typeface="ＭＳ Ｐゴシック" pitchFamily="-65" charset="-128"/>
          <a:cs typeface="ＭＳ Ｐゴシック" pitchFamily="-65" charset="-128"/>
        </a:defRPr>
      </a:lvl8pPr>
      <a:lvl9pPr marL="8193024" algn="ctr" defTabSz="2048256" rtl="0" fontAlgn="base">
        <a:spcBef>
          <a:spcPct val="0"/>
        </a:spcBef>
        <a:spcAft>
          <a:spcPct val="0"/>
        </a:spcAft>
        <a:defRPr sz="19700">
          <a:solidFill>
            <a:schemeClr val="accent1"/>
          </a:solidFill>
          <a:latin typeface="Calibri" pitchFamily="-65" charset="0"/>
          <a:ea typeface="ＭＳ Ｐゴシック" pitchFamily="-65" charset="-128"/>
          <a:cs typeface="ＭＳ Ｐゴシック" pitchFamily="-65" charset="-128"/>
        </a:defRPr>
      </a:lvl9pPr>
    </p:titleStyle>
    <p:bodyStyle>
      <a:lvl1pPr marL="1038225" indent="-1038225" algn="l" defTabSz="2047875" rtl="0" eaLnBrk="0" fontAlgn="base" hangingPunct="0">
        <a:spcBef>
          <a:spcPts val="2688"/>
        </a:spcBef>
        <a:spcAft>
          <a:spcPts val="1350"/>
        </a:spcAft>
        <a:buFont typeface="Arial" charset="0"/>
        <a:defRPr sz="14300" kern="1200">
          <a:solidFill>
            <a:schemeClr val="tx1"/>
          </a:solidFill>
          <a:latin typeface="+mn-lt"/>
          <a:ea typeface="MS PGothic" pitchFamily="34" charset="-128"/>
          <a:cs typeface="ＭＳ Ｐゴシック" pitchFamily="-65" charset="-128"/>
        </a:defRPr>
      </a:lvl1pPr>
      <a:lvl2pPr marL="3327400" indent="-1279525" algn="l" defTabSz="2047875" rtl="0" eaLnBrk="0" fontAlgn="base" hangingPunct="0">
        <a:spcBef>
          <a:spcPts val="2688"/>
        </a:spcBef>
        <a:spcAft>
          <a:spcPts val="1350"/>
        </a:spcAft>
        <a:buFont typeface="Arial" charset="0"/>
        <a:buChar char="–"/>
        <a:defRPr sz="12500" kern="1200">
          <a:solidFill>
            <a:schemeClr val="tx1"/>
          </a:solidFill>
          <a:latin typeface="+mn-lt"/>
          <a:ea typeface="MS PGothic" pitchFamily="34" charset="-128"/>
          <a:cs typeface="ＭＳ Ｐゴシック"/>
        </a:defRPr>
      </a:lvl2pPr>
      <a:lvl3pPr marL="5119688" indent="-1023938" algn="l" defTabSz="2047875" rtl="0" eaLnBrk="0" fontAlgn="base" hangingPunct="0">
        <a:spcBef>
          <a:spcPts val="2688"/>
        </a:spcBef>
        <a:spcAft>
          <a:spcPts val="1350"/>
        </a:spcAft>
        <a:buFont typeface="Arial" charset="0"/>
        <a:buChar char="•"/>
        <a:defRPr sz="10800" kern="1200">
          <a:solidFill>
            <a:schemeClr val="tx1"/>
          </a:solidFill>
          <a:latin typeface="+mn-lt"/>
          <a:ea typeface="MS PGothic" pitchFamily="34" charset="-128"/>
          <a:cs typeface="ＭＳ Ｐゴシック"/>
        </a:defRPr>
      </a:lvl3pPr>
      <a:lvl4pPr marL="7167563" indent="-1023938" algn="l" defTabSz="2047875" rtl="0" eaLnBrk="0" fontAlgn="base" hangingPunct="0">
        <a:spcBef>
          <a:spcPts val="2688"/>
        </a:spcBef>
        <a:spcAft>
          <a:spcPts val="1350"/>
        </a:spcAft>
        <a:buFont typeface="Arial" charset="0"/>
        <a:buChar char="–"/>
        <a:defRPr sz="9000" kern="1200">
          <a:solidFill>
            <a:schemeClr val="tx1"/>
          </a:solidFill>
          <a:latin typeface="+mn-lt"/>
          <a:ea typeface="MS PGothic" pitchFamily="34" charset="-128"/>
          <a:cs typeface="ＭＳ Ｐゴシック"/>
        </a:defRPr>
      </a:lvl4pPr>
      <a:lvl5pPr marL="8967788" indent="-774700" algn="l" defTabSz="2047875" rtl="0" eaLnBrk="0" fontAlgn="base" hangingPunct="0">
        <a:spcBef>
          <a:spcPts val="2688"/>
        </a:spcBef>
        <a:spcAft>
          <a:spcPts val="1350"/>
        </a:spcAft>
        <a:buFont typeface="Arial" charset="0"/>
        <a:buChar char="•"/>
        <a:tabLst>
          <a:tab pos="9736138" algn="l"/>
        </a:tabLst>
        <a:defRPr sz="9000" kern="1200">
          <a:solidFill>
            <a:schemeClr val="tx1"/>
          </a:solidFill>
          <a:latin typeface="+mn-lt"/>
          <a:ea typeface="MS PGothic" pitchFamily="34" charset="-128"/>
          <a:cs typeface="ＭＳ Ｐゴシック"/>
        </a:defRPr>
      </a:lvl5pPr>
      <a:lvl6pPr marL="11265408" indent="-1024128" algn="l" defTabSz="2048256" rtl="0" eaLnBrk="1" latinLnBrk="0" hangingPunct="1">
        <a:spcBef>
          <a:spcPct val="20000"/>
        </a:spcBef>
        <a:buFont typeface="Arial"/>
        <a:buChar char="•"/>
        <a:defRPr sz="9000" kern="1200">
          <a:solidFill>
            <a:schemeClr val="tx1"/>
          </a:solidFill>
          <a:latin typeface="+mn-lt"/>
          <a:ea typeface="+mn-ea"/>
          <a:cs typeface="+mn-cs"/>
        </a:defRPr>
      </a:lvl6pPr>
      <a:lvl7pPr marL="13313664" indent="-1024128" algn="l" defTabSz="2048256" rtl="0" eaLnBrk="1" latinLnBrk="0" hangingPunct="1">
        <a:spcBef>
          <a:spcPct val="20000"/>
        </a:spcBef>
        <a:buFont typeface="Arial"/>
        <a:buChar char="•"/>
        <a:defRPr sz="9000" kern="1200">
          <a:solidFill>
            <a:schemeClr val="tx1"/>
          </a:solidFill>
          <a:latin typeface="+mn-lt"/>
          <a:ea typeface="+mn-ea"/>
          <a:cs typeface="+mn-cs"/>
        </a:defRPr>
      </a:lvl7pPr>
      <a:lvl8pPr marL="15361920" indent="-1024128" algn="l" defTabSz="2048256" rtl="0" eaLnBrk="1" latinLnBrk="0" hangingPunct="1">
        <a:spcBef>
          <a:spcPct val="20000"/>
        </a:spcBef>
        <a:buFont typeface="Arial"/>
        <a:buChar char="•"/>
        <a:defRPr sz="9000" kern="1200">
          <a:solidFill>
            <a:schemeClr val="tx1"/>
          </a:solidFill>
          <a:latin typeface="+mn-lt"/>
          <a:ea typeface="+mn-ea"/>
          <a:cs typeface="+mn-cs"/>
        </a:defRPr>
      </a:lvl8pPr>
      <a:lvl9pPr marL="17410176" indent="-1024128" algn="l" defTabSz="2048256" rtl="0" eaLnBrk="1" latinLnBrk="0" hangingPunct="1">
        <a:spcBef>
          <a:spcPct val="20000"/>
        </a:spcBef>
        <a:buFont typeface="Arial"/>
        <a:buChar char="•"/>
        <a:defRPr sz="9000" kern="1200">
          <a:solidFill>
            <a:schemeClr val="tx1"/>
          </a:solidFill>
          <a:latin typeface="+mn-lt"/>
          <a:ea typeface="+mn-ea"/>
          <a:cs typeface="+mn-cs"/>
        </a:defRPr>
      </a:lvl9pPr>
    </p:bodyStyle>
    <p:otherStyle>
      <a:defPPr>
        <a:defRPr lang="en-US"/>
      </a:defPPr>
      <a:lvl1pPr marL="0" algn="l" defTabSz="2048256" rtl="0" eaLnBrk="1" latinLnBrk="0" hangingPunct="1">
        <a:defRPr sz="8100" kern="1200">
          <a:solidFill>
            <a:schemeClr val="tx1"/>
          </a:solidFill>
          <a:latin typeface="+mn-lt"/>
          <a:ea typeface="+mn-ea"/>
          <a:cs typeface="+mn-cs"/>
        </a:defRPr>
      </a:lvl1pPr>
      <a:lvl2pPr marL="2048256" algn="l" defTabSz="2048256" rtl="0" eaLnBrk="1" latinLnBrk="0" hangingPunct="1">
        <a:defRPr sz="8100" kern="1200">
          <a:solidFill>
            <a:schemeClr val="tx1"/>
          </a:solidFill>
          <a:latin typeface="+mn-lt"/>
          <a:ea typeface="+mn-ea"/>
          <a:cs typeface="+mn-cs"/>
        </a:defRPr>
      </a:lvl2pPr>
      <a:lvl3pPr marL="4096512" algn="l" defTabSz="2048256" rtl="0" eaLnBrk="1" latinLnBrk="0" hangingPunct="1">
        <a:defRPr sz="8100" kern="1200">
          <a:solidFill>
            <a:schemeClr val="tx1"/>
          </a:solidFill>
          <a:latin typeface="+mn-lt"/>
          <a:ea typeface="+mn-ea"/>
          <a:cs typeface="+mn-cs"/>
        </a:defRPr>
      </a:lvl3pPr>
      <a:lvl4pPr marL="6144768" algn="l" defTabSz="2048256" rtl="0" eaLnBrk="1" latinLnBrk="0" hangingPunct="1">
        <a:defRPr sz="8100" kern="1200">
          <a:solidFill>
            <a:schemeClr val="tx1"/>
          </a:solidFill>
          <a:latin typeface="+mn-lt"/>
          <a:ea typeface="+mn-ea"/>
          <a:cs typeface="+mn-cs"/>
        </a:defRPr>
      </a:lvl4pPr>
      <a:lvl5pPr marL="8193024" algn="l" defTabSz="2048256" rtl="0" eaLnBrk="1" latinLnBrk="0" hangingPunct="1">
        <a:defRPr sz="8100" kern="1200">
          <a:solidFill>
            <a:schemeClr val="tx1"/>
          </a:solidFill>
          <a:latin typeface="+mn-lt"/>
          <a:ea typeface="+mn-ea"/>
          <a:cs typeface="+mn-cs"/>
        </a:defRPr>
      </a:lvl5pPr>
      <a:lvl6pPr marL="10241280" algn="l" defTabSz="2048256" rtl="0" eaLnBrk="1" latinLnBrk="0" hangingPunct="1">
        <a:defRPr sz="8100" kern="1200">
          <a:solidFill>
            <a:schemeClr val="tx1"/>
          </a:solidFill>
          <a:latin typeface="+mn-lt"/>
          <a:ea typeface="+mn-ea"/>
          <a:cs typeface="+mn-cs"/>
        </a:defRPr>
      </a:lvl6pPr>
      <a:lvl7pPr marL="12289536" algn="l" defTabSz="2048256" rtl="0" eaLnBrk="1" latinLnBrk="0" hangingPunct="1">
        <a:defRPr sz="8100" kern="1200">
          <a:solidFill>
            <a:schemeClr val="tx1"/>
          </a:solidFill>
          <a:latin typeface="+mn-lt"/>
          <a:ea typeface="+mn-ea"/>
          <a:cs typeface="+mn-cs"/>
        </a:defRPr>
      </a:lvl7pPr>
      <a:lvl8pPr marL="14337792" algn="l" defTabSz="2048256" rtl="0" eaLnBrk="1" latinLnBrk="0" hangingPunct="1">
        <a:defRPr sz="8100" kern="1200">
          <a:solidFill>
            <a:schemeClr val="tx1"/>
          </a:solidFill>
          <a:latin typeface="+mn-lt"/>
          <a:ea typeface="+mn-ea"/>
          <a:cs typeface="+mn-cs"/>
        </a:defRPr>
      </a:lvl8pPr>
      <a:lvl9pPr marL="16386048" algn="l" defTabSz="2048256" rtl="0" eaLnBrk="1" latinLnBrk="0" hangingPunct="1">
        <a:defRPr sz="8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notesSlide" Target="../notesSlides/notesSlide1.xml"/><Relationship Id="rId7" Type="http://schemas.openxmlformats.org/officeDocument/2006/relationships/chart" Target="../charts/chart2.xml"/><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chart" Target="../charts/chart1.xml"/><Relationship Id="rId5" Type="http://schemas.openxmlformats.org/officeDocument/2006/relationships/oleObject" Target="../embeddings/oleObject1.bin"/><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07416" y="462202"/>
            <a:ext cx="25660350" cy="4893647"/>
          </a:xfrm>
          <a:prstGeom prst="rect">
            <a:avLst/>
          </a:prstGeom>
          <a:solidFill>
            <a:schemeClr val="bg1"/>
          </a:solidFill>
          <a:ln>
            <a:solidFill>
              <a:schemeClr val="bg1"/>
            </a:solidFill>
          </a:ln>
        </p:spPr>
        <p:style>
          <a:lnRef idx="2">
            <a:schemeClr val="dk1"/>
          </a:lnRef>
          <a:fillRef idx="1">
            <a:schemeClr val="lt1"/>
          </a:fillRef>
          <a:effectRef idx="0">
            <a:schemeClr val="dk1"/>
          </a:effectRef>
          <a:fontRef idx="minor">
            <a:schemeClr val="dk1"/>
          </a:fontRef>
        </p:style>
        <p:txBody>
          <a:bodyPr>
            <a:spAutoFit/>
          </a:bodyPr>
          <a:lstStyle/>
          <a:p>
            <a:pPr algn="ctr">
              <a:defRPr/>
            </a:pPr>
            <a:r>
              <a:rPr lang="en-US" altLang="zh-CN" sz="4800" dirty="0">
                <a:solidFill>
                  <a:srgbClr val="000000"/>
                </a:solidFill>
                <a:latin typeface="Arial Black" pitchFamily="34" charset="0"/>
                <a:ea typeface="Arial Unicode MS"/>
                <a:cs typeface="Arial Unicode MS"/>
              </a:rPr>
              <a:t>Early </a:t>
            </a:r>
            <a:r>
              <a:rPr lang="en-US" altLang="zh-CN" sz="4800" dirty="0" err="1">
                <a:solidFill>
                  <a:srgbClr val="000000"/>
                </a:solidFill>
                <a:latin typeface="Arial Black" pitchFamily="34" charset="0"/>
                <a:ea typeface="Arial Unicode MS"/>
                <a:cs typeface="Arial Unicode MS"/>
              </a:rPr>
              <a:t>Linpack</a:t>
            </a:r>
            <a:r>
              <a:rPr lang="en-US" altLang="zh-CN" sz="4800" dirty="0">
                <a:solidFill>
                  <a:srgbClr val="000000"/>
                </a:solidFill>
                <a:latin typeface="Arial Black" pitchFamily="34" charset="0"/>
                <a:ea typeface="Arial Unicode MS"/>
                <a:cs typeface="Arial Unicode MS"/>
              </a:rPr>
              <a:t> Performance Benchmarking on</a:t>
            </a:r>
          </a:p>
          <a:p>
            <a:pPr algn="ctr">
              <a:defRPr/>
            </a:pPr>
            <a:r>
              <a:rPr lang="en-US" altLang="zh-CN" sz="4800" dirty="0">
                <a:solidFill>
                  <a:srgbClr val="000000"/>
                </a:solidFill>
                <a:latin typeface="Arial Black" pitchFamily="34" charset="0"/>
                <a:ea typeface="Arial Unicode MS"/>
                <a:cs typeface="Arial Unicode MS"/>
              </a:rPr>
              <a:t>IPE Mole-8.5 Fermi GPU Cluster</a:t>
            </a:r>
          </a:p>
          <a:p>
            <a:pPr algn="ctr">
              <a:defRPr/>
            </a:pPr>
            <a:endParaRPr lang="en-US" altLang="zh-CN" sz="3600" dirty="0" smtClean="0">
              <a:solidFill>
                <a:srgbClr val="000000"/>
              </a:solidFill>
              <a:latin typeface="Arial Narrow" pitchFamily="34" charset="0"/>
              <a:ea typeface="Arial Unicode MS"/>
              <a:cs typeface="Arial Unicode MS"/>
            </a:endParaRPr>
          </a:p>
          <a:p>
            <a:pPr algn="ctr">
              <a:defRPr/>
            </a:pPr>
            <a:r>
              <a:rPr lang="en-US" altLang="zh-CN" sz="3600" dirty="0" err="1" smtClean="0">
                <a:solidFill>
                  <a:srgbClr val="000000"/>
                </a:solidFill>
                <a:latin typeface="Arial Narrow" pitchFamily="34" charset="0"/>
                <a:ea typeface="Arial Unicode MS"/>
                <a:cs typeface="Arial Unicode MS"/>
              </a:rPr>
              <a:t>Xianyi</a:t>
            </a:r>
            <a:r>
              <a:rPr lang="en-US" altLang="zh-CN" sz="3600" dirty="0" smtClean="0">
                <a:solidFill>
                  <a:srgbClr val="000000"/>
                </a:solidFill>
                <a:latin typeface="Arial Narrow" pitchFamily="34" charset="0"/>
                <a:ea typeface="Arial Unicode MS"/>
                <a:cs typeface="Arial Unicode MS"/>
              </a:rPr>
              <a:t> </a:t>
            </a:r>
            <a:r>
              <a:rPr lang="en-US" altLang="zh-CN" sz="3600" dirty="0" smtClean="0">
                <a:solidFill>
                  <a:srgbClr val="000000"/>
                </a:solidFill>
                <a:latin typeface="Arial Narrow" pitchFamily="34" charset="0"/>
                <a:ea typeface="Arial Unicode MS"/>
                <a:cs typeface="Arial Unicode MS"/>
              </a:rPr>
              <a:t>Zhang </a:t>
            </a:r>
            <a:r>
              <a:rPr lang="en-US" altLang="zh-CN" sz="3600" baseline="30000" dirty="0" smtClean="0">
                <a:solidFill>
                  <a:srgbClr val="000000"/>
                </a:solidFill>
                <a:latin typeface="Arial Narrow" pitchFamily="34" charset="0"/>
                <a:ea typeface="Arial Unicode MS"/>
                <a:cs typeface="Arial Unicode MS"/>
              </a:rPr>
              <a:t>1),2) </a:t>
            </a:r>
            <a:r>
              <a:rPr lang="en-US" altLang="zh-CN" sz="3600" dirty="0" smtClean="0">
                <a:solidFill>
                  <a:srgbClr val="000000"/>
                </a:solidFill>
                <a:latin typeface="Arial Narrow" pitchFamily="34" charset="0"/>
                <a:ea typeface="Arial Unicode MS"/>
                <a:cs typeface="Arial Unicode MS"/>
              </a:rPr>
              <a:t>and</a:t>
            </a:r>
            <a:r>
              <a:rPr lang="en-US" altLang="zh-CN" sz="3600" dirty="0" smtClean="0">
                <a:solidFill>
                  <a:srgbClr val="000000"/>
                </a:solidFill>
                <a:latin typeface="Arial Narrow" pitchFamily="34" charset="0"/>
                <a:ea typeface="Arial Unicode MS"/>
                <a:cs typeface="Arial Unicode MS"/>
              </a:rPr>
              <a:t> </a:t>
            </a:r>
            <a:r>
              <a:rPr lang="en-US" altLang="zh-CN" sz="3600" dirty="0" err="1">
                <a:solidFill>
                  <a:srgbClr val="000000"/>
                </a:solidFill>
                <a:latin typeface="Arial Narrow" pitchFamily="34" charset="0"/>
                <a:ea typeface="Arial Unicode MS"/>
                <a:cs typeface="Arial Unicode MS"/>
              </a:rPr>
              <a:t>Yunquan</a:t>
            </a:r>
            <a:r>
              <a:rPr lang="en-US" altLang="zh-CN" sz="3600" dirty="0">
                <a:solidFill>
                  <a:srgbClr val="000000"/>
                </a:solidFill>
                <a:latin typeface="Arial Narrow" pitchFamily="34" charset="0"/>
                <a:ea typeface="Arial Unicode MS"/>
                <a:cs typeface="Arial Unicode MS"/>
              </a:rPr>
              <a:t> </a:t>
            </a:r>
            <a:r>
              <a:rPr lang="en-US" altLang="zh-CN" sz="3600" dirty="0" smtClean="0">
                <a:solidFill>
                  <a:srgbClr val="000000"/>
                </a:solidFill>
                <a:latin typeface="Arial Narrow" pitchFamily="34" charset="0"/>
                <a:ea typeface="Arial Unicode MS"/>
                <a:cs typeface="Arial Unicode MS"/>
              </a:rPr>
              <a:t>Zhang</a:t>
            </a:r>
            <a:r>
              <a:rPr lang="en-US" altLang="zh-CN" sz="3600" baseline="30000" dirty="0" smtClean="0">
                <a:solidFill>
                  <a:srgbClr val="000000"/>
                </a:solidFill>
                <a:latin typeface="Arial Narrow" pitchFamily="34" charset="0"/>
                <a:ea typeface="Arial Unicode MS"/>
                <a:cs typeface="Arial Unicode MS"/>
              </a:rPr>
              <a:t> 1</a:t>
            </a:r>
            <a:r>
              <a:rPr lang="en-US" altLang="zh-CN" sz="3600" baseline="30000" dirty="0" smtClean="0">
                <a:solidFill>
                  <a:srgbClr val="000000"/>
                </a:solidFill>
                <a:latin typeface="Arial Narrow" pitchFamily="34" charset="0"/>
                <a:ea typeface="Arial Unicode MS"/>
                <a:cs typeface="Arial Unicode MS"/>
              </a:rPr>
              <a:t>),3) </a:t>
            </a:r>
            <a:endParaRPr lang="en-US" altLang="zh-CN" sz="3600" dirty="0">
              <a:solidFill>
                <a:srgbClr val="000000"/>
              </a:solidFill>
              <a:latin typeface="Arial Narrow" pitchFamily="34" charset="0"/>
              <a:ea typeface="Arial Unicode MS"/>
              <a:cs typeface="Arial Unicode MS"/>
            </a:endParaRPr>
          </a:p>
          <a:p>
            <a:pPr algn="ctr">
              <a:defRPr/>
            </a:pPr>
            <a:r>
              <a:rPr lang="en-US" altLang="zh-CN" sz="3600" dirty="0" smtClean="0">
                <a:solidFill>
                  <a:srgbClr val="000000"/>
                </a:solidFill>
                <a:latin typeface="Arial Narrow" pitchFamily="34" charset="0"/>
                <a:ea typeface="Arial Unicode MS"/>
                <a:cs typeface="Arial Unicode MS"/>
              </a:rPr>
              <a:t>1) Laboratory </a:t>
            </a:r>
            <a:r>
              <a:rPr lang="en-US" altLang="zh-CN" sz="3600" dirty="0">
                <a:solidFill>
                  <a:srgbClr val="000000"/>
                </a:solidFill>
                <a:latin typeface="Arial Narrow" pitchFamily="34" charset="0"/>
                <a:ea typeface="Arial Unicode MS"/>
                <a:cs typeface="Arial Unicode MS"/>
              </a:rPr>
              <a:t>of Parallel Software and Computational Science, Institute of Software, Chinese Academy of </a:t>
            </a:r>
            <a:r>
              <a:rPr lang="en-US" altLang="zh-CN" sz="3600" dirty="0" smtClean="0">
                <a:solidFill>
                  <a:srgbClr val="000000"/>
                </a:solidFill>
                <a:latin typeface="Arial Narrow" pitchFamily="34" charset="0"/>
                <a:ea typeface="Arial Unicode MS"/>
                <a:cs typeface="Arial Unicode MS"/>
              </a:rPr>
              <a:t>Sciences, Beijing,100190, China</a:t>
            </a:r>
            <a:endParaRPr lang="en-US" altLang="zh-CN" sz="3600" dirty="0" smtClean="0">
              <a:solidFill>
                <a:srgbClr val="000000"/>
              </a:solidFill>
              <a:latin typeface="Arial Narrow" pitchFamily="34" charset="0"/>
              <a:ea typeface="Arial Unicode MS"/>
              <a:cs typeface="Arial Unicode MS"/>
            </a:endParaRPr>
          </a:p>
          <a:p>
            <a:pPr algn="ctr">
              <a:defRPr/>
            </a:pPr>
            <a:r>
              <a:rPr lang="en-US" altLang="zh-CN" sz="3600" dirty="0" smtClean="0">
                <a:solidFill>
                  <a:srgbClr val="000000"/>
                </a:solidFill>
                <a:latin typeface="Arial Narrow" pitchFamily="34" charset="0"/>
                <a:ea typeface="Arial Unicode MS"/>
                <a:cs typeface="Arial Unicode MS"/>
              </a:rPr>
              <a:t>2</a:t>
            </a:r>
            <a:r>
              <a:rPr lang="en-US" altLang="zh-CN" sz="3600" dirty="0" smtClean="0">
                <a:solidFill>
                  <a:srgbClr val="000000"/>
                </a:solidFill>
                <a:latin typeface="Arial Narrow" pitchFamily="34" charset="0"/>
                <a:ea typeface="Arial Unicode MS"/>
                <a:cs typeface="Arial Unicode MS"/>
              </a:rPr>
              <a:t>) Graduate </a:t>
            </a:r>
            <a:r>
              <a:rPr lang="en-US" altLang="zh-CN" sz="3600" dirty="0" smtClean="0">
                <a:solidFill>
                  <a:srgbClr val="000000"/>
                </a:solidFill>
                <a:latin typeface="Arial Narrow" pitchFamily="34" charset="0"/>
                <a:ea typeface="Arial Unicode MS"/>
                <a:cs typeface="Arial Unicode MS"/>
              </a:rPr>
              <a:t>University of Chinese Academy of </a:t>
            </a:r>
            <a:r>
              <a:rPr lang="en-US" altLang="zh-CN" sz="3600" dirty="0" smtClean="0">
                <a:solidFill>
                  <a:srgbClr val="000000"/>
                </a:solidFill>
                <a:latin typeface="Arial Narrow" pitchFamily="34" charset="0"/>
                <a:ea typeface="Arial Unicode MS"/>
                <a:cs typeface="Arial Unicode MS"/>
              </a:rPr>
              <a:t>Sciences</a:t>
            </a:r>
            <a:r>
              <a:rPr lang="en-US" altLang="zh-CN" sz="3600" dirty="0" smtClean="0">
                <a:solidFill>
                  <a:srgbClr val="000000"/>
                </a:solidFill>
                <a:latin typeface="Arial Narrow" pitchFamily="34" charset="0"/>
                <a:ea typeface="Arial Unicode MS"/>
                <a:cs typeface="Arial Unicode MS"/>
              </a:rPr>
              <a:t>, Beijing,100190, China</a:t>
            </a:r>
            <a:endParaRPr lang="en-US" altLang="zh-CN" sz="3600" dirty="0" smtClean="0">
              <a:solidFill>
                <a:srgbClr val="000000"/>
              </a:solidFill>
              <a:latin typeface="Arial Narrow" pitchFamily="34" charset="0"/>
              <a:ea typeface="Arial Unicode MS"/>
              <a:cs typeface="Arial Unicode MS"/>
            </a:endParaRPr>
          </a:p>
          <a:p>
            <a:pPr algn="ctr">
              <a:defRPr/>
            </a:pPr>
            <a:r>
              <a:rPr lang="en-US" altLang="zh-CN" sz="3600" dirty="0" smtClean="0">
                <a:solidFill>
                  <a:srgbClr val="000000"/>
                </a:solidFill>
                <a:latin typeface="Arial Narrow" pitchFamily="34" charset="0"/>
                <a:ea typeface="Arial Unicode MS"/>
                <a:cs typeface="Arial Unicode MS"/>
              </a:rPr>
              <a:t>3</a:t>
            </a:r>
            <a:r>
              <a:rPr lang="en-US" altLang="zh-CN" sz="3600" dirty="0" smtClean="0">
                <a:solidFill>
                  <a:srgbClr val="000000"/>
                </a:solidFill>
                <a:latin typeface="Arial Narrow" pitchFamily="34" charset="0"/>
                <a:ea typeface="Arial Unicode MS"/>
                <a:cs typeface="Arial Unicode MS"/>
              </a:rPr>
              <a:t>)State Key Laboratory of Computer Science, </a:t>
            </a:r>
            <a:r>
              <a:rPr lang="en-US" altLang="zh-CN" sz="3600" dirty="0" smtClean="0">
                <a:solidFill>
                  <a:srgbClr val="000000"/>
                </a:solidFill>
                <a:latin typeface="Arial Narrow" pitchFamily="34" charset="0"/>
                <a:ea typeface="Arial Unicode MS"/>
                <a:cs typeface="Arial Unicode MS"/>
              </a:rPr>
              <a:t>Institute of Software, </a:t>
            </a:r>
            <a:r>
              <a:rPr lang="en-US" altLang="zh-CN" sz="3600" dirty="0" smtClean="0">
                <a:solidFill>
                  <a:srgbClr val="000000"/>
                </a:solidFill>
                <a:latin typeface="Arial Narrow" pitchFamily="34" charset="0"/>
                <a:ea typeface="Arial Unicode MS"/>
                <a:cs typeface="Arial Unicode MS"/>
              </a:rPr>
              <a:t>Chinese </a:t>
            </a:r>
            <a:r>
              <a:rPr lang="en-US" altLang="zh-CN" sz="3600" dirty="0" smtClean="0">
                <a:solidFill>
                  <a:srgbClr val="000000"/>
                </a:solidFill>
                <a:latin typeface="Arial Narrow" pitchFamily="34" charset="0"/>
                <a:ea typeface="Arial Unicode MS"/>
                <a:cs typeface="Arial Unicode MS"/>
              </a:rPr>
              <a:t>Academy of </a:t>
            </a:r>
            <a:r>
              <a:rPr lang="en-US" altLang="zh-CN" sz="3600" dirty="0" smtClean="0">
                <a:solidFill>
                  <a:srgbClr val="000000"/>
                </a:solidFill>
                <a:latin typeface="Arial Narrow" pitchFamily="34" charset="0"/>
                <a:ea typeface="Arial Unicode MS"/>
                <a:cs typeface="Arial Unicode MS"/>
              </a:rPr>
              <a:t>Sciences</a:t>
            </a:r>
            <a:r>
              <a:rPr lang="en-US" altLang="zh-CN" sz="3600" dirty="0" smtClean="0">
                <a:solidFill>
                  <a:srgbClr val="000000"/>
                </a:solidFill>
                <a:latin typeface="Arial Narrow" pitchFamily="34" charset="0"/>
                <a:ea typeface="Arial Unicode MS"/>
                <a:cs typeface="Arial Unicode MS"/>
              </a:rPr>
              <a:t> , Beijing,100190, China</a:t>
            </a:r>
            <a:endParaRPr lang="en-US" altLang="zh-CN" sz="3600" dirty="0">
              <a:solidFill>
                <a:srgbClr val="000000"/>
              </a:solidFill>
              <a:latin typeface="Arial Narrow" pitchFamily="34" charset="0"/>
              <a:ea typeface="Arial Unicode MS"/>
              <a:cs typeface="Arial Unicode MS"/>
            </a:endParaRPr>
          </a:p>
          <a:p>
            <a:pPr algn="ctr">
              <a:defRPr/>
            </a:pPr>
            <a:r>
              <a:rPr lang="en-US" altLang="zh-CN" sz="3600" dirty="0">
                <a:solidFill>
                  <a:schemeClr val="tx1"/>
                </a:solidFill>
                <a:latin typeface="Arial Narrow" pitchFamily="34" charset="0"/>
                <a:ea typeface="Arial Unicode MS"/>
                <a:cs typeface="Arial Unicode MS"/>
              </a:rPr>
              <a:t>xianyi@iscas.ac.cn ,</a:t>
            </a:r>
            <a:r>
              <a:rPr lang="en-US" altLang="zh-CN" sz="3600" dirty="0">
                <a:solidFill>
                  <a:srgbClr val="000000"/>
                </a:solidFill>
                <a:latin typeface="Arial Narrow" pitchFamily="34" charset="0"/>
                <a:ea typeface="Arial Unicode MS"/>
                <a:cs typeface="Arial Unicode MS"/>
              </a:rPr>
              <a:t>  zyq@mail.rdcps.ac.cn</a:t>
            </a:r>
            <a:endParaRPr lang="zh-CN" altLang="en-US" sz="3600" dirty="0">
              <a:solidFill>
                <a:srgbClr val="000000"/>
              </a:solidFill>
              <a:latin typeface="Arial Narrow" pitchFamily="34" charset="0"/>
              <a:ea typeface="Arial Unicode MS"/>
              <a:cs typeface="Arial Unicode MS"/>
            </a:endParaRPr>
          </a:p>
        </p:txBody>
      </p:sp>
      <p:sp>
        <p:nvSpPr>
          <p:cNvPr id="3" name="TextBox 2"/>
          <p:cNvSpPr txBox="1"/>
          <p:nvPr/>
        </p:nvSpPr>
        <p:spPr>
          <a:xfrm>
            <a:off x="1592826" y="5215467"/>
            <a:ext cx="14474929" cy="38502848"/>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wrap="square">
            <a:spAutoFit/>
          </a:bodyPr>
          <a:lstStyle/>
          <a:p>
            <a:endParaRPr lang="en-US" altLang="zh-CN" sz="4400" dirty="0" smtClean="0">
              <a:solidFill>
                <a:srgbClr val="000000"/>
              </a:solidFill>
              <a:latin typeface="Arial" charset="0"/>
              <a:ea typeface="MS PGothic" pitchFamily="34" charset="-128"/>
              <a:cs typeface="Arial" charset="0"/>
            </a:endParaRPr>
          </a:p>
          <a:p>
            <a:r>
              <a:rPr lang="en-US" altLang="zh-CN" sz="4400" dirty="0" smtClean="0">
                <a:solidFill>
                  <a:srgbClr val="000000"/>
                </a:solidFill>
                <a:latin typeface="Arial" charset="0"/>
                <a:ea typeface="MS PGothic" pitchFamily="34" charset="-128"/>
                <a:cs typeface="Arial" charset="0"/>
              </a:rPr>
              <a:t>1.Introduction</a:t>
            </a:r>
            <a:endParaRPr lang="en-US" altLang="zh-CN" sz="3600" dirty="0" smtClean="0">
              <a:solidFill>
                <a:srgbClr val="000000"/>
              </a:solidFill>
              <a:latin typeface="Arial Narrow" pitchFamily="34" charset="0"/>
              <a:ea typeface="MS PGothic" pitchFamily="34" charset="-128"/>
            </a:endParaRPr>
          </a:p>
          <a:p>
            <a:pPr algn="just"/>
            <a:r>
              <a:rPr lang="en-US" altLang="zh-CN" sz="3600" dirty="0" err="1" smtClean="0">
                <a:solidFill>
                  <a:schemeClr val="tx1"/>
                </a:solidFill>
                <a:latin typeface="Arial Narrow" pitchFamily="34" charset="0"/>
                <a:ea typeface="MS PGothic" pitchFamily="34" charset="-128"/>
              </a:rPr>
              <a:t>Linpack</a:t>
            </a:r>
            <a:r>
              <a:rPr lang="en-US" altLang="zh-CN" sz="3600" dirty="0" smtClean="0">
                <a:solidFill>
                  <a:schemeClr val="tx1"/>
                </a:solidFill>
                <a:latin typeface="Arial Narrow" pitchFamily="34" charset="0"/>
                <a:ea typeface="MS PGothic" pitchFamily="34" charset="-128"/>
              </a:rPr>
              <a:t> </a:t>
            </a:r>
            <a:r>
              <a:rPr lang="en-US" altLang="zh-CN" sz="3600" dirty="0">
                <a:solidFill>
                  <a:schemeClr val="tx1"/>
                </a:solidFill>
                <a:latin typeface="Arial Narrow" pitchFamily="34" charset="0"/>
                <a:ea typeface="MS PGothic" pitchFamily="34" charset="-128"/>
              </a:rPr>
              <a:t>is a de facto standard benchmark for supercomputer. Based on </a:t>
            </a:r>
            <a:r>
              <a:rPr lang="en-US" altLang="zh-CN" sz="3600" dirty="0" err="1">
                <a:solidFill>
                  <a:schemeClr val="tx1"/>
                </a:solidFill>
                <a:latin typeface="Arial Narrow" pitchFamily="34" charset="0"/>
                <a:ea typeface="MS PGothic" pitchFamily="34" charset="-128"/>
              </a:rPr>
              <a:t>Linpack</a:t>
            </a:r>
            <a:r>
              <a:rPr lang="en-US" altLang="zh-CN" sz="3600" dirty="0">
                <a:solidFill>
                  <a:schemeClr val="tx1"/>
                </a:solidFill>
                <a:latin typeface="Arial Narrow" pitchFamily="34" charset="0"/>
                <a:ea typeface="MS PGothic" pitchFamily="34" charset="-128"/>
              </a:rPr>
              <a:t> benchmark, TOP500 website[1] lists top 500 high performance computers in whole world every half year</a:t>
            </a:r>
            <a:r>
              <a:rPr lang="en-US" altLang="zh-CN" sz="3600" dirty="0" smtClean="0">
                <a:solidFill>
                  <a:schemeClr val="tx1"/>
                </a:solidFill>
                <a:latin typeface="Arial Narrow" pitchFamily="34" charset="0"/>
                <a:ea typeface="MS PGothic" pitchFamily="34" charset="-128"/>
              </a:rPr>
              <a:t>.</a:t>
            </a:r>
          </a:p>
          <a:p>
            <a:pPr algn="just"/>
            <a:endParaRPr lang="en-US" altLang="zh-CN" sz="3600" dirty="0">
              <a:solidFill>
                <a:schemeClr val="tx1"/>
              </a:solidFill>
              <a:latin typeface="Arial Narrow" pitchFamily="34" charset="0"/>
              <a:ea typeface="MS PGothic" pitchFamily="34" charset="-128"/>
            </a:endParaRPr>
          </a:p>
          <a:p>
            <a:pPr algn="just"/>
            <a:r>
              <a:rPr lang="en-US" altLang="zh-CN" sz="3600" dirty="0">
                <a:solidFill>
                  <a:schemeClr val="tx1"/>
                </a:solidFill>
                <a:latin typeface="Arial Narrow" pitchFamily="34" charset="0"/>
                <a:ea typeface="MS PGothic" pitchFamily="34" charset="-128"/>
              </a:rPr>
              <a:t>NVIDIA Fermi GPU[2] achieve a significant improvement in general purpose computing. Especially, faster double precision performance, ECC and cache are very important features for scientific computing. </a:t>
            </a:r>
            <a:endParaRPr lang="en-US" altLang="zh-CN" sz="3600" dirty="0" smtClean="0">
              <a:solidFill>
                <a:schemeClr val="tx1"/>
              </a:solidFill>
              <a:latin typeface="Arial Narrow" pitchFamily="34" charset="0"/>
              <a:ea typeface="MS PGothic" pitchFamily="34" charset="-128"/>
            </a:endParaRPr>
          </a:p>
          <a:p>
            <a:endParaRPr lang="en-US" altLang="zh-CN" sz="3600" dirty="0">
              <a:solidFill>
                <a:srgbClr val="000000"/>
              </a:solidFill>
              <a:latin typeface="Arial Narrow" pitchFamily="34" charset="0"/>
              <a:ea typeface="MS PGothic" pitchFamily="34" charset="-128"/>
            </a:endParaRPr>
          </a:p>
          <a:p>
            <a:pPr algn="just"/>
            <a:r>
              <a:rPr lang="en-US" altLang="zh-CN" sz="3600" dirty="0">
                <a:solidFill>
                  <a:srgbClr val="000000"/>
                </a:solidFill>
                <a:latin typeface="Arial Narrow" pitchFamily="34" charset="0"/>
                <a:ea typeface="MS PGothic" pitchFamily="34" charset="-128"/>
              </a:rPr>
              <a:t>According to the above advantages, IPE [3] used Fermi GPUs to build their heterogeneous </a:t>
            </a:r>
            <a:r>
              <a:rPr lang="en-US" altLang="zh-CN" sz="3600" dirty="0">
                <a:solidFill>
                  <a:schemeClr val="tx1"/>
                </a:solidFill>
                <a:latin typeface="Arial Narrow" pitchFamily="34" charset="0"/>
                <a:ea typeface="MS PGothic" pitchFamily="34" charset="-128"/>
              </a:rPr>
              <a:t>supercomputer named Mole-8.5, though it is mainly designed for multi-scale discrete simulations that are most suitable for fine-grain massive parallel process, it is still interesting to see its </a:t>
            </a:r>
            <a:r>
              <a:rPr lang="en-US" altLang="zh-CN" sz="3600" dirty="0" err="1">
                <a:solidFill>
                  <a:schemeClr val="tx1"/>
                </a:solidFill>
                <a:latin typeface="Arial Narrow" pitchFamily="34" charset="0"/>
                <a:ea typeface="MS PGothic" pitchFamily="34" charset="-128"/>
              </a:rPr>
              <a:t>Linpack</a:t>
            </a:r>
            <a:r>
              <a:rPr lang="en-US" altLang="zh-CN" sz="3600" dirty="0">
                <a:solidFill>
                  <a:schemeClr val="tx1"/>
                </a:solidFill>
                <a:latin typeface="Arial Narrow" pitchFamily="34" charset="0"/>
                <a:ea typeface="MS PGothic" pitchFamily="34" charset="-128"/>
              </a:rPr>
              <a:t> Performance. We carried out an early benchmarking of the system and have got 207.3TFlops, No.19 on Top500 2010 June list</a:t>
            </a:r>
            <a:r>
              <a:rPr lang="en-US" altLang="zh-CN" sz="3600" dirty="0">
                <a:solidFill>
                  <a:schemeClr val="tx1"/>
                </a:solidFill>
                <a:latin typeface="Arial" charset="0"/>
                <a:ea typeface="MS PGothic" pitchFamily="34" charset="-128"/>
              </a:rPr>
              <a:t>. </a:t>
            </a:r>
            <a:endParaRPr lang="en-US" altLang="zh-CN" sz="3600" dirty="0" smtClean="0">
              <a:solidFill>
                <a:schemeClr val="tx1"/>
              </a:solidFill>
              <a:latin typeface="Arial" charset="0"/>
              <a:ea typeface="MS PGothic" pitchFamily="34" charset="-128"/>
            </a:endParaRPr>
          </a:p>
          <a:p>
            <a:endParaRPr lang="en-US" altLang="zh-CN" sz="3600" dirty="0">
              <a:solidFill>
                <a:schemeClr val="tx1"/>
              </a:solidFill>
              <a:latin typeface="Arial Narrow" pitchFamily="34" charset="0"/>
              <a:ea typeface="MS PGothic" pitchFamily="34" charset="-128"/>
            </a:endParaRPr>
          </a:p>
          <a:p>
            <a:pPr algn="just"/>
            <a:r>
              <a:rPr lang="en-US" altLang="zh-CN" sz="3600" dirty="0">
                <a:solidFill>
                  <a:srgbClr val="000000"/>
                </a:solidFill>
                <a:latin typeface="Arial Narrow" pitchFamily="34" charset="0"/>
                <a:ea typeface="MS PGothic" pitchFamily="34" charset="-128"/>
              </a:rPr>
              <a:t>In the following, we will introduce the architecture of computing node in IPE Mole-8.5 Cluster. Then, we will briefly review HPL on Fermi package modified by NVIDIA and the tuning tips. Next, we will analyze the data transfer between CPU and GPU. At last, it’s the result and conclusion. </a:t>
            </a:r>
          </a:p>
          <a:p>
            <a:endParaRPr lang="en-US" altLang="zh-CN" sz="4000" dirty="0">
              <a:solidFill>
                <a:srgbClr val="000000"/>
              </a:solidFill>
              <a:latin typeface="Arial Narrow" pitchFamily="34" charset="0"/>
              <a:ea typeface="MS PGothic" pitchFamily="34" charset="-128"/>
            </a:endParaRPr>
          </a:p>
          <a:p>
            <a:r>
              <a:rPr lang="en-US" altLang="zh-CN" sz="4400" dirty="0">
                <a:solidFill>
                  <a:srgbClr val="000000"/>
                </a:solidFill>
                <a:latin typeface="Arial" charset="0"/>
                <a:ea typeface="MS PGothic" pitchFamily="34" charset="-128"/>
                <a:cs typeface="Arial" charset="0"/>
              </a:rPr>
              <a:t>2.The Architecture of IPE Mole-8.5 Cluster</a:t>
            </a:r>
          </a:p>
          <a:p>
            <a:endParaRPr lang="en-US" altLang="zh-CN" sz="3600" dirty="0">
              <a:solidFill>
                <a:srgbClr val="000000"/>
              </a:solidFill>
              <a:latin typeface="Arial Narrow" pitchFamily="34" charset="0"/>
              <a:ea typeface="MS PGothic" pitchFamily="34" charset="-128"/>
            </a:endParaRPr>
          </a:p>
          <a:p>
            <a:endParaRPr lang="en-US" altLang="zh-CN" sz="3600" dirty="0">
              <a:solidFill>
                <a:srgbClr val="000000"/>
              </a:solidFill>
              <a:latin typeface="Arial Narrow" pitchFamily="34" charset="0"/>
              <a:ea typeface="MS PGothic" pitchFamily="34" charset="-128"/>
            </a:endParaRPr>
          </a:p>
          <a:p>
            <a:endParaRPr lang="en-US" altLang="zh-CN" sz="3600" dirty="0">
              <a:solidFill>
                <a:srgbClr val="000000"/>
              </a:solidFill>
              <a:latin typeface="Arial Narrow" pitchFamily="34" charset="0"/>
              <a:ea typeface="MS PGothic" pitchFamily="34" charset="-128"/>
            </a:endParaRPr>
          </a:p>
          <a:p>
            <a:endParaRPr lang="en-US" altLang="zh-CN" sz="3600" dirty="0">
              <a:solidFill>
                <a:srgbClr val="000000"/>
              </a:solidFill>
              <a:latin typeface="Arial Narrow" pitchFamily="34" charset="0"/>
              <a:ea typeface="MS PGothic" pitchFamily="34" charset="-128"/>
            </a:endParaRPr>
          </a:p>
          <a:p>
            <a:endParaRPr lang="en-US" altLang="zh-CN" sz="3600" dirty="0">
              <a:solidFill>
                <a:srgbClr val="000000"/>
              </a:solidFill>
              <a:latin typeface="Arial Narrow" pitchFamily="34" charset="0"/>
              <a:ea typeface="MS PGothic" pitchFamily="34" charset="-128"/>
            </a:endParaRPr>
          </a:p>
          <a:p>
            <a:endParaRPr lang="en-US" altLang="zh-CN" sz="3600" dirty="0">
              <a:solidFill>
                <a:srgbClr val="000000"/>
              </a:solidFill>
              <a:latin typeface="Arial Narrow" pitchFamily="34" charset="0"/>
              <a:ea typeface="MS PGothic" pitchFamily="34" charset="-128"/>
            </a:endParaRPr>
          </a:p>
          <a:p>
            <a:endParaRPr lang="en-US" altLang="zh-CN" sz="3600" dirty="0" smtClean="0">
              <a:solidFill>
                <a:srgbClr val="000000"/>
              </a:solidFill>
              <a:latin typeface="Arial Narrow" pitchFamily="34" charset="0"/>
              <a:ea typeface="MS PGothic" pitchFamily="34" charset="-128"/>
            </a:endParaRPr>
          </a:p>
          <a:p>
            <a:endParaRPr lang="en-US" altLang="zh-CN" sz="3600" dirty="0">
              <a:solidFill>
                <a:srgbClr val="000000"/>
              </a:solidFill>
              <a:latin typeface="Arial Narrow" pitchFamily="34" charset="0"/>
              <a:ea typeface="MS PGothic" pitchFamily="34" charset="-128"/>
            </a:endParaRPr>
          </a:p>
          <a:p>
            <a:pPr algn="ctr"/>
            <a:endParaRPr lang="en-US" altLang="zh-CN" sz="3600" dirty="0" smtClean="0">
              <a:solidFill>
                <a:srgbClr val="000000"/>
              </a:solidFill>
              <a:latin typeface="Arial Narrow" pitchFamily="34" charset="0"/>
              <a:ea typeface="MS PGothic" pitchFamily="34" charset="-128"/>
            </a:endParaRPr>
          </a:p>
          <a:p>
            <a:pPr algn="ctr"/>
            <a:r>
              <a:rPr lang="en-US" altLang="zh-CN" sz="3200" dirty="0" smtClean="0">
                <a:solidFill>
                  <a:srgbClr val="000000"/>
                </a:solidFill>
                <a:latin typeface="Arial Narrow" pitchFamily="34" charset="0"/>
                <a:ea typeface="MS PGothic" pitchFamily="34" charset="-128"/>
              </a:rPr>
              <a:t>Fig</a:t>
            </a:r>
            <a:r>
              <a:rPr lang="en-US" altLang="zh-CN" sz="3200" dirty="0">
                <a:solidFill>
                  <a:srgbClr val="000000"/>
                </a:solidFill>
                <a:latin typeface="Arial Narrow" pitchFamily="34" charset="0"/>
                <a:ea typeface="MS PGothic" pitchFamily="34" charset="-128"/>
              </a:rPr>
              <a:t>. 1. The architecture of computing node in IPE Mole-8.5 </a:t>
            </a:r>
            <a:r>
              <a:rPr lang="en-US" altLang="zh-CN" sz="3200" dirty="0" smtClean="0">
                <a:solidFill>
                  <a:srgbClr val="000000"/>
                </a:solidFill>
                <a:latin typeface="Arial Narrow" pitchFamily="34" charset="0"/>
                <a:ea typeface="MS PGothic" pitchFamily="34" charset="-128"/>
              </a:rPr>
              <a:t>Cluster</a:t>
            </a:r>
          </a:p>
          <a:p>
            <a:pPr algn="ctr"/>
            <a:endParaRPr lang="en-US" altLang="zh-CN" sz="3200" dirty="0">
              <a:solidFill>
                <a:srgbClr val="000000"/>
              </a:solidFill>
              <a:latin typeface="Arial Narrow" pitchFamily="34" charset="0"/>
              <a:ea typeface="MS PGothic" pitchFamily="34" charset="-128"/>
            </a:endParaRPr>
          </a:p>
          <a:p>
            <a:pPr algn="just"/>
            <a:r>
              <a:rPr lang="en-US" altLang="zh-CN" sz="3600" dirty="0">
                <a:solidFill>
                  <a:srgbClr val="000000"/>
                </a:solidFill>
                <a:latin typeface="Arial Narrow" pitchFamily="34" charset="0"/>
                <a:ea typeface="MS PGothic" pitchFamily="34" charset="-128"/>
              </a:rPr>
              <a:t>Figure 1 shows the architecture of computing node in IPE Mole-8.5 Cluster. There are 2 Intel quad cores CPUs and 2 IOH chips, which are connected with QPI. In each IOH chip, there is 2 PCI switches which provide 2 </a:t>
            </a:r>
            <a:r>
              <a:rPr lang="en-US" altLang="zh-CN" sz="3600" dirty="0" err="1">
                <a:solidFill>
                  <a:srgbClr val="000000"/>
                </a:solidFill>
                <a:latin typeface="Arial Narrow" pitchFamily="34" charset="0"/>
                <a:ea typeface="MS PGothic" pitchFamily="34" charset="-128"/>
              </a:rPr>
              <a:t>PCIe</a:t>
            </a:r>
            <a:r>
              <a:rPr lang="en-US" altLang="zh-CN" sz="3600" dirty="0">
                <a:solidFill>
                  <a:srgbClr val="000000"/>
                </a:solidFill>
                <a:latin typeface="Arial Narrow" pitchFamily="34" charset="0"/>
                <a:ea typeface="MS PGothic" pitchFamily="34" charset="-128"/>
              </a:rPr>
              <a:t> X16 slots. Therefore, each IOH chip provides 4 </a:t>
            </a:r>
            <a:r>
              <a:rPr lang="en-US" altLang="zh-CN" sz="3600" dirty="0" err="1">
                <a:solidFill>
                  <a:srgbClr val="000000"/>
                </a:solidFill>
                <a:latin typeface="Arial Narrow" pitchFamily="34" charset="0"/>
                <a:ea typeface="MS PGothic" pitchFamily="34" charset="-128"/>
              </a:rPr>
              <a:t>PCIe</a:t>
            </a:r>
            <a:r>
              <a:rPr lang="en-US" altLang="zh-CN" sz="3600" dirty="0">
                <a:solidFill>
                  <a:srgbClr val="000000"/>
                </a:solidFill>
                <a:latin typeface="Arial Narrow" pitchFamily="34" charset="0"/>
                <a:ea typeface="MS PGothic" pitchFamily="34" charset="-128"/>
              </a:rPr>
              <a:t> X16 slots. One IOH Chip equips 3 Fermi GPUs and the other IOH Chip equips 3 Fermi GPUs and 1 </a:t>
            </a:r>
            <a:r>
              <a:rPr lang="en-US" altLang="zh-CN" sz="3600" dirty="0" err="1">
                <a:solidFill>
                  <a:srgbClr val="000000"/>
                </a:solidFill>
                <a:latin typeface="Arial Narrow" pitchFamily="34" charset="0"/>
                <a:ea typeface="MS PGothic" pitchFamily="34" charset="-128"/>
              </a:rPr>
              <a:t>Infiniband</a:t>
            </a:r>
            <a:r>
              <a:rPr lang="en-US" altLang="zh-CN" sz="3600" dirty="0">
                <a:solidFill>
                  <a:srgbClr val="000000"/>
                </a:solidFill>
                <a:latin typeface="Arial Narrow" pitchFamily="34" charset="0"/>
                <a:ea typeface="MS PGothic" pitchFamily="34" charset="-128"/>
              </a:rPr>
              <a:t> HCA. Table 1 lists the configuration details</a:t>
            </a:r>
            <a:r>
              <a:rPr lang="en-US" altLang="zh-CN" sz="3600" dirty="0" smtClean="0">
                <a:solidFill>
                  <a:srgbClr val="000000"/>
                </a:solidFill>
                <a:latin typeface="Arial Narrow" pitchFamily="34" charset="0"/>
                <a:ea typeface="MS PGothic" pitchFamily="34" charset="-128"/>
              </a:rPr>
              <a:t>.</a:t>
            </a:r>
          </a:p>
          <a:p>
            <a:endParaRPr lang="en-US" altLang="zh-CN" sz="3200" dirty="0">
              <a:solidFill>
                <a:srgbClr val="000000"/>
              </a:solidFill>
              <a:latin typeface="Arial Narrow" pitchFamily="34" charset="0"/>
              <a:ea typeface="MS PGothic" pitchFamily="34" charset="-128"/>
            </a:endParaRPr>
          </a:p>
          <a:p>
            <a:pPr algn="ctr"/>
            <a:r>
              <a:rPr lang="en-US" altLang="zh-CN" sz="3600" dirty="0">
                <a:solidFill>
                  <a:srgbClr val="000000"/>
                </a:solidFill>
                <a:latin typeface="Arial Narrow" pitchFamily="34" charset="0"/>
                <a:ea typeface="MS PGothic" pitchFamily="34" charset="-128"/>
              </a:rPr>
              <a:t> </a:t>
            </a:r>
            <a:r>
              <a:rPr lang="en-US" altLang="zh-CN" sz="3200" dirty="0">
                <a:solidFill>
                  <a:srgbClr val="000000"/>
                </a:solidFill>
                <a:latin typeface="Arial Narrow" pitchFamily="34" charset="0"/>
                <a:ea typeface="MS PGothic" pitchFamily="34" charset="-128"/>
              </a:rPr>
              <a:t>Table 1. The configuration of computing node (At first, it had 24 GB memory. In 288 and 320 nodes </a:t>
            </a:r>
            <a:r>
              <a:rPr lang="en-US" altLang="zh-CN" sz="3200" dirty="0" err="1">
                <a:solidFill>
                  <a:srgbClr val="000000"/>
                </a:solidFill>
                <a:latin typeface="Arial Narrow" pitchFamily="34" charset="0"/>
                <a:ea typeface="MS PGothic" pitchFamily="34" charset="-128"/>
              </a:rPr>
              <a:t>Linpack</a:t>
            </a:r>
            <a:r>
              <a:rPr lang="en-US" altLang="zh-CN" sz="3200" dirty="0">
                <a:solidFill>
                  <a:srgbClr val="000000"/>
                </a:solidFill>
                <a:latin typeface="Arial Narrow" pitchFamily="34" charset="0"/>
                <a:ea typeface="MS PGothic" pitchFamily="34" charset="-128"/>
              </a:rPr>
              <a:t> runs, we enlarged the memory to 48GB</a:t>
            </a:r>
            <a:r>
              <a:rPr lang="en-US" altLang="zh-CN" sz="3200" dirty="0" smtClean="0">
                <a:solidFill>
                  <a:srgbClr val="000000"/>
                </a:solidFill>
                <a:latin typeface="Arial Narrow" pitchFamily="34" charset="0"/>
                <a:ea typeface="MS PGothic" pitchFamily="34" charset="-128"/>
              </a:rPr>
              <a:t>.)</a:t>
            </a:r>
          </a:p>
          <a:p>
            <a:pPr algn="ctr"/>
            <a:endParaRPr lang="en-US" altLang="zh-CN" sz="3200" dirty="0">
              <a:solidFill>
                <a:srgbClr val="000000"/>
              </a:solidFill>
              <a:latin typeface="Arial Narrow" pitchFamily="34" charset="0"/>
              <a:ea typeface="MS PGothic" pitchFamily="34" charset="-128"/>
            </a:endParaRPr>
          </a:p>
          <a:p>
            <a:endParaRPr lang="en-US" altLang="zh-CN" sz="3200" dirty="0">
              <a:solidFill>
                <a:srgbClr val="000000"/>
              </a:solidFill>
              <a:latin typeface="Arial Narrow" pitchFamily="34" charset="0"/>
              <a:ea typeface="MS PGothic" pitchFamily="34" charset="-128"/>
            </a:endParaRPr>
          </a:p>
          <a:p>
            <a:endParaRPr lang="en-US" altLang="zh-CN" sz="3200" dirty="0">
              <a:solidFill>
                <a:srgbClr val="000000"/>
              </a:solidFill>
              <a:latin typeface="Arial Narrow" pitchFamily="34" charset="0"/>
              <a:ea typeface="MS PGothic" pitchFamily="34" charset="-128"/>
            </a:endParaRPr>
          </a:p>
          <a:p>
            <a:endParaRPr lang="en-US" altLang="zh-CN" sz="3200" dirty="0">
              <a:solidFill>
                <a:srgbClr val="000000"/>
              </a:solidFill>
              <a:latin typeface="Arial Narrow" pitchFamily="34" charset="0"/>
              <a:ea typeface="MS PGothic" pitchFamily="34" charset="-128"/>
            </a:endParaRPr>
          </a:p>
          <a:p>
            <a:endParaRPr lang="en-US" altLang="zh-CN" sz="3200" dirty="0">
              <a:solidFill>
                <a:srgbClr val="000000"/>
              </a:solidFill>
              <a:latin typeface="Arial Narrow" pitchFamily="34" charset="0"/>
              <a:ea typeface="MS PGothic" pitchFamily="34" charset="-128"/>
            </a:endParaRPr>
          </a:p>
          <a:p>
            <a:endParaRPr lang="en-US" altLang="zh-CN" sz="3200" dirty="0">
              <a:solidFill>
                <a:srgbClr val="000000"/>
              </a:solidFill>
              <a:latin typeface="Arial Narrow" pitchFamily="34" charset="0"/>
              <a:ea typeface="MS PGothic" pitchFamily="34" charset="-128"/>
            </a:endParaRPr>
          </a:p>
          <a:p>
            <a:endParaRPr lang="en-US" altLang="zh-CN" sz="3200" dirty="0">
              <a:solidFill>
                <a:srgbClr val="000000"/>
              </a:solidFill>
              <a:latin typeface="Arial Narrow" pitchFamily="34" charset="0"/>
              <a:ea typeface="MS PGothic" pitchFamily="34" charset="-128"/>
            </a:endParaRPr>
          </a:p>
          <a:p>
            <a:endParaRPr lang="en-US" altLang="zh-CN" sz="3200" dirty="0" smtClean="0">
              <a:solidFill>
                <a:srgbClr val="000000"/>
              </a:solidFill>
              <a:latin typeface="Arial" charset="0"/>
              <a:ea typeface="MS PGothic" pitchFamily="34" charset="-128"/>
              <a:cs typeface="Arial" charset="0"/>
            </a:endParaRPr>
          </a:p>
          <a:p>
            <a:endParaRPr lang="en-US" altLang="zh-CN" sz="3200" dirty="0" smtClean="0">
              <a:solidFill>
                <a:srgbClr val="000000"/>
              </a:solidFill>
              <a:latin typeface="Arial" charset="0"/>
              <a:ea typeface="MS PGothic" pitchFamily="34" charset="-128"/>
              <a:cs typeface="Arial" charset="0"/>
            </a:endParaRPr>
          </a:p>
          <a:p>
            <a:endParaRPr lang="en-US" altLang="zh-CN" sz="3200" dirty="0" smtClean="0">
              <a:solidFill>
                <a:srgbClr val="000000"/>
              </a:solidFill>
              <a:latin typeface="Arial" charset="0"/>
              <a:ea typeface="MS PGothic" pitchFamily="34" charset="-128"/>
              <a:cs typeface="Arial" charset="0"/>
            </a:endParaRPr>
          </a:p>
          <a:p>
            <a:endParaRPr lang="en-US" altLang="zh-CN" sz="3600" dirty="0" smtClean="0">
              <a:solidFill>
                <a:srgbClr val="000000"/>
              </a:solidFill>
              <a:latin typeface="Arial" charset="0"/>
              <a:ea typeface="MS PGothic" pitchFamily="34" charset="-128"/>
              <a:cs typeface="Arial" charset="0"/>
            </a:endParaRPr>
          </a:p>
          <a:p>
            <a:r>
              <a:rPr lang="en-US" altLang="zh-CN" sz="4400" dirty="0" smtClean="0">
                <a:solidFill>
                  <a:srgbClr val="000000"/>
                </a:solidFill>
                <a:latin typeface="Arial" charset="0"/>
                <a:ea typeface="MS PGothic" pitchFamily="34" charset="-128"/>
                <a:cs typeface="Arial" charset="0"/>
              </a:rPr>
              <a:t>3.HPL </a:t>
            </a:r>
            <a:r>
              <a:rPr lang="en-US" altLang="zh-CN" sz="4400" dirty="0">
                <a:solidFill>
                  <a:srgbClr val="000000"/>
                </a:solidFill>
                <a:latin typeface="Arial" charset="0"/>
                <a:ea typeface="MS PGothic" pitchFamily="34" charset="-128"/>
                <a:cs typeface="Arial" charset="0"/>
              </a:rPr>
              <a:t>on Fermi package and tuning tips </a:t>
            </a:r>
          </a:p>
          <a:p>
            <a:endParaRPr lang="en-US" altLang="zh-CN" sz="3600" dirty="0" smtClean="0">
              <a:solidFill>
                <a:srgbClr val="000000"/>
              </a:solidFill>
              <a:latin typeface="Arial Narrow" pitchFamily="34" charset="0"/>
              <a:ea typeface="MS PGothic" pitchFamily="34" charset="-128"/>
            </a:endParaRPr>
          </a:p>
          <a:p>
            <a:pPr algn="just"/>
            <a:r>
              <a:rPr lang="en-US" altLang="zh-CN" sz="3600" dirty="0" smtClean="0">
                <a:solidFill>
                  <a:srgbClr val="000000"/>
                </a:solidFill>
                <a:latin typeface="Arial Narrow" pitchFamily="34" charset="0"/>
                <a:ea typeface="MS PGothic" pitchFamily="34" charset="-128"/>
              </a:rPr>
              <a:t>NVIDIA </a:t>
            </a:r>
            <a:r>
              <a:rPr lang="en-US" altLang="zh-CN" sz="3600" dirty="0">
                <a:solidFill>
                  <a:srgbClr val="000000"/>
                </a:solidFill>
                <a:latin typeface="Arial Narrow" pitchFamily="34" charset="0"/>
                <a:ea typeface="MS PGothic" pitchFamily="34" charset="-128"/>
              </a:rPr>
              <a:t>provided modified HPL package for Fermi. The method is similar with reference [4] and the main modifications are listed as follow</a:t>
            </a:r>
            <a:r>
              <a:rPr lang="en-US" altLang="zh-CN" sz="3600" dirty="0" smtClean="0">
                <a:solidFill>
                  <a:srgbClr val="000000"/>
                </a:solidFill>
                <a:latin typeface="Arial Narrow" pitchFamily="34" charset="0"/>
                <a:ea typeface="MS PGothic" pitchFamily="34" charset="-128"/>
              </a:rPr>
              <a:t>.</a:t>
            </a:r>
            <a:endParaRPr lang="en-US" altLang="zh-CN" sz="3600" dirty="0">
              <a:solidFill>
                <a:srgbClr val="000000"/>
              </a:solidFill>
              <a:latin typeface="Arial Narrow" pitchFamily="34" charset="0"/>
              <a:ea typeface="MS PGothic" pitchFamily="34" charset="-128"/>
            </a:endParaRPr>
          </a:p>
          <a:p>
            <a:pPr algn="just">
              <a:buFont typeface="Arial" charset="0"/>
              <a:buChar char="•"/>
            </a:pPr>
            <a:r>
              <a:rPr lang="en-US" altLang="zh-CN" sz="3600" dirty="0">
                <a:solidFill>
                  <a:srgbClr val="000000"/>
                </a:solidFill>
                <a:latin typeface="Arial Narrow" pitchFamily="34" charset="0"/>
                <a:ea typeface="MS PGothic" pitchFamily="34" charset="-128"/>
              </a:rPr>
              <a:t>Implement CPU/GPU hybrid DGEMM function as shown as Figure 2. Automatically split the work load between GPU and CPU. Use optimized DGEMM function for Fermi</a:t>
            </a:r>
          </a:p>
          <a:p>
            <a:endParaRPr lang="en-US" altLang="zh-CN" sz="3600" dirty="0">
              <a:solidFill>
                <a:srgbClr val="000000"/>
              </a:solidFill>
              <a:latin typeface="Arial Narrow" pitchFamily="34" charset="0"/>
              <a:ea typeface="MS PGothic" pitchFamily="34" charset="-128"/>
            </a:endParaRPr>
          </a:p>
          <a:p>
            <a:endParaRPr lang="en-US" altLang="zh-CN" sz="3600" dirty="0">
              <a:solidFill>
                <a:srgbClr val="000000"/>
              </a:solidFill>
              <a:latin typeface="Arial Narrow" pitchFamily="34" charset="0"/>
              <a:ea typeface="MS PGothic" pitchFamily="34" charset="-128"/>
            </a:endParaRPr>
          </a:p>
          <a:p>
            <a:endParaRPr lang="en-US" altLang="zh-CN" sz="3600" dirty="0">
              <a:solidFill>
                <a:srgbClr val="000000"/>
              </a:solidFill>
              <a:latin typeface="Arial Narrow" pitchFamily="34" charset="0"/>
              <a:ea typeface="MS PGothic" pitchFamily="34" charset="-128"/>
            </a:endParaRPr>
          </a:p>
          <a:p>
            <a:endParaRPr lang="en-US" altLang="zh-CN" sz="3600" dirty="0">
              <a:solidFill>
                <a:srgbClr val="000000"/>
              </a:solidFill>
              <a:latin typeface="Arial Narrow" pitchFamily="34" charset="0"/>
              <a:ea typeface="MS PGothic" pitchFamily="34" charset="-128"/>
            </a:endParaRPr>
          </a:p>
          <a:p>
            <a:endParaRPr lang="en-US" altLang="zh-CN" sz="3600" dirty="0">
              <a:solidFill>
                <a:srgbClr val="000000"/>
              </a:solidFill>
              <a:latin typeface="Arial Narrow" pitchFamily="34" charset="0"/>
              <a:ea typeface="MS PGothic" pitchFamily="34" charset="-128"/>
            </a:endParaRPr>
          </a:p>
          <a:p>
            <a:endParaRPr lang="en-US" altLang="zh-CN" sz="3600" dirty="0">
              <a:solidFill>
                <a:srgbClr val="000000"/>
              </a:solidFill>
              <a:latin typeface="Arial Narrow" pitchFamily="34" charset="0"/>
              <a:ea typeface="MS PGothic" pitchFamily="34" charset="-128"/>
            </a:endParaRPr>
          </a:p>
          <a:p>
            <a:pPr algn="ctr"/>
            <a:endParaRPr lang="en-US" altLang="zh-CN" sz="3600" dirty="0" smtClean="0">
              <a:solidFill>
                <a:srgbClr val="000000"/>
              </a:solidFill>
              <a:latin typeface="Arial Narrow" pitchFamily="34" charset="0"/>
              <a:ea typeface="MS PGothic" pitchFamily="34" charset="-128"/>
            </a:endParaRPr>
          </a:p>
          <a:p>
            <a:pPr algn="ctr"/>
            <a:endParaRPr lang="en-US" altLang="zh-CN" sz="3600" dirty="0" smtClean="0">
              <a:solidFill>
                <a:srgbClr val="000000"/>
              </a:solidFill>
              <a:latin typeface="Arial Narrow" pitchFamily="34" charset="0"/>
              <a:ea typeface="MS PGothic" pitchFamily="34" charset="-128"/>
            </a:endParaRPr>
          </a:p>
          <a:p>
            <a:pPr algn="ctr"/>
            <a:r>
              <a:rPr lang="en-US" altLang="zh-CN" sz="3200" dirty="0" smtClean="0">
                <a:solidFill>
                  <a:srgbClr val="000000"/>
                </a:solidFill>
                <a:latin typeface="Arial Narrow" pitchFamily="34" charset="0"/>
                <a:ea typeface="MS PGothic" pitchFamily="34" charset="-128"/>
              </a:rPr>
              <a:t>Fig.2</a:t>
            </a:r>
            <a:r>
              <a:rPr lang="en-US" altLang="zh-CN" sz="3200" dirty="0">
                <a:solidFill>
                  <a:srgbClr val="000000"/>
                </a:solidFill>
                <a:latin typeface="Arial Narrow" pitchFamily="34" charset="0"/>
                <a:ea typeface="MS PGothic" pitchFamily="34" charset="-128"/>
              </a:rPr>
              <a:t>. CPU/GPU hybrid DGEMM (The shadow matrix is running on GPU)</a:t>
            </a:r>
          </a:p>
        </p:txBody>
      </p:sp>
      <p:sp>
        <p:nvSpPr>
          <p:cNvPr id="4" name="TextBox 3"/>
          <p:cNvSpPr txBox="1"/>
          <p:nvPr/>
        </p:nvSpPr>
        <p:spPr>
          <a:xfrm>
            <a:off x="16362003" y="5414296"/>
            <a:ext cx="14475600" cy="37867304"/>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wrap="square">
            <a:spAutoFit/>
          </a:bodyPr>
          <a:lstStyle/>
          <a:p>
            <a:pPr marL="571500" indent="-571500">
              <a:buFont typeface="Arial" charset="0"/>
              <a:buChar char="•"/>
            </a:pPr>
            <a:endParaRPr lang="en-US" altLang="zh-CN" sz="3600" dirty="0" smtClean="0">
              <a:solidFill>
                <a:srgbClr val="000000"/>
              </a:solidFill>
              <a:latin typeface="Arial Narrow" pitchFamily="34" charset="0"/>
              <a:ea typeface="MS PGothic" pitchFamily="34" charset="-128"/>
            </a:endParaRPr>
          </a:p>
          <a:p>
            <a:pPr marL="571500" indent="-571500">
              <a:buFont typeface="Arial" charset="0"/>
              <a:buChar char="•"/>
            </a:pPr>
            <a:r>
              <a:rPr lang="en-US" altLang="zh-CN" sz="3600" dirty="0" smtClean="0">
                <a:solidFill>
                  <a:srgbClr val="000000"/>
                </a:solidFill>
                <a:latin typeface="Arial Narrow" pitchFamily="34" charset="0"/>
                <a:ea typeface="MS PGothic" pitchFamily="34" charset="-128"/>
              </a:rPr>
              <a:t>Implement </a:t>
            </a:r>
            <a:r>
              <a:rPr lang="en-US" altLang="zh-CN" sz="3600" dirty="0">
                <a:solidFill>
                  <a:srgbClr val="000000"/>
                </a:solidFill>
                <a:latin typeface="Arial Narrow" pitchFamily="34" charset="0"/>
                <a:ea typeface="MS PGothic" pitchFamily="34" charset="-128"/>
              </a:rPr>
              <a:t>CPU/GPU hybrid DTRSM function. The method is similar with DGEMM</a:t>
            </a:r>
          </a:p>
          <a:p>
            <a:pPr marL="571500" indent="-571500">
              <a:buFont typeface="Arial" charset="0"/>
              <a:buChar char="•"/>
            </a:pPr>
            <a:r>
              <a:rPr lang="en-US" altLang="zh-CN" sz="3600" dirty="0">
                <a:solidFill>
                  <a:srgbClr val="000000"/>
                </a:solidFill>
                <a:latin typeface="Arial Narrow" pitchFamily="34" charset="0"/>
                <a:ea typeface="MS PGothic" pitchFamily="34" charset="-128"/>
              </a:rPr>
              <a:t>Use CUDA stream to overlap the data transfer and computing</a:t>
            </a:r>
            <a:r>
              <a:rPr lang="en-US" altLang="zh-CN" sz="3600" dirty="0" smtClean="0">
                <a:solidFill>
                  <a:srgbClr val="000000"/>
                </a:solidFill>
                <a:latin typeface="Arial Narrow" pitchFamily="34" charset="0"/>
                <a:ea typeface="MS PGothic" pitchFamily="34" charset="-128"/>
              </a:rPr>
              <a:t>.</a:t>
            </a:r>
          </a:p>
          <a:p>
            <a:pPr marL="571500" indent="-571500">
              <a:buFont typeface="Arial" charset="0"/>
              <a:buChar char="•"/>
            </a:pPr>
            <a:endParaRPr lang="en-US" altLang="zh-CN" sz="3600" dirty="0">
              <a:solidFill>
                <a:srgbClr val="000000"/>
              </a:solidFill>
              <a:latin typeface="Arial Narrow" pitchFamily="34" charset="0"/>
              <a:ea typeface="MS PGothic" pitchFamily="34" charset="-128"/>
            </a:endParaRPr>
          </a:p>
          <a:p>
            <a:pPr algn="just"/>
            <a:r>
              <a:rPr lang="en-US" altLang="zh-CN" sz="3600" dirty="0">
                <a:solidFill>
                  <a:srgbClr val="000000"/>
                </a:solidFill>
                <a:latin typeface="Arial Narrow" pitchFamily="34" charset="0"/>
                <a:ea typeface="MS PGothic" pitchFamily="34" charset="-128"/>
              </a:rPr>
              <a:t>In tuning </a:t>
            </a:r>
            <a:r>
              <a:rPr lang="en-US" altLang="zh-CN" sz="3600" dirty="0" err="1">
                <a:solidFill>
                  <a:srgbClr val="000000"/>
                </a:solidFill>
                <a:latin typeface="Arial Narrow" pitchFamily="34" charset="0"/>
                <a:ea typeface="MS PGothic" pitchFamily="34" charset="-128"/>
              </a:rPr>
              <a:t>Linpack</a:t>
            </a:r>
            <a:r>
              <a:rPr lang="en-US" altLang="zh-CN" sz="3600" dirty="0">
                <a:solidFill>
                  <a:srgbClr val="000000"/>
                </a:solidFill>
                <a:latin typeface="Arial Narrow" pitchFamily="34" charset="0"/>
                <a:ea typeface="MS PGothic" pitchFamily="34" charset="-128"/>
              </a:rPr>
              <a:t> performance, DGEMM/DTRSM split ratio, problem size(N), block size (</a:t>
            </a:r>
            <a:r>
              <a:rPr lang="en-US" altLang="zh-CN" sz="3600" dirty="0" err="1">
                <a:solidFill>
                  <a:srgbClr val="000000"/>
                </a:solidFill>
                <a:latin typeface="Arial Narrow" pitchFamily="34" charset="0"/>
                <a:ea typeface="MS PGothic" pitchFamily="34" charset="-128"/>
              </a:rPr>
              <a:t>nb</a:t>
            </a:r>
            <a:r>
              <a:rPr lang="en-US" altLang="zh-CN" sz="3600" dirty="0">
                <a:solidFill>
                  <a:srgbClr val="000000"/>
                </a:solidFill>
                <a:latin typeface="Arial Narrow" pitchFamily="34" charset="0"/>
                <a:ea typeface="MS PGothic" pitchFamily="34" charset="-128"/>
              </a:rPr>
              <a:t>) and grid size (</a:t>
            </a:r>
            <a:r>
              <a:rPr lang="en-US" altLang="zh-CN" sz="3600" dirty="0" err="1">
                <a:solidFill>
                  <a:srgbClr val="000000"/>
                </a:solidFill>
                <a:latin typeface="Arial Narrow" pitchFamily="34" charset="0"/>
                <a:ea typeface="MS PGothic" pitchFamily="34" charset="-128"/>
              </a:rPr>
              <a:t>PxQ</a:t>
            </a:r>
            <a:r>
              <a:rPr lang="en-US" altLang="zh-CN" sz="3600" dirty="0">
                <a:solidFill>
                  <a:srgbClr val="000000"/>
                </a:solidFill>
                <a:latin typeface="Arial Narrow" pitchFamily="34" charset="0"/>
                <a:ea typeface="MS PGothic" pitchFamily="34" charset="-128"/>
              </a:rPr>
              <a:t>) are the key factors. You should firstly optimize these.</a:t>
            </a:r>
          </a:p>
          <a:p>
            <a:pPr algn="just"/>
            <a:r>
              <a:rPr lang="en-US" altLang="zh-CN" sz="3600" dirty="0">
                <a:solidFill>
                  <a:srgbClr val="000000"/>
                </a:solidFill>
                <a:latin typeface="Arial Narrow" pitchFamily="34" charset="0"/>
                <a:ea typeface="MS PGothic" pitchFamily="34" charset="-128"/>
              </a:rPr>
              <a:t>Although there is many GPUs and CPUs in single node, we find that binding the process to the neighboring CPU and GPU has the better performance</a:t>
            </a:r>
            <a:r>
              <a:rPr lang="en-US" altLang="zh-CN" sz="3600" dirty="0" smtClean="0">
                <a:solidFill>
                  <a:srgbClr val="000000"/>
                </a:solidFill>
                <a:latin typeface="Arial Narrow" pitchFamily="34" charset="0"/>
                <a:ea typeface="MS PGothic" pitchFamily="34" charset="-128"/>
              </a:rPr>
              <a:t>.</a:t>
            </a:r>
            <a:endParaRPr lang="en-US" altLang="zh-CN" sz="3600" dirty="0">
              <a:solidFill>
                <a:srgbClr val="000000"/>
              </a:solidFill>
              <a:latin typeface="Arial Narrow" pitchFamily="34" charset="0"/>
              <a:ea typeface="MS PGothic" pitchFamily="34" charset="-128"/>
            </a:endParaRPr>
          </a:p>
          <a:p>
            <a:pPr algn="just"/>
            <a:endParaRPr lang="en-US" altLang="zh-CN" dirty="0">
              <a:solidFill>
                <a:srgbClr val="000000"/>
              </a:solidFill>
              <a:ea typeface="MS PGothic" pitchFamily="34" charset="-128"/>
            </a:endParaRPr>
          </a:p>
          <a:p>
            <a:pPr marL="571500" indent="-571500"/>
            <a:r>
              <a:rPr lang="en-US" altLang="zh-CN" sz="4400" dirty="0">
                <a:solidFill>
                  <a:srgbClr val="000000"/>
                </a:solidFill>
                <a:latin typeface="Arial" charset="0"/>
                <a:ea typeface="MS PGothic" pitchFamily="34" charset="-128"/>
                <a:cs typeface="Arial" charset="0"/>
              </a:rPr>
              <a:t>4.Analyzing data transfer between CPU and GPU</a:t>
            </a:r>
          </a:p>
          <a:p>
            <a:pPr marL="571500" indent="-571500"/>
            <a:endParaRPr lang="en-US" altLang="zh-CN" sz="3600" dirty="0">
              <a:solidFill>
                <a:srgbClr val="000000"/>
              </a:solidFill>
              <a:latin typeface="Arial" charset="0"/>
              <a:ea typeface="MS PGothic" pitchFamily="34" charset="-128"/>
              <a:cs typeface="Arial" charset="0"/>
            </a:endParaRPr>
          </a:p>
          <a:p>
            <a:pPr marL="571500" indent="-571500"/>
            <a:endParaRPr lang="en-US" altLang="zh-CN" sz="3600" dirty="0">
              <a:solidFill>
                <a:srgbClr val="000000"/>
              </a:solidFill>
              <a:latin typeface="Arial" charset="0"/>
              <a:ea typeface="MS PGothic" pitchFamily="34" charset="-128"/>
              <a:cs typeface="Arial" charset="0"/>
            </a:endParaRPr>
          </a:p>
          <a:p>
            <a:pPr marL="571500" indent="-571500"/>
            <a:endParaRPr lang="en-US" altLang="zh-CN" sz="3600" dirty="0">
              <a:solidFill>
                <a:srgbClr val="000000"/>
              </a:solidFill>
              <a:latin typeface="Arial" charset="0"/>
              <a:ea typeface="MS PGothic" pitchFamily="34" charset="-128"/>
              <a:cs typeface="Arial" charset="0"/>
            </a:endParaRPr>
          </a:p>
          <a:p>
            <a:pPr marL="571500" indent="-571500"/>
            <a:endParaRPr lang="en-US" altLang="zh-CN" sz="3600" dirty="0">
              <a:solidFill>
                <a:srgbClr val="000000"/>
              </a:solidFill>
              <a:latin typeface="Arial" charset="0"/>
              <a:ea typeface="MS PGothic" pitchFamily="34" charset="-128"/>
              <a:cs typeface="Arial" charset="0"/>
            </a:endParaRPr>
          </a:p>
          <a:p>
            <a:pPr marL="571500" indent="-571500"/>
            <a:endParaRPr lang="en-US" altLang="zh-CN" sz="3600" dirty="0">
              <a:solidFill>
                <a:srgbClr val="000000"/>
              </a:solidFill>
              <a:latin typeface="Arial" charset="0"/>
              <a:ea typeface="MS PGothic" pitchFamily="34" charset="-128"/>
              <a:cs typeface="Arial" charset="0"/>
            </a:endParaRPr>
          </a:p>
          <a:p>
            <a:pPr marL="571500" indent="-571500"/>
            <a:endParaRPr lang="en-US" altLang="zh-CN" sz="3600" dirty="0" smtClean="0">
              <a:solidFill>
                <a:srgbClr val="000000"/>
              </a:solidFill>
              <a:latin typeface="Arial" charset="0"/>
              <a:ea typeface="MS PGothic" pitchFamily="34" charset="-128"/>
              <a:cs typeface="Arial" charset="0"/>
            </a:endParaRPr>
          </a:p>
          <a:p>
            <a:pPr marL="571500" indent="-571500"/>
            <a:endParaRPr lang="en-US" altLang="zh-CN" sz="3600" dirty="0">
              <a:solidFill>
                <a:srgbClr val="000000"/>
              </a:solidFill>
              <a:latin typeface="Arial" charset="0"/>
              <a:ea typeface="MS PGothic" pitchFamily="34" charset="-128"/>
              <a:cs typeface="Arial" charset="0"/>
            </a:endParaRPr>
          </a:p>
          <a:p>
            <a:pPr marL="571500" indent="-571500" algn="ctr"/>
            <a:endParaRPr lang="en-US" altLang="zh-CN" sz="3200" dirty="0" smtClean="0">
              <a:solidFill>
                <a:srgbClr val="000000"/>
              </a:solidFill>
              <a:latin typeface="Arial Narrow" pitchFamily="34" charset="0"/>
              <a:ea typeface="MS PGothic" pitchFamily="34" charset="-128"/>
              <a:cs typeface="Arial" charset="0"/>
            </a:endParaRPr>
          </a:p>
          <a:p>
            <a:pPr marL="571500" indent="-571500" algn="ctr"/>
            <a:r>
              <a:rPr lang="en-US" altLang="zh-CN" sz="3200" dirty="0" smtClean="0">
                <a:solidFill>
                  <a:srgbClr val="000000"/>
                </a:solidFill>
                <a:latin typeface="Arial Narrow" pitchFamily="34" charset="0"/>
                <a:ea typeface="MS PGothic" pitchFamily="34" charset="-128"/>
                <a:cs typeface="Arial" charset="0"/>
              </a:rPr>
              <a:t>Fig.3</a:t>
            </a:r>
            <a:r>
              <a:rPr lang="en-US" altLang="zh-CN" sz="3200" dirty="0">
                <a:solidFill>
                  <a:srgbClr val="000000"/>
                </a:solidFill>
                <a:latin typeface="Arial Narrow" pitchFamily="34" charset="0"/>
                <a:ea typeface="MS PGothic" pitchFamily="34" charset="-128"/>
                <a:cs typeface="Arial" charset="0"/>
              </a:rPr>
              <a:t>. </a:t>
            </a:r>
            <a:r>
              <a:rPr lang="en-US" altLang="zh-CN" sz="3200" dirty="0" err="1">
                <a:solidFill>
                  <a:srgbClr val="000000"/>
                </a:solidFill>
                <a:latin typeface="Arial Narrow" pitchFamily="34" charset="0"/>
                <a:ea typeface="MS PGothic" pitchFamily="34" charset="-128"/>
                <a:cs typeface="Arial" charset="0"/>
              </a:rPr>
              <a:t>Linpack</a:t>
            </a:r>
            <a:r>
              <a:rPr lang="en-US" altLang="zh-CN" sz="3200" dirty="0">
                <a:solidFill>
                  <a:srgbClr val="000000"/>
                </a:solidFill>
                <a:latin typeface="Arial Narrow" pitchFamily="34" charset="0"/>
                <a:ea typeface="MS PGothic" pitchFamily="34" charset="-128"/>
                <a:cs typeface="Arial" charset="0"/>
              </a:rPr>
              <a:t> performance (</a:t>
            </a:r>
            <a:r>
              <a:rPr lang="en-US" altLang="zh-CN" sz="3200" dirty="0" err="1">
                <a:solidFill>
                  <a:srgbClr val="000000"/>
                </a:solidFill>
                <a:latin typeface="Arial Narrow" pitchFamily="34" charset="0"/>
                <a:ea typeface="MS PGothic" pitchFamily="34" charset="-128"/>
                <a:cs typeface="Arial" charset="0"/>
              </a:rPr>
              <a:t>Gflops</a:t>
            </a:r>
            <a:r>
              <a:rPr lang="en-US" altLang="zh-CN" sz="3200" dirty="0">
                <a:solidFill>
                  <a:srgbClr val="000000"/>
                </a:solidFill>
                <a:latin typeface="Arial Narrow" pitchFamily="34" charset="0"/>
                <a:ea typeface="MS PGothic" pitchFamily="34" charset="-128"/>
                <a:cs typeface="Arial" charset="0"/>
              </a:rPr>
              <a:t>) on single node (Use 1-6 GPUs)</a:t>
            </a:r>
          </a:p>
          <a:p>
            <a:endParaRPr lang="en-US" altLang="zh-CN" sz="3600" dirty="0" smtClean="0">
              <a:solidFill>
                <a:srgbClr val="000000"/>
              </a:solidFill>
              <a:latin typeface="Arial Narrow" pitchFamily="34" charset="0"/>
              <a:ea typeface="MS PGothic" pitchFamily="34" charset="-128"/>
            </a:endParaRPr>
          </a:p>
          <a:p>
            <a:r>
              <a:rPr lang="en-US" altLang="zh-CN" sz="3600" dirty="0" smtClean="0">
                <a:solidFill>
                  <a:srgbClr val="000000"/>
                </a:solidFill>
                <a:latin typeface="Arial Narrow" pitchFamily="34" charset="0"/>
                <a:ea typeface="MS PGothic" pitchFamily="34" charset="-128"/>
              </a:rPr>
              <a:t>As </a:t>
            </a:r>
            <a:r>
              <a:rPr lang="en-US" altLang="zh-CN" sz="3600" dirty="0">
                <a:solidFill>
                  <a:srgbClr val="000000"/>
                </a:solidFill>
                <a:latin typeface="Arial Narrow" pitchFamily="34" charset="0"/>
                <a:ea typeface="MS PGothic" pitchFamily="34" charset="-128"/>
              </a:rPr>
              <a:t>Figure 3 shown, the speedup drops significantly on 5-6 GPUs</a:t>
            </a:r>
            <a:r>
              <a:rPr lang="en-US" altLang="zh-CN" sz="3600" dirty="0" smtClean="0">
                <a:solidFill>
                  <a:srgbClr val="000000"/>
                </a:solidFill>
                <a:latin typeface="Arial Narrow" pitchFamily="34" charset="0"/>
                <a:ea typeface="MS PGothic" pitchFamily="34" charset="-128"/>
              </a:rPr>
              <a:t>. Obviously</a:t>
            </a:r>
            <a:r>
              <a:rPr lang="en-US" altLang="zh-CN" sz="3600" dirty="0">
                <a:solidFill>
                  <a:srgbClr val="000000"/>
                </a:solidFill>
                <a:latin typeface="Arial Narrow" pitchFamily="34" charset="0"/>
                <a:ea typeface="MS PGothic" pitchFamily="34" charset="-128"/>
              </a:rPr>
              <a:t>, the bottleneck is data transfer between CPU and GPU</a:t>
            </a:r>
            <a:r>
              <a:rPr lang="en-US" altLang="zh-CN" sz="3600" dirty="0" smtClean="0">
                <a:solidFill>
                  <a:srgbClr val="000000"/>
                </a:solidFill>
                <a:latin typeface="Arial Narrow" pitchFamily="34" charset="0"/>
                <a:ea typeface="MS PGothic" pitchFamily="34" charset="-128"/>
              </a:rPr>
              <a:t>.</a:t>
            </a:r>
          </a:p>
          <a:p>
            <a:endParaRPr lang="en-US" altLang="zh-CN" sz="3600" dirty="0">
              <a:solidFill>
                <a:srgbClr val="000000"/>
              </a:solidFill>
              <a:latin typeface="Arial Narrow" pitchFamily="34" charset="0"/>
              <a:ea typeface="MS PGothic" pitchFamily="34" charset="-128"/>
            </a:endParaRPr>
          </a:p>
          <a:p>
            <a:r>
              <a:rPr lang="en-US" altLang="zh-CN" sz="3600" dirty="0">
                <a:solidFill>
                  <a:srgbClr val="000000"/>
                </a:solidFill>
                <a:latin typeface="Arial Narrow" pitchFamily="34" charset="0"/>
                <a:ea typeface="MS PGothic" pitchFamily="34" charset="-128"/>
              </a:rPr>
              <a:t>To investigate the requirement of data transfer bandwidth via </a:t>
            </a:r>
            <a:r>
              <a:rPr lang="en-US" altLang="zh-CN" sz="3600" dirty="0" err="1">
                <a:solidFill>
                  <a:srgbClr val="000000"/>
                </a:solidFill>
                <a:latin typeface="Arial Narrow" pitchFamily="34" charset="0"/>
                <a:ea typeface="MS PGothic" pitchFamily="34" charset="-128"/>
              </a:rPr>
              <a:t>PCIe</a:t>
            </a:r>
            <a:r>
              <a:rPr lang="en-US" altLang="zh-CN" sz="3600" dirty="0">
                <a:solidFill>
                  <a:srgbClr val="000000"/>
                </a:solidFill>
                <a:latin typeface="Arial Narrow" pitchFamily="34" charset="0"/>
                <a:ea typeface="MS PGothic" pitchFamily="34" charset="-128"/>
              </a:rPr>
              <a:t>, we logged the amount of data. In single GPU, when N equals 51200 and NB is 1024, the amount of data is 371GB from CPU to GPU. In backward direction, it’s 337GB. The </a:t>
            </a:r>
            <a:r>
              <a:rPr lang="en-US" altLang="zh-CN" sz="3600" dirty="0" err="1">
                <a:solidFill>
                  <a:srgbClr val="000000"/>
                </a:solidFill>
                <a:latin typeface="Arial Narrow" pitchFamily="34" charset="0"/>
                <a:ea typeface="MS PGothic" pitchFamily="34" charset="-128"/>
              </a:rPr>
              <a:t>Linpack</a:t>
            </a:r>
            <a:r>
              <a:rPr lang="en-US" altLang="zh-CN" sz="3600" dirty="0">
                <a:solidFill>
                  <a:srgbClr val="000000"/>
                </a:solidFill>
                <a:latin typeface="Arial Narrow" pitchFamily="34" charset="0"/>
                <a:ea typeface="MS PGothic" pitchFamily="34" charset="-128"/>
              </a:rPr>
              <a:t> running time is about 379 seconds. Therefore, the bandwidth per GPU needs above </a:t>
            </a:r>
            <a:r>
              <a:rPr lang="en-US" altLang="zh-CN" sz="3600" dirty="0" smtClean="0">
                <a:solidFill>
                  <a:srgbClr val="000000"/>
                </a:solidFill>
                <a:latin typeface="Arial Narrow" pitchFamily="34" charset="0"/>
                <a:ea typeface="MS PGothic" pitchFamily="34" charset="-128"/>
              </a:rPr>
              <a:t>2GB/s. In </a:t>
            </a:r>
            <a:r>
              <a:rPr lang="en-US" altLang="zh-CN" sz="3600" dirty="0">
                <a:solidFill>
                  <a:srgbClr val="000000"/>
                </a:solidFill>
                <a:latin typeface="Arial Narrow" pitchFamily="34" charset="0"/>
                <a:ea typeface="MS PGothic" pitchFamily="34" charset="-128"/>
              </a:rPr>
              <a:t>6 GPUs, we developed a rough trace tool to replay the data transfer behavior. In the replay running, data transfer costs about 54.9s whereas </a:t>
            </a:r>
            <a:r>
              <a:rPr lang="en-US" altLang="zh-CN" sz="3600" dirty="0" err="1">
                <a:solidFill>
                  <a:srgbClr val="000000"/>
                </a:solidFill>
                <a:latin typeface="Arial Narrow" pitchFamily="34" charset="0"/>
                <a:ea typeface="MS PGothic" pitchFamily="34" charset="-128"/>
              </a:rPr>
              <a:t>Linpack</a:t>
            </a:r>
            <a:r>
              <a:rPr lang="en-US" altLang="zh-CN" sz="3600" dirty="0">
                <a:solidFill>
                  <a:srgbClr val="000000"/>
                </a:solidFill>
                <a:latin typeface="Arial Narrow" pitchFamily="34" charset="0"/>
                <a:ea typeface="MS PGothic" pitchFamily="34" charset="-128"/>
              </a:rPr>
              <a:t> costs </a:t>
            </a:r>
            <a:r>
              <a:rPr lang="en-US" altLang="zh-CN" sz="3600" dirty="0" smtClean="0">
                <a:solidFill>
                  <a:srgbClr val="000000"/>
                </a:solidFill>
                <a:latin typeface="Arial Narrow" pitchFamily="34" charset="0"/>
                <a:ea typeface="MS PGothic" pitchFamily="34" charset="-128"/>
              </a:rPr>
              <a:t>61.9s.</a:t>
            </a:r>
          </a:p>
          <a:p>
            <a:endParaRPr lang="en-US" altLang="zh-CN" sz="3600" dirty="0" smtClean="0">
              <a:solidFill>
                <a:srgbClr val="000000"/>
              </a:solidFill>
              <a:latin typeface="Arial Narrow" pitchFamily="34" charset="0"/>
              <a:ea typeface="MS PGothic" pitchFamily="34" charset="-128"/>
            </a:endParaRPr>
          </a:p>
          <a:p>
            <a:r>
              <a:rPr lang="en-US" altLang="zh-CN" sz="3600" dirty="0" smtClean="0">
                <a:solidFill>
                  <a:srgbClr val="000000"/>
                </a:solidFill>
                <a:latin typeface="Arial Narrow" pitchFamily="34" charset="0"/>
                <a:ea typeface="MS PGothic" pitchFamily="34" charset="-128"/>
              </a:rPr>
              <a:t>Therefore</a:t>
            </a:r>
            <a:r>
              <a:rPr lang="en-US" altLang="zh-CN" sz="3600" dirty="0">
                <a:solidFill>
                  <a:srgbClr val="000000"/>
                </a:solidFill>
                <a:latin typeface="Arial Narrow" pitchFamily="34" charset="0"/>
                <a:ea typeface="MS PGothic" pitchFamily="34" charset="-128"/>
              </a:rPr>
              <a:t>, the bottleneck indeed is </a:t>
            </a:r>
            <a:r>
              <a:rPr lang="en-US" altLang="zh-CN" sz="3600" dirty="0" err="1">
                <a:solidFill>
                  <a:srgbClr val="000000"/>
                </a:solidFill>
                <a:latin typeface="Arial Narrow" pitchFamily="34" charset="0"/>
                <a:ea typeface="MS PGothic" pitchFamily="34" charset="-128"/>
              </a:rPr>
              <a:t>PCIe</a:t>
            </a:r>
            <a:r>
              <a:rPr lang="en-US" altLang="zh-CN" sz="3600" dirty="0">
                <a:solidFill>
                  <a:srgbClr val="000000"/>
                </a:solidFill>
                <a:latin typeface="Arial Narrow" pitchFamily="34" charset="0"/>
                <a:ea typeface="MS PGothic" pitchFamily="34" charset="-128"/>
              </a:rPr>
              <a:t> bandwidth in this system. The PCI switch could not support enough bandwidth for </a:t>
            </a:r>
            <a:r>
              <a:rPr lang="en-US" altLang="zh-CN" sz="3600" dirty="0" err="1">
                <a:solidFill>
                  <a:srgbClr val="000000"/>
                </a:solidFill>
                <a:latin typeface="Arial Narrow" pitchFamily="34" charset="0"/>
                <a:ea typeface="MS PGothic" pitchFamily="34" charset="-128"/>
              </a:rPr>
              <a:t>Linpack</a:t>
            </a:r>
            <a:r>
              <a:rPr lang="en-US" altLang="zh-CN" sz="3600" dirty="0">
                <a:solidFill>
                  <a:srgbClr val="000000"/>
                </a:solidFill>
                <a:latin typeface="Arial Narrow" pitchFamily="34" charset="0"/>
                <a:ea typeface="MS PGothic" pitchFamily="34" charset="-128"/>
              </a:rPr>
              <a:t> benchmark</a:t>
            </a:r>
            <a:r>
              <a:rPr lang="en-US" altLang="zh-CN" sz="3600" dirty="0" smtClean="0">
                <a:solidFill>
                  <a:srgbClr val="000000"/>
                </a:solidFill>
                <a:latin typeface="Arial Narrow" pitchFamily="34" charset="0"/>
                <a:ea typeface="MS PGothic" pitchFamily="34" charset="-128"/>
              </a:rPr>
              <a:t>.</a:t>
            </a:r>
          </a:p>
          <a:p>
            <a:endParaRPr lang="en-US" altLang="zh-CN" sz="3600" dirty="0">
              <a:solidFill>
                <a:srgbClr val="000000"/>
              </a:solidFill>
              <a:latin typeface="Arial Narrow" pitchFamily="34" charset="0"/>
              <a:ea typeface="MS PGothic" pitchFamily="34" charset="-128"/>
            </a:endParaRPr>
          </a:p>
          <a:p>
            <a:pPr marL="571500" indent="-571500"/>
            <a:r>
              <a:rPr lang="en-US" altLang="zh-CN" sz="4400" dirty="0">
                <a:solidFill>
                  <a:srgbClr val="000000"/>
                </a:solidFill>
                <a:latin typeface="Arial" charset="0"/>
                <a:ea typeface="MS PGothic" pitchFamily="34" charset="-128"/>
                <a:cs typeface="Arial" charset="0"/>
              </a:rPr>
              <a:t>5.Linpack result</a:t>
            </a:r>
          </a:p>
          <a:p>
            <a:pPr marL="571500" indent="-571500"/>
            <a:endParaRPr lang="en-US" altLang="zh-CN" sz="3600" dirty="0">
              <a:solidFill>
                <a:srgbClr val="000000"/>
              </a:solidFill>
              <a:latin typeface="Arial" charset="0"/>
              <a:ea typeface="MS PGothic" pitchFamily="34" charset="-128"/>
              <a:cs typeface="Arial" charset="0"/>
            </a:endParaRPr>
          </a:p>
          <a:p>
            <a:pPr marL="571500" indent="-571500"/>
            <a:endParaRPr lang="en-US" altLang="zh-CN" sz="4400" dirty="0">
              <a:solidFill>
                <a:srgbClr val="000000"/>
              </a:solidFill>
              <a:latin typeface="Arial" charset="0"/>
              <a:ea typeface="MS PGothic" pitchFamily="34" charset="-128"/>
              <a:cs typeface="Arial" charset="0"/>
            </a:endParaRPr>
          </a:p>
          <a:p>
            <a:pPr marL="571500" indent="-571500"/>
            <a:endParaRPr lang="en-US" altLang="zh-CN" sz="4400" dirty="0">
              <a:solidFill>
                <a:srgbClr val="000000"/>
              </a:solidFill>
              <a:latin typeface="Arial" charset="0"/>
              <a:ea typeface="MS PGothic" pitchFamily="34" charset="-128"/>
              <a:cs typeface="Arial" charset="0"/>
            </a:endParaRPr>
          </a:p>
          <a:p>
            <a:pPr marL="571500" indent="-571500"/>
            <a:endParaRPr lang="en-US" altLang="zh-CN" sz="4400" dirty="0">
              <a:solidFill>
                <a:srgbClr val="000000"/>
              </a:solidFill>
              <a:latin typeface="Arial" charset="0"/>
              <a:ea typeface="MS PGothic" pitchFamily="34" charset="-128"/>
              <a:cs typeface="Arial" charset="0"/>
            </a:endParaRPr>
          </a:p>
          <a:p>
            <a:pPr marL="571500" indent="-571500" algn="ctr"/>
            <a:endParaRPr lang="en-US" altLang="zh-CN" sz="4400" dirty="0" smtClean="0">
              <a:solidFill>
                <a:srgbClr val="000000"/>
              </a:solidFill>
              <a:latin typeface="Arial" charset="0"/>
              <a:ea typeface="MS PGothic" pitchFamily="34" charset="-128"/>
              <a:cs typeface="Arial" charset="0"/>
            </a:endParaRPr>
          </a:p>
          <a:p>
            <a:pPr marL="571500" indent="-571500" algn="ctr"/>
            <a:endParaRPr lang="en-US" altLang="zh-CN" sz="4400" dirty="0" smtClean="0">
              <a:solidFill>
                <a:srgbClr val="000000"/>
              </a:solidFill>
              <a:latin typeface="Arial" charset="0"/>
              <a:ea typeface="MS PGothic" pitchFamily="34" charset="-128"/>
              <a:cs typeface="Arial" charset="0"/>
            </a:endParaRPr>
          </a:p>
          <a:p>
            <a:pPr marL="571500" indent="-571500" algn="ctr"/>
            <a:endParaRPr lang="en-US" altLang="zh-CN" sz="4400" dirty="0">
              <a:solidFill>
                <a:srgbClr val="000000"/>
              </a:solidFill>
              <a:latin typeface="Arial" charset="0"/>
              <a:ea typeface="MS PGothic" pitchFamily="34" charset="-128"/>
              <a:cs typeface="Arial" charset="0"/>
            </a:endParaRPr>
          </a:p>
          <a:p>
            <a:pPr marL="571500" indent="-571500" algn="ctr"/>
            <a:endParaRPr lang="en-US" altLang="zh-CN" sz="3200" dirty="0">
              <a:solidFill>
                <a:srgbClr val="000000"/>
              </a:solidFill>
              <a:latin typeface="Arial Narrow" pitchFamily="34" charset="0"/>
              <a:ea typeface="MS PGothic" pitchFamily="34" charset="-128"/>
              <a:cs typeface="Arial" charset="0"/>
            </a:endParaRPr>
          </a:p>
          <a:p>
            <a:pPr marL="571500" indent="-571500" algn="ctr"/>
            <a:r>
              <a:rPr lang="en-US" altLang="zh-CN" sz="3200" dirty="0">
                <a:solidFill>
                  <a:srgbClr val="000000"/>
                </a:solidFill>
                <a:latin typeface="Arial Narrow" pitchFamily="34" charset="0"/>
                <a:ea typeface="MS PGothic" pitchFamily="34" charset="-128"/>
                <a:cs typeface="Arial" charset="0"/>
              </a:rPr>
              <a:t>Fig.4. </a:t>
            </a:r>
            <a:r>
              <a:rPr lang="en-US" altLang="zh-CN" sz="3200" dirty="0" err="1">
                <a:solidFill>
                  <a:srgbClr val="000000"/>
                </a:solidFill>
                <a:latin typeface="Arial Narrow" pitchFamily="34" charset="0"/>
                <a:ea typeface="MS PGothic" pitchFamily="34" charset="-128"/>
                <a:cs typeface="Arial" charset="0"/>
              </a:rPr>
              <a:t>Linpack</a:t>
            </a:r>
            <a:r>
              <a:rPr lang="en-US" altLang="zh-CN" sz="3200" dirty="0">
                <a:solidFill>
                  <a:srgbClr val="000000"/>
                </a:solidFill>
                <a:latin typeface="Arial Narrow" pitchFamily="34" charset="0"/>
                <a:ea typeface="MS PGothic" pitchFamily="34" charset="-128"/>
                <a:cs typeface="Arial" charset="0"/>
              </a:rPr>
              <a:t> performance (</a:t>
            </a:r>
            <a:r>
              <a:rPr lang="en-US" altLang="zh-CN" sz="3200" dirty="0" err="1">
                <a:solidFill>
                  <a:srgbClr val="000000"/>
                </a:solidFill>
                <a:latin typeface="Arial Narrow" pitchFamily="34" charset="0"/>
                <a:ea typeface="MS PGothic" pitchFamily="34" charset="-128"/>
                <a:cs typeface="Arial" charset="0"/>
              </a:rPr>
              <a:t>Tflops</a:t>
            </a:r>
            <a:r>
              <a:rPr lang="en-US" altLang="zh-CN" sz="3200" dirty="0">
                <a:solidFill>
                  <a:srgbClr val="000000"/>
                </a:solidFill>
                <a:latin typeface="Arial Narrow" pitchFamily="34" charset="0"/>
                <a:ea typeface="MS PGothic" pitchFamily="34" charset="-128"/>
                <a:cs typeface="Arial" charset="0"/>
              </a:rPr>
              <a:t>) on 80-320 nodes and final </a:t>
            </a:r>
            <a:r>
              <a:rPr lang="en-US" altLang="zh-CN" sz="3200" dirty="0" smtClean="0">
                <a:solidFill>
                  <a:srgbClr val="000000"/>
                </a:solidFill>
                <a:latin typeface="Arial Narrow" pitchFamily="34" charset="0"/>
                <a:ea typeface="MS PGothic" pitchFamily="34" charset="-128"/>
                <a:cs typeface="Arial" charset="0"/>
              </a:rPr>
              <a:t>output</a:t>
            </a:r>
          </a:p>
          <a:p>
            <a:pPr marL="571500" indent="-571500" algn="ctr"/>
            <a:endParaRPr lang="en-US" altLang="zh-CN" sz="3200" dirty="0">
              <a:solidFill>
                <a:srgbClr val="000000"/>
              </a:solidFill>
              <a:latin typeface="Arial Narrow" pitchFamily="34" charset="0"/>
              <a:ea typeface="MS PGothic" pitchFamily="34" charset="-128"/>
              <a:cs typeface="Arial" charset="0"/>
            </a:endParaRPr>
          </a:p>
          <a:p>
            <a:pPr algn="just"/>
            <a:r>
              <a:rPr lang="en-US" altLang="zh-CN" sz="3600" dirty="0">
                <a:solidFill>
                  <a:srgbClr val="000000"/>
                </a:solidFill>
                <a:latin typeface="Arial Narrow" pitchFamily="34" charset="0"/>
                <a:ea typeface="MS PGothic" pitchFamily="34" charset="-128"/>
              </a:rPr>
              <a:t>Figure 4 depicts </a:t>
            </a:r>
            <a:r>
              <a:rPr lang="en-US" altLang="zh-CN" sz="3600" dirty="0" err="1">
                <a:solidFill>
                  <a:srgbClr val="000000"/>
                </a:solidFill>
                <a:latin typeface="Arial Narrow" pitchFamily="34" charset="0"/>
                <a:ea typeface="MS PGothic" pitchFamily="34" charset="-128"/>
              </a:rPr>
              <a:t>Linpack</a:t>
            </a:r>
            <a:r>
              <a:rPr lang="en-US" altLang="zh-CN" sz="3600" dirty="0">
                <a:solidFill>
                  <a:srgbClr val="000000"/>
                </a:solidFill>
                <a:latin typeface="Arial Narrow" pitchFamily="34" charset="0"/>
                <a:ea typeface="MS PGothic" pitchFamily="34" charset="-128"/>
              </a:rPr>
              <a:t> performance from 80 nodes to 320 nodes. </a:t>
            </a:r>
            <a:r>
              <a:rPr lang="en-US" altLang="zh-CN" sz="3600" dirty="0" smtClean="0">
                <a:solidFill>
                  <a:srgbClr val="000000"/>
                </a:solidFill>
                <a:latin typeface="Arial Narrow" pitchFamily="34" charset="0"/>
                <a:ea typeface="MS PGothic" pitchFamily="34" charset="-128"/>
              </a:rPr>
              <a:t>According to the </a:t>
            </a:r>
            <a:r>
              <a:rPr lang="en-US" altLang="zh-CN" sz="3600" dirty="0" err="1" smtClean="0">
                <a:solidFill>
                  <a:srgbClr val="000000"/>
                </a:solidFill>
                <a:latin typeface="Arial Narrow" pitchFamily="34" charset="0"/>
                <a:ea typeface="MS PGothic" pitchFamily="34" charset="-128"/>
              </a:rPr>
              <a:t>Linpack</a:t>
            </a:r>
            <a:r>
              <a:rPr lang="en-US" altLang="zh-CN" sz="3600" dirty="0" smtClean="0">
                <a:solidFill>
                  <a:srgbClr val="000000"/>
                </a:solidFill>
                <a:latin typeface="Arial Narrow" pitchFamily="34" charset="0"/>
                <a:ea typeface="MS PGothic" pitchFamily="34" charset="-128"/>
              </a:rPr>
              <a:t> results, there </a:t>
            </a:r>
            <a:r>
              <a:rPr lang="en-US" altLang="zh-CN" sz="3600" dirty="0">
                <a:solidFill>
                  <a:srgbClr val="000000"/>
                </a:solidFill>
                <a:latin typeface="Arial Narrow" pitchFamily="34" charset="0"/>
                <a:ea typeface="MS PGothic" pitchFamily="34" charset="-128"/>
              </a:rPr>
              <a:t>is good scalability in multi </a:t>
            </a:r>
            <a:r>
              <a:rPr lang="en-US" altLang="zh-CN" sz="3600" dirty="0" smtClean="0">
                <a:solidFill>
                  <a:srgbClr val="000000"/>
                </a:solidFill>
                <a:latin typeface="Arial Narrow" pitchFamily="34" charset="0"/>
                <a:ea typeface="MS PGothic" pitchFamily="34" charset="-128"/>
              </a:rPr>
              <a:t>IPE Mole-8.5 nodes. Meanwhile, the ECC of Fermi smoothes our </a:t>
            </a:r>
            <a:r>
              <a:rPr lang="en-US" altLang="zh-CN" sz="3600" dirty="0" err="1" smtClean="0">
                <a:solidFill>
                  <a:srgbClr val="000000"/>
                </a:solidFill>
                <a:latin typeface="Arial Narrow" pitchFamily="34" charset="0"/>
                <a:ea typeface="MS PGothic" pitchFamily="34" charset="-128"/>
              </a:rPr>
              <a:t>Linpack</a:t>
            </a:r>
            <a:r>
              <a:rPr lang="en-US" altLang="zh-CN" sz="3600" dirty="0" smtClean="0">
                <a:solidFill>
                  <a:srgbClr val="000000"/>
                </a:solidFill>
                <a:latin typeface="Arial Narrow" pitchFamily="34" charset="0"/>
                <a:ea typeface="MS PGothic" pitchFamily="34" charset="-128"/>
              </a:rPr>
              <a:t> runs in large scale.</a:t>
            </a:r>
          </a:p>
          <a:p>
            <a:pPr marL="571500" indent="-571500"/>
            <a:endParaRPr lang="en-US" altLang="zh-CN" sz="3600" dirty="0">
              <a:solidFill>
                <a:srgbClr val="000000"/>
              </a:solidFill>
              <a:latin typeface="Arial" charset="0"/>
              <a:ea typeface="MS PGothic" pitchFamily="34" charset="-128"/>
              <a:cs typeface="Arial" charset="0"/>
            </a:endParaRPr>
          </a:p>
          <a:p>
            <a:pPr marL="571500" indent="-571500"/>
            <a:r>
              <a:rPr lang="en-US" altLang="zh-CN" sz="4400" dirty="0" smtClean="0">
                <a:solidFill>
                  <a:srgbClr val="000000"/>
                </a:solidFill>
                <a:latin typeface="Arial" charset="0"/>
                <a:ea typeface="MS PGothic" pitchFamily="34" charset="-128"/>
                <a:cs typeface="Arial" charset="0"/>
              </a:rPr>
              <a:t>6.Conclusion</a:t>
            </a:r>
          </a:p>
          <a:p>
            <a:pPr marL="571500" indent="-571500"/>
            <a:endParaRPr lang="en-US" altLang="zh-CN" sz="3600" dirty="0">
              <a:solidFill>
                <a:srgbClr val="000000"/>
              </a:solidFill>
              <a:latin typeface="Arial" charset="0"/>
              <a:ea typeface="MS PGothic" pitchFamily="34" charset="-128"/>
              <a:cs typeface="Arial" charset="0"/>
            </a:endParaRPr>
          </a:p>
          <a:p>
            <a:pPr algn="just"/>
            <a:r>
              <a:rPr lang="en-US" altLang="zh-CN" sz="3600" dirty="0">
                <a:solidFill>
                  <a:srgbClr val="000000"/>
                </a:solidFill>
                <a:latin typeface="Arial Narrow" pitchFamily="34" charset="0"/>
                <a:ea typeface="MS PGothic" pitchFamily="34" charset="-128"/>
              </a:rPr>
              <a:t>In short, we got 207.3TFlops on 320 nodes (1920 NVIDIA Fermi GPUs). The bottleneck of </a:t>
            </a:r>
            <a:r>
              <a:rPr lang="en-US" altLang="zh-CN" sz="3600" dirty="0" err="1">
                <a:solidFill>
                  <a:srgbClr val="000000"/>
                </a:solidFill>
                <a:latin typeface="Arial Narrow" pitchFamily="34" charset="0"/>
                <a:ea typeface="MS PGothic" pitchFamily="34" charset="-128"/>
              </a:rPr>
              <a:t>Linpack</a:t>
            </a:r>
            <a:r>
              <a:rPr lang="en-US" altLang="zh-CN" sz="3600" dirty="0">
                <a:solidFill>
                  <a:srgbClr val="000000"/>
                </a:solidFill>
                <a:latin typeface="Arial Narrow" pitchFamily="34" charset="0"/>
                <a:ea typeface="MS PGothic" pitchFamily="34" charset="-128"/>
              </a:rPr>
              <a:t> benchmark on this system is data transfer between CPU and GPU via </a:t>
            </a:r>
            <a:r>
              <a:rPr lang="en-US" altLang="zh-CN" sz="3600" dirty="0" err="1">
                <a:solidFill>
                  <a:srgbClr val="000000"/>
                </a:solidFill>
                <a:latin typeface="Arial Narrow" pitchFamily="34" charset="0"/>
                <a:ea typeface="MS PGothic" pitchFamily="34" charset="-128"/>
              </a:rPr>
              <a:t>PCIe</a:t>
            </a:r>
            <a:r>
              <a:rPr lang="en-US" altLang="zh-CN" sz="3600" dirty="0">
                <a:solidFill>
                  <a:srgbClr val="000000"/>
                </a:solidFill>
                <a:latin typeface="Arial Narrow" pitchFamily="34" charset="0"/>
                <a:ea typeface="MS PGothic" pitchFamily="34" charset="-128"/>
              </a:rPr>
              <a:t>. We advice that, for better </a:t>
            </a:r>
            <a:r>
              <a:rPr lang="en-US" altLang="zh-CN" sz="3600" dirty="0" err="1">
                <a:solidFill>
                  <a:srgbClr val="000000"/>
                </a:solidFill>
                <a:latin typeface="Arial Narrow" pitchFamily="34" charset="0"/>
                <a:ea typeface="MS PGothic" pitchFamily="34" charset="-128"/>
              </a:rPr>
              <a:t>Linpack</a:t>
            </a:r>
            <a:r>
              <a:rPr lang="en-US" altLang="zh-CN" sz="3600" dirty="0">
                <a:solidFill>
                  <a:srgbClr val="000000"/>
                </a:solidFill>
                <a:latin typeface="Arial Narrow" pitchFamily="34" charset="0"/>
                <a:ea typeface="MS PGothic" pitchFamily="34" charset="-128"/>
              </a:rPr>
              <a:t> efficiency, single node equips less than 4 GPUs. </a:t>
            </a:r>
            <a:r>
              <a:rPr lang="en-US" altLang="zh-CN" sz="3600" dirty="0" smtClean="0">
                <a:solidFill>
                  <a:srgbClr val="000000"/>
                </a:solidFill>
                <a:latin typeface="Arial Narrow" pitchFamily="34" charset="0"/>
                <a:ea typeface="MS PGothic" pitchFamily="34" charset="-128"/>
              </a:rPr>
              <a:t>Nevertheless, </a:t>
            </a:r>
            <a:r>
              <a:rPr lang="en-US" altLang="zh-CN" sz="3600" dirty="0">
                <a:solidFill>
                  <a:srgbClr val="000000"/>
                </a:solidFill>
                <a:latin typeface="Arial Narrow" pitchFamily="34" charset="0"/>
                <a:ea typeface="MS PGothic" pitchFamily="34" charset="-128"/>
              </a:rPr>
              <a:t>for Mole-8.5, the emphasis is on multi-scale discrete simulations which has lighter load on </a:t>
            </a:r>
            <a:r>
              <a:rPr lang="en-US" altLang="zh-CN" sz="3600" dirty="0" err="1">
                <a:solidFill>
                  <a:srgbClr val="000000"/>
                </a:solidFill>
                <a:latin typeface="Arial Narrow" pitchFamily="34" charset="0"/>
                <a:ea typeface="MS PGothic" pitchFamily="34" charset="-128"/>
              </a:rPr>
              <a:t>PCIe</a:t>
            </a:r>
            <a:r>
              <a:rPr lang="en-US" altLang="zh-CN" sz="3600" dirty="0">
                <a:solidFill>
                  <a:srgbClr val="000000"/>
                </a:solidFill>
                <a:latin typeface="Arial Narrow" pitchFamily="34" charset="0"/>
                <a:ea typeface="MS PGothic" pitchFamily="34" charset="-128"/>
              </a:rPr>
              <a:t>, so current architecture may still be justified.</a:t>
            </a:r>
          </a:p>
          <a:p>
            <a:pPr marL="571500" indent="-571500"/>
            <a:endParaRPr lang="en-US" altLang="zh-CN" sz="4000" dirty="0">
              <a:solidFill>
                <a:srgbClr val="0000CC"/>
              </a:solidFill>
              <a:latin typeface="Arial" charset="0"/>
              <a:ea typeface="MS PGothic" pitchFamily="34" charset="-128"/>
              <a:cs typeface="Arial" charset="0"/>
            </a:endParaRPr>
          </a:p>
          <a:p>
            <a:pPr marL="571500" indent="-571500"/>
            <a:r>
              <a:rPr lang="en-US" altLang="zh-CN" sz="4000" dirty="0">
                <a:solidFill>
                  <a:srgbClr val="000000"/>
                </a:solidFill>
                <a:latin typeface="Arial" charset="0"/>
                <a:ea typeface="MS PGothic" pitchFamily="34" charset="-128"/>
                <a:cs typeface="Arial" charset="0"/>
              </a:rPr>
              <a:t>Acknowledgement</a:t>
            </a:r>
          </a:p>
          <a:p>
            <a:pPr indent="-571500" algn="just"/>
            <a:r>
              <a:rPr lang="en-US" altLang="zh-CN" sz="3200" dirty="0">
                <a:solidFill>
                  <a:srgbClr val="000000"/>
                </a:solidFill>
                <a:latin typeface="Arial Narrow" pitchFamily="34" charset="0"/>
                <a:ea typeface="MS PGothic" pitchFamily="34" charset="-128"/>
              </a:rPr>
              <a:t>This work is partly supported by Ministry of Finance under the Grant (No. ZDYZ2008-2), the National 863 Plan of China (No.2006AA01A125, No. 2009AA01A129, No. 2009AA01A134). </a:t>
            </a:r>
            <a:endParaRPr lang="en-US" altLang="zh-CN" sz="3200" dirty="0">
              <a:solidFill>
                <a:srgbClr val="000000"/>
              </a:solidFill>
              <a:latin typeface="Arial Narrow" pitchFamily="34" charset="0"/>
              <a:ea typeface="MS PGothic" pitchFamily="34" charset="-128"/>
              <a:cs typeface="Arial" charset="0"/>
            </a:endParaRPr>
          </a:p>
          <a:p>
            <a:pPr marL="571500" indent="-571500"/>
            <a:endParaRPr lang="en-US" altLang="zh-CN" dirty="0">
              <a:solidFill>
                <a:srgbClr val="000000"/>
              </a:solidFill>
              <a:ea typeface="MS PGothic" pitchFamily="34" charset="-128"/>
            </a:endParaRPr>
          </a:p>
          <a:p>
            <a:pPr marL="571500" indent="-571500"/>
            <a:r>
              <a:rPr lang="en-US" altLang="zh-CN" sz="4000" dirty="0">
                <a:solidFill>
                  <a:srgbClr val="000000"/>
                </a:solidFill>
                <a:latin typeface="Arial" charset="0"/>
                <a:ea typeface="MS PGothic" pitchFamily="34" charset="-128"/>
                <a:cs typeface="Arial" charset="0"/>
              </a:rPr>
              <a:t>Reference</a:t>
            </a:r>
            <a:endParaRPr lang="en-US" altLang="zh-CN" sz="4000" dirty="0">
              <a:solidFill>
                <a:srgbClr val="000000"/>
              </a:solidFill>
              <a:ea typeface="MS PGothic" pitchFamily="34" charset="-128"/>
            </a:endParaRPr>
          </a:p>
          <a:p>
            <a:pPr marL="571500" indent="-571500"/>
            <a:r>
              <a:rPr lang="en-US" altLang="zh-CN" sz="3200" dirty="0">
                <a:solidFill>
                  <a:srgbClr val="000000"/>
                </a:solidFill>
                <a:latin typeface="Arial Narrow" pitchFamily="34" charset="0"/>
                <a:ea typeface="MS PGothic" pitchFamily="34" charset="-128"/>
              </a:rPr>
              <a:t>[1] http://www.top500.org</a:t>
            </a:r>
          </a:p>
          <a:p>
            <a:pPr marL="571500" indent="-571500"/>
            <a:r>
              <a:rPr lang="en-US" altLang="zh-CN" sz="3200" dirty="0">
                <a:solidFill>
                  <a:srgbClr val="000000"/>
                </a:solidFill>
                <a:latin typeface="Arial Narrow" pitchFamily="34" charset="0"/>
                <a:ea typeface="MS PGothic" pitchFamily="34" charset="-128"/>
              </a:rPr>
              <a:t>[2] http://www.nvidia.com/object/fermi_architecture.html</a:t>
            </a:r>
          </a:p>
          <a:p>
            <a:pPr marL="571500" indent="-571500"/>
            <a:r>
              <a:rPr lang="en-US" altLang="zh-CN" sz="3200" dirty="0">
                <a:solidFill>
                  <a:schemeClr val="tx1"/>
                </a:solidFill>
                <a:latin typeface="Arial Narrow" pitchFamily="34" charset="0"/>
                <a:ea typeface="MS PGothic" pitchFamily="34" charset="-128"/>
              </a:rPr>
              <a:t>[3] http://www.ipe.ac.cn/csms</a:t>
            </a:r>
          </a:p>
          <a:p>
            <a:pPr marL="571500" indent="-571500"/>
            <a:r>
              <a:rPr lang="en-US" altLang="zh-CN" sz="3200" dirty="0">
                <a:solidFill>
                  <a:srgbClr val="000000"/>
                </a:solidFill>
                <a:latin typeface="Arial Narrow" pitchFamily="34" charset="0"/>
                <a:ea typeface="MS PGothic" pitchFamily="34" charset="-128"/>
              </a:rPr>
              <a:t>[4] </a:t>
            </a:r>
            <a:r>
              <a:rPr lang="en-US" altLang="zh-CN" sz="3200" dirty="0" err="1">
                <a:solidFill>
                  <a:srgbClr val="000000"/>
                </a:solidFill>
                <a:latin typeface="Arial Narrow" pitchFamily="34" charset="0"/>
                <a:ea typeface="MS PGothic" pitchFamily="34" charset="-128"/>
              </a:rPr>
              <a:t>M.Fatica</a:t>
            </a:r>
            <a:r>
              <a:rPr lang="en-US" altLang="zh-CN" sz="3200" dirty="0">
                <a:solidFill>
                  <a:srgbClr val="000000"/>
                </a:solidFill>
                <a:latin typeface="Arial Narrow" pitchFamily="34" charset="0"/>
                <a:ea typeface="MS PGothic" pitchFamily="34" charset="-128"/>
              </a:rPr>
              <a:t>, “</a:t>
            </a:r>
            <a:r>
              <a:rPr lang="en-US" altLang="zh-CN" sz="3200" dirty="0" err="1">
                <a:solidFill>
                  <a:srgbClr val="000000"/>
                </a:solidFill>
                <a:latin typeface="Arial Narrow" pitchFamily="34" charset="0"/>
                <a:ea typeface="MS PGothic" pitchFamily="34" charset="-128"/>
              </a:rPr>
              <a:t>Accerlerating</a:t>
            </a:r>
            <a:r>
              <a:rPr lang="en-US" altLang="zh-CN" sz="3200" dirty="0">
                <a:solidFill>
                  <a:srgbClr val="000000"/>
                </a:solidFill>
                <a:latin typeface="Arial Narrow" pitchFamily="34" charset="0"/>
                <a:ea typeface="MS PGothic" pitchFamily="34" charset="-128"/>
              </a:rPr>
              <a:t> </a:t>
            </a:r>
            <a:r>
              <a:rPr lang="en-US" altLang="zh-CN" sz="3200" dirty="0" err="1">
                <a:solidFill>
                  <a:srgbClr val="000000"/>
                </a:solidFill>
                <a:latin typeface="Arial Narrow" pitchFamily="34" charset="0"/>
                <a:ea typeface="MS PGothic" pitchFamily="34" charset="-128"/>
              </a:rPr>
              <a:t>linpack</a:t>
            </a:r>
            <a:r>
              <a:rPr lang="en-US" altLang="zh-CN" sz="3200" dirty="0">
                <a:solidFill>
                  <a:srgbClr val="000000"/>
                </a:solidFill>
                <a:latin typeface="Arial Narrow" pitchFamily="34" charset="0"/>
                <a:ea typeface="MS PGothic" pitchFamily="34" charset="-128"/>
              </a:rPr>
              <a:t> with CUDA on heterogeneous clusters,” in Proc. Of 2nd Workshop on General Purpose Processing on Graphics Processing Units, 2009</a:t>
            </a:r>
          </a:p>
        </p:txBody>
      </p:sp>
      <p:pic>
        <p:nvPicPr>
          <p:cNvPr id="1070" name="图片 4"/>
          <p:cNvPicPr>
            <a:picLocks noChangeAspect="1" noChangeArrowheads="1"/>
          </p:cNvPicPr>
          <p:nvPr/>
        </p:nvPicPr>
        <p:blipFill>
          <a:blip r:embed="rId4"/>
          <a:srcRect/>
          <a:stretch>
            <a:fillRect/>
          </a:stretch>
        </p:blipFill>
        <p:spPr bwMode="auto">
          <a:xfrm>
            <a:off x="3413774" y="18873684"/>
            <a:ext cx="10569575" cy="4289425"/>
          </a:xfrm>
          <a:prstGeom prst="rect">
            <a:avLst/>
          </a:prstGeom>
          <a:noFill/>
          <a:ln w="9525">
            <a:noFill/>
            <a:miter lim="800000"/>
            <a:headEnd/>
            <a:tailEnd/>
          </a:ln>
        </p:spPr>
      </p:pic>
      <p:graphicFrame>
        <p:nvGraphicFramePr>
          <p:cNvPr id="1109" name="Group 85"/>
          <p:cNvGraphicFramePr>
            <a:graphicFrameLocks noGrp="1"/>
          </p:cNvGraphicFramePr>
          <p:nvPr/>
        </p:nvGraphicFramePr>
        <p:xfrm>
          <a:off x="3006129" y="29497865"/>
          <a:ext cx="11303000" cy="4390390"/>
        </p:xfrm>
        <a:graphic>
          <a:graphicData uri="http://schemas.openxmlformats.org/drawingml/2006/table">
            <a:tbl>
              <a:tblPr/>
              <a:tblGrid>
                <a:gridCol w="2536825"/>
                <a:gridCol w="8766175"/>
              </a:tblGrid>
              <a:tr h="352921">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3200" b="0" i="0" u="none" strike="noStrike" cap="none" normalizeH="0" baseline="0" dirty="0" smtClean="0">
                          <a:ln>
                            <a:noFill/>
                          </a:ln>
                          <a:solidFill>
                            <a:schemeClr val="tx1"/>
                          </a:solidFill>
                          <a:effectLst/>
                          <a:latin typeface="Arial Narrow" pitchFamily="34" charset="0"/>
                          <a:ea typeface="MS PGothic" pitchFamily="34" charset="-128"/>
                        </a:rPr>
                        <a:t>CPU</a:t>
                      </a:r>
                      <a:endParaRPr kumimoji="0" lang="zh-CN" altLang="zh-CN" sz="3200" b="0" i="0" u="none" strike="noStrike" cap="none" normalizeH="0" baseline="0" dirty="0" smtClean="0">
                        <a:ln>
                          <a:noFill/>
                        </a:ln>
                        <a:solidFill>
                          <a:schemeClr val="tx1"/>
                        </a:solidFill>
                        <a:effectLst/>
                        <a:latin typeface="Arial Narrow" pitchFamily="34" charset="0"/>
                        <a:ea typeface="宋体" charset="-122"/>
                        <a:cs typeface="Times New Roman"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3200" b="0" i="0" u="none" strike="noStrike" cap="none" normalizeH="0" baseline="0" dirty="0" smtClean="0">
                          <a:ln>
                            <a:noFill/>
                          </a:ln>
                          <a:solidFill>
                            <a:schemeClr val="tx1"/>
                          </a:solidFill>
                          <a:effectLst/>
                          <a:latin typeface="Arial Narrow" pitchFamily="34" charset="0"/>
                          <a:ea typeface="MS PGothic" pitchFamily="34" charset="-128"/>
                        </a:rPr>
                        <a:t>2-ways Intel Xeon E5520 (Quad Cores) 2.26GHz</a:t>
                      </a:r>
                      <a:endParaRPr kumimoji="0" lang="zh-CN" altLang="zh-CN" sz="3200" b="0" i="0" u="none" strike="noStrike" cap="none" normalizeH="0" baseline="0" dirty="0" smtClean="0">
                        <a:ln>
                          <a:noFill/>
                        </a:ln>
                        <a:solidFill>
                          <a:schemeClr val="tx1"/>
                        </a:solidFill>
                        <a:effectLst/>
                        <a:latin typeface="Arial Narrow" pitchFamily="34" charset="0"/>
                        <a:ea typeface="宋体" charset="-122"/>
                        <a:cs typeface="Times New Roman"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1313">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3200" b="0" i="0" u="none" strike="noStrike" cap="none" normalizeH="0" baseline="0" dirty="0" smtClean="0">
                          <a:ln>
                            <a:noFill/>
                          </a:ln>
                          <a:solidFill>
                            <a:schemeClr val="tx1"/>
                          </a:solidFill>
                          <a:effectLst/>
                          <a:latin typeface="Arial Narrow" pitchFamily="34" charset="0"/>
                          <a:ea typeface="MS PGothic" pitchFamily="34" charset="-128"/>
                        </a:rPr>
                        <a:t>Memory</a:t>
                      </a:r>
                      <a:endParaRPr kumimoji="0" lang="zh-CN" altLang="zh-CN" sz="3200" b="0" i="0" u="none" strike="noStrike" cap="none" normalizeH="0" baseline="0" dirty="0" smtClean="0">
                        <a:ln>
                          <a:noFill/>
                        </a:ln>
                        <a:solidFill>
                          <a:schemeClr val="tx1"/>
                        </a:solidFill>
                        <a:effectLst/>
                        <a:latin typeface="Arial Narrow" pitchFamily="34" charset="0"/>
                        <a:ea typeface="宋体" charset="-122"/>
                        <a:cs typeface="Times New Roman"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3200" b="0" i="0" u="none" strike="noStrike" cap="none" normalizeH="0" baseline="0" smtClean="0">
                          <a:ln>
                            <a:noFill/>
                          </a:ln>
                          <a:solidFill>
                            <a:schemeClr val="tx1"/>
                          </a:solidFill>
                          <a:effectLst/>
                          <a:latin typeface="Arial Narrow" pitchFamily="34" charset="0"/>
                          <a:ea typeface="MS PGothic" pitchFamily="34" charset="-128"/>
                        </a:rPr>
                        <a:t>24GB,48GB DDR3</a:t>
                      </a:r>
                      <a:endParaRPr kumimoji="0" lang="zh-CN" altLang="zh-CN" sz="3200" b="0" i="0" u="none" strike="noStrike" cap="none" normalizeH="0" baseline="0" smtClean="0">
                        <a:ln>
                          <a:noFill/>
                        </a:ln>
                        <a:solidFill>
                          <a:schemeClr val="tx1"/>
                        </a:solidFill>
                        <a:effectLst/>
                        <a:latin typeface="Arial Narrow" pitchFamily="34" charset="0"/>
                        <a:ea typeface="宋体" charset="-122"/>
                        <a:cs typeface="Times New Roman"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895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3200" b="0" i="0" u="none" strike="noStrike" cap="none" normalizeH="0" baseline="0" dirty="0" smtClean="0">
                          <a:ln>
                            <a:noFill/>
                          </a:ln>
                          <a:solidFill>
                            <a:schemeClr val="tx1"/>
                          </a:solidFill>
                          <a:effectLst/>
                          <a:latin typeface="Arial Narrow" pitchFamily="34" charset="0"/>
                          <a:ea typeface="MS PGothic" pitchFamily="34" charset="-128"/>
                        </a:rPr>
                        <a:t>GPU</a:t>
                      </a:r>
                      <a:endParaRPr kumimoji="0" lang="zh-CN" altLang="zh-CN" sz="3200" b="0" i="0" u="none" strike="noStrike" cap="none" normalizeH="0" baseline="0" dirty="0" smtClean="0">
                        <a:ln>
                          <a:noFill/>
                        </a:ln>
                        <a:solidFill>
                          <a:schemeClr val="tx1"/>
                        </a:solidFill>
                        <a:effectLst/>
                        <a:latin typeface="Arial Narrow" pitchFamily="34" charset="0"/>
                        <a:ea typeface="宋体" charset="-122"/>
                        <a:cs typeface="Times New Roman"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3200" b="0" i="0" u="none" strike="noStrike" cap="none" normalizeH="0" baseline="0" dirty="0" smtClean="0">
                          <a:ln>
                            <a:noFill/>
                          </a:ln>
                          <a:solidFill>
                            <a:schemeClr val="tx1"/>
                          </a:solidFill>
                          <a:effectLst/>
                          <a:latin typeface="Arial Narrow" pitchFamily="34" charset="0"/>
                          <a:ea typeface="MS PGothic" pitchFamily="34" charset="-128"/>
                        </a:rPr>
                        <a:t>6 NVIDIA Tesla C2050 Cards</a:t>
                      </a:r>
                      <a:endParaRPr kumimoji="0" lang="zh-CN" altLang="zh-CN" sz="3200" b="0" i="0" u="none" strike="noStrike" cap="none" normalizeH="0" baseline="0" dirty="0" smtClean="0">
                        <a:ln>
                          <a:noFill/>
                        </a:ln>
                        <a:solidFill>
                          <a:schemeClr val="tx1"/>
                        </a:solidFill>
                        <a:effectLst/>
                        <a:latin typeface="Arial Narrow" pitchFamily="34" charset="0"/>
                        <a:ea typeface="宋体" charset="-122"/>
                        <a:cs typeface="Times New Roman"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1313">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3200" b="0" i="0" u="none" strike="noStrike" cap="none" normalizeH="0" baseline="0" smtClean="0">
                          <a:ln>
                            <a:noFill/>
                          </a:ln>
                          <a:solidFill>
                            <a:schemeClr val="tx1"/>
                          </a:solidFill>
                          <a:effectLst/>
                          <a:latin typeface="Arial Narrow" pitchFamily="34" charset="0"/>
                          <a:ea typeface="MS PGothic" pitchFamily="34" charset="-128"/>
                        </a:rPr>
                        <a:t>OS</a:t>
                      </a:r>
                      <a:endParaRPr kumimoji="0" lang="zh-CN" altLang="zh-CN" sz="3200" b="0" i="0" u="none" strike="noStrike" cap="none" normalizeH="0" baseline="0" smtClean="0">
                        <a:ln>
                          <a:noFill/>
                        </a:ln>
                        <a:solidFill>
                          <a:schemeClr val="tx1"/>
                        </a:solidFill>
                        <a:effectLst/>
                        <a:latin typeface="Arial Narrow" pitchFamily="34" charset="0"/>
                        <a:ea typeface="宋体" charset="-122"/>
                        <a:cs typeface="Times New Roman"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3200" b="0" i="0" u="none" strike="noStrike" cap="none" normalizeH="0" baseline="0" dirty="0" err="1" smtClean="0">
                          <a:ln>
                            <a:noFill/>
                          </a:ln>
                          <a:solidFill>
                            <a:schemeClr val="tx1"/>
                          </a:solidFill>
                          <a:effectLst/>
                          <a:latin typeface="Arial Narrow" pitchFamily="34" charset="0"/>
                          <a:ea typeface="MS PGothic" pitchFamily="34" charset="-128"/>
                        </a:rPr>
                        <a:t>CentOS</a:t>
                      </a:r>
                      <a:r>
                        <a:rPr kumimoji="0" lang="en-US" altLang="zh-CN" sz="3200" b="0" i="0" u="none" strike="noStrike" cap="none" normalizeH="0" baseline="0" dirty="0" smtClean="0">
                          <a:ln>
                            <a:noFill/>
                          </a:ln>
                          <a:solidFill>
                            <a:schemeClr val="tx1"/>
                          </a:solidFill>
                          <a:effectLst/>
                          <a:latin typeface="Arial Narrow" pitchFamily="34" charset="0"/>
                          <a:ea typeface="MS PGothic" pitchFamily="34" charset="-128"/>
                        </a:rPr>
                        <a:t> 5.4 Linux Kernel 2.6.16</a:t>
                      </a:r>
                      <a:endParaRPr kumimoji="0" lang="zh-CN" altLang="zh-CN" sz="3200" b="0" i="0" u="none" strike="noStrike" cap="none" normalizeH="0" baseline="0" dirty="0" smtClean="0">
                        <a:ln>
                          <a:noFill/>
                        </a:ln>
                        <a:solidFill>
                          <a:schemeClr val="tx1"/>
                        </a:solidFill>
                        <a:effectLst/>
                        <a:latin typeface="Arial Narrow" pitchFamily="34" charset="0"/>
                        <a:ea typeface="宋体" charset="-122"/>
                        <a:cs typeface="Times New Roman"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3200" b="0" i="0" u="none" strike="noStrike" cap="none" normalizeH="0" baseline="0" smtClean="0">
                          <a:ln>
                            <a:noFill/>
                          </a:ln>
                          <a:solidFill>
                            <a:schemeClr val="tx1"/>
                          </a:solidFill>
                          <a:effectLst/>
                          <a:latin typeface="Arial Narrow" pitchFamily="34" charset="0"/>
                          <a:ea typeface="MS PGothic" pitchFamily="34" charset="-128"/>
                        </a:rPr>
                        <a:t>Compiler</a:t>
                      </a:r>
                      <a:endParaRPr kumimoji="0" lang="zh-CN" altLang="zh-CN" sz="3200" b="0" i="0" u="none" strike="noStrike" cap="none" normalizeH="0" baseline="0" smtClean="0">
                        <a:ln>
                          <a:noFill/>
                        </a:ln>
                        <a:solidFill>
                          <a:schemeClr val="tx1"/>
                        </a:solidFill>
                        <a:effectLst/>
                        <a:latin typeface="Arial Narrow" pitchFamily="34" charset="0"/>
                        <a:ea typeface="宋体" charset="-122"/>
                        <a:cs typeface="Times New Roman"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3200" b="0" i="0" u="none" strike="noStrike" cap="none" normalizeH="0" baseline="0" dirty="0" smtClean="0">
                          <a:ln>
                            <a:noFill/>
                          </a:ln>
                          <a:solidFill>
                            <a:schemeClr val="tx1"/>
                          </a:solidFill>
                          <a:effectLst/>
                          <a:latin typeface="Arial Narrow" pitchFamily="34" charset="0"/>
                          <a:ea typeface="MS PGothic" pitchFamily="34" charset="-128"/>
                        </a:rPr>
                        <a:t>GCC 4.1</a:t>
                      </a:r>
                      <a:endParaRPr kumimoji="0" lang="zh-CN" altLang="zh-CN" sz="3200" b="0" i="0" u="none" strike="noStrike" cap="none" normalizeH="0" baseline="0" dirty="0" smtClean="0">
                        <a:ln>
                          <a:noFill/>
                        </a:ln>
                        <a:solidFill>
                          <a:schemeClr val="tx1"/>
                        </a:solidFill>
                        <a:effectLst/>
                        <a:latin typeface="Arial Narrow" pitchFamily="34" charset="0"/>
                        <a:ea typeface="宋体" charset="-122"/>
                        <a:cs typeface="Times New Roman"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1313">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3200" b="0" i="0" u="none" strike="noStrike" cap="none" normalizeH="0" baseline="0" smtClean="0">
                          <a:ln>
                            <a:noFill/>
                          </a:ln>
                          <a:solidFill>
                            <a:schemeClr val="tx1"/>
                          </a:solidFill>
                          <a:effectLst/>
                          <a:latin typeface="Arial Narrow" pitchFamily="34" charset="0"/>
                          <a:ea typeface="MS PGothic" pitchFamily="34" charset="-128"/>
                        </a:rPr>
                        <a:t>CUDA SDK</a:t>
                      </a:r>
                      <a:endParaRPr kumimoji="0" lang="zh-CN" altLang="zh-CN" sz="3200" b="0" i="0" u="none" strike="noStrike" cap="none" normalizeH="0" baseline="0" smtClean="0">
                        <a:ln>
                          <a:noFill/>
                        </a:ln>
                        <a:solidFill>
                          <a:schemeClr val="tx1"/>
                        </a:solidFill>
                        <a:effectLst/>
                        <a:latin typeface="Arial Narrow" pitchFamily="34" charset="0"/>
                        <a:ea typeface="宋体" charset="-122"/>
                        <a:cs typeface="Times New Roman"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3200" b="0" i="0" u="none" strike="noStrike" cap="none" normalizeH="0" baseline="0" dirty="0" smtClean="0">
                          <a:ln>
                            <a:noFill/>
                          </a:ln>
                          <a:solidFill>
                            <a:schemeClr val="tx1"/>
                          </a:solidFill>
                          <a:effectLst/>
                          <a:latin typeface="Arial Narrow" pitchFamily="34" charset="0"/>
                          <a:ea typeface="MS PGothic" pitchFamily="34" charset="-128"/>
                        </a:rPr>
                        <a:t>3.0</a:t>
                      </a:r>
                      <a:endParaRPr kumimoji="0" lang="zh-CN" altLang="zh-CN" sz="3200" b="0" i="0" u="none" strike="noStrike" cap="none" normalizeH="0" baseline="0" dirty="0" smtClean="0">
                        <a:ln>
                          <a:noFill/>
                        </a:ln>
                        <a:solidFill>
                          <a:schemeClr val="tx1"/>
                        </a:solidFill>
                        <a:effectLst/>
                        <a:latin typeface="Arial Narrow" pitchFamily="34" charset="0"/>
                        <a:ea typeface="宋体" charset="-122"/>
                        <a:cs typeface="Times New Roman"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1963">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3200" b="0" i="0" u="none" strike="noStrike" cap="none" normalizeH="0" baseline="0" smtClean="0">
                          <a:ln>
                            <a:noFill/>
                          </a:ln>
                          <a:solidFill>
                            <a:schemeClr val="tx1"/>
                          </a:solidFill>
                          <a:effectLst/>
                          <a:latin typeface="Arial Narrow" pitchFamily="34" charset="0"/>
                          <a:ea typeface="MS PGothic" pitchFamily="34" charset="-128"/>
                        </a:rPr>
                        <a:t>NVIDIA driver</a:t>
                      </a:r>
                      <a:endParaRPr kumimoji="0" lang="zh-CN" altLang="zh-CN" sz="3200" b="0" i="0" u="none" strike="noStrike" cap="none" normalizeH="0" baseline="0" smtClean="0">
                        <a:ln>
                          <a:noFill/>
                        </a:ln>
                        <a:solidFill>
                          <a:schemeClr val="tx1"/>
                        </a:solidFill>
                        <a:effectLst/>
                        <a:latin typeface="Arial Narrow" pitchFamily="34" charset="0"/>
                        <a:ea typeface="宋体" charset="-122"/>
                        <a:cs typeface="Times New Roman"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3200" b="0" i="0" u="none" strike="noStrike" cap="none" normalizeH="0" baseline="0" dirty="0" smtClean="0">
                          <a:ln>
                            <a:noFill/>
                          </a:ln>
                          <a:solidFill>
                            <a:schemeClr val="tx1"/>
                          </a:solidFill>
                          <a:effectLst/>
                          <a:latin typeface="Arial Narrow" pitchFamily="34" charset="0"/>
                          <a:ea typeface="MS PGothic" pitchFamily="34" charset="-128"/>
                        </a:rPr>
                        <a:t>195.36.20</a:t>
                      </a:r>
                      <a:endParaRPr kumimoji="0" lang="zh-CN" altLang="zh-CN" sz="3200" b="0" i="0" u="none" strike="noStrike" cap="none" normalizeH="0" baseline="0" dirty="0" smtClean="0">
                        <a:ln>
                          <a:noFill/>
                        </a:ln>
                        <a:solidFill>
                          <a:schemeClr val="tx1"/>
                        </a:solidFill>
                        <a:effectLst/>
                        <a:latin typeface="Arial Narrow" pitchFamily="34" charset="0"/>
                        <a:ea typeface="宋体" charset="-122"/>
                        <a:cs typeface="Times New Roman"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3200" b="0" i="0" u="none" strike="noStrike" cap="none" normalizeH="0" baseline="0" smtClean="0">
                          <a:ln>
                            <a:noFill/>
                          </a:ln>
                          <a:solidFill>
                            <a:schemeClr val="tx1"/>
                          </a:solidFill>
                          <a:effectLst/>
                          <a:latin typeface="Arial Narrow" pitchFamily="34" charset="0"/>
                          <a:ea typeface="MS PGothic" pitchFamily="34" charset="-128"/>
                        </a:rPr>
                        <a:t>MPI</a:t>
                      </a:r>
                      <a:endParaRPr kumimoji="0" lang="zh-CN" altLang="zh-CN" sz="3200" b="0" i="0" u="none" strike="noStrike" cap="none" normalizeH="0" baseline="0" smtClean="0">
                        <a:ln>
                          <a:noFill/>
                        </a:ln>
                        <a:solidFill>
                          <a:schemeClr val="tx1"/>
                        </a:solidFill>
                        <a:effectLst/>
                        <a:latin typeface="Arial Narrow" pitchFamily="34" charset="0"/>
                        <a:ea typeface="宋体" charset="-122"/>
                        <a:cs typeface="Times New Roman"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3200" b="0" i="0" u="none" strike="noStrike" cap="none" normalizeH="0" baseline="0" dirty="0" err="1" smtClean="0">
                          <a:ln>
                            <a:noFill/>
                          </a:ln>
                          <a:solidFill>
                            <a:schemeClr val="tx1"/>
                          </a:solidFill>
                          <a:effectLst/>
                          <a:latin typeface="Arial Narrow" pitchFamily="34" charset="0"/>
                          <a:ea typeface="MS PGothic" pitchFamily="34" charset="-128"/>
                        </a:rPr>
                        <a:t>OpenMPI</a:t>
                      </a:r>
                      <a:r>
                        <a:rPr kumimoji="0" lang="en-US" altLang="zh-CN" sz="3200" b="0" i="0" u="none" strike="noStrike" cap="none" normalizeH="0" baseline="0" dirty="0" smtClean="0">
                          <a:ln>
                            <a:noFill/>
                          </a:ln>
                          <a:solidFill>
                            <a:schemeClr val="tx1"/>
                          </a:solidFill>
                          <a:effectLst/>
                          <a:latin typeface="Arial Narrow" pitchFamily="34" charset="0"/>
                          <a:ea typeface="MS PGothic" pitchFamily="34" charset="-128"/>
                        </a:rPr>
                        <a:t> 1.4.2</a:t>
                      </a:r>
                      <a:endParaRPr kumimoji="0" lang="zh-CN" altLang="zh-CN" sz="3200" b="0" i="0" u="none" strike="noStrike" cap="none" normalizeH="0" baseline="0" dirty="0" smtClean="0">
                        <a:ln>
                          <a:noFill/>
                        </a:ln>
                        <a:solidFill>
                          <a:schemeClr val="tx1"/>
                        </a:solidFill>
                        <a:effectLst/>
                        <a:latin typeface="Arial Narrow" pitchFamily="34" charset="0"/>
                        <a:ea typeface="宋体" charset="-122"/>
                        <a:cs typeface="Times New Roman"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1313">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3200" b="0" i="0" u="none" strike="noStrike" cap="none" normalizeH="0" baseline="0" dirty="0" smtClean="0">
                          <a:ln>
                            <a:noFill/>
                          </a:ln>
                          <a:solidFill>
                            <a:schemeClr val="tx1"/>
                          </a:solidFill>
                          <a:effectLst/>
                          <a:latin typeface="Arial Narrow" pitchFamily="34" charset="0"/>
                          <a:ea typeface="MS PGothic" pitchFamily="34" charset="-128"/>
                        </a:rPr>
                        <a:t>BLAS</a:t>
                      </a:r>
                      <a:endParaRPr kumimoji="0" lang="zh-CN" altLang="zh-CN" sz="3200" b="0" i="0" u="none" strike="noStrike" cap="none" normalizeH="0" baseline="0" dirty="0" smtClean="0">
                        <a:ln>
                          <a:noFill/>
                        </a:ln>
                        <a:solidFill>
                          <a:schemeClr val="tx1"/>
                        </a:solidFill>
                        <a:effectLst/>
                        <a:latin typeface="Arial Narrow" pitchFamily="34" charset="0"/>
                        <a:ea typeface="宋体" charset="-122"/>
                        <a:cs typeface="Times New Roman"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3200" b="0" i="0" u="none" strike="noStrike" cap="none" normalizeH="0" baseline="0" dirty="0" smtClean="0">
                          <a:ln>
                            <a:noFill/>
                          </a:ln>
                          <a:solidFill>
                            <a:schemeClr val="tx1"/>
                          </a:solidFill>
                          <a:effectLst/>
                          <a:latin typeface="Arial Narrow" pitchFamily="34" charset="0"/>
                          <a:ea typeface="MS PGothic" pitchFamily="34" charset="-128"/>
                        </a:rPr>
                        <a:t>GotoBLAS2-1.13</a:t>
                      </a:r>
                      <a:endParaRPr kumimoji="0" lang="zh-CN" altLang="zh-CN" sz="3200" b="0" i="0" u="none" strike="noStrike" cap="none" normalizeH="0" baseline="0" dirty="0" smtClean="0">
                        <a:ln>
                          <a:noFill/>
                        </a:ln>
                        <a:solidFill>
                          <a:schemeClr val="tx1"/>
                        </a:solidFill>
                        <a:effectLst/>
                        <a:latin typeface="Arial Narrow" pitchFamily="34" charset="0"/>
                        <a:ea typeface="宋体" charset="-122"/>
                        <a:cs typeface="Times New Roman"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103" name="矩形 2"/>
          <p:cNvSpPr>
            <a:spLocks noChangeArrowheads="1"/>
          </p:cNvSpPr>
          <p:nvPr/>
        </p:nvSpPr>
        <p:spPr bwMode="auto">
          <a:xfrm>
            <a:off x="0" y="0"/>
            <a:ext cx="32918400" cy="0"/>
          </a:xfrm>
          <a:prstGeom prst="rect">
            <a:avLst/>
          </a:prstGeom>
          <a:noFill/>
          <a:ln w="9525">
            <a:noFill/>
            <a:miter lim="800000"/>
            <a:headEnd/>
            <a:tailEnd/>
          </a:ln>
        </p:spPr>
        <p:txBody>
          <a:bodyPr wrap="none" anchor="ctr">
            <a:spAutoFit/>
          </a:bodyPr>
          <a:lstStyle/>
          <a:p>
            <a:endParaRPr lang="zh-CN" altLang="en-US"/>
          </a:p>
        </p:txBody>
      </p:sp>
      <p:graphicFrame>
        <p:nvGraphicFramePr>
          <p:cNvPr id="1066" name="Object 42"/>
          <p:cNvGraphicFramePr>
            <a:graphicFrameLocks noChangeAspect="1"/>
          </p:cNvGraphicFramePr>
          <p:nvPr/>
        </p:nvGraphicFramePr>
        <p:xfrm>
          <a:off x="5041782" y="38583513"/>
          <a:ext cx="7460481" cy="3524482"/>
        </p:xfrm>
        <a:graphic>
          <a:graphicData uri="http://schemas.openxmlformats.org/presentationml/2006/ole">
            <p:oleObj spid="_x0000_s1066" r:id="rId5" imgW="4894602" imgH="2317885" progId="Visio.Drawing.11">
              <p:embed/>
            </p:oleObj>
          </a:graphicData>
        </a:graphic>
      </p:graphicFrame>
      <p:graphicFrame>
        <p:nvGraphicFramePr>
          <p:cNvPr id="9" name="图表 8"/>
          <p:cNvGraphicFramePr/>
          <p:nvPr/>
        </p:nvGraphicFramePr>
        <p:xfrm>
          <a:off x="19634699" y="11375637"/>
          <a:ext cx="6589059" cy="3442446"/>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图表 9"/>
          <p:cNvGraphicFramePr/>
          <p:nvPr/>
        </p:nvGraphicFramePr>
        <p:xfrm>
          <a:off x="16886887" y="25231535"/>
          <a:ext cx="6971633" cy="3951698"/>
        </p:xfrm>
        <a:graphic>
          <a:graphicData uri="http://schemas.openxmlformats.org/drawingml/2006/chart">
            <c:chart xmlns:c="http://schemas.openxmlformats.org/drawingml/2006/chart" xmlns:r="http://schemas.openxmlformats.org/officeDocument/2006/relationships" r:id="rId7"/>
          </a:graphicData>
        </a:graphic>
      </p:graphicFrame>
      <p:pic>
        <p:nvPicPr>
          <p:cNvPr id="1106" name="图片 10"/>
          <p:cNvPicPr>
            <a:picLocks noChangeAspect="1" noChangeArrowheads="1"/>
          </p:cNvPicPr>
          <p:nvPr/>
        </p:nvPicPr>
        <p:blipFill>
          <a:blip r:embed="rId8"/>
          <a:srcRect/>
          <a:stretch>
            <a:fillRect/>
          </a:stretch>
        </p:blipFill>
        <p:spPr bwMode="auto">
          <a:xfrm>
            <a:off x="24349910" y="25372175"/>
            <a:ext cx="6053181" cy="3711005"/>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NVIDIA GTC Slide Master">
  <a:themeElements>
    <a:clrScheme name="Custom 1">
      <a:dk1>
        <a:sysClr val="windowText" lastClr="000000"/>
      </a:dk1>
      <a:lt1>
        <a:sysClr val="window" lastClr="FFFFFF"/>
      </a:lt1>
      <a:dk2>
        <a:srgbClr val="000000"/>
      </a:dk2>
      <a:lt2>
        <a:srgbClr val="FFFFFF"/>
      </a:lt2>
      <a:accent1>
        <a:srgbClr val="004831"/>
      </a:accent1>
      <a:accent2>
        <a:srgbClr val="76B900"/>
      </a:accent2>
      <a:accent3>
        <a:srgbClr val="599A9B"/>
      </a:accent3>
      <a:accent4>
        <a:srgbClr val="C4DF9B"/>
      </a:accent4>
      <a:accent5>
        <a:srgbClr val="717379"/>
      </a:accent5>
      <a:accent6>
        <a:srgbClr val="BCBDC0"/>
      </a:accent6>
      <a:hlink>
        <a:srgbClr val="C86414"/>
      </a:hlink>
      <a:folHlink>
        <a:srgbClr val="FFC000"/>
      </a:folHlink>
    </a:clrScheme>
    <a:fontScheme name="NVIDIA PPT Font Family">
      <a:majorFont>
        <a:latin typeface="Trebuchet MS"/>
        <a:ea typeface=""/>
        <a:cs typeface=""/>
      </a:majorFont>
      <a:minorFont>
        <a:latin typeface="Trebuchet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7622</TotalTime>
  <Words>1000</Words>
  <Application>Microsoft Office PowerPoint</Application>
  <PresentationFormat>自定义</PresentationFormat>
  <Paragraphs>125</Paragraphs>
  <Slides>1</Slides>
  <Notes>1</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1</vt:i4>
      </vt:variant>
    </vt:vector>
  </HeadingPairs>
  <TitlesOfParts>
    <vt:vector size="3" baseType="lpstr">
      <vt:lpstr>NVIDIA GTC Slide Master</vt:lpstr>
      <vt:lpstr>Microsoft Visio 绘图</vt:lpstr>
      <vt:lpstr>幻灯片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Jennifer Hohn</dc:creator>
  <cp:lastModifiedBy>traits</cp:lastModifiedBy>
  <cp:revision>634</cp:revision>
  <cp:lastPrinted>2010-08-23T13:07:03Z</cp:lastPrinted>
  <dcterms:created xsi:type="dcterms:W3CDTF">2010-03-30T23:48:00Z</dcterms:created>
  <dcterms:modified xsi:type="dcterms:W3CDTF">2010-08-24T01:42:30Z</dcterms:modified>
</cp:coreProperties>
</file>