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6" r:id="rId2"/>
    <p:sldId id="318" r:id="rId3"/>
    <p:sldId id="320" r:id="rId4"/>
    <p:sldId id="321" r:id="rId5"/>
    <p:sldId id="326" r:id="rId6"/>
    <p:sldId id="327" r:id="rId7"/>
    <p:sldId id="322" r:id="rId8"/>
    <p:sldId id="272" r:id="rId9"/>
    <p:sldId id="311" r:id="rId10"/>
    <p:sldId id="309" r:id="rId11"/>
    <p:sldId id="312" r:id="rId12"/>
    <p:sldId id="301" r:id="rId13"/>
    <p:sldId id="302" r:id="rId14"/>
    <p:sldId id="303" r:id="rId15"/>
    <p:sldId id="304" r:id="rId16"/>
    <p:sldId id="330" r:id="rId17"/>
    <p:sldId id="331" r:id="rId18"/>
    <p:sldId id="305" r:id="rId19"/>
    <p:sldId id="328" r:id="rId20"/>
    <p:sldId id="308" r:id="rId21"/>
    <p:sldId id="314" r:id="rId22"/>
    <p:sldId id="335" r:id="rId23"/>
    <p:sldId id="317" r:id="rId24"/>
    <p:sldId id="325" r:id="rId25"/>
    <p:sldId id="338" r:id="rId26"/>
    <p:sldId id="329" r:id="rId27"/>
    <p:sldId id="324" r:id="rId28"/>
    <p:sldId id="337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Fira Sans" panose="020B0503050000020004" pitchFamily="34" charset="0"/>
      <p:regular r:id="rId36"/>
      <p:bold r:id="rId37"/>
      <p:italic r:id="rId38"/>
      <p:boldItalic r:id="rId39"/>
    </p:embeddedFont>
    <p:embeddedFont>
      <p:font typeface="Lato" panose="020F0502020204030203" pitchFamily="34" charset="0"/>
      <p:regular r:id="rId40"/>
      <p:bold r:id="rId41"/>
      <p:italic r:id="rId42"/>
      <p:boldItalic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tling" initials="C" lastIdx="1" clrIdx="0">
    <p:extLst>
      <p:ext uri="{19B8F6BF-5375-455C-9EA6-DF929625EA0E}">
        <p15:presenceInfo xmlns:p15="http://schemas.microsoft.com/office/powerpoint/2012/main" userId="Catl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5" autoAdjust="0"/>
    <p:restoredTop sz="89741" autoAdjust="0"/>
  </p:normalViewPr>
  <p:slideViewPr>
    <p:cSldViewPr snapToGrid="0">
      <p:cViewPr varScale="1">
        <p:scale>
          <a:sx n="108" d="100"/>
          <a:sy n="108" d="100"/>
        </p:scale>
        <p:origin x="91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font" Target="fonts/font1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D9571-44B1-4FF8-81BC-EC51C8AC3EBB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B9786-8676-48B8-B9D4-203DA9253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476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54331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905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87F1A-2101-488E-AE5D-D7948290F46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43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281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87F1A-2101-488E-AE5D-D7948290F46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871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87F1A-2101-488E-AE5D-D7948290F46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426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87F1A-2101-488E-AE5D-D7948290F46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320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87F1A-2101-488E-AE5D-D7948290F46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149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337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3101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024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5731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737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820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996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204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474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654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58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373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87F1A-2101-488E-AE5D-D7948290F4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077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87F1A-2101-488E-AE5D-D7948290F46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24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d Footer - Title &amp;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87417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/>
          <p:nvPr/>
        </p:nvSpPr>
        <p:spPr>
          <a:xfrm flipH="1">
            <a:off x="25825" y="4617750"/>
            <a:ext cx="9143874" cy="548377"/>
          </a:xfrm>
          <a:custGeom>
            <a:avLst/>
            <a:gdLst/>
            <a:ahLst/>
            <a:cxnLst/>
            <a:rect l="0" t="0" r="0" b="0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1" name="Shape 21"/>
          <p:cNvSpPr/>
          <p:nvPr/>
        </p:nvSpPr>
        <p:spPr>
          <a:xfrm flipH="1">
            <a:off x="-12535" y="4686832"/>
            <a:ext cx="4769785" cy="473975"/>
          </a:xfrm>
          <a:custGeom>
            <a:avLst/>
            <a:gdLst/>
            <a:ahLst/>
            <a:cxnLst/>
            <a:rect l="0" t="0" r="0" b="0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6225" y="1305875"/>
            <a:ext cx="8667000" cy="344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675" y="4787450"/>
            <a:ext cx="503925" cy="3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Yellow &amp; 1 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Yellow &amp; 3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" name="Shape 9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189175" y="2441125"/>
            <a:ext cx="3315000" cy="8558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198175" y="3450024"/>
            <a:ext cx="3315000" cy="85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Green &amp; 1 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Red">
    <p:bg>
      <p:bgPr>
        <a:solidFill>
          <a:srgbClr val="EA4335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22" name="Shape 122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sp>
        <p:nvSpPr>
          <p:cNvPr id="123" name="Shape 123"/>
          <p:cNvSpPr/>
          <p:nvPr/>
        </p:nvSpPr>
        <p:spPr>
          <a:xfrm flipH="1">
            <a:off x="3450350" y="767949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Yellow">
    <p:bg>
      <p:bgPr>
        <a:solidFill>
          <a:srgbClr val="F4B400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 flipH="1">
            <a:off x="3450350" y="767949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/>
              <a:t>‹#›</a:t>
            </a:fld>
            <a:endParaRPr lang="en-GB" sz="13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Gray">
    <p:bg>
      <p:bgPr>
        <a:solidFill>
          <a:srgbClr val="999999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 flipH="1">
            <a:off x="3450350" y="767949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/>
              <a:t>‹#›</a:t>
            </a:fld>
            <a:endParaRPr lang="en-GB" sz="13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 Footer">
  <p:cSld name="1_Blank Blue Foot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448A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-19118" y="4626759"/>
            <a:ext cx="9182236" cy="548378"/>
            <a:chOff x="-19118" y="4617750"/>
            <a:chExt cx="9182236" cy="548378"/>
          </a:xfrm>
        </p:grpSpPr>
        <p:sp>
          <p:nvSpPr>
            <p:cNvPr id="50" name="Google Shape;50;p7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1" name="Google Shape;51;p7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22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een Footer - Title &amp; 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87945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1075" y="4617750"/>
            <a:ext cx="9088625" cy="548375"/>
          </a:xfrm>
          <a:custGeom>
            <a:avLst/>
            <a:gdLst/>
            <a:ahLst/>
            <a:cxnLst/>
            <a:rect l="0" t="0" r="0" b="0"/>
            <a:pathLst>
              <a:path w="363545" h="21935" extrusionOk="0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flipH="1">
            <a:off x="-12535" y="4686832"/>
            <a:ext cx="4769785" cy="473975"/>
          </a:xfrm>
          <a:custGeom>
            <a:avLst/>
            <a:gdLst/>
            <a:ahLst/>
            <a:cxnLst/>
            <a:rect l="0" t="0" r="0" b="0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34625" y="1185875"/>
            <a:ext cx="8459400" cy="350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275" y="4787462"/>
            <a:ext cx="503925" cy="3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y Footer - Title &amp; 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 flipH="1">
            <a:off x="25825" y="4617750"/>
            <a:ext cx="9143874" cy="548377"/>
          </a:xfrm>
          <a:custGeom>
            <a:avLst/>
            <a:gdLst/>
            <a:ahLst/>
            <a:cxnLst/>
            <a:rect l="0" t="0" r="0" b="0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1" name="Shape 41"/>
          <p:cNvSpPr/>
          <p:nvPr/>
        </p:nvSpPr>
        <p:spPr>
          <a:xfrm flipH="1">
            <a:off x="-12535" y="4686832"/>
            <a:ext cx="4769785" cy="473975"/>
          </a:xfrm>
          <a:custGeom>
            <a:avLst/>
            <a:gdLst/>
            <a:ahLst/>
            <a:cxnLst/>
            <a:rect l="0" t="0" r="0" b="0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87129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67100" y="1185875"/>
            <a:ext cx="8712900" cy="356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" name="Shape 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275" y="4787462"/>
            <a:ext cx="503925" cy="3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lue Foot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GB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448A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 b="1"/>
            </a:lvl2pPr>
            <a:lvl3pPr lvl="2" rtl="0">
              <a:spcBef>
                <a:spcPts val="0"/>
              </a:spcBef>
              <a:defRPr b="1"/>
            </a:lvl3pPr>
            <a:lvl4pPr lvl="3" rtl="0">
              <a:spcBef>
                <a:spcPts val="0"/>
              </a:spcBef>
              <a:defRPr b="1"/>
            </a:lvl4pPr>
            <a:lvl5pPr lvl="4" rtl="0">
              <a:spcBef>
                <a:spcPts val="0"/>
              </a:spcBef>
              <a:defRPr b="1"/>
            </a:lvl5pPr>
            <a:lvl6pPr lvl="5" rtl="0">
              <a:spcBef>
                <a:spcPts val="0"/>
              </a:spcBef>
              <a:defRPr b="1"/>
            </a:lvl6pPr>
            <a:lvl7pPr lvl="6" rtl="0">
              <a:spcBef>
                <a:spcPts val="0"/>
              </a:spcBef>
              <a:defRPr b="1"/>
            </a:lvl7pPr>
            <a:lvl8pPr lvl="7" rtl="0">
              <a:spcBef>
                <a:spcPts val="0"/>
              </a:spcBef>
              <a:defRPr b="1"/>
            </a:lvl8pPr>
            <a:lvl9pPr lvl="8" rtl="0">
              <a:spcBef>
                <a:spcPts val="0"/>
              </a:spcBef>
              <a:defRPr b="1"/>
            </a:lvl9pPr>
          </a:lstStyle>
          <a:p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-19117" y="4626757"/>
            <a:ext cx="9182235" cy="548377"/>
            <a:chOff x="-19117" y="4617750"/>
            <a:chExt cx="9182235" cy="548377"/>
          </a:xfrm>
        </p:grpSpPr>
        <p:sp>
          <p:nvSpPr>
            <p:cNvPr id="50" name="Shape 50"/>
            <p:cNvSpPr/>
            <p:nvPr/>
          </p:nvSpPr>
          <p:spPr>
            <a:xfrm flipH="1">
              <a:off x="19243" y="4617750"/>
              <a:ext cx="9143874" cy="548377"/>
            </a:xfrm>
            <a:custGeom>
              <a:avLst/>
              <a:gdLst/>
              <a:ahLst/>
              <a:cxnLst/>
              <a:rect l="0" t="0" r="0" b="0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1" name="Shape 51"/>
            <p:cNvSpPr/>
            <p:nvPr/>
          </p:nvSpPr>
          <p:spPr>
            <a:xfrm flipH="1">
              <a:off x="-19117" y="4677825"/>
              <a:ext cx="4769785" cy="473975"/>
            </a:xfrm>
            <a:custGeom>
              <a:avLst/>
              <a:gdLst/>
              <a:ahLst/>
              <a:cxnLst/>
              <a:rect l="0" t="0" r="0" b="0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/>
              <a:t>‹#›</a:t>
            </a:fld>
            <a:endParaRPr lang="en-GB" sz="13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Gray Foot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63500" y="4617750"/>
            <a:ext cx="9106199" cy="548377"/>
          </a:xfrm>
          <a:custGeom>
            <a:avLst/>
            <a:gdLst/>
            <a:ahLst/>
            <a:cxnLst/>
            <a:rect l="0" t="0" r="0" b="0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61" name="Shape 61"/>
          <p:cNvSpPr/>
          <p:nvPr/>
        </p:nvSpPr>
        <p:spPr>
          <a:xfrm flipH="1">
            <a:off x="-12535" y="4686832"/>
            <a:ext cx="4769785" cy="473975"/>
          </a:xfrm>
          <a:custGeom>
            <a:avLst/>
            <a:gdLst/>
            <a:ahLst/>
            <a:cxnLst/>
            <a:rect l="0" t="0" r="0" b="0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/>
              <a:t>‹#›</a:t>
            </a:fld>
            <a:endParaRPr lang="en-GB" sz="1300"/>
          </a:p>
        </p:txBody>
      </p:sp>
      <p:pic>
        <p:nvPicPr>
          <p:cNvPr id="64" name="Shape 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275" y="4787462"/>
            <a:ext cx="503925" cy="3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/>
              <a:t>‹#›</a:t>
            </a:fld>
            <a:endParaRPr lang="en-GB" sz="13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Blue &amp; 3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189175" y="2441125"/>
            <a:ext cx="3315000" cy="8558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3"/>
          </p:nvPr>
        </p:nvSpPr>
        <p:spPr>
          <a:xfrm>
            <a:off x="198175" y="3450024"/>
            <a:ext cx="3315000" cy="85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Red &amp; 1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Color Red &amp; 3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189175" y="2441125"/>
            <a:ext cx="3315000" cy="8558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198175" y="3450024"/>
            <a:ext cx="3315000" cy="85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accent2"/>
              </a:buClr>
              <a:buSzPct val="1000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buClr>
                <a:schemeClr val="accent2"/>
              </a:buClr>
              <a:buSzPct val="1000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buClr>
                <a:schemeClr val="accent2"/>
              </a:buClr>
              <a:buSzPct val="1000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buClr>
                <a:schemeClr val="accent2"/>
              </a:buClr>
              <a:buSzPct val="1000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buClr>
                <a:schemeClr val="accent2"/>
              </a:buClr>
              <a:buSzPct val="1000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buClr>
                <a:schemeClr val="accent2"/>
              </a:buClr>
              <a:buSzPct val="1000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buClr>
                <a:schemeClr val="accent2"/>
              </a:buClr>
              <a:buSzPct val="1000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buClr>
                <a:schemeClr val="accent2"/>
              </a:buClr>
              <a:buSzPct val="1000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buClr>
                <a:schemeClr val="accent2"/>
              </a:buClr>
              <a:buSzPct val="1000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522174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Char char="●"/>
              <a:defRPr sz="1800">
                <a:solidFill>
                  <a:schemeClr val="accen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Char char="○"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Char char="■"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Char char="●"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Char char="○"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Char char="■"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Char char="●"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Char char="○"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</a:rPr>
              <a:t>‹#›</a:t>
            </a:fld>
            <a:endParaRPr lang="en-GB" sz="1000">
              <a:solidFill>
                <a:schemeClr val="accent1"/>
              </a:solidFill>
            </a:endParaRPr>
          </a:p>
        </p:txBody>
      </p:sp>
      <p:pic>
        <p:nvPicPr>
          <p:cNvPr id="9" name="Shape 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91275" y="4787462"/>
            <a:ext cx="503925" cy="3183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6" r:id="rId13"/>
    <p:sldLayoutId id="2147483667" r:id="rId14"/>
    <p:sldLayoutId id="2147483669" r:id="rId15"/>
    <p:sldLayoutId id="214748367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k700.github.io/2017/12/28/afl-internal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leeeddin.github.io/AFL%E6%BA%90%E7%A0%81%E9%98%85%E8%AF%BB%E7%AC%94%E8%AE%B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86835" y="515386"/>
            <a:ext cx="8799300" cy="7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indent="0" algn="ctr"/>
            <a:r>
              <a:rPr lang="zh-CN" altLang="en-US" sz="4800" b="1" dirty="0"/>
              <a:t>模糊测试：</a:t>
            </a:r>
            <a:r>
              <a:rPr lang="en-US" altLang="zh-CN" sz="4800" b="1" dirty="0"/>
              <a:t>AFL</a:t>
            </a:r>
            <a:endParaRPr lang="en-GB" sz="4800" b="1" dirty="0"/>
          </a:p>
        </p:txBody>
      </p:sp>
      <p:sp>
        <p:nvSpPr>
          <p:cNvPr id="161" name="Shape 161"/>
          <p:cNvSpPr txBox="1">
            <a:spLocks noGrp="1"/>
          </p:cNvSpPr>
          <p:nvPr>
            <p:ph type="subTitle" idx="4294967295"/>
          </p:nvPr>
        </p:nvSpPr>
        <p:spPr>
          <a:xfrm>
            <a:off x="975899" y="3516200"/>
            <a:ext cx="4158300" cy="75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/>
              <a:t>汇报人：</a:t>
            </a:r>
            <a:r>
              <a:rPr lang="zh-CN" altLang="en-US" dirty="0"/>
              <a:t>王奔、李建国</a:t>
            </a:r>
            <a:endParaRPr lang="en-US" altLang="zh-CN" dirty="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>
              <a:spcAft>
                <a:spcPts val="0"/>
              </a:spcAft>
              <a:buNone/>
            </a:pP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1CCE4-5E49-4F8B-A45C-78C10795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Evolving </a:t>
            </a:r>
            <a:r>
              <a:rPr lang="zh-CN" altLang="en-US" dirty="0"/>
              <a:t>：共享内存</a:t>
            </a:r>
          </a:p>
        </p:txBody>
      </p:sp>
      <p:sp>
        <p:nvSpPr>
          <p:cNvPr id="3" name="Google Shape;213;p34">
            <a:extLst>
              <a:ext uri="{FF2B5EF4-FFF2-40B4-BE49-F238E27FC236}">
                <a16:creationId xmlns:a16="http://schemas.microsoft.com/office/drawing/2014/main" id="{9FB99154-D347-4732-9AF8-C1B79F282EBD}"/>
              </a:ext>
            </a:extLst>
          </p:cNvPr>
          <p:cNvSpPr txBox="1">
            <a:spLocks/>
          </p:cNvSpPr>
          <p:nvPr/>
        </p:nvSpPr>
        <p:spPr>
          <a:xfrm>
            <a:off x="373783" y="853440"/>
            <a:ext cx="8126750" cy="393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5725" indent="0">
              <a:buClr>
                <a:schemeClr val="dk2"/>
              </a:buClr>
              <a:buNone/>
            </a:pPr>
            <a:endParaRPr lang="en-US" altLang="zh-CN" kern="1300" dirty="0">
              <a:latin typeface="+mn-lt"/>
              <a:ea typeface="Roboto"/>
              <a:cs typeface="Roboto"/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r>
              <a:rPr lang="en-US" altLang="zh-CN" kern="1300" dirty="0">
                <a:latin typeface="+mn-lt"/>
                <a:ea typeface="Roboto"/>
                <a:cs typeface="Roboto"/>
                <a:sym typeface="Roboto"/>
              </a:rPr>
              <a:t>AFL</a:t>
            </a:r>
            <a:r>
              <a:rPr lang="zh-CN" altLang="en-US" kern="1300" dirty="0">
                <a:latin typeface="+mn-lt"/>
                <a:ea typeface="Roboto"/>
                <a:cs typeface="Roboto"/>
                <a:sym typeface="Roboto"/>
              </a:rPr>
              <a:t>并不是对输入文件无脑地随机变化，其最大特点就是会对</a:t>
            </a:r>
            <a:r>
              <a:rPr lang="en-US" altLang="zh-CN" kern="1300" dirty="0">
                <a:latin typeface="+mn-lt"/>
                <a:ea typeface="Roboto"/>
                <a:cs typeface="Roboto"/>
                <a:sym typeface="Roboto"/>
              </a:rPr>
              <a:t>target</a:t>
            </a:r>
            <a:r>
              <a:rPr lang="zh-CN" altLang="en-US" kern="1300" dirty="0">
                <a:latin typeface="+mn-lt"/>
                <a:ea typeface="Roboto"/>
                <a:cs typeface="Roboto"/>
                <a:sym typeface="Roboto"/>
              </a:rPr>
              <a:t>进行插桩，通过代码覆盖率的反馈来指导</a:t>
            </a:r>
            <a:r>
              <a:rPr lang="en-US" altLang="zh-CN" kern="1300" dirty="0">
                <a:latin typeface="+mn-lt"/>
                <a:ea typeface="Roboto"/>
                <a:cs typeface="Roboto"/>
                <a:sym typeface="Roboto"/>
              </a:rPr>
              <a:t>mutated input</a:t>
            </a:r>
            <a:r>
              <a:rPr lang="zh-CN" altLang="en-US" kern="1300" dirty="0">
                <a:latin typeface="+mn-lt"/>
                <a:ea typeface="Roboto"/>
                <a:cs typeface="Roboto"/>
                <a:sym typeface="Roboto"/>
              </a:rPr>
              <a:t>的生成。</a:t>
            </a:r>
            <a:endParaRPr lang="en-US" altLang="zh-CN" kern="1300" dirty="0">
              <a:latin typeface="+mn-lt"/>
              <a:ea typeface="Roboto"/>
              <a:cs typeface="Roboto"/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endParaRPr lang="en-US" altLang="zh-CN" kern="1300" dirty="0">
              <a:latin typeface="+mn-lt"/>
              <a:ea typeface="Roboto"/>
              <a:cs typeface="Roboto"/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r>
              <a:rPr lang="zh-CN" altLang="en-US" kern="1300" dirty="0">
                <a:latin typeface="+mn-lt"/>
                <a:ea typeface="Roboto"/>
                <a:cs typeface="Roboto"/>
                <a:sym typeface="Roboto"/>
              </a:rPr>
              <a:t>插桩后的</a:t>
            </a:r>
            <a:r>
              <a:rPr lang="en-US" altLang="zh-CN" kern="1300" dirty="0">
                <a:latin typeface="+mn-lt"/>
                <a:ea typeface="Roboto"/>
                <a:cs typeface="Roboto"/>
                <a:sym typeface="Roboto"/>
              </a:rPr>
              <a:t>target</a:t>
            </a:r>
            <a:r>
              <a:rPr lang="zh-CN" altLang="en-US" kern="1300" dirty="0">
                <a:latin typeface="+mn-lt"/>
                <a:ea typeface="Roboto"/>
                <a:cs typeface="Roboto"/>
                <a:sym typeface="Roboto"/>
              </a:rPr>
              <a:t>，会记录执行过程中的分支信息；</a:t>
            </a:r>
            <a:endParaRPr lang="en-US" altLang="zh-CN" kern="1300" dirty="0">
              <a:latin typeface="+mn-lt"/>
              <a:ea typeface="Roboto"/>
              <a:cs typeface="Roboto"/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r>
              <a:rPr lang="zh-CN" altLang="en-US" kern="1300" dirty="0">
                <a:latin typeface="+mn-lt"/>
                <a:ea typeface="Roboto"/>
                <a:cs typeface="Roboto"/>
                <a:sym typeface="Roboto"/>
              </a:rPr>
              <a:t>随后，</a:t>
            </a:r>
            <a:r>
              <a:rPr lang="en-US" altLang="zh-CN" kern="1300" dirty="0">
                <a:latin typeface="+mn-lt"/>
                <a:ea typeface="Roboto"/>
                <a:cs typeface="Roboto"/>
                <a:sym typeface="Roboto"/>
              </a:rPr>
              <a:t>AFL</a:t>
            </a:r>
            <a:r>
              <a:rPr lang="zh-CN" altLang="en-US" kern="1300" dirty="0">
                <a:latin typeface="+mn-lt"/>
                <a:ea typeface="Roboto"/>
                <a:cs typeface="Roboto"/>
                <a:sym typeface="Roboto"/>
              </a:rPr>
              <a:t>根据这些信息判断代码执行流程和代码覆盖率，从而指导变异；</a:t>
            </a:r>
            <a:endParaRPr lang="en-US" altLang="zh-CN" kern="1300" dirty="0">
              <a:latin typeface="+mn-lt"/>
              <a:ea typeface="Roboto"/>
              <a:cs typeface="Roboto"/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endParaRPr lang="en-US" altLang="zh-CN" kern="1300" dirty="0">
              <a:latin typeface="+mn-lt"/>
              <a:ea typeface="Roboto"/>
              <a:cs typeface="Roboto"/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r>
              <a:rPr lang="zh-CN" altLang="en-US" b="1" kern="1300" dirty="0">
                <a:latin typeface="+mn-lt"/>
                <a:ea typeface="Roboto"/>
                <a:cs typeface="Roboto"/>
                <a:sym typeface="Roboto"/>
              </a:rPr>
              <a:t>共享内存</a:t>
            </a:r>
            <a:r>
              <a:rPr lang="zh-CN" altLang="en-US" kern="1300" dirty="0">
                <a:latin typeface="+mn-lt"/>
                <a:ea typeface="Roboto"/>
                <a:cs typeface="Roboto"/>
                <a:sym typeface="Roboto"/>
              </a:rPr>
              <a:t>便是用于</a:t>
            </a:r>
            <a:r>
              <a:rPr lang="en-US" altLang="zh-CN" kern="1300" dirty="0">
                <a:latin typeface="+mn-lt"/>
                <a:ea typeface="Roboto"/>
                <a:cs typeface="Roboto"/>
                <a:sym typeface="Roboto"/>
              </a:rPr>
              <a:t>AFL</a:t>
            </a:r>
            <a:r>
              <a:rPr lang="zh-CN" altLang="en-US" kern="1300" dirty="0">
                <a:latin typeface="+mn-lt"/>
                <a:ea typeface="Roboto"/>
                <a:cs typeface="Roboto"/>
                <a:sym typeface="Roboto"/>
              </a:rPr>
              <a:t>进程和</a:t>
            </a:r>
            <a:r>
              <a:rPr lang="en-US" altLang="zh-CN" kern="1300" dirty="0">
                <a:latin typeface="+mn-lt"/>
                <a:ea typeface="Roboto"/>
                <a:cs typeface="Roboto"/>
                <a:sym typeface="Roboto"/>
              </a:rPr>
              <a:t>target</a:t>
            </a:r>
            <a:r>
              <a:rPr lang="zh-CN" altLang="en-US" kern="1300" dirty="0">
                <a:latin typeface="+mn-lt"/>
                <a:ea typeface="Roboto"/>
                <a:cs typeface="Roboto"/>
                <a:sym typeface="Roboto"/>
              </a:rPr>
              <a:t>进程通信，传达覆盖率信息。</a:t>
            </a:r>
            <a:endParaRPr lang="en-US" altLang="zh-CN" kern="1300" dirty="0">
              <a:latin typeface="+mn-lt"/>
              <a:ea typeface="Roboto"/>
              <a:cs typeface="Roboto"/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r>
              <a:rPr lang="en-US" altLang="zh-CN" kern="1300" dirty="0">
                <a:latin typeface="+mn-lt"/>
                <a:ea typeface="Roboto"/>
                <a:cs typeface="Roboto"/>
                <a:sym typeface="Roboto"/>
              </a:rPr>
              <a:t>target</a:t>
            </a:r>
            <a:r>
              <a:rPr lang="zh-CN" altLang="en-US" kern="1300" dirty="0">
                <a:latin typeface="+mn-lt"/>
                <a:ea typeface="Roboto"/>
                <a:cs typeface="Roboto"/>
                <a:sym typeface="Roboto"/>
              </a:rPr>
              <a:t>进程写入共享内存，记录一个测试用例执行</a:t>
            </a:r>
            <a:r>
              <a:rPr lang="en-US" altLang="zh-CN" kern="1300" dirty="0">
                <a:latin typeface="+mn-lt"/>
                <a:ea typeface="Roboto"/>
                <a:cs typeface="Roboto"/>
                <a:sym typeface="Roboto"/>
              </a:rPr>
              <a:t>target</a:t>
            </a:r>
            <a:r>
              <a:rPr lang="zh-CN" altLang="en-US" kern="1300" dirty="0">
                <a:latin typeface="+mn-lt"/>
                <a:ea typeface="Roboto"/>
                <a:cs typeface="Roboto"/>
                <a:sym typeface="Roboto"/>
              </a:rPr>
              <a:t>的边覆盖信息；</a:t>
            </a:r>
            <a:endParaRPr lang="en-US" altLang="zh-CN" kern="1300" dirty="0">
              <a:latin typeface="+mn-lt"/>
              <a:ea typeface="Roboto"/>
              <a:cs typeface="Roboto"/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r>
              <a:rPr lang="en-US" altLang="zh-CN" kern="1300" dirty="0">
                <a:latin typeface="+mn-lt"/>
                <a:ea typeface="Roboto"/>
                <a:cs typeface="Roboto"/>
                <a:sym typeface="Roboto"/>
              </a:rPr>
              <a:t>AFL</a:t>
            </a:r>
            <a:r>
              <a:rPr lang="zh-CN" altLang="en-US" kern="1300" dirty="0">
                <a:latin typeface="+mn-lt"/>
                <a:ea typeface="Roboto"/>
                <a:cs typeface="Roboto"/>
                <a:sym typeface="Roboto"/>
              </a:rPr>
              <a:t>进程通过访问共享内存获取</a:t>
            </a:r>
            <a:r>
              <a:rPr lang="en-US" altLang="zh-CN" kern="1300" dirty="0">
                <a:latin typeface="+mn-lt"/>
                <a:ea typeface="Roboto"/>
                <a:cs typeface="Roboto"/>
                <a:sym typeface="Roboto"/>
              </a:rPr>
              <a:t>target</a:t>
            </a:r>
            <a:r>
              <a:rPr lang="zh-CN" altLang="en-US" kern="1300" dirty="0">
                <a:latin typeface="+mn-lt"/>
                <a:ea typeface="Roboto"/>
                <a:cs typeface="Roboto"/>
                <a:sym typeface="Roboto"/>
              </a:rPr>
              <a:t>的边覆盖信息。</a:t>
            </a:r>
            <a:endParaRPr lang="en-US" altLang="zh-CN" kern="1300" dirty="0">
              <a:latin typeface="+mn-lt"/>
              <a:ea typeface="Roboto"/>
              <a:cs typeface="Roboto"/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endParaRPr lang="en-US" altLang="zh-CN" sz="1200" kern="1300" dirty="0">
              <a:latin typeface="+mn-lt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61190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Evolving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Code Coverage</a:t>
            </a:r>
            <a:b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16" name="Shape 316"/>
          <p:cNvSpPr txBox="1">
            <a:spLocks noGrp="1"/>
          </p:cNvSpPr>
          <p:nvPr>
            <p:ph type="body" idx="4294967295"/>
          </p:nvPr>
        </p:nvSpPr>
        <p:spPr>
          <a:xfrm>
            <a:off x="306450" y="1106624"/>
            <a:ext cx="8213773" cy="39686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2" indent="-228600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target</a:t>
            </a:r>
            <a:r>
              <a: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怎样记录代码覆盖率？</a:t>
            </a:r>
            <a:endParaRPr lang="en-US" altLang="zh-CN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6">
              <a:buNone/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- 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给每个基本块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BB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一个随机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</a:p>
          <a:p>
            <a:pPr marL="228600" lvl="6">
              <a:buNone/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- 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计算每个边的哈希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6">
              <a:buNone/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- 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存储一个测试用例执行过程中边的命中数（</a:t>
            </a:r>
            <a:r>
              <a:rPr lang="en-US" altLang="zh-CN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trace-bits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2" indent="-228600"/>
            <a:r>
              <a: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如何</a:t>
            </a:r>
            <a:r>
              <a:rPr lang="zh-CN" altLang="en-US" sz="1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判定测试用例好坏？</a:t>
            </a:r>
            <a:endParaRPr lang="en-US" altLang="zh-CN" sz="14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2">
              <a:buNone/>
            </a:pPr>
            <a:r>
              <a:rPr lang="en-US" altLang="zh-CN" sz="1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- </a:t>
            </a:r>
            <a:r>
              <a:rPr lang="zh-CN" altLang="en-US" sz="1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维持一个公共的</a:t>
            </a:r>
            <a:r>
              <a:rPr lang="en-US" altLang="zh-CN" sz="1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bitmap</a:t>
            </a:r>
            <a:r>
              <a:rPr lang="zh-CN" altLang="en-US" sz="1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，记录到当前为止所有测试用例边命中次数（</a:t>
            </a:r>
            <a:r>
              <a:rPr lang="en-US" altLang="zh-CN" sz="1400" kern="10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virgin_bits</a:t>
            </a:r>
            <a:r>
              <a:rPr lang="zh-CN" altLang="en-US" sz="1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2">
              <a:buNone/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- compare </a:t>
            </a:r>
            <a:r>
              <a:rPr lang="en-US" altLang="zh-CN" kern="100" dirty="0" err="1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trace_bits</a:t>
            </a:r>
            <a:r>
              <a:rPr lang="en-US" altLang="zh-CN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with </a:t>
            </a:r>
            <a:r>
              <a:rPr lang="en-US" altLang="zh-CN" kern="100" dirty="0" err="1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virgin_bits</a:t>
            </a:r>
            <a:r>
              <a:rPr lang="en-US" altLang="zh-CN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kern="100" dirty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2">
              <a:buNone/>
            </a:pPr>
            <a:r>
              <a:rPr lang="en-US" altLang="zh-CN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如果发现了新路径，认定为高质量测试用例，加入到测试用例队列中</a:t>
            </a:r>
            <a:endParaRPr lang="en-US" altLang="zh-CN" sz="1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2">
              <a:buNone/>
            </a:pPr>
            <a:r>
              <a:rPr lang="zh-CN" altLang="en-US" sz="1400" kern="1300" dirty="0">
                <a:solidFill>
                  <a:srgbClr val="FF0000"/>
                </a:solidFill>
                <a:latin typeface="+mn-lt"/>
                <a:ea typeface="Roboto"/>
                <a:cs typeface="Roboto"/>
                <a:sym typeface="Roboto"/>
              </a:rPr>
              <a:t>   </a:t>
            </a:r>
            <a:r>
              <a:rPr lang="en-US" altLang="zh-CN" sz="1800" kern="1300" dirty="0">
                <a:solidFill>
                  <a:srgbClr val="FF0000"/>
                </a:solidFill>
                <a:latin typeface="+mn-lt"/>
                <a:ea typeface="Roboto"/>
                <a:cs typeface="Roboto"/>
                <a:sym typeface="Roboto"/>
              </a:rPr>
              <a:t>AFL</a:t>
            </a:r>
            <a:r>
              <a:rPr lang="zh-CN" altLang="en-US" sz="1800" kern="1300" dirty="0">
                <a:solidFill>
                  <a:srgbClr val="FF0000"/>
                </a:solidFill>
                <a:latin typeface="+mn-lt"/>
                <a:ea typeface="Roboto"/>
                <a:cs typeface="Roboto"/>
                <a:sym typeface="Roboto"/>
              </a:rPr>
              <a:t>是如何插桩实现覆盖率信息统计的？</a:t>
            </a:r>
          </a:p>
          <a:p>
            <a:pPr marL="228600" lvl="2">
              <a:buNone/>
            </a:pP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CA057E-BBC9-4E5E-9A01-8B2AFA183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869" y="1106623"/>
            <a:ext cx="3947502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2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0D512-20D8-4803-AE8A-11799320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nstrument</a:t>
            </a:r>
            <a:endParaRPr lang="zh-CN" altLang="en-US" dirty="0"/>
          </a:p>
        </p:txBody>
      </p:sp>
      <p:sp>
        <p:nvSpPr>
          <p:cNvPr id="4" name="Google Shape;213;p34">
            <a:extLst>
              <a:ext uri="{FF2B5EF4-FFF2-40B4-BE49-F238E27FC236}">
                <a16:creationId xmlns:a16="http://schemas.microsoft.com/office/drawing/2014/main" id="{A04CF8E0-52AB-4119-A8F0-BD24B6A8F15C}"/>
              </a:ext>
            </a:extLst>
          </p:cNvPr>
          <p:cNvSpPr txBox="1">
            <a:spLocks/>
          </p:cNvSpPr>
          <p:nvPr/>
        </p:nvSpPr>
        <p:spPr>
          <a:xfrm>
            <a:off x="212635" y="1106625"/>
            <a:ext cx="4933244" cy="334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5725" indent="0">
              <a:buClr>
                <a:schemeClr val="dk2"/>
              </a:buClr>
              <a:buNone/>
            </a:pPr>
            <a:r>
              <a:rPr lang="zh-CN" altLang="en-US" sz="1650" kern="1300" dirty="0">
                <a:latin typeface="Roboto"/>
                <a:ea typeface="Roboto"/>
                <a:cs typeface="Roboto"/>
                <a:sym typeface="Roboto"/>
              </a:rPr>
              <a:t>插桩是指通过注入探针代码来实现程序分析的技术。</a:t>
            </a:r>
            <a:endParaRPr lang="en-US" altLang="zh-CN" sz="1650" kern="1300" dirty="0">
              <a:latin typeface="Roboto"/>
              <a:ea typeface="Roboto"/>
              <a:cs typeface="Roboto"/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endParaRPr lang="en-US" altLang="zh-CN" sz="1650" kern="1300" dirty="0">
              <a:latin typeface="Roboto"/>
              <a:ea typeface="Roboto"/>
              <a:cs typeface="Roboto"/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r>
              <a:rPr lang="zh-CN" altLang="en-US" sz="1650" kern="1300" dirty="0">
                <a:latin typeface="Roboto"/>
                <a:ea typeface="Roboto"/>
                <a:cs typeface="Roboto"/>
                <a:sym typeface="Roboto"/>
              </a:rPr>
              <a:t>如右图所示，蓝色块代表程序执行过程中的基本块，黄色块代表相应的用于统计的探针代码，因而我们可以完整记录程序的执行路径，即：</a:t>
            </a:r>
            <a:r>
              <a:rPr lang="en-US" altLang="zh-CN" sz="1650" kern="1300" dirty="0">
                <a:latin typeface="Roboto"/>
                <a:ea typeface="Roboto"/>
                <a:cs typeface="Roboto"/>
                <a:sym typeface="Roboto"/>
              </a:rPr>
              <a:t>A -&gt; C -&gt; F -&gt; H -&gt; Z</a:t>
            </a:r>
            <a:r>
              <a:rPr lang="zh-CN" altLang="en-US" sz="1650" kern="1300" dirty="0">
                <a:latin typeface="Roboto"/>
                <a:ea typeface="Roboto"/>
                <a:cs typeface="Roboto"/>
                <a:sym typeface="Roboto"/>
              </a:rPr>
              <a:t>。</a:t>
            </a:r>
            <a:endParaRPr lang="en-US" altLang="zh-CN" sz="1650" kern="1300" dirty="0">
              <a:latin typeface="Roboto"/>
              <a:ea typeface="Roboto"/>
              <a:cs typeface="Roboto"/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endParaRPr lang="en-US" altLang="zh-CN" sz="1650" kern="1300" dirty="0">
              <a:latin typeface="Roboto"/>
              <a:ea typeface="Roboto"/>
              <a:cs typeface="Roboto"/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r>
              <a:rPr lang="zh-CN" altLang="en-US" sz="1650" kern="1300" dirty="0">
                <a:latin typeface="Roboto"/>
                <a:ea typeface="Roboto"/>
                <a:cs typeface="Roboto"/>
                <a:sym typeface="Roboto"/>
              </a:rPr>
              <a:t>在 </a:t>
            </a:r>
            <a:r>
              <a:rPr lang="en-US" altLang="zh-CN" sz="1650" kern="1300" dirty="0">
                <a:latin typeface="Roboto"/>
                <a:ea typeface="Roboto"/>
                <a:cs typeface="Roboto"/>
                <a:sym typeface="Roboto"/>
              </a:rPr>
              <a:t>AFL </a:t>
            </a:r>
            <a:r>
              <a:rPr lang="zh-CN" altLang="en-US" sz="1650" kern="1300" dirty="0">
                <a:latin typeface="Roboto"/>
                <a:ea typeface="Roboto"/>
                <a:cs typeface="Roboto"/>
                <a:sym typeface="Roboto"/>
              </a:rPr>
              <a:t>中为了更方便的描述边界（</a:t>
            </a:r>
            <a:r>
              <a:rPr lang="en-US" altLang="zh-CN" sz="1650" kern="1300" dirty="0">
                <a:latin typeface="Roboto"/>
                <a:ea typeface="Roboto"/>
                <a:cs typeface="Roboto"/>
                <a:sym typeface="Roboto"/>
              </a:rPr>
              <a:t>edge</a:t>
            </a:r>
            <a:r>
              <a:rPr lang="zh-CN" altLang="en-US" sz="1650" kern="1300" dirty="0">
                <a:latin typeface="Roboto"/>
                <a:ea typeface="Roboto"/>
                <a:cs typeface="Roboto"/>
                <a:sym typeface="Roboto"/>
              </a:rPr>
              <a:t>），将源基本块和目的基本块的配对组合称为 </a:t>
            </a:r>
            <a:r>
              <a:rPr lang="en-US" altLang="zh-CN" sz="1650" kern="1300" dirty="0">
                <a:latin typeface="Roboto"/>
                <a:ea typeface="Roboto"/>
                <a:cs typeface="Roboto"/>
                <a:sym typeface="Roboto"/>
              </a:rPr>
              <a:t>tuple</a:t>
            </a:r>
            <a:r>
              <a:rPr lang="zh-CN" altLang="en-US" sz="1650" kern="1300" dirty="0">
                <a:latin typeface="Roboto"/>
                <a:ea typeface="Roboto"/>
                <a:cs typeface="Roboto"/>
                <a:sym typeface="Roboto"/>
              </a:rPr>
              <a:t>，即右图路径中有 </a:t>
            </a:r>
            <a:r>
              <a:rPr lang="en-US" altLang="zh-CN" sz="1650" kern="1300" dirty="0">
                <a:latin typeface="Roboto"/>
                <a:ea typeface="Roboto"/>
                <a:cs typeface="Roboto"/>
                <a:sym typeface="Roboto"/>
              </a:rPr>
              <a:t>4 </a:t>
            </a:r>
            <a:r>
              <a:rPr lang="zh-CN" altLang="en-US" sz="1650" kern="1300" dirty="0">
                <a:latin typeface="Roboto"/>
                <a:ea typeface="Roboto"/>
                <a:cs typeface="Roboto"/>
                <a:sym typeface="Roboto"/>
              </a:rPr>
              <a:t>个 </a:t>
            </a:r>
            <a:r>
              <a:rPr lang="en-US" altLang="zh-CN" sz="1650" kern="1300" dirty="0">
                <a:latin typeface="Roboto"/>
                <a:ea typeface="Roboto"/>
                <a:cs typeface="Roboto"/>
                <a:sym typeface="Roboto"/>
              </a:rPr>
              <a:t>tuple</a:t>
            </a:r>
            <a:r>
              <a:rPr lang="zh-CN" altLang="en-US" sz="1650" kern="1300" dirty="0">
                <a:latin typeface="Roboto"/>
                <a:ea typeface="Roboto"/>
                <a:cs typeface="Roboto"/>
                <a:sym typeface="Roboto"/>
              </a:rPr>
              <a:t>（</a:t>
            </a:r>
            <a:r>
              <a:rPr lang="en-US" altLang="zh-CN" sz="1650" kern="1300" dirty="0">
                <a:latin typeface="Roboto"/>
                <a:ea typeface="Roboto"/>
                <a:cs typeface="Roboto"/>
                <a:sym typeface="Roboto"/>
              </a:rPr>
              <a:t>AC</a:t>
            </a:r>
            <a:r>
              <a:rPr lang="zh-CN" altLang="en-US" sz="1650" kern="1300" dirty="0">
                <a:latin typeface="Roboto"/>
                <a:ea typeface="Roboto"/>
                <a:cs typeface="Roboto"/>
                <a:sym typeface="Roboto"/>
              </a:rPr>
              <a:t>，</a:t>
            </a:r>
            <a:r>
              <a:rPr lang="en-US" altLang="zh-CN" sz="1650" kern="1300" dirty="0">
                <a:latin typeface="Roboto"/>
                <a:ea typeface="Roboto"/>
                <a:cs typeface="Roboto"/>
                <a:sym typeface="Roboto"/>
              </a:rPr>
              <a:t>CF</a:t>
            </a:r>
            <a:r>
              <a:rPr lang="zh-CN" altLang="en-US" sz="1650" kern="1300" dirty="0">
                <a:latin typeface="Roboto"/>
                <a:ea typeface="Roboto"/>
                <a:cs typeface="Roboto"/>
                <a:sym typeface="Roboto"/>
              </a:rPr>
              <a:t>，</a:t>
            </a:r>
            <a:r>
              <a:rPr lang="en-US" altLang="zh-CN" sz="1650" kern="1300" dirty="0">
                <a:latin typeface="Roboto"/>
                <a:ea typeface="Roboto"/>
                <a:cs typeface="Roboto"/>
                <a:sym typeface="Roboto"/>
              </a:rPr>
              <a:t>FH</a:t>
            </a:r>
            <a:r>
              <a:rPr lang="zh-CN" altLang="en-US" sz="1650" kern="1300" dirty="0">
                <a:latin typeface="Roboto"/>
                <a:ea typeface="Roboto"/>
                <a:cs typeface="Roboto"/>
                <a:sym typeface="Roboto"/>
              </a:rPr>
              <a:t>，</a:t>
            </a:r>
            <a:r>
              <a:rPr lang="en-US" altLang="zh-CN" sz="1650" kern="1300" dirty="0">
                <a:latin typeface="Roboto"/>
                <a:ea typeface="Roboto"/>
                <a:cs typeface="Roboto"/>
                <a:sym typeface="Roboto"/>
              </a:rPr>
              <a:t>HZ</a:t>
            </a:r>
            <a:r>
              <a:rPr lang="zh-CN" altLang="en-US" sz="1650" kern="1300" dirty="0">
                <a:latin typeface="Roboto"/>
                <a:ea typeface="Roboto"/>
                <a:cs typeface="Roboto"/>
                <a:sym typeface="Roboto"/>
              </a:rPr>
              <a:t>）。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0361E3-555B-4FFA-94F6-FE9FB5155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879" y="588155"/>
            <a:ext cx="3385309" cy="357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8BED861-1262-431A-B983-9B01D3E3326F}"/>
              </a:ext>
            </a:extLst>
          </p:cNvPr>
          <p:cNvSpPr txBox="1"/>
          <p:nvPr/>
        </p:nvSpPr>
        <p:spPr>
          <a:xfrm>
            <a:off x="6575214" y="4248307"/>
            <a:ext cx="1303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cs typeface="Roboto" panose="02000000000000000000" pitchFamily="2" charset="0"/>
              </a:rPr>
              <a:t>程序执行路径</a:t>
            </a:r>
          </a:p>
        </p:txBody>
      </p:sp>
    </p:spTree>
    <p:extLst>
      <p:ext uri="{BB962C8B-B14F-4D97-AF65-F5344CB8AC3E}">
        <p14:creationId xmlns:p14="http://schemas.microsoft.com/office/powerpoint/2010/main" val="3434044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A449A-3DC9-4A7A-84AD-B1DB3D9A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the 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nstrumention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done?</a:t>
            </a:r>
            <a:endParaRPr lang="zh-CN" altLang="en-US" dirty="0"/>
          </a:p>
        </p:txBody>
      </p:sp>
      <p:sp>
        <p:nvSpPr>
          <p:cNvPr id="3" name="Google Shape;213;p34">
            <a:extLst>
              <a:ext uri="{FF2B5EF4-FFF2-40B4-BE49-F238E27FC236}">
                <a16:creationId xmlns:a16="http://schemas.microsoft.com/office/drawing/2014/main" id="{D3131352-9E4F-4B59-BAE1-6073F429BFD3}"/>
              </a:ext>
            </a:extLst>
          </p:cNvPr>
          <p:cNvSpPr txBox="1">
            <a:spLocks/>
          </p:cNvSpPr>
          <p:nvPr/>
        </p:nvSpPr>
        <p:spPr>
          <a:xfrm>
            <a:off x="177600" y="1106625"/>
            <a:ext cx="8864800" cy="2816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5725" indent="0">
              <a:buClr>
                <a:schemeClr val="dk2"/>
              </a:buClr>
              <a:buNone/>
            </a:pPr>
            <a:endParaRPr lang="zh-CN" altLang="en-US" kern="1300" dirty="0">
              <a:latin typeface="Roboto"/>
              <a:ea typeface="Roboto"/>
              <a:cs typeface="Roboto"/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afl-gcc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：</a:t>
            </a:r>
            <a:r>
              <a:rPr lang="zh-CN" altLang="en-US" kern="1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汇编层面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针对源码插桩 适用</a:t>
            </a: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gcc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、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clang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；</a:t>
            </a:r>
          </a:p>
          <a:p>
            <a:pPr marL="85725" indent="0">
              <a:buClr>
                <a:schemeClr val="dk2"/>
              </a:buClr>
              <a:buNone/>
            </a:pPr>
            <a:endParaRPr lang="zh-CN" altLang="en-US" kern="1300" dirty="0">
              <a:latin typeface="Roboto"/>
              <a:ea typeface="Roboto"/>
              <a:cs typeface="Roboto"/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llvm_mode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：编译层面源码插桩，编译器使用</a:t>
            </a:r>
            <a:r>
              <a:rPr lang="en-US" altLang="zh-CN" kern="1300" dirty="0">
                <a:latin typeface="Roboto"/>
                <a:ea typeface="Roboto"/>
                <a:cs typeface="Roboto"/>
                <a:sym typeface="Roboto"/>
              </a:rPr>
              <a:t>clang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；</a:t>
            </a:r>
          </a:p>
          <a:p>
            <a:pPr marL="85725" indent="0">
              <a:buClr>
                <a:schemeClr val="dk2"/>
              </a:buClr>
              <a:buNone/>
            </a:pPr>
            <a:endParaRPr lang="zh-CN" altLang="en-US" kern="1300" dirty="0">
              <a:latin typeface="Roboto"/>
              <a:ea typeface="Roboto"/>
              <a:cs typeface="Roboto"/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r>
              <a:rPr lang="en-US" altLang="zh-CN" kern="1300" dirty="0" err="1">
                <a:latin typeface="Roboto"/>
                <a:ea typeface="Roboto"/>
                <a:cs typeface="Roboto"/>
                <a:sym typeface="Roboto"/>
              </a:rPr>
              <a:t>qemu_mode</a:t>
            </a:r>
            <a:r>
              <a:rPr lang="zh-CN" altLang="en-US" kern="1300" dirty="0">
                <a:latin typeface="Roboto"/>
                <a:ea typeface="Roboto"/>
                <a:cs typeface="Roboto"/>
                <a:sym typeface="Roboto"/>
              </a:rPr>
              <a:t>：动态插桩模式，针对无源码二进制文件插桩。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A49F0A-8DB8-465B-8C65-DC1A62CC0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650" y="3192404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74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BC9B1-103E-4D38-83DE-4256AC2F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00" y="350925"/>
            <a:ext cx="4831620" cy="631208"/>
          </a:xfrm>
        </p:spPr>
        <p:txBody>
          <a:bodyPr/>
          <a:lstStyle/>
          <a:p>
            <a:r>
              <a:rPr lang="en-US" altLang="zh-CN" dirty="0"/>
              <a:t>AFL</a:t>
            </a:r>
            <a:r>
              <a:rPr lang="zh-CN" altLang="en-US" dirty="0"/>
              <a:t>插桩工具：</a:t>
            </a:r>
            <a:r>
              <a:rPr lang="en-US" altLang="zh-CN" dirty="0" err="1"/>
              <a:t>afl-gcc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Google Shape;213;p34">
            <a:extLst>
              <a:ext uri="{FF2B5EF4-FFF2-40B4-BE49-F238E27FC236}">
                <a16:creationId xmlns:a16="http://schemas.microsoft.com/office/drawing/2014/main" id="{754F8942-3D95-45A4-954F-95B968E97258}"/>
              </a:ext>
            </a:extLst>
          </p:cNvPr>
          <p:cNvSpPr txBox="1">
            <a:spLocks/>
          </p:cNvSpPr>
          <p:nvPr/>
        </p:nvSpPr>
        <p:spPr>
          <a:xfrm>
            <a:off x="523875" y="1086330"/>
            <a:ext cx="6405245" cy="1415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5725" indent="0">
              <a:buClr>
                <a:schemeClr val="dk2"/>
              </a:buClr>
              <a:buNone/>
            </a:pPr>
            <a:r>
              <a:rPr lang="en-US" altLang="zh-CN" sz="1600" b="1" kern="1300" dirty="0" err="1">
                <a:solidFill>
                  <a:srgbClr val="000000"/>
                </a:solidFill>
                <a:latin typeface="+mn-ea"/>
                <a:ea typeface="+mn-ea"/>
                <a:sym typeface="Roboto"/>
              </a:rPr>
              <a:t>afl-gcc</a:t>
            </a:r>
            <a:r>
              <a:rPr lang="zh-CN" altLang="en-US" sz="1600" kern="1300" dirty="0">
                <a:solidFill>
                  <a:srgbClr val="000000"/>
                </a:solidFill>
                <a:latin typeface="+mn-ea"/>
                <a:ea typeface="+mn-ea"/>
                <a:sym typeface="Roboto"/>
              </a:rPr>
              <a:t>是</a:t>
            </a:r>
            <a:r>
              <a:rPr lang="en-US" altLang="zh-CN" sz="1600" b="1" kern="1300" dirty="0">
                <a:solidFill>
                  <a:srgbClr val="000000"/>
                </a:solidFill>
                <a:latin typeface="+mn-ea"/>
                <a:ea typeface="+mn-ea"/>
                <a:sym typeface="Roboto"/>
              </a:rPr>
              <a:t>GCC</a:t>
            </a:r>
            <a:r>
              <a:rPr lang="zh-CN" altLang="en-US" sz="1600" kern="1300" dirty="0">
                <a:solidFill>
                  <a:srgbClr val="000000"/>
                </a:solidFill>
                <a:latin typeface="+mn-ea"/>
                <a:ea typeface="+mn-ea"/>
                <a:sym typeface="Roboto"/>
              </a:rPr>
              <a:t>的一个</a:t>
            </a:r>
            <a:r>
              <a:rPr lang="en-US" altLang="zh-CN" sz="1600" b="1" kern="1300" dirty="0">
                <a:solidFill>
                  <a:srgbClr val="000000"/>
                </a:solidFill>
                <a:latin typeface="+mn-ea"/>
                <a:ea typeface="+mn-ea"/>
                <a:sym typeface="Roboto"/>
              </a:rPr>
              <a:t>wrapper</a:t>
            </a:r>
            <a:r>
              <a:rPr lang="zh-CN" altLang="en-US" sz="1600" kern="1300" dirty="0">
                <a:solidFill>
                  <a:srgbClr val="000000"/>
                </a:solidFill>
                <a:latin typeface="+mn-ea"/>
                <a:ea typeface="+mn-ea"/>
                <a:sym typeface="Roboto"/>
              </a:rPr>
              <a:t>（封装）</a:t>
            </a:r>
            <a:endParaRPr lang="en-US" altLang="zh-CN" sz="1600" kern="1300" dirty="0">
              <a:solidFill>
                <a:srgbClr val="000000"/>
              </a:solidFill>
              <a:latin typeface="+mn-ea"/>
              <a:ea typeface="+mn-ea"/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r>
              <a:rPr lang="en-US" altLang="zh-CN" sz="1600" b="1" kern="1300" dirty="0" err="1">
                <a:solidFill>
                  <a:srgbClr val="000000"/>
                </a:solidFill>
                <a:latin typeface="+mn-ea"/>
                <a:ea typeface="+mn-ea"/>
                <a:sym typeface="Roboto"/>
              </a:rPr>
              <a:t>afl-gcc</a:t>
            </a:r>
            <a:r>
              <a:rPr lang="zh-CN" altLang="en-US" sz="1600" kern="1300" dirty="0">
                <a:solidFill>
                  <a:srgbClr val="000000"/>
                </a:solidFill>
                <a:latin typeface="+mn-ea"/>
                <a:ea typeface="+mn-ea"/>
                <a:sym typeface="Roboto"/>
              </a:rPr>
              <a:t>的主要作用是实现对于关键节点的代码插桩，属于汇编级，从而记录程序执行路径之类的关键信息，对程序的运行情况进行反馈。</a:t>
            </a:r>
            <a:endParaRPr lang="en-US" altLang="zh-CN" sz="1600" kern="1300" dirty="0">
              <a:solidFill>
                <a:srgbClr val="000000"/>
              </a:solidFill>
              <a:latin typeface="+mn-ea"/>
              <a:ea typeface="+mn-ea"/>
              <a:sym typeface="Roboto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2BD3A3-AFB5-4F30-9010-F507383F4CC8}"/>
              </a:ext>
            </a:extLst>
          </p:cNvPr>
          <p:cNvSpPr txBox="1"/>
          <p:nvPr/>
        </p:nvSpPr>
        <p:spPr>
          <a:xfrm>
            <a:off x="523875" y="2427208"/>
            <a:ext cx="83235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300" dirty="0">
                <a:latin typeface="+mn-ea"/>
                <a:ea typeface="+mn-ea"/>
              </a:rPr>
              <a:t> </a:t>
            </a:r>
            <a:r>
              <a:rPr lang="en-US" altLang="zh-CN" sz="1800" b="1" kern="1300" dirty="0" err="1">
                <a:latin typeface="+mn-ea"/>
                <a:ea typeface="+mn-ea"/>
              </a:rPr>
              <a:t>afl-gcc.c</a:t>
            </a:r>
            <a:r>
              <a:rPr lang="zh-CN" altLang="en-US" sz="1800" kern="1300" dirty="0">
                <a:latin typeface="+mn-ea"/>
                <a:ea typeface="+mn-ea"/>
              </a:rPr>
              <a:t>中</a:t>
            </a:r>
            <a:r>
              <a:rPr lang="en-US" altLang="zh-CN" sz="1800" b="1" kern="1300" dirty="0">
                <a:latin typeface="+mn-ea"/>
                <a:ea typeface="+mn-ea"/>
              </a:rPr>
              <a:t>main</a:t>
            </a:r>
            <a:r>
              <a:rPr lang="zh-CN" altLang="en-US" sz="1800" kern="1300" dirty="0">
                <a:latin typeface="+mn-ea"/>
                <a:ea typeface="+mn-ea"/>
              </a:rPr>
              <a:t>函数</a:t>
            </a:r>
            <a:r>
              <a:rPr lang="zh-CN" altLang="en-US" sz="1800" kern="1300" dirty="0">
                <a:latin typeface="+mn-ea"/>
                <a:ea typeface="+mn-ea"/>
                <a:sym typeface="Roboto"/>
              </a:rPr>
              <a:t>由三个函数组成：</a:t>
            </a:r>
            <a:endParaRPr lang="en-US" altLang="zh-CN" sz="1800" kern="1300" dirty="0">
              <a:latin typeface="+mn-ea"/>
              <a:ea typeface="+mn-ea"/>
              <a:sym typeface="Roboto"/>
            </a:endParaRPr>
          </a:p>
          <a:p>
            <a:endParaRPr lang="zh-CN" altLang="en-US" sz="1800" kern="1300" dirty="0">
              <a:latin typeface="+mn-ea"/>
              <a:ea typeface="+mn-ea"/>
              <a:sym typeface="Roboto"/>
            </a:endParaRPr>
          </a:p>
          <a:p>
            <a:pPr marL="371475" indent="-285750">
              <a:lnSpc>
                <a:spcPts val="1800"/>
              </a:lnSpc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altLang="zh-CN" sz="1800" b="1" kern="1300" dirty="0" err="1">
                <a:latin typeface="+mn-ea"/>
                <a:ea typeface="+mn-ea"/>
                <a:sym typeface="Roboto"/>
              </a:rPr>
              <a:t>find_as</a:t>
            </a:r>
            <a:r>
              <a:rPr lang="en-US" altLang="zh-CN" sz="1800" b="1" kern="1300" dirty="0">
                <a:latin typeface="+mn-ea"/>
                <a:ea typeface="+mn-ea"/>
                <a:sym typeface="Roboto"/>
              </a:rPr>
              <a:t>(</a:t>
            </a:r>
            <a:r>
              <a:rPr lang="en-US" altLang="zh-CN" sz="1800" b="1" kern="1300" dirty="0" err="1">
                <a:latin typeface="+mn-ea"/>
                <a:ea typeface="+mn-ea"/>
                <a:sym typeface="Roboto"/>
              </a:rPr>
              <a:t>argv</a:t>
            </a:r>
            <a:r>
              <a:rPr lang="en-US" altLang="zh-CN" sz="1800" b="1" kern="1300" dirty="0">
                <a:latin typeface="+mn-ea"/>
                <a:ea typeface="+mn-ea"/>
                <a:sym typeface="Roboto"/>
              </a:rPr>
              <a:t>[0])</a:t>
            </a:r>
            <a:r>
              <a:rPr lang="zh-CN" altLang="en-US" sz="1800" b="1" kern="1300" dirty="0">
                <a:latin typeface="+mn-ea"/>
                <a:ea typeface="+mn-ea"/>
                <a:sym typeface="Roboto"/>
              </a:rPr>
              <a:t> </a:t>
            </a:r>
            <a:r>
              <a:rPr lang="en-US" altLang="zh-CN" sz="1800" b="1" kern="1300" dirty="0">
                <a:latin typeface="+mn-ea"/>
                <a:ea typeface="+mn-ea"/>
                <a:sym typeface="Roboto"/>
              </a:rPr>
              <a:t>--</a:t>
            </a:r>
            <a:r>
              <a:rPr lang="en-US" altLang="zh-CN" sz="1800" kern="1300" dirty="0">
                <a:latin typeface="+mn-ea"/>
                <a:ea typeface="+mn-ea"/>
                <a:sym typeface="Roboto"/>
              </a:rPr>
              <a:t>Try to find our “fake” GNU assembler</a:t>
            </a:r>
            <a:r>
              <a:rPr lang="zh-CN" altLang="en-US" sz="1800" kern="1300" dirty="0">
                <a:latin typeface="+mn-ea"/>
                <a:ea typeface="+mn-ea"/>
                <a:sym typeface="Roboto"/>
              </a:rPr>
              <a:t>，即确定</a:t>
            </a:r>
            <a:r>
              <a:rPr lang="en-US" altLang="zh-CN" sz="1800" kern="1300" dirty="0" err="1">
                <a:latin typeface="+mn-ea"/>
                <a:ea typeface="+mn-ea"/>
                <a:sym typeface="Roboto"/>
              </a:rPr>
              <a:t>afl</a:t>
            </a:r>
            <a:r>
              <a:rPr lang="en-US" altLang="zh-CN" sz="1800" kern="1300" dirty="0">
                <a:latin typeface="+mn-ea"/>
                <a:ea typeface="+mn-ea"/>
                <a:sym typeface="Roboto"/>
              </a:rPr>
              <a:t>-as</a:t>
            </a:r>
            <a:r>
              <a:rPr lang="zh-CN" altLang="en-US" sz="1800" kern="1300" dirty="0">
                <a:latin typeface="+mn-ea"/>
                <a:ea typeface="+mn-ea"/>
                <a:sym typeface="Roboto"/>
              </a:rPr>
              <a:t>的路径，供</a:t>
            </a:r>
            <a:r>
              <a:rPr lang="en-US" altLang="zh-CN" sz="1800" kern="1300" dirty="0" err="1">
                <a:latin typeface="+mn-ea"/>
                <a:ea typeface="+mn-ea"/>
                <a:sym typeface="Roboto"/>
              </a:rPr>
              <a:t>edit_params</a:t>
            </a:r>
            <a:r>
              <a:rPr lang="zh-CN" altLang="en-US" sz="1800" kern="1300" dirty="0">
                <a:latin typeface="+mn-ea"/>
                <a:ea typeface="+mn-ea"/>
                <a:sym typeface="Roboto"/>
              </a:rPr>
              <a:t>函数使用</a:t>
            </a:r>
            <a:endParaRPr lang="en-US" altLang="zh-CN" sz="1800" kern="1300" dirty="0">
              <a:latin typeface="+mn-ea"/>
              <a:ea typeface="+mn-ea"/>
              <a:sym typeface="Roboto"/>
            </a:endParaRPr>
          </a:p>
          <a:p>
            <a:pPr marL="85725">
              <a:lnSpc>
                <a:spcPts val="1800"/>
              </a:lnSpc>
              <a:buClr>
                <a:schemeClr val="dk2"/>
              </a:buClr>
            </a:pPr>
            <a:endParaRPr lang="zh-CN" altLang="en-US" sz="1800" kern="1300" dirty="0">
              <a:latin typeface="+mn-ea"/>
              <a:ea typeface="+mn-ea"/>
              <a:sym typeface="Roboto"/>
            </a:endParaRPr>
          </a:p>
          <a:p>
            <a:pPr marL="371475" indent="-285750">
              <a:lnSpc>
                <a:spcPts val="1800"/>
              </a:lnSpc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altLang="zh-CN" sz="1800" b="1" kern="1300" dirty="0" err="1">
                <a:latin typeface="+mn-ea"/>
                <a:ea typeface="+mn-ea"/>
                <a:sym typeface="Roboto"/>
              </a:rPr>
              <a:t>edit_params</a:t>
            </a:r>
            <a:r>
              <a:rPr lang="en-US" altLang="zh-CN" sz="1800" b="1" kern="1300" dirty="0">
                <a:latin typeface="+mn-ea"/>
                <a:ea typeface="+mn-ea"/>
                <a:sym typeface="Roboto"/>
              </a:rPr>
              <a:t>(</a:t>
            </a:r>
            <a:r>
              <a:rPr lang="en-US" altLang="zh-CN" sz="1800" b="1" kern="1300" dirty="0" err="1">
                <a:latin typeface="+mn-ea"/>
                <a:ea typeface="+mn-ea"/>
                <a:sym typeface="Roboto"/>
              </a:rPr>
              <a:t>argc</a:t>
            </a:r>
            <a:r>
              <a:rPr lang="en-US" altLang="zh-CN" sz="1800" b="1" kern="1300" dirty="0">
                <a:latin typeface="+mn-ea"/>
                <a:ea typeface="+mn-ea"/>
                <a:sym typeface="Roboto"/>
              </a:rPr>
              <a:t>, </a:t>
            </a:r>
            <a:r>
              <a:rPr lang="en-US" altLang="zh-CN" sz="1800" b="1" kern="1300" dirty="0" err="1">
                <a:latin typeface="+mn-ea"/>
                <a:ea typeface="+mn-ea"/>
                <a:sym typeface="Roboto"/>
              </a:rPr>
              <a:t>argv</a:t>
            </a:r>
            <a:r>
              <a:rPr lang="en-US" altLang="zh-CN" sz="1800" b="1" kern="1300" dirty="0">
                <a:latin typeface="+mn-ea"/>
                <a:ea typeface="+mn-ea"/>
                <a:sym typeface="Roboto"/>
              </a:rPr>
              <a:t>)</a:t>
            </a:r>
            <a:r>
              <a:rPr lang="zh-CN" altLang="en-US" sz="1800" b="1" kern="1300" dirty="0">
                <a:latin typeface="+mn-ea"/>
                <a:ea typeface="+mn-ea"/>
                <a:sym typeface="Roboto"/>
              </a:rPr>
              <a:t> </a:t>
            </a:r>
            <a:r>
              <a:rPr lang="en-US" altLang="zh-CN" sz="1800" b="1" kern="1300" dirty="0">
                <a:latin typeface="+mn-ea"/>
                <a:ea typeface="+mn-ea"/>
                <a:sym typeface="Roboto"/>
              </a:rPr>
              <a:t>–</a:t>
            </a:r>
            <a:r>
              <a:rPr lang="zh-CN" altLang="en-US" sz="1800" kern="1300" dirty="0">
                <a:latin typeface="+mn-ea"/>
                <a:ea typeface="+mn-ea"/>
                <a:sym typeface="Roboto"/>
              </a:rPr>
              <a:t>将编译参数放入</a:t>
            </a:r>
            <a:r>
              <a:rPr lang="en-US" altLang="zh-CN" sz="1800" b="1" kern="1300" dirty="0" err="1">
                <a:latin typeface="+mn-ea"/>
                <a:ea typeface="+mn-ea"/>
                <a:sym typeface="Roboto"/>
              </a:rPr>
              <a:t>cc_params</a:t>
            </a:r>
            <a:r>
              <a:rPr lang="en-US" altLang="zh-CN" sz="1800" b="1" kern="1300" dirty="0">
                <a:latin typeface="+mn-ea"/>
                <a:ea typeface="+mn-ea"/>
                <a:sym typeface="Roboto"/>
              </a:rPr>
              <a:t>[]</a:t>
            </a:r>
            <a:r>
              <a:rPr lang="zh-CN" altLang="en-US" sz="1800" kern="1300" dirty="0">
                <a:latin typeface="+mn-ea"/>
                <a:ea typeface="+mn-ea"/>
                <a:sym typeface="Roboto"/>
              </a:rPr>
              <a:t>数组。</a:t>
            </a:r>
            <a:endParaRPr lang="en-US" altLang="zh-CN" sz="1800" kern="1300" dirty="0">
              <a:latin typeface="+mn-ea"/>
              <a:ea typeface="+mn-ea"/>
              <a:sym typeface="Roboto"/>
            </a:endParaRPr>
          </a:p>
          <a:p>
            <a:pPr marL="85725">
              <a:lnSpc>
                <a:spcPts val="1800"/>
              </a:lnSpc>
              <a:buClr>
                <a:schemeClr val="dk2"/>
              </a:buClr>
            </a:pPr>
            <a:endParaRPr lang="zh-CN" altLang="en-US" sz="1800" kern="1300" dirty="0">
              <a:latin typeface="+mn-ea"/>
              <a:ea typeface="+mn-ea"/>
              <a:sym typeface="Roboto"/>
            </a:endParaRPr>
          </a:p>
          <a:p>
            <a:pPr marL="371475" indent="-285750">
              <a:lnSpc>
                <a:spcPts val="1800"/>
              </a:lnSpc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altLang="zh-CN" sz="1800" b="1" kern="1300" dirty="0" err="1">
                <a:latin typeface="+mn-ea"/>
                <a:ea typeface="+mn-ea"/>
                <a:sym typeface="Roboto"/>
              </a:rPr>
              <a:t>execvp</a:t>
            </a:r>
            <a:r>
              <a:rPr lang="en-US" altLang="zh-CN" sz="1800" b="1" kern="1300" dirty="0">
                <a:latin typeface="+mn-ea"/>
                <a:ea typeface="+mn-ea"/>
                <a:sym typeface="Roboto"/>
              </a:rPr>
              <a:t>(</a:t>
            </a:r>
            <a:r>
              <a:rPr lang="en-US" altLang="zh-CN" sz="1800" b="1" kern="1300" dirty="0" err="1">
                <a:latin typeface="+mn-ea"/>
                <a:ea typeface="+mn-ea"/>
                <a:sym typeface="Roboto"/>
              </a:rPr>
              <a:t>cc_params</a:t>
            </a:r>
            <a:r>
              <a:rPr lang="en-US" altLang="zh-CN" sz="1800" b="1" kern="1300" dirty="0">
                <a:latin typeface="+mn-ea"/>
                <a:ea typeface="+mn-ea"/>
                <a:sym typeface="Roboto"/>
              </a:rPr>
              <a:t>[0], (char**)</a:t>
            </a:r>
            <a:r>
              <a:rPr lang="en-US" altLang="zh-CN" sz="1800" b="1" kern="1300" dirty="0" err="1">
                <a:latin typeface="+mn-ea"/>
                <a:ea typeface="+mn-ea"/>
                <a:sym typeface="Roboto"/>
              </a:rPr>
              <a:t>cc_params</a:t>
            </a:r>
            <a:r>
              <a:rPr lang="zh-CN" altLang="en-US" sz="1800" b="1" kern="1300" dirty="0">
                <a:latin typeface="+mn-ea"/>
                <a:ea typeface="+mn-ea"/>
                <a:sym typeface="Roboto"/>
              </a:rPr>
              <a:t>） </a:t>
            </a:r>
            <a:r>
              <a:rPr lang="zh-CN" altLang="en-US" sz="1800" kern="1300" dirty="0">
                <a:latin typeface="+mn-ea"/>
                <a:ea typeface="+mn-ea"/>
                <a:sym typeface="Roboto"/>
              </a:rPr>
              <a:t>调用</a:t>
            </a:r>
            <a:r>
              <a:rPr lang="en-US" altLang="zh-CN" sz="1800" b="1" kern="1300" dirty="0" err="1">
                <a:latin typeface="+mn-ea"/>
                <a:ea typeface="+mn-ea"/>
                <a:sym typeface="Roboto"/>
              </a:rPr>
              <a:t>gcc</a:t>
            </a:r>
            <a:endParaRPr lang="zh-CN" altLang="en-US" sz="1800" b="1" kern="13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3180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D8B5A-25EE-4121-BEC9-359EA3D9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AFL</a:t>
            </a:r>
            <a:r>
              <a:rPr lang="zh-CN" altLang="en-US" dirty="0"/>
              <a:t>汇编级插桩 </a:t>
            </a:r>
            <a:r>
              <a:rPr lang="en-US" altLang="zh-CN" dirty="0"/>
              <a:t>—— </a:t>
            </a:r>
            <a:r>
              <a:rPr lang="en-US" altLang="zh-CN" dirty="0" err="1"/>
              <a:t>afl</a:t>
            </a:r>
            <a:r>
              <a:rPr lang="en-US" altLang="zh-CN" dirty="0"/>
              <a:t>-as</a:t>
            </a:r>
            <a:endParaRPr lang="zh-CN" altLang="en-US" dirty="0"/>
          </a:p>
        </p:txBody>
      </p:sp>
      <p:sp>
        <p:nvSpPr>
          <p:cNvPr id="3" name="Google Shape;213;p34">
            <a:extLst>
              <a:ext uri="{FF2B5EF4-FFF2-40B4-BE49-F238E27FC236}">
                <a16:creationId xmlns:a16="http://schemas.microsoft.com/office/drawing/2014/main" id="{EB381BFD-5BBB-4B4C-94B0-32BEA4F54CFE}"/>
              </a:ext>
            </a:extLst>
          </p:cNvPr>
          <p:cNvSpPr txBox="1">
            <a:spLocks/>
          </p:cNvSpPr>
          <p:nvPr/>
        </p:nvSpPr>
        <p:spPr>
          <a:xfrm>
            <a:off x="251766" y="1409714"/>
            <a:ext cx="8629967" cy="1162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5725" indent="0">
              <a:buClr>
                <a:schemeClr val="dk2"/>
              </a:buClr>
              <a:buNone/>
            </a:pPr>
            <a:r>
              <a:rPr lang="en-US" altLang="zh-CN" sz="1400" b="0" i="0" dirty="0" err="1">
                <a:solidFill>
                  <a:srgbClr val="383838"/>
                </a:solidFill>
                <a:effectLst/>
                <a:latin typeface="Fira Sans" panose="020B0604020202020204" pitchFamily="34" charset="0"/>
              </a:rPr>
              <a:t>afl</a:t>
            </a:r>
            <a:r>
              <a:rPr lang="en-US" altLang="zh-CN" sz="1400" b="0" i="0" dirty="0">
                <a:solidFill>
                  <a:srgbClr val="383838"/>
                </a:solidFill>
                <a:effectLst/>
                <a:latin typeface="Fira Sans" panose="020B0604020202020204" pitchFamily="34" charset="0"/>
              </a:rPr>
              <a:t>-as</a:t>
            </a:r>
            <a:r>
              <a:rPr lang="zh-CN" altLang="en-US" sz="1400" b="0" i="0" dirty="0">
                <a:solidFill>
                  <a:srgbClr val="383838"/>
                </a:solidFill>
                <a:effectLst/>
                <a:latin typeface="Fira Sans" panose="020B0604020202020204" pitchFamily="34" charset="0"/>
              </a:rPr>
              <a:t>是一个</a:t>
            </a:r>
            <a:r>
              <a:rPr lang="en-US" altLang="zh-CN" sz="1400" b="0" i="0" dirty="0">
                <a:solidFill>
                  <a:srgbClr val="383838"/>
                </a:solidFill>
                <a:effectLst/>
                <a:latin typeface="Fira Sans" panose="020B0604020202020204" pitchFamily="34" charset="0"/>
              </a:rPr>
              <a:t>as</a:t>
            </a:r>
            <a:r>
              <a:rPr lang="zh-CN" altLang="en-US" sz="1400" b="0" i="0" dirty="0">
                <a:solidFill>
                  <a:srgbClr val="383838"/>
                </a:solidFill>
                <a:effectLst/>
                <a:latin typeface="Fira Sans" panose="020B0604020202020204" pitchFamily="34" charset="0"/>
              </a:rPr>
              <a:t>的</a:t>
            </a:r>
            <a:r>
              <a:rPr lang="en-US" altLang="zh-CN" sz="1400" b="0" i="0" dirty="0">
                <a:solidFill>
                  <a:srgbClr val="383838"/>
                </a:solidFill>
                <a:effectLst/>
                <a:latin typeface="Fira Sans" panose="020B0604020202020204" pitchFamily="34" charset="0"/>
              </a:rPr>
              <a:t>wrapper</a:t>
            </a:r>
            <a:r>
              <a:rPr lang="zh-CN" altLang="en-US" sz="1400" b="0" i="0" dirty="0">
                <a:solidFill>
                  <a:srgbClr val="383838"/>
                </a:solidFill>
                <a:effectLst/>
                <a:latin typeface="Fira Sans" panose="020B0604020202020204" pitchFamily="34" charset="0"/>
              </a:rPr>
              <a:t>，</a:t>
            </a:r>
            <a:r>
              <a:rPr lang="zh-CN" altLang="en-US" sz="1400" b="0" i="0" dirty="0">
                <a:solidFill>
                  <a:srgbClr val="383838"/>
                </a:solidFill>
                <a:effectLst/>
                <a:latin typeface="Fira Sans" panose="020B0503050000020004" pitchFamily="34" charset="0"/>
              </a:rPr>
              <a:t>当</a:t>
            </a:r>
            <a:r>
              <a:rPr lang="en-US" altLang="zh-CN" sz="1400" b="0" i="0" dirty="0" err="1">
                <a:solidFill>
                  <a:srgbClr val="383838"/>
                </a:solidFill>
                <a:effectLst/>
                <a:latin typeface="Fira Sans" panose="020B0503050000020004" pitchFamily="34" charset="0"/>
              </a:rPr>
              <a:t>afl</a:t>
            </a:r>
            <a:r>
              <a:rPr lang="en-US" altLang="zh-CN" sz="1400" b="0" i="0" dirty="0">
                <a:solidFill>
                  <a:srgbClr val="383838"/>
                </a:solidFill>
                <a:effectLst/>
                <a:latin typeface="Fira Sans" panose="020B0503050000020004" pitchFamily="34" charset="0"/>
              </a:rPr>
              <a:t>-as</a:t>
            </a:r>
            <a:r>
              <a:rPr lang="zh-CN" altLang="en-US" sz="1400" dirty="0">
                <a:solidFill>
                  <a:srgbClr val="383838"/>
                </a:solidFill>
                <a:latin typeface="Fira Sans" panose="020B0503050000020004" pitchFamily="34" charset="0"/>
              </a:rPr>
              <a:t>读取目标汇编文件并完成插桩后</a:t>
            </a:r>
            <a:r>
              <a:rPr lang="zh-CN" altLang="en-US" sz="1400" b="0" i="0" dirty="0">
                <a:solidFill>
                  <a:srgbClr val="383838"/>
                </a:solidFill>
                <a:effectLst/>
                <a:latin typeface="Fira Sans" panose="020B0503050000020004" pitchFamily="34" charset="0"/>
              </a:rPr>
              <a:t>，</a:t>
            </a:r>
            <a:r>
              <a:rPr lang="zh-CN" altLang="en-US" sz="1400" dirty="0">
                <a:solidFill>
                  <a:srgbClr val="383838"/>
                </a:solidFill>
                <a:latin typeface="Fira Sans" panose="020B0503050000020004" pitchFamily="34" charset="0"/>
              </a:rPr>
              <a:t>它</a:t>
            </a:r>
            <a:r>
              <a:rPr lang="zh-CN" altLang="en-US" sz="1400" b="0" i="0" dirty="0">
                <a:solidFill>
                  <a:srgbClr val="383838"/>
                </a:solidFill>
                <a:effectLst/>
                <a:latin typeface="Fira Sans" panose="020B0503050000020004" pitchFamily="34" charset="0"/>
              </a:rPr>
              <a:t>会把真正的汇编任务交给原本的</a:t>
            </a:r>
            <a:r>
              <a:rPr lang="en-US" altLang="zh-CN" sz="1400" b="0" i="0" dirty="0">
                <a:solidFill>
                  <a:srgbClr val="383838"/>
                </a:solidFill>
                <a:effectLst/>
                <a:latin typeface="Fira Sans" panose="020B0503050000020004" pitchFamily="34" charset="0"/>
              </a:rPr>
              <a:t>as</a:t>
            </a:r>
            <a:r>
              <a:rPr lang="zh-CN" altLang="en-US" sz="1400" b="0" i="0" dirty="0">
                <a:solidFill>
                  <a:srgbClr val="383838"/>
                </a:solidFill>
                <a:effectLst/>
                <a:latin typeface="Fira Sans" panose="020B0503050000020004" pitchFamily="34" charset="0"/>
              </a:rPr>
              <a:t>。</a:t>
            </a:r>
            <a:endParaRPr lang="en-US" altLang="zh-CN" sz="1400" b="0" i="0" dirty="0">
              <a:solidFill>
                <a:srgbClr val="383838"/>
              </a:solidFill>
              <a:effectLst/>
              <a:latin typeface="Fira Sans" panose="020B0503050000020004" pitchFamily="34" charset="0"/>
            </a:endParaRPr>
          </a:p>
          <a:p>
            <a:pPr marL="85725" indent="0">
              <a:buClr>
                <a:schemeClr val="dk2"/>
              </a:buClr>
              <a:buNone/>
            </a:pPr>
            <a:endParaRPr lang="en-US" altLang="zh-CN" sz="1400" b="0" i="0" dirty="0">
              <a:solidFill>
                <a:srgbClr val="383838"/>
              </a:solidFill>
              <a:effectLst/>
              <a:latin typeface="Fira Sans" panose="020B0503050000020004" pitchFamily="34" charset="0"/>
            </a:endParaRPr>
          </a:p>
          <a:p>
            <a:pPr marL="85725" indent="0">
              <a:buClr>
                <a:schemeClr val="dk2"/>
              </a:buClr>
              <a:buNone/>
            </a:pPr>
            <a:r>
              <a:rPr lang="zh-CN" altLang="en-US" sz="1400" dirty="0">
                <a:solidFill>
                  <a:srgbClr val="383838"/>
                </a:solidFill>
                <a:latin typeface="Fira Sans" panose="020B0503050000020004" pitchFamily="34" charset="0"/>
              </a:rPr>
              <a:t>需要插入的代码在</a:t>
            </a:r>
            <a:r>
              <a:rPr lang="en-US" altLang="zh-CN" sz="1400" dirty="0" err="1">
                <a:solidFill>
                  <a:srgbClr val="383838"/>
                </a:solidFill>
                <a:latin typeface="Fira Sans" panose="020B0503050000020004" pitchFamily="34" charset="0"/>
              </a:rPr>
              <a:t>afl-as.h</a:t>
            </a:r>
            <a:r>
              <a:rPr lang="zh-CN" altLang="en-US" sz="1400" dirty="0">
                <a:solidFill>
                  <a:srgbClr val="383838"/>
                </a:solidFill>
                <a:latin typeface="Fira Sans" panose="020B0503050000020004" pitchFamily="34" charset="0"/>
              </a:rPr>
              <a:t>文件中， </a:t>
            </a:r>
            <a:r>
              <a:rPr lang="en-US" altLang="zh-CN" sz="1400" dirty="0" err="1">
                <a:solidFill>
                  <a:srgbClr val="383838"/>
                </a:solidFill>
                <a:latin typeface="Fira Sans" panose="020B0503050000020004" pitchFamily="34" charset="0"/>
              </a:rPr>
              <a:t>afl</a:t>
            </a:r>
            <a:r>
              <a:rPr lang="en-US" altLang="zh-CN" sz="1400" dirty="0">
                <a:solidFill>
                  <a:srgbClr val="383838"/>
                </a:solidFill>
                <a:latin typeface="Fira Sans" panose="020B0503050000020004" pitchFamily="34" charset="0"/>
              </a:rPr>
              <a:t>-as</a:t>
            </a:r>
            <a:r>
              <a:rPr lang="zh-CN" altLang="en-US" sz="1400" dirty="0">
                <a:solidFill>
                  <a:srgbClr val="383838"/>
                </a:solidFill>
                <a:latin typeface="Fira Sans" panose="020B0503050000020004" pitchFamily="34" charset="0"/>
              </a:rPr>
              <a:t>负责找到每个 </a:t>
            </a:r>
            <a:r>
              <a:rPr lang="en-US" altLang="zh-CN" sz="1400" dirty="0">
                <a:solidFill>
                  <a:srgbClr val="383838"/>
                </a:solidFill>
                <a:latin typeface="Fira Sans" panose="020B0503050000020004" pitchFamily="34" charset="0"/>
              </a:rPr>
              <a:t>basic block </a:t>
            </a:r>
            <a:r>
              <a:rPr lang="zh-CN" altLang="en-US" sz="1400" dirty="0">
                <a:solidFill>
                  <a:srgbClr val="383838"/>
                </a:solidFill>
                <a:latin typeface="Fira Sans" panose="020B0503050000020004" pitchFamily="34" charset="0"/>
              </a:rPr>
              <a:t>插入 </a:t>
            </a:r>
            <a:r>
              <a:rPr lang="en-US" altLang="zh-CN" sz="1400" dirty="0" err="1">
                <a:solidFill>
                  <a:srgbClr val="383838"/>
                </a:solidFill>
                <a:latin typeface="Fira Sans" panose="020B0503050000020004" pitchFamily="34" charset="0"/>
              </a:rPr>
              <a:t>afl-as.h</a:t>
            </a:r>
            <a:r>
              <a:rPr lang="zh-CN" altLang="en-US" sz="1400" dirty="0">
                <a:solidFill>
                  <a:srgbClr val="383838"/>
                </a:solidFill>
                <a:latin typeface="Fira Sans" panose="020B0503050000020004" pitchFamily="34" charset="0"/>
              </a:rPr>
              <a:t>中的统计代码。</a:t>
            </a:r>
            <a:endParaRPr lang="en-US" altLang="zh-CN" sz="1400" dirty="0">
              <a:solidFill>
                <a:srgbClr val="383838"/>
              </a:solidFill>
              <a:latin typeface="Fira Sans" panose="020B0503050000020004" pitchFamily="34" charset="0"/>
            </a:endParaRPr>
          </a:p>
          <a:p>
            <a:pPr marL="85725" indent="0">
              <a:buClr>
                <a:schemeClr val="dk2"/>
              </a:buClr>
              <a:buNone/>
            </a:pPr>
            <a:endParaRPr lang="en-US" altLang="zh-CN" sz="1350" kern="1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C7DD37-0E3F-47FF-A309-324C6AB8C486}"/>
              </a:ext>
            </a:extLst>
          </p:cNvPr>
          <p:cNvSpPr txBox="1"/>
          <p:nvPr/>
        </p:nvSpPr>
        <p:spPr>
          <a:xfrm>
            <a:off x="346933" y="2874839"/>
            <a:ext cx="4937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其中 </a:t>
            </a:r>
            <a:r>
              <a:rPr lang="en-US" altLang="zh-CN" b="1" dirty="0" err="1"/>
              <a:t>afl-as.c:main</a:t>
            </a:r>
            <a:r>
              <a:rPr lang="en-US" altLang="zh-CN" b="1" dirty="0"/>
              <a:t>()</a:t>
            </a:r>
            <a:r>
              <a:rPr lang="zh-CN" altLang="en-US" dirty="0"/>
              <a:t>主要调用了二个函数：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BC7EFA-63F1-42A8-B0A2-20AE1AEB39D3}"/>
              </a:ext>
            </a:extLst>
          </p:cNvPr>
          <p:cNvSpPr txBox="1"/>
          <p:nvPr/>
        </p:nvSpPr>
        <p:spPr>
          <a:xfrm>
            <a:off x="346932" y="3330353"/>
            <a:ext cx="72376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/>
              <a:t>edit_params</a:t>
            </a:r>
            <a:r>
              <a:rPr lang="en-US" altLang="zh-CN" b="1" dirty="0"/>
              <a:t>(</a:t>
            </a:r>
            <a:r>
              <a:rPr lang="en-US" altLang="zh-CN" b="1" dirty="0" err="1"/>
              <a:t>argc</a:t>
            </a:r>
            <a:r>
              <a:rPr lang="en-US" altLang="zh-CN" b="1" dirty="0"/>
              <a:t>, </a:t>
            </a:r>
            <a:r>
              <a:rPr lang="en-US" altLang="zh-CN" b="1" dirty="0" err="1"/>
              <a:t>argv</a:t>
            </a:r>
            <a:r>
              <a:rPr lang="en-US" altLang="zh-CN" b="1" dirty="0"/>
              <a:t>); </a:t>
            </a:r>
            <a:r>
              <a:rPr lang="en-US" altLang="zh-CN" dirty="0"/>
              <a:t>//</a:t>
            </a:r>
            <a:r>
              <a:rPr lang="zh-CN" altLang="en-US" dirty="0"/>
              <a:t>调整传递给真正的汇编器</a:t>
            </a:r>
            <a:r>
              <a:rPr lang="en-US" altLang="zh-CN" dirty="0"/>
              <a:t>`as`</a:t>
            </a:r>
            <a:r>
              <a:rPr lang="zh-CN" altLang="en-US" dirty="0"/>
              <a:t>的参数。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 err="1"/>
              <a:t>add_instrumentation</a:t>
            </a:r>
            <a:r>
              <a:rPr lang="en-US" altLang="zh-CN" b="1" dirty="0"/>
              <a:t>()</a:t>
            </a:r>
            <a:r>
              <a:rPr lang="en-US" altLang="zh-CN" dirty="0"/>
              <a:t>; //</a:t>
            </a:r>
            <a:r>
              <a:rPr lang="zh-CN" altLang="en-US" dirty="0"/>
              <a:t>在所有合适的地方插入统计代码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9368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D8B5A-25EE-4121-BEC9-359EA3D9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AFL</a:t>
            </a:r>
            <a:r>
              <a:rPr lang="zh-CN" altLang="en-US" dirty="0"/>
              <a:t>汇编级插桩 </a:t>
            </a:r>
            <a:r>
              <a:rPr lang="en-US" altLang="zh-CN" dirty="0"/>
              <a:t>—— </a:t>
            </a:r>
            <a:r>
              <a:rPr lang="en-US" altLang="zh-CN" dirty="0" err="1"/>
              <a:t>afl</a:t>
            </a:r>
            <a:r>
              <a:rPr lang="en-US" altLang="zh-CN" dirty="0"/>
              <a:t>-as</a:t>
            </a:r>
            <a:endParaRPr lang="zh-CN" altLang="en-US" dirty="0"/>
          </a:p>
        </p:txBody>
      </p:sp>
      <p:sp>
        <p:nvSpPr>
          <p:cNvPr id="3" name="Google Shape;213;p34">
            <a:extLst>
              <a:ext uri="{FF2B5EF4-FFF2-40B4-BE49-F238E27FC236}">
                <a16:creationId xmlns:a16="http://schemas.microsoft.com/office/drawing/2014/main" id="{EB381BFD-5BBB-4B4C-94B0-32BEA4F54CFE}"/>
              </a:ext>
            </a:extLst>
          </p:cNvPr>
          <p:cNvSpPr txBox="1">
            <a:spLocks/>
          </p:cNvSpPr>
          <p:nvPr/>
        </p:nvSpPr>
        <p:spPr>
          <a:xfrm>
            <a:off x="306293" y="887965"/>
            <a:ext cx="4996911" cy="1020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5725" indent="0">
              <a:buClr>
                <a:schemeClr val="dk2"/>
              </a:buClr>
              <a:buNone/>
            </a:pPr>
            <a:endParaRPr lang="en-US" altLang="zh-CN" sz="1350" kern="1300" dirty="0">
              <a:latin typeface="Roboto"/>
              <a:ea typeface="Roboto"/>
              <a:cs typeface="Roboto"/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r>
              <a:rPr lang="en-US" altLang="zh-CN" sz="1400" b="1" dirty="0" err="1">
                <a:solidFill>
                  <a:srgbClr val="383838"/>
                </a:solidFill>
                <a:latin typeface="Fira Sans" panose="020B0604020202020204" pitchFamily="34" charset="0"/>
                <a:sym typeface="Roboto"/>
              </a:rPr>
              <a:t>add_instrumentation</a:t>
            </a:r>
            <a:r>
              <a:rPr lang="en-US" altLang="zh-CN" sz="1400" b="1" dirty="0">
                <a:solidFill>
                  <a:srgbClr val="383838"/>
                </a:solidFill>
                <a:latin typeface="Fira Sans" panose="020B0604020202020204" pitchFamily="34" charset="0"/>
                <a:sym typeface="Roboto"/>
              </a:rPr>
              <a:t>() </a:t>
            </a:r>
            <a:r>
              <a:rPr lang="zh-CN" altLang="en-US" sz="1400" dirty="0">
                <a:solidFill>
                  <a:srgbClr val="383838"/>
                </a:solidFill>
                <a:latin typeface="Fira Sans" panose="020B0604020202020204" pitchFamily="34" charset="0"/>
                <a:sym typeface="Roboto"/>
              </a:rPr>
              <a:t>这个是实际的插桩函数。</a:t>
            </a:r>
            <a:endParaRPr lang="en-US" altLang="zh-CN" sz="1400" dirty="0">
              <a:solidFill>
                <a:srgbClr val="383838"/>
              </a:solidFill>
              <a:latin typeface="Fira Sans" panose="020B0604020202020204" pitchFamily="34" charset="0"/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r>
              <a:rPr lang="zh-CN" altLang="en-US" sz="1400" dirty="0">
                <a:solidFill>
                  <a:srgbClr val="383838"/>
                </a:solidFill>
                <a:latin typeface="Fira Sans" panose="020B0604020202020204" pitchFamily="34" charset="0"/>
                <a:sym typeface="Roboto"/>
              </a:rPr>
              <a:t>其中最为关键的是</a:t>
            </a:r>
            <a:r>
              <a:rPr lang="en-US" altLang="zh-CN" sz="1400" dirty="0" err="1">
                <a:solidFill>
                  <a:srgbClr val="383838"/>
                </a:solidFill>
                <a:latin typeface="Fira Sans" panose="020B0604020202020204" pitchFamily="34" charset="0"/>
                <a:sym typeface="Roboto"/>
              </a:rPr>
              <a:t>fprintf</a:t>
            </a:r>
            <a:r>
              <a:rPr lang="zh-CN" altLang="en-US" sz="1400" dirty="0">
                <a:solidFill>
                  <a:srgbClr val="383838"/>
                </a:solidFill>
                <a:latin typeface="Fira Sans" panose="020B0604020202020204" pitchFamily="34" charset="0"/>
                <a:sym typeface="Roboto"/>
              </a:rPr>
              <a:t>这条语句。如下图所示：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7B70CB-8DDD-427F-987D-A10B94392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93" y="2059662"/>
            <a:ext cx="4678571" cy="1157143"/>
          </a:xfrm>
          <a:prstGeom prst="rect">
            <a:avLst/>
          </a:prstGeom>
        </p:spPr>
      </p:pic>
      <p:sp>
        <p:nvSpPr>
          <p:cNvPr id="6" name="Google Shape;213;p34">
            <a:extLst>
              <a:ext uri="{FF2B5EF4-FFF2-40B4-BE49-F238E27FC236}">
                <a16:creationId xmlns:a16="http://schemas.microsoft.com/office/drawing/2014/main" id="{43B01CCF-1F91-45EA-8949-CAE59465EE40}"/>
              </a:ext>
            </a:extLst>
          </p:cNvPr>
          <p:cNvSpPr txBox="1">
            <a:spLocks/>
          </p:cNvSpPr>
          <p:nvPr/>
        </p:nvSpPr>
        <p:spPr>
          <a:xfrm>
            <a:off x="167099" y="3508627"/>
            <a:ext cx="8799299" cy="133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5725" indent="0">
              <a:buClr>
                <a:schemeClr val="dk2"/>
              </a:buClr>
              <a:buNone/>
            </a:pPr>
            <a:r>
              <a:rPr lang="zh-CN" altLang="en-US" sz="1400" dirty="0">
                <a:solidFill>
                  <a:srgbClr val="383838"/>
                </a:solidFill>
                <a:latin typeface="Fira Sans" panose="020B0604020202020204" pitchFamily="34" charset="0"/>
                <a:sym typeface="Roboto"/>
              </a:rPr>
              <a:t>这里通过</a:t>
            </a:r>
            <a:r>
              <a:rPr lang="en-US" altLang="zh-CN" sz="1400" b="1" dirty="0" err="1">
                <a:solidFill>
                  <a:srgbClr val="383838"/>
                </a:solidFill>
                <a:latin typeface="Fira Sans" panose="020B0604020202020204" pitchFamily="34" charset="0"/>
                <a:sym typeface="Roboto"/>
              </a:rPr>
              <a:t>fprintf</a:t>
            </a:r>
            <a:r>
              <a:rPr lang="en-US" altLang="zh-CN" sz="1400" b="1" dirty="0">
                <a:solidFill>
                  <a:srgbClr val="383838"/>
                </a:solidFill>
                <a:latin typeface="Fira Sans" panose="020B0604020202020204" pitchFamily="34" charset="0"/>
                <a:sym typeface="Roboto"/>
              </a:rPr>
              <a:t>()</a:t>
            </a:r>
            <a:r>
              <a:rPr lang="zh-CN" altLang="en-US" sz="1400" dirty="0">
                <a:solidFill>
                  <a:srgbClr val="383838"/>
                </a:solidFill>
                <a:latin typeface="Fira Sans" panose="020B0604020202020204" pitchFamily="34" charset="0"/>
                <a:sym typeface="Roboto"/>
              </a:rPr>
              <a:t>将格式化字符串添加到汇编文件的相应位置。</a:t>
            </a:r>
            <a:endParaRPr lang="en-US" altLang="zh-CN" sz="1400" dirty="0">
              <a:solidFill>
                <a:srgbClr val="383838"/>
              </a:solidFill>
              <a:latin typeface="Fira Sans" panose="020B0604020202020204" pitchFamily="34" charset="0"/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r>
              <a:rPr lang="en-US" altLang="zh-CN" sz="1400" b="1" dirty="0" err="1">
                <a:solidFill>
                  <a:srgbClr val="383838"/>
                </a:solidFill>
                <a:latin typeface="Fira Sans" panose="020B0604020202020204" pitchFamily="34" charset="0"/>
                <a:sym typeface="Roboto"/>
              </a:rPr>
              <a:t>afl</a:t>
            </a:r>
            <a:r>
              <a:rPr lang="en-US" altLang="zh-CN" sz="1400" b="1" dirty="0">
                <a:solidFill>
                  <a:srgbClr val="383838"/>
                </a:solidFill>
                <a:latin typeface="Fira Sans" panose="020B0604020202020204" pitchFamily="34" charset="0"/>
                <a:sym typeface="Roboto"/>
              </a:rPr>
              <a:t>-as</a:t>
            </a:r>
            <a:r>
              <a:rPr lang="zh-CN" altLang="en-US" sz="1400" dirty="0">
                <a:solidFill>
                  <a:srgbClr val="383838"/>
                </a:solidFill>
                <a:latin typeface="Fira Sans" panose="020B0604020202020204" pitchFamily="34" charset="0"/>
                <a:sym typeface="Roboto"/>
              </a:rPr>
              <a:t>会生成一个随机数保存在</a:t>
            </a:r>
            <a:r>
              <a:rPr lang="en-US" altLang="zh-CN" sz="1400" dirty="0" err="1">
                <a:solidFill>
                  <a:srgbClr val="383838"/>
                </a:solidFill>
                <a:latin typeface="Fira Sans" panose="020B0604020202020204" pitchFamily="34" charset="0"/>
                <a:sym typeface="Roboto"/>
              </a:rPr>
              <a:t>rcx</a:t>
            </a:r>
            <a:r>
              <a:rPr lang="zh-CN" altLang="en-US" sz="1400" dirty="0">
                <a:solidFill>
                  <a:srgbClr val="383838"/>
                </a:solidFill>
                <a:latin typeface="Fira Sans" panose="020B0604020202020204" pitchFamily="34" charset="0"/>
                <a:sym typeface="Roboto"/>
              </a:rPr>
              <a:t>中的值。而这个随机数便是用于标识这个基本块的</a:t>
            </a:r>
            <a:r>
              <a:rPr lang="en-US" altLang="zh-CN" sz="1400" dirty="0">
                <a:solidFill>
                  <a:srgbClr val="383838"/>
                </a:solidFill>
                <a:latin typeface="Fira Sans" panose="020B0604020202020204" pitchFamily="34" charset="0"/>
                <a:sym typeface="Roboto"/>
              </a:rPr>
              <a:t>ID</a:t>
            </a:r>
            <a:r>
              <a:rPr lang="zh-CN" altLang="en-US" sz="1400" dirty="0">
                <a:solidFill>
                  <a:srgbClr val="383838"/>
                </a:solidFill>
                <a:latin typeface="Fira Sans" panose="020B0604020202020204" pitchFamily="34" charset="0"/>
                <a:sym typeface="Roboto"/>
              </a:rPr>
              <a:t>。</a:t>
            </a:r>
            <a:endParaRPr lang="en-US" altLang="zh-CN" sz="1400" dirty="0">
              <a:solidFill>
                <a:srgbClr val="383838"/>
              </a:solidFill>
              <a:latin typeface="Fira Sans" panose="020B0604020202020204" pitchFamily="34" charset="0"/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r>
              <a:rPr lang="zh-CN" altLang="en-US" sz="1400" dirty="0">
                <a:solidFill>
                  <a:srgbClr val="383838"/>
                </a:solidFill>
                <a:latin typeface="Fira Sans" panose="020B0604020202020204" pitchFamily="34" charset="0"/>
                <a:sym typeface="Roboto"/>
              </a:rPr>
              <a:t>而</a:t>
            </a:r>
            <a:r>
              <a:rPr lang="en-US" altLang="zh-CN" sz="1400" b="1" dirty="0">
                <a:solidFill>
                  <a:srgbClr val="383838"/>
                </a:solidFill>
                <a:latin typeface="Fira Sans" panose="020B0604020202020204" pitchFamily="34" charset="0"/>
                <a:sym typeface="Roboto"/>
              </a:rPr>
              <a:t>trampoline_fmt_32 </a:t>
            </a:r>
            <a:r>
              <a:rPr lang="zh-CN" altLang="en-US" sz="1400" dirty="0">
                <a:solidFill>
                  <a:srgbClr val="383838"/>
                </a:solidFill>
                <a:latin typeface="Fira Sans" panose="020B0604020202020204" pitchFamily="34" charset="0"/>
                <a:sym typeface="Roboto"/>
              </a:rPr>
              <a:t>或 </a:t>
            </a:r>
            <a:r>
              <a:rPr lang="en-US" altLang="zh-CN" sz="1400" b="1" dirty="0">
                <a:solidFill>
                  <a:srgbClr val="383838"/>
                </a:solidFill>
                <a:latin typeface="Fira Sans" panose="020B0604020202020204" pitchFamily="34" charset="0"/>
                <a:sym typeface="Roboto"/>
              </a:rPr>
              <a:t>trampoline_fmt_64</a:t>
            </a:r>
            <a:r>
              <a:rPr lang="zh-CN" altLang="en-US" sz="1400" dirty="0">
                <a:solidFill>
                  <a:srgbClr val="383838"/>
                </a:solidFill>
                <a:latin typeface="Fira Sans" panose="020B0604020202020204" pitchFamily="34" charset="0"/>
                <a:sym typeface="Roboto"/>
              </a:rPr>
              <a:t>就是要插入的桩，他们被定义在</a:t>
            </a:r>
            <a:r>
              <a:rPr lang="en-US" altLang="zh-CN" sz="1400" b="1" dirty="0" err="1">
                <a:solidFill>
                  <a:srgbClr val="383838"/>
                </a:solidFill>
                <a:latin typeface="Fira Sans" panose="020B0604020202020204" pitchFamily="34" charset="0"/>
                <a:sym typeface="Roboto"/>
              </a:rPr>
              <a:t>afl-as.h</a:t>
            </a:r>
            <a:r>
              <a:rPr lang="zh-CN" altLang="en-US" sz="1400" b="1" dirty="0">
                <a:solidFill>
                  <a:srgbClr val="383838"/>
                </a:solidFill>
                <a:latin typeface="Fira Sans" panose="020B0604020202020204" pitchFamily="34" charset="0"/>
                <a:sym typeface="Roboto"/>
              </a:rPr>
              <a:t>。</a:t>
            </a:r>
            <a:endParaRPr lang="zh-CN" altLang="en-US" sz="1400" dirty="0">
              <a:solidFill>
                <a:srgbClr val="383838"/>
              </a:solidFill>
              <a:latin typeface="Fira Sans" panose="020B0604020202020204" pitchFamily="34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8644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D8B5A-25EE-4121-BEC9-359EA3D9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54" y="249325"/>
            <a:ext cx="4235566" cy="547311"/>
          </a:xfrm>
        </p:spPr>
        <p:txBody>
          <a:bodyPr/>
          <a:lstStyle/>
          <a:p>
            <a:r>
              <a:rPr lang="en-US" altLang="zh-CN" dirty="0"/>
              <a:t>AFL</a:t>
            </a:r>
            <a:r>
              <a:rPr lang="zh-CN" altLang="en-US" dirty="0"/>
              <a:t>汇编级插桩 </a:t>
            </a:r>
            <a:r>
              <a:rPr lang="en-US" altLang="zh-CN" dirty="0"/>
              <a:t>—— </a:t>
            </a:r>
            <a:r>
              <a:rPr lang="en-US" altLang="zh-CN" dirty="0" err="1"/>
              <a:t>afl</a:t>
            </a:r>
            <a:r>
              <a:rPr lang="en-US" altLang="zh-CN" dirty="0"/>
              <a:t>-as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9FD85D-0DAB-44F5-BD08-60B43E11F449}"/>
              </a:ext>
            </a:extLst>
          </p:cNvPr>
          <p:cNvSpPr txBox="1"/>
          <p:nvPr/>
        </p:nvSpPr>
        <p:spPr>
          <a:xfrm>
            <a:off x="1443484" y="4461257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accent1"/>
                </a:solidFill>
              </a:rPr>
              <a:t>插桩代码内容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0CD863F-8115-4D6E-BCA8-5F5AC562C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71" y="944695"/>
            <a:ext cx="2754923" cy="328787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37DCD1F-B88C-41AF-9A40-CC51FAFFF9D4}"/>
              </a:ext>
            </a:extLst>
          </p:cNvPr>
          <p:cNvSpPr txBox="1"/>
          <p:nvPr/>
        </p:nvSpPr>
        <p:spPr>
          <a:xfrm>
            <a:off x="3554315" y="2441018"/>
            <a:ext cx="503258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左边这一段汇编代码，主要的操作是：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将可能会覆盖的寄存器压栈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</a:t>
            </a:r>
            <a:r>
              <a:rPr lang="en-US" altLang="zh-CN" b="1" dirty="0" err="1"/>
              <a:t>rcx</a:t>
            </a:r>
            <a:r>
              <a:rPr lang="zh-CN" altLang="en-US" dirty="0"/>
              <a:t>的值设置为</a:t>
            </a:r>
            <a:r>
              <a:rPr lang="en-US" altLang="zh-CN" b="1" dirty="0" err="1"/>
              <a:t>fprintf</a:t>
            </a:r>
            <a:r>
              <a:rPr lang="en-US" altLang="zh-CN" b="1" dirty="0"/>
              <a:t>()</a:t>
            </a:r>
            <a:r>
              <a:rPr lang="zh-CN" altLang="en-US" dirty="0"/>
              <a:t>所要打印的变量内容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调用方法</a:t>
            </a:r>
            <a:r>
              <a:rPr lang="en-US" altLang="zh-CN" b="1" dirty="0"/>
              <a:t>__</a:t>
            </a:r>
            <a:r>
              <a:rPr lang="en-US" altLang="zh-CN" b="1" dirty="0" err="1"/>
              <a:t>afl_maybe_log</a:t>
            </a:r>
            <a:r>
              <a:rPr lang="en-US" altLang="zh-CN" b="1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恢复寄存器</a:t>
            </a:r>
            <a:endParaRPr lang="en-US" altLang="zh-CN" dirty="0"/>
          </a:p>
          <a:p>
            <a:r>
              <a:rPr lang="en-US" altLang="zh-CN" b="1" dirty="0"/>
              <a:t>_</a:t>
            </a:r>
            <a:r>
              <a:rPr lang="en-US" altLang="zh-CN" b="1" dirty="0" err="1"/>
              <a:t>afl_maybe_log</a:t>
            </a:r>
            <a:r>
              <a:rPr lang="zh-CN" altLang="en-US" dirty="0"/>
              <a:t>作为插桩代码所执行的实际入口函数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36D463-FCA1-4642-B439-DB6D9023F906}"/>
              </a:ext>
            </a:extLst>
          </p:cNvPr>
          <p:cNvSpPr txBox="1"/>
          <p:nvPr/>
        </p:nvSpPr>
        <p:spPr>
          <a:xfrm>
            <a:off x="3373119" y="1032748"/>
            <a:ext cx="4592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i="0" dirty="0" err="1">
                <a:solidFill>
                  <a:srgbClr val="383838"/>
                </a:solidFill>
                <a:effectLst/>
                <a:latin typeface="Fira Sans" panose="020B0503050000020004" pitchFamily="34" charset="0"/>
              </a:rPr>
              <a:t>afl</a:t>
            </a:r>
            <a:r>
              <a:rPr lang="en-US" altLang="zh-CN" b="1" i="0" dirty="0">
                <a:solidFill>
                  <a:srgbClr val="383838"/>
                </a:solidFill>
                <a:effectLst/>
                <a:latin typeface="Fira Sans" panose="020B0503050000020004" pitchFamily="34" charset="0"/>
              </a:rPr>
              <a:t>-as</a:t>
            </a:r>
            <a:r>
              <a:rPr lang="zh-CN" altLang="en-US" b="0" i="0" dirty="0">
                <a:solidFill>
                  <a:srgbClr val="383838"/>
                </a:solidFill>
                <a:effectLst/>
                <a:latin typeface="Fira Sans" panose="020B0503050000020004" pitchFamily="34" charset="0"/>
              </a:rPr>
              <a:t>会在符合规则的所有位置插入</a:t>
            </a:r>
            <a:r>
              <a:rPr lang="en-US" altLang="zh-CN" b="1" i="0" dirty="0" err="1">
                <a:solidFill>
                  <a:srgbClr val="383838"/>
                </a:solidFill>
                <a:effectLst/>
                <a:latin typeface="Fira Sans" panose="020B0503050000020004" pitchFamily="34" charset="0"/>
              </a:rPr>
              <a:t>main_payload</a:t>
            </a:r>
            <a:r>
              <a:rPr lang="zh-CN" altLang="en-US" b="0" i="0" dirty="0">
                <a:solidFill>
                  <a:srgbClr val="383838"/>
                </a:solidFill>
                <a:effectLst/>
                <a:latin typeface="Fira Sans" panose="020B0503050000020004" pitchFamily="34" charset="0"/>
              </a:rPr>
              <a:t>。</a:t>
            </a:r>
          </a:p>
          <a:p>
            <a:pPr algn="just"/>
            <a:r>
              <a:rPr lang="en-US" altLang="zh-CN" b="1" i="0" dirty="0" err="1">
                <a:solidFill>
                  <a:srgbClr val="383838"/>
                </a:solidFill>
                <a:effectLst/>
                <a:latin typeface="Fira Sans" panose="020B0503050000020004" pitchFamily="34" charset="0"/>
              </a:rPr>
              <a:t>main_payload</a:t>
            </a:r>
            <a:r>
              <a:rPr lang="zh-CN" altLang="en-US" b="0" i="0" dirty="0">
                <a:solidFill>
                  <a:srgbClr val="383838"/>
                </a:solidFill>
                <a:effectLst/>
                <a:latin typeface="Fira Sans" panose="020B0503050000020004" pitchFamily="34" charset="0"/>
              </a:rPr>
              <a:t>是实现</a:t>
            </a:r>
            <a:r>
              <a:rPr lang="en-US" altLang="zh-CN" b="1" i="0" dirty="0" err="1">
                <a:solidFill>
                  <a:srgbClr val="383838"/>
                </a:solidFill>
                <a:effectLst/>
                <a:latin typeface="Fira Sans" panose="020B0503050000020004" pitchFamily="34" charset="0"/>
              </a:rPr>
              <a:t>fuzzer</a:t>
            </a:r>
            <a:r>
              <a:rPr lang="zh-CN" altLang="en-US" b="0" i="0" dirty="0">
                <a:solidFill>
                  <a:srgbClr val="383838"/>
                </a:solidFill>
                <a:effectLst/>
                <a:latin typeface="Fira Sans" panose="020B0503050000020004" pitchFamily="34" charset="0"/>
              </a:rPr>
              <a:t>通信的主要依靠</a:t>
            </a:r>
          </a:p>
        </p:txBody>
      </p:sp>
    </p:spTree>
    <p:extLst>
      <p:ext uri="{BB962C8B-B14F-4D97-AF65-F5344CB8AC3E}">
        <p14:creationId xmlns:p14="http://schemas.microsoft.com/office/powerpoint/2010/main" val="2020207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A4C4B-63C1-4350-ACE3-9F032BF5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AFL</a:t>
            </a:r>
            <a:r>
              <a:rPr lang="zh-CN" altLang="en-US" dirty="0"/>
              <a:t>插桩内容 </a:t>
            </a:r>
            <a:r>
              <a:rPr lang="en-US" altLang="zh-CN" dirty="0"/>
              <a:t>— </a:t>
            </a:r>
            <a:r>
              <a:rPr lang="en-US" altLang="zh-CN" dirty="0" err="1"/>
              <a:t>afl-as.h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59B3A2-2F9B-4571-9FA8-13A0E85ED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28380"/>
            <a:ext cx="4406288" cy="3715214"/>
          </a:xfrm>
          <a:prstGeom prst="rect">
            <a:avLst/>
          </a:prstGeom>
        </p:spPr>
      </p:pic>
      <p:sp>
        <p:nvSpPr>
          <p:cNvPr id="6" name="Google Shape;213;p34">
            <a:extLst>
              <a:ext uri="{FF2B5EF4-FFF2-40B4-BE49-F238E27FC236}">
                <a16:creationId xmlns:a16="http://schemas.microsoft.com/office/drawing/2014/main" id="{8E1FEC33-C9CB-467F-A57E-4F410E30FF97}"/>
              </a:ext>
            </a:extLst>
          </p:cNvPr>
          <p:cNvSpPr txBox="1">
            <a:spLocks/>
          </p:cNvSpPr>
          <p:nvPr/>
        </p:nvSpPr>
        <p:spPr>
          <a:xfrm>
            <a:off x="153825" y="1040084"/>
            <a:ext cx="4289482" cy="342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5725" indent="0">
              <a:buClr>
                <a:schemeClr val="dk2"/>
              </a:buClr>
              <a:buNone/>
            </a:pPr>
            <a:r>
              <a:rPr lang="en-US" altLang="zh-CN" sz="1400" b="1" dirty="0">
                <a:solidFill>
                  <a:srgbClr val="000000"/>
                </a:solidFill>
                <a:sym typeface="Roboto"/>
              </a:rPr>
              <a:t>_</a:t>
            </a:r>
            <a:r>
              <a:rPr lang="en-US" altLang="zh-CN" sz="1400" b="1" dirty="0" err="1">
                <a:solidFill>
                  <a:srgbClr val="000000"/>
                </a:solidFill>
                <a:sym typeface="Roboto"/>
              </a:rPr>
              <a:t>afl_maybe_log</a:t>
            </a:r>
            <a:r>
              <a:rPr lang="en-US" altLang="zh-CN" sz="1400" b="1" dirty="0">
                <a:solidFill>
                  <a:srgbClr val="000000"/>
                </a:solidFill>
                <a:sym typeface="Roboto"/>
              </a:rPr>
              <a:t> </a:t>
            </a:r>
            <a:r>
              <a:rPr lang="zh-CN" altLang="en-US" sz="1400" b="1" dirty="0">
                <a:solidFill>
                  <a:srgbClr val="000000"/>
                </a:solidFill>
                <a:sym typeface="Roboto"/>
              </a:rPr>
              <a:t>：</a:t>
            </a:r>
            <a:endParaRPr lang="en-US" altLang="zh-CN" sz="1400" b="1" dirty="0">
              <a:solidFill>
                <a:srgbClr val="000000"/>
              </a:solidFill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endParaRPr lang="en-US" altLang="zh-CN" sz="1400" b="1" dirty="0">
              <a:solidFill>
                <a:srgbClr val="000000"/>
              </a:solidFill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函数的主要内容 </a:t>
            </a:r>
            <a:r>
              <a:rPr lang="en-US" altLang="zh-CN" sz="1400" dirty="0">
                <a:solidFill>
                  <a:srgbClr val="000000"/>
                </a:solidFill>
                <a:sym typeface="Roboto"/>
              </a:rPr>
              <a:t>-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检查共享内存是否已被分配，</a:t>
            </a:r>
            <a:endParaRPr lang="en-US" altLang="zh-CN" sz="1400" dirty="0">
              <a:solidFill>
                <a:srgbClr val="000000"/>
              </a:solidFill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其中</a:t>
            </a:r>
            <a:r>
              <a:rPr lang="en-US" altLang="zh-CN" sz="1400" dirty="0">
                <a:solidFill>
                  <a:srgbClr val="000000"/>
                </a:solidFill>
                <a:sym typeface="Roboto"/>
              </a:rPr>
              <a:t>__</a:t>
            </a:r>
            <a:r>
              <a:rPr lang="en-US" altLang="zh-CN" sz="1400" dirty="0" err="1">
                <a:solidFill>
                  <a:srgbClr val="000000"/>
                </a:solidFill>
                <a:sym typeface="Roboto"/>
              </a:rPr>
              <a:t>afl_area_ptr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是在</a:t>
            </a:r>
            <a:r>
              <a:rPr lang="en-US" altLang="zh-CN" sz="1400" dirty="0">
                <a:solidFill>
                  <a:srgbClr val="000000"/>
                </a:solidFill>
                <a:sym typeface="Roboto"/>
              </a:rPr>
              <a:t>BSS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段中存储的一个指针，此指针指向共享内存（</a:t>
            </a:r>
            <a:r>
              <a:rPr lang="en-US" altLang="zh-CN" sz="1400" dirty="0" err="1">
                <a:solidFill>
                  <a:srgbClr val="000000"/>
                </a:solidFill>
                <a:sym typeface="Roboto"/>
              </a:rPr>
              <a:t>trace_bit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）</a:t>
            </a:r>
            <a:endParaRPr lang="en-US" altLang="zh-CN" sz="1400" dirty="0">
              <a:solidFill>
                <a:srgbClr val="000000"/>
              </a:solidFill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endParaRPr lang="en-US" altLang="zh-CN" sz="1400" dirty="0">
              <a:solidFill>
                <a:srgbClr val="000000"/>
              </a:solidFill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如果没有设置跳转到</a:t>
            </a:r>
            <a:r>
              <a:rPr lang="en-US" altLang="zh-CN" sz="1400" b="1" dirty="0">
                <a:solidFill>
                  <a:srgbClr val="000000"/>
                </a:solidFill>
                <a:sym typeface="Roboto"/>
              </a:rPr>
              <a:t>__</a:t>
            </a:r>
            <a:r>
              <a:rPr lang="en-US" altLang="zh-CN" sz="1400" b="1" dirty="0" err="1">
                <a:solidFill>
                  <a:srgbClr val="000000"/>
                </a:solidFill>
                <a:sym typeface="Roboto"/>
              </a:rPr>
              <a:t>afl_setup</a:t>
            </a:r>
            <a:r>
              <a:rPr lang="en-US" altLang="zh-CN" sz="1400" b="1" dirty="0">
                <a:solidFill>
                  <a:srgbClr val="000000"/>
                </a:solidFill>
                <a:sym typeface="Roboto"/>
              </a:rPr>
              <a:t> </a:t>
            </a:r>
            <a:r>
              <a:rPr lang="zh-CN" altLang="en-US" sz="1400" b="1" dirty="0">
                <a:solidFill>
                  <a:srgbClr val="000000"/>
                </a:solidFill>
                <a:sym typeface="Roboto"/>
              </a:rPr>
              <a:t>（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涉及到</a:t>
            </a:r>
            <a:r>
              <a:rPr lang="en-US" altLang="zh-CN" sz="1400" dirty="0" err="1">
                <a:solidFill>
                  <a:srgbClr val="000000"/>
                </a:solidFill>
                <a:sym typeface="Roboto"/>
              </a:rPr>
              <a:t>forkserver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，后面再解释</a:t>
            </a:r>
            <a:r>
              <a:rPr lang="zh-CN" altLang="en-US" sz="1400" b="1" dirty="0">
                <a:solidFill>
                  <a:srgbClr val="000000"/>
                </a:solidFill>
                <a:sym typeface="Roboto"/>
              </a:rPr>
              <a:t>）</a:t>
            </a:r>
            <a:endParaRPr lang="en-US" altLang="zh-CN" sz="1400" b="1" dirty="0">
              <a:solidFill>
                <a:srgbClr val="000000"/>
              </a:solidFill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设置了就会跳转到</a:t>
            </a:r>
            <a:r>
              <a:rPr lang="en-US" altLang="zh-CN" sz="1400" b="1" dirty="0">
                <a:solidFill>
                  <a:srgbClr val="000000"/>
                </a:solidFill>
                <a:sym typeface="Roboto"/>
              </a:rPr>
              <a:t>__</a:t>
            </a:r>
            <a:r>
              <a:rPr lang="en-US" altLang="zh-CN" sz="1400" b="1" dirty="0" err="1">
                <a:solidFill>
                  <a:srgbClr val="000000"/>
                </a:solidFill>
                <a:sym typeface="Roboto"/>
              </a:rPr>
              <a:t>afl_store</a:t>
            </a:r>
            <a:endParaRPr lang="en-US" altLang="zh-CN" sz="1400" b="1" dirty="0">
              <a:solidFill>
                <a:srgbClr val="000000"/>
              </a:solidFill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endParaRPr lang="en-US" altLang="zh-CN" sz="1400" b="1" dirty="0">
              <a:solidFill>
                <a:srgbClr val="000000"/>
              </a:solidFill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其中</a:t>
            </a:r>
            <a:r>
              <a:rPr lang="en-US" altLang="zh-CN" sz="1400" b="1" dirty="0">
                <a:solidFill>
                  <a:srgbClr val="000000"/>
                </a:solidFill>
                <a:sym typeface="Roboto"/>
              </a:rPr>
              <a:t>__</a:t>
            </a:r>
            <a:r>
              <a:rPr lang="en-US" altLang="zh-CN" sz="1400" b="1" dirty="0" err="1">
                <a:solidFill>
                  <a:srgbClr val="000000"/>
                </a:solidFill>
                <a:sym typeface="Roboto"/>
              </a:rPr>
              <a:t>afl_store</a:t>
            </a:r>
            <a:r>
              <a:rPr lang="en-US" altLang="zh-CN" sz="1400" b="1" dirty="0">
                <a:solidFill>
                  <a:srgbClr val="000000"/>
                </a:solidFill>
                <a:sym typeface="Roboto"/>
              </a:rPr>
              <a:t>: </a:t>
            </a:r>
            <a:r>
              <a:rPr lang="zh-CN" altLang="en-US" sz="1400" b="1" dirty="0">
                <a:solidFill>
                  <a:srgbClr val="000000"/>
                </a:solidFill>
                <a:sym typeface="Roboto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函数主要负责记录命中桩代码的次数并计算其覆盖区域。</a:t>
            </a:r>
            <a:endParaRPr lang="en-US" altLang="zh-CN" sz="1400" dirty="0">
              <a:solidFill>
                <a:srgbClr val="000000"/>
              </a:solidFill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endParaRPr lang="en-US" altLang="zh-CN" sz="1400" dirty="0">
              <a:solidFill>
                <a:srgbClr val="000000"/>
              </a:solidFill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endParaRPr lang="en-US" altLang="zh-CN" sz="1400" dirty="0">
              <a:solidFill>
                <a:srgbClr val="000000"/>
              </a:solidFill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endParaRPr lang="en-US" altLang="zh-CN" sz="1400" dirty="0">
              <a:solidFill>
                <a:srgbClr val="000000"/>
              </a:solidFill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64543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783AC-BC50-4602-8FD1-E8F2E4CF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AFL</a:t>
            </a:r>
            <a:r>
              <a:rPr lang="zh-CN" altLang="en-US" dirty="0"/>
              <a:t>插桩内容 </a:t>
            </a:r>
            <a:r>
              <a:rPr lang="en-US" altLang="zh-CN" dirty="0"/>
              <a:t>— </a:t>
            </a:r>
            <a:r>
              <a:rPr lang="en-US" altLang="zh-CN" dirty="0" err="1"/>
              <a:t>afl-as.h</a:t>
            </a:r>
            <a:endParaRPr lang="zh-CN" altLang="en-US" dirty="0"/>
          </a:p>
        </p:txBody>
      </p:sp>
      <p:sp>
        <p:nvSpPr>
          <p:cNvPr id="3" name="Google Shape;213;p34">
            <a:extLst>
              <a:ext uri="{FF2B5EF4-FFF2-40B4-BE49-F238E27FC236}">
                <a16:creationId xmlns:a16="http://schemas.microsoft.com/office/drawing/2014/main" id="{5E52387D-14F6-4B6C-B384-5843DAF06263}"/>
              </a:ext>
            </a:extLst>
          </p:cNvPr>
          <p:cNvSpPr txBox="1">
            <a:spLocks/>
          </p:cNvSpPr>
          <p:nvPr/>
        </p:nvSpPr>
        <p:spPr>
          <a:xfrm>
            <a:off x="153827" y="1040083"/>
            <a:ext cx="4271430" cy="361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5725" indent="0">
              <a:buClr>
                <a:schemeClr val="dk2"/>
              </a:buClr>
              <a:buNone/>
            </a:pPr>
            <a:r>
              <a:rPr lang="en-US" altLang="zh-CN" sz="1400" b="1" dirty="0">
                <a:solidFill>
                  <a:srgbClr val="000000"/>
                </a:solidFill>
                <a:sym typeface="Roboto"/>
              </a:rPr>
              <a:t>__</a:t>
            </a:r>
            <a:r>
              <a:rPr lang="en-US" altLang="zh-CN" sz="1400" b="1" dirty="0" err="1">
                <a:solidFill>
                  <a:srgbClr val="000000"/>
                </a:solidFill>
                <a:sym typeface="Roboto"/>
              </a:rPr>
              <a:t>afl_store</a:t>
            </a:r>
            <a:r>
              <a:rPr lang="zh-CN" altLang="en-US" sz="1400" b="1" dirty="0">
                <a:solidFill>
                  <a:srgbClr val="000000"/>
                </a:solidFill>
                <a:sym typeface="Roboto"/>
              </a:rPr>
              <a:t>：</a:t>
            </a:r>
            <a:endParaRPr lang="en-US" altLang="zh-CN" sz="1400" b="1" dirty="0">
              <a:solidFill>
                <a:srgbClr val="000000"/>
              </a:solidFill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计算</a:t>
            </a:r>
            <a:r>
              <a:rPr lang="en-US" altLang="zh-CN" sz="1400" dirty="0" err="1">
                <a:solidFill>
                  <a:srgbClr val="000000"/>
                </a:solidFill>
                <a:sym typeface="Roboto"/>
              </a:rPr>
              <a:t>pre_location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到</a:t>
            </a:r>
            <a:r>
              <a:rPr lang="en-US" altLang="zh-CN" sz="1400" dirty="0" err="1">
                <a:solidFill>
                  <a:srgbClr val="000000"/>
                </a:solidFill>
                <a:sym typeface="Roboto"/>
              </a:rPr>
              <a:t>cur_location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 这条边的</a:t>
            </a:r>
            <a:r>
              <a:rPr lang="en-US" altLang="zh-CN" sz="1400" dirty="0">
                <a:solidFill>
                  <a:srgbClr val="000000"/>
                </a:solidFill>
                <a:sym typeface="Roboto"/>
              </a:rPr>
              <a:t>ID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，然后使用共享内存（存储在寄存器</a:t>
            </a:r>
            <a:r>
              <a:rPr lang="en-US" altLang="zh-CN" sz="1400" dirty="0" err="1">
                <a:solidFill>
                  <a:srgbClr val="000000"/>
                </a:solidFill>
                <a:sym typeface="Roboto"/>
              </a:rPr>
              <a:t>rdx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中）统计边的出现次数。</a:t>
            </a:r>
            <a:endParaRPr lang="en-US" altLang="zh-CN" sz="1400" dirty="0">
              <a:solidFill>
                <a:srgbClr val="000000"/>
              </a:solidFill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endParaRPr lang="en-US" altLang="zh-CN" sz="1400" dirty="0">
              <a:solidFill>
                <a:srgbClr val="000000"/>
              </a:solidFill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在汇编代码中：</a:t>
            </a:r>
          </a:p>
          <a:p>
            <a:pPr marL="85725" indent="0">
              <a:buClr>
                <a:schemeClr val="dk2"/>
              </a:buClr>
              <a:buNone/>
            </a:pP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sym typeface="Roboto"/>
              </a:rPr>
              <a:t>1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）</a:t>
            </a:r>
            <a:r>
              <a:rPr lang="en-US" altLang="zh-CN" sz="1400" dirty="0" err="1">
                <a:solidFill>
                  <a:srgbClr val="000000"/>
                </a:solidFill>
                <a:sym typeface="Roboto"/>
              </a:rPr>
              <a:t>rcx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存储的是</a:t>
            </a:r>
            <a:r>
              <a:rPr lang="en-US" altLang="zh-CN" sz="1400" dirty="0">
                <a:solidFill>
                  <a:srgbClr val="000000"/>
                </a:solidFill>
                <a:sym typeface="Roboto"/>
              </a:rPr>
              <a:t>R(MAP_SIZE)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得到的值，也就是存储着为当前这个基本块分配的</a:t>
            </a:r>
            <a:r>
              <a:rPr lang="en-US" altLang="zh-CN" sz="1400" dirty="0">
                <a:solidFill>
                  <a:srgbClr val="000000"/>
                </a:solidFill>
                <a:sym typeface="Roboto"/>
              </a:rPr>
              <a:t>ID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，即伪代码中的</a:t>
            </a:r>
            <a:r>
              <a:rPr lang="en-US" altLang="zh-CN" sz="1400" dirty="0" err="1">
                <a:solidFill>
                  <a:srgbClr val="000000"/>
                </a:solidFill>
                <a:sym typeface="Roboto"/>
              </a:rPr>
              <a:t>cur_location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；</a:t>
            </a:r>
          </a:p>
          <a:p>
            <a:pPr marL="85725" indent="0">
              <a:buClr>
                <a:schemeClr val="dk2"/>
              </a:buClr>
              <a:buNone/>
            </a:pP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sym typeface="Roboto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）</a:t>
            </a:r>
            <a:r>
              <a:rPr lang="en-US" altLang="zh-CN" sz="1400" dirty="0">
                <a:solidFill>
                  <a:srgbClr val="000000"/>
                </a:solidFill>
                <a:sym typeface="Roboto"/>
              </a:rPr>
              <a:t>__</a:t>
            </a:r>
            <a:r>
              <a:rPr lang="en-US" altLang="zh-CN" sz="1400" dirty="0" err="1">
                <a:solidFill>
                  <a:srgbClr val="000000"/>
                </a:solidFill>
                <a:sym typeface="Roboto"/>
              </a:rPr>
              <a:t>afl_prev_loc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表示上一个基本块的</a:t>
            </a:r>
            <a:r>
              <a:rPr lang="en-US" altLang="zh-CN" sz="1400" dirty="0">
                <a:solidFill>
                  <a:srgbClr val="000000"/>
                </a:solidFill>
                <a:sym typeface="Roboto"/>
              </a:rPr>
              <a:t>ID&gt;&gt;1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；</a:t>
            </a:r>
          </a:p>
          <a:p>
            <a:pPr marL="85725" indent="0">
              <a:buClr>
                <a:schemeClr val="dk2"/>
              </a:buClr>
              <a:buNone/>
            </a:pP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sym typeface="Roboto"/>
              </a:rPr>
              <a:t>3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）</a:t>
            </a:r>
            <a:r>
              <a:rPr lang="en-US" altLang="zh-CN" sz="1400" dirty="0" err="1">
                <a:solidFill>
                  <a:srgbClr val="000000"/>
                </a:solidFill>
                <a:sym typeface="Roboto"/>
              </a:rPr>
              <a:t>rdx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存储的是共享内存的地址。</a:t>
            </a:r>
          </a:p>
          <a:p>
            <a:pPr marL="85725" indent="0">
              <a:buClr>
                <a:schemeClr val="dk2"/>
              </a:buClr>
              <a:buNone/>
            </a:pP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sym typeface="Roboto"/>
              </a:rPr>
              <a:t>4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）</a:t>
            </a:r>
            <a:r>
              <a:rPr lang="en-US" altLang="zh-CN" sz="1400" dirty="0" err="1">
                <a:solidFill>
                  <a:srgbClr val="000000"/>
                </a:solidFill>
                <a:sym typeface="Roboto"/>
              </a:rPr>
              <a:t>incb</a:t>
            </a:r>
            <a:r>
              <a:rPr lang="en-US" altLang="zh-CN" sz="1400" dirty="0">
                <a:solidFill>
                  <a:srgbClr val="000000"/>
                </a:solidFill>
                <a:sym typeface="Roboto"/>
              </a:rPr>
              <a:t> (%</a:t>
            </a:r>
            <a:r>
              <a:rPr lang="en-US" altLang="zh-CN" sz="1400" dirty="0" err="1">
                <a:solidFill>
                  <a:srgbClr val="000000"/>
                </a:solidFill>
                <a:sym typeface="Roboto"/>
              </a:rPr>
              <a:t>rdx</a:t>
            </a:r>
            <a:r>
              <a:rPr lang="en-US" altLang="zh-CN" sz="1400" dirty="0">
                <a:solidFill>
                  <a:srgbClr val="000000"/>
                </a:solidFill>
                <a:sym typeface="Roboto"/>
              </a:rPr>
              <a:t>, %</a:t>
            </a:r>
            <a:r>
              <a:rPr lang="en-US" altLang="zh-CN" sz="1400" dirty="0" err="1">
                <a:solidFill>
                  <a:srgbClr val="000000"/>
                </a:solidFill>
                <a:sym typeface="Roboto"/>
              </a:rPr>
              <a:t>rcx</a:t>
            </a:r>
            <a:r>
              <a:rPr lang="en-US" altLang="zh-CN" sz="1400" dirty="0">
                <a:solidFill>
                  <a:srgbClr val="000000"/>
                </a:solidFill>
                <a:sym typeface="Roboto"/>
              </a:rPr>
              <a:t>, 1)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这条指令就在共享内存（</a:t>
            </a:r>
            <a:r>
              <a:rPr lang="en-US" altLang="zh-CN" sz="1400" dirty="0" err="1">
                <a:solidFill>
                  <a:srgbClr val="000000"/>
                </a:solidFill>
                <a:sym typeface="Roboto"/>
              </a:rPr>
              <a:t>rdx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）中，将这条边（</a:t>
            </a:r>
            <a:r>
              <a:rPr lang="en-US" altLang="zh-CN" sz="1400" dirty="0" err="1">
                <a:solidFill>
                  <a:srgbClr val="000000"/>
                </a:solidFill>
                <a:sym typeface="Roboto"/>
              </a:rPr>
              <a:t>rcx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）的出现次数</a:t>
            </a:r>
            <a:r>
              <a:rPr lang="en-US" altLang="zh-CN" sz="1400" dirty="0">
                <a:solidFill>
                  <a:srgbClr val="000000"/>
                </a:solidFill>
                <a:sym typeface="Roboto"/>
              </a:rPr>
              <a:t>+1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0AC9881-C76D-42D3-AF24-EBC5304B3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971" y="1106626"/>
            <a:ext cx="4271429" cy="304039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93683A8-3311-4BC5-A140-7B4F0FC7CE48}"/>
              </a:ext>
            </a:extLst>
          </p:cNvPr>
          <p:cNvSpPr txBox="1"/>
          <p:nvPr/>
        </p:nvSpPr>
        <p:spPr>
          <a:xfrm>
            <a:off x="6221742" y="4329953"/>
            <a:ext cx="135815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8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__</a:t>
            </a:r>
            <a:r>
              <a:rPr lang="en-US" altLang="zh-CN" sz="788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afl_store</a:t>
            </a:r>
            <a:r>
              <a:rPr lang="zh-CN" altLang="en-US" sz="788" dirty="0">
                <a:solidFill>
                  <a:schemeClr val="accent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源码</a:t>
            </a:r>
          </a:p>
        </p:txBody>
      </p:sp>
    </p:spTree>
    <p:extLst>
      <p:ext uri="{BB962C8B-B14F-4D97-AF65-F5344CB8AC3E}">
        <p14:creationId xmlns:p14="http://schemas.microsoft.com/office/powerpoint/2010/main" val="311417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86835" y="515386"/>
            <a:ext cx="8799300" cy="7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indent="0"/>
            <a:r>
              <a:rPr lang="zh-CN" altLang="en-US" dirty="0">
                <a:latin typeface="+mj-lt"/>
                <a:cs typeface="Times New Roman" panose="02020603050405020304" pitchFamily="18" charset="0"/>
              </a:rPr>
              <a:t> 为什么要进行漏洞挖掘？</a:t>
            </a:r>
            <a:endParaRPr lang="en-GB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ubTitle" idx="4294967295"/>
          </p:nvPr>
        </p:nvSpPr>
        <p:spPr>
          <a:xfrm>
            <a:off x="780915" y="1458800"/>
            <a:ext cx="7496098" cy="200237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现实生活中的软件存在大量漏洞。</a:t>
            </a:r>
            <a:endParaRPr lang="en-US" altLang="zh-CN" dirty="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常见漏洞有：整数溢出，栈</a:t>
            </a:r>
            <a:r>
              <a:rPr lang="en-US" altLang="zh-CN" dirty="0"/>
              <a:t>/</a:t>
            </a:r>
            <a:r>
              <a:rPr lang="zh-CN" altLang="en-US" dirty="0"/>
              <a:t>堆溢出，数组越界，释放后使用（</a:t>
            </a:r>
            <a:r>
              <a:rPr lang="en-US" altLang="zh-CN" dirty="0"/>
              <a:t>UAF</a:t>
            </a:r>
            <a:r>
              <a:rPr lang="zh-CN" altLang="en-US" dirty="0"/>
              <a:t>），双重释放（</a:t>
            </a:r>
            <a:r>
              <a:rPr lang="en-US" altLang="zh-CN" dirty="0"/>
              <a:t>Double Free</a:t>
            </a:r>
            <a:r>
              <a:rPr lang="zh-CN" altLang="en-US" dirty="0"/>
              <a:t>）</a:t>
            </a:r>
            <a:r>
              <a:rPr lang="en-US" altLang="zh-CN" dirty="0"/>
              <a:t>…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黑客可以利用漏洞，实现恶意行为。</a:t>
            </a:r>
            <a:endParaRPr lang="en-US" altLang="zh-CN" dirty="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我们要做的是提前发现程序潜在漏洞，告知开发者修复。</a:t>
            </a:r>
            <a:endParaRPr lang="en-US" altLang="zh-CN" dirty="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3513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2FD37-5A17-4E87-B638-452D0DE4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Fast</a:t>
            </a:r>
            <a:r>
              <a:rPr lang="zh-CN" altLang="en-US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fork-server</a:t>
            </a: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89A1046-CFFC-4015-BFDD-301853F38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24" y="1540698"/>
            <a:ext cx="7923065" cy="2062103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kern="1300" dirty="0">
                <a:solidFill>
                  <a:schemeClr val="accent1"/>
                </a:solidFill>
                <a:latin typeface="Roboto"/>
              </a:rPr>
              <a:t>插桩</a:t>
            </a:r>
            <a:r>
              <a:rPr lang="zh-CN" altLang="zh-CN" sz="1600" kern="1300" dirty="0">
                <a:solidFill>
                  <a:schemeClr val="accent1"/>
                </a:solidFill>
                <a:latin typeface="Roboto"/>
              </a:rPr>
              <a:t>编译target完成后，就可以通过afl-fuzz开始fuzzing了。其大致思路是，对输入的seed文件不断地变化，并将这些mutated input喂给target执行，检查是否会造成崩溃。因此，fuzzing涉及到大量的fork和执行target的过程。</a:t>
            </a:r>
            <a:endParaRPr lang="en-US" altLang="zh-CN" sz="1600" kern="1300" dirty="0">
              <a:solidFill>
                <a:schemeClr val="accent1"/>
              </a:solidFill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kern="1300" dirty="0">
              <a:solidFill>
                <a:schemeClr val="accent1"/>
              </a:solidFill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kern="1300" dirty="0">
                <a:solidFill>
                  <a:schemeClr val="accent1"/>
                </a:solidFill>
                <a:latin typeface="Roboto"/>
              </a:rPr>
              <a:t> </a:t>
            </a:r>
            <a:r>
              <a:rPr lang="en-US" altLang="zh-CN" sz="1600" kern="1300" dirty="0">
                <a:solidFill>
                  <a:schemeClr val="accent1"/>
                </a:solidFill>
                <a:latin typeface="Roboto"/>
              </a:rPr>
              <a:t>AFL</a:t>
            </a:r>
            <a:r>
              <a:rPr lang="zh-CN" altLang="en-US" sz="1600" kern="1300" dirty="0">
                <a:latin typeface="Roboto"/>
              </a:rPr>
              <a:t>实现</a:t>
            </a:r>
            <a:r>
              <a:rPr lang="zh-CN" altLang="en-US" sz="1600" kern="1300" dirty="0">
                <a:solidFill>
                  <a:schemeClr val="accent1"/>
                </a:solidFill>
                <a:latin typeface="Roboto"/>
              </a:rPr>
              <a:t>了一套</a:t>
            </a:r>
            <a:r>
              <a:rPr lang="en-US" altLang="zh-CN" sz="1600" kern="1300" dirty="0">
                <a:solidFill>
                  <a:schemeClr val="accent1"/>
                </a:solidFill>
                <a:latin typeface="Roboto"/>
              </a:rPr>
              <a:t>fork server</a:t>
            </a:r>
            <a:r>
              <a:rPr lang="zh-CN" altLang="en-US" sz="1600" kern="1300" dirty="0">
                <a:solidFill>
                  <a:schemeClr val="accent1"/>
                </a:solidFill>
                <a:latin typeface="Roboto"/>
              </a:rPr>
              <a:t>机制。其基本思路是：启动</a:t>
            </a:r>
            <a:r>
              <a:rPr lang="en-US" altLang="zh-CN" sz="1600" kern="1300" dirty="0">
                <a:solidFill>
                  <a:schemeClr val="accent1"/>
                </a:solidFill>
                <a:latin typeface="Roboto"/>
              </a:rPr>
              <a:t>target</a:t>
            </a:r>
            <a:r>
              <a:rPr lang="zh-CN" altLang="en-US" sz="1600" kern="1300" dirty="0">
                <a:solidFill>
                  <a:schemeClr val="accent1"/>
                </a:solidFill>
                <a:latin typeface="Roboto"/>
              </a:rPr>
              <a:t>进程后，</a:t>
            </a:r>
            <a:r>
              <a:rPr lang="en-US" altLang="zh-CN" sz="1600" kern="1300" dirty="0">
                <a:solidFill>
                  <a:schemeClr val="accent1"/>
                </a:solidFill>
                <a:latin typeface="Roboto"/>
              </a:rPr>
              <a:t>target</a:t>
            </a:r>
            <a:r>
              <a:rPr lang="zh-CN" altLang="en-US" sz="1600" kern="1300" dirty="0">
                <a:solidFill>
                  <a:schemeClr val="accent1"/>
                </a:solidFill>
                <a:latin typeface="Roboto"/>
              </a:rPr>
              <a:t>会运行一个</a:t>
            </a:r>
            <a:r>
              <a:rPr lang="en-US" altLang="zh-CN" sz="1600" kern="1300" dirty="0">
                <a:solidFill>
                  <a:schemeClr val="accent1"/>
                </a:solidFill>
                <a:latin typeface="Roboto"/>
              </a:rPr>
              <a:t>fork server</a:t>
            </a:r>
            <a:r>
              <a:rPr lang="zh-CN" altLang="en-US" sz="1600" kern="1300" dirty="0">
                <a:solidFill>
                  <a:schemeClr val="accent1"/>
                </a:solidFill>
                <a:latin typeface="Roboto"/>
              </a:rPr>
              <a:t>；</a:t>
            </a:r>
            <a:r>
              <a:rPr lang="en-US" altLang="zh-CN" sz="1600" kern="1300" dirty="0">
                <a:solidFill>
                  <a:schemeClr val="accent1"/>
                </a:solidFill>
                <a:latin typeface="Roboto"/>
              </a:rPr>
              <a:t>AFL</a:t>
            </a:r>
            <a:r>
              <a:rPr lang="zh-CN" altLang="en-US" sz="1600" kern="1300" dirty="0">
                <a:solidFill>
                  <a:schemeClr val="accent1"/>
                </a:solidFill>
                <a:latin typeface="Roboto"/>
              </a:rPr>
              <a:t>并不负责</a:t>
            </a:r>
            <a:r>
              <a:rPr lang="en-US" altLang="zh-CN" sz="1600" kern="1300" dirty="0">
                <a:solidFill>
                  <a:schemeClr val="accent1"/>
                </a:solidFill>
                <a:latin typeface="Roboto"/>
              </a:rPr>
              <a:t>fork</a:t>
            </a:r>
            <a:r>
              <a:rPr lang="zh-CN" altLang="en-US" sz="1600" kern="1300" dirty="0">
                <a:solidFill>
                  <a:schemeClr val="accent1"/>
                </a:solidFill>
                <a:latin typeface="Roboto"/>
              </a:rPr>
              <a:t>子进程，而是与这个</a:t>
            </a:r>
            <a:r>
              <a:rPr lang="en-US" altLang="zh-CN" sz="1600" kern="1300" dirty="0">
                <a:solidFill>
                  <a:schemeClr val="accent1"/>
                </a:solidFill>
                <a:latin typeface="Roboto"/>
              </a:rPr>
              <a:t>fork server</a:t>
            </a:r>
            <a:r>
              <a:rPr lang="zh-CN" altLang="en-US" sz="1600" kern="1300" dirty="0">
                <a:solidFill>
                  <a:schemeClr val="accent1"/>
                </a:solidFill>
                <a:latin typeface="Roboto"/>
              </a:rPr>
              <a:t>通信，并由</a:t>
            </a:r>
            <a:r>
              <a:rPr lang="en-US" altLang="zh-CN" sz="1600" kern="1300" dirty="0">
                <a:solidFill>
                  <a:schemeClr val="accent1"/>
                </a:solidFill>
                <a:latin typeface="Roboto"/>
              </a:rPr>
              <a:t>fork server</a:t>
            </a:r>
            <a:r>
              <a:rPr lang="zh-CN" altLang="en-US" sz="1600" kern="1300" dirty="0">
                <a:solidFill>
                  <a:schemeClr val="accent1"/>
                </a:solidFill>
                <a:latin typeface="Roboto"/>
              </a:rPr>
              <a:t>来完成</a:t>
            </a:r>
            <a:r>
              <a:rPr lang="en-US" altLang="zh-CN" sz="1600" kern="1300" dirty="0">
                <a:solidFill>
                  <a:schemeClr val="accent1"/>
                </a:solidFill>
                <a:latin typeface="Roboto"/>
              </a:rPr>
              <a:t>fork</a:t>
            </a:r>
            <a:r>
              <a:rPr lang="zh-CN" altLang="en-US" sz="1600" kern="1300" dirty="0">
                <a:solidFill>
                  <a:schemeClr val="accent1"/>
                </a:solidFill>
                <a:latin typeface="Roboto"/>
              </a:rPr>
              <a:t>及继续执行目标的操作。这样设计的最大好处，就是不需要频繁调用</a:t>
            </a:r>
            <a:r>
              <a:rPr lang="en-US" altLang="zh-CN" sz="1600" kern="1300" dirty="0" err="1">
                <a:solidFill>
                  <a:schemeClr val="accent1"/>
                </a:solidFill>
                <a:latin typeface="Roboto"/>
              </a:rPr>
              <a:t>execve</a:t>
            </a:r>
            <a:r>
              <a:rPr lang="en-US" altLang="zh-CN" sz="1600" kern="1300" dirty="0">
                <a:solidFill>
                  <a:schemeClr val="accent1"/>
                </a:solidFill>
                <a:latin typeface="Roboto"/>
              </a:rPr>
              <a:t>()</a:t>
            </a:r>
            <a:r>
              <a:rPr lang="zh-CN" altLang="en-US" sz="1600" kern="1300" dirty="0">
                <a:solidFill>
                  <a:schemeClr val="accent1"/>
                </a:solidFill>
                <a:latin typeface="Roboto"/>
              </a:rPr>
              <a:t>，从而节省了载入目标文件和库、解析符号地址等重复性工作。</a:t>
            </a:r>
            <a:endParaRPr lang="zh-CN" altLang="zh-CN" sz="1600" kern="1300" dirty="0">
              <a:solidFill>
                <a:schemeClr val="accent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58648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22B5D-0D70-40F2-B392-26D31C55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Fast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fork-server</a:t>
            </a:r>
            <a:endParaRPr lang="zh-CN" altLang="en-US" dirty="0"/>
          </a:p>
        </p:txBody>
      </p:sp>
      <p:sp>
        <p:nvSpPr>
          <p:cNvPr id="3" name="Google Shape;213;p34">
            <a:extLst>
              <a:ext uri="{FF2B5EF4-FFF2-40B4-BE49-F238E27FC236}">
                <a16:creationId xmlns:a16="http://schemas.microsoft.com/office/drawing/2014/main" id="{BF1CA8AD-EB12-4BA0-824D-EE49236A993E}"/>
              </a:ext>
            </a:extLst>
          </p:cNvPr>
          <p:cNvSpPr txBox="1">
            <a:spLocks/>
          </p:cNvSpPr>
          <p:nvPr/>
        </p:nvSpPr>
        <p:spPr>
          <a:xfrm>
            <a:off x="10160" y="1261267"/>
            <a:ext cx="4700735" cy="332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5725" indent="0">
              <a:buClr>
                <a:schemeClr val="dk2"/>
              </a:buClr>
              <a:buNone/>
            </a:pPr>
            <a:r>
              <a:rPr lang="en-US" altLang="zh-CN" sz="1400" dirty="0" err="1">
                <a:solidFill>
                  <a:srgbClr val="000000"/>
                </a:solidFill>
                <a:sym typeface="Roboto"/>
              </a:rPr>
              <a:t>Forkserver</a:t>
            </a:r>
            <a:r>
              <a:rPr lang="en-US" altLang="zh-CN" sz="1400" dirty="0">
                <a:solidFill>
                  <a:srgbClr val="000000"/>
                </a:solidFill>
                <a:sym typeface="Roboto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一共涉及三个进程，</a:t>
            </a:r>
            <a:r>
              <a:rPr lang="en-US" altLang="zh-CN" sz="1400" dirty="0">
                <a:solidFill>
                  <a:srgbClr val="000000"/>
                </a:solidFill>
                <a:sym typeface="Roboto"/>
              </a:rPr>
              <a:t>AFL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进程，</a:t>
            </a:r>
            <a:r>
              <a:rPr lang="en-US" altLang="zh-CN" sz="1400" dirty="0" err="1">
                <a:solidFill>
                  <a:srgbClr val="000000"/>
                </a:solidFill>
                <a:sym typeface="Roboto"/>
              </a:rPr>
              <a:t>forkserver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进程，以及</a:t>
            </a:r>
            <a:r>
              <a:rPr lang="en-US" altLang="zh-CN" sz="1400" dirty="0">
                <a:solidFill>
                  <a:srgbClr val="000000"/>
                </a:solidFill>
                <a:sym typeface="Roboto"/>
              </a:rPr>
              <a:t>target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进程。</a:t>
            </a:r>
            <a:endParaRPr lang="en-US" altLang="zh-CN" sz="1400" dirty="0">
              <a:solidFill>
                <a:srgbClr val="000000"/>
              </a:solidFill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endParaRPr lang="en-US" altLang="zh-CN" sz="1400" dirty="0">
              <a:solidFill>
                <a:srgbClr val="000000"/>
              </a:solidFill>
              <a:sym typeface="Roboto"/>
            </a:endParaRPr>
          </a:p>
          <a:p>
            <a:pPr marL="85725" indent="0">
              <a:buClr>
                <a:schemeClr val="dk2"/>
              </a:buClr>
              <a:buNone/>
            </a:pPr>
            <a:r>
              <a:rPr lang="en-US" altLang="zh-CN" sz="1400" dirty="0">
                <a:solidFill>
                  <a:srgbClr val="000000"/>
                </a:solidFill>
                <a:sym typeface="Roboto"/>
              </a:rPr>
              <a:t>AFL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进程创建了</a:t>
            </a:r>
            <a:r>
              <a:rPr lang="en-US" altLang="zh-CN" sz="1400" dirty="0" err="1">
                <a:solidFill>
                  <a:srgbClr val="000000"/>
                </a:solidFill>
                <a:sym typeface="Roboto"/>
              </a:rPr>
              <a:t>forkserver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进程，</a:t>
            </a:r>
            <a:r>
              <a:rPr lang="en-US" altLang="zh-CN" sz="1400" dirty="0" err="1">
                <a:solidFill>
                  <a:srgbClr val="000000"/>
                </a:solidFill>
                <a:sym typeface="Roboto"/>
              </a:rPr>
              <a:t>forkserver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进程根据</a:t>
            </a:r>
            <a:r>
              <a:rPr lang="en-US" altLang="zh-CN" sz="1400" dirty="0">
                <a:solidFill>
                  <a:srgbClr val="000000"/>
                </a:solidFill>
                <a:sym typeface="Roboto"/>
              </a:rPr>
              <a:t>AFL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的指令创建</a:t>
            </a:r>
            <a:r>
              <a:rPr lang="en-US" altLang="zh-CN" sz="1400" dirty="0">
                <a:solidFill>
                  <a:srgbClr val="000000"/>
                </a:solidFill>
                <a:sym typeface="Roboto"/>
              </a:rPr>
              <a:t>target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进程。</a:t>
            </a:r>
          </a:p>
          <a:p>
            <a:pPr marL="85725" indent="0">
              <a:buClr>
                <a:schemeClr val="dk2"/>
              </a:buClr>
              <a:buNone/>
            </a:pPr>
            <a:r>
              <a:rPr lang="en-US" altLang="zh-CN" sz="1400" dirty="0">
                <a:solidFill>
                  <a:srgbClr val="000000"/>
                </a:solidFill>
                <a:sym typeface="Roboto"/>
              </a:rPr>
              <a:t>AFL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和</a:t>
            </a:r>
            <a:r>
              <a:rPr lang="en-US" altLang="zh-CN" sz="1400" dirty="0" err="1">
                <a:solidFill>
                  <a:srgbClr val="000000"/>
                </a:solidFill>
                <a:sym typeface="Roboto"/>
              </a:rPr>
              <a:t>forkserver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通过管道进行通信。</a:t>
            </a:r>
          </a:p>
          <a:p>
            <a:pPr marL="85725" indent="0">
              <a:buClr>
                <a:schemeClr val="dk2"/>
              </a:buClr>
              <a:buNone/>
            </a:pPr>
            <a:r>
              <a:rPr lang="en-US" altLang="zh-CN" sz="1400" dirty="0">
                <a:solidFill>
                  <a:srgbClr val="000000"/>
                </a:solidFill>
                <a:sym typeface="Roboto"/>
              </a:rPr>
              <a:t>AFL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和</a:t>
            </a:r>
            <a:r>
              <a:rPr lang="en-US" altLang="zh-CN" sz="1400" dirty="0">
                <a:solidFill>
                  <a:srgbClr val="000000"/>
                </a:solidFill>
                <a:sym typeface="Roboto"/>
              </a:rPr>
              <a:t>target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通过共享内存通信，获取目标程序代码覆盖信息。</a:t>
            </a:r>
            <a:r>
              <a:rPr lang="en-US" altLang="zh-CN" sz="1400" dirty="0">
                <a:solidFill>
                  <a:srgbClr val="000000"/>
                </a:solidFill>
                <a:sym typeface="Roboto"/>
              </a:rPr>
              <a:t>AFL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通过</a:t>
            </a:r>
            <a:r>
              <a:rPr lang="en-US" altLang="zh-CN" sz="1400" dirty="0" err="1">
                <a:solidFill>
                  <a:srgbClr val="000000"/>
                </a:solidFill>
                <a:sym typeface="Roboto"/>
              </a:rPr>
              <a:t>trace_bits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访问共享内存，</a:t>
            </a:r>
            <a:r>
              <a:rPr lang="en-US" altLang="zh-CN" sz="1400" dirty="0">
                <a:solidFill>
                  <a:srgbClr val="000000"/>
                </a:solidFill>
                <a:sym typeface="Roboto"/>
              </a:rPr>
              <a:t>target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通过</a:t>
            </a:r>
            <a:r>
              <a:rPr lang="en-US" altLang="zh-CN" sz="1400" dirty="0">
                <a:solidFill>
                  <a:srgbClr val="000000"/>
                </a:solidFill>
                <a:sym typeface="Roboto"/>
              </a:rPr>
              <a:t>__</a:t>
            </a:r>
            <a:r>
              <a:rPr lang="en-US" altLang="zh-CN" sz="1400" dirty="0" err="1">
                <a:solidFill>
                  <a:srgbClr val="000000"/>
                </a:solidFill>
                <a:sym typeface="Roboto"/>
              </a:rPr>
              <a:t>afl_area_ptr</a:t>
            </a:r>
            <a:r>
              <a:rPr lang="zh-CN" altLang="en-US" sz="1400" dirty="0">
                <a:solidFill>
                  <a:srgbClr val="000000"/>
                </a:solidFill>
                <a:sym typeface="Roboto"/>
              </a:rPr>
              <a:t>记录到共享内存。</a:t>
            </a:r>
          </a:p>
        </p:txBody>
      </p:sp>
      <p:pic>
        <p:nvPicPr>
          <p:cNvPr id="3074" name="Picture 2" descr="未命名绘图.drawio">
            <a:extLst>
              <a:ext uri="{FF2B5EF4-FFF2-40B4-BE49-F238E27FC236}">
                <a16:creationId xmlns:a16="http://schemas.microsoft.com/office/drawing/2014/main" id="{06F0A336-054D-4861-A416-9E42278E9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895" y="1778795"/>
            <a:ext cx="4260173" cy="261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未命名绘图.drawio">
            <a:extLst>
              <a:ext uri="{FF2B5EF4-FFF2-40B4-BE49-F238E27FC236}">
                <a16:creationId xmlns:a16="http://schemas.microsoft.com/office/drawing/2014/main" id="{09645B15-00A0-4ED5-96E3-9B9CE77A7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44" y="878353"/>
            <a:ext cx="4107656" cy="56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101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22B5D-0D70-40F2-B392-26D31C55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Fast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fork-server</a:t>
            </a:r>
            <a:endParaRPr lang="zh-CN" altLang="en-US" dirty="0"/>
          </a:p>
        </p:txBody>
      </p:sp>
      <p:pic>
        <p:nvPicPr>
          <p:cNvPr id="3074" name="Picture 2" descr="未命名绘图.drawio">
            <a:extLst>
              <a:ext uri="{FF2B5EF4-FFF2-40B4-BE49-F238E27FC236}">
                <a16:creationId xmlns:a16="http://schemas.microsoft.com/office/drawing/2014/main" id="{06F0A336-054D-4861-A416-9E42278E9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895" y="1778795"/>
            <a:ext cx="4260173" cy="261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未命名绘图.drawio">
            <a:extLst>
              <a:ext uri="{FF2B5EF4-FFF2-40B4-BE49-F238E27FC236}">
                <a16:creationId xmlns:a16="http://schemas.microsoft.com/office/drawing/2014/main" id="{09645B15-00A0-4ED5-96E3-9B9CE77A7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44" y="878353"/>
            <a:ext cx="4107656" cy="56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7C1079-EE78-4ED8-A756-381F63BA7557}"/>
              </a:ext>
            </a:extLst>
          </p:cNvPr>
          <p:cNvSpPr txBox="1"/>
          <p:nvPr/>
        </p:nvSpPr>
        <p:spPr>
          <a:xfrm>
            <a:off x="266424" y="860729"/>
            <a:ext cx="4592320" cy="3607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完整的流程如下：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首先，</a:t>
            </a:r>
            <a:r>
              <a:rPr lang="en-US" altLang="zh-CN" dirty="0" err="1"/>
              <a:t>afl</a:t>
            </a:r>
            <a:r>
              <a:rPr lang="en-US" altLang="zh-CN" dirty="0"/>
              <a:t>-fuzz</a:t>
            </a:r>
            <a:r>
              <a:rPr lang="zh-CN" altLang="en-US" dirty="0"/>
              <a:t>会创建两个管道：状态管道和控制管道，然后执行目标程序。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此时目标程序的</a:t>
            </a:r>
            <a:r>
              <a:rPr lang="en-US" altLang="zh-CN" dirty="0"/>
              <a:t>main()</a:t>
            </a:r>
            <a:r>
              <a:rPr lang="zh-CN" altLang="en-US" dirty="0"/>
              <a:t>函数已经被插桩，程序控制流进入</a:t>
            </a:r>
            <a:r>
              <a:rPr lang="en-US" altLang="zh-CN" dirty="0"/>
              <a:t>__</a:t>
            </a:r>
            <a:r>
              <a:rPr lang="en-US" altLang="zh-CN" dirty="0" err="1"/>
              <a:t>afl_maybe_log</a:t>
            </a:r>
            <a:r>
              <a:rPr lang="zh-CN" altLang="en-US" dirty="0"/>
              <a:t>中。然后通过状态管道告知</a:t>
            </a:r>
            <a:r>
              <a:rPr lang="en-US" altLang="zh-CN" dirty="0" err="1"/>
              <a:t>fuzzer</a:t>
            </a:r>
            <a:r>
              <a:rPr lang="zh-CN" altLang="en-US" dirty="0"/>
              <a:t>进程准备完成。</a:t>
            </a:r>
            <a:r>
              <a:rPr lang="en-US" altLang="zh-CN" dirty="0"/>
              <a:t>__</a:t>
            </a:r>
            <a:r>
              <a:rPr lang="en-US" altLang="zh-CN" dirty="0" err="1"/>
              <a:t>afl_fork_wait_loop</a:t>
            </a:r>
            <a:r>
              <a:rPr lang="zh-CN" altLang="en-US" dirty="0"/>
              <a:t>等待</a:t>
            </a:r>
            <a:r>
              <a:rPr lang="en-US" altLang="zh-CN" dirty="0" err="1"/>
              <a:t>fuzzer</a:t>
            </a:r>
            <a:r>
              <a:rPr lang="zh-CN" altLang="en-US" dirty="0"/>
              <a:t>通过控制管道发送过来的命令，</a:t>
            </a:r>
            <a:r>
              <a:rPr lang="en-US" altLang="zh-CN" dirty="0"/>
              <a:t>fork </a:t>
            </a:r>
            <a:r>
              <a:rPr lang="zh-CN" altLang="en-US" dirty="0"/>
              <a:t>一个子进程；将子进程的</a:t>
            </a:r>
            <a:r>
              <a:rPr lang="en-US" altLang="zh-CN" dirty="0" err="1"/>
              <a:t>pid</a:t>
            </a:r>
            <a:r>
              <a:rPr lang="zh-CN" altLang="en-US" dirty="0"/>
              <a:t>赋给</a:t>
            </a:r>
            <a:r>
              <a:rPr lang="en-US" altLang="zh-CN" dirty="0"/>
              <a:t>__</a:t>
            </a:r>
            <a:r>
              <a:rPr lang="en-US" altLang="zh-CN" dirty="0" err="1"/>
              <a:t>afl_fork_pid</a:t>
            </a:r>
            <a:r>
              <a:rPr lang="zh-CN" altLang="en-US" dirty="0"/>
              <a:t>，并写到状态管道中通知父进程；等待子进程执行完成，写入状态管道告知 </a:t>
            </a:r>
            <a:r>
              <a:rPr lang="en-US" altLang="zh-CN" dirty="0" err="1"/>
              <a:t>fuzzer</a:t>
            </a:r>
            <a:r>
              <a:rPr lang="zh-CN" altLang="en-US" dirty="0"/>
              <a:t>；重新执行下一轮</a:t>
            </a:r>
            <a:r>
              <a:rPr lang="en-US" altLang="zh-CN" dirty="0"/>
              <a:t>__</a:t>
            </a:r>
            <a:r>
              <a:rPr lang="en-US" altLang="zh-CN" dirty="0" err="1"/>
              <a:t>afl_fork_wait_loop</a:t>
            </a:r>
            <a:r>
              <a:rPr lang="zh-CN" altLang="en-US" dirty="0"/>
              <a:t>。而子进程跳转到</a:t>
            </a:r>
            <a:r>
              <a:rPr lang="en-US" altLang="zh-CN" dirty="0"/>
              <a:t>__</a:t>
            </a:r>
            <a:r>
              <a:rPr lang="en-US" altLang="zh-CN" dirty="0" err="1"/>
              <a:t>afl_store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1915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变异策略 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确定性阶段</a:t>
            </a:r>
            <a:b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16" name="Shape 316"/>
          <p:cNvSpPr txBox="1">
            <a:spLocks noGrp="1"/>
          </p:cNvSpPr>
          <p:nvPr>
            <p:ph type="body" idx="4294967295"/>
          </p:nvPr>
        </p:nvSpPr>
        <p:spPr>
          <a:xfrm>
            <a:off x="669444" y="1567212"/>
            <a:ext cx="6009064" cy="186686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bitflip</a:t>
            </a:r>
            <a:r>
              <a:rPr lang="zh-CN" altLang="en-US" sz="1400" dirty="0">
                <a:solidFill>
                  <a:srgbClr val="000000"/>
                </a:solidFill>
              </a:rPr>
              <a:t>，按位翻转，</a:t>
            </a:r>
            <a:r>
              <a:rPr lang="en-US" altLang="zh-CN" sz="1400" dirty="0">
                <a:solidFill>
                  <a:srgbClr val="000000"/>
                </a:solidFill>
              </a:rPr>
              <a:t>1</a:t>
            </a:r>
            <a:r>
              <a:rPr lang="zh-CN" altLang="en-US" sz="1400" dirty="0">
                <a:solidFill>
                  <a:srgbClr val="000000"/>
                </a:solidFill>
              </a:rPr>
              <a:t>变为</a:t>
            </a:r>
            <a:r>
              <a:rPr lang="en-US" altLang="zh-CN" sz="1400" dirty="0">
                <a:solidFill>
                  <a:srgbClr val="000000"/>
                </a:solidFill>
              </a:rPr>
              <a:t>0</a:t>
            </a:r>
            <a:r>
              <a:rPr lang="zh-CN" altLang="en-US" sz="1400" dirty="0">
                <a:solidFill>
                  <a:srgbClr val="000000"/>
                </a:solidFill>
              </a:rPr>
              <a:t>，</a:t>
            </a:r>
            <a:r>
              <a:rPr lang="en-US" altLang="zh-CN" sz="1400" dirty="0">
                <a:solidFill>
                  <a:srgbClr val="000000"/>
                </a:solidFill>
              </a:rPr>
              <a:t>0</a:t>
            </a:r>
            <a:r>
              <a:rPr lang="zh-CN" altLang="en-US" sz="1400" dirty="0">
                <a:solidFill>
                  <a:srgbClr val="000000"/>
                </a:solidFill>
              </a:rPr>
              <a:t>变为</a:t>
            </a:r>
            <a:r>
              <a:rPr lang="en-US" altLang="zh-CN" sz="1400" dirty="0">
                <a:solidFill>
                  <a:srgbClr val="000000"/>
                </a:solidFill>
              </a:rPr>
              <a:t>1</a:t>
            </a:r>
          </a:p>
          <a:p>
            <a:pPr algn="just"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arithmetic</a:t>
            </a:r>
            <a:r>
              <a:rPr lang="zh-CN" altLang="en-US" sz="1400" dirty="0">
                <a:solidFill>
                  <a:srgbClr val="000000"/>
                </a:solidFill>
              </a:rPr>
              <a:t>，整数加</a:t>
            </a:r>
            <a:r>
              <a:rPr lang="en-US" altLang="zh-CN" sz="1400" dirty="0">
                <a:solidFill>
                  <a:srgbClr val="000000"/>
                </a:solidFill>
              </a:rPr>
              <a:t>/</a:t>
            </a:r>
            <a:r>
              <a:rPr lang="zh-CN" altLang="en-US" sz="1400" dirty="0">
                <a:solidFill>
                  <a:srgbClr val="000000"/>
                </a:solidFill>
              </a:rPr>
              <a:t>减算术运算</a:t>
            </a:r>
          </a:p>
          <a:p>
            <a:pPr algn="just"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interest</a:t>
            </a:r>
            <a:r>
              <a:rPr lang="zh-CN" altLang="en-US" sz="1400" dirty="0">
                <a:solidFill>
                  <a:srgbClr val="000000"/>
                </a:solidFill>
              </a:rPr>
              <a:t>，把一些特殊内容替换到原文件中</a:t>
            </a:r>
          </a:p>
          <a:p>
            <a:pPr algn="just"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dictionary</a:t>
            </a:r>
            <a:r>
              <a:rPr lang="zh-CN" altLang="en-US" sz="1400" dirty="0">
                <a:solidFill>
                  <a:srgbClr val="000000"/>
                </a:solidFill>
              </a:rPr>
              <a:t>，把自动生成或用户提供的</a:t>
            </a:r>
            <a:r>
              <a:rPr lang="en-US" altLang="zh-CN" sz="1400" dirty="0">
                <a:solidFill>
                  <a:srgbClr val="000000"/>
                </a:solidFill>
              </a:rPr>
              <a:t>token</a:t>
            </a:r>
            <a:r>
              <a:rPr lang="zh-CN" altLang="en-US" sz="1400" dirty="0">
                <a:solidFill>
                  <a:srgbClr val="000000"/>
                </a:solidFill>
              </a:rPr>
              <a:t>替换</a:t>
            </a:r>
            <a:r>
              <a:rPr lang="en-US" altLang="zh-CN" sz="1400" dirty="0">
                <a:solidFill>
                  <a:srgbClr val="000000"/>
                </a:solidFill>
              </a:rPr>
              <a:t>/</a:t>
            </a:r>
            <a:r>
              <a:rPr lang="zh-CN" altLang="en-US" sz="1400" dirty="0">
                <a:solidFill>
                  <a:srgbClr val="000000"/>
                </a:solidFill>
              </a:rPr>
              <a:t>插入到原文件中</a:t>
            </a:r>
          </a:p>
        </p:txBody>
      </p:sp>
    </p:spTree>
    <p:extLst>
      <p:ext uri="{BB962C8B-B14F-4D97-AF65-F5344CB8AC3E}">
        <p14:creationId xmlns:p14="http://schemas.microsoft.com/office/powerpoint/2010/main" val="2015448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变异策略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非确定性阶段</a:t>
            </a:r>
            <a:b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16" name="Shape 316"/>
          <p:cNvSpPr txBox="1">
            <a:spLocks noGrp="1"/>
          </p:cNvSpPr>
          <p:nvPr>
            <p:ph type="body" idx="4294967295"/>
          </p:nvPr>
        </p:nvSpPr>
        <p:spPr>
          <a:xfrm>
            <a:off x="531357" y="1509622"/>
            <a:ext cx="7400216" cy="212425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havoc</a:t>
            </a:r>
            <a:r>
              <a:rPr lang="zh-CN" altLang="en-US" sz="1400" dirty="0">
                <a:solidFill>
                  <a:srgbClr val="000000"/>
                </a:solidFill>
              </a:rPr>
              <a:t>，中文意思是“大破坏”，此阶段会对原文件进行大量变异</a:t>
            </a:r>
          </a:p>
          <a:p>
            <a:pPr algn="just"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splice</a:t>
            </a:r>
            <a:r>
              <a:rPr lang="zh-CN" altLang="en-US" sz="1400" dirty="0">
                <a:solidFill>
                  <a:srgbClr val="000000"/>
                </a:solidFill>
              </a:rPr>
              <a:t>，中文意思是“绞接”，此阶段会将两个文件拼接起来得到一个新的文件</a:t>
            </a:r>
          </a:p>
          <a:p>
            <a:pPr algn="just">
              <a:buNone/>
            </a:pPr>
            <a:r>
              <a:rPr lang="zh-CN" altLang="en-US" sz="1400" dirty="0">
                <a:solidFill>
                  <a:srgbClr val="000000"/>
                </a:solidFill>
              </a:rPr>
              <a:t>其中，前四项</a:t>
            </a:r>
            <a:r>
              <a:rPr lang="en-US" altLang="zh-CN" sz="1400" dirty="0">
                <a:solidFill>
                  <a:srgbClr val="000000"/>
                </a:solidFill>
              </a:rPr>
              <a:t>bitflip, arithmetic, interest, dictionary</a:t>
            </a:r>
            <a:r>
              <a:rPr lang="zh-CN" altLang="en-US" sz="1400" dirty="0">
                <a:solidFill>
                  <a:srgbClr val="000000"/>
                </a:solidFill>
              </a:rPr>
              <a:t>，由于其变异方式没有随机性，所以也称为</a:t>
            </a:r>
            <a:r>
              <a:rPr lang="en-US" altLang="zh-CN" sz="1400" dirty="0">
                <a:solidFill>
                  <a:srgbClr val="000000"/>
                </a:solidFill>
              </a:rPr>
              <a:t>deterministic fuzzing</a:t>
            </a:r>
            <a:r>
              <a:rPr lang="zh-CN" altLang="en-US" sz="1400" dirty="0">
                <a:solidFill>
                  <a:srgbClr val="000000"/>
                </a:solidFill>
              </a:rPr>
              <a:t>；</a:t>
            </a:r>
            <a:r>
              <a:rPr lang="en-US" altLang="zh-CN" sz="1400" dirty="0">
                <a:solidFill>
                  <a:srgbClr val="000000"/>
                </a:solidFill>
              </a:rPr>
              <a:t>havoc</a:t>
            </a:r>
            <a:r>
              <a:rPr lang="zh-CN" altLang="en-US" sz="1400" dirty="0">
                <a:solidFill>
                  <a:srgbClr val="000000"/>
                </a:solidFill>
              </a:rPr>
              <a:t>和</a:t>
            </a:r>
            <a:r>
              <a:rPr lang="en-US" altLang="zh-CN" sz="1400" dirty="0">
                <a:solidFill>
                  <a:srgbClr val="000000"/>
                </a:solidFill>
              </a:rPr>
              <a:t>splice</a:t>
            </a:r>
            <a:r>
              <a:rPr lang="zh-CN" altLang="en-US" sz="1400" dirty="0">
                <a:solidFill>
                  <a:srgbClr val="000000"/>
                </a:solidFill>
              </a:rPr>
              <a:t>则存在随机性，称为非确定性阶段。</a:t>
            </a:r>
            <a:endParaRPr lang="zh-CN" altLang="zh-CN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740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6399FE-E1B3-4019-B45C-89FAAA6CB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904" y="223519"/>
            <a:ext cx="3524003" cy="445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63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Sensitive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catch potential bugs</a:t>
            </a:r>
            <a:b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GB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6219A9-73CA-48B3-93E4-653FD243D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59" y="2330745"/>
            <a:ext cx="5229634" cy="232054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82D2FB8-A70E-48D0-BE4B-80A9B27980D9}"/>
              </a:ext>
            </a:extLst>
          </p:cNvPr>
          <p:cNvSpPr txBox="1"/>
          <p:nvPr/>
        </p:nvSpPr>
        <p:spPr>
          <a:xfrm>
            <a:off x="878959" y="1106625"/>
            <a:ext cx="60038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4D4D4D"/>
                </a:solidFill>
                <a:effectLst/>
                <a:latin typeface="+mn-lt"/>
              </a:rPr>
              <a:t>ASan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lt"/>
              </a:rPr>
              <a:t>是一个快速的内存错误检测工具。它非常快，只拖慢程序两倍左右。它包括一个编译器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+mn-lt"/>
              </a:rPr>
              <a:t>instrumentation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lt"/>
              </a:rPr>
              <a:t>模块和一个提供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+mn-lt"/>
              </a:rPr>
              <a:t>malloc()/free()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lt"/>
              </a:rPr>
              <a:t>替代项的运行时库。从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+mn-lt"/>
              </a:rPr>
              <a:t>gcc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+mn-lt"/>
              </a:rPr>
              <a:t> 4.8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lt"/>
              </a:rPr>
              <a:t>开始，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+mn-lt"/>
              </a:rPr>
              <a:t>AddressSanitizer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lt"/>
              </a:rPr>
              <a:t>成为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+mn-lt"/>
              </a:rPr>
              <a:t>gcc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lt"/>
              </a:rPr>
              <a:t>的一部分。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3699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Crashes</a:t>
            </a:r>
            <a:b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16" name="Shape 316"/>
          <p:cNvSpPr txBox="1">
            <a:spLocks noGrp="1"/>
          </p:cNvSpPr>
          <p:nvPr>
            <p:ph type="body" idx="4294967295"/>
          </p:nvPr>
        </p:nvSpPr>
        <p:spPr>
          <a:xfrm>
            <a:off x="306450" y="1106625"/>
            <a:ext cx="6792003" cy="218521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indent="266700" algn="just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AFL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检测出程序存在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bug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，会产生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crashes </a:t>
            </a:r>
          </a:p>
          <a:p>
            <a:pPr indent="266700" algn="just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crashes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较多时，可以借助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crash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分类工具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等调试工具，判断漏洞类型。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向软件供应商报告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申请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CVE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编号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478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参考</a:t>
            </a:r>
            <a:b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16" name="Shape 316"/>
          <p:cNvSpPr txBox="1">
            <a:spLocks noGrp="1"/>
          </p:cNvSpPr>
          <p:nvPr>
            <p:ph type="body" idx="4294967295"/>
          </p:nvPr>
        </p:nvSpPr>
        <p:spPr>
          <a:xfrm>
            <a:off x="306450" y="110662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indent="2667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3"/>
              </a:rPr>
              <a:t>https://rk700.github.io/2017/12/28/afl-internals/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4"/>
              </a:rPr>
              <a:t>https://leeeddin.github.io/AFL%E6%BA%90%E7%A0%81%E9%98%85%E8%AF%BB%E7%AC%94%E8%AE%B0/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https://www.anquanke.com/post/id/242321#h2-1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00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86835" y="515386"/>
            <a:ext cx="3924578" cy="54802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indent="0"/>
            <a:r>
              <a:rPr lang="zh-CN" altLang="en-US" dirty="0"/>
              <a:t> 漏洞挖掘技术对比</a:t>
            </a:r>
            <a:endParaRPr lang="en-GB" dirty="0"/>
          </a:p>
        </p:txBody>
      </p:sp>
      <p:sp>
        <p:nvSpPr>
          <p:cNvPr id="161" name="Shape 161"/>
          <p:cNvSpPr txBox="1">
            <a:spLocks noGrp="1"/>
          </p:cNvSpPr>
          <p:nvPr>
            <p:ph type="subTitle" idx="4294967295"/>
          </p:nvPr>
        </p:nvSpPr>
        <p:spPr>
          <a:xfrm>
            <a:off x="655654" y="893236"/>
            <a:ext cx="7824559" cy="315721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+mn-ea"/>
                <a:ea typeface="+mn-ea"/>
              </a:rPr>
              <a:t>          </a:t>
            </a:r>
            <a:endParaRPr lang="en-US" altLang="zh-CN" dirty="0">
              <a:latin typeface="+mn-ea"/>
              <a:ea typeface="+mn-ea"/>
            </a:endParaRPr>
          </a:p>
          <a:p>
            <a:pPr>
              <a:spcAft>
                <a:spcPts val="0"/>
              </a:spcAft>
              <a:buNone/>
            </a:pPr>
            <a:r>
              <a:rPr lang="zh-CN" altLang="en-US" b="1" dirty="0">
                <a:latin typeface="+mn-ea"/>
                <a:ea typeface="+mn-ea"/>
              </a:rPr>
              <a:t>代码审计 </a:t>
            </a:r>
            <a:r>
              <a:rPr lang="zh-CN" altLang="en-US" dirty="0">
                <a:latin typeface="+mn-ea"/>
                <a:ea typeface="+mn-ea"/>
              </a:rPr>
              <a:t>     </a:t>
            </a:r>
            <a:r>
              <a:rPr lang="en-US" altLang="zh-CN" dirty="0">
                <a:latin typeface="+mn-ea"/>
                <a:ea typeface="+mn-ea"/>
              </a:rPr>
              <a:t>     	  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	</a:t>
            </a:r>
            <a:r>
              <a:rPr lang="zh-CN" altLang="en-US" dirty="0">
                <a:latin typeface="+mn-ea"/>
                <a:ea typeface="+mn-ea"/>
              </a:rPr>
              <a:t>             </a:t>
            </a:r>
            <a:r>
              <a:rPr lang="zh-CN" altLang="en-US" b="1" dirty="0">
                <a:latin typeface="+mn-ea"/>
                <a:ea typeface="+mn-ea"/>
              </a:rPr>
              <a:t>自动化工具</a:t>
            </a:r>
            <a:endParaRPr lang="en-US" altLang="zh-CN" b="1" dirty="0">
              <a:latin typeface="+mn-ea"/>
              <a:ea typeface="+mn-ea"/>
            </a:endParaRPr>
          </a:p>
          <a:p>
            <a:pPr>
              <a:spcAft>
                <a:spcPts val="0"/>
              </a:spcAft>
              <a:buNone/>
            </a:pPr>
            <a:endParaRPr lang="en-US" altLang="zh-CN" b="1" dirty="0">
              <a:latin typeface="+mn-ea"/>
              <a:ea typeface="+mn-ea"/>
            </a:endParaRPr>
          </a:p>
          <a:p>
            <a:pPr lvl="1">
              <a:spcAft>
                <a:spcPts val="0"/>
              </a:spcAft>
              <a:buNone/>
            </a:pPr>
            <a:r>
              <a:rPr lang="en-US" altLang="zh-CN" dirty="0">
                <a:latin typeface="+mn-ea"/>
                <a:ea typeface="+mn-ea"/>
              </a:rPr>
              <a:t>-  </a:t>
            </a:r>
            <a:r>
              <a:rPr lang="zh-CN" altLang="en-US" dirty="0">
                <a:latin typeface="+mn-ea"/>
                <a:ea typeface="+mn-ea"/>
              </a:rPr>
              <a:t>需要大量的时间，非常缓慢                 </a:t>
            </a:r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zh-CN" altLang="en-US" dirty="0">
                <a:latin typeface="+mn-ea"/>
                <a:ea typeface="+mn-ea"/>
              </a:rPr>
              <a:t>      </a:t>
            </a:r>
            <a:r>
              <a:rPr lang="en-US" altLang="zh-CN" sz="1400" dirty="0">
                <a:latin typeface="+mn-ea"/>
                <a:ea typeface="+mn-ea"/>
              </a:rPr>
              <a:t>- </a:t>
            </a:r>
            <a:r>
              <a:rPr lang="zh-CN" altLang="en-US" sz="1400" dirty="0">
                <a:latin typeface="+mn-ea"/>
                <a:ea typeface="+mn-ea"/>
              </a:rPr>
              <a:t>自动错误查找，非常快</a:t>
            </a:r>
            <a:endParaRPr lang="zh-CN" altLang="en-US" dirty="0">
              <a:latin typeface="+mn-ea"/>
              <a:ea typeface="+mn-ea"/>
            </a:endParaRPr>
          </a:p>
          <a:p>
            <a:pPr marL="285750" lvl="1" indent="-285750">
              <a:spcAft>
                <a:spcPts val="0"/>
              </a:spcAft>
              <a:buFontTx/>
              <a:buChar char="-"/>
            </a:pPr>
            <a:r>
              <a:rPr lang="zh-CN" altLang="en-US" dirty="0">
                <a:latin typeface="+mn-ea"/>
                <a:ea typeface="+mn-ea"/>
              </a:rPr>
              <a:t>无法覆盖所有代码路径                    </a:t>
            </a:r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zh-CN" altLang="en-US" dirty="0">
                <a:latin typeface="+mn-ea"/>
                <a:ea typeface="+mn-ea"/>
              </a:rPr>
              <a:t>      </a:t>
            </a:r>
            <a:r>
              <a:rPr lang="en-US" altLang="zh-CN" sz="1400" dirty="0">
                <a:latin typeface="+mn-ea"/>
                <a:ea typeface="+mn-ea"/>
              </a:rPr>
              <a:t>- </a:t>
            </a:r>
            <a:r>
              <a:rPr lang="zh-CN" altLang="en-US" sz="1400" dirty="0">
                <a:latin typeface="+mn-ea"/>
                <a:ea typeface="+mn-ea"/>
              </a:rPr>
              <a:t>可以覆盖大多数代码路径</a:t>
            </a:r>
            <a:endParaRPr lang="zh-CN" altLang="en-US" dirty="0">
              <a:latin typeface="+mn-ea"/>
              <a:ea typeface="+mn-ea"/>
            </a:endParaRPr>
          </a:p>
          <a:p>
            <a:pPr marL="285750" lvl="1" indent="-285750">
              <a:spcAft>
                <a:spcPts val="0"/>
              </a:spcAft>
              <a:buFontTx/>
              <a:buChar char="-"/>
            </a:pPr>
            <a:r>
              <a:rPr lang="zh-CN" altLang="en-US" dirty="0">
                <a:latin typeface="+mn-ea"/>
                <a:ea typeface="+mn-ea"/>
              </a:rPr>
              <a:t>代码基数大，单人无法充分进行审核        </a:t>
            </a:r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zh-CN" altLang="en-US" dirty="0">
                <a:latin typeface="+mn-ea"/>
                <a:ea typeface="+mn-ea"/>
              </a:rPr>
              <a:t>      </a:t>
            </a:r>
            <a:r>
              <a:rPr lang="en-US" altLang="zh-CN" sz="1400" dirty="0">
                <a:latin typeface="+mn-ea"/>
                <a:ea typeface="+mn-ea"/>
              </a:rPr>
              <a:t>- </a:t>
            </a:r>
            <a:r>
              <a:rPr lang="zh-CN" altLang="en-US" sz="1400" dirty="0">
                <a:latin typeface="+mn-ea"/>
                <a:ea typeface="+mn-ea"/>
              </a:rPr>
              <a:t>无需担心代码的大小</a:t>
            </a:r>
            <a:endParaRPr lang="zh-CN" altLang="en-US" dirty="0">
              <a:latin typeface="+mn-ea"/>
              <a:ea typeface="+mn-ea"/>
            </a:endParaRPr>
          </a:p>
          <a:p>
            <a:pPr marL="285750" lvl="1" indent="-285750">
              <a:spcAft>
                <a:spcPts val="0"/>
              </a:spcAft>
              <a:buFontTx/>
              <a:buChar char="-"/>
            </a:pPr>
            <a:r>
              <a:rPr lang="zh-CN" altLang="en-US" dirty="0">
                <a:latin typeface="+mn-ea"/>
                <a:ea typeface="+mn-ea"/>
              </a:rPr>
              <a:t>对审计人员的要求很高                            </a:t>
            </a:r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zh-CN" altLang="en-US" dirty="0">
                <a:latin typeface="+mn-ea"/>
                <a:ea typeface="+mn-ea"/>
              </a:rPr>
              <a:t>      </a:t>
            </a:r>
            <a:r>
              <a:rPr lang="en-US" altLang="zh-CN" sz="1400" dirty="0">
                <a:latin typeface="+mn-ea"/>
                <a:ea typeface="+mn-ea"/>
              </a:rPr>
              <a:t>- </a:t>
            </a:r>
            <a:r>
              <a:rPr lang="zh-CN" altLang="en-US" sz="1400" dirty="0">
                <a:latin typeface="+mn-ea"/>
                <a:ea typeface="+mn-ea"/>
              </a:rPr>
              <a:t>可以由个人完成</a:t>
            </a:r>
            <a:endParaRPr lang="zh-CN" altLang="en-US" dirty="0">
              <a:latin typeface="+mn-ea"/>
              <a:ea typeface="+mn-ea"/>
            </a:endParaRPr>
          </a:p>
          <a:p>
            <a:pPr marL="285750" lvl="1" indent="-285750">
              <a:spcAft>
                <a:spcPts val="0"/>
              </a:spcAft>
              <a:buFontTx/>
              <a:buChar char="-"/>
            </a:pPr>
            <a:r>
              <a:rPr lang="zh-CN" altLang="en-US" dirty="0">
                <a:latin typeface="+mn-ea"/>
                <a:ea typeface="+mn-ea"/>
              </a:rPr>
              <a:t>重要的</a:t>
            </a:r>
            <a:r>
              <a:rPr lang="en-US" altLang="zh-CN" dirty="0">
                <a:latin typeface="+mn-ea"/>
                <a:ea typeface="+mn-ea"/>
              </a:rPr>
              <a:t>BUG</a:t>
            </a:r>
            <a:r>
              <a:rPr lang="zh-CN" altLang="en-US" dirty="0">
                <a:latin typeface="+mn-ea"/>
                <a:ea typeface="+mn-ea"/>
              </a:rPr>
              <a:t>可能会被粗心错过               </a:t>
            </a:r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zh-CN" altLang="en-US" dirty="0">
                <a:latin typeface="+mn-ea"/>
                <a:ea typeface="+mn-ea"/>
              </a:rPr>
              <a:t>      </a:t>
            </a:r>
            <a:r>
              <a:rPr lang="en-US" altLang="zh-CN" sz="1400" dirty="0">
                <a:latin typeface="+mn-ea"/>
                <a:ea typeface="+mn-ea"/>
              </a:rPr>
              <a:t>- </a:t>
            </a:r>
            <a:r>
              <a:rPr lang="zh-CN" altLang="en-US" sz="1400" dirty="0">
                <a:latin typeface="+mn-ea"/>
                <a:ea typeface="+mn-ea"/>
              </a:rPr>
              <a:t>可以自动归类有关崩溃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07C2C9-5354-4B94-886B-571DE0511668}"/>
              </a:ext>
            </a:extLst>
          </p:cNvPr>
          <p:cNvSpPr txBox="1"/>
          <p:nvPr/>
        </p:nvSpPr>
        <p:spPr>
          <a:xfrm>
            <a:off x="866987" y="3942487"/>
            <a:ext cx="5127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latin typeface="+mn-ea"/>
                <a:ea typeface="+mn-ea"/>
              </a:rPr>
              <a:t>结论：自动化工具的研究以及开发是有意义的！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40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4D11F-21E8-49AE-8636-CB910CA5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模糊测试</a:t>
            </a:r>
            <a:r>
              <a:rPr lang="en-US" altLang="zh-CN" dirty="0"/>
              <a:t>-Fuzzing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B2BD7F-E9DB-4258-9AC5-F11F77919DA3}"/>
              </a:ext>
            </a:extLst>
          </p:cNvPr>
          <p:cNvSpPr txBox="1"/>
          <p:nvPr/>
        </p:nvSpPr>
        <p:spPr>
          <a:xfrm>
            <a:off x="651353" y="1202498"/>
            <a:ext cx="6300592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Fuzzing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技术是一种基于黑盒（或灰盒）的测试技术，通过自动化生成并执行大量的随机测试用例来发现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软件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或协议的未知漏洞。</a:t>
            </a:r>
            <a:endParaRPr lang="en-US" altLang="zh-CN" b="0" i="0" dirty="0">
              <a:solidFill>
                <a:srgbClr val="121212"/>
              </a:solidFill>
              <a:effectLst/>
              <a:latin typeface="+mn-ea"/>
              <a:ea typeface="+mn-ea"/>
            </a:endParaRPr>
          </a:p>
          <a:p>
            <a:endParaRPr lang="en-US" altLang="zh-CN" dirty="0">
              <a:solidFill>
                <a:srgbClr val="121212"/>
              </a:solidFill>
              <a:latin typeface="+mn-ea"/>
              <a:ea typeface="+mn-ea"/>
            </a:endParaRPr>
          </a:p>
          <a:p>
            <a:endParaRPr lang="en-US" altLang="zh-CN" b="0" i="0" dirty="0">
              <a:solidFill>
                <a:srgbClr val="121212"/>
              </a:solidFill>
              <a:effectLst/>
              <a:latin typeface="+mn-ea"/>
              <a:ea typeface="+mn-ea"/>
            </a:endParaRPr>
          </a:p>
          <a:p>
            <a:r>
              <a:rPr lang="en-US" altLang="zh-CN" sz="1800" b="1" dirty="0">
                <a:solidFill>
                  <a:srgbClr val="FF0000"/>
                </a:solidFill>
                <a:latin typeface="+mn-ea"/>
                <a:ea typeface="+mn-ea"/>
              </a:rPr>
              <a:t>Goal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  <a:ea typeface="+mn-ea"/>
              </a:rPr>
              <a:t>：发现可以证明软件漏洞的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  <a:ea typeface="+mn-ea"/>
              </a:rPr>
              <a:t>PoC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  <a:ea typeface="+mn-ea"/>
              </a:rPr>
              <a:t>样例</a:t>
            </a:r>
            <a:endParaRPr lang="en-US" altLang="zh-CN" sz="1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en-US" altLang="zh-CN" sz="1800" b="1" dirty="0">
              <a:solidFill>
                <a:srgbClr val="121212"/>
              </a:solidFill>
              <a:latin typeface="+mn-ea"/>
              <a:ea typeface="+mn-ea"/>
            </a:endParaRPr>
          </a:p>
          <a:p>
            <a:r>
              <a:rPr lang="en-US" altLang="zh-CN" sz="1800" b="1" dirty="0">
                <a:solidFill>
                  <a:srgbClr val="FF0000"/>
                </a:solidFill>
                <a:latin typeface="+mn-ea"/>
                <a:ea typeface="+mn-ea"/>
              </a:rPr>
              <a:t>Solution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  <a:ea typeface="+mn-ea"/>
              </a:rPr>
              <a:t>testing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  <a:ea typeface="+mn-ea"/>
              </a:rPr>
              <a:t>-- 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  <a:ea typeface="+mn-ea"/>
              </a:rPr>
              <a:t>不断地测试</a:t>
            </a:r>
            <a:endParaRPr lang="en-US" altLang="zh-CN" sz="1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en-US" altLang="zh-CN" b="0" i="0" dirty="0">
              <a:solidFill>
                <a:srgbClr val="121212"/>
              </a:solidFill>
              <a:effectLst/>
              <a:latin typeface="+mn-ea"/>
              <a:ea typeface="+mn-ea"/>
            </a:endParaRPr>
          </a:p>
          <a:p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900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4D11F-21E8-49AE-8636-CB910CA5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2" y="239443"/>
            <a:ext cx="7582919" cy="495914"/>
          </a:xfrm>
        </p:spPr>
        <p:txBody>
          <a:bodyPr/>
          <a:lstStyle/>
          <a:p>
            <a:r>
              <a:rPr lang="en-US" altLang="zh-CN" dirty="0"/>
              <a:t>Random Fuzzing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2C8560-F597-4C87-B43E-2F8ED87B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06" y="854157"/>
            <a:ext cx="7126460" cy="327508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18F392FA-E4DE-46B6-B67C-DA8A0C70A7A3}"/>
              </a:ext>
            </a:extLst>
          </p:cNvPr>
          <p:cNvSpPr txBox="1">
            <a:spLocks/>
          </p:cNvSpPr>
          <p:nvPr/>
        </p:nvSpPr>
        <p:spPr>
          <a:xfrm>
            <a:off x="460178" y="4177143"/>
            <a:ext cx="8799300" cy="4959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600" b="0" i="0" u="none" strike="noStrike" cap="none">
                <a:solidFill>
                  <a:srgbClr val="448A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accent2"/>
              </a:buClr>
              <a:buSzPct val="100000"/>
              <a:buNone/>
              <a:defRPr sz="3600" b="1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buClr>
                <a:schemeClr val="accent2"/>
              </a:buClr>
              <a:buSzPct val="100000"/>
              <a:buNone/>
              <a:defRPr sz="3600" b="1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buClr>
                <a:schemeClr val="accent2"/>
              </a:buClr>
              <a:buSzPct val="100000"/>
              <a:buNone/>
              <a:defRPr sz="3600" b="1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buClr>
                <a:schemeClr val="accent2"/>
              </a:buClr>
              <a:buSzPct val="100000"/>
              <a:buNone/>
              <a:defRPr sz="3600" b="1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buClr>
                <a:schemeClr val="accent2"/>
              </a:buClr>
              <a:buSzPct val="100000"/>
              <a:buNone/>
              <a:defRPr sz="3600" b="1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buClr>
                <a:schemeClr val="accent2"/>
              </a:buClr>
              <a:buSzPct val="100000"/>
              <a:buNone/>
              <a:defRPr sz="3600" b="1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buClr>
                <a:schemeClr val="accent2"/>
              </a:buClr>
              <a:buSzPct val="100000"/>
              <a:buNone/>
              <a:defRPr sz="3600" b="1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buClr>
                <a:schemeClr val="accent2"/>
              </a:buClr>
              <a:buSzPct val="100000"/>
              <a:buNone/>
              <a:defRPr sz="3600" b="1">
                <a:solidFill>
                  <a:schemeClr val="accent2"/>
                </a:solidFill>
              </a:defRPr>
            </a:lvl9pPr>
          </a:lstStyle>
          <a:p>
            <a:r>
              <a:rPr lang="en-US" altLang="zh-CN" sz="2000" dirty="0">
                <a:solidFill>
                  <a:srgbClr val="FF0000"/>
                </a:solidFill>
              </a:rPr>
              <a:t>Random Fuzzing is easy</a:t>
            </a:r>
            <a:r>
              <a:rPr lang="zh-CN" altLang="en-US" sz="2000" dirty="0">
                <a:solidFill>
                  <a:srgbClr val="FF0000"/>
                </a:solidFill>
              </a:rPr>
              <a:t>， </a:t>
            </a:r>
            <a:r>
              <a:rPr lang="en-US" altLang="zh-CN" sz="2000" dirty="0">
                <a:solidFill>
                  <a:srgbClr val="FF0000"/>
                </a:solidFill>
              </a:rPr>
              <a:t>but very ineffective.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23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4D11F-21E8-49AE-8636-CB910CA5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7" y="317835"/>
            <a:ext cx="8799300" cy="755700"/>
          </a:xfrm>
        </p:spPr>
        <p:txBody>
          <a:bodyPr/>
          <a:lstStyle/>
          <a:p>
            <a:r>
              <a:rPr lang="zh-CN" altLang="en-US" dirty="0"/>
              <a:t>模糊测试分类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B2BD7F-E9DB-4258-9AC5-F11F77919DA3}"/>
              </a:ext>
            </a:extLst>
          </p:cNvPr>
          <p:cNvSpPr txBox="1"/>
          <p:nvPr/>
        </p:nvSpPr>
        <p:spPr>
          <a:xfrm>
            <a:off x="428600" y="1269589"/>
            <a:ext cx="6300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）基于变异：根据给定的</a:t>
            </a:r>
            <a:r>
              <a:rPr lang="zh-CN" altLang="en-US" b="1" dirty="0">
                <a:solidFill>
                  <a:srgbClr val="121212"/>
                </a:solidFill>
                <a:latin typeface="+mn-ea"/>
                <a:ea typeface="+mn-ea"/>
              </a:rPr>
              <a:t>输入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通过变异的方法生成新的测试用例；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）基于生成：根据已知的协议或接口规范进行建模，生成测试用例；</a:t>
            </a:r>
            <a:endParaRPr lang="en-US" altLang="zh-CN" b="0" i="0" dirty="0">
              <a:solidFill>
                <a:srgbClr val="121212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DA25DB-9CB3-4A03-A31A-EBD07DBC7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00" y="2489823"/>
            <a:ext cx="6413589" cy="138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2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A997775-217F-4A65-B2EE-8D5B762B34B1}"/>
              </a:ext>
            </a:extLst>
          </p:cNvPr>
          <p:cNvSpPr txBox="1"/>
          <p:nvPr/>
        </p:nvSpPr>
        <p:spPr>
          <a:xfrm>
            <a:off x="576895" y="3017784"/>
            <a:ext cx="734544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基于突变的模糊测试更灵活、可扩展</a:t>
            </a:r>
            <a:endParaRPr lang="en-US" altLang="zh-CN" b="0" i="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algn="l"/>
            <a:endParaRPr lang="en-US" altLang="zh-CN" b="0" i="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r>
              <a:rPr lang="zh-CN" altLang="en-US" b="1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现象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：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fewer coverage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≈ 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fewer vulnerabilities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endParaRPr lang="en-US" altLang="zh-CN" b="0" i="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问题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：怎么解决覆盖率问题？</a:t>
            </a:r>
            <a:endParaRPr lang="en-US" altLang="zh-CN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思路： 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coverage-guided fuzzing</a:t>
            </a:r>
          </a:p>
          <a:p>
            <a:pPr algn="l"/>
            <a:endParaRPr lang="en-US" altLang="zh-CN" b="0" i="0" dirty="0">
              <a:solidFill>
                <a:srgbClr val="FF0000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en-US" altLang="zh-CN" b="1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AFL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 --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最具代表性的</a:t>
            </a:r>
            <a:r>
              <a:rPr lang="zh-CN" altLang="en-US" b="1" i="0" dirty="0">
                <a:solidFill>
                  <a:srgbClr val="C00000"/>
                </a:solidFill>
                <a:effectLst/>
                <a:latin typeface="+mn-ea"/>
                <a:ea typeface="+mn-ea"/>
              </a:rPr>
              <a:t>基于覆盖率导向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的模糊测试工具之一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267CD3-5BF7-4A8D-8DEE-5D5337428141}"/>
              </a:ext>
            </a:extLst>
          </p:cNvPr>
          <p:cNvSpPr txBox="1"/>
          <p:nvPr/>
        </p:nvSpPr>
        <p:spPr>
          <a:xfrm>
            <a:off x="366968" y="222198"/>
            <a:ext cx="299942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00" dirty="0">
                <a:solidFill>
                  <a:srgbClr val="448AFF"/>
                </a:solidFill>
                <a:latin typeface="Roboto"/>
                <a:sym typeface="Roboto"/>
              </a:rPr>
              <a:t>模糊测试对比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5E2C25-83A3-48D4-BB4B-7BCC2D55F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95" y="773082"/>
            <a:ext cx="6081292" cy="185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8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392980" y="654809"/>
            <a:ext cx="3074864" cy="7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AFL</a:t>
            </a:r>
            <a:r>
              <a:rPr lang="zh-CN" altLang="en-US" dirty="0"/>
              <a:t>执行流程</a:t>
            </a:r>
            <a:endParaRPr lang="en-GB" dirty="0"/>
          </a:p>
        </p:txBody>
      </p:sp>
      <p:sp>
        <p:nvSpPr>
          <p:cNvPr id="316" name="Shape 316"/>
          <p:cNvSpPr txBox="1">
            <a:spLocks noGrp="1"/>
          </p:cNvSpPr>
          <p:nvPr>
            <p:ph type="body" idx="4294967295"/>
          </p:nvPr>
        </p:nvSpPr>
        <p:spPr>
          <a:xfrm>
            <a:off x="196600" y="1809659"/>
            <a:ext cx="8520600" cy="296056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/>
            <a:r>
              <a:rPr lang="zh-CN" altLang="en-US" sz="14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首先对测试程序进行插桩</a:t>
            </a:r>
            <a:endParaRPr lang="en-US" altLang="zh-CN" sz="1400" b="0" i="0" dirty="0">
              <a:solidFill>
                <a:srgbClr val="555555"/>
              </a:solidFill>
              <a:effectLst/>
              <a:latin typeface="Lato" panose="020F0502020204030203" pitchFamily="34" charset="0"/>
            </a:endParaRPr>
          </a:p>
          <a:p>
            <a:pPr marL="514350" indent="-285750"/>
            <a:r>
              <a:rPr lang="zh-CN" altLang="en-US" sz="14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将用户提供的初始测试用例加载到队列中</a:t>
            </a:r>
            <a:endParaRPr lang="en-US" altLang="zh-CN" sz="1400" b="0" i="0" kern="100" dirty="0">
              <a:solidFill>
                <a:srgbClr val="555555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0" indent="-228600"/>
            <a:r>
              <a:rPr lang="zh-CN" altLang="en-US" sz="14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从队列中获取下一个输入文件</a:t>
            </a:r>
            <a:endParaRPr lang="en-US" altLang="zh-CN" sz="1400" kern="100" dirty="0">
              <a:solidFill>
                <a:srgbClr val="555555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0" indent="-228600"/>
            <a:r>
              <a:rPr lang="zh-CN" altLang="en-US" sz="14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使用平衡且经过充分研究的各种</a:t>
            </a:r>
            <a:r>
              <a:rPr lang="zh-CN" altLang="en-US" sz="1400" dirty="0">
                <a:solidFill>
                  <a:srgbClr val="555555"/>
                </a:solidFill>
                <a:latin typeface="Lato" panose="020F0502020204030203" pitchFamily="34" charset="0"/>
              </a:rPr>
              <a:t>变异</a:t>
            </a:r>
            <a:r>
              <a:rPr lang="zh-CN" altLang="en-US" sz="14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策略反复改变文件</a:t>
            </a:r>
            <a:endParaRPr lang="en-US" altLang="zh-CN" sz="1400" kern="100" dirty="0">
              <a:solidFill>
                <a:srgbClr val="555555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0" indent="-228600"/>
            <a:r>
              <a:rPr lang="zh-CN" altLang="en-US" sz="14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如果任何生成的</a:t>
            </a:r>
            <a:r>
              <a:rPr lang="zh-CN" altLang="en-US" sz="1400" dirty="0">
                <a:solidFill>
                  <a:srgbClr val="555555"/>
                </a:solidFill>
                <a:latin typeface="Lato" panose="020F0502020204030203" pitchFamily="34" charset="0"/>
              </a:rPr>
              <a:t>变异</a:t>
            </a:r>
            <a:r>
              <a:rPr lang="zh-CN" altLang="en-US" sz="14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导致新状态转换，则将变异输出添加到队列中</a:t>
            </a:r>
            <a:endParaRPr lang="en-US" altLang="zh-CN" sz="1400" b="0" i="0" dirty="0">
              <a:solidFill>
                <a:srgbClr val="555555"/>
              </a:solidFill>
              <a:effectLst/>
              <a:latin typeface="Lato" panose="020F0502020204030203" pitchFamily="34" charset="0"/>
            </a:endParaRPr>
          </a:p>
          <a:p>
            <a:pPr marL="457200" lvl="0" indent="-228600"/>
            <a:r>
              <a:rPr lang="zh-CN" altLang="en-US" sz="1400" dirty="0">
                <a:solidFill>
                  <a:srgbClr val="555555"/>
                </a:solidFill>
                <a:latin typeface="Lato" panose="020F0502020204030203" pitchFamily="34" charset="0"/>
              </a:rPr>
              <a:t>如果期间发现程序崩溃或超时行为，则记录下来。</a:t>
            </a:r>
            <a:endParaRPr lang="en-US" altLang="zh-CN" sz="1400" dirty="0">
              <a:solidFill>
                <a:srgbClr val="555555"/>
              </a:solidFill>
              <a:latin typeface="Lato" panose="020F0502020204030203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B9C5C9-74E9-470B-9C73-A1BB5E3F0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591" y="255659"/>
            <a:ext cx="4595877" cy="28332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67100" y="350925"/>
            <a:ext cx="8799300" cy="7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Coverage-Guided Fuzzing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AFL</a:t>
            </a:r>
            <a:b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16" name="Shape 316"/>
          <p:cNvSpPr txBox="1">
            <a:spLocks noGrp="1"/>
          </p:cNvSpPr>
          <p:nvPr>
            <p:ph type="body" idx="4294967295"/>
          </p:nvPr>
        </p:nvSpPr>
        <p:spPr>
          <a:xfrm>
            <a:off x="311700" y="1152474"/>
            <a:ext cx="6143287" cy="218677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2286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Scalable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：基于突变，少量知识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228600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Evolving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：筛选对代码覆盖率有贡献的高质量测试用例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228600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Fast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fork-server</a:t>
            </a:r>
          </a:p>
          <a:p>
            <a:pPr marL="457200" indent="-2286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Sensitive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：支持多种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sanitizers 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检测安全漏洞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395616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2235</Words>
  <Application>Microsoft Office PowerPoint</Application>
  <PresentationFormat>全屏显示(16:9)</PresentationFormat>
  <Paragraphs>184</Paragraphs>
  <Slides>28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Roboto</vt:lpstr>
      <vt:lpstr>宋体</vt:lpstr>
      <vt:lpstr>Arial</vt:lpstr>
      <vt:lpstr>Times New Roman</vt:lpstr>
      <vt:lpstr>Lato</vt:lpstr>
      <vt:lpstr>Fira Sans</vt:lpstr>
      <vt:lpstr>Calibri</vt:lpstr>
      <vt:lpstr>Global Master</vt:lpstr>
      <vt:lpstr>模糊测试：AFL</vt:lpstr>
      <vt:lpstr> 为什么要进行漏洞挖掘？</vt:lpstr>
      <vt:lpstr> 漏洞挖掘技术对比</vt:lpstr>
      <vt:lpstr>模糊测试-Fuzzing</vt:lpstr>
      <vt:lpstr>Random Fuzzing</vt:lpstr>
      <vt:lpstr>模糊测试分类</vt:lpstr>
      <vt:lpstr>PowerPoint 演示文稿</vt:lpstr>
      <vt:lpstr>AFL执行流程</vt:lpstr>
      <vt:lpstr>Coverage-Guided Fuzzing：AFL </vt:lpstr>
      <vt:lpstr>Evolving ：共享内存</vt:lpstr>
      <vt:lpstr>Evolving：Code Coverage </vt:lpstr>
      <vt:lpstr>Instrument</vt:lpstr>
      <vt:lpstr>How the Instrumention is done?</vt:lpstr>
      <vt:lpstr>AFL插桩工具：afl-gcc </vt:lpstr>
      <vt:lpstr>AFL汇编级插桩 —— afl-as</vt:lpstr>
      <vt:lpstr>AFL汇编级插桩 —— afl-as</vt:lpstr>
      <vt:lpstr>AFL汇编级插桩 —— afl-as</vt:lpstr>
      <vt:lpstr>AFL插桩内容 — afl-as.h</vt:lpstr>
      <vt:lpstr>AFL插桩内容 — afl-as.h</vt:lpstr>
      <vt:lpstr>Fast：fork-server</vt:lpstr>
      <vt:lpstr>Fast：fork-server</vt:lpstr>
      <vt:lpstr>Fast：fork-server</vt:lpstr>
      <vt:lpstr>变异策略 –确定性阶段  </vt:lpstr>
      <vt:lpstr>变异策略-非确定性阶段  </vt:lpstr>
      <vt:lpstr>PowerPoint 演示文稿</vt:lpstr>
      <vt:lpstr>Sensitive：catch potential bugs  </vt:lpstr>
      <vt:lpstr>Crashes  </vt:lpstr>
      <vt:lpstr>参考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程序分析与调试（一）</dc:title>
  <dc:creator>Catling</dc:creator>
  <cp:lastModifiedBy>wang ben</cp:lastModifiedBy>
  <cp:revision>144</cp:revision>
  <dcterms:modified xsi:type="dcterms:W3CDTF">2022-01-04T10:18:23Z</dcterms:modified>
</cp:coreProperties>
</file>