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6" r:id="rId2"/>
    <p:sldId id="299" r:id="rId3"/>
    <p:sldId id="297" r:id="rId4"/>
    <p:sldId id="294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9" r:id="rId14"/>
    <p:sldId id="308" r:id="rId15"/>
    <p:sldId id="310" r:id="rId16"/>
    <p:sldId id="313" r:id="rId17"/>
    <p:sldId id="31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90" autoAdjust="0"/>
  </p:normalViewPr>
  <p:slideViewPr>
    <p:cSldViewPr snapToGrid="0">
      <p:cViewPr varScale="1">
        <p:scale>
          <a:sx n="80" d="100"/>
          <a:sy n="80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2621-60E6-4303-9B0A-EC3E636286A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87F1A-2101-488E-AE5D-D7948290F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7e6d1a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7e6d1a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03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这一段汇编代码，主要的操作是：</a:t>
            </a:r>
          </a:p>
          <a:p>
            <a:endParaRPr lang="zh-CN" altLang="en-US" dirty="0"/>
          </a:p>
          <a:p>
            <a:r>
              <a:rPr lang="zh-CN" altLang="en-US" dirty="0"/>
              <a:t>保存</a:t>
            </a:r>
            <a:r>
              <a:rPr lang="en-US" altLang="zh-CN" dirty="0" err="1"/>
              <a:t>edi</a:t>
            </a:r>
            <a:r>
              <a:rPr lang="zh-CN" altLang="en-US" dirty="0"/>
              <a:t>等寄存器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ecx</a:t>
            </a:r>
            <a:r>
              <a:rPr lang="zh-CN" altLang="en-US" dirty="0"/>
              <a:t>的值设置为</a:t>
            </a:r>
            <a:r>
              <a:rPr lang="en-US" altLang="zh-CN" dirty="0" err="1"/>
              <a:t>fprintf</a:t>
            </a:r>
            <a:r>
              <a:rPr lang="en-US" altLang="zh-CN" dirty="0"/>
              <a:t>()</a:t>
            </a:r>
            <a:r>
              <a:rPr lang="zh-CN" altLang="en-US" dirty="0"/>
              <a:t>所要打印的变量内容</a:t>
            </a:r>
          </a:p>
          <a:p>
            <a:r>
              <a:rPr lang="zh-CN" altLang="en-US" dirty="0"/>
              <a:t>调用方法</a:t>
            </a:r>
            <a:r>
              <a:rPr lang="en-US" altLang="zh-CN" dirty="0"/>
              <a:t>__</a:t>
            </a:r>
            <a:r>
              <a:rPr lang="en-US" altLang="zh-CN" dirty="0" err="1"/>
              <a:t>afl_maybe_log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恢复寄存器</a:t>
            </a:r>
            <a:endParaRPr lang="en-US" altLang="zh-CN" dirty="0"/>
          </a:p>
          <a:p>
            <a:r>
              <a:rPr lang="en-US" altLang="zh-CN" dirty="0"/>
              <a:t>_</a:t>
            </a:r>
            <a:r>
              <a:rPr lang="en-US" altLang="zh-CN" dirty="0" err="1"/>
              <a:t>afl_maybe_log</a:t>
            </a:r>
            <a:r>
              <a:rPr lang="zh-CN" altLang="en-US" dirty="0"/>
              <a:t>作为插桩代码所执行的实际内容，会在接下来详细展开</a:t>
            </a:r>
            <a:endParaRPr lang="en-US" altLang="zh-CN" dirty="0"/>
          </a:p>
          <a:p>
            <a:r>
              <a:rPr lang="zh-CN" altLang="en-US" dirty="0"/>
              <a:t>因此，在处理到某个分支，需要插入桩代码时，</a:t>
            </a:r>
            <a:r>
              <a:rPr lang="en-US" altLang="zh-CN" dirty="0" err="1"/>
              <a:t>afl</a:t>
            </a:r>
            <a:r>
              <a:rPr lang="en-US" altLang="zh-CN" dirty="0"/>
              <a:t>-as</a:t>
            </a:r>
            <a:r>
              <a:rPr lang="zh-CN" altLang="en-US" dirty="0"/>
              <a:t>会生成一个随机数，作为运行时保存在</a:t>
            </a:r>
            <a:r>
              <a:rPr lang="en-US" altLang="zh-CN" dirty="0" err="1"/>
              <a:t>rcx</a:t>
            </a:r>
            <a:r>
              <a:rPr lang="zh-CN" altLang="en-US" dirty="0"/>
              <a:t>中的值。而这个随机数，便是用于标识这个代码块的</a:t>
            </a:r>
            <a:r>
              <a:rPr lang="en-US" altLang="zh-CN" dirty="0"/>
              <a:t>key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检查共享内存是否进行了设置，判断</a:t>
            </a:r>
            <a:r>
              <a:rPr lang="en-US" altLang="zh-CN" dirty="0"/>
              <a:t>__</a:t>
            </a:r>
            <a:r>
              <a:rPr lang="en-US" altLang="zh-CN" dirty="0" err="1"/>
              <a:t>afl_area_ptr</a:t>
            </a:r>
            <a:r>
              <a:rPr lang="zh-CN" altLang="en-US" dirty="0"/>
              <a:t>是否为</a:t>
            </a:r>
            <a:r>
              <a:rPr lang="en-US" altLang="zh-CN" dirty="0"/>
              <a:t>NULL</a:t>
            </a:r>
            <a:r>
              <a:rPr lang="zh-CN" altLang="en-US" dirty="0"/>
              <a:t>，如果为</a:t>
            </a:r>
            <a:r>
              <a:rPr lang="en-US" altLang="zh-CN" dirty="0"/>
              <a:t>NULL</a:t>
            </a:r>
            <a:r>
              <a:rPr lang="zh-CN" altLang="en-US" dirty="0"/>
              <a:t>，跳转到</a:t>
            </a:r>
            <a:r>
              <a:rPr lang="en-US" altLang="zh-CN" dirty="0"/>
              <a:t>__</a:t>
            </a:r>
            <a:r>
              <a:rPr lang="en-US" altLang="zh-CN" dirty="0" err="1"/>
              <a:t>afl_setup</a:t>
            </a:r>
            <a:r>
              <a:rPr lang="zh-CN" altLang="en-US" dirty="0"/>
              <a:t>函数进行设置；如果不为</a:t>
            </a:r>
            <a:r>
              <a:rPr lang="en-US" altLang="zh-CN" dirty="0"/>
              <a:t>null</a:t>
            </a:r>
            <a:r>
              <a:rPr lang="zh-CN" altLang="en-US" dirty="0"/>
              <a:t>说明该路径之前已经统计过，继续进行。</a:t>
            </a:r>
            <a:endParaRPr lang="en-US" altLang="zh-CN" dirty="0"/>
          </a:p>
          <a:p>
            <a:r>
              <a:rPr lang="en-US" altLang="zh-CN" dirty="0"/>
              <a:t>2. __</a:t>
            </a:r>
            <a:r>
              <a:rPr lang="en-US" altLang="zh-CN" dirty="0" err="1"/>
              <a:t>afl_setup</a:t>
            </a:r>
            <a:r>
              <a:rPr lang="zh-CN" altLang="en-US" dirty="0"/>
              <a:t>该部分的主要作用为初始化</a:t>
            </a:r>
            <a:r>
              <a:rPr lang="en-US" altLang="zh-CN" dirty="0"/>
              <a:t>__</a:t>
            </a:r>
            <a:r>
              <a:rPr lang="en-US" altLang="zh-CN" dirty="0" err="1"/>
              <a:t>afl_area_ptr</a:t>
            </a:r>
            <a:r>
              <a:rPr lang="zh-CN" altLang="en-US" dirty="0"/>
              <a:t>，且只在运行到第一个桩时进行本次初始化。检查</a:t>
            </a:r>
            <a:r>
              <a:rPr lang="en-US" altLang="zh-CN" dirty="0"/>
              <a:t>__</a:t>
            </a:r>
            <a:r>
              <a:rPr lang="en-US" altLang="zh-CN" dirty="0" err="1"/>
              <a:t>afl_global_area_ptr</a:t>
            </a:r>
            <a:r>
              <a:rPr lang="zh-CN" altLang="en-US" dirty="0"/>
              <a:t>文件指针是否为</a:t>
            </a:r>
            <a:r>
              <a:rPr lang="en-US" altLang="zh-CN" dirty="0"/>
              <a:t>NULL</a:t>
            </a:r>
            <a:r>
              <a:rPr lang="zh-CN" altLang="en-US" dirty="0"/>
              <a:t>：如果为</a:t>
            </a:r>
            <a:r>
              <a:rPr lang="en-US" altLang="zh-CN" dirty="0"/>
              <a:t>NULL</a:t>
            </a:r>
            <a:r>
              <a:rPr lang="zh-CN" altLang="en-US" dirty="0"/>
              <a:t>，跳转到</a:t>
            </a:r>
            <a:r>
              <a:rPr lang="en-US" altLang="zh-CN" dirty="0"/>
              <a:t>__</a:t>
            </a:r>
            <a:r>
              <a:rPr lang="en-US" altLang="zh-CN" dirty="0" err="1"/>
              <a:t>afl_setup_first</a:t>
            </a:r>
            <a:r>
              <a:rPr lang="zh-CN" altLang="en-US" dirty="0"/>
              <a:t>进行接下来的工作；如果不为</a:t>
            </a:r>
            <a:r>
              <a:rPr lang="en-US" altLang="zh-CN" dirty="0"/>
              <a:t>NULL</a:t>
            </a:r>
            <a:r>
              <a:rPr lang="zh-CN" altLang="en-US" dirty="0"/>
              <a:t>，将</a:t>
            </a:r>
            <a:r>
              <a:rPr lang="en-US" altLang="zh-CN" dirty="0"/>
              <a:t>__</a:t>
            </a:r>
            <a:r>
              <a:rPr lang="en-US" altLang="zh-CN" dirty="0" err="1"/>
              <a:t>afl_global_area_ptr</a:t>
            </a:r>
            <a:r>
              <a:rPr lang="zh-CN" altLang="en-US" dirty="0"/>
              <a:t>的值赋给</a:t>
            </a:r>
            <a:r>
              <a:rPr lang="en-US" altLang="zh-CN" dirty="0"/>
              <a:t>__</a:t>
            </a:r>
            <a:r>
              <a:rPr lang="en-US" altLang="zh-CN" dirty="0" err="1"/>
              <a:t>afl_area_ptr</a:t>
            </a:r>
            <a:r>
              <a:rPr lang="zh-CN" altLang="en-US" dirty="0"/>
              <a:t>，然后跳转到</a:t>
            </a:r>
            <a:r>
              <a:rPr lang="en-US" altLang="zh-CN" dirty="0"/>
              <a:t>__</a:t>
            </a:r>
            <a:r>
              <a:rPr lang="en-US" altLang="zh-CN" dirty="0" err="1"/>
              <a:t>afl_store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__</a:t>
            </a:r>
            <a:r>
              <a:rPr lang="en-US" altLang="zh-CN" dirty="0" err="1"/>
              <a:t>afl_setup_first</a:t>
            </a:r>
            <a:r>
              <a:rPr lang="zh-CN" altLang="en-US" dirty="0"/>
              <a:t>获取环境变量</a:t>
            </a:r>
            <a:r>
              <a:rPr lang="en-US" altLang="zh-CN" dirty="0"/>
              <a:t>__AFL_SHM_ID</a:t>
            </a:r>
            <a:r>
              <a:rPr lang="zh-CN" altLang="en-US" dirty="0"/>
              <a:t>，该环境变量保存的是共享内存的</a:t>
            </a:r>
            <a:r>
              <a:rPr lang="en-US" altLang="zh-CN" dirty="0"/>
              <a:t>ID</a:t>
            </a:r>
            <a:r>
              <a:rPr lang="zh-CN" altLang="en-US" dirty="0"/>
              <a:t>，将</a:t>
            </a:r>
            <a:r>
              <a:rPr lang="en-US" altLang="zh-CN" dirty="0"/>
              <a:t>_</a:t>
            </a:r>
            <a:r>
              <a:rPr lang="en-US" altLang="zh-CN" dirty="0" err="1"/>
              <a:t>shmat</a:t>
            </a:r>
            <a:r>
              <a:rPr lang="zh-CN" altLang="en-US" dirty="0"/>
              <a:t>返回的共享内存地址存储在</a:t>
            </a:r>
            <a:r>
              <a:rPr lang="en-US" altLang="zh-CN" dirty="0"/>
              <a:t>__</a:t>
            </a:r>
            <a:r>
              <a:rPr lang="en-US" altLang="zh-CN" dirty="0" err="1"/>
              <a:t>afl_area_ptr</a:t>
            </a:r>
            <a:r>
              <a:rPr lang="zh-CN" altLang="en-US" dirty="0"/>
              <a:t>和</a:t>
            </a:r>
            <a:r>
              <a:rPr lang="en-US" altLang="zh-CN" dirty="0"/>
              <a:t>__</a:t>
            </a:r>
            <a:r>
              <a:rPr lang="en-US" altLang="zh-CN" dirty="0" err="1"/>
              <a:t>afl_global_area_ptr</a:t>
            </a:r>
            <a:r>
              <a:rPr lang="zh-CN" altLang="en-US" dirty="0"/>
              <a:t>变量中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AFL</a:t>
            </a:r>
            <a:r>
              <a:rPr lang="zh-CN" altLang="en-US" dirty="0"/>
              <a:t>实现了一套</a:t>
            </a:r>
            <a:r>
              <a:rPr lang="en-US" altLang="zh-CN" dirty="0"/>
              <a:t>fork server</a:t>
            </a:r>
            <a:r>
              <a:rPr lang="zh-CN" altLang="en-US" dirty="0"/>
              <a:t>机制。其基本思路是：启动</a:t>
            </a:r>
            <a:r>
              <a:rPr lang="en-US" altLang="zh-CN" dirty="0"/>
              <a:t>target</a:t>
            </a:r>
            <a:r>
              <a:rPr lang="zh-CN" altLang="en-US" dirty="0"/>
              <a:t>进程后，</a:t>
            </a:r>
            <a:r>
              <a:rPr lang="en-US" altLang="zh-CN" dirty="0"/>
              <a:t>target</a:t>
            </a:r>
            <a:r>
              <a:rPr lang="zh-CN" altLang="en-US" dirty="0"/>
              <a:t>会运行一个</a:t>
            </a:r>
            <a:r>
              <a:rPr lang="en-US" altLang="zh-CN" dirty="0"/>
              <a:t>fork server</a:t>
            </a:r>
            <a:r>
              <a:rPr lang="zh-CN" altLang="en-US" dirty="0"/>
              <a:t>；</a:t>
            </a:r>
            <a:r>
              <a:rPr lang="en-US" altLang="zh-CN" dirty="0" err="1"/>
              <a:t>fuzzer</a:t>
            </a:r>
            <a:r>
              <a:rPr lang="zh-CN" altLang="en-US" dirty="0"/>
              <a:t>并不负责</a:t>
            </a:r>
            <a:r>
              <a:rPr lang="en-US" altLang="zh-CN" dirty="0"/>
              <a:t>fork</a:t>
            </a:r>
            <a:r>
              <a:rPr lang="zh-CN" altLang="en-US" dirty="0"/>
              <a:t>子进程，而是与这个</a:t>
            </a:r>
            <a:r>
              <a:rPr lang="en-US" altLang="zh-CN" dirty="0"/>
              <a:t>fork server</a:t>
            </a:r>
            <a:r>
              <a:rPr lang="zh-CN" altLang="en-US" dirty="0"/>
              <a:t>通信，并由</a:t>
            </a:r>
            <a:r>
              <a:rPr lang="en-US" altLang="zh-CN" dirty="0"/>
              <a:t>fork server</a:t>
            </a:r>
            <a:r>
              <a:rPr lang="zh-CN" altLang="en-US" dirty="0"/>
              <a:t>来完成</a:t>
            </a:r>
            <a:r>
              <a:rPr lang="en-US" altLang="zh-CN" dirty="0"/>
              <a:t>fork</a:t>
            </a:r>
            <a:r>
              <a:rPr lang="zh-CN" altLang="en-US" dirty="0"/>
              <a:t>及继续执行目标的操作。这样设计的最大好处，就是不需要调用</a:t>
            </a:r>
            <a:r>
              <a:rPr lang="en-US" altLang="zh-CN" dirty="0" err="1"/>
              <a:t>execve</a:t>
            </a:r>
            <a:r>
              <a:rPr lang="en-US" altLang="zh-CN" dirty="0"/>
              <a:t>()</a:t>
            </a:r>
            <a:r>
              <a:rPr lang="zh-CN" altLang="en-US" dirty="0"/>
              <a:t>，从而节省了载入目标文件和库、解析符号地址等重复性工作。</a:t>
            </a:r>
            <a:endParaRPr lang="en-US" altLang="zh-CN" dirty="0"/>
          </a:p>
          <a:p>
            <a:r>
              <a:rPr lang="en-US" altLang="zh-CN" dirty="0"/>
              <a:t>5. __</a:t>
            </a:r>
            <a:r>
              <a:rPr lang="en-US" altLang="zh-CN" dirty="0" err="1"/>
              <a:t>afl_fork_wait_loop</a:t>
            </a:r>
            <a:r>
              <a:rPr lang="zh-CN" altLang="en-US" dirty="0"/>
              <a:t>等待</a:t>
            </a:r>
            <a:r>
              <a:rPr lang="en-US" altLang="zh-CN" dirty="0" err="1"/>
              <a:t>fuzzer</a:t>
            </a:r>
            <a:r>
              <a:rPr lang="zh-CN" altLang="en-US" dirty="0"/>
              <a:t>通过控制管道发送过来的命令，读入到</a:t>
            </a:r>
            <a:r>
              <a:rPr lang="en-US" altLang="zh-CN" dirty="0"/>
              <a:t>__</a:t>
            </a:r>
            <a:r>
              <a:rPr lang="en-US" altLang="zh-CN" dirty="0" err="1"/>
              <a:t>afl_temp</a:t>
            </a:r>
            <a:r>
              <a:rPr lang="zh-CN" altLang="en-US" dirty="0"/>
              <a:t>中：</a:t>
            </a:r>
          </a:p>
          <a:p>
            <a:r>
              <a:rPr lang="zh-CN" altLang="en-US" dirty="0"/>
              <a:t>读取失败，跳转到</a:t>
            </a:r>
            <a:r>
              <a:rPr lang="en-US" altLang="zh-CN" dirty="0"/>
              <a:t>__</a:t>
            </a:r>
            <a:r>
              <a:rPr lang="en-US" altLang="zh-CN" dirty="0" err="1"/>
              <a:t>afl_die</a:t>
            </a:r>
            <a:r>
              <a:rPr lang="zh-CN" altLang="en-US" dirty="0"/>
              <a:t>，结束循环；读取成功，继续；</a:t>
            </a:r>
            <a:r>
              <a:rPr lang="en-US" altLang="zh-CN" dirty="0"/>
              <a:t>fork </a:t>
            </a:r>
            <a:r>
              <a:rPr lang="zh-CN" altLang="en-US" dirty="0"/>
              <a:t>一个子进程，子进程执行</a:t>
            </a:r>
            <a:r>
              <a:rPr lang="en-US" altLang="zh-CN" dirty="0"/>
              <a:t>__</a:t>
            </a:r>
            <a:r>
              <a:rPr lang="en-US" altLang="zh-CN" dirty="0" err="1"/>
              <a:t>afl_fork_resume</a:t>
            </a:r>
            <a:r>
              <a:rPr lang="zh-CN" altLang="en-US" dirty="0"/>
              <a:t>；将子进程的</a:t>
            </a:r>
            <a:r>
              <a:rPr lang="en-US" altLang="zh-CN" dirty="0" err="1"/>
              <a:t>pid</a:t>
            </a:r>
            <a:r>
              <a:rPr lang="zh-CN" altLang="en-US" dirty="0"/>
              <a:t>赋给</a:t>
            </a:r>
            <a:r>
              <a:rPr lang="en-US" altLang="zh-CN" dirty="0"/>
              <a:t>__</a:t>
            </a:r>
            <a:r>
              <a:rPr lang="en-US" altLang="zh-CN" dirty="0" err="1"/>
              <a:t>afl_fork_pid</a:t>
            </a:r>
            <a:r>
              <a:rPr lang="zh-CN" altLang="en-US" dirty="0"/>
              <a:t>，并写到状态管道中通知父进程；等待子进程执行完成，写入状态管道告知 </a:t>
            </a:r>
            <a:r>
              <a:rPr lang="en-US" altLang="zh-CN" dirty="0" err="1"/>
              <a:t>fuzzer</a:t>
            </a:r>
            <a:r>
              <a:rPr lang="zh-CN" altLang="en-US" dirty="0"/>
              <a:t>；重新执行下一轮</a:t>
            </a:r>
            <a:r>
              <a:rPr lang="en-US" altLang="zh-CN" dirty="0"/>
              <a:t>__</a:t>
            </a:r>
            <a:r>
              <a:rPr lang="en-US" altLang="zh-CN" dirty="0" err="1"/>
              <a:t>afl_fork_wait_loop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6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forkserver</a:t>
            </a:r>
            <a:r>
              <a:rPr lang="zh-CN" altLang="en-US" dirty="0"/>
              <a:t>首先会向状态管道写端（即 </a:t>
            </a:r>
            <a:r>
              <a:rPr lang="en-US" altLang="zh-CN" dirty="0"/>
              <a:t>FORKSRV_FD + 1</a:t>
            </a:r>
            <a:r>
              <a:rPr lang="zh-CN" altLang="en-US" dirty="0"/>
              <a:t>）写入</a:t>
            </a:r>
            <a:r>
              <a:rPr lang="en-US" altLang="zh-CN" dirty="0"/>
              <a:t>4</a:t>
            </a:r>
            <a:r>
              <a:rPr lang="zh-CN" altLang="en-US" dirty="0"/>
              <a:t>字节的内容，告诉</a:t>
            </a:r>
            <a:r>
              <a:rPr lang="en-US" altLang="zh-CN" dirty="0"/>
              <a:t>AFL“</a:t>
            </a:r>
            <a:r>
              <a:rPr lang="zh-CN" altLang="en-US" dirty="0"/>
              <a:t>我准备好</a:t>
            </a:r>
            <a:r>
              <a:rPr lang="en-US" altLang="zh-CN" dirty="0"/>
              <a:t>fork</a:t>
            </a:r>
            <a:r>
              <a:rPr lang="zh-CN" altLang="en-US" dirty="0"/>
              <a:t>了”，而</a:t>
            </a:r>
            <a:r>
              <a:rPr lang="en-US" altLang="zh-CN" dirty="0"/>
              <a:t>AFL</a:t>
            </a:r>
            <a:r>
              <a:rPr lang="zh-CN" altLang="en-US" dirty="0"/>
              <a:t>进程也会通过读状态管道，判断</a:t>
            </a:r>
            <a:r>
              <a:rPr lang="en-US" altLang="zh-CN" dirty="0" err="1"/>
              <a:t>forkserver</a:t>
            </a:r>
            <a:r>
              <a:rPr lang="zh-CN" altLang="en-US" dirty="0"/>
              <a:t>进程是否创建成功：</a:t>
            </a:r>
            <a:endParaRPr lang="en-US" altLang="zh-CN" dirty="0"/>
          </a:p>
          <a:p>
            <a:r>
              <a:rPr lang="en-US" altLang="zh-CN" dirty="0" err="1"/>
              <a:t>forkserver</a:t>
            </a:r>
            <a:r>
              <a:rPr lang="zh-CN" altLang="en-US" dirty="0"/>
              <a:t>创建成功后，就会进入</a:t>
            </a:r>
            <a:r>
              <a:rPr lang="en-US" altLang="zh-CN" dirty="0"/>
              <a:t>__</a:t>
            </a:r>
            <a:r>
              <a:rPr lang="en-US" altLang="zh-CN" dirty="0" err="1"/>
              <a:t>afl_fork_wait_loop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forkserver</a:t>
            </a:r>
            <a:r>
              <a:rPr lang="zh-CN" altLang="en-US" dirty="0"/>
              <a:t>会阻塞，直到读取命令管道成功：</a:t>
            </a:r>
            <a:r>
              <a:rPr lang="en-US" altLang="zh-CN" dirty="0"/>
              <a:t>read(STRINGIFY(FORKSRV_FD), __</a:t>
            </a:r>
            <a:r>
              <a:rPr lang="en-US" altLang="zh-CN" dirty="0" err="1"/>
              <a:t>afl_tmp</a:t>
            </a:r>
            <a:r>
              <a:rPr lang="en-US" altLang="zh-CN" dirty="0"/>
              <a:t>, 4)</a:t>
            </a:r>
            <a:r>
              <a:rPr lang="zh-CN" altLang="en-US" dirty="0"/>
              <a:t>，然后</a:t>
            </a:r>
            <a:r>
              <a:rPr lang="en-US" altLang="zh-CN" dirty="0" err="1"/>
              <a:t>forkserver</a:t>
            </a:r>
            <a:r>
              <a:rPr lang="zh-CN" altLang="en-US" dirty="0"/>
              <a:t>判断</a:t>
            </a:r>
            <a:r>
              <a:rPr lang="en-US" altLang="zh-CN" dirty="0"/>
              <a:t>AFL</a:t>
            </a:r>
            <a:r>
              <a:rPr lang="zh-CN" altLang="en-US" dirty="0"/>
              <a:t>是否发送了“</a:t>
            </a:r>
            <a:r>
              <a:rPr lang="en-US" altLang="zh-CN" dirty="0"/>
              <a:t>fork</a:t>
            </a:r>
            <a:r>
              <a:rPr lang="zh-CN" altLang="en-US" dirty="0"/>
              <a:t>一个子进程”的命令：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AFL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run_target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中通过命令管道向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forkserver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发送消息</a:t>
            </a:r>
            <a:endParaRPr lang="en-US" altLang="zh-CN" b="0" i="0" dirty="0">
              <a:solidFill>
                <a:srgbClr val="44444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forkserver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收到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AFL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创建一个子进程的命令后，就会调用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fork()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进程（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下的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fork()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copy-on-write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机制，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fork()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开销很低）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2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我们结合</a:t>
            </a:r>
            <a:r>
              <a:rPr lang="en-US" altLang="zh-CN" dirty="0" err="1"/>
              <a:t>fuzzer</a:t>
            </a:r>
            <a:r>
              <a:rPr lang="zh-CN" altLang="en-US" dirty="0"/>
              <a:t>对该函数的调用来梳理完整的流程如下：</a:t>
            </a:r>
          </a:p>
          <a:p>
            <a:r>
              <a:rPr lang="zh-CN" altLang="en-US" dirty="0"/>
              <a:t>启动目标程序进程后，目首先，</a:t>
            </a:r>
            <a:r>
              <a:rPr lang="en-US" altLang="zh-CN" dirty="0" err="1"/>
              <a:t>afl</a:t>
            </a:r>
            <a:r>
              <a:rPr lang="en-US" altLang="zh-CN" dirty="0"/>
              <a:t>-fuzz</a:t>
            </a:r>
            <a:r>
              <a:rPr lang="zh-CN" altLang="en-US" dirty="0"/>
              <a:t>会创建两个管道：状态管道和控制管道，然后执行目标程序。此时的目标程序的</a:t>
            </a:r>
            <a:r>
              <a:rPr lang="en-US" altLang="zh-CN" dirty="0"/>
              <a:t>main()</a:t>
            </a:r>
            <a:r>
              <a:rPr lang="zh-CN" altLang="en-US" dirty="0"/>
              <a:t>函数已经被插桩，程序控制流进入</a:t>
            </a:r>
            <a:r>
              <a:rPr lang="en-US" altLang="zh-CN" dirty="0"/>
              <a:t>__</a:t>
            </a:r>
            <a:r>
              <a:rPr lang="en-US" altLang="zh-CN" dirty="0" err="1"/>
              <a:t>afl_maybe_log</a:t>
            </a:r>
            <a:r>
              <a:rPr lang="zh-CN" altLang="en-US" dirty="0"/>
              <a:t>中。如果</a:t>
            </a:r>
            <a:r>
              <a:rPr lang="en-US" altLang="zh-CN" dirty="0"/>
              <a:t>fuzz</a:t>
            </a:r>
            <a:r>
              <a:rPr lang="zh-CN" altLang="en-US" dirty="0"/>
              <a:t>是第一次执行，则此时的程序就成了</a:t>
            </a:r>
            <a:r>
              <a:rPr lang="en-US" altLang="zh-CN" dirty="0"/>
              <a:t>fork server</a:t>
            </a:r>
            <a:r>
              <a:rPr lang="zh-CN" altLang="en-US" dirty="0"/>
              <a:t>们之后的目标程序都由该</a:t>
            </a:r>
            <a:r>
              <a:rPr lang="en-US" altLang="zh-CN" dirty="0"/>
              <a:t>fork server</a:t>
            </a:r>
            <a:r>
              <a:rPr lang="zh-CN" altLang="en-US" dirty="0"/>
              <a:t>通过</a:t>
            </a:r>
            <a:r>
              <a:rPr lang="en-US" altLang="zh-CN" dirty="0"/>
              <a:t>fork</a:t>
            </a:r>
            <a:r>
              <a:rPr lang="zh-CN" altLang="en-US" dirty="0"/>
              <a:t>生成子进程来运行。</a:t>
            </a:r>
            <a:r>
              <a:rPr lang="en-US" altLang="zh-CN" dirty="0"/>
              <a:t>fuzz</a:t>
            </a:r>
            <a:r>
              <a:rPr lang="zh-CN" altLang="en-US" dirty="0"/>
              <a:t>进行过程中，</a:t>
            </a:r>
            <a:r>
              <a:rPr lang="en-US" altLang="zh-CN" dirty="0"/>
              <a:t>fork server</a:t>
            </a:r>
            <a:r>
              <a:rPr lang="zh-CN" altLang="en-US" dirty="0"/>
              <a:t>会一直执行</a:t>
            </a:r>
            <a:r>
              <a:rPr lang="en-US" altLang="zh-CN" dirty="0"/>
              <a:t>fork</a:t>
            </a:r>
            <a:r>
              <a:rPr lang="zh-CN" altLang="en-US" dirty="0"/>
              <a:t>操作，并将子进程的结束状态通过状态管道传递给</a:t>
            </a:r>
            <a:r>
              <a:rPr lang="en-US" altLang="zh-CN" dirty="0" err="1"/>
              <a:t>afl</a:t>
            </a:r>
            <a:r>
              <a:rPr lang="en-US" altLang="zh-CN" dirty="0"/>
              <a:t>-fuzz</a:t>
            </a:r>
            <a:r>
              <a:rPr lang="zh-CN" altLang="en-US" dirty="0"/>
              <a:t>。标程序会运行一个</a:t>
            </a:r>
            <a:r>
              <a:rPr lang="en-US" altLang="zh-CN" dirty="0"/>
              <a:t>fork server</a:t>
            </a:r>
            <a:r>
              <a:rPr lang="zh-CN" altLang="en-US" dirty="0"/>
              <a:t>，</a:t>
            </a:r>
            <a:r>
              <a:rPr lang="en-US" altLang="zh-CN" dirty="0" err="1"/>
              <a:t>fuzzer</a:t>
            </a:r>
            <a:r>
              <a:rPr lang="zh-CN" altLang="en-US" dirty="0"/>
              <a:t>自身并不负责</a:t>
            </a:r>
            <a:r>
              <a:rPr lang="en-US" altLang="zh-CN" dirty="0"/>
              <a:t>fork</a:t>
            </a:r>
            <a:r>
              <a:rPr lang="zh-CN" altLang="en-US" dirty="0"/>
              <a:t>子进程，而是通过管道与</a:t>
            </a:r>
            <a:r>
              <a:rPr lang="en-US" altLang="zh-CN" dirty="0"/>
              <a:t>fork server</a:t>
            </a:r>
            <a:r>
              <a:rPr lang="zh-CN" altLang="en-US" dirty="0"/>
              <a:t>通信，由</a:t>
            </a:r>
            <a:r>
              <a:rPr lang="en-US" altLang="zh-CN" dirty="0"/>
              <a:t>fork server</a:t>
            </a:r>
            <a:r>
              <a:rPr lang="zh-CN" altLang="en-US" dirty="0"/>
              <a:t>来完成</a:t>
            </a:r>
            <a:r>
              <a:rPr lang="en-US" altLang="zh-CN" dirty="0"/>
              <a:t>fork</a:t>
            </a:r>
            <a:r>
              <a:rPr lang="zh-CN" altLang="en-US" dirty="0"/>
              <a:t>以及继续执行目标程序的操作。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9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7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前四项</a:t>
            </a:r>
            <a:r>
              <a:rPr lang="en-US" altLang="zh-CN" dirty="0"/>
              <a:t>bitflip, arithmetic, interest, dictionary</a:t>
            </a:r>
            <a:r>
              <a:rPr lang="zh-CN" altLang="en-US" dirty="0"/>
              <a:t>是非</a:t>
            </a:r>
            <a:r>
              <a:rPr lang="en-US" altLang="zh-CN" dirty="0"/>
              <a:t>dumb mode</a:t>
            </a:r>
            <a:r>
              <a:rPr lang="zh-CN" altLang="en-US" dirty="0"/>
              <a:t>（</a:t>
            </a:r>
            <a:r>
              <a:rPr lang="en-US" altLang="zh-CN" dirty="0"/>
              <a:t>-d</a:t>
            </a:r>
            <a:r>
              <a:rPr lang="zh-CN" altLang="en-US" dirty="0"/>
              <a:t>）和主</a:t>
            </a:r>
            <a:r>
              <a:rPr lang="en-US" altLang="zh-CN" dirty="0" err="1"/>
              <a:t>fuzzer</a:t>
            </a:r>
            <a:r>
              <a:rPr lang="zh-CN" altLang="en-US" dirty="0"/>
              <a:t>（</a:t>
            </a:r>
            <a:r>
              <a:rPr lang="en-US" altLang="zh-CN" dirty="0"/>
              <a:t>-M</a:t>
            </a:r>
            <a:r>
              <a:rPr lang="zh-CN" altLang="en-US" dirty="0"/>
              <a:t>）会进行的操作，由于其变异方式没有随机性，所以也称为</a:t>
            </a:r>
            <a:r>
              <a:rPr lang="en-US" altLang="zh-CN" dirty="0"/>
              <a:t>deterministic fuzzing</a:t>
            </a:r>
            <a:r>
              <a:rPr lang="zh-CN" altLang="en-US" dirty="0"/>
              <a:t>；</a:t>
            </a:r>
            <a:r>
              <a:rPr lang="en-US" altLang="zh-CN" dirty="0"/>
              <a:t>havoc</a:t>
            </a:r>
            <a:r>
              <a:rPr lang="zh-CN" altLang="en-US" dirty="0"/>
              <a:t>和</a:t>
            </a:r>
            <a:r>
              <a:rPr lang="en-US" altLang="zh-CN" dirty="0"/>
              <a:t>splice</a:t>
            </a:r>
            <a:r>
              <a:rPr lang="zh-CN" altLang="en-US" dirty="0"/>
              <a:t>则存在随机性，是所有状况的</a:t>
            </a:r>
            <a:r>
              <a:rPr lang="en-US" altLang="zh-CN" dirty="0" err="1"/>
              <a:t>fuzzer</a:t>
            </a:r>
            <a:r>
              <a:rPr lang="zh-CN" altLang="en-US" dirty="0"/>
              <a:t>（是否</a:t>
            </a:r>
            <a:r>
              <a:rPr lang="en-US" altLang="zh-CN" dirty="0"/>
              <a:t>dumb mode</a:t>
            </a:r>
            <a:r>
              <a:rPr lang="zh-CN" altLang="en-US" dirty="0"/>
              <a:t>、主从</a:t>
            </a:r>
            <a:r>
              <a:rPr lang="en-US" altLang="zh-CN" dirty="0" err="1"/>
              <a:t>fuzzer</a:t>
            </a:r>
            <a:r>
              <a:rPr lang="zh-CN" altLang="en-US" dirty="0"/>
              <a:t>）都会执行的变异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8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F20DD-D489-4A32-BFF9-8940B6329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B1073-4EA1-4141-9B12-30EFC8ABA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69997-F074-4354-84A6-4572B8F7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36E68-FF2B-4496-8AA7-723C1116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C784B-6031-44EC-A85A-55EB3A1D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5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651A8-2603-41EF-B51E-88B8DD6C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218F2-18E3-4663-B9E3-47B76CDF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04CF9-BEEB-4813-8494-1106D8FC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6FE5B-5516-4A89-8C66-B5DE0137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630CE-1B6B-4C73-B3E5-61185098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8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ED6178-45CD-4F29-8DEE-A3419EDC2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31869-0457-4E18-904F-880A4175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78159-C880-4D72-BA4A-458F2690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D2B7D-78BA-4E7A-AC8C-CBF0B3F6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C0E2D-3181-41CA-86BD-BA0BB72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Blank Blue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6264033" y="6387267"/>
            <a:ext cx="5794400" cy="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22800" y="467900"/>
            <a:ext cx="117324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3467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-25491" y="6169011"/>
            <a:ext cx="12242981" cy="731171"/>
            <a:chOff x="-19118" y="4617750"/>
            <a:chExt cx="9182236" cy="548378"/>
          </a:xfrm>
        </p:grpSpPr>
        <p:sp>
          <p:nvSpPr>
            <p:cNvPr id="50" name="Google Shape;50;p7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733"/>
            </a:lvl1pPr>
            <a:lvl2pPr lvl="1" rtl="0">
              <a:buNone/>
              <a:defRPr sz="1733"/>
            </a:lvl2pPr>
            <a:lvl3pPr lvl="2" rtl="0">
              <a:buNone/>
              <a:defRPr sz="1733"/>
            </a:lvl3pPr>
            <a:lvl4pPr lvl="3" rtl="0">
              <a:buNone/>
              <a:defRPr sz="1733"/>
            </a:lvl4pPr>
            <a:lvl5pPr lvl="4" rtl="0">
              <a:buNone/>
              <a:defRPr sz="1733"/>
            </a:lvl5pPr>
            <a:lvl6pPr lvl="5" rtl="0">
              <a:buNone/>
              <a:defRPr sz="1733"/>
            </a:lvl6pPr>
            <a:lvl7pPr lvl="6" rtl="0">
              <a:buNone/>
              <a:defRPr sz="1733"/>
            </a:lvl7pPr>
            <a:lvl8pPr lvl="7" rtl="0">
              <a:buNone/>
              <a:defRPr sz="1733"/>
            </a:lvl8pPr>
            <a:lvl9pPr lvl="8" rtl="0">
              <a:buNone/>
              <a:defRPr sz="1733"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6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52AC1-478D-4FC1-BAB0-B7760AA1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6DBA5-E1D4-4751-83D5-E5089D4C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10C4B-6F6C-448B-8345-3A4755B5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0C469-1BEB-4765-A118-047C13B6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0F84E-8D39-4D80-96AF-69475BD3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FB8B-D9DD-4E2A-85D9-F7204F25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E579B-0227-4119-8F73-781B62B6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89549-193C-440B-AD4F-61ED2C5A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9B265-6B89-4F41-A9BA-55898BCA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70DFA-21AA-4303-B9B0-522D2478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4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27222-B2E3-4520-8614-25CA90B6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EDA93-E559-4F72-9B72-930A0FAE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2C02B-B531-4AE0-B7F2-762F2FBB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8D549-D8FA-44EB-8CE4-3A3247D7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D4F49-2107-47D9-A4DF-70E05750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CB531-D1E3-47F0-932D-9391409E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9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3D214-AE2F-4F54-B662-314B3DC2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4A75D-CCC8-49CE-ABE4-EC407D22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41465-39C2-4D02-8F4C-2ED8CC48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4DB58C-28C2-4627-95B3-250A1AE15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39147B-E236-4286-8A6C-C0EC3BF04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0618EB-E56E-4BB0-A0C4-A5149E84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22F17F-FB72-4E5D-923A-1598737B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61B29-47A7-44EE-8AF6-A15F14E5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92C44-2726-4A7E-AD58-E4A73A38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8E96D-AFA7-4741-9FE2-1AF80C5E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8BD297-CF26-4DBF-B0E0-715EA8A9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24D3C-6BC1-4293-BF7C-6231E305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6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80455-61FF-4449-8687-C8391650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F8D7BD-F732-4B7C-8838-3B8C5D29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8D802-172E-4E93-9B15-0CC2D046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A0608-0878-47E7-8488-48DC672B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DDECE-898D-47EB-B57A-79F7152E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56A18-BC3A-4874-B954-55344BB5B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12EED-82DD-4FD5-8A1A-297FF30D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A6A42-48E1-4D3A-94BE-74A66D51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D0E5A-9B3A-4668-A711-A0B43BE2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E0D3B-DF0F-4ED9-ACB1-543DD362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C3670C-78AD-4FE7-80B8-8C41525F3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2ADE8-E8F2-43B3-BF17-0BFA96FC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5EE5B-C576-42B4-A9B4-D7FA28C5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AB704-3F6C-41EB-8E56-A7B7ED29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5C480-D1A0-4937-8A65-132EDC9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B98E6D-7EE8-482C-8377-591126B7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EABB9-EA29-4427-8858-6744582C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32388-4EF5-4682-ACCD-6FF0348E0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6EB54-9ED0-4006-B7F7-733250B1002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DE1AC-1887-4BB1-BB5A-81B691AF8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A54A6-FDFC-48A2-974D-C8990AC27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233D-EC51-484B-ACA7-0F83898E8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2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229800" y="1834150"/>
            <a:ext cx="11732400" cy="34437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zh-CN" altLang="en-US" sz="6400" b="1" dirty="0"/>
              <a:t>自动化模糊测试工具的实现</a:t>
            </a:r>
            <a:br>
              <a:rPr lang="en-US" altLang="zh-CN" sz="6400" b="1" dirty="0"/>
            </a:br>
            <a:endParaRPr sz="6400" b="1"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294967295"/>
          </p:nvPr>
        </p:nvSpPr>
        <p:spPr>
          <a:xfrm>
            <a:off x="1301200" y="4688267"/>
            <a:ext cx="5544400" cy="10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51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D8B5A-25EE-4121-BEC9-359EA3D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的插桩 </a:t>
            </a:r>
            <a:r>
              <a:rPr lang="en-US" altLang="zh-CN" dirty="0"/>
              <a:t>—— </a:t>
            </a:r>
            <a:r>
              <a:rPr lang="en-US" altLang="zh-CN" dirty="0" err="1"/>
              <a:t>afl-as.c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EB381BFD-5BBB-4B4C-94B0-32BEA4F54CFE}"/>
              </a:ext>
            </a:extLst>
          </p:cNvPr>
          <p:cNvSpPr txBox="1">
            <a:spLocks/>
          </p:cNvSpPr>
          <p:nvPr/>
        </p:nvSpPr>
        <p:spPr>
          <a:xfrm>
            <a:off x="236800" y="1475500"/>
            <a:ext cx="6336044" cy="84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afl-as.c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中比较关键的函数是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add_instrumentation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，这个是实际的插桩函数。其中最为关键的是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fprintf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这条语句。如下图所示：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B70CB-8DDD-427F-987D-A10B9439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3" y="2667340"/>
            <a:ext cx="6238095" cy="1542857"/>
          </a:xfrm>
          <a:prstGeom prst="rect">
            <a:avLst/>
          </a:prstGeom>
        </p:spPr>
      </p:pic>
      <p:sp>
        <p:nvSpPr>
          <p:cNvPr id="6" name="Google Shape;213;p34">
            <a:extLst>
              <a:ext uri="{FF2B5EF4-FFF2-40B4-BE49-F238E27FC236}">
                <a16:creationId xmlns:a16="http://schemas.microsoft.com/office/drawing/2014/main" id="{43B01CCF-1F91-45EA-8949-CAE59465EE40}"/>
              </a:ext>
            </a:extLst>
          </p:cNvPr>
          <p:cNvSpPr txBox="1">
            <a:spLocks/>
          </p:cNvSpPr>
          <p:nvPr/>
        </p:nvSpPr>
        <p:spPr>
          <a:xfrm>
            <a:off x="285774" y="4437528"/>
            <a:ext cx="6336044" cy="135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这里通过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fprintf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将格式化字符串添加到汇编文件的相应位置，在插桩完成后，会生成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.s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文件，我们只分析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64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位的情况，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trampoline_fmt_64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的具体内容如右：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9FD85D-0DAB-44F5-BD08-60B43E11F449}"/>
              </a:ext>
            </a:extLst>
          </p:cNvPr>
          <p:cNvSpPr txBox="1"/>
          <p:nvPr/>
        </p:nvSpPr>
        <p:spPr>
          <a:xfrm>
            <a:off x="8959881" y="546066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插桩代码内容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CD863F-8115-4D6E-BCA8-5F5AC562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208" y="1089560"/>
            <a:ext cx="3673230" cy="43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6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4C4B-63C1-4350-ACE3-9F032BF5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的插桩 </a:t>
            </a:r>
            <a:r>
              <a:rPr lang="en-US" altLang="zh-CN" dirty="0"/>
              <a:t>—— </a:t>
            </a:r>
            <a:r>
              <a:rPr lang="en-US" altLang="zh-CN" dirty="0" err="1"/>
              <a:t>afl-as.h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59B3A2-2F9B-4571-9FA8-13A0E85E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4507"/>
            <a:ext cx="5875050" cy="4953618"/>
          </a:xfrm>
          <a:prstGeom prst="rect">
            <a:avLst/>
          </a:prstGeom>
        </p:spPr>
      </p:pic>
      <p:sp>
        <p:nvSpPr>
          <p:cNvPr id="6" name="Google Shape;213;p34">
            <a:extLst>
              <a:ext uri="{FF2B5EF4-FFF2-40B4-BE49-F238E27FC236}">
                <a16:creationId xmlns:a16="http://schemas.microsoft.com/office/drawing/2014/main" id="{8E1FEC33-C9CB-467F-A57E-4F410E30FF97}"/>
              </a:ext>
            </a:extLst>
          </p:cNvPr>
          <p:cNvSpPr txBox="1">
            <a:spLocks/>
          </p:cNvSpPr>
          <p:nvPr/>
        </p:nvSpPr>
        <p:spPr>
          <a:xfrm>
            <a:off x="205100" y="1386778"/>
            <a:ext cx="5875050" cy="456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afl_maybe_log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是核心内容，其中涉及到的几个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bss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段的变量进行简单说明：</a:t>
            </a:r>
            <a:endParaRPr lang="en-US" altLang="zh-CN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endParaRPr lang="en-US" altLang="zh-CN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afl_area_ptr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：共享内存地址</a:t>
            </a:r>
            <a:endParaRPr lang="en-US" altLang="zh-CN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endParaRPr lang="en-US" altLang="zh-CN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afl_prev_loc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：上一个插桩位置（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为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R(100)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随机数的值）</a:t>
            </a:r>
            <a:endParaRPr lang="en-US" altLang="zh-CN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afl_fork_pid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：由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fork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产生的子进程的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pid</a:t>
            </a:r>
            <a:endParaRPr lang="zh-CN" altLang="en-US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endParaRPr lang="zh-CN" altLang="en-US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afl_temp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：缓冲区</a:t>
            </a:r>
          </a:p>
          <a:p>
            <a:pPr marL="114300" indent="0">
              <a:buClr>
                <a:schemeClr val="dk2"/>
              </a:buClr>
              <a:buNone/>
            </a:pPr>
            <a:endParaRPr lang="zh-CN" altLang="en-US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afl_setup_failure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：标志位，如果置位则直接退出</a:t>
            </a:r>
          </a:p>
          <a:p>
            <a:pPr marL="114300" indent="0">
              <a:buClr>
                <a:schemeClr val="dk2"/>
              </a:buClr>
              <a:buNone/>
            </a:pPr>
            <a:endParaRPr lang="zh-CN" altLang="en-US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afl_global_area_ptr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：全局指针</a:t>
            </a:r>
            <a:endParaRPr lang="en-US" altLang="zh-CN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endParaRPr lang="zh-CN" altLang="en-US" kern="13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454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923F1-8CF8-46B5-9B3F-8E858A17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的插桩 </a:t>
            </a:r>
            <a:r>
              <a:rPr lang="en-US" altLang="zh-CN" dirty="0"/>
              <a:t>—— </a:t>
            </a:r>
            <a:r>
              <a:rPr lang="en-US" altLang="zh-CN" dirty="0" err="1"/>
              <a:t>afl-as.h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2FF584-5A8F-4455-AC9D-ACD95458F45C}"/>
              </a:ext>
            </a:extLst>
          </p:cNvPr>
          <p:cNvSpPr txBox="1"/>
          <p:nvPr/>
        </p:nvSpPr>
        <p:spPr>
          <a:xfrm>
            <a:off x="4966447" y="5812901"/>
            <a:ext cx="199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</a:t>
            </a:r>
            <a:r>
              <a:rPr lang="en-US" altLang="zh-CN" sz="14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afl_maybe_log</a:t>
            </a:r>
            <a:r>
              <a:rPr lang="zh-CN" altLang="en-US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流程</a:t>
            </a:r>
            <a:endParaRPr lang="zh-CN" altLang="en-US" sz="1400" dirty="0">
              <a:solidFill>
                <a:schemeClr val="accent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657399-AD4E-4842-AD9D-4FFA2725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1326"/>
            <a:ext cx="12057529" cy="48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1CCE4-5E49-4F8B-A45C-78C10795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 ——</a:t>
            </a:r>
            <a:r>
              <a:rPr lang="zh-CN" altLang="en-US" dirty="0"/>
              <a:t>共享内存</a:t>
            </a:r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9FB99154-D347-4732-9AF8-C1B79F282EBD}"/>
              </a:ext>
            </a:extLst>
          </p:cNvPr>
          <p:cNvSpPr txBox="1">
            <a:spLocks/>
          </p:cNvSpPr>
          <p:nvPr/>
        </p:nvSpPr>
        <p:spPr>
          <a:xfrm>
            <a:off x="0" y="1475500"/>
            <a:ext cx="12192000" cy="515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在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中，共享内存主要用于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进程和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进程通信。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进程可以通过写入共享内存更新一个测试用例对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的边覆盖信息；而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进程可以在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执行完毕后，通过访问共享内存获取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的边覆盖信息。具体地，在一个测试用例被执行前，共享内存会被重置；在执行该测试用例的过程中会被更新；当该测试用例执行完毕后，就会得到这个测试用例对应的共享内存。因此，共享内存能够表示目标程序执行某个测试用例后的边覆盖情况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AB3EA2-0B99-407B-9435-E18F1261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47" y="419772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9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2FD37-5A17-4E87-B638-452D0DE4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AFL——</a:t>
            </a:r>
            <a:r>
              <a:rPr lang="en-US" altLang="zh-CN" dirty="0" err="1"/>
              <a:t>forkserver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E49EFCDA-9BC8-44F7-9A18-D0D303AA67A5}"/>
              </a:ext>
            </a:extLst>
          </p:cNvPr>
          <p:cNvSpPr txBox="1">
            <a:spLocks/>
          </p:cNvSpPr>
          <p:nvPr/>
        </p:nvSpPr>
        <p:spPr>
          <a:xfrm>
            <a:off x="236801" y="1475500"/>
            <a:ext cx="6137105" cy="383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主要是为了避免频繁调用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execve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引起的开销。在完成了共享内存映射后，就会进入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核心部分，执行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afl_forkserver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。首先，看一下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进程是如何创建的。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通过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init_forkserver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进行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相关的初始化工作：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（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）创建状态管道和命令管道，用于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和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进程之间的通信。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通过写命令管道向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发送命令，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通过读命令管道接收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的发送的命令；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通过写状态管道向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发送信息，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通过读状态管道接收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发送的信息。</a:t>
            </a:r>
            <a:endParaRPr lang="en-US" altLang="zh-CN" sz="1600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（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）创建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进程。 在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进程中，首先对状态管道和命令管道进行重定位；之后，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进程调用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execv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，会在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第一个基本块处执行插入的桩代码，调用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afl_maybe_log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，然后跳到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afl_setup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设置共享内存。共享内存设置完毕后，就进入了</a:t>
            </a:r>
            <a:r>
              <a:rPr lang="en-US" altLang="zh-CN" sz="1600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sz="1600" kern="1300" dirty="0" err="1">
                <a:latin typeface="Roboto"/>
                <a:ea typeface="Roboto"/>
                <a:cs typeface="Roboto"/>
                <a:sym typeface="Roboto"/>
              </a:rPr>
              <a:t>afl_forkserver</a:t>
            </a:r>
            <a:r>
              <a:rPr lang="zh-CN" altLang="en-US" sz="1600" kern="1300" dirty="0">
                <a:latin typeface="Roboto"/>
                <a:ea typeface="Roboto"/>
                <a:cs typeface="Roboto"/>
                <a:sym typeface="Roboto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8047B-F6AC-42EE-BE1A-88A16E0B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5" y="3814483"/>
            <a:ext cx="4742931" cy="317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879BCC-BDE6-4D17-B6C6-3F1936773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927" y="595995"/>
            <a:ext cx="5149252" cy="53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4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22B5D-0D70-40F2-B392-26D31C5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AFL——</a:t>
            </a:r>
            <a:r>
              <a:rPr lang="en-US" altLang="zh-CN" dirty="0" err="1"/>
              <a:t>forkserver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BF1CA8AD-EB12-4BA0-824D-EE49236A993E}"/>
              </a:ext>
            </a:extLst>
          </p:cNvPr>
          <p:cNvSpPr txBox="1">
            <a:spLocks/>
          </p:cNvSpPr>
          <p:nvPr/>
        </p:nvSpPr>
        <p:spPr>
          <a:xfrm>
            <a:off x="13546" y="1681689"/>
            <a:ext cx="6267647" cy="443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一共涉及三个进程，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进程，</a:t>
            </a:r>
            <a:r>
              <a:rPr lang="en-US" altLang="zh-CN" sz="22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进程，以及</a:t>
            </a:r>
            <a:r>
              <a:rPr lang="en-US" altLang="zh-CN" sz="2200" kern="1300" dirty="0" err="1">
                <a:latin typeface="Roboto"/>
                <a:ea typeface="Roboto"/>
                <a:cs typeface="Roboto"/>
                <a:sym typeface="Roboto"/>
              </a:rPr>
              <a:t>targetg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进程。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进程创建了</a:t>
            </a:r>
            <a:r>
              <a:rPr lang="en-US" altLang="zh-CN" sz="22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进程，</a:t>
            </a:r>
            <a:r>
              <a:rPr lang="en-US" altLang="zh-CN" sz="22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进程根据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的指令创建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进程。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和</a:t>
            </a:r>
            <a:r>
              <a:rPr lang="en-US" altLang="zh-CN" sz="2200" kern="1300" dirty="0" err="1">
                <a:latin typeface="Roboto"/>
                <a:ea typeface="Roboto"/>
                <a:cs typeface="Roboto"/>
                <a:sym typeface="Roboto"/>
              </a:rPr>
              <a:t>forkserver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通过管道进行通信。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和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通过共享内存通信，获取目标程序代码覆盖信息。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通过</a:t>
            </a:r>
            <a:r>
              <a:rPr lang="en-US" altLang="zh-CN" sz="2200" kern="1300" dirty="0" err="1">
                <a:latin typeface="Roboto"/>
                <a:ea typeface="Roboto"/>
                <a:cs typeface="Roboto"/>
                <a:sym typeface="Roboto"/>
              </a:rPr>
              <a:t>trace_bits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访问共享内存，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通过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sz="2200" kern="1300" dirty="0" err="1">
                <a:latin typeface="Roboto"/>
                <a:ea typeface="Roboto"/>
                <a:cs typeface="Roboto"/>
                <a:sym typeface="Roboto"/>
              </a:rPr>
              <a:t>afl_area_ptr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访问共享内存。</a:t>
            </a:r>
          </a:p>
        </p:txBody>
      </p:sp>
      <p:pic>
        <p:nvPicPr>
          <p:cNvPr id="3074" name="Picture 2" descr="未命名绘图.drawio">
            <a:extLst>
              <a:ext uri="{FF2B5EF4-FFF2-40B4-BE49-F238E27FC236}">
                <a16:creationId xmlns:a16="http://schemas.microsoft.com/office/drawing/2014/main" id="{06F0A336-054D-4861-A416-9E42278E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93" y="2371726"/>
            <a:ext cx="5680230" cy="348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未命名绘图.drawio">
            <a:extLst>
              <a:ext uri="{FF2B5EF4-FFF2-40B4-BE49-F238E27FC236}">
                <a16:creationId xmlns:a16="http://schemas.microsoft.com/office/drawing/2014/main" id="{09645B15-00A0-4ED5-96E3-9B9CE77A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25" y="1171137"/>
            <a:ext cx="54768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1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783AC-BC50-4602-8FD1-E8F2E4CF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边覆盖记录</a:t>
            </a:r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5E52387D-14F6-4B6C-B384-5843DAF06263}"/>
              </a:ext>
            </a:extLst>
          </p:cNvPr>
          <p:cNvSpPr txBox="1">
            <a:spLocks/>
          </p:cNvSpPr>
          <p:nvPr/>
        </p:nvSpPr>
        <p:spPr>
          <a:xfrm>
            <a:off x="205100" y="1386778"/>
            <a:ext cx="5469559" cy="435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afl_store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的作用是计算前一个基本（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pre_location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）到当前基本块（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cur_location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）这条边的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，然后统计其出现次数。具体地，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使用（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pre_location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 &gt;&gt; 1) 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xor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cur_locatino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的方式记录一条边；使用共享内存（存储在寄存器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rdx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中）统计边的出现次数。在上述汇编代码中：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（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）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rcx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存储的是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R(MAP_SIZE)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得到的值，也就是存储着为当前这个基本块分配的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，即伪代码中的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cur_location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；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（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）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__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afl_prev_loc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表示上一个基本块的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ID&gt;&gt;1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；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（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）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rdx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存储的是共享内存的地址。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（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）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incb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 (%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rdx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, %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rcx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, 1)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这条指令就在共享内存（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rdx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）中，将这条边（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rcx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）的出现次数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+1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AC9881-C76D-42D3-AF24-EBC5304B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00" y="2451138"/>
            <a:ext cx="5695238" cy="32952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7880D7-CE3D-492D-BE1F-B36A1973EB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0"/>
          <a:stretch/>
        </p:blipFill>
        <p:spPr>
          <a:xfrm>
            <a:off x="5969200" y="1287129"/>
            <a:ext cx="5695238" cy="6761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18EC4B1-79D7-48AF-8D08-D4BDEE0C424A}"/>
              </a:ext>
            </a:extLst>
          </p:cNvPr>
          <p:cNvSpPr txBox="1"/>
          <p:nvPr/>
        </p:nvSpPr>
        <p:spPr>
          <a:xfrm>
            <a:off x="8035678" y="1963319"/>
            <a:ext cx="2796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作者提供的官网伪代码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3683A8-3311-4BC5-A140-7B4F0FC7CE48}"/>
              </a:ext>
            </a:extLst>
          </p:cNvPr>
          <p:cNvSpPr txBox="1"/>
          <p:nvPr/>
        </p:nvSpPr>
        <p:spPr>
          <a:xfrm>
            <a:off x="8295655" y="5773270"/>
            <a:ext cx="1810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</a:t>
            </a:r>
            <a:r>
              <a:rPr lang="en-US" altLang="zh-CN" sz="105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afl_store</a:t>
            </a:r>
            <a:r>
              <a:rPr lang="zh-CN" altLang="en-US" sz="1050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源码</a:t>
            </a:r>
          </a:p>
        </p:txBody>
      </p:sp>
    </p:spTree>
    <p:extLst>
      <p:ext uri="{BB962C8B-B14F-4D97-AF65-F5344CB8AC3E}">
        <p14:creationId xmlns:p14="http://schemas.microsoft.com/office/powerpoint/2010/main" val="311417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119CB-AFC4-41E7-8070-D802BCC5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AFL——</a:t>
            </a:r>
            <a:r>
              <a:rPr lang="zh-CN" altLang="en-US" dirty="0"/>
              <a:t>变异</a:t>
            </a:r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4D11D5D3-AF0C-4B53-A71B-7795C818E3E4}"/>
              </a:ext>
            </a:extLst>
          </p:cNvPr>
          <p:cNvSpPr txBox="1">
            <a:spLocks/>
          </p:cNvSpPr>
          <p:nvPr/>
        </p:nvSpPr>
        <p:spPr>
          <a:xfrm>
            <a:off x="475129" y="1547218"/>
            <a:ext cx="11241741" cy="4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维护了一个队列</a:t>
            </a: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(queue)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，每次从这个队列中取出一个文件，对其进行大量变异，并检查运行后是否会引起目标崩溃、发现新路径等结果。变异的主要类型如下：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bitflip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，按位翻转，</a:t>
            </a: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变为</a:t>
            </a: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，</a:t>
            </a: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变为</a:t>
            </a: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。</a:t>
            </a:r>
            <a:endParaRPr lang="en-US" altLang="zh-CN" sz="2000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arithmetic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，整数加</a:t>
            </a: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减算术运算。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interest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，把一些特殊内容替换到原文件中。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dictionary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，把自动生成或用户提供的</a:t>
            </a: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token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替换</a:t>
            </a:r>
            <a:r>
              <a:rPr lang="en-US" altLang="zh-CN" sz="2000" kern="13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altLang="en-US" sz="2000" kern="1300" dirty="0">
                <a:latin typeface="Roboto"/>
                <a:ea typeface="Roboto"/>
                <a:cs typeface="Roboto"/>
                <a:sym typeface="Roboto"/>
              </a:rPr>
              <a:t>插入到原文件中。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000" kern="13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havoc</a:t>
            </a:r>
            <a:r>
              <a:rPr lang="zh-CN" altLang="en-US" sz="2000" kern="13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，中文意思是“大破坏”，此阶段会对原文件进行大量随机变异。</a:t>
            </a: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000" kern="13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splice</a:t>
            </a:r>
            <a:r>
              <a:rPr lang="zh-CN" altLang="en-US" sz="2000" kern="13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，中文意思是“绞接”，此阶段会将两个文件拼接起来得到一个新的文件。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251404-CE07-4A18-A0D0-7BEA579B7144}"/>
              </a:ext>
            </a:extLst>
          </p:cNvPr>
          <p:cNvSpPr txBox="1"/>
          <p:nvPr/>
        </p:nvSpPr>
        <p:spPr>
          <a:xfrm>
            <a:off x="6687671" y="275216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确定性变异策略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35F63E-75D5-4BA4-8232-68CDC5B387A1}"/>
              </a:ext>
            </a:extLst>
          </p:cNvPr>
          <p:cNvSpPr txBox="1"/>
          <p:nvPr/>
        </p:nvSpPr>
        <p:spPr>
          <a:xfrm>
            <a:off x="9278470" y="3781268"/>
            <a:ext cx="205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非确定性变异策略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4BC952-C76E-42DA-AACA-EAAD524D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583" y="435828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B040C-D983-41B8-B740-22648736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Fuzzing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AAF15-16F0-4450-9371-E4B76FA1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0" y="1475500"/>
            <a:ext cx="10517560" cy="48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6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6329F-9CE6-3046-A130-F112A8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Fuzzing</a:t>
            </a:r>
            <a:endParaRPr kumimoji="1"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63B09496-8800-0141-99F1-8E43609A9949}"/>
              </a:ext>
            </a:extLst>
          </p:cNvPr>
          <p:cNvSpPr txBox="1">
            <a:spLocks/>
          </p:cNvSpPr>
          <p:nvPr/>
        </p:nvSpPr>
        <p:spPr>
          <a:xfrm>
            <a:off x="415600" y="1663242"/>
            <a:ext cx="11360800" cy="5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zh-CN" altLang="en-US" sz="2667" dirty="0">
                <a:latin typeface="Roboto"/>
                <a:ea typeface="Roboto"/>
                <a:cs typeface="Roboto"/>
                <a:sym typeface="Roboto"/>
              </a:rPr>
              <a:t>  模糊测试是一种有效且广泛使用的技术，用于查找软件中的漏洞。 它将大量不规则的测试数据输入给目标程序，以尝试触发程序执行中的易受攻击条件。 自构建第一个随机模糊测试系统以来，通过结合动态符号执行、覆盖引导、语法表示、调度算法、动态污点分析、静态分析和机器学习等几种有用的技术，模糊测试的效率得到了极大的提高。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3CB08-F0C0-46B7-9B49-2BB80FE2D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03" y="419744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7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6329F-9CE6-3046-A130-F112A8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Fuzzing</a:t>
            </a:r>
            <a:r>
              <a:rPr kumimoji="1" lang="zh-CN" altLang="en-US" dirty="0"/>
              <a:t>提出</a:t>
            </a:r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63B09496-8800-0141-99F1-8E43609A9949}"/>
              </a:ext>
            </a:extLst>
          </p:cNvPr>
          <p:cNvSpPr txBox="1">
            <a:spLocks/>
          </p:cNvSpPr>
          <p:nvPr/>
        </p:nvSpPr>
        <p:spPr>
          <a:xfrm>
            <a:off x="110799" y="1889497"/>
            <a:ext cx="7000429" cy="547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zh-CN" altLang="en-US" sz="2133" dirty="0">
                <a:latin typeface="Roboto"/>
                <a:ea typeface="Roboto"/>
                <a:cs typeface="Roboto"/>
                <a:sym typeface="Roboto"/>
              </a:rPr>
              <a:t>模糊测试最早由威斯康星大学的</a:t>
            </a:r>
            <a:r>
              <a:rPr lang="en-US" altLang="zh-CN" sz="2133" dirty="0">
                <a:latin typeface="Roboto"/>
                <a:ea typeface="Roboto"/>
                <a:cs typeface="Roboto"/>
                <a:sym typeface="Roboto"/>
              </a:rPr>
              <a:t>Barton Miller</a:t>
            </a:r>
            <a:r>
              <a:rPr lang="zh-CN" altLang="en-US" sz="2133" dirty="0">
                <a:latin typeface="Roboto"/>
                <a:ea typeface="Roboto"/>
                <a:cs typeface="Roboto"/>
                <a:sym typeface="Roboto"/>
              </a:rPr>
              <a:t>于</a:t>
            </a:r>
            <a:r>
              <a:rPr lang="en-US" altLang="zh-CN" sz="2133" dirty="0">
                <a:latin typeface="Roboto"/>
                <a:ea typeface="Roboto"/>
                <a:cs typeface="Roboto"/>
                <a:sym typeface="Roboto"/>
              </a:rPr>
              <a:t>1988</a:t>
            </a:r>
            <a:r>
              <a:rPr lang="zh-CN" altLang="en-US" sz="2133" dirty="0">
                <a:latin typeface="Roboto"/>
                <a:ea typeface="Roboto"/>
                <a:cs typeface="Roboto"/>
                <a:sym typeface="Roboto"/>
              </a:rPr>
              <a:t>年提出，具体是在他的课程实验中开发一个基本的命令行模糊器来测试</a:t>
            </a:r>
            <a:r>
              <a:rPr lang="en-US" altLang="zh-CN" sz="2133" dirty="0">
                <a:latin typeface="Roboto"/>
                <a:ea typeface="Roboto"/>
                <a:cs typeface="Roboto"/>
                <a:sym typeface="Roboto"/>
              </a:rPr>
              <a:t>Unix</a:t>
            </a:r>
            <a:r>
              <a:rPr lang="zh-CN" altLang="en-US" sz="2133" dirty="0">
                <a:latin typeface="Roboto"/>
                <a:ea typeface="Roboto"/>
                <a:cs typeface="Roboto"/>
                <a:sym typeface="Roboto"/>
              </a:rPr>
              <a:t>程序。这个模糊器可以用随机数据来“轰炸”这些测试程序直至其崩溃。 此后，越来越多的系统通过引入新技术来提高模糊测试的效率，并且在软件程序中发现了许多漏洞。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A042E27-1BA2-447E-94F8-83BA274D8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640755-0A3E-45C9-9D01-33682B116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1"/>
          <a:stretch/>
        </p:blipFill>
        <p:spPr>
          <a:xfrm>
            <a:off x="7652824" y="1700733"/>
            <a:ext cx="3616267" cy="37613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4B8F35-E861-4C2B-8520-622A023922F6}"/>
              </a:ext>
            </a:extLst>
          </p:cNvPr>
          <p:cNvSpPr txBox="1"/>
          <p:nvPr/>
        </p:nvSpPr>
        <p:spPr>
          <a:xfrm>
            <a:off x="8901219" y="5462067"/>
            <a:ext cx="180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Barton Miller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8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2B1F6-3BDE-B943-8B92-65620DB3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Fuzzing</a:t>
            </a:r>
            <a:r>
              <a:rPr kumimoji="1" lang="zh-CN" altLang="en-US" dirty="0"/>
              <a:t>系统架构</a:t>
            </a:r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1CD1249A-DB32-8E40-9115-161779B1CD47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800" cy="5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50000"/>
              </a:lnSpc>
              <a:buClr>
                <a:schemeClr val="dk2"/>
              </a:buClr>
              <a:buNone/>
            </a:pPr>
            <a:endParaRPr lang="en-US" altLang="zh-CN" sz="2667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D06EA-D51D-4E11-B09A-4D7464FF9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87" y="1320767"/>
            <a:ext cx="9485144" cy="3999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EA5EF2-42CF-43A1-B344-17C457D7076A}"/>
              </a:ext>
            </a:extLst>
          </p:cNvPr>
          <p:cNvSpPr txBox="1"/>
          <p:nvPr/>
        </p:nvSpPr>
        <p:spPr>
          <a:xfrm>
            <a:off x="5117239" y="5267481"/>
            <a:ext cx="2666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模糊测试系统的架构图</a:t>
            </a:r>
          </a:p>
        </p:txBody>
      </p:sp>
    </p:spTree>
    <p:extLst>
      <p:ext uri="{BB962C8B-B14F-4D97-AF65-F5344CB8AC3E}">
        <p14:creationId xmlns:p14="http://schemas.microsoft.com/office/powerpoint/2010/main" val="165665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FFFE4-252B-4A6B-9D29-F9D4FE04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A37F02-DC8D-4B36-8470-562072E6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0" y="1376889"/>
            <a:ext cx="6787331" cy="42888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758188-14FF-41BB-9645-24E37DC27891}"/>
              </a:ext>
            </a:extLst>
          </p:cNvPr>
          <p:cNvSpPr txBox="1"/>
          <p:nvPr/>
        </p:nvSpPr>
        <p:spPr>
          <a:xfrm>
            <a:off x="7602071" y="523610"/>
            <a:ext cx="4025153" cy="581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AFL</a:t>
            </a: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American Fuzzy Lop</a:t>
            </a: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）是由安全研究员</a:t>
            </a:r>
            <a:r>
              <a:rPr lang="en-US" altLang="zh-CN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Michał</a:t>
            </a:r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Zalewski</a:t>
            </a: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（</a:t>
            </a:r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@lcamtuf</a:t>
            </a: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）开发的一款基于覆盖引导（</a:t>
            </a:r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Coverage-guided</a:t>
            </a: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）的模糊测试工具，它通过记录输入样本的代码覆盖率，从而调整输入样本以提高覆盖率，增加发现漏洞的概率。其工作流程大致如下：</a:t>
            </a:r>
            <a:endParaRPr lang="en-US" altLang="zh-CN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altLang="zh-CN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①从源码编译程序时进行插桩，以记录代码覆盖率（</a:t>
            </a:r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 Coverage</a:t>
            </a: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）；</a:t>
            </a: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②选择一些输入文件，作为初始测试集加入输入队列（</a:t>
            </a:r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queue</a:t>
            </a: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）；</a:t>
            </a: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③将队列中的文件按一定的策略进行“突变”；</a:t>
            </a:r>
          </a:p>
          <a:p>
            <a:pPr>
              <a:lnSpc>
                <a:spcPts val="2300"/>
              </a:lnSpc>
            </a:pP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④如果经过变异文件更新了覆盖范围，则将其保留添加到队列中</a:t>
            </a:r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⑤</a:t>
            </a: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上述过程会一直循环进行，期间触发了</a:t>
            </a:r>
            <a:r>
              <a:rPr lang="en-US" altLang="zh-C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crash</a:t>
            </a:r>
            <a:r>
              <a:rPr lang="zh-CN" altLang="en-US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的文件会被记录下来。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D9A64B-085A-45D3-B2A2-50B7B30D1675}"/>
              </a:ext>
            </a:extLst>
          </p:cNvPr>
          <p:cNvSpPr txBox="1"/>
          <p:nvPr/>
        </p:nvSpPr>
        <p:spPr>
          <a:xfrm>
            <a:off x="2501152" y="5327222"/>
            <a:ext cx="172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AFL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81726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0D512-20D8-4803-AE8A-11799320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插桩</a:t>
            </a:r>
          </a:p>
        </p:txBody>
      </p:sp>
      <p:sp>
        <p:nvSpPr>
          <p:cNvPr id="4" name="Google Shape;213;p34">
            <a:extLst>
              <a:ext uri="{FF2B5EF4-FFF2-40B4-BE49-F238E27FC236}">
                <a16:creationId xmlns:a16="http://schemas.microsoft.com/office/drawing/2014/main" id="{A04CF8E0-52AB-4119-A8F0-BD24B6A8F15C}"/>
              </a:ext>
            </a:extLst>
          </p:cNvPr>
          <p:cNvSpPr txBox="1">
            <a:spLocks/>
          </p:cNvSpPr>
          <p:nvPr/>
        </p:nvSpPr>
        <p:spPr>
          <a:xfrm>
            <a:off x="283513" y="1475500"/>
            <a:ext cx="6336044" cy="515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插桩是指通过注入探针代码来实现程序分析的技术。接下来我们重点关注什么是新状态，如右图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所示，蓝色块代表程序执行过程中的基本块，黄色块代表相应的用于统计的探针代码，因而我们可以完整记录程序的执行路径，即：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 -&gt; C -&gt; F -&gt; H -&gt; Z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。另外，在 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AFL 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中为了更方便的描述边界（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），将源基本块和目的基本块的配对组合称为 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tuple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，即右图路径中有 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个 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tuple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（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AC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，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CF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，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FH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，</a:t>
            </a:r>
            <a:r>
              <a:rPr lang="en-US" altLang="zh-CN" sz="2200" kern="1300" dirty="0">
                <a:latin typeface="Roboto"/>
                <a:ea typeface="Roboto"/>
                <a:cs typeface="Roboto"/>
                <a:sym typeface="Roboto"/>
              </a:rPr>
              <a:t>HZ</a:t>
            </a:r>
            <a:r>
              <a:rPr lang="zh-CN" altLang="en-US" sz="2200" kern="1300" dirty="0">
                <a:latin typeface="Roboto"/>
                <a:ea typeface="Roboto"/>
                <a:cs typeface="Roboto"/>
                <a:sym typeface="Roboto"/>
              </a:rPr>
              <a:t>）。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0361E3-555B-4FFA-94F6-FE9FB5155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84" y="1046109"/>
            <a:ext cx="4513745" cy="47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BED861-1262-431A-B983-9B01D3E3326F}"/>
              </a:ext>
            </a:extLst>
          </p:cNvPr>
          <p:cNvSpPr txBox="1"/>
          <p:nvPr/>
        </p:nvSpPr>
        <p:spPr>
          <a:xfrm>
            <a:off x="8794045" y="5907516"/>
            <a:ext cx="173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程序执行路径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4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A449A-3DC9-4A7A-84AD-B1DB3D9A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插桩实现</a:t>
            </a:r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D3131352-9E4F-4B59-BAE1-6073F429BFD3}"/>
              </a:ext>
            </a:extLst>
          </p:cNvPr>
          <p:cNvSpPr txBox="1">
            <a:spLocks/>
          </p:cNvSpPr>
          <p:nvPr/>
        </p:nvSpPr>
        <p:spPr>
          <a:xfrm>
            <a:off x="-7000" y="1681000"/>
            <a:ext cx="12192000" cy="515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插桩模块</a:t>
            </a:r>
          </a:p>
          <a:p>
            <a:pPr marL="114300" indent="0">
              <a:buClr>
                <a:schemeClr val="dk2"/>
              </a:buClr>
              <a:buNone/>
            </a:pPr>
            <a:endParaRPr lang="zh-CN" altLang="en-US" sz="2400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400" kern="1300" dirty="0" err="1">
                <a:latin typeface="Roboto"/>
                <a:ea typeface="Roboto"/>
                <a:cs typeface="Roboto"/>
                <a:sym typeface="Roboto"/>
              </a:rPr>
              <a:t>afl-as.h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altLang="zh-CN" sz="2400" kern="1300" dirty="0" err="1">
                <a:latin typeface="Roboto"/>
                <a:ea typeface="Roboto"/>
                <a:cs typeface="Roboto"/>
                <a:sym typeface="Roboto"/>
              </a:rPr>
              <a:t>afl-as.c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altLang="zh-CN" sz="2400" kern="1300" dirty="0" err="1">
                <a:latin typeface="Roboto"/>
                <a:ea typeface="Roboto"/>
                <a:cs typeface="Roboto"/>
                <a:sym typeface="Roboto"/>
              </a:rPr>
              <a:t>afl-gcc.c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：</a:t>
            </a:r>
            <a:r>
              <a:rPr lang="zh-CN" altLang="en-US" sz="2400" kern="13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普通插桩模式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，针对源码插桩，编译器可以使用</a:t>
            </a:r>
            <a:r>
              <a:rPr lang="en-US" altLang="zh-CN" sz="2400" kern="1300" dirty="0" err="1">
                <a:latin typeface="Roboto"/>
                <a:ea typeface="Roboto"/>
                <a:cs typeface="Roboto"/>
                <a:sym typeface="Roboto"/>
              </a:rPr>
              <a:t>gcc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，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clang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；</a:t>
            </a:r>
          </a:p>
          <a:p>
            <a:pPr marL="114300" indent="0">
              <a:buClr>
                <a:schemeClr val="dk2"/>
              </a:buClr>
              <a:buNone/>
            </a:pPr>
            <a:endParaRPr lang="zh-CN" altLang="en-US" sz="2400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400" kern="1300" dirty="0" err="1">
                <a:latin typeface="Roboto"/>
                <a:ea typeface="Roboto"/>
                <a:cs typeface="Roboto"/>
                <a:sym typeface="Roboto"/>
              </a:rPr>
              <a:t>llvm_mode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：</a:t>
            </a:r>
            <a:r>
              <a:rPr lang="en-US" altLang="zh-CN" sz="2400" kern="1300" dirty="0" err="1">
                <a:latin typeface="Roboto"/>
                <a:ea typeface="Roboto"/>
                <a:cs typeface="Roboto"/>
                <a:sym typeface="Roboto"/>
              </a:rPr>
              <a:t>llvm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插桩模式，针对源码插桩，编译器使用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clang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；</a:t>
            </a:r>
          </a:p>
          <a:p>
            <a:pPr marL="114300" indent="0">
              <a:buClr>
                <a:schemeClr val="dk2"/>
              </a:buClr>
              <a:buNone/>
            </a:pPr>
            <a:endParaRPr lang="zh-CN" altLang="en-US" sz="2400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en-US" altLang="zh-CN" sz="2400" kern="1300" dirty="0" err="1">
                <a:latin typeface="Roboto"/>
                <a:ea typeface="Roboto"/>
                <a:cs typeface="Roboto"/>
                <a:sym typeface="Roboto"/>
              </a:rPr>
              <a:t>qemu_mode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：</a:t>
            </a:r>
            <a:r>
              <a:rPr lang="en-US" altLang="zh-CN" sz="2400" kern="1300" dirty="0" err="1">
                <a:latin typeface="Roboto"/>
                <a:ea typeface="Roboto"/>
                <a:cs typeface="Roboto"/>
                <a:sym typeface="Roboto"/>
              </a:rPr>
              <a:t>qemu</a:t>
            </a:r>
            <a:r>
              <a:rPr lang="en-US" altLang="zh-CN" sz="2400" kern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zh-CN" altLang="en-US" sz="2400" kern="1300" dirty="0">
                <a:latin typeface="Roboto"/>
                <a:ea typeface="Roboto"/>
                <a:cs typeface="Roboto"/>
                <a:sym typeface="Roboto"/>
              </a:rPr>
              <a:t>插桩模式，针对二进制文件插桩，常用于黑盒测试。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A49F0A-8DB8-465B-8C65-DC1A62CC0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00" y="425653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7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BC9B1-103E-4D38-83DE-4256AC2F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 </a:t>
            </a:r>
            <a:r>
              <a:rPr lang="zh-CN" altLang="en-US" dirty="0"/>
              <a:t>的 </a:t>
            </a:r>
            <a:r>
              <a:rPr lang="en-US" altLang="zh-CN" dirty="0" err="1"/>
              <a:t>gcc</a:t>
            </a:r>
            <a:r>
              <a:rPr lang="en-US" altLang="zh-CN" dirty="0"/>
              <a:t> —— </a:t>
            </a:r>
            <a:r>
              <a:rPr lang="en-US" altLang="zh-CN" dirty="0" err="1"/>
              <a:t>afl-gcc.c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754F8942-3D95-45A4-954F-95B968E97258}"/>
              </a:ext>
            </a:extLst>
          </p:cNvPr>
          <p:cNvSpPr txBox="1">
            <a:spLocks/>
          </p:cNvSpPr>
          <p:nvPr/>
        </p:nvSpPr>
        <p:spPr>
          <a:xfrm>
            <a:off x="0" y="1706922"/>
            <a:ext cx="6336044" cy="515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chemeClr val="dk2"/>
              </a:buClr>
              <a:buNone/>
            </a:pP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afl-gcc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是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GCC 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或 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clang 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的一个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wrapper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（封装），常规的使用方法是在调用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./configure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时通过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CC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将路径传递给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afl-gcc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或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-clang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。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afl-gcc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的主要作用是实现对于关键节点的代码插桩，属于汇编级，从而记录程序执行路径之类的关键信息，对程序的运行情况进行反馈。</a:t>
            </a:r>
            <a:endParaRPr lang="en-US" altLang="zh-CN" kern="1300" dirty="0">
              <a:latin typeface="Roboto"/>
              <a:ea typeface="Roboto"/>
              <a:cs typeface="Roboto"/>
              <a:sym typeface="Roboto"/>
            </a:endParaRPr>
          </a:p>
          <a:p>
            <a:pPr marL="114300" indent="0">
              <a:buClr>
                <a:schemeClr val="dk2"/>
              </a:buClr>
              <a:buNone/>
            </a:pP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其中主要有如下三个函数的调用：</a:t>
            </a:r>
          </a:p>
          <a:p>
            <a:pPr marL="114300" indent="0">
              <a:lnSpc>
                <a:spcPts val="2400"/>
              </a:lnSpc>
              <a:buClr>
                <a:schemeClr val="dk2"/>
              </a:buClr>
              <a:buNone/>
            </a:pP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find_as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argv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[0])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：查找使用的汇编器，即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-as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。</a:t>
            </a:r>
          </a:p>
          <a:p>
            <a:pPr marL="114300" indent="0">
              <a:lnSpc>
                <a:spcPts val="2400"/>
              </a:lnSpc>
              <a:buClr>
                <a:schemeClr val="dk2"/>
              </a:buClr>
              <a:buNone/>
            </a:pP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edit_params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argc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argv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：处理传入的编译参数，将确定好的参数放入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cc_params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[]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数组。</a:t>
            </a:r>
          </a:p>
          <a:p>
            <a:pPr marL="114300" indent="0">
              <a:lnSpc>
                <a:spcPts val="2400"/>
              </a:lnSpc>
              <a:buClr>
                <a:schemeClr val="dk2"/>
              </a:buClr>
              <a:buNone/>
            </a:pP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调用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execvp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cc_params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[0], (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cahr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**)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cc_params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执行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afl-gcc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。</a:t>
            </a:r>
          </a:p>
        </p:txBody>
      </p:sp>
      <p:pic>
        <p:nvPicPr>
          <p:cNvPr id="2050" name="Picture 2" descr="20210825115404">
            <a:extLst>
              <a:ext uri="{FF2B5EF4-FFF2-40B4-BE49-F238E27FC236}">
                <a16:creationId xmlns:a16="http://schemas.microsoft.com/office/drawing/2014/main" id="{8CD89976-DE31-4CD5-B7B8-C12685E0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557" y="1559860"/>
            <a:ext cx="5440134" cy="399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2BD3A3-AFB5-4F30-9010-F507383F4CC8}"/>
              </a:ext>
            </a:extLst>
          </p:cNvPr>
          <p:cNvSpPr txBox="1"/>
          <p:nvPr/>
        </p:nvSpPr>
        <p:spPr>
          <a:xfrm>
            <a:off x="8256495" y="5558118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</a:rPr>
              <a:t>afl-gcc.c</a:t>
            </a:r>
            <a:r>
              <a:rPr lang="en-US" altLang="zh-CN" sz="1600" dirty="0">
                <a:solidFill>
                  <a:schemeClr val="accent1"/>
                </a:solidFill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</a:rPr>
              <a:t>中</a:t>
            </a:r>
            <a:r>
              <a:rPr lang="en-US" altLang="zh-CN" sz="1600" dirty="0">
                <a:solidFill>
                  <a:schemeClr val="accent1"/>
                </a:solidFill>
              </a:rPr>
              <a:t>main</a:t>
            </a:r>
            <a:r>
              <a:rPr lang="zh-CN" altLang="en-US" sz="1600" dirty="0">
                <a:solidFill>
                  <a:schemeClr val="accent1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00318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2572</Words>
  <Application>Microsoft Office PowerPoint</Application>
  <PresentationFormat>宽屏</PresentationFormat>
  <Paragraphs>112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Microsoft YaHei</vt:lpstr>
      <vt:lpstr>Arial</vt:lpstr>
      <vt:lpstr>Roboto</vt:lpstr>
      <vt:lpstr>Office 主题​​</vt:lpstr>
      <vt:lpstr>自动化模糊测试工具的实现 </vt:lpstr>
      <vt:lpstr>Random Fuzzing</vt:lpstr>
      <vt:lpstr>Fuzzing</vt:lpstr>
      <vt:lpstr>Fuzzing提出</vt:lpstr>
      <vt:lpstr>Fuzzing系统架构</vt:lpstr>
      <vt:lpstr>AFL</vt:lpstr>
      <vt:lpstr>插桩</vt:lpstr>
      <vt:lpstr>插桩实现</vt:lpstr>
      <vt:lpstr>AFL 的 gcc —— afl-gcc.c</vt:lpstr>
      <vt:lpstr>AFL的插桩 —— afl-as.c</vt:lpstr>
      <vt:lpstr>AFL的插桩 —— afl-as.h</vt:lpstr>
      <vt:lpstr>AFL的插桩 —— afl-as.h</vt:lpstr>
      <vt:lpstr>AFL ——共享内存</vt:lpstr>
      <vt:lpstr>AFL——forkserver</vt:lpstr>
      <vt:lpstr>AFL——forkserver</vt:lpstr>
      <vt:lpstr>AFL ——边覆盖记录</vt:lpstr>
      <vt:lpstr>AFL——变异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自动化模糊测试工具的实现 </dc:title>
  <dc:creator>李 建国</dc:creator>
  <cp:lastModifiedBy>wang ben</cp:lastModifiedBy>
  <cp:revision>15</cp:revision>
  <dcterms:created xsi:type="dcterms:W3CDTF">2021-12-15T12:18:42Z</dcterms:created>
  <dcterms:modified xsi:type="dcterms:W3CDTF">2021-12-21T10:43:29Z</dcterms:modified>
</cp:coreProperties>
</file>