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1386800" cy="30279975"/>
  <p:notesSz cx="37441188" cy="501491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3300"/>
    <a:srgbClr val="87C5CB"/>
    <a:srgbClr val="5BFFFF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0" autoAdjust="0"/>
    <p:restoredTop sz="94660"/>
  </p:normalViewPr>
  <p:slideViewPr>
    <p:cSldViewPr snapToGrid="0">
      <p:cViewPr>
        <p:scale>
          <a:sx n="33" d="100"/>
          <a:sy n="33" d="100"/>
        </p:scale>
        <p:origin x="-787" y="1742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aio\Desktop\batchsize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xaio\Desktop\batchs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75497544524469"/>
          <c:y val="0.10774319087596673"/>
          <c:w val="0.74635972691368246"/>
          <c:h val="0.81647823634362493"/>
        </c:manualLayout>
      </c:layout>
      <c:scatterChart>
        <c:scatterStyle val="lineMarker"/>
        <c:varyColors val="0"/>
        <c:ser>
          <c:idx val="1"/>
          <c:order val="0"/>
          <c:tx>
            <c:v>valid</c:v>
          </c:tx>
          <c:marker>
            <c:symbol val="square"/>
            <c:size val="15"/>
          </c:marker>
          <c:xVal>
            <c:numRef>
              <c:f>'4 (2)'!$B$13:$B$20</c:f>
              <c:numCache>
                <c:formatCode>General</c:formatCode>
                <c:ptCount val="8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  <c:pt idx="6">
                  <c:v>35000</c:v>
                </c:pt>
                <c:pt idx="7">
                  <c:v>40000</c:v>
                </c:pt>
              </c:numCache>
            </c:numRef>
          </c:xVal>
          <c:yVal>
            <c:numRef>
              <c:f>'4 (2)'!$C$13:$C$20</c:f>
              <c:numCache>
                <c:formatCode>0.00%</c:formatCode>
                <c:ptCount val="8"/>
                <c:pt idx="0">
                  <c:v>0.498</c:v>
                </c:pt>
                <c:pt idx="1">
                  <c:v>0.53359999999999996</c:v>
                </c:pt>
                <c:pt idx="2">
                  <c:v>0.55720000000000003</c:v>
                </c:pt>
                <c:pt idx="3">
                  <c:v>0.58160000000000001</c:v>
                </c:pt>
                <c:pt idx="4">
                  <c:v>0.59519999999999995</c:v>
                </c:pt>
                <c:pt idx="5">
                  <c:v>0.5655</c:v>
                </c:pt>
                <c:pt idx="6">
                  <c:v>0.61550000000000005</c:v>
                </c:pt>
                <c:pt idx="7">
                  <c:v>0.63929999999999998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'4 (2)'!$D$12</c:f>
              <c:strCache>
                <c:ptCount val="1"/>
                <c:pt idx="0">
                  <c:v>train</c:v>
                </c:pt>
              </c:strCache>
            </c:strRef>
          </c:tx>
          <c:marker>
            <c:symbol val="diamond"/>
            <c:size val="15"/>
          </c:marker>
          <c:xVal>
            <c:numRef>
              <c:f>'4 (2)'!$B$13:$B$20</c:f>
              <c:numCache>
                <c:formatCode>General</c:formatCode>
                <c:ptCount val="8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  <c:pt idx="6">
                  <c:v>35000</c:v>
                </c:pt>
                <c:pt idx="7">
                  <c:v>40000</c:v>
                </c:pt>
              </c:numCache>
            </c:numRef>
          </c:xVal>
          <c:yVal>
            <c:numRef>
              <c:f>'4 (2)'!$D$13:$D$20</c:f>
              <c:numCache>
                <c:formatCode>0.00%</c:formatCode>
                <c:ptCount val="8"/>
                <c:pt idx="0">
                  <c:v>0.95199999999999996</c:v>
                </c:pt>
                <c:pt idx="1">
                  <c:v>0.747</c:v>
                </c:pt>
                <c:pt idx="2">
                  <c:v>0.71850000000000003</c:v>
                </c:pt>
                <c:pt idx="3">
                  <c:v>0.73675000000000002</c:v>
                </c:pt>
                <c:pt idx="4">
                  <c:v>0.94069999999999998</c:v>
                </c:pt>
                <c:pt idx="5">
                  <c:v>0.87280000000000002</c:v>
                </c:pt>
                <c:pt idx="6">
                  <c:v>0.86519999999999997</c:v>
                </c:pt>
                <c:pt idx="7">
                  <c:v>0.92989999999999995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'4 (2)'!$F$12</c:f>
              <c:strCache>
                <c:ptCount val="1"/>
                <c:pt idx="0">
                  <c:v>test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5"/>
            <c:spPr>
              <a:solidFill>
                <a:srgbClr val="FFFF00"/>
              </a:solidFill>
              <a:ln>
                <a:noFill/>
              </a:ln>
            </c:spPr>
          </c:marker>
          <c:xVal>
            <c:numRef>
              <c:f>'4 (2)'!$B$13:$B$20</c:f>
              <c:numCache>
                <c:formatCode>General</c:formatCode>
                <c:ptCount val="8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  <c:pt idx="6">
                  <c:v>35000</c:v>
                </c:pt>
                <c:pt idx="7">
                  <c:v>40000</c:v>
                </c:pt>
              </c:numCache>
            </c:numRef>
          </c:xVal>
          <c:yVal>
            <c:numRef>
              <c:f>'4 (2)'!$F$13:$F$20</c:f>
              <c:numCache>
                <c:formatCode>0.00%</c:formatCode>
                <c:ptCount val="8"/>
                <c:pt idx="0">
                  <c:v>0.48110000000000003</c:v>
                </c:pt>
                <c:pt idx="1">
                  <c:v>0.5121</c:v>
                </c:pt>
                <c:pt idx="2">
                  <c:v>0.54300000000000004</c:v>
                </c:pt>
                <c:pt idx="3">
                  <c:v>0.56069999999999998</c:v>
                </c:pt>
                <c:pt idx="4">
                  <c:v>0.57830000000000004</c:v>
                </c:pt>
                <c:pt idx="5">
                  <c:v>0.57040000000000002</c:v>
                </c:pt>
                <c:pt idx="6">
                  <c:v>0.62429999999999997</c:v>
                </c:pt>
                <c:pt idx="7">
                  <c:v>0.64870000000000005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26432"/>
        <c:axId val="40698240"/>
      </c:scatterChart>
      <c:valAx>
        <c:axId val="40626432"/>
        <c:scaling>
          <c:orientation val="minMax"/>
          <c:max val="45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0698240"/>
        <c:crosses val="autoZero"/>
        <c:crossBetween val="midCat"/>
        <c:majorUnit val="10000"/>
      </c:valAx>
      <c:valAx>
        <c:axId val="4069824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40626432"/>
        <c:crosses val="autoZero"/>
        <c:crossBetween val="midCat"/>
      </c:valAx>
      <c:spPr>
        <a:ln>
          <a:solidFill>
            <a:schemeClr val="accent1">
              <a:alpha val="13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80520531645586113"/>
          <c:y val="0.5674549067908915"/>
          <c:w val="0.15916191444901168"/>
          <c:h val="0.28414649607796655"/>
        </c:manualLayout>
      </c:layout>
      <c:overlay val="0"/>
    </c:legend>
    <c:plotVisOnly val="1"/>
    <c:dispBlanksAs val="zero"/>
    <c:showDLblsOverMax val="0"/>
  </c:chart>
  <c:spPr>
    <a:pattFill prst="pct50">
      <a:fgClr>
        <a:schemeClr val="tx1">
          <a:lumMod val="50000"/>
        </a:schemeClr>
      </a:fgClr>
      <a:bgClr>
        <a:schemeClr val="tx1">
          <a:lumMod val="50000"/>
        </a:schemeClr>
      </a:bgClr>
    </a:pattFill>
    <a:effectLst>
      <a:softEdge rad="31750"/>
    </a:effectLst>
  </c:spPr>
  <c:txPr>
    <a:bodyPr/>
    <a:lstStyle/>
    <a:p>
      <a:pPr>
        <a:defRPr sz="3200"/>
      </a:pPr>
      <a:endParaRPr lang="zh-TW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605528650954215"/>
          <c:y val="0.10202785126396237"/>
          <c:w val="0.73573247714245793"/>
          <c:h val="0.82168393592004707"/>
        </c:manualLayout>
      </c:layout>
      <c:scatterChart>
        <c:scatterStyle val="lineMarker"/>
        <c:varyColors val="0"/>
        <c:ser>
          <c:idx val="1"/>
          <c:order val="0"/>
          <c:tx>
            <c:v>valid</c:v>
          </c:tx>
          <c:marker>
            <c:symbol val="square"/>
            <c:size val="5"/>
          </c:marker>
          <c:xVal>
            <c:numRef>
              <c:f>'3'!$B$5:$B$34</c:f>
              <c:numCache>
                <c:formatCode>General</c:formatCode>
                <c:ptCount val="3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</c:numCache>
            </c:numRef>
          </c:xVal>
          <c:yVal>
            <c:numRef>
              <c:f>'3'!$C$5:$C$34</c:f>
              <c:numCache>
                <c:formatCode>0.00%</c:formatCode>
                <c:ptCount val="30"/>
                <c:pt idx="0">
                  <c:v>0.48099999999999998</c:v>
                </c:pt>
                <c:pt idx="1">
                  <c:v>0.48399999999999999</c:v>
                </c:pt>
                <c:pt idx="2">
                  <c:v>0.47899999999999998</c:v>
                </c:pt>
                <c:pt idx="3">
                  <c:v>0.48</c:v>
                </c:pt>
                <c:pt idx="4">
                  <c:v>0.48270000000000002</c:v>
                </c:pt>
                <c:pt idx="5">
                  <c:v>0.4677</c:v>
                </c:pt>
                <c:pt idx="6">
                  <c:v>0.4708</c:v>
                </c:pt>
                <c:pt idx="7">
                  <c:v>0.4955</c:v>
                </c:pt>
                <c:pt idx="8">
                  <c:v>0.47489999999999999</c:v>
                </c:pt>
                <c:pt idx="9">
                  <c:v>0.48770000000000002</c:v>
                </c:pt>
                <c:pt idx="10">
                  <c:v>0.46639999999999998</c:v>
                </c:pt>
                <c:pt idx="11">
                  <c:v>0.46589999999999998</c:v>
                </c:pt>
                <c:pt idx="12">
                  <c:v>0.46889999999999998</c:v>
                </c:pt>
                <c:pt idx="13">
                  <c:v>0.43640000000000001</c:v>
                </c:pt>
                <c:pt idx="14">
                  <c:v>0.43469999999999998</c:v>
                </c:pt>
                <c:pt idx="15">
                  <c:v>0.43880000000000002</c:v>
                </c:pt>
                <c:pt idx="16">
                  <c:v>0.43590000000000001</c:v>
                </c:pt>
                <c:pt idx="17">
                  <c:v>0.43120000000000003</c:v>
                </c:pt>
                <c:pt idx="18">
                  <c:v>0.43580000000000002</c:v>
                </c:pt>
                <c:pt idx="19">
                  <c:v>0.432</c:v>
                </c:pt>
                <c:pt idx="20">
                  <c:v>0.38240000000000002</c:v>
                </c:pt>
                <c:pt idx="21">
                  <c:v>0.37640000000000001</c:v>
                </c:pt>
                <c:pt idx="22">
                  <c:v>0.37869999999999998</c:v>
                </c:pt>
                <c:pt idx="23">
                  <c:v>0.3805</c:v>
                </c:pt>
                <c:pt idx="24">
                  <c:v>0.38240000000000002</c:v>
                </c:pt>
                <c:pt idx="25">
                  <c:v>0.37619999999999998</c:v>
                </c:pt>
                <c:pt idx="26">
                  <c:v>0.38379999999999997</c:v>
                </c:pt>
                <c:pt idx="27">
                  <c:v>0.38080000000000003</c:v>
                </c:pt>
                <c:pt idx="28">
                  <c:v>0.38179999999999997</c:v>
                </c:pt>
                <c:pt idx="29">
                  <c:v>0.38500000000000001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'3'!$E$4</c:f>
              <c:strCache>
                <c:ptCount val="1"/>
                <c:pt idx="0">
                  <c:v>test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diamond"/>
            <c:size val="7"/>
            <c:spPr>
              <a:solidFill>
                <a:srgbClr val="FFFF00"/>
              </a:solidFill>
              <a:ln>
                <a:noFill/>
              </a:ln>
            </c:spPr>
          </c:marker>
          <c:xVal>
            <c:numRef>
              <c:f>'3'!$B$5:$B$34</c:f>
              <c:numCache>
                <c:formatCode>General</c:formatCode>
                <c:ptCount val="3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</c:numCache>
            </c:numRef>
          </c:xVal>
          <c:yVal>
            <c:numRef>
              <c:f>'3'!$E$5:$E$34</c:f>
              <c:numCache>
                <c:formatCode>0.00%</c:formatCode>
                <c:ptCount val="30"/>
                <c:pt idx="0">
                  <c:v>0.70789999999999997</c:v>
                </c:pt>
                <c:pt idx="1">
                  <c:v>0.71079999999999999</c:v>
                </c:pt>
                <c:pt idx="2">
                  <c:v>0.70299999999999996</c:v>
                </c:pt>
                <c:pt idx="3">
                  <c:v>0.69910000000000005</c:v>
                </c:pt>
                <c:pt idx="4">
                  <c:v>0.71140000000000003</c:v>
                </c:pt>
                <c:pt idx="5">
                  <c:v>0.64159999999999995</c:v>
                </c:pt>
                <c:pt idx="6">
                  <c:v>0.65090000000000003</c:v>
                </c:pt>
                <c:pt idx="7">
                  <c:v>0.69750000000000001</c:v>
                </c:pt>
                <c:pt idx="8">
                  <c:v>0.61739999999999995</c:v>
                </c:pt>
                <c:pt idx="9">
                  <c:v>0.65649999999999997</c:v>
                </c:pt>
                <c:pt idx="10">
                  <c:v>0.57989999999999997</c:v>
                </c:pt>
                <c:pt idx="11">
                  <c:v>0.58679999999999999</c:v>
                </c:pt>
                <c:pt idx="12">
                  <c:v>0.60570000000000002</c:v>
                </c:pt>
                <c:pt idx="13">
                  <c:v>0.50549999999999995</c:v>
                </c:pt>
                <c:pt idx="14">
                  <c:v>0.49680000000000002</c:v>
                </c:pt>
                <c:pt idx="15">
                  <c:v>0.50290000000000001</c:v>
                </c:pt>
                <c:pt idx="16">
                  <c:v>0.49380000000000002</c:v>
                </c:pt>
                <c:pt idx="17">
                  <c:v>0.48620000000000002</c:v>
                </c:pt>
                <c:pt idx="18">
                  <c:v>0.51</c:v>
                </c:pt>
                <c:pt idx="19">
                  <c:v>0.48470000000000002</c:v>
                </c:pt>
                <c:pt idx="20">
                  <c:v>0.40039999999999998</c:v>
                </c:pt>
                <c:pt idx="21">
                  <c:v>0.39929999999999999</c:v>
                </c:pt>
                <c:pt idx="22">
                  <c:v>0.4032</c:v>
                </c:pt>
                <c:pt idx="23">
                  <c:v>0.40989999999999999</c:v>
                </c:pt>
                <c:pt idx="24">
                  <c:v>0.40639999999999998</c:v>
                </c:pt>
                <c:pt idx="25">
                  <c:v>0.39979999999999999</c:v>
                </c:pt>
                <c:pt idx="26">
                  <c:v>0.4</c:v>
                </c:pt>
                <c:pt idx="27">
                  <c:v>0.40500000000000003</c:v>
                </c:pt>
                <c:pt idx="28">
                  <c:v>0.39550999999999997</c:v>
                </c:pt>
                <c:pt idx="29">
                  <c:v>0.39960000000000001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48544"/>
        <c:axId val="40750464"/>
      </c:scatterChart>
      <c:valAx>
        <c:axId val="40748544"/>
        <c:scaling>
          <c:orientation val="minMax"/>
          <c:max val="35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0750464"/>
        <c:crosses val="autoZero"/>
        <c:crossBetween val="midCat"/>
        <c:majorUnit val="500"/>
      </c:valAx>
      <c:valAx>
        <c:axId val="40750464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40748544"/>
        <c:crosses val="autoZero"/>
        <c:crossBetween val="midCat"/>
      </c:valAx>
      <c:spPr>
        <a:ln>
          <a:solidFill>
            <a:schemeClr val="accent1">
              <a:alpha val="13000"/>
            </a:schemeClr>
          </a:solidFill>
        </a:ln>
        <a:effectLst>
          <a:softEdge rad="850900"/>
        </a:effectLst>
      </c:spPr>
    </c:plotArea>
    <c:legend>
      <c:legendPos val="r"/>
      <c:layout>
        <c:manualLayout>
          <c:xMode val="edge"/>
          <c:yMode val="edge"/>
          <c:x val="0.80221164324752736"/>
          <c:y val="0.58461868122710881"/>
          <c:w val="0.16701926093489425"/>
          <c:h val="0.27447336845411896"/>
        </c:manualLayout>
      </c:layout>
      <c:overlay val="0"/>
    </c:legend>
    <c:plotVisOnly val="1"/>
    <c:dispBlanksAs val="zero"/>
    <c:showDLblsOverMax val="0"/>
  </c:chart>
  <c:spPr>
    <a:pattFill prst="pct50">
      <a:fgClr>
        <a:schemeClr val="tx1">
          <a:lumMod val="50000"/>
        </a:schemeClr>
      </a:fgClr>
      <a:bgClr>
        <a:schemeClr val="tx1">
          <a:lumMod val="50000"/>
        </a:schemeClr>
      </a:bgClr>
    </a:pattFill>
    <a:effectLst>
      <a:softEdge rad="31750"/>
    </a:effectLst>
  </c:spPr>
  <c:txPr>
    <a:bodyPr/>
    <a:lstStyle/>
    <a:p>
      <a:pPr>
        <a:defRPr sz="2800"/>
      </a:pPr>
      <a:endParaRPr lang="zh-TW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0.01101</cdr:x>
      <cdr:y>0.00876</cdr:y>
    </cdr:from>
    <cdr:to>
      <cdr:x>0.27058</cdr:x>
      <cdr:y>0.02605</cdr:y>
    </cdr:to>
    <cdr:sp macro="" textlink="">
      <cdr:nvSpPr>
        <cdr:cNvPr id="2" name="文字方塊 4"/>
        <cdr:cNvSpPr txBox="1"/>
      </cdr:nvSpPr>
      <cdr:spPr>
        <a:xfrm xmlns:a="http://schemas.openxmlformats.org/drawingml/2006/main">
          <a:off x="67622" y="50800"/>
          <a:ext cx="1594236" cy="100216"/>
        </a:xfrm>
        <a:prstGeom xmlns:a="http://schemas.openxmlformats.org/drawingml/2006/main" prst="rect">
          <a:avLst/>
        </a:prstGeom>
        <a:pattFill xmlns:a="http://schemas.openxmlformats.org/drawingml/2006/main" prst="pct50">
          <a:fgClr>
            <a:schemeClr val="tx1">
              <a:lumMod val="50000"/>
            </a:schemeClr>
          </a:fgClr>
          <a:bgClr>
            <a:schemeClr val="tx1">
              <a:lumMod val="50000"/>
            </a:schemeClr>
          </a:bgClr>
        </a:patt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800" b="1" dirty="0" smtClean="0">
              <a:solidFill>
                <a:schemeClr val="tx1"/>
              </a:solidFill>
            </a:rPr>
            <a:t>Accuracy</a:t>
          </a:r>
          <a:endParaRPr lang="en-US" altLang="zh-TW" sz="2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0.72986</cdr:x>
      <cdr:y>0.8525</cdr:y>
    </cdr:from>
    <cdr:to>
      <cdr:x>0.97002</cdr:x>
      <cdr:y>0.90042</cdr:y>
    </cdr:to>
    <cdr:sp macro="" textlink="">
      <cdr:nvSpPr>
        <cdr:cNvPr id="3" name="文字方塊 4"/>
        <cdr:cNvSpPr txBox="1"/>
      </cdr:nvSpPr>
      <cdr:spPr>
        <a:xfrm xmlns:a="http://schemas.openxmlformats.org/drawingml/2006/main">
          <a:off x="4351239" y="4639585"/>
          <a:ext cx="1431781" cy="26079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800" b="1" dirty="0">
              <a:solidFill>
                <a:schemeClr val="tx1"/>
              </a:solidFill>
            </a:rPr>
            <a:t>T</a:t>
          </a:r>
          <a:r>
            <a:rPr lang="en-US" altLang="zh-TW" sz="2800" b="1" dirty="0" smtClean="0">
              <a:solidFill>
                <a:schemeClr val="tx1"/>
              </a:solidFill>
            </a:rPr>
            <a:t>rain </a:t>
          </a:r>
          <a:r>
            <a:rPr lang="en-US" altLang="zh-TW" sz="2800" b="1" dirty="0">
              <a:solidFill>
                <a:schemeClr val="tx1"/>
              </a:solidFill>
            </a:rPr>
            <a:t>S</a:t>
          </a:r>
          <a:r>
            <a:rPr lang="en-US" altLang="zh-TW" sz="2800" b="1" baseline="0" dirty="0" smtClean="0">
              <a:solidFill>
                <a:schemeClr val="tx1"/>
              </a:solidFill>
            </a:rPr>
            <a:t>ize</a:t>
          </a:r>
          <a:endParaRPr lang="en-US" altLang="zh-TW" sz="2800" b="1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0.12648</cdr:x>
      <cdr:y>0.07403</cdr:y>
    </cdr:from>
    <cdr:to>
      <cdr:x>0.25296</cdr:x>
      <cdr:y>0.16464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082834" y="359392"/>
          <a:ext cx="1082834" cy="4398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0515" tIns="250258" rIns="500515" bIns="250258" numCol="1" anchor="t" anchorCtr="0" compatLnSpc="1">
            <a:prstTxWarp prst="textNoShape">
              <a:avLst/>
            </a:prstTxWarp>
          </a:bodyPr>
          <a:lstStyle>
            <a:lvl1pPr defTabSz="5005388">
              <a:defRPr sz="66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3" y="0"/>
            <a:ext cx="16225837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0515" tIns="250258" rIns="500515" bIns="250258" numCol="1" anchor="t" anchorCtr="0" compatLnSpc="1">
            <a:prstTxWarp prst="textNoShape">
              <a:avLst/>
            </a:prstTxWarp>
          </a:bodyPr>
          <a:lstStyle>
            <a:lvl1pPr algn="r" defTabSz="5005388">
              <a:defRPr sz="66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75" y="3760788"/>
            <a:ext cx="13281025" cy="18807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3820438"/>
            <a:ext cx="29952950" cy="2256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0515" tIns="250258" rIns="500515" bIns="250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2938"/>
            <a:ext cx="1622425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0515" tIns="250258" rIns="500515" bIns="250258" numCol="1" anchor="b" anchorCtr="0" compatLnSpc="1">
            <a:prstTxWarp prst="textNoShape">
              <a:avLst/>
            </a:prstTxWarp>
          </a:bodyPr>
          <a:lstStyle>
            <a:lvl1pPr defTabSz="5005388">
              <a:defRPr sz="66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3" y="47632938"/>
            <a:ext cx="16225837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0515" tIns="250258" rIns="500515" bIns="250258" numCol="1" anchor="b" anchorCtr="0" compatLnSpc="1">
            <a:prstTxWarp prst="textNoShape">
              <a:avLst/>
            </a:prstTxWarp>
          </a:bodyPr>
          <a:lstStyle>
            <a:lvl1pPr algn="r" defTabSz="5005388">
              <a:defRPr sz="6600">
                <a:latin typeface="Arial" pitchFamily="34" charset="0"/>
              </a:defRPr>
            </a:lvl1pPr>
          </a:lstStyle>
          <a:p>
            <a:pPr>
              <a:defRPr/>
            </a:pPr>
            <a:fld id="{69AECA66-F6F8-40BC-8A43-11E560974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66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320" y="9407003"/>
            <a:ext cx="18178161" cy="6489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867" y="17158070"/>
            <a:ext cx="14971070" cy="773938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FF0-8695-403B-B18D-4A71AC5E3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1710-9870-4468-B2C9-13953BB1B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4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360" y="1210559"/>
            <a:ext cx="4812185" cy="25837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258" y="1210559"/>
            <a:ext cx="14363842" cy="25837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239D-66AD-4068-AB06-45B7FE0E6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1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60" y="1210559"/>
            <a:ext cx="19250285" cy="5046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258" y="7067666"/>
            <a:ext cx="9588012" cy="199807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10730531" y="7067666"/>
            <a:ext cx="9588013" cy="19980754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5B6A5-23BC-4FCD-B5B3-573F692251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5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3F18A-B154-4E90-B597-B1D19051D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985"/>
            <a:ext cx="18178935" cy="60133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4237"/>
            <a:ext cx="18178935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1CEC4-96C4-4BCB-8B0C-C910C460D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5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258" y="7067666"/>
            <a:ext cx="9588012" cy="199807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0531" y="7067666"/>
            <a:ext cx="9588013" cy="199807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0D1C6-FEBE-4FE7-AA0C-FD26E78A4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033" y="1212019"/>
            <a:ext cx="19248738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030" y="6778537"/>
            <a:ext cx="9449550" cy="28241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030" y="9602679"/>
            <a:ext cx="9449550" cy="17445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354" y="6778537"/>
            <a:ext cx="9453417" cy="28241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354" y="9602679"/>
            <a:ext cx="9453417" cy="17445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FB991-DB84-4FCE-A3D1-FA955390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5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D0C76-52D0-403A-81F2-70AE70306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3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48A4-AD9D-41D3-BA1C-8A87D1B27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031" y="1206176"/>
            <a:ext cx="7036109" cy="512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955" y="1206178"/>
            <a:ext cx="11955815" cy="258422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031" y="6336073"/>
            <a:ext cx="7036109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A278-E6CA-4CDF-AD1C-D88D1871E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809" y="21195693"/>
            <a:ext cx="12832234" cy="2502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809" y="2705865"/>
            <a:ext cx="12832234" cy="181671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809" y="23698582"/>
            <a:ext cx="12832234" cy="35528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04D3-9861-4285-91C3-676A078BE9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0">
          <a:gsLst>
            <a:gs pos="0">
              <a:schemeClr val="accent4">
                <a:alpha val="69000"/>
              </a:schemeClr>
            </a:gs>
            <a:gs pos="100000">
              <a:schemeClr val="bg2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7882" y="1210885"/>
            <a:ext cx="19251036" cy="504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165" tIns="235082" rIns="470165" bIns="235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7882" y="7067613"/>
            <a:ext cx="19251036" cy="1998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165" tIns="235082" rIns="470165" bIns="235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7883" y="27577391"/>
            <a:ext cx="4991674" cy="209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165" tIns="235082" rIns="470165" bIns="235082" numCol="1" anchor="t" anchorCtr="0" compatLnSpc="1">
            <a:prstTxWarp prst="textNoShape">
              <a:avLst/>
            </a:prstTxWarp>
          </a:bodyPr>
          <a:lstStyle>
            <a:lvl1pPr defTabSz="4703763">
              <a:defRPr sz="7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5793" y="27577391"/>
            <a:ext cx="6775216" cy="209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165" tIns="235082" rIns="470165" bIns="235082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44" y="27577391"/>
            <a:ext cx="4991674" cy="209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165" tIns="235082" rIns="470165" bIns="235082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200">
                <a:latin typeface="Arial" pitchFamily="34" charset="0"/>
              </a:defRPr>
            </a:lvl1pPr>
          </a:lstStyle>
          <a:p>
            <a:pPr>
              <a:defRPr/>
            </a:pPr>
            <a:fld id="{C73AF907-C8AA-43E0-9FB7-3B89F0FD3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400">
          <a:solidFill>
            <a:schemeClr val="tx2"/>
          </a:solidFill>
          <a:latin typeface="Arial" pitchFamily="34" charset="0"/>
        </a:defRPr>
      </a:lvl9pPr>
    </p:titleStyle>
    <p:bodyStyle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1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79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3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7038" indent="-11874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44238" indent="-1187450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501438" indent="-1187450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8638" indent="-1187450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5838" indent="-1187450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8820" y="9592559"/>
            <a:ext cx="19250285" cy="5046663"/>
          </a:xfrm>
        </p:spPr>
        <p:txBody>
          <a:bodyPr/>
          <a:lstStyle/>
          <a:p>
            <a:r>
              <a:rPr lang="en-US" altLang="zh-TW" sz="8000" i="1" dirty="0">
                <a:solidFill>
                  <a:schemeClr val="tx1"/>
                </a:solidFill>
              </a:rPr>
              <a:t>CIFAR-10 – Object Recognition in Images:</a:t>
            </a:r>
            <a:br>
              <a:rPr lang="en-US" altLang="zh-TW" sz="8000" i="1" dirty="0">
                <a:solidFill>
                  <a:schemeClr val="tx1"/>
                </a:solidFill>
              </a:rPr>
            </a:br>
            <a:r>
              <a:rPr lang="en-US" altLang="zh-TW" sz="8000" i="1" dirty="0">
                <a:solidFill>
                  <a:schemeClr val="tx1"/>
                </a:solidFill>
              </a:rPr>
              <a:t>Identify the subject of 300,000 labeled images</a:t>
            </a:r>
            <a:br>
              <a:rPr lang="en-US" altLang="zh-TW" sz="8000" i="1" dirty="0">
                <a:solidFill>
                  <a:schemeClr val="tx1"/>
                </a:solidFill>
              </a:rPr>
            </a:br>
            <a:r>
              <a:rPr lang="en-US" altLang="zh-TW" sz="6000" dirty="0">
                <a:solidFill>
                  <a:schemeClr val="tx1"/>
                </a:solidFill>
              </a:rPr>
              <a:t>Bo-Wen Xiao (</a:t>
            </a:r>
            <a:r>
              <a:rPr lang="zh-TW" altLang="en-US" sz="6000" dirty="0">
                <a:solidFill>
                  <a:schemeClr val="tx1"/>
                </a:solidFill>
              </a:rPr>
              <a:t>蕭博文</a:t>
            </a:r>
            <a:r>
              <a:rPr lang="en-US" altLang="zh-TW" sz="6000" dirty="0">
                <a:solidFill>
                  <a:schemeClr val="tx1"/>
                </a:solidFill>
              </a:rPr>
              <a:t>)</a:t>
            </a:r>
            <a:br>
              <a:rPr lang="en-US" altLang="zh-TW" sz="6000" dirty="0">
                <a:solidFill>
                  <a:schemeClr val="tx1"/>
                </a:solidFill>
              </a:rPr>
            </a:br>
            <a:r>
              <a:rPr lang="en-US" altLang="zh-TW" sz="6000" dirty="0">
                <a:solidFill>
                  <a:schemeClr val="tx1"/>
                </a:solidFill>
              </a:rPr>
              <a:t>Advisor: Prof. </a:t>
            </a:r>
            <a:r>
              <a:rPr lang="en-US" altLang="zh-TW" sz="6000" dirty="0" err="1">
                <a:solidFill>
                  <a:schemeClr val="tx1"/>
                </a:solidFill>
              </a:rPr>
              <a:t>Chuan-Ju</a:t>
            </a:r>
            <a:r>
              <a:rPr lang="en-US" altLang="zh-TW" sz="6000" dirty="0">
                <a:solidFill>
                  <a:schemeClr val="tx1"/>
                </a:solidFill>
              </a:rPr>
              <a:t> Wang (</a:t>
            </a:r>
            <a:r>
              <a:rPr lang="zh-TW" altLang="en-US" sz="6000" dirty="0">
                <a:solidFill>
                  <a:schemeClr val="tx1"/>
                </a:solidFill>
              </a:rPr>
              <a:t>王釧茹</a:t>
            </a:r>
            <a:r>
              <a:rPr lang="en-US" altLang="zh-TW" sz="6000" dirty="0">
                <a:solidFill>
                  <a:schemeClr val="tx1"/>
                </a:solidFill>
              </a:rPr>
              <a:t>) </a:t>
            </a:r>
            <a:br>
              <a:rPr lang="en-US" altLang="zh-TW" sz="6000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7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975395" y="2743202"/>
            <a:ext cx="13997928" cy="6582413"/>
            <a:chOff x="1465856" y="8186947"/>
            <a:chExt cx="8518562" cy="5004561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1465856" y="8186947"/>
              <a:ext cx="8518562" cy="1782762"/>
            </a:xfrm>
            <a:prstGeom prst="rect">
              <a:avLst/>
            </a:prstGeom>
            <a:gradFill rotWithShape="0">
              <a:gsLst>
                <a:gs pos="0">
                  <a:srgbClr val="3B3B3B"/>
                </a:gs>
                <a:gs pos="100000">
                  <a:srgbClr val="80808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softEdge rad="63500"/>
            </a:effectLst>
            <a:extLst/>
          </p:spPr>
          <p:txBody>
            <a:bodyPr wrap="none" lIns="171419" tIns="85712" rIns="171419" bIns="85712" anchor="ctr"/>
            <a:lstStyle/>
            <a:p>
              <a:pPr algn="ctr" defTabSz="4703763"/>
              <a:r>
                <a:rPr lang="en-US" sz="7200" b="1" dirty="0"/>
                <a:t>Abstract</a:t>
              </a:r>
            </a:p>
          </p:txBody>
        </p:sp>
        <p:sp>
          <p:nvSpPr>
            <p:cNvPr id="7" name="Text Box 3503"/>
            <p:cNvSpPr txBox="1">
              <a:spLocks noChangeArrowheads="1"/>
            </p:cNvSpPr>
            <p:nvPr/>
          </p:nvSpPr>
          <p:spPr bwMode="auto">
            <a:xfrm>
              <a:off x="1619893" y="10395253"/>
              <a:ext cx="8210486" cy="2796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sz="5400" b="1" dirty="0" smtClean="0"/>
                <a:t>This project  aims to predict CIFAR-10 dataset which consists of </a:t>
              </a:r>
              <a:r>
                <a:rPr lang="en-US" sz="5400" b="1" dirty="0" smtClean="0">
                  <a:solidFill>
                    <a:srgbClr val="FF0000"/>
                  </a:solidFill>
                </a:rPr>
                <a:t>300,000 </a:t>
              </a:r>
              <a:r>
                <a:rPr lang="en-US" sz="5400" b="1" dirty="0" smtClean="0"/>
                <a:t>32*32 color images </a:t>
              </a:r>
              <a:r>
                <a:rPr lang="en-US" sz="5400" b="1" dirty="0"/>
                <a:t> </a:t>
              </a:r>
              <a:r>
                <a:rPr lang="en-US" sz="5400" b="1" dirty="0" smtClean="0"/>
                <a:t>with one of </a:t>
              </a:r>
              <a:r>
                <a:rPr lang="en-US" sz="5400" b="1" dirty="0" smtClean="0">
                  <a:solidFill>
                    <a:srgbClr val="FF0000"/>
                  </a:solidFill>
                </a:rPr>
                <a:t>10</a:t>
              </a:r>
              <a:r>
                <a:rPr lang="en-US" sz="5400" b="1" dirty="0" smtClean="0"/>
                <a:t> object classes.</a:t>
              </a:r>
              <a:endParaRPr lang="en-US" sz="5400" b="1" dirty="0" smtClean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98" y="8908520"/>
            <a:ext cx="8693463" cy="104644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451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2466239" y="2370738"/>
            <a:ext cx="16797121" cy="4036764"/>
          </a:xfrm>
          <a:prstGeom prst="rect">
            <a:avLst/>
          </a:prstGeom>
          <a:gradFill rotWithShape="0">
            <a:gsLst>
              <a:gs pos="0">
                <a:srgbClr val="3B3B3B"/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softEdge rad="63500"/>
          </a:effectLst>
          <a:extLst/>
        </p:spPr>
        <p:txBody>
          <a:bodyPr wrap="none" lIns="171419" tIns="85712" rIns="171419" bIns="85712" anchor="ctr"/>
          <a:lstStyle/>
          <a:p>
            <a:pPr algn="ctr" defTabSz="4703763"/>
            <a:r>
              <a:rPr lang="en-US" sz="9600" b="1" dirty="0" smtClean="0"/>
              <a:t>Dataset</a:t>
            </a:r>
            <a:r>
              <a:rPr lang="en-US" sz="9600" baseline="30000" dirty="0" smtClean="0"/>
              <a:t>[1]</a:t>
            </a:r>
            <a:endParaRPr lang="en-US" sz="9600" baseline="30000" dirty="0"/>
          </a:p>
        </p:txBody>
      </p:sp>
      <p:sp>
        <p:nvSpPr>
          <p:cNvPr id="6" name="Text Box 3506"/>
          <p:cNvSpPr txBox="1">
            <a:spLocks noChangeArrowheads="1"/>
          </p:cNvSpPr>
          <p:nvPr/>
        </p:nvSpPr>
        <p:spPr bwMode="auto">
          <a:xfrm>
            <a:off x="2466239" y="7262765"/>
            <a:ext cx="11511698" cy="105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19" tIns="85712" rIns="171419" bIns="85712">
            <a:spAutoFit/>
          </a:bodyPr>
          <a:lstStyle>
            <a:lvl1pPr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 dirty="0" smtClean="0">
                <a:solidFill>
                  <a:srgbClr val="FF0000"/>
                </a:solidFill>
              </a:rPr>
              <a:t>10</a:t>
            </a:r>
            <a:r>
              <a:rPr lang="en-US" sz="4800" b="1" dirty="0" smtClean="0"/>
              <a:t> label classes :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Airplane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Automobile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Bird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Cat 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Deer 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Dog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Frog 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Horse </a:t>
            </a:r>
          </a:p>
          <a:p>
            <a:pPr eaLnBrk="1" hangingPunct="1">
              <a:buFontTx/>
              <a:buChar char="•"/>
            </a:pPr>
            <a:r>
              <a:rPr lang="en-US" sz="4800" b="1" dirty="0" smtClean="0"/>
              <a:t> Ship </a:t>
            </a:r>
          </a:p>
          <a:p>
            <a:pPr eaLnBrk="1" hangingPunct="1">
              <a:buFontTx/>
              <a:buChar char="•"/>
            </a:pPr>
            <a:r>
              <a:rPr lang="en-US" sz="4800" b="1" dirty="0"/>
              <a:t> </a:t>
            </a:r>
            <a:r>
              <a:rPr lang="en-US" sz="4800" b="1" dirty="0" smtClean="0"/>
              <a:t>Truck</a:t>
            </a:r>
          </a:p>
          <a:p>
            <a:pPr eaLnBrk="1" hangingPunct="1"/>
            <a:r>
              <a:rPr lang="en-US" sz="4800" b="1" dirty="0" smtClean="0"/>
              <a:t>Training data: </a:t>
            </a:r>
            <a:r>
              <a:rPr lang="en-US" sz="4800" b="1" dirty="0" smtClean="0">
                <a:solidFill>
                  <a:srgbClr val="FF0000"/>
                </a:solidFill>
              </a:rPr>
              <a:t>50,000 </a:t>
            </a:r>
            <a:r>
              <a:rPr lang="en-US" sz="4800" b="1" dirty="0" smtClean="0"/>
              <a:t>labeled images</a:t>
            </a:r>
          </a:p>
          <a:p>
            <a:pPr eaLnBrk="1" hangingPunct="1"/>
            <a:r>
              <a:rPr lang="en-US" sz="4800" b="1" dirty="0" smtClean="0"/>
              <a:t>Testing data: </a:t>
            </a:r>
            <a:r>
              <a:rPr lang="en-US" sz="4800" b="1" dirty="0" smtClean="0">
                <a:solidFill>
                  <a:srgbClr val="FF0000"/>
                </a:solidFill>
              </a:rPr>
              <a:t>300,000</a:t>
            </a:r>
            <a:r>
              <a:rPr lang="en-US" sz="4800" b="1" dirty="0" smtClean="0"/>
              <a:t> unlabeled  images</a:t>
            </a:r>
            <a:r>
              <a:rPr lang="en-US" sz="4800" b="1" baseline="30000" dirty="0" smtClean="0"/>
              <a:t>.</a:t>
            </a:r>
            <a:endParaRPr lang="en-US" sz="4800" b="1" baseline="30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644" y="7262765"/>
            <a:ext cx="6055716" cy="105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8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406800" y="2775330"/>
            <a:ext cx="14850720" cy="13989009"/>
            <a:chOff x="14227200" y="5792851"/>
            <a:chExt cx="6583167" cy="7515786"/>
          </a:xfrm>
        </p:grpSpPr>
        <p:sp>
          <p:nvSpPr>
            <p:cNvPr id="6" name="Rectangle 42"/>
            <p:cNvSpPr>
              <a:spLocks noChangeArrowheads="1"/>
            </p:cNvSpPr>
            <p:nvPr/>
          </p:nvSpPr>
          <p:spPr bwMode="auto">
            <a:xfrm>
              <a:off x="14227200" y="5792851"/>
              <a:ext cx="6019200" cy="1261431"/>
            </a:xfrm>
            <a:prstGeom prst="rect">
              <a:avLst/>
            </a:prstGeom>
            <a:gradFill rotWithShape="0">
              <a:gsLst>
                <a:gs pos="0">
                  <a:srgbClr val="3B3B3B"/>
                </a:gs>
                <a:gs pos="100000">
                  <a:srgbClr val="80808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softEdge rad="63500"/>
            </a:effectLst>
            <a:extLst/>
          </p:spPr>
          <p:txBody>
            <a:bodyPr wrap="none" lIns="171419" tIns="85712" rIns="171419" bIns="85712" anchor="ctr"/>
            <a:lstStyle/>
            <a:p>
              <a:pPr algn="ctr" defTabSz="4703763"/>
              <a:r>
                <a:rPr lang="en-US" sz="6600" b="1" dirty="0" smtClean="0"/>
                <a:t>Preprocessing</a:t>
              </a:r>
              <a:endParaRPr lang="en-US" sz="6600" b="1" dirty="0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14850990" y="8276284"/>
              <a:ext cx="5959377" cy="5032353"/>
              <a:chOff x="14850990" y="7607611"/>
              <a:chExt cx="5959377" cy="5032353"/>
            </a:xfrm>
          </p:grpSpPr>
          <p:sp>
            <p:nvSpPr>
              <p:cNvPr id="8" name="向右箭號 7"/>
              <p:cNvSpPr/>
              <p:nvPr/>
            </p:nvSpPr>
            <p:spPr bwMode="auto">
              <a:xfrm rot="5400000">
                <a:off x="15982668" y="8576879"/>
                <a:ext cx="846000" cy="519783"/>
              </a:xfrm>
              <a:prstGeom prst="rightArrow">
                <a:avLst>
                  <a:gd name="adj1" fmla="val 50000"/>
                  <a:gd name="adj2" fmla="val 53984"/>
                </a:avLst>
              </a:prstGeom>
              <a:solidFill>
                <a:schemeClr val="tx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7037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" name="Text Box 3507"/>
              <p:cNvSpPr txBox="1">
                <a:spLocks noChangeArrowheads="1"/>
              </p:cNvSpPr>
              <p:nvPr/>
            </p:nvSpPr>
            <p:spPr bwMode="auto">
              <a:xfrm>
                <a:off x="14860948" y="10279235"/>
                <a:ext cx="5949419" cy="456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1419" tIns="85712" rIns="171419" bIns="85712">
                <a:spAutoFit/>
              </a:bodyPr>
              <a:lstStyle>
                <a:lvl1pPr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4400" b="1" dirty="0" smtClean="0"/>
                  <a:t>Training set=  [2][Number][[R][G][B]][Pixel]  </a:t>
                </a:r>
              </a:p>
            </p:txBody>
          </p:sp>
          <p:sp>
            <p:nvSpPr>
              <p:cNvPr id="10" name="Text Box 3507"/>
              <p:cNvSpPr txBox="1">
                <a:spLocks noChangeArrowheads="1"/>
              </p:cNvSpPr>
              <p:nvPr/>
            </p:nvSpPr>
            <p:spPr bwMode="auto">
              <a:xfrm>
                <a:off x="15300000" y="9165659"/>
                <a:ext cx="3058948" cy="456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1419" tIns="85712" rIns="171419" bIns="85712">
                <a:spAutoFit/>
              </a:bodyPr>
              <a:lstStyle>
                <a:lvl1pPr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4400" b="1" dirty="0" err="1" smtClean="0"/>
                  <a:t>Data_Gray.pkl</a:t>
                </a:r>
                <a:r>
                  <a:rPr lang="en-US" sz="4400" b="1" dirty="0" smtClean="0"/>
                  <a:t>  </a:t>
                </a:r>
                <a:endParaRPr lang="en-US" sz="4400" b="1" dirty="0"/>
              </a:p>
            </p:txBody>
          </p:sp>
          <p:sp>
            <p:nvSpPr>
              <p:cNvPr id="11" name="Text Box 3507"/>
              <p:cNvSpPr txBox="1">
                <a:spLocks noChangeArrowheads="1"/>
              </p:cNvSpPr>
              <p:nvPr/>
            </p:nvSpPr>
            <p:spPr bwMode="auto">
              <a:xfrm>
                <a:off x="14850990" y="7607611"/>
                <a:ext cx="4554386" cy="820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1419" tIns="85712" rIns="171419" bIns="85712" anchor="ctr">
                <a:spAutoFit/>
              </a:bodyPr>
              <a:lstStyle>
                <a:lvl1pPr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4400" b="1" dirty="0" smtClean="0"/>
                  <a:t>Training set=[2][Number][Pixel]</a:t>
                </a:r>
              </a:p>
              <a:p>
                <a:pPr eaLnBrk="1" hangingPunct="1"/>
                <a:r>
                  <a:rPr lang="en-US" sz="4400" b="1" dirty="0" smtClean="0"/>
                  <a:t>  </a:t>
                </a:r>
              </a:p>
            </p:txBody>
          </p:sp>
          <p:sp>
            <p:nvSpPr>
              <p:cNvPr id="12" name="向右箭號 11"/>
              <p:cNvSpPr/>
              <p:nvPr/>
            </p:nvSpPr>
            <p:spPr bwMode="auto">
              <a:xfrm rot="5400000">
                <a:off x="15984000" y="11531385"/>
                <a:ext cx="847379" cy="519783"/>
              </a:xfrm>
              <a:prstGeom prst="rightArrow">
                <a:avLst>
                  <a:gd name="adj1" fmla="val 50000"/>
                  <a:gd name="adj2" fmla="val 53984"/>
                </a:avLst>
              </a:prstGeom>
              <a:solidFill>
                <a:schemeClr val="tx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7037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5300000" y="11405547"/>
                <a:ext cx="4495800" cy="41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400" b="1" dirty="0" smtClean="0"/>
                  <a:t> Object     Serialization </a:t>
                </a:r>
                <a:endParaRPr lang="zh-TW" altLang="en-US" sz="4400" b="1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5475649" y="8524324"/>
                <a:ext cx="4495800" cy="41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400" b="1" dirty="0" smtClean="0"/>
                  <a:t> Object     Serialization </a:t>
                </a:r>
                <a:endParaRPr lang="zh-TW" altLang="en-US" sz="4400" b="1" dirty="0"/>
              </a:p>
            </p:txBody>
          </p:sp>
          <p:sp>
            <p:nvSpPr>
              <p:cNvPr id="15" name="Text Box 3507"/>
              <p:cNvSpPr txBox="1">
                <a:spLocks noChangeArrowheads="1"/>
              </p:cNvSpPr>
              <p:nvPr/>
            </p:nvSpPr>
            <p:spPr bwMode="auto">
              <a:xfrm>
                <a:off x="15475649" y="12183179"/>
                <a:ext cx="3058948" cy="456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1419" tIns="85712" rIns="171419" bIns="85712">
                <a:spAutoFit/>
              </a:bodyPr>
              <a:lstStyle>
                <a:lvl1pPr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703763" eaLnBrk="0" hangingPunct="0">
                  <a:defRPr sz="4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4400" b="1" dirty="0" err="1" smtClean="0"/>
                  <a:t>Data_RGB.pkl</a:t>
                </a:r>
                <a:r>
                  <a:rPr lang="en-US" sz="4400" b="1" dirty="0" smtClean="0"/>
                  <a:t>  </a:t>
                </a:r>
                <a:endParaRPr lang="en-US" sz="4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1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65" y="9828900"/>
            <a:ext cx="8050077" cy="3145086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/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47" y="9798278"/>
            <a:ext cx="11456716" cy="3161649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05101"/>
              </p:ext>
            </p:extLst>
          </p:nvPr>
        </p:nvGraphicFramePr>
        <p:xfrm>
          <a:off x="10577437" y="14000718"/>
          <a:ext cx="10315423" cy="75187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6423"/>
                <a:gridCol w="1709747"/>
                <a:gridCol w="1633353"/>
                <a:gridCol w="1840764"/>
                <a:gridCol w="1985838"/>
                <a:gridCol w="1929298"/>
              </a:tblGrid>
              <a:tr h="822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Data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Train 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Valid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Test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effectLst/>
                        </a:rPr>
                        <a:t>Accuracy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Time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  <a:alpha val="2000"/>
                      </a:schemeClr>
                    </a:solidFill>
                  </a:tcPr>
                </a:tc>
              </a:tr>
              <a:tr h="1605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Gray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58.2%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814.42m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1605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Gray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59%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1107.51m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1605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RGB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65.3%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907.1m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1605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RGB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64.87%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1891m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39121"/>
              </p:ext>
            </p:extLst>
          </p:nvPr>
        </p:nvGraphicFramePr>
        <p:xfrm>
          <a:off x="678081" y="13941479"/>
          <a:ext cx="9540339" cy="4323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0081"/>
                <a:gridCol w="1501215"/>
                <a:gridCol w="1426155"/>
                <a:gridCol w="1626317"/>
                <a:gridCol w="1951580"/>
                <a:gridCol w="1924991"/>
              </a:tblGrid>
              <a:tr h="784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Data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Train 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Valid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Test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effectLst/>
                        </a:rPr>
                        <a:t>Accuracy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  <a:alpha val="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Time</a:t>
                      </a:r>
                      <a:endParaRPr lang="zh-TW" sz="36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  <a:alpha val="2000"/>
                      </a:schemeClr>
                    </a:solidFill>
                  </a:tcPr>
                </a:tc>
              </a:tr>
              <a:tr h="159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Gray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26%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32.2s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1635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Gray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300,000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10.08</a:t>
                      </a: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tx1"/>
                          </a:solidFill>
                          <a:effectLst/>
                        </a:rPr>
                        <a:t>23.55m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2365"/>
          <p:cNvSpPr>
            <a:spLocks noChangeArrowheads="1"/>
          </p:cNvSpPr>
          <p:nvPr/>
        </p:nvSpPr>
        <p:spPr bwMode="auto">
          <a:xfrm>
            <a:off x="1924415" y="3865160"/>
            <a:ext cx="15753985" cy="2315156"/>
          </a:xfrm>
          <a:prstGeom prst="rect">
            <a:avLst/>
          </a:prstGeom>
          <a:gradFill rotWithShape="0">
            <a:gsLst>
              <a:gs pos="0">
                <a:srgbClr val="3B3B3B"/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softEdge rad="63500"/>
          </a:effectLst>
          <a:extLst/>
        </p:spPr>
        <p:txBody>
          <a:bodyPr wrap="none" lIns="171419" tIns="85712" rIns="171419" bIns="85712" anchor="ctr"/>
          <a:lstStyle/>
          <a:p>
            <a:pPr algn="ctr" defTabSz="4703763"/>
            <a:r>
              <a:rPr lang="en-US" sz="7200" b="1" dirty="0" smtClean="0"/>
              <a:t>Deep Learning Algorithms</a:t>
            </a:r>
            <a:r>
              <a:rPr lang="en-US" altLang="zh-TW" sz="7200" baseline="30000" dirty="0" smtClean="0"/>
              <a:t>[2]</a:t>
            </a:r>
            <a:endParaRPr lang="en-US" sz="6600" b="1" baseline="30000" dirty="0"/>
          </a:p>
        </p:txBody>
      </p:sp>
      <p:sp>
        <p:nvSpPr>
          <p:cNvPr id="7" name="Text Box 2351"/>
          <p:cNvSpPr txBox="1">
            <a:spLocks noChangeArrowheads="1"/>
          </p:cNvSpPr>
          <p:nvPr/>
        </p:nvSpPr>
        <p:spPr bwMode="auto">
          <a:xfrm>
            <a:off x="762000" y="8710868"/>
            <a:ext cx="7457991" cy="83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3" tIns="45707" rIns="91423" bIns="45707">
            <a:spAutoFit/>
          </a:bodyPr>
          <a:lstStyle>
            <a:lvl1pPr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 smtClean="0"/>
              <a:t>Logistic Regression</a:t>
            </a:r>
            <a:r>
              <a:rPr lang="en-US" sz="4800" baseline="30000" dirty="0" smtClean="0"/>
              <a:t>[4]</a:t>
            </a:r>
            <a:endParaRPr lang="en-US" sz="48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7421829" y="7193517"/>
            <a:ext cx="13471031" cy="2348334"/>
            <a:chOff x="5140252" y="14114940"/>
            <a:chExt cx="8289615" cy="1278056"/>
          </a:xfrm>
        </p:grpSpPr>
        <p:sp>
          <p:nvSpPr>
            <p:cNvPr id="9" name="Text Box 2351"/>
            <p:cNvSpPr txBox="1">
              <a:spLocks noChangeArrowheads="1"/>
            </p:cNvSpPr>
            <p:nvPr/>
          </p:nvSpPr>
          <p:spPr bwMode="auto">
            <a:xfrm>
              <a:off x="7279570" y="14940749"/>
              <a:ext cx="6150297" cy="452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3" tIns="45707" rIns="91423" bIns="45707">
              <a:spAutoFit/>
            </a:bodyPr>
            <a:lstStyle>
              <a:lvl1pPr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TW" sz="4800" b="1" kern="0" dirty="0" smtClean="0"/>
                <a:t>Convolutional Neural Networks</a:t>
              </a:r>
              <a:r>
                <a:rPr lang="en-US" altLang="zh-TW" sz="4800" baseline="30000" dirty="0" smtClean="0"/>
                <a:t>[5]</a:t>
              </a:r>
              <a:endParaRPr lang="zh-TW" altLang="zh-TW" sz="4800" b="1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0" name="Text Box 2351"/>
            <p:cNvSpPr txBox="1">
              <a:spLocks noChangeArrowheads="1"/>
            </p:cNvSpPr>
            <p:nvPr/>
          </p:nvSpPr>
          <p:spPr bwMode="auto">
            <a:xfrm>
              <a:off x="5140252" y="14114940"/>
              <a:ext cx="3359449" cy="452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3" tIns="45707" rIns="91423" bIns="45707">
              <a:spAutoFit/>
            </a:bodyPr>
            <a:lstStyle>
              <a:lvl1pPr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4800" b="1" dirty="0" smtClean="0"/>
                <a:t>Tool: </a:t>
              </a:r>
              <a:r>
                <a:rPr lang="en-US" sz="4800" b="1" dirty="0" err="1"/>
                <a:t>T</a:t>
              </a:r>
              <a:r>
                <a:rPr lang="en-US" sz="4800" b="1" dirty="0" err="1" smtClean="0"/>
                <a:t>heano</a:t>
              </a:r>
              <a:r>
                <a:rPr lang="en-US" sz="4800" baseline="30000" dirty="0" smtClean="0"/>
                <a:t>[3]</a:t>
              </a:r>
              <a:endParaRPr lang="en-US" sz="4800" baseline="30000" dirty="0"/>
            </a:p>
          </p:txBody>
        </p:sp>
        <p:sp>
          <p:nvSpPr>
            <p:cNvPr id="11" name="向右箭號 10"/>
            <p:cNvSpPr/>
            <p:nvPr/>
          </p:nvSpPr>
          <p:spPr bwMode="auto">
            <a:xfrm rot="3384057">
              <a:off x="7198672" y="14660194"/>
              <a:ext cx="477077" cy="26512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向右箭號 11"/>
            <p:cNvSpPr/>
            <p:nvPr/>
          </p:nvSpPr>
          <p:spPr bwMode="auto">
            <a:xfrm rot="7551198">
              <a:off x="6020317" y="14657858"/>
              <a:ext cx="477077" cy="26512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19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873783"/>
              </p:ext>
            </p:extLst>
          </p:nvPr>
        </p:nvGraphicFramePr>
        <p:xfrm>
          <a:off x="10506783" y="9220265"/>
          <a:ext cx="8664931" cy="1285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10014821" y="7281273"/>
            <a:ext cx="85546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Different Training Sizes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b="1" dirty="0" smtClean="0"/>
              <a:t>Training : Validation: Testing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b="1" dirty="0" smtClean="0"/>
              <a:t> = 4 : 1 : 4</a:t>
            </a:r>
            <a:endParaRPr lang="zh-TW" altLang="en-US" dirty="0"/>
          </a:p>
        </p:txBody>
      </p:sp>
      <p:sp>
        <p:nvSpPr>
          <p:cNvPr id="4" name="Text Box 2351"/>
          <p:cNvSpPr txBox="1">
            <a:spLocks noChangeArrowheads="1"/>
          </p:cNvSpPr>
          <p:nvPr/>
        </p:nvSpPr>
        <p:spPr bwMode="auto">
          <a:xfrm>
            <a:off x="2064503" y="6600712"/>
            <a:ext cx="7736904" cy="230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3" tIns="45707" rIns="91423" bIns="45707" anchor="ctr">
            <a:spAutoFit/>
          </a:bodyPr>
          <a:lstStyle>
            <a:lvl1pPr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3600" b="1" dirty="0" smtClean="0"/>
              <a:t>Different Batch Sizes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TW" sz="3600" b="1" dirty="0" smtClean="0"/>
              <a:t>Training data: </a:t>
            </a:r>
            <a:r>
              <a:rPr lang="en-US" altLang="zh-TW" sz="3600" b="1" dirty="0"/>
              <a:t>3000 </a:t>
            </a:r>
            <a:endParaRPr lang="en-US" altLang="zh-TW" sz="3600" b="1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TW" sz="3600" b="1" dirty="0" smtClean="0"/>
              <a:t>Validation data: 3000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TW" sz="3600" b="1" dirty="0" smtClean="0"/>
              <a:t>Testing data: 9000</a:t>
            </a:r>
            <a:endParaRPr lang="en-US" altLang="zh-TW" sz="3600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904117" y="9177686"/>
            <a:ext cx="9110704" cy="13580337"/>
            <a:chOff x="60266" y="25953495"/>
            <a:chExt cx="5541065" cy="5796161"/>
          </a:xfrm>
        </p:grpSpPr>
        <p:grpSp>
          <p:nvGrpSpPr>
            <p:cNvPr id="6" name="群組 5"/>
            <p:cNvGrpSpPr/>
            <p:nvPr/>
          </p:nvGrpSpPr>
          <p:grpSpPr>
            <a:xfrm>
              <a:off x="60266" y="25953495"/>
              <a:ext cx="5541065" cy="5796161"/>
              <a:chOff x="18378202" y="38513866"/>
              <a:chExt cx="8437043" cy="7153502"/>
            </a:xfrm>
          </p:grpSpPr>
          <p:graphicFrame>
            <p:nvGraphicFramePr>
              <p:cNvPr id="8" name="圖表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3750753"/>
                  </p:ext>
                </p:extLst>
              </p:nvPr>
            </p:nvGraphicFramePr>
            <p:xfrm>
              <a:off x="18378202" y="38513866"/>
              <a:ext cx="8437043" cy="715350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文字方塊 3"/>
              <p:cNvSpPr txBox="1"/>
              <p:nvPr/>
            </p:nvSpPr>
            <p:spPr>
              <a:xfrm>
                <a:off x="23460382" y="44729524"/>
                <a:ext cx="3094461" cy="293014"/>
              </a:xfrm>
              <a:prstGeom prst="rect">
                <a:avLst/>
              </a:prstGeom>
              <a:solidFill>
                <a:schemeClr val="tx1">
                  <a:lumMod val="50000"/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Batches Size</a:t>
                </a:r>
                <a:endParaRPr lang="en-US" altLang="zh-TW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 Box 2351"/>
            <p:cNvSpPr txBox="1">
              <a:spLocks noChangeArrowheads="1"/>
            </p:cNvSpPr>
            <p:nvPr/>
          </p:nvSpPr>
          <p:spPr bwMode="auto">
            <a:xfrm>
              <a:off x="238310" y="26082562"/>
              <a:ext cx="5314886" cy="275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3" tIns="45707" rIns="91423" bIns="45707">
              <a:spAutoFit/>
            </a:bodyPr>
            <a:lstStyle>
              <a:lvl1pPr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 eaLnBrk="0" hangingPunct="0">
                <a:defRPr sz="4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TW" sz="3200" b="1" dirty="0" smtClean="0"/>
                <a:t>Accuracy</a:t>
              </a:r>
              <a:r>
                <a:rPr lang="en-US" altLang="zh-TW" sz="3600" b="1" dirty="0" smtClean="0"/>
                <a:t> </a:t>
              </a:r>
              <a:endParaRPr lang="en-US" sz="3600" dirty="0"/>
            </a:p>
          </p:txBody>
        </p:sp>
      </p:grpSp>
      <p:sp>
        <p:nvSpPr>
          <p:cNvPr id="10" name="Rectangle 2365"/>
          <p:cNvSpPr>
            <a:spLocks noChangeArrowheads="1"/>
          </p:cNvSpPr>
          <p:nvPr/>
        </p:nvSpPr>
        <p:spPr bwMode="auto">
          <a:xfrm>
            <a:off x="1924415" y="3865160"/>
            <a:ext cx="15753985" cy="2315156"/>
          </a:xfrm>
          <a:prstGeom prst="rect">
            <a:avLst/>
          </a:prstGeom>
          <a:gradFill rotWithShape="0">
            <a:gsLst>
              <a:gs pos="0">
                <a:srgbClr val="3B3B3B"/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softEdge rad="63500"/>
          </a:effectLst>
          <a:extLst/>
        </p:spPr>
        <p:txBody>
          <a:bodyPr wrap="none" lIns="171419" tIns="85712" rIns="171419" bIns="85712" anchor="ctr"/>
          <a:lstStyle/>
          <a:p>
            <a:pPr algn="ctr" defTabSz="4703763"/>
            <a:r>
              <a:rPr lang="en-US" sz="7200" b="1" dirty="0" smtClean="0"/>
              <a:t>Deep Learning Algorithms</a:t>
            </a:r>
            <a:r>
              <a:rPr lang="en-US" altLang="zh-TW" sz="7200" baseline="30000" dirty="0" smtClean="0"/>
              <a:t>[2]</a:t>
            </a:r>
            <a:endParaRPr lang="en-US" sz="6600" b="1" baseline="30000" dirty="0"/>
          </a:p>
        </p:txBody>
      </p:sp>
    </p:spTree>
    <p:extLst>
      <p:ext uri="{BB962C8B-B14F-4D97-AF65-F5344CB8AC3E}">
        <p14:creationId xmlns:p14="http://schemas.microsoft.com/office/powerpoint/2010/main" val="27621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818031" y="3104397"/>
            <a:ext cx="18256860" cy="8186660"/>
            <a:chOff x="10802982" y="27964787"/>
            <a:chExt cx="9132227" cy="5170821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auto">
            <a:xfrm>
              <a:off x="10802982" y="27964787"/>
              <a:ext cx="8518563" cy="1780746"/>
            </a:xfrm>
            <a:prstGeom prst="rect">
              <a:avLst/>
            </a:prstGeom>
            <a:gradFill rotWithShape="0">
              <a:gsLst>
                <a:gs pos="0">
                  <a:srgbClr val="3B3B3B"/>
                </a:gs>
                <a:gs pos="100000">
                  <a:srgbClr val="80808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softEdge rad="63500"/>
            </a:effectLst>
            <a:extLst/>
          </p:spPr>
          <p:txBody>
            <a:bodyPr wrap="none" lIns="171419" tIns="85712" rIns="171419" bIns="85712" anchor="ctr"/>
            <a:lstStyle/>
            <a:p>
              <a:pPr algn="ctr" defTabSz="4703763"/>
              <a:r>
                <a:rPr lang="en-US" sz="8800" b="1" dirty="0" smtClean="0"/>
                <a:t>Evaluation</a:t>
              </a:r>
              <a:endParaRPr lang="en-US" sz="8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 Box 3507"/>
                <p:cNvSpPr txBox="1">
                  <a:spLocks noChangeArrowheads="1"/>
                </p:cNvSpPr>
                <p:nvPr/>
              </p:nvSpPr>
              <p:spPr bwMode="auto">
                <a:xfrm>
                  <a:off x="11047534" y="30168649"/>
                  <a:ext cx="8887675" cy="29669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71419" tIns="85712" rIns="171419" bIns="85712">
                  <a:spAutoFit/>
                </a:bodyPr>
                <a:lstStyle>
                  <a:lvl1pPr defTabSz="4703763" eaLnBrk="0" hangingPunct="0"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defTabSz="4703763" eaLnBrk="0" hangingPunct="0"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defTabSz="4703763" eaLnBrk="0" hangingPunct="0"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defTabSz="4703763" eaLnBrk="0" hangingPunct="0"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defTabSz="4703763" eaLnBrk="0" hangingPunct="0"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7037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7037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7037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7037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sz="5400" b="1" dirty="0" smtClean="0"/>
                    <a:t>Measure : Mean Squared Error</a:t>
                  </a:r>
                </a:p>
                <a:p>
                  <a:pPr eaLnBrk="1" hangingPunct="1"/>
                  <a:r>
                    <a:rPr lang="cy-GB" altLang="zh-TW" sz="5400" b="1" dirty="0" smtClean="0"/>
                    <a:t>1</a:t>
                  </a:r>
                  <a:r>
                    <a:rPr lang="cy-GB" altLang="zh-TW" sz="5400" b="1" i="1" dirty="0"/>
                    <a:t>.</a:t>
                  </a:r>
                  <a:r>
                    <a:rPr lang="cy-GB" altLang="zh-TW" sz="5400" b="1" i="1" dirty="0" smtClean="0"/>
                    <a:t> Ŷ</a:t>
                  </a:r>
                  <a:r>
                    <a:rPr lang="en-US" altLang="zh-TW" sz="5400" b="1" dirty="0" smtClean="0"/>
                    <a:t>: predicted value</a:t>
                  </a:r>
                </a:p>
                <a:p>
                  <a:pPr eaLnBrk="1" hangingPunct="1"/>
                  <a:r>
                    <a:rPr lang="en-US" sz="5400" b="1" dirty="0" smtClean="0"/>
                    <a:t>2.</a:t>
                  </a:r>
                  <a:r>
                    <a:rPr lang="en-US" sz="5400" b="1" i="1" dirty="0" smtClean="0"/>
                    <a:t> Y</a:t>
                  </a:r>
                  <a:r>
                    <a:rPr lang="en-US" sz="5400" b="1" dirty="0" smtClean="0"/>
                    <a:t>: true value</a:t>
                  </a:r>
                </a:p>
                <a:p>
                  <a:pPr eaLnBrk="1" hangingPunct="1"/>
                  <a:endParaRPr lang="en-US" altLang="zh-TW" sz="5400" b="1" dirty="0" smtClean="0"/>
                </a:p>
                <a:p>
                  <a:pPr eaLnBrk="1" hangingPunct="1"/>
                  <a:r>
                    <a:rPr lang="en-US" altLang="zh-TW" sz="5400" b="1" dirty="0" smtClean="0"/>
                    <a:t>Accuracy</a:t>
                  </a:r>
                  <a14:m>
                    <m:oMath xmlns:m="http://schemas.openxmlformats.org/officeDocument/2006/math">
                      <m:r>
                        <a:rPr lang="zh-TW" altLang="en-US" sz="5400" b="1" i="1">
                          <a:latin typeface="Cambria Math"/>
                        </a:rPr>
                        <m:t>＝</m:t>
                      </m:r>
                      <m:r>
                        <a:rPr lang="en-US" altLang="zh-TW" sz="5400" b="1" i="1">
                          <a:latin typeface="Cambria Math"/>
                        </a:rPr>
                        <m:t>𝟏</m:t>
                      </m:r>
                      <m:r>
                        <a:rPr lang="en-US" altLang="zh-TW" sz="5400" b="1" i="1">
                          <a:latin typeface="Cambria Math"/>
                        </a:rPr>
                        <m:t>­­­−</m:t>
                      </m:r>
                      <m:f>
                        <m:fPr>
                          <m:ctrlPr>
                            <a:rPr lang="en-US" altLang="zh-TW" sz="5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5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TW" altLang="en-US" sz="5400" b="1" i="1">
                              <a:latin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sz="5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54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5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5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54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TW" sz="54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5400" b="1" i="1">
                              <a:latin typeface="Cambria Math"/>
                            </a:rPr>
                            <m:t>𝒀𝒊</m:t>
                          </m:r>
                          <m:r>
                            <a:rPr lang="en-US" altLang="zh-TW" sz="5400" b="1" i="1" baseline="-25000">
                              <a:latin typeface="Cambria Math"/>
                            </a:rPr>
                            <m:t> ­­­­­</m:t>
                          </m:r>
                        </m:e>
                      </m:nary>
                    </m:oMath>
                  </a14:m>
                  <a:r>
                    <a:rPr lang="cy-GB" altLang="zh-TW" sz="5400" b="1" i="1" dirty="0"/>
                    <a:t>- </a:t>
                  </a:r>
                  <a:r>
                    <a:rPr lang="cy-GB" altLang="zh-TW" sz="5400" b="1" i="1" dirty="0">
                      <a:latin typeface="Cambria Math" pitchFamily="18" charset="0"/>
                      <a:ea typeface="Cambria Math" pitchFamily="18" charset="0"/>
                    </a:rPr>
                    <a:t>Ŷ</a:t>
                  </a:r>
                  <a:r>
                    <a:rPr lang="zh-TW" altLang="en-US" sz="5400" b="1" i="1" baseline="-25000" dirty="0">
                      <a:latin typeface="Cambria Math" pitchFamily="18" charset="0"/>
                      <a:ea typeface="Cambria Math" pitchFamily="18" charset="0"/>
                    </a:rPr>
                    <a:t>ｉ</a:t>
                  </a:r>
                  <a:r>
                    <a:rPr lang="en-US" altLang="zh-TW" sz="5400" b="1" i="1" dirty="0">
                      <a:latin typeface="Cambria Math" pitchFamily="18" charset="0"/>
                      <a:ea typeface="Cambria Math" pitchFamily="18" charset="0"/>
                    </a:rPr>
                    <a:t>)</a:t>
                  </a:r>
                  <a:r>
                    <a:rPr lang="zh-TW" altLang="en-US" sz="5400" b="1" i="1" baseline="60000" dirty="0" smtClean="0">
                      <a:latin typeface="Cambria Math" pitchFamily="18" charset="0"/>
                      <a:ea typeface="Cambria Math" pitchFamily="18" charset="0"/>
                    </a:rPr>
                    <a:t>２</a:t>
                  </a:r>
                  <a:endParaRPr lang="zh-TW" altLang="en-US" sz="5400" b="1" i="1" baseline="60000" dirty="0">
                    <a:latin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294" name="Text Box 35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7534" y="30168649"/>
                  <a:ext cx="8887675" cy="356007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80" t="-726" b="-2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219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2500020" y="2167087"/>
            <a:ext cx="15332940" cy="1733401"/>
          </a:xfrm>
          <a:prstGeom prst="rect">
            <a:avLst/>
          </a:prstGeom>
          <a:gradFill rotWithShape="0">
            <a:gsLst>
              <a:gs pos="0">
                <a:srgbClr val="3B3B3B"/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softEdge rad="63500"/>
          </a:effectLst>
          <a:extLst/>
        </p:spPr>
        <p:txBody>
          <a:bodyPr wrap="none" lIns="171419" tIns="85712" rIns="171419" bIns="85712" anchor="ctr"/>
          <a:lstStyle/>
          <a:p>
            <a:pPr algn="ctr" defTabSz="4703763"/>
            <a:r>
              <a:rPr lang="en-US" sz="4800" b="1" dirty="0" smtClean="0"/>
              <a:t>Leaderboard</a:t>
            </a:r>
            <a:endParaRPr lang="en-US" sz="4800" b="1" dirty="0"/>
          </a:p>
        </p:txBody>
      </p:sp>
      <p:pic>
        <p:nvPicPr>
          <p:cNvPr id="3" name="Picture 28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9" b="5989"/>
          <a:stretch/>
        </p:blipFill>
        <p:spPr bwMode="auto">
          <a:xfrm>
            <a:off x="2698367" y="8604372"/>
            <a:ext cx="14334820" cy="1269980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8"/>
          <a:stretch/>
        </p:blipFill>
        <p:spPr>
          <a:xfrm>
            <a:off x="2695880" y="4633853"/>
            <a:ext cx="14337307" cy="378290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698367" y="22342378"/>
            <a:ext cx="14334820" cy="31893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71419" tIns="85712" rIns="171419" bIns="85712">
            <a:spAutoFit/>
          </a:bodyPr>
          <a:lstStyle>
            <a:lvl1pPr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 smtClean="0"/>
              <a:t>[1] http</a:t>
            </a:r>
            <a:r>
              <a:rPr lang="en-US" sz="2800" b="1" dirty="0"/>
              <a:t>://</a:t>
            </a:r>
            <a:r>
              <a:rPr lang="en-US" sz="2800" b="1" dirty="0" smtClean="0"/>
              <a:t>www.kaggle.com/c/cifar-10/data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2800" b="1" dirty="0" smtClean="0"/>
              <a:t>[2</a:t>
            </a:r>
            <a:r>
              <a:rPr lang="en-US" altLang="zh-TW" sz="2800" b="1" dirty="0"/>
              <a:t>] </a:t>
            </a:r>
            <a:r>
              <a:rPr lang="en-US" altLang="zh-TW" sz="2800" b="1" dirty="0" smtClean="0"/>
              <a:t>http</a:t>
            </a:r>
            <a:r>
              <a:rPr lang="en-US" altLang="zh-TW" sz="2800" b="1" dirty="0"/>
              <a:t>://</a:t>
            </a:r>
            <a:r>
              <a:rPr lang="en-US" altLang="zh-TW" sz="2800" b="1" dirty="0" smtClean="0"/>
              <a:t>www.deeplearning.net/tutorial/contents.html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 smtClean="0"/>
              <a:t>[3</a:t>
            </a:r>
            <a:r>
              <a:rPr lang="en-US" sz="2800" b="1" dirty="0"/>
              <a:t>] http://deeplearning.net/software/theano/</a:t>
            </a:r>
            <a:endParaRPr lang="en-US" sz="2800" b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/>
              <a:t>[4] https://www.coursera.org/course/ml</a:t>
            </a:r>
            <a:endParaRPr lang="en-US" sz="2800" b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 smtClean="0"/>
              <a:t>[5] https</a:t>
            </a:r>
            <a:r>
              <a:rPr lang="en-US" sz="2800" b="1" dirty="0"/>
              <a:t>://</a:t>
            </a:r>
            <a:r>
              <a:rPr lang="en-US" sz="2800" b="1" dirty="0" smtClean="0"/>
              <a:t>flickrcode.files.wordpress.com/2014/10/conv-net2.png</a:t>
            </a:r>
          </a:p>
        </p:txBody>
      </p:sp>
    </p:spTree>
    <p:extLst>
      <p:ext uri="{BB962C8B-B14F-4D97-AF65-F5344CB8AC3E}">
        <p14:creationId xmlns:p14="http://schemas.microsoft.com/office/powerpoint/2010/main" val="12469257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3333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DADC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FF0066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6699"/>
        </a:dk1>
        <a:lt1>
          <a:srgbClr val="FFFFFF"/>
        </a:lt1>
        <a:dk2>
          <a:srgbClr val="0033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D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FF0066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36699"/>
        </a:dk1>
        <a:lt1>
          <a:srgbClr val="FFFFFF"/>
        </a:lt1>
        <a:dk2>
          <a:srgbClr val="003300"/>
        </a:dk2>
        <a:lt2>
          <a:srgbClr val="FFFF00"/>
        </a:lt2>
        <a:accent1>
          <a:srgbClr val="003399"/>
        </a:accent1>
        <a:accent2>
          <a:srgbClr val="468A4B"/>
        </a:accent2>
        <a:accent3>
          <a:srgbClr val="AAAD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FF0066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336699"/>
        </a:dk1>
        <a:lt1>
          <a:srgbClr val="FFFFFF"/>
        </a:lt1>
        <a:dk2>
          <a:srgbClr val="000000"/>
        </a:dk2>
        <a:lt2>
          <a:srgbClr val="FFFF00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FF0066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285</Words>
  <Application>Microsoft Office PowerPoint</Application>
  <PresentationFormat>自訂</PresentationFormat>
  <Paragraphs>101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Default Design</vt:lpstr>
      <vt:lpstr>CIFAR-10 – Object Recognition in Images: Identify the subject of 300,000 labeled images Bo-Wen Xiao (蕭博文) Advisor: Prof. Chuan-Ju Wang (王釧茹)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Graphicsland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designing a research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xiao</cp:lastModifiedBy>
  <cp:revision>259</cp:revision>
  <dcterms:created xsi:type="dcterms:W3CDTF">2004-07-26T21:45:23Z</dcterms:created>
  <dcterms:modified xsi:type="dcterms:W3CDTF">2014-12-18T04:41:54Z</dcterms:modified>
  <cp:category>scientific poster template</cp:category>
</cp:coreProperties>
</file>