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2"/>
  </p:notesMasterIdLst>
  <p:sldIdLst>
    <p:sldId id="269" r:id="rId3"/>
    <p:sldId id="327" r:id="rId4"/>
    <p:sldId id="328" r:id="rId5"/>
    <p:sldId id="329" r:id="rId6"/>
    <p:sldId id="330" r:id="rId7"/>
    <p:sldId id="331" r:id="rId8"/>
    <p:sldId id="333"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317" r:id="rId22"/>
    <p:sldId id="346" r:id="rId23"/>
    <p:sldId id="347" r:id="rId24"/>
    <p:sldId id="348" r:id="rId25"/>
    <p:sldId id="349" r:id="rId26"/>
    <p:sldId id="353" r:id="rId27"/>
    <p:sldId id="350" r:id="rId28"/>
    <p:sldId id="351" r:id="rId29"/>
    <p:sldId id="352" r:id="rId30"/>
    <p:sldId id="277"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3C3C"/>
    <a:srgbClr val="8C8C8C"/>
    <a:srgbClr val="ED1C24"/>
    <a:srgbClr val="B4B4B4"/>
    <a:srgbClr val="646464"/>
    <a:srgbClr val="C8C8C8"/>
    <a:srgbClr val="88F1E5"/>
    <a:srgbClr val="88D8E5"/>
    <a:srgbClr val="88E4E5"/>
    <a:srgbClr val="21BC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024378-00D7-45FF-AB87-4712D912B902}" type="datetimeFigureOut">
              <a:rPr lang="zh-CN" altLang="en-US" smtClean="0"/>
              <a:t>2018/12/23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8BC4DB-98FB-4A90-8BBF-47B6EA001767}" type="slidenum">
              <a:rPr lang="zh-CN" altLang="en-US" smtClean="0"/>
              <a:t>‹#›</a:t>
            </a:fld>
            <a:endParaRPr lang="zh-CN" altLang="en-US"/>
          </a:p>
        </p:txBody>
      </p:sp>
    </p:spTree>
    <p:extLst>
      <p:ext uri="{BB962C8B-B14F-4D97-AF65-F5344CB8AC3E}">
        <p14:creationId xmlns:p14="http://schemas.microsoft.com/office/powerpoint/2010/main" val="1455597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l="-1000" t="-4000" b="-4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720764" y="2699657"/>
            <a:ext cx="6415314" cy="1147536"/>
          </a:xfrm>
          <a:solidFill>
            <a:schemeClr val="bg1"/>
          </a:solidFill>
          <a:effectLst>
            <a:outerShdw blurRad="50800" dist="63500" dir="5400000" algn="t" rotWithShape="0">
              <a:prstClr val="black"/>
            </a:outerShdw>
          </a:effectLst>
          <a:scene3d>
            <a:camera prst="orthographicFront"/>
            <a:lightRig rig="threePt" dir="t"/>
          </a:scene3d>
          <a:sp3d>
            <a:bevelT/>
          </a:sp3d>
        </p:spPr>
        <p:txBody>
          <a:bodyPr anchor="ctr">
            <a:noAutofit/>
          </a:bodyPr>
          <a:lstStyle>
            <a:lvl1pPr algn="l">
              <a:defRPr sz="5400" b="1">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6359392" y="4056743"/>
            <a:ext cx="5776685" cy="508000"/>
          </a:xfrm>
          <a:solidFill>
            <a:schemeClr val="bg1"/>
          </a:solidFill>
          <a:effectLst>
            <a:outerShdw blurRad="50800" dist="63500" dir="5400000" algn="t" rotWithShape="0">
              <a:prstClr val="black"/>
            </a:outerShdw>
          </a:effectLst>
          <a:scene3d>
            <a:camera prst="orthographicFront"/>
            <a:lightRig rig="threePt" dir="t"/>
          </a:scene3d>
          <a:sp3d>
            <a:bevelT/>
          </a:sp3d>
        </p:spPr>
        <p:txBody>
          <a:bodyPr anchor="ctr">
            <a:normAutofit/>
          </a:bodyPr>
          <a:lstStyle>
            <a:lvl1pPr marL="0" indent="0" algn="l">
              <a:buNone/>
              <a:defRPr sz="280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dirty="0"/>
          </a:p>
        </p:txBody>
      </p:sp>
    </p:spTree>
    <p:extLst>
      <p:ext uri="{BB962C8B-B14F-4D97-AF65-F5344CB8AC3E}">
        <p14:creationId xmlns:p14="http://schemas.microsoft.com/office/powerpoint/2010/main" val="1320482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4" name="标题 1"/>
          <p:cNvSpPr>
            <a:spLocks noGrp="1"/>
          </p:cNvSpPr>
          <p:nvPr>
            <p:ph type="title"/>
          </p:nvPr>
        </p:nvSpPr>
        <p:spPr>
          <a:xfrm>
            <a:off x="1785032" y="377895"/>
            <a:ext cx="8607198" cy="792000"/>
          </a:xfrm>
        </p:spPr>
        <p:txBody>
          <a:bodyPr/>
          <a:lstStyle>
            <a:lvl1pPr algn="ctr">
              <a:defRPr b="1">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2751579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结束页">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3474867" y="2872569"/>
            <a:ext cx="5260975" cy="1311128"/>
          </a:xfrm>
        </p:spPr>
        <p:txBody>
          <a:bodyPr anchor="ctr">
            <a:spAutoFit/>
          </a:bodyPr>
          <a:lstStyle>
            <a:lvl1pPr marL="0" indent="0" algn="ctr">
              <a:buNone/>
              <a:defRPr sz="8800" b="1">
                <a:solidFill>
                  <a:schemeClr val="tx1">
                    <a:lumMod val="85000"/>
                    <a:lumOff val="15000"/>
                  </a:schemeClr>
                </a:solidFill>
                <a:latin typeface="微软雅黑" panose="020B0503020204020204" pitchFamily="34" charset="-122"/>
                <a:ea typeface="微软雅黑" panose="020B0503020204020204" pitchFamily="34" charset="-122"/>
              </a:defRPr>
            </a:lvl1pPr>
          </a:lstStyle>
          <a:p>
            <a:pPr lvl="0"/>
            <a:r>
              <a:rPr lang="en-US" altLang="zh-CN" dirty="0" smtClean="0"/>
              <a:t>THANKS</a:t>
            </a:r>
            <a:endParaRPr lang="zh-CN" altLang="en-US" dirty="0"/>
          </a:p>
        </p:txBody>
      </p:sp>
    </p:spTree>
    <p:extLst>
      <p:ext uri="{BB962C8B-B14F-4D97-AF65-F5344CB8AC3E}">
        <p14:creationId xmlns:p14="http://schemas.microsoft.com/office/powerpoint/2010/main" val="88563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85032" y="377895"/>
            <a:ext cx="8607198" cy="792000"/>
          </a:xfrm>
        </p:spPr>
        <p:txBody>
          <a:bodyPr/>
          <a:lstStyle>
            <a:lvl1pPr algn="ctr">
              <a:defRPr b="1">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5" name="内容占位符 2"/>
          <p:cNvSpPr>
            <a:spLocks noGrp="1"/>
          </p:cNvSpPr>
          <p:nvPr>
            <p:ph idx="10"/>
          </p:nvPr>
        </p:nvSpPr>
        <p:spPr>
          <a:xfrm>
            <a:off x="1785032" y="1582057"/>
            <a:ext cx="8632143" cy="4818744"/>
          </a:xfrm>
        </p:spPr>
        <p:txBody>
          <a:bodyPr/>
          <a:lstStyle>
            <a:lvl1pPr marL="228600" indent="-228600">
              <a:buSzPct val="120000"/>
              <a:buFontTx/>
              <a:buBlip>
                <a:blip r:embed="rId3"/>
              </a:buBlip>
              <a:defRPr sz="2600">
                <a:solidFill>
                  <a:schemeClr val="tx1">
                    <a:lumMod val="85000"/>
                    <a:lumOff val="15000"/>
                  </a:schemeClr>
                </a:solidFill>
                <a:latin typeface="微软雅黑" panose="020B0503020204020204" pitchFamily="34" charset="-122"/>
                <a:ea typeface="微软雅黑" panose="020B0503020204020204" pitchFamily="34" charset="-122"/>
              </a:defRPr>
            </a:lvl1pPr>
            <a:lvl2pPr marL="685800" indent="-228600">
              <a:buSzPct val="120000"/>
              <a:buFontTx/>
              <a:buBlip>
                <a:blip r:embed="rId4"/>
              </a:buBlip>
              <a:defRPr>
                <a:solidFill>
                  <a:schemeClr val="tx1">
                    <a:lumMod val="85000"/>
                    <a:lumOff val="15000"/>
                  </a:schemeClr>
                </a:solidFill>
                <a:latin typeface="微软雅黑" panose="020B0503020204020204" pitchFamily="34" charset="-122"/>
                <a:ea typeface="微软雅黑" panose="020B0503020204020204" pitchFamily="34" charset="-122"/>
              </a:defRPr>
            </a:lvl2pPr>
            <a:lvl3pPr marL="1143000" indent="-228600">
              <a:buSzPct val="120000"/>
              <a:buFontTx/>
              <a:buBlip>
                <a:blip r:embed="rId5"/>
              </a:buBlip>
              <a:defRPr>
                <a:solidFill>
                  <a:schemeClr val="tx1">
                    <a:lumMod val="85000"/>
                    <a:lumOff val="15000"/>
                  </a:schemeClr>
                </a:solidFill>
                <a:latin typeface="微软雅黑" panose="020B0503020204020204" pitchFamily="34" charset="-122"/>
                <a:ea typeface="微软雅黑" panose="020B0503020204020204" pitchFamily="34" charset="-122"/>
              </a:defRPr>
            </a:lvl3pPr>
            <a:lvl4pPr marL="1714500" indent="-342900">
              <a:buFont typeface="+mj-ea"/>
              <a:buAutoNum type="circleNumDbPlain"/>
              <a:defRPr>
                <a:solidFill>
                  <a:schemeClr val="tx1">
                    <a:lumMod val="85000"/>
                    <a:lumOff val="15000"/>
                  </a:schemeClr>
                </a:solidFill>
                <a:latin typeface="微软雅黑" panose="020B0503020204020204" pitchFamily="34" charset="-122"/>
                <a:ea typeface="微软雅黑" panose="020B0503020204020204" pitchFamily="34" charset="-122"/>
              </a:defRPr>
            </a:lvl4pPr>
            <a:lvl5pPr>
              <a:defRPr>
                <a:solidFill>
                  <a:schemeClr val="tx1">
                    <a:lumMod val="85000"/>
                    <a:lumOff val="15000"/>
                  </a:schemeClr>
                </a:solidFill>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691859294"/>
      </p:ext>
    </p:extLst>
  </p:cSld>
  <p:clrMapOvr>
    <a:masterClrMapping/>
  </p:clrMapOvr>
  <p:hf hdr="0" ftr="0" dt="0"/>
  <p:extLst mod="1">
    <p:ext uri="{DCECCB84-F9BA-43D5-87BE-67443E8EF086}">
      <p15:sldGuideLst xmlns:p15="http://schemas.microsoft.com/office/powerpoint/2012/main">
        <p15:guide id="1" pos="6562" userDrawn="1">
          <p15:clr>
            <a:srgbClr val="FBAE40"/>
          </p15:clr>
        </p15:guide>
        <p15:guide id="2" pos="1118" userDrawn="1">
          <p15:clr>
            <a:srgbClr val="FBAE40"/>
          </p15:clr>
        </p15:guide>
        <p15:guide id="3"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785032" y="1287277"/>
            <a:ext cx="8607198" cy="424732"/>
          </a:xfrm>
        </p:spPr>
        <p:txBody>
          <a:bodyPr wrap="square">
            <a:spAutoFit/>
          </a:bodyPr>
          <a:lstStyle>
            <a:lvl1pPr marL="0" indent="0">
              <a:buNone/>
              <a:defRPr sz="2400">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标题 1"/>
          <p:cNvSpPr>
            <a:spLocks noGrp="1"/>
          </p:cNvSpPr>
          <p:nvPr>
            <p:ph type="title"/>
          </p:nvPr>
        </p:nvSpPr>
        <p:spPr>
          <a:xfrm>
            <a:off x="1785032" y="377895"/>
            <a:ext cx="8607198" cy="792000"/>
          </a:xfrm>
        </p:spPr>
        <p:txBody>
          <a:bodyPr/>
          <a:lstStyle>
            <a:lvl1pPr algn="ctr">
              <a:defRPr b="1">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3254579271"/>
      </p:ext>
    </p:extLst>
  </p:cSld>
  <p:clrMapOvr>
    <a:masterClrMapping/>
  </p:clrMapOvr>
  <p:extLst mod="1">
    <p:ext uri="{DCECCB84-F9BA-43D5-87BE-67443E8EF086}">
      <p15:sldGuideLst xmlns:p15="http://schemas.microsoft.com/office/powerpoint/2012/main">
        <p15:guide id="1"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1785032" y="377895"/>
            <a:ext cx="8607198" cy="792000"/>
          </a:xfrm>
        </p:spPr>
        <p:txBody>
          <a:bodyPr/>
          <a:lstStyle>
            <a:lvl1pPr algn="ctr">
              <a:defRPr b="1">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8" name="内容占位符 2"/>
          <p:cNvSpPr>
            <a:spLocks noGrp="1"/>
          </p:cNvSpPr>
          <p:nvPr>
            <p:ph idx="10"/>
          </p:nvPr>
        </p:nvSpPr>
        <p:spPr>
          <a:xfrm>
            <a:off x="1785032" y="1407886"/>
            <a:ext cx="4151087" cy="4992915"/>
          </a:xfrm>
        </p:spPr>
        <p:txBody>
          <a:bodyPr/>
          <a:lstStyle>
            <a:lvl1pPr marL="228600" indent="-228600">
              <a:buSzPct val="120000"/>
              <a:buFontTx/>
              <a:buBlip>
                <a:blip r:embed="rId3"/>
              </a:buBlip>
              <a:defRPr sz="2600">
                <a:solidFill>
                  <a:schemeClr val="tx1">
                    <a:lumMod val="85000"/>
                    <a:lumOff val="15000"/>
                  </a:schemeClr>
                </a:solidFill>
                <a:latin typeface="微软雅黑" panose="020B0503020204020204" pitchFamily="34" charset="-122"/>
                <a:ea typeface="微软雅黑" panose="020B0503020204020204" pitchFamily="34" charset="-122"/>
              </a:defRPr>
            </a:lvl1pPr>
            <a:lvl2pPr marL="685800" indent="-228600">
              <a:buSzPct val="120000"/>
              <a:buFontTx/>
              <a:buBlip>
                <a:blip r:embed="rId4"/>
              </a:buBlip>
              <a:defRPr>
                <a:solidFill>
                  <a:schemeClr val="tx1">
                    <a:lumMod val="85000"/>
                    <a:lumOff val="15000"/>
                  </a:schemeClr>
                </a:solidFill>
                <a:latin typeface="微软雅黑" panose="020B0503020204020204" pitchFamily="34" charset="-122"/>
                <a:ea typeface="微软雅黑" panose="020B0503020204020204" pitchFamily="34" charset="-122"/>
              </a:defRPr>
            </a:lvl2pPr>
            <a:lvl3pPr marL="1143000" indent="-228600">
              <a:buSzPct val="120000"/>
              <a:buFontTx/>
              <a:buBlip>
                <a:blip r:embed="rId5"/>
              </a:buBlip>
              <a:defRPr>
                <a:solidFill>
                  <a:schemeClr val="tx1">
                    <a:lumMod val="85000"/>
                    <a:lumOff val="15000"/>
                  </a:schemeClr>
                </a:solidFill>
                <a:latin typeface="微软雅黑" panose="020B0503020204020204" pitchFamily="34" charset="-122"/>
                <a:ea typeface="微软雅黑" panose="020B0503020204020204" pitchFamily="34" charset="-122"/>
              </a:defRPr>
            </a:lvl3pPr>
            <a:lvl4pPr marL="1714500" indent="-342900">
              <a:buFont typeface="+mj-ea"/>
              <a:buAutoNum type="circleNumDbPlain"/>
              <a:defRPr>
                <a:solidFill>
                  <a:schemeClr val="tx1">
                    <a:lumMod val="85000"/>
                    <a:lumOff val="15000"/>
                  </a:schemeClr>
                </a:solidFill>
                <a:latin typeface="微软雅黑" panose="020B0503020204020204" pitchFamily="34" charset="-122"/>
                <a:ea typeface="微软雅黑" panose="020B0503020204020204" pitchFamily="34" charset="-122"/>
              </a:defRPr>
            </a:lvl4pPr>
            <a:lvl5pPr>
              <a:defRPr>
                <a:solidFill>
                  <a:schemeClr val="tx1">
                    <a:lumMod val="85000"/>
                    <a:lumOff val="15000"/>
                  </a:schemeClr>
                </a:solidFill>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0" name="内容占位符 2"/>
          <p:cNvSpPr>
            <a:spLocks noGrp="1"/>
          </p:cNvSpPr>
          <p:nvPr>
            <p:ph idx="11"/>
          </p:nvPr>
        </p:nvSpPr>
        <p:spPr>
          <a:xfrm>
            <a:off x="6241143" y="1407886"/>
            <a:ext cx="4151087" cy="4992915"/>
          </a:xfrm>
        </p:spPr>
        <p:txBody>
          <a:bodyPr/>
          <a:lstStyle>
            <a:lvl1pPr marL="228600" indent="-228600">
              <a:buSzPct val="120000"/>
              <a:buFontTx/>
              <a:buBlip>
                <a:blip r:embed="rId3"/>
              </a:buBlip>
              <a:defRPr sz="2600">
                <a:solidFill>
                  <a:schemeClr val="tx1">
                    <a:lumMod val="85000"/>
                    <a:lumOff val="15000"/>
                  </a:schemeClr>
                </a:solidFill>
                <a:latin typeface="微软雅黑" panose="020B0503020204020204" pitchFamily="34" charset="-122"/>
                <a:ea typeface="微软雅黑" panose="020B0503020204020204" pitchFamily="34" charset="-122"/>
              </a:defRPr>
            </a:lvl1pPr>
            <a:lvl2pPr marL="685800" indent="-228600">
              <a:buSzPct val="120000"/>
              <a:buFontTx/>
              <a:buBlip>
                <a:blip r:embed="rId4"/>
              </a:buBlip>
              <a:defRPr>
                <a:solidFill>
                  <a:schemeClr val="tx1">
                    <a:lumMod val="85000"/>
                    <a:lumOff val="15000"/>
                  </a:schemeClr>
                </a:solidFill>
                <a:latin typeface="微软雅黑" panose="020B0503020204020204" pitchFamily="34" charset="-122"/>
                <a:ea typeface="微软雅黑" panose="020B0503020204020204" pitchFamily="34" charset="-122"/>
              </a:defRPr>
            </a:lvl2pPr>
            <a:lvl3pPr marL="1143000" indent="-228600">
              <a:buSzPct val="120000"/>
              <a:buFontTx/>
              <a:buBlip>
                <a:blip r:embed="rId5"/>
              </a:buBlip>
              <a:defRPr>
                <a:solidFill>
                  <a:schemeClr val="tx1">
                    <a:lumMod val="85000"/>
                    <a:lumOff val="15000"/>
                  </a:schemeClr>
                </a:solidFill>
                <a:latin typeface="微软雅黑" panose="020B0503020204020204" pitchFamily="34" charset="-122"/>
                <a:ea typeface="微软雅黑" panose="020B0503020204020204" pitchFamily="34" charset="-122"/>
              </a:defRPr>
            </a:lvl3pPr>
            <a:lvl4pPr marL="1714500" indent="-342900">
              <a:buFont typeface="+mj-ea"/>
              <a:buAutoNum type="circleNumDbPlain"/>
              <a:defRPr>
                <a:solidFill>
                  <a:schemeClr val="tx1">
                    <a:lumMod val="85000"/>
                    <a:lumOff val="15000"/>
                  </a:schemeClr>
                </a:solidFill>
                <a:latin typeface="微软雅黑" panose="020B0503020204020204" pitchFamily="34" charset="-122"/>
                <a:ea typeface="微软雅黑" panose="020B0503020204020204" pitchFamily="34" charset="-122"/>
              </a:defRPr>
            </a:lvl4pPr>
            <a:lvl5pPr>
              <a:defRPr>
                <a:solidFill>
                  <a:schemeClr val="tx1">
                    <a:lumMod val="85000"/>
                    <a:lumOff val="15000"/>
                  </a:schemeClr>
                </a:solidFill>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1981727210"/>
      </p:ext>
    </p:extLst>
  </p:cSld>
  <p:clrMapOvr>
    <a:masterClrMapping/>
  </p:clrMapOvr>
  <p:extLst mod="1">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792858" y="1267384"/>
            <a:ext cx="4190400" cy="427634"/>
          </a:xfrm>
        </p:spPr>
        <p:txBody>
          <a:bodyPr anchor="b"/>
          <a:lstStyle>
            <a:lvl1pPr marL="0" indent="0">
              <a:buNone/>
              <a:defRPr sz="2400" b="1">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5" name="文本占位符 4"/>
          <p:cNvSpPr>
            <a:spLocks noGrp="1"/>
          </p:cNvSpPr>
          <p:nvPr>
            <p:ph type="body" sz="quarter" idx="3"/>
          </p:nvPr>
        </p:nvSpPr>
        <p:spPr>
          <a:xfrm>
            <a:off x="6201830" y="1267384"/>
            <a:ext cx="4190400" cy="427634"/>
          </a:xfrm>
        </p:spPr>
        <p:txBody>
          <a:bodyPr anchor="b"/>
          <a:lstStyle>
            <a:lvl1pPr marL="0" indent="0">
              <a:buNone/>
              <a:defRPr sz="2400" b="1">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8" name="标题 1"/>
          <p:cNvSpPr>
            <a:spLocks noGrp="1"/>
          </p:cNvSpPr>
          <p:nvPr>
            <p:ph type="title"/>
          </p:nvPr>
        </p:nvSpPr>
        <p:spPr>
          <a:xfrm>
            <a:off x="1785032" y="377895"/>
            <a:ext cx="8607198" cy="792000"/>
          </a:xfrm>
        </p:spPr>
        <p:txBody>
          <a:bodyPr/>
          <a:lstStyle>
            <a:lvl1pPr algn="ctr">
              <a:defRPr b="1">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9" name="内容占位符 2"/>
          <p:cNvSpPr>
            <a:spLocks noGrp="1"/>
          </p:cNvSpPr>
          <p:nvPr>
            <p:ph idx="10"/>
          </p:nvPr>
        </p:nvSpPr>
        <p:spPr>
          <a:xfrm>
            <a:off x="1785032" y="1792507"/>
            <a:ext cx="4198226" cy="4608294"/>
          </a:xfrm>
        </p:spPr>
        <p:txBody>
          <a:bodyPr/>
          <a:lstStyle>
            <a:lvl1pPr marL="228600" indent="-228600">
              <a:buSzPct val="120000"/>
              <a:buFontTx/>
              <a:buBlip>
                <a:blip r:embed="rId3"/>
              </a:buBlip>
              <a:defRPr sz="2600">
                <a:solidFill>
                  <a:schemeClr val="tx1">
                    <a:lumMod val="85000"/>
                    <a:lumOff val="15000"/>
                  </a:schemeClr>
                </a:solidFill>
                <a:latin typeface="微软雅黑" panose="020B0503020204020204" pitchFamily="34" charset="-122"/>
                <a:ea typeface="微软雅黑" panose="020B0503020204020204" pitchFamily="34" charset="-122"/>
              </a:defRPr>
            </a:lvl1pPr>
            <a:lvl2pPr marL="685800" indent="-228600">
              <a:buSzPct val="120000"/>
              <a:buFontTx/>
              <a:buBlip>
                <a:blip r:embed="rId4"/>
              </a:buBlip>
              <a:defRPr>
                <a:solidFill>
                  <a:schemeClr val="tx1">
                    <a:lumMod val="85000"/>
                    <a:lumOff val="15000"/>
                  </a:schemeClr>
                </a:solidFill>
                <a:latin typeface="微软雅黑" panose="020B0503020204020204" pitchFamily="34" charset="-122"/>
                <a:ea typeface="微软雅黑" panose="020B0503020204020204" pitchFamily="34" charset="-122"/>
              </a:defRPr>
            </a:lvl2pPr>
            <a:lvl3pPr marL="1143000" indent="-228600">
              <a:buSzPct val="120000"/>
              <a:buFontTx/>
              <a:buBlip>
                <a:blip r:embed="rId5"/>
              </a:buBlip>
              <a:defRPr>
                <a:solidFill>
                  <a:schemeClr val="tx1">
                    <a:lumMod val="85000"/>
                    <a:lumOff val="15000"/>
                  </a:schemeClr>
                </a:solidFill>
                <a:latin typeface="微软雅黑" panose="020B0503020204020204" pitchFamily="34" charset="-122"/>
                <a:ea typeface="微软雅黑" panose="020B0503020204020204" pitchFamily="34" charset="-122"/>
              </a:defRPr>
            </a:lvl3pPr>
            <a:lvl4pPr marL="1714500" indent="-342900">
              <a:buFont typeface="+mj-ea"/>
              <a:buAutoNum type="circleNumDbPlain"/>
              <a:defRPr>
                <a:solidFill>
                  <a:schemeClr val="tx1">
                    <a:lumMod val="85000"/>
                    <a:lumOff val="15000"/>
                  </a:schemeClr>
                </a:solidFill>
                <a:latin typeface="微软雅黑" panose="020B0503020204020204" pitchFamily="34" charset="-122"/>
                <a:ea typeface="微软雅黑" panose="020B0503020204020204" pitchFamily="34" charset="-122"/>
              </a:defRPr>
            </a:lvl4pPr>
            <a:lvl5pPr>
              <a:defRPr>
                <a:solidFill>
                  <a:schemeClr val="tx1">
                    <a:lumMod val="85000"/>
                    <a:lumOff val="15000"/>
                  </a:schemeClr>
                </a:solidFill>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0" name="内容占位符 2"/>
          <p:cNvSpPr>
            <a:spLocks noGrp="1"/>
          </p:cNvSpPr>
          <p:nvPr>
            <p:ph idx="11"/>
          </p:nvPr>
        </p:nvSpPr>
        <p:spPr>
          <a:xfrm>
            <a:off x="6201831" y="1792507"/>
            <a:ext cx="4190399" cy="4608294"/>
          </a:xfrm>
        </p:spPr>
        <p:txBody>
          <a:bodyPr/>
          <a:lstStyle>
            <a:lvl1pPr marL="228600" indent="-228600">
              <a:buSzPct val="120000"/>
              <a:buFontTx/>
              <a:buBlip>
                <a:blip r:embed="rId3"/>
              </a:buBlip>
              <a:defRPr sz="2600">
                <a:solidFill>
                  <a:schemeClr val="tx1">
                    <a:lumMod val="85000"/>
                    <a:lumOff val="15000"/>
                  </a:schemeClr>
                </a:solidFill>
                <a:latin typeface="微软雅黑" panose="020B0503020204020204" pitchFamily="34" charset="-122"/>
                <a:ea typeface="微软雅黑" panose="020B0503020204020204" pitchFamily="34" charset="-122"/>
              </a:defRPr>
            </a:lvl1pPr>
            <a:lvl2pPr marL="685800" indent="-228600">
              <a:buSzPct val="120000"/>
              <a:buFontTx/>
              <a:buBlip>
                <a:blip r:embed="rId4"/>
              </a:buBlip>
              <a:defRPr>
                <a:solidFill>
                  <a:schemeClr val="tx1">
                    <a:lumMod val="85000"/>
                    <a:lumOff val="15000"/>
                  </a:schemeClr>
                </a:solidFill>
                <a:latin typeface="微软雅黑" panose="020B0503020204020204" pitchFamily="34" charset="-122"/>
                <a:ea typeface="微软雅黑" panose="020B0503020204020204" pitchFamily="34" charset="-122"/>
              </a:defRPr>
            </a:lvl2pPr>
            <a:lvl3pPr marL="1143000" indent="-228600">
              <a:buSzPct val="120000"/>
              <a:buFontTx/>
              <a:buBlip>
                <a:blip r:embed="rId5"/>
              </a:buBlip>
              <a:defRPr>
                <a:solidFill>
                  <a:schemeClr val="tx1">
                    <a:lumMod val="85000"/>
                    <a:lumOff val="15000"/>
                  </a:schemeClr>
                </a:solidFill>
                <a:latin typeface="微软雅黑" panose="020B0503020204020204" pitchFamily="34" charset="-122"/>
                <a:ea typeface="微软雅黑" panose="020B0503020204020204" pitchFamily="34" charset="-122"/>
              </a:defRPr>
            </a:lvl3pPr>
            <a:lvl4pPr marL="1714500" indent="-342900">
              <a:buFont typeface="+mj-ea"/>
              <a:buAutoNum type="circleNumDbPlain"/>
              <a:defRPr>
                <a:solidFill>
                  <a:schemeClr val="tx1">
                    <a:lumMod val="85000"/>
                    <a:lumOff val="15000"/>
                  </a:schemeClr>
                </a:solidFill>
                <a:latin typeface="微软雅黑" panose="020B0503020204020204" pitchFamily="34" charset="-122"/>
                <a:ea typeface="微软雅黑" panose="020B0503020204020204" pitchFamily="34" charset="-122"/>
              </a:defRPr>
            </a:lvl4pPr>
            <a:lvl5pPr>
              <a:defRPr>
                <a:solidFill>
                  <a:schemeClr val="tx1">
                    <a:lumMod val="85000"/>
                    <a:lumOff val="15000"/>
                  </a:schemeClr>
                </a:solidFill>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3274014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三栏内容">
    <p:bg>
      <p:bgPr>
        <a:blipFill dpi="0" rotWithShape="1">
          <a:blip r:embed="rId2">
            <a:lum/>
          </a:blip>
          <a:srcRect/>
          <a:stretch>
            <a:fillRect l="-1000" t="-5000" b="-5000"/>
          </a:stretch>
        </a:blipFill>
        <a:effectLst/>
      </p:bgPr>
    </p:bg>
    <p:spTree>
      <p:nvGrpSpPr>
        <p:cNvPr id="1" name=""/>
        <p:cNvGrpSpPr/>
        <p:nvPr/>
      </p:nvGrpSpPr>
      <p:grpSpPr>
        <a:xfrm>
          <a:off x="0" y="0"/>
          <a:ext cx="0" cy="0"/>
          <a:chOff x="0" y="0"/>
          <a:chExt cx="0" cy="0"/>
        </a:xfrm>
      </p:grpSpPr>
      <p:sp>
        <p:nvSpPr>
          <p:cNvPr id="8" name="文本占位符 2"/>
          <p:cNvSpPr>
            <a:spLocks noGrp="1"/>
          </p:cNvSpPr>
          <p:nvPr>
            <p:ph type="body" idx="1" hasCustomPrompt="1"/>
          </p:nvPr>
        </p:nvSpPr>
        <p:spPr>
          <a:xfrm>
            <a:off x="1791269" y="1307618"/>
            <a:ext cx="2799871" cy="347165"/>
          </a:xfrm>
        </p:spPr>
        <p:txBody>
          <a:bodyPr anchor="b"/>
          <a:lstStyle>
            <a:lvl1pPr marL="0" indent="0">
              <a:buNone/>
              <a:defRPr sz="2000" b="1">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单击此处编辑文本样式</a:t>
            </a:r>
          </a:p>
        </p:txBody>
      </p:sp>
      <p:sp>
        <p:nvSpPr>
          <p:cNvPr id="9" name="文本占位符 4"/>
          <p:cNvSpPr>
            <a:spLocks noGrp="1"/>
          </p:cNvSpPr>
          <p:nvPr>
            <p:ph type="body" sz="quarter" idx="3" hasCustomPrompt="1"/>
          </p:nvPr>
        </p:nvSpPr>
        <p:spPr>
          <a:xfrm>
            <a:off x="4693110" y="1307618"/>
            <a:ext cx="2798575" cy="347165"/>
          </a:xfrm>
        </p:spPr>
        <p:txBody>
          <a:bodyPr anchor="b"/>
          <a:lstStyle>
            <a:lvl1pPr marL="0" indent="0">
              <a:buNone/>
              <a:defRPr sz="2000" b="1">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单击此处编辑文本样式</a:t>
            </a:r>
          </a:p>
        </p:txBody>
      </p:sp>
      <p:sp>
        <p:nvSpPr>
          <p:cNvPr id="10" name="文本占位符 4"/>
          <p:cNvSpPr>
            <a:spLocks noGrp="1"/>
          </p:cNvSpPr>
          <p:nvPr>
            <p:ph type="body" sz="quarter" idx="10" hasCustomPrompt="1"/>
          </p:nvPr>
        </p:nvSpPr>
        <p:spPr>
          <a:xfrm>
            <a:off x="7593655" y="1307618"/>
            <a:ext cx="2798575" cy="347165"/>
          </a:xfrm>
        </p:spPr>
        <p:txBody>
          <a:bodyPr anchor="b"/>
          <a:lstStyle>
            <a:lvl1pPr marL="0" indent="0">
              <a:buNone/>
              <a:defRPr sz="2000" b="1">
                <a:solidFill>
                  <a:schemeClr val="tx1">
                    <a:lumMod val="85000"/>
                    <a:lumOff val="15000"/>
                  </a:schemeClr>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单击此处编辑文本样式</a:t>
            </a:r>
          </a:p>
        </p:txBody>
      </p:sp>
      <p:sp>
        <p:nvSpPr>
          <p:cNvPr id="14" name="标题 1"/>
          <p:cNvSpPr>
            <a:spLocks noGrp="1"/>
          </p:cNvSpPr>
          <p:nvPr>
            <p:ph type="title"/>
          </p:nvPr>
        </p:nvSpPr>
        <p:spPr>
          <a:xfrm>
            <a:off x="1785032" y="377895"/>
            <a:ext cx="8607198" cy="792000"/>
          </a:xfrm>
        </p:spPr>
        <p:txBody>
          <a:bodyPr/>
          <a:lstStyle>
            <a:lvl1pPr algn="ctr">
              <a:defRPr b="1">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15" name="内容占位符 2"/>
          <p:cNvSpPr>
            <a:spLocks noGrp="1"/>
          </p:cNvSpPr>
          <p:nvPr>
            <p:ph idx="11"/>
          </p:nvPr>
        </p:nvSpPr>
        <p:spPr>
          <a:xfrm>
            <a:off x="1785032" y="1792507"/>
            <a:ext cx="2806108" cy="4608294"/>
          </a:xfrm>
        </p:spPr>
        <p:txBody>
          <a:bodyPr>
            <a:normAutofit/>
          </a:bodyPr>
          <a:lstStyle>
            <a:lvl1pPr marL="228600" indent="-228600">
              <a:buSzPct val="120000"/>
              <a:buFontTx/>
              <a:buBlip>
                <a:blip r:embed="rId3"/>
              </a:buBlip>
              <a:defRPr sz="2000">
                <a:solidFill>
                  <a:schemeClr val="tx1">
                    <a:lumMod val="85000"/>
                    <a:lumOff val="15000"/>
                  </a:schemeClr>
                </a:solidFill>
                <a:latin typeface="微软雅黑" panose="020B0503020204020204" pitchFamily="34" charset="-122"/>
                <a:ea typeface="微软雅黑" panose="020B0503020204020204" pitchFamily="34" charset="-122"/>
              </a:defRPr>
            </a:lvl1pPr>
            <a:lvl2pPr marL="685800" indent="-228600">
              <a:buSzPct val="120000"/>
              <a:buFontTx/>
              <a:buBlip>
                <a:blip r:embed="rId4"/>
              </a:buBlip>
              <a:defRPr sz="1800">
                <a:solidFill>
                  <a:schemeClr val="tx1">
                    <a:lumMod val="85000"/>
                    <a:lumOff val="15000"/>
                  </a:schemeClr>
                </a:solidFill>
                <a:latin typeface="微软雅黑" panose="020B0503020204020204" pitchFamily="34" charset="-122"/>
                <a:ea typeface="微软雅黑" panose="020B0503020204020204" pitchFamily="34" charset="-122"/>
              </a:defRPr>
            </a:lvl2pPr>
            <a:lvl3pPr marL="1143000" indent="-228600">
              <a:buSzPct val="120000"/>
              <a:buFontTx/>
              <a:buBlip>
                <a:blip r:embed="rId5"/>
              </a:buBlip>
              <a:defRPr sz="1600">
                <a:solidFill>
                  <a:schemeClr val="tx1">
                    <a:lumMod val="85000"/>
                    <a:lumOff val="15000"/>
                  </a:schemeClr>
                </a:solidFill>
                <a:latin typeface="微软雅黑" panose="020B0503020204020204" pitchFamily="34" charset="-122"/>
                <a:ea typeface="微软雅黑" panose="020B0503020204020204" pitchFamily="34" charset="-122"/>
              </a:defRPr>
            </a:lvl3pPr>
            <a:lvl4pPr marL="1714500" indent="-342900">
              <a:buFont typeface="+mj-ea"/>
              <a:buAutoNum type="circleNumDbPlain"/>
              <a:defRPr sz="1400">
                <a:solidFill>
                  <a:schemeClr val="tx1">
                    <a:lumMod val="85000"/>
                    <a:lumOff val="15000"/>
                  </a:schemeClr>
                </a:solidFill>
                <a:latin typeface="微软雅黑" panose="020B0503020204020204" pitchFamily="34" charset="-122"/>
                <a:ea typeface="微软雅黑" panose="020B0503020204020204" pitchFamily="34" charset="-122"/>
              </a:defRPr>
            </a:lvl4pPr>
            <a:lvl5pPr>
              <a:defRPr sz="1400">
                <a:solidFill>
                  <a:schemeClr val="tx1">
                    <a:lumMod val="85000"/>
                    <a:lumOff val="15000"/>
                  </a:schemeClr>
                </a:solidFill>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2"/>
          <p:cNvSpPr>
            <a:spLocks noGrp="1"/>
          </p:cNvSpPr>
          <p:nvPr>
            <p:ph idx="12"/>
          </p:nvPr>
        </p:nvSpPr>
        <p:spPr>
          <a:xfrm>
            <a:off x="4685577" y="1792507"/>
            <a:ext cx="2806108" cy="4608294"/>
          </a:xfrm>
        </p:spPr>
        <p:txBody>
          <a:bodyPr>
            <a:normAutofit/>
          </a:bodyPr>
          <a:lstStyle>
            <a:lvl1pPr marL="228600" indent="-228600">
              <a:buSzPct val="120000"/>
              <a:buFontTx/>
              <a:buBlip>
                <a:blip r:embed="rId3"/>
              </a:buBlip>
              <a:defRPr sz="2000">
                <a:solidFill>
                  <a:schemeClr val="tx1">
                    <a:lumMod val="85000"/>
                    <a:lumOff val="15000"/>
                  </a:schemeClr>
                </a:solidFill>
                <a:latin typeface="微软雅黑" panose="020B0503020204020204" pitchFamily="34" charset="-122"/>
                <a:ea typeface="微软雅黑" panose="020B0503020204020204" pitchFamily="34" charset="-122"/>
              </a:defRPr>
            </a:lvl1pPr>
            <a:lvl2pPr marL="685800" indent="-228600">
              <a:buSzPct val="120000"/>
              <a:buFontTx/>
              <a:buBlip>
                <a:blip r:embed="rId4"/>
              </a:buBlip>
              <a:defRPr sz="1800">
                <a:solidFill>
                  <a:schemeClr val="tx1">
                    <a:lumMod val="85000"/>
                    <a:lumOff val="15000"/>
                  </a:schemeClr>
                </a:solidFill>
                <a:latin typeface="微软雅黑" panose="020B0503020204020204" pitchFamily="34" charset="-122"/>
                <a:ea typeface="微软雅黑" panose="020B0503020204020204" pitchFamily="34" charset="-122"/>
              </a:defRPr>
            </a:lvl2pPr>
            <a:lvl3pPr marL="1143000" indent="-228600">
              <a:buSzPct val="120000"/>
              <a:buFontTx/>
              <a:buBlip>
                <a:blip r:embed="rId5"/>
              </a:buBlip>
              <a:defRPr sz="1600">
                <a:solidFill>
                  <a:schemeClr val="tx1">
                    <a:lumMod val="85000"/>
                    <a:lumOff val="15000"/>
                  </a:schemeClr>
                </a:solidFill>
                <a:latin typeface="微软雅黑" panose="020B0503020204020204" pitchFamily="34" charset="-122"/>
                <a:ea typeface="微软雅黑" panose="020B0503020204020204" pitchFamily="34" charset="-122"/>
              </a:defRPr>
            </a:lvl3pPr>
            <a:lvl4pPr marL="1714500" indent="-342900">
              <a:buFont typeface="+mj-ea"/>
              <a:buAutoNum type="circleNumDbPlain"/>
              <a:defRPr sz="1400">
                <a:solidFill>
                  <a:schemeClr val="tx1">
                    <a:lumMod val="85000"/>
                    <a:lumOff val="15000"/>
                  </a:schemeClr>
                </a:solidFill>
                <a:latin typeface="微软雅黑" panose="020B0503020204020204" pitchFamily="34" charset="-122"/>
                <a:ea typeface="微软雅黑" panose="020B0503020204020204" pitchFamily="34" charset="-122"/>
              </a:defRPr>
            </a:lvl4pPr>
            <a:lvl5pPr>
              <a:defRPr sz="1400">
                <a:solidFill>
                  <a:schemeClr val="tx1">
                    <a:lumMod val="85000"/>
                    <a:lumOff val="15000"/>
                  </a:schemeClr>
                </a:solidFill>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8" name="内容占位符 2"/>
          <p:cNvSpPr>
            <a:spLocks noGrp="1"/>
          </p:cNvSpPr>
          <p:nvPr>
            <p:ph idx="13"/>
          </p:nvPr>
        </p:nvSpPr>
        <p:spPr>
          <a:xfrm>
            <a:off x="7586122" y="1792506"/>
            <a:ext cx="2806108" cy="4608294"/>
          </a:xfrm>
        </p:spPr>
        <p:txBody>
          <a:bodyPr>
            <a:normAutofit/>
          </a:bodyPr>
          <a:lstStyle>
            <a:lvl1pPr marL="228600" indent="-228600">
              <a:buSzPct val="120000"/>
              <a:buFontTx/>
              <a:buBlip>
                <a:blip r:embed="rId3"/>
              </a:buBlip>
              <a:defRPr sz="2000">
                <a:solidFill>
                  <a:schemeClr val="tx1">
                    <a:lumMod val="85000"/>
                    <a:lumOff val="15000"/>
                  </a:schemeClr>
                </a:solidFill>
                <a:latin typeface="微软雅黑" panose="020B0503020204020204" pitchFamily="34" charset="-122"/>
                <a:ea typeface="微软雅黑" panose="020B0503020204020204" pitchFamily="34" charset="-122"/>
              </a:defRPr>
            </a:lvl1pPr>
            <a:lvl2pPr marL="685800" indent="-228600">
              <a:buSzPct val="120000"/>
              <a:buFontTx/>
              <a:buBlip>
                <a:blip r:embed="rId4"/>
              </a:buBlip>
              <a:defRPr sz="1800">
                <a:solidFill>
                  <a:schemeClr val="tx1">
                    <a:lumMod val="85000"/>
                    <a:lumOff val="15000"/>
                  </a:schemeClr>
                </a:solidFill>
                <a:latin typeface="微软雅黑" panose="020B0503020204020204" pitchFamily="34" charset="-122"/>
                <a:ea typeface="微软雅黑" panose="020B0503020204020204" pitchFamily="34" charset="-122"/>
              </a:defRPr>
            </a:lvl2pPr>
            <a:lvl3pPr marL="1143000" indent="-228600">
              <a:buSzPct val="120000"/>
              <a:buFontTx/>
              <a:buBlip>
                <a:blip r:embed="rId5"/>
              </a:buBlip>
              <a:defRPr sz="1600">
                <a:solidFill>
                  <a:schemeClr val="tx1">
                    <a:lumMod val="85000"/>
                    <a:lumOff val="15000"/>
                  </a:schemeClr>
                </a:solidFill>
                <a:latin typeface="微软雅黑" panose="020B0503020204020204" pitchFamily="34" charset="-122"/>
                <a:ea typeface="微软雅黑" panose="020B0503020204020204" pitchFamily="34" charset="-122"/>
              </a:defRPr>
            </a:lvl3pPr>
            <a:lvl4pPr marL="1714500" indent="-342900">
              <a:buFont typeface="+mj-ea"/>
              <a:buAutoNum type="circleNumDbPlain"/>
              <a:defRPr sz="1400">
                <a:solidFill>
                  <a:schemeClr val="tx1">
                    <a:lumMod val="85000"/>
                    <a:lumOff val="15000"/>
                  </a:schemeClr>
                </a:solidFill>
                <a:latin typeface="微软雅黑" panose="020B0503020204020204" pitchFamily="34" charset="-122"/>
                <a:ea typeface="微软雅黑" panose="020B0503020204020204" pitchFamily="34" charset="-122"/>
              </a:defRPr>
            </a:lvl4pPr>
            <a:lvl5pPr>
              <a:defRPr sz="1400">
                <a:solidFill>
                  <a:schemeClr val="tx1">
                    <a:lumMod val="85000"/>
                    <a:lumOff val="15000"/>
                  </a:schemeClr>
                </a:solidFill>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3760405611"/>
      </p:ext>
    </p:extLst>
  </p:cSld>
  <p:clrMapOvr>
    <a:masterClrMapping/>
  </p:clrMapOvr>
  <p:extLst mod="1">
    <p:ext uri="{DCECCB84-F9BA-43D5-87BE-67443E8EF086}">
      <p15:sldGuideLst xmlns:p15="http://schemas.microsoft.com/office/powerpoint/2012/main">
        <p15:guide id="1"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一张图片和内容">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6" name="内容占位符 2"/>
          <p:cNvSpPr>
            <a:spLocks noGrp="1"/>
          </p:cNvSpPr>
          <p:nvPr>
            <p:ph idx="17"/>
          </p:nvPr>
        </p:nvSpPr>
        <p:spPr>
          <a:xfrm>
            <a:off x="6096001" y="2046512"/>
            <a:ext cx="4978400" cy="3236687"/>
          </a:xfrm>
          <a:solidFill>
            <a:srgbClr val="3C3C3C"/>
          </a:solidFill>
          <a:ln w="63500">
            <a:noFill/>
            <a:miter lim="800000"/>
          </a:ln>
          <a:effectLst>
            <a:outerShdw blurRad="50800" dist="38100" dir="5400000" algn="t" rotWithShape="0">
              <a:prstClr val="black">
                <a:alpha val="40000"/>
              </a:prstClr>
            </a:outerShdw>
          </a:effectLst>
        </p:spPr>
        <p:txBody>
          <a:bodyPr>
            <a:normAutofit/>
          </a:bodyPr>
          <a:lstStyle>
            <a:lvl1pPr marL="228600" indent="-228600">
              <a:buSzPct val="120000"/>
              <a:buFontTx/>
              <a:buBlip>
                <a:blip r:embed="rId3"/>
              </a:buBlip>
              <a:defRPr sz="2000">
                <a:solidFill>
                  <a:schemeClr val="bg1"/>
                </a:solidFill>
                <a:latin typeface="微软雅黑" panose="020B0503020204020204" pitchFamily="34" charset="-122"/>
                <a:ea typeface="微软雅黑" panose="020B0503020204020204" pitchFamily="34" charset="-122"/>
              </a:defRPr>
            </a:lvl1pPr>
            <a:lvl2pPr marL="685800" indent="-228600">
              <a:buSzPct val="120000"/>
              <a:buFontTx/>
              <a:buBlip>
                <a:blip r:embed="rId4"/>
              </a:buBlip>
              <a:defRPr sz="1800">
                <a:solidFill>
                  <a:schemeClr val="bg1"/>
                </a:solidFill>
                <a:latin typeface="微软雅黑" panose="020B0503020204020204" pitchFamily="34" charset="-122"/>
                <a:ea typeface="微软雅黑" panose="020B0503020204020204" pitchFamily="34" charset="-122"/>
              </a:defRPr>
            </a:lvl2pPr>
            <a:lvl3pPr marL="1143000" indent="-228600">
              <a:buSzPct val="120000"/>
              <a:buFontTx/>
              <a:buBlip>
                <a:blip r:embed="rId5"/>
              </a:buBlip>
              <a:defRPr sz="1600">
                <a:solidFill>
                  <a:schemeClr val="bg1"/>
                </a:solidFill>
                <a:latin typeface="微软雅黑" panose="020B0503020204020204" pitchFamily="34" charset="-122"/>
                <a:ea typeface="微软雅黑" panose="020B0503020204020204" pitchFamily="34" charset="-122"/>
              </a:defRPr>
            </a:lvl3pPr>
            <a:lvl4pPr marL="1714500" indent="-342900">
              <a:buFont typeface="+mj-ea"/>
              <a:buAutoNum type="circleNumDbPlain"/>
              <a:defRPr sz="1400">
                <a:solidFill>
                  <a:schemeClr val="bg1"/>
                </a:solidFill>
                <a:latin typeface="微软雅黑" panose="020B0503020204020204" pitchFamily="34" charset="-122"/>
                <a:ea typeface="微软雅黑" panose="020B0503020204020204" pitchFamily="34" charset="-122"/>
              </a:defRPr>
            </a:lvl4pPr>
            <a:lvl5pPr>
              <a:defRPr sz="1400">
                <a:solidFill>
                  <a:schemeClr val="bg1"/>
                </a:solidFill>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8" name="图片占位符 7"/>
          <p:cNvSpPr>
            <a:spLocks noGrp="1"/>
          </p:cNvSpPr>
          <p:nvPr>
            <p:ph type="pic" sz="quarter" idx="10" hasCustomPrompt="1"/>
          </p:nvPr>
        </p:nvSpPr>
        <p:spPr>
          <a:xfrm>
            <a:off x="1129553" y="2046512"/>
            <a:ext cx="4966447" cy="3236687"/>
          </a:xfrm>
          <a:solidFill>
            <a:schemeClr val="bg1"/>
          </a:solidFill>
          <a:ln w="31750">
            <a:noFill/>
            <a:miter lim="800000"/>
          </a:ln>
          <a:effectLst>
            <a:outerShdw blurRad="50800" dist="38100" dir="8100000" algn="tr" rotWithShape="0">
              <a:prstClr val="black">
                <a:alpha val="40000"/>
              </a:prstClr>
            </a:outerShdw>
          </a:effectLst>
        </p:spPr>
        <p:txBody>
          <a:bodyPr anchor="ctr">
            <a:normAutofit/>
          </a:bodyPr>
          <a:lstStyle>
            <a:lvl1pPr algn="ctr">
              <a:defRPr sz="2000">
                <a:solidFill>
                  <a:srgbClr val="3C3C3C"/>
                </a:solidFill>
                <a:latin typeface="微软雅黑" panose="020B0503020204020204" pitchFamily="34" charset="-122"/>
                <a:ea typeface="微软雅黑" panose="020B0503020204020204" pitchFamily="34" charset="-122"/>
              </a:defRPr>
            </a:lvl1pPr>
          </a:lstStyle>
          <a:p>
            <a:r>
              <a:rPr lang="zh-CN" altLang="en-US" dirty="0" smtClean="0"/>
              <a:t>单击添加图片</a:t>
            </a:r>
            <a:endParaRPr lang="zh-CN" altLang="en-US" dirty="0"/>
          </a:p>
        </p:txBody>
      </p:sp>
      <p:sp>
        <p:nvSpPr>
          <p:cNvPr id="7" name="标题 1"/>
          <p:cNvSpPr>
            <a:spLocks noGrp="1"/>
          </p:cNvSpPr>
          <p:nvPr>
            <p:ph type="title"/>
          </p:nvPr>
        </p:nvSpPr>
        <p:spPr>
          <a:xfrm>
            <a:off x="1129553" y="377895"/>
            <a:ext cx="9944847" cy="792000"/>
          </a:xfrm>
        </p:spPr>
        <p:txBody>
          <a:bodyPr/>
          <a:lstStyle>
            <a:lvl1pPr algn="ctr">
              <a:defRPr b="1">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533935331"/>
      </p:ext>
    </p:extLst>
  </p:cSld>
  <p:clrMapOvr>
    <a:masterClrMapping/>
  </p:clrMapOvr>
  <p:extLst mod="1">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两张图片和内容">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11" name="图片占位符 7"/>
          <p:cNvSpPr>
            <a:spLocks noGrp="1"/>
          </p:cNvSpPr>
          <p:nvPr>
            <p:ph type="pic" sz="quarter" idx="15" hasCustomPrompt="1"/>
          </p:nvPr>
        </p:nvSpPr>
        <p:spPr>
          <a:xfrm>
            <a:off x="1404602" y="1291771"/>
            <a:ext cx="4552947" cy="3168030"/>
          </a:xfrm>
          <a:solidFill>
            <a:schemeClr val="bg1"/>
          </a:solidFill>
          <a:ln w="31750">
            <a:noFill/>
            <a:miter lim="800000"/>
          </a:ln>
          <a:effectLst>
            <a:outerShdw blurRad="50800" dist="38100" dir="8100000" algn="tr" rotWithShape="0">
              <a:prstClr val="black">
                <a:alpha val="40000"/>
              </a:prstClr>
            </a:outerShdw>
          </a:effectLst>
        </p:spPr>
        <p:txBody>
          <a:bodyPr anchor="ctr">
            <a:normAutofit/>
          </a:bodyPr>
          <a:lstStyle>
            <a:lvl1pPr algn="ctr">
              <a:defRPr sz="2000">
                <a:solidFill>
                  <a:srgbClr val="3C3C3C"/>
                </a:solidFill>
                <a:latin typeface="微软雅黑" panose="020B0503020204020204" pitchFamily="34" charset="-122"/>
                <a:ea typeface="微软雅黑" panose="020B0503020204020204" pitchFamily="34" charset="-122"/>
              </a:defRPr>
            </a:lvl1pPr>
          </a:lstStyle>
          <a:p>
            <a:r>
              <a:rPr lang="zh-CN" altLang="en-US" dirty="0" smtClean="0"/>
              <a:t>单击添加图片</a:t>
            </a:r>
            <a:endParaRPr lang="zh-CN" altLang="en-US" dirty="0"/>
          </a:p>
        </p:txBody>
      </p:sp>
      <p:sp>
        <p:nvSpPr>
          <p:cNvPr id="13" name="图片占位符 7"/>
          <p:cNvSpPr>
            <a:spLocks noGrp="1"/>
          </p:cNvSpPr>
          <p:nvPr>
            <p:ph type="pic" sz="quarter" idx="16" hasCustomPrompt="1"/>
          </p:nvPr>
        </p:nvSpPr>
        <p:spPr>
          <a:xfrm>
            <a:off x="6229353" y="1291771"/>
            <a:ext cx="4552947" cy="3168030"/>
          </a:xfrm>
          <a:solidFill>
            <a:schemeClr val="bg1"/>
          </a:solidFill>
          <a:ln w="31750">
            <a:noFill/>
            <a:miter lim="800000"/>
          </a:ln>
          <a:effectLst>
            <a:outerShdw blurRad="50800" dist="38100" dir="8100000" algn="tr" rotWithShape="0">
              <a:prstClr val="black">
                <a:alpha val="40000"/>
              </a:prstClr>
            </a:outerShdw>
          </a:effectLst>
        </p:spPr>
        <p:txBody>
          <a:bodyPr anchor="ctr">
            <a:normAutofit/>
          </a:bodyPr>
          <a:lstStyle>
            <a:lvl1pPr algn="ctr">
              <a:defRPr sz="2000">
                <a:solidFill>
                  <a:srgbClr val="3C3C3C"/>
                </a:solidFill>
                <a:latin typeface="微软雅黑" panose="020B0503020204020204" pitchFamily="34" charset="-122"/>
                <a:ea typeface="微软雅黑" panose="020B0503020204020204" pitchFamily="34" charset="-122"/>
              </a:defRPr>
            </a:lvl1pPr>
          </a:lstStyle>
          <a:p>
            <a:r>
              <a:rPr lang="zh-CN" altLang="en-US" dirty="0" smtClean="0"/>
              <a:t>单击添加图片</a:t>
            </a:r>
            <a:endParaRPr lang="zh-CN" altLang="en-US" dirty="0"/>
          </a:p>
        </p:txBody>
      </p:sp>
      <p:sp>
        <p:nvSpPr>
          <p:cNvPr id="17" name="内容占位符 2"/>
          <p:cNvSpPr>
            <a:spLocks noGrp="1"/>
          </p:cNvSpPr>
          <p:nvPr>
            <p:ph idx="17"/>
          </p:nvPr>
        </p:nvSpPr>
        <p:spPr>
          <a:xfrm>
            <a:off x="1404602" y="4459802"/>
            <a:ext cx="4552947" cy="1883848"/>
          </a:xfrm>
          <a:solidFill>
            <a:srgbClr val="3C3C3C"/>
          </a:solidFill>
          <a:ln w="63500">
            <a:noFill/>
            <a:miter lim="800000"/>
          </a:ln>
          <a:effectLst>
            <a:outerShdw blurRad="50800" dist="38100" dir="8100000" algn="tr" rotWithShape="0">
              <a:prstClr val="black">
                <a:alpha val="40000"/>
              </a:prstClr>
            </a:outerShdw>
          </a:effectLst>
        </p:spPr>
        <p:txBody>
          <a:bodyPr>
            <a:normAutofit/>
          </a:bodyPr>
          <a:lstStyle>
            <a:lvl1pPr marL="228600" indent="-228600">
              <a:buSzPct val="120000"/>
              <a:buFontTx/>
              <a:buBlip>
                <a:blip r:embed="rId3"/>
              </a:buBlip>
              <a:defRPr sz="2000">
                <a:solidFill>
                  <a:schemeClr val="bg1"/>
                </a:solidFill>
                <a:latin typeface="微软雅黑" panose="020B0503020204020204" pitchFamily="34" charset="-122"/>
                <a:ea typeface="微软雅黑" panose="020B0503020204020204" pitchFamily="34" charset="-122"/>
              </a:defRPr>
            </a:lvl1pPr>
            <a:lvl2pPr marL="685800" indent="-228600">
              <a:buSzPct val="120000"/>
              <a:buFontTx/>
              <a:buBlip>
                <a:blip r:embed="rId4"/>
              </a:buBlip>
              <a:defRPr sz="1800">
                <a:solidFill>
                  <a:schemeClr val="bg1"/>
                </a:solidFill>
                <a:latin typeface="微软雅黑" panose="020B0503020204020204" pitchFamily="34" charset="-122"/>
                <a:ea typeface="微软雅黑" panose="020B0503020204020204" pitchFamily="34" charset="-122"/>
              </a:defRPr>
            </a:lvl2pPr>
            <a:lvl3pPr marL="1143000" indent="-228600">
              <a:buSzPct val="120000"/>
              <a:buFontTx/>
              <a:buBlip>
                <a:blip r:embed="rId5"/>
              </a:buBlip>
              <a:defRPr sz="1600">
                <a:solidFill>
                  <a:schemeClr val="bg1"/>
                </a:solidFill>
                <a:latin typeface="微软雅黑" panose="020B0503020204020204" pitchFamily="34" charset="-122"/>
                <a:ea typeface="微软雅黑" panose="020B0503020204020204" pitchFamily="34" charset="-122"/>
              </a:defRPr>
            </a:lvl3pPr>
            <a:lvl4pPr marL="1714500" indent="-342900">
              <a:buFont typeface="+mj-ea"/>
              <a:buAutoNum type="circleNumDbPlain"/>
              <a:defRPr sz="1400">
                <a:solidFill>
                  <a:schemeClr val="bg1"/>
                </a:solidFill>
                <a:latin typeface="微软雅黑" panose="020B0503020204020204" pitchFamily="34" charset="-122"/>
                <a:ea typeface="微软雅黑" panose="020B0503020204020204" pitchFamily="34" charset="-122"/>
              </a:defRPr>
            </a:lvl4pPr>
            <a:lvl5pPr>
              <a:defRPr sz="1400">
                <a:solidFill>
                  <a:schemeClr val="bg1"/>
                </a:solidFill>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2" name="内容占位符 2"/>
          <p:cNvSpPr>
            <a:spLocks noGrp="1"/>
          </p:cNvSpPr>
          <p:nvPr>
            <p:ph idx="18"/>
          </p:nvPr>
        </p:nvSpPr>
        <p:spPr>
          <a:xfrm>
            <a:off x="6229353" y="4459802"/>
            <a:ext cx="4552947" cy="1883848"/>
          </a:xfrm>
          <a:solidFill>
            <a:srgbClr val="3C3C3C"/>
          </a:solidFill>
          <a:ln w="63500">
            <a:noFill/>
            <a:miter lim="800000"/>
          </a:ln>
          <a:effectLst>
            <a:outerShdw blurRad="50800" dist="38100" dir="8100000" algn="tr" rotWithShape="0">
              <a:prstClr val="black">
                <a:alpha val="40000"/>
              </a:prstClr>
            </a:outerShdw>
          </a:effectLst>
        </p:spPr>
        <p:txBody>
          <a:bodyPr>
            <a:normAutofit/>
          </a:bodyPr>
          <a:lstStyle>
            <a:lvl1pPr marL="228600" indent="-228600">
              <a:buSzPct val="120000"/>
              <a:buFontTx/>
              <a:buBlip>
                <a:blip r:embed="rId3"/>
              </a:buBlip>
              <a:defRPr sz="2000">
                <a:solidFill>
                  <a:schemeClr val="bg1"/>
                </a:solidFill>
                <a:latin typeface="微软雅黑" panose="020B0503020204020204" pitchFamily="34" charset="-122"/>
                <a:ea typeface="微软雅黑" panose="020B0503020204020204" pitchFamily="34" charset="-122"/>
              </a:defRPr>
            </a:lvl1pPr>
            <a:lvl2pPr marL="685800" indent="-228600">
              <a:buSzPct val="120000"/>
              <a:buFontTx/>
              <a:buBlip>
                <a:blip r:embed="rId4"/>
              </a:buBlip>
              <a:defRPr sz="1800">
                <a:solidFill>
                  <a:schemeClr val="bg1"/>
                </a:solidFill>
                <a:latin typeface="微软雅黑" panose="020B0503020204020204" pitchFamily="34" charset="-122"/>
                <a:ea typeface="微软雅黑" panose="020B0503020204020204" pitchFamily="34" charset="-122"/>
              </a:defRPr>
            </a:lvl2pPr>
            <a:lvl3pPr marL="1143000" indent="-228600">
              <a:buSzPct val="120000"/>
              <a:buFontTx/>
              <a:buBlip>
                <a:blip r:embed="rId5"/>
              </a:buBlip>
              <a:defRPr sz="1600">
                <a:solidFill>
                  <a:schemeClr val="bg1"/>
                </a:solidFill>
                <a:latin typeface="微软雅黑" panose="020B0503020204020204" pitchFamily="34" charset="-122"/>
                <a:ea typeface="微软雅黑" panose="020B0503020204020204" pitchFamily="34" charset="-122"/>
              </a:defRPr>
            </a:lvl3pPr>
            <a:lvl4pPr marL="1714500" indent="-342900">
              <a:buFont typeface="+mj-ea"/>
              <a:buAutoNum type="circleNumDbPlain"/>
              <a:defRPr sz="1400">
                <a:solidFill>
                  <a:schemeClr val="bg1"/>
                </a:solidFill>
                <a:latin typeface="微软雅黑" panose="020B0503020204020204" pitchFamily="34" charset="-122"/>
                <a:ea typeface="微软雅黑" panose="020B0503020204020204" pitchFamily="34" charset="-122"/>
              </a:defRPr>
            </a:lvl4pPr>
            <a:lvl5pPr>
              <a:defRPr sz="1400">
                <a:solidFill>
                  <a:schemeClr val="bg1"/>
                </a:solidFill>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7" name="标题 1"/>
          <p:cNvSpPr>
            <a:spLocks noGrp="1"/>
          </p:cNvSpPr>
          <p:nvPr>
            <p:ph type="title"/>
          </p:nvPr>
        </p:nvSpPr>
        <p:spPr>
          <a:xfrm>
            <a:off x="1404602" y="377895"/>
            <a:ext cx="9377698" cy="792000"/>
          </a:xfrm>
        </p:spPr>
        <p:txBody>
          <a:bodyPr/>
          <a:lstStyle>
            <a:lvl1pPr algn="ctr">
              <a:defRPr b="1">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347982814"/>
      </p:ext>
    </p:extLst>
  </p:cSld>
  <p:clrMapOvr>
    <a:masterClrMapping/>
  </p:clrMapOvr>
  <p:extLst mod="1">
    <p:ext uri="{DCECCB84-F9BA-43D5-87BE-67443E8EF086}">
      <p15:sldGuideLst xmlns:p15="http://schemas.microsoft.com/office/powerpoint/2012/main">
        <p15:guide id="1"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三张图片和内容">
    <p:bg>
      <p:bgPr>
        <a:blipFill dpi="0" rotWithShape="1">
          <a:blip r:embed="rId2">
            <a:lum/>
          </a:blip>
          <a:srcRect/>
          <a:stretch>
            <a:fillRect l="-1000" t="-5000" b="-5000"/>
          </a:stretch>
        </a:blipFill>
        <a:effectLst/>
      </p:bgPr>
    </p:bg>
    <p:spTree>
      <p:nvGrpSpPr>
        <p:cNvPr id="1" name=""/>
        <p:cNvGrpSpPr/>
        <p:nvPr/>
      </p:nvGrpSpPr>
      <p:grpSpPr>
        <a:xfrm>
          <a:off x="0" y="0"/>
          <a:ext cx="0" cy="0"/>
          <a:chOff x="0" y="0"/>
          <a:chExt cx="0" cy="0"/>
        </a:xfrm>
      </p:grpSpPr>
      <p:sp>
        <p:nvSpPr>
          <p:cNvPr id="11" name="图片占位符 7"/>
          <p:cNvSpPr>
            <a:spLocks noGrp="1"/>
          </p:cNvSpPr>
          <p:nvPr>
            <p:ph type="pic" sz="quarter" idx="18" hasCustomPrompt="1"/>
          </p:nvPr>
        </p:nvSpPr>
        <p:spPr>
          <a:xfrm>
            <a:off x="1156953" y="1277258"/>
            <a:ext cx="3148348" cy="3145730"/>
          </a:xfrm>
          <a:solidFill>
            <a:schemeClr val="bg1"/>
          </a:solidFill>
          <a:ln w="31750">
            <a:noFill/>
            <a:miter lim="800000"/>
          </a:ln>
          <a:effectLst>
            <a:outerShdw blurRad="50800" dist="38100" dir="8100000" algn="tr" rotWithShape="0">
              <a:prstClr val="black">
                <a:alpha val="40000"/>
              </a:prstClr>
            </a:outerShdw>
          </a:effectLst>
        </p:spPr>
        <p:txBody>
          <a:bodyPr anchor="ctr">
            <a:normAutofit/>
          </a:bodyPr>
          <a:lstStyle>
            <a:lvl1pPr algn="ctr">
              <a:defRPr sz="2000">
                <a:solidFill>
                  <a:srgbClr val="3C3C3C"/>
                </a:solidFill>
                <a:latin typeface="微软雅黑" panose="020B0503020204020204" pitchFamily="34" charset="-122"/>
                <a:ea typeface="微软雅黑" panose="020B0503020204020204" pitchFamily="34" charset="-122"/>
              </a:defRPr>
            </a:lvl1pPr>
          </a:lstStyle>
          <a:p>
            <a:r>
              <a:rPr lang="zh-CN" altLang="en-US" dirty="0" smtClean="0"/>
              <a:t>单击添加图片</a:t>
            </a:r>
            <a:endParaRPr lang="zh-CN" altLang="en-US" dirty="0"/>
          </a:p>
        </p:txBody>
      </p:sp>
      <p:sp>
        <p:nvSpPr>
          <p:cNvPr id="14" name="图片占位符 7"/>
          <p:cNvSpPr>
            <a:spLocks noGrp="1"/>
          </p:cNvSpPr>
          <p:nvPr>
            <p:ph type="pic" sz="quarter" idx="19" hasCustomPrompt="1"/>
          </p:nvPr>
        </p:nvSpPr>
        <p:spPr>
          <a:xfrm>
            <a:off x="4505830" y="1277258"/>
            <a:ext cx="3148348" cy="3145730"/>
          </a:xfrm>
          <a:solidFill>
            <a:schemeClr val="bg1"/>
          </a:solidFill>
          <a:ln w="31750">
            <a:noFill/>
            <a:miter lim="800000"/>
          </a:ln>
          <a:effectLst>
            <a:outerShdw blurRad="50800" dist="38100" dir="8100000" algn="tr" rotWithShape="0">
              <a:prstClr val="black">
                <a:alpha val="40000"/>
              </a:prstClr>
            </a:outerShdw>
          </a:effectLst>
        </p:spPr>
        <p:txBody>
          <a:bodyPr anchor="ctr">
            <a:normAutofit/>
          </a:bodyPr>
          <a:lstStyle>
            <a:lvl1pPr algn="ctr">
              <a:defRPr sz="2000">
                <a:solidFill>
                  <a:srgbClr val="3C3C3C"/>
                </a:solidFill>
                <a:latin typeface="微软雅黑" panose="020B0503020204020204" pitchFamily="34" charset="-122"/>
                <a:ea typeface="微软雅黑" panose="020B0503020204020204" pitchFamily="34" charset="-122"/>
              </a:defRPr>
            </a:lvl1pPr>
          </a:lstStyle>
          <a:p>
            <a:r>
              <a:rPr lang="zh-CN" altLang="en-US" dirty="0" smtClean="0"/>
              <a:t>单击添加图片</a:t>
            </a:r>
            <a:endParaRPr lang="zh-CN" altLang="en-US" dirty="0"/>
          </a:p>
        </p:txBody>
      </p:sp>
      <p:sp>
        <p:nvSpPr>
          <p:cNvPr id="17" name="图片占位符 7"/>
          <p:cNvSpPr>
            <a:spLocks noGrp="1"/>
          </p:cNvSpPr>
          <p:nvPr>
            <p:ph type="pic" sz="quarter" idx="20" hasCustomPrompt="1"/>
          </p:nvPr>
        </p:nvSpPr>
        <p:spPr>
          <a:xfrm>
            <a:off x="7854707" y="1277257"/>
            <a:ext cx="3148348" cy="3145730"/>
          </a:xfrm>
          <a:solidFill>
            <a:schemeClr val="bg1"/>
          </a:solidFill>
          <a:ln w="31750">
            <a:noFill/>
            <a:miter lim="800000"/>
          </a:ln>
          <a:effectLst>
            <a:outerShdw blurRad="50800" dist="38100" dir="8100000" algn="tr" rotWithShape="0">
              <a:prstClr val="black">
                <a:alpha val="40000"/>
              </a:prstClr>
            </a:outerShdw>
          </a:effectLst>
        </p:spPr>
        <p:txBody>
          <a:bodyPr anchor="ctr">
            <a:normAutofit/>
          </a:bodyPr>
          <a:lstStyle>
            <a:lvl1pPr algn="ctr">
              <a:defRPr sz="2000">
                <a:solidFill>
                  <a:srgbClr val="3C3C3C"/>
                </a:solidFill>
                <a:latin typeface="微软雅黑" panose="020B0503020204020204" pitchFamily="34" charset="-122"/>
                <a:ea typeface="微软雅黑" panose="020B0503020204020204" pitchFamily="34" charset="-122"/>
              </a:defRPr>
            </a:lvl1pPr>
          </a:lstStyle>
          <a:p>
            <a:r>
              <a:rPr lang="zh-CN" altLang="en-US" dirty="0" smtClean="0"/>
              <a:t>单击添加图片</a:t>
            </a:r>
            <a:endParaRPr lang="zh-CN" altLang="en-US" dirty="0"/>
          </a:p>
        </p:txBody>
      </p:sp>
      <p:sp>
        <p:nvSpPr>
          <p:cNvPr id="23" name="内容占位符 2"/>
          <p:cNvSpPr>
            <a:spLocks noGrp="1"/>
          </p:cNvSpPr>
          <p:nvPr>
            <p:ph idx="17"/>
          </p:nvPr>
        </p:nvSpPr>
        <p:spPr>
          <a:xfrm>
            <a:off x="1124187" y="4441387"/>
            <a:ext cx="3217625" cy="1883848"/>
          </a:xfrm>
          <a:solidFill>
            <a:srgbClr val="3C3C3C"/>
          </a:solidFill>
          <a:ln w="63500">
            <a:noFill/>
            <a:miter lim="800000"/>
          </a:ln>
          <a:effectLst>
            <a:outerShdw blurRad="50800" dist="38100" dir="8100000" algn="tr" rotWithShape="0">
              <a:prstClr val="black">
                <a:alpha val="40000"/>
              </a:prstClr>
            </a:outerShdw>
          </a:effectLst>
        </p:spPr>
        <p:txBody>
          <a:bodyPr>
            <a:normAutofit/>
          </a:bodyPr>
          <a:lstStyle>
            <a:lvl1pPr marL="228600" indent="-228600">
              <a:buSzPct val="120000"/>
              <a:buFontTx/>
              <a:buBlip>
                <a:blip r:embed="rId3"/>
              </a:buBlip>
              <a:defRPr sz="2000">
                <a:solidFill>
                  <a:schemeClr val="bg1"/>
                </a:solidFill>
                <a:latin typeface="微软雅黑" panose="020B0503020204020204" pitchFamily="34" charset="-122"/>
                <a:ea typeface="微软雅黑" panose="020B0503020204020204" pitchFamily="34" charset="-122"/>
              </a:defRPr>
            </a:lvl1pPr>
            <a:lvl2pPr marL="685800" indent="-228600">
              <a:buSzPct val="120000"/>
              <a:buFontTx/>
              <a:buBlip>
                <a:blip r:embed="rId4"/>
              </a:buBlip>
              <a:defRPr sz="1800">
                <a:solidFill>
                  <a:schemeClr val="bg1"/>
                </a:solidFill>
                <a:latin typeface="微软雅黑" panose="020B0503020204020204" pitchFamily="34" charset="-122"/>
                <a:ea typeface="微软雅黑" panose="020B0503020204020204" pitchFamily="34" charset="-122"/>
              </a:defRPr>
            </a:lvl2pPr>
            <a:lvl3pPr marL="1143000" indent="-228600">
              <a:buSzPct val="120000"/>
              <a:buFontTx/>
              <a:buBlip>
                <a:blip r:embed="rId5"/>
              </a:buBlip>
              <a:defRPr sz="1600">
                <a:solidFill>
                  <a:schemeClr val="bg1"/>
                </a:solidFill>
                <a:latin typeface="微软雅黑" panose="020B0503020204020204" pitchFamily="34" charset="-122"/>
                <a:ea typeface="微软雅黑" panose="020B0503020204020204" pitchFamily="34" charset="-122"/>
              </a:defRPr>
            </a:lvl3pPr>
            <a:lvl4pPr marL="1714500" indent="-342900">
              <a:buFont typeface="+mj-ea"/>
              <a:buAutoNum type="circleNumDbPlain"/>
              <a:defRPr sz="1400">
                <a:solidFill>
                  <a:schemeClr val="bg1"/>
                </a:solidFill>
                <a:latin typeface="微软雅黑" panose="020B0503020204020204" pitchFamily="34" charset="-122"/>
                <a:ea typeface="微软雅黑" panose="020B0503020204020204" pitchFamily="34" charset="-122"/>
              </a:defRPr>
            </a:lvl4pPr>
            <a:lvl5pPr>
              <a:defRPr sz="1400">
                <a:solidFill>
                  <a:schemeClr val="bg1"/>
                </a:solidFill>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4" name="内容占位符 2"/>
          <p:cNvSpPr>
            <a:spLocks noGrp="1"/>
          </p:cNvSpPr>
          <p:nvPr>
            <p:ph idx="21"/>
          </p:nvPr>
        </p:nvSpPr>
        <p:spPr>
          <a:xfrm>
            <a:off x="4467226" y="4441387"/>
            <a:ext cx="3219392" cy="1883848"/>
          </a:xfrm>
          <a:solidFill>
            <a:srgbClr val="3C3C3C"/>
          </a:solidFill>
          <a:ln w="63500">
            <a:noFill/>
            <a:miter lim="800000"/>
          </a:ln>
          <a:effectLst>
            <a:outerShdw blurRad="50800" dist="38100" dir="8100000" algn="tr" rotWithShape="0">
              <a:prstClr val="black">
                <a:alpha val="40000"/>
              </a:prstClr>
            </a:outerShdw>
          </a:effectLst>
        </p:spPr>
        <p:txBody>
          <a:bodyPr>
            <a:normAutofit/>
          </a:bodyPr>
          <a:lstStyle>
            <a:lvl1pPr marL="228600" indent="-228600">
              <a:buSzPct val="120000"/>
              <a:buFontTx/>
              <a:buBlip>
                <a:blip r:embed="rId3"/>
              </a:buBlip>
              <a:defRPr sz="2000">
                <a:solidFill>
                  <a:schemeClr val="bg1"/>
                </a:solidFill>
                <a:latin typeface="微软雅黑" panose="020B0503020204020204" pitchFamily="34" charset="-122"/>
                <a:ea typeface="微软雅黑" panose="020B0503020204020204" pitchFamily="34" charset="-122"/>
              </a:defRPr>
            </a:lvl1pPr>
            <a:lvl2pPr marL="685800" indent="-228600">
              <a:buSzPct val="120000"/>
              <a:buFontTx/>
              <a:buBlip>
                <a:blip r:embed="rId4"/>
              </a:buBlip>
              <a:defRPr sz="1800">
                <a:solidFill>
                  <a:schemeClr val="bg1"/>
                </a:solidFill>
                <a:latin typeface="微软雅黑" panose="020B0503020204020204" pitchFamily="34" charset="-122"/>
                <a:ea typeface="微软雅黑" panose="020B0503020204020204" pitchFamily="34" charset="-122"/>
              </a:defRPr>
            </a:lvl2pPr>
            <a:lvl3pPr marL="1143000" indent="-228600">
              <a:buSzPct val="120000"/>
              <a:buFontTx/>
              <a:buBlip>
                <a:blip r:embed="rId5"/>
              </a:buBlip>
              <a:defRPr sz="1600">
                <a:solidFill>
                  <a:schemeClr val="bg1"/>
                </a:solidFill>
                <a:latin typeface="微软雅黑" panose="020B0503020204020204" pitchFamily="34" charset="-122"/>
                <a:ea typeface="微软雅黑" panose="020B0503020204020204" pitchFamily="34" charset="-122"/>
              </a:defRPr>
            </a:lvl3pPr>
            <a:lvl4pPr marL="1714500" indent="-342900">
              <a:buFont typeface="+mj-ea"/>
              <a:buAutoNum type="circleNumDbPlain"/>
              <a:defRPr sz="1400">
                <a:solidFill>
                  <a:schemeClr val="bg1"/>
                </a:solidFill>
                <a:latin typeface="微软雅黑" panose="020B0503020204020204" pitchFamily="34" charset="-122"/>
                <a:ea typeface="微软雅黑" panose="020B0503020204020204" pitchFamily="34" charset="-122"/>
              </a:defRPr>
            </a:lvl4pPr>
            <a:lvl5pPr>
              <a:defRPr sz="1400">
                <a:solidFill>
                  <a:schemeClr val="bg1"/>
                </a:solidFill>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5" name="内容占位符 2"/>
          <p:cNvSpPr>
            <a:spLocks noGrp="1"/>
          </p:cNvSpPr>
          <p:nvPr>
            <p:ph idx="22"/>
          </p:nvPr>
        </p:nvSpPr>
        <p:spPr>
          <a:xfrm>
            <a:off x="7812033" y="4441387"/>
            <a:ext cx="3223566" cy="1883848"/>
          </a:xfrm>
          <a:solidFill>
            <a:srgbClr val="3C3C3C"/>
          </a:solidFill>
          <a:ln w="63500">
            <a:noFill/>
            <a:miter lim="800000"/>
          </a:ln>
          <a:effectLst>
            <a:outerShdw blurRad="50800" dist="38100" dir="8100000" algn="tr" rotWithShape="0">
              <a:prstClr val="black">
                <a:alpha val="40000"/>
              </a:prstClr>
            </a:outerShdw>
          </a:effectLst>
        </p:spPr>
        <p:txBody>
          <a:bodyPr>
            <a:normAutofit/>
          </a:bodyPr>
          <a:lstStyle>
            <a:lvl1pPr marL="228600" indent="-228600">
              <a:buSzPct val="120000"/>
              <a:buFontTx/>
              <a:buBlip>
                <a:blip r:embed="rId3"/>
              </a:buBlip>
              <a:defRPr sz="2000">
                <a:solidFill>
                  <a:schemeClr val="bg1"/>
                </a:solidFill>
                <a:latin typeface="微软雅黑" panose="020B0503020204020204" pitchFamily="34" charset="-122"/>
                <a:ea typeface="微软雅黑" panose="020B0503020204020204" pitchFamily="34" charset="-122"/>
              </a:defRPr>
            </a:lvl1pPr>
            <a:lvl2pPr marL="685800" indent="-228600">
              <a:buSzPct val="120000"/>
              <a:buFontTx/>
              <a:buBlip>
                <a:blip r:embed="rId4"/>
              </a:buBlip>
              <a:defRPr sz="1800">
                <a:solidFill>
                  <a:schemeClr val="bg1"/>
                </a:solidFill>
                <a:latin typeface="微软雅黑" panose="020B0503020204020204" pitchFamily="34" charset="-122"/>
                <a:ea typeface="微软雅黑" panose="020B0503020204020204" pitchFamily="34" charset="-122"/>
              </a:defRPr>
            </a:lvl2pPr>
            <a:lvl3pPr marL="1143000" indent="-228600">
              <a:buSzPct val="120000"/>
              <a:buFontTx/>
              <a:buBlip>
                <a:blip r:embed="rId5"/>
              </a:buBlip>
              <a:defRPr sz="1600">
                <a:solidFill>
                  <a:schemeClr val="bg1"/>
                </a:solidFill>
                <a:latin typeface="微软雅黑" panose="020B0503020204020204" pitchFamily="34" charset="-122"/>
                <a:ea typeface="微软雅黑" panose="020B0503020204020204" pitchFamily="34" charset="-122"/>
              </a:defRPr>
            </a:lvl3pPr>
            <a:lvl4pPr marL="1714500" indent="-342900">
              <a:buFont typeface="+mj-ea"/>
              <a:buAutoNum type="circleNumDbPlain"/>
              <a:defRPr sz="1400">
                <a:solidFill>
                  <a:schemeClr val="bg1"/>
                </a:solidFill>
                <a:latin typeface="微软雅黑" panose="020B0503020204020204" pitchFamily="34" charset="-122"/>
                <a:ea typeface="微软雅黑" panose="020B0503020204020204" pitchFamily="34" charset="-122"/>
              </a:defRPr>
            </a:lvl4pPr>
            <a:lvl5pPr>
              <a:defRPr sz="1400">
                <a:solidFill>
                  <a:schemeClr val="bg1"/>
                </a:solidFill>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9" name="标题 1"/>
          <p:cNvSpPr>
            <a:spLocks noGrp="1"/>
          </p:cNvSpPr>
          <p:nvPr>
            <p:ph type="title"/>
          </p:nvPr>
        </p:nvSpPr>
        <p:spPr>
          <a:xfrm>
            <a:off x="1156953" y="377895"/>
            <a:ext cx="9846102" cy="792000"/>
          </a:xfrm>
        </p:spPr>
        <p:txBody>
          <a:bodyPr/>
          <a:lstStyle>
            <a:lvl1pPr algn="ctr">
              <a:defRPr b="1">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3529461298"/>
      </p:ext>
    </p:extLst>
  </p:cSld>
  <p:clrMapOvr>
    <a:masterClrMapping/>
  </p:clrMapOvr>
  <p:extLst mod="1">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558A7-513C-47BE-9B6D-29FE45CBE407}" type="datetimeFigureOut">
              <a:rPr lang="zh-CN" altLang="en-US" smtClean="0"/>
              <a:t>2018/12/23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FE8B8F-0AD3-4B91-89A9-EA0C1FE92438}" type="slidenum">
              <a:rPr lang="zh-CN" altLang="en-US" smtClean="0"/>
              <a:t>‹#›</a:t>
            </a:fld>
            <a:endParaRPr lang="zh-CN" altLang="en-US"/>
          </a:p>
        </p:txBody>
      </p:sp>
    </p:spTree>
    <p:extLst>
      <p:ext uri="{BB962C8B-B14F-4D97-AF65-F5344CB8AC3E}">
        <p14:creationId xmlns:p14="http://schemas.microsoft.com/office/powerpoint/2010/main" val="3239495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62" r:id="rId7"/>
    <p:sldLayoutId id="2147483663" r:id="rId8"/>
    <p:sldLayoutId id="2147483664" r:id="rId9"/>
    <p:sldLayoutId id="2147483661" r:id="rId10"/>
    <p:sldLayoutId id="21474836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华文新魏" panose="02010800040101010101" pitchFamily="2" charset="-122"/>
                <a:ea typeface="华文新魏" panose="02010800040101010101" pitchFamily="2" charset="-122"/>
              </a:rPr>
              <a:t>经济学导论复习</a:t>
            </a:r>
            <a:endParaRPr lang="zh-CN" altLang="en-US" dirty="0">
              <a:latin typeface="华文新魏" panose="02010800040101010101" pitchFamily="2" charset="-122"/>
              <a:ea typeface="华文新魏" panose="02010800040101010101" pitchFamily="2" charset="-122"/>
            </a:endParaRPr>
          </a:p>
        </p:txBody>
      </p:sp>
      <p:sp>
        <p:nvSpPr>
          <p:cNvPr id="3" name="副标题 2"/>
          <p:cNvSpPr>
            <a:spLocks noGrp="1"/>
          </p:cNvSpPr>
          <p:nvPr>
            <p:ph type="subTitle" idx="1"/>
          </p:nvPr>
        </p:nvSpPr>
        <p:spPr/>
        <p:txBody>
          <a:bodyPr/>
          <a:lstStyle/>
          <a:p>
            <a:r>
              <a:rPr lang="zh-CN" altLang="zh-CN" b="1" dirty="0">
                <a:latin typeface="华文行楷" panose="02010800040101010101" pitchFamily="2" charset="-122"/>
                <a:ea typeface="华文行楷" panose="02010800040101010101" pitchFamily="2" charset="-122"/>
              </a:rPr>
              <a:t>论述题</a:t>
            </a:r>
            <a:endParaRPr lang="zh-CN" altLang="en-US"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1828518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例</a:t>
            </a:r>
            <a:r>
              <a:rPr lang="en-US" altLang="zh-CN" dirty="0" smtClean="0">
                <a:latin typeface="楷体" panose="02010609060101010101" pitchFamily="49" charset="-122"/>
                <a:ea typeface="楷体" panose="02010609060101010101" pitchFamily="49" charset="-122"/>
              </a:rPr>
              <a:t>2</a:t>
            </a:r>
            <a:endParaRPr lang="zh-CN" altLang="en-US" dirty="0"/>
          </a:p>
        </p:txBody>
      </p:sp>
      <p:sp>
        <p:nvSpPr>
          <p:cNvPr id="5" name="内容占位符 4"/>
          <p:cNvSpPr>
            <a:spLocks noGrp="1"/>
          </p:cNvSpPr>
          <p:nvPr>
            <p:ph idx="10"/>
          </p:nvPr>
        </p:nvSpPr>
        <p:spPr>
          <a:xfrm>
            <a:off x="1785032" y="1384663"/>
            <a:ext cx="9553528" cy="5016138"/>
          </a:xfrm>
        </p:spPr>
        <p:txBody>
          <a:bodyPr/>
          <a:lstStyle/>
          <a:p>
            <a:r>
              <a:rPr lang="zh-CN" altLang="zh-CN" b="1" dirty="0">
                <a:latin typeface="楷体" panose="02010609060101010101" pitchFamily="49" charset="-122"/>
                <a:ea typeface="楷体" panose="02010609060101010101" pitchFamily="49" charset="-122"/>
              </a:rPr>
              <a:t>用经济学模型表达消费、生产和交易三种基本经济行为的差异</a:t>
            </a:r>
            <a:r>
              <a:rPr lang="zh-CN" altLang="zh-CN" b="1" dirty="0" smtClean="0">
                <a:latin typeface="楷体" panose="02010609060101010101" pitchFamily="49" charset="-122"/>
                <a:ea typeface="楷体" panose="02010609060101010101" pitchFamily="49" charset="-122"/>
              </a:rPr>
              <a:t>？</a:t>
            </a:r>
            <a:endParaRPr lang="en-US" altLang="zh-CN" b="1" dirty="0" smtClean="0">
              <a:latin typeface="楷体" panose="02010609060101010101" pitchFamily="49" charset="-122"/>
              <a:ea typeface="楷体" panose="02010609060101010101" pitchFamily="49" charset="-122"/>
            </a:endParaRPr>
          </a:p>
          <a:p>
            <a:r>
              <a:rPr lang="zh-CN" altLang="en-US" b="1" dirty="0" smtClean="0">
                <a:latin typeface="楷体" panose="02010609060101010101" pitchFamily="49" charset="-122"/>
                <a:ea typeface="楷体" panose="02010609060101010101" pitchFamily="49" charset="-122"/>
              </a:rPr>
              <a:t>要点：</a:t>
            </a:r>
            <a:endParaRPr lang="en-US" altLang="zh-CN" b="1" dirty="0" smtClean="0">
              <a:latin typeface="楷体" panose="02010609060101010101" pitchFamily="49" charset="-122"/>
              <a:ea typeface="楷体" panose="02010609060101010101" pitchFamily="49" charset="-122"/>
            </a:endParaRPr>
          </a:p>
          <a:p>
            <a:pPr lvl="1"/>
            <a:r>
              <a:rPr lang="zh-CN" altLang="en-US" b="1" dirty="0" smtClean="0">
                <a:latin typeface="楷体" panose="02010609060101010101" pitchFamily="49" charset="-122"/>
                <a:ea typeface="楷体" panose="02010609060101010101" pitchFamily="49" charset="-122"/>
              </a:rPr>
              <a:t>前者效用最大化</a:t>
            </a:r>
            <a:endParaRPr lang="en-US" altLang="zh-CN" b="1" dirty="0" smtClean="0">
              <a:latin typeface="楷体" panose="02010609060101010101" pitchFamily="49" charset="-122"/>
              <a:ea typeface="楷体" panose="02010609060101010101" pitchFamily="49" charset="-122"/>
            </a:endParaRPr>
          </a:p>
          <a:p>
            <a:pPr lvl="1"/>
            <a:r>
              <a:rPr lang="zh-CN" altLang="en-US" b="1" dirty="0" smtClean="0">
                <a:latin typeface="楷体" panose="02010609060101010101" pitchFamily="49" charset="-122"/>
                <a:ea typeface="楷体" panose="02010609060101010101" pitchFamily="49" charset="-122"/>
              </a:rPr>
              <a:t>后两者利润最大化</a:t>
            </a:r>
            <a:endParaRPr lang="en-US" altLang="zh-CN" b="1" dirty="0" smtClean="0">
              <a:latin typeface="楷体" panose="02010609060101010101" pitchFamily="49" charset="-122"/>
              <a:ea typeface="楷体" panose="02010609060101010101" pitchFamily="49" charset="-122"/>
            </a:endParaRPr>
          </a:p>
          <a:p>
            <a:pPr lvl="1"/>
            <a:endParaRPr lang="zh-CN" altLang="en-US" dirty="0"/>
          </a:p>
        </p:txBody>
      </p:sp>
    </p:spTree>
    <p:extLst>
      <p:ext uri="{BB962C8B-B14F-4D97-AF65-F5344CB8AC3E}">
        <p14:creationId xmlns:p14="http://schemas.microsoft.com/office/powerpoint/2010/main" val="2386999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例</a:t>
            </a:r>
            <a:r>
              <a:rPr lang="en-US" altLang="zh-CN" dirty="0" smtClean="0">
                <a:latin typeface="楷体" panose="02010609060101010101" pitchFamily="49" charset="-122"/>
                <a:ea typeface="楷体" panose="02010609060101010101" pitchFamily="49" charset="-122"/>
              </a:rPr>
              <a:t>3</a:t>
            </a:r>
            <a:endParaRPr lang="zh-CN" altLang="en-US" dirty="0"/>
          </a:p>
        </p:txBody>
      </p:sp>
      <p:sp>
        <p:nvSpPr>
          <p:cNvPr id="5" name="内容占位符 4"/>
          <p:cNvSpPr>
            <a:spLocks noGrp="1"/>
          </p:cNvSpPr>
          <p:nvPr>
            <p:ph idx="10"/>
          </p:nvPr>
        </p:nvSpPr>
        <p:spPr>
          <a:xfrm>
            <a:off x="1785031" y="1397726"/>
            <a:ext cx="8991825" cy="5003075"/>
          </a:xfrm>
        </p:spPr>
        <p:txBody>
          <a:bodyPr/>
          <a:lstStyle/>
          <a:p>
            <a:r>
              <a:rPr lang="zh-CN" altLang="zh-CN" b="1" dirty="0">
                <a:latin typeface="楷体" panose="02010609060101010101" pitchFamily="49" charset="-122"/>
                <a:ea typeface="楷体" panose="02010609060101010101" pitchFamily="49" charset="-122"/>
              </a:rPr>
              <a:t>请简要回答为什么说经济学是社会科学皇冠上的明珠</a:t>
            </a:r>
            <a:r>
              <a:rPr lang="zh-CN" altLang="zh-CN" b="1" dirty="0" smtClean="0">
                <a:latin typeface="楷体" panose="02010609060101010101" pitchFamily="49" charset="-122"/>
                <a:ea typeface="楷体" panose="02010609060101010101" pitchFamily="49" charset="-122"/>
              </a:rPr>
              <a:t>？</a:t>
            </a:r>
            <a:endParaRPr lang="en-US" altLang="zh-CN" b="1" dirty="0" smtClean="0">
              <a:latin typeface="楷体" panose="02010609060101010101" pitchFamily="49" charset="-122"/>
              <a:ea typeface="楷体" panose="02010609060101010101" pitchFamily="49" charset="-122"/>
            </a:endParaRPr>
          </a:p>
          <a:p>
            <a:r>
              <a:rPr lang="zh-CN" altLang="en-US" b="1" dirty="0" smtClean="0">
                <a:latin typeface="楷体" panose="02010609060101010101" pitchFamily="49" charset="-122"/>
                <a:ea typeface="楷体" panose="02010609060101010101" pitchFamily="49" charset="-122"/>
              </a:rPr>
              <a:t>要点：（阿瑟、张五常、汪丁丁等，本人略作修改）</a:t>
            </a:r>
            <a:endParaRPr lang="en-US" altLang="zh-CN" b="1" dirty="0" smtClean="0">
              <a:latin typeface="楷体" panose="02010609060101010101" pitchFamily="49" charset="-122"/>
              <a:ea typeface="楷体" panose="02010609060101010101" pitchFamily="49" charset="-122"/>
            </a:endParaRPr>
          </a:p>
          <a:p>
            <a:pPr lvl="1"/>
            <a:r>
              <a:rPr lang="zh-CN" altLang="en-US" b="1" dirty="0" smtClean="0">
                <a:latin typeface="楷体" panose="02010609060101010101" pitchFamily="49" charset="-122"/>
                <a:ea typeface="楷体" panose="02010609060101010101" pitchFamily="49" charset="-122"/>
              </a:rPr>
              <a:t>在</a:t>
            </a:r>
            <a:r>
              <a:rPr lang="zh-CN" altLang="en-US" b="1" dirty="0">
                <a:latin typeface="楷体" panose="02010609060101010101" pitchFamily="49" charset="-122"/>
                <a:ea typeface="楷体" panose="02010609060101010101" pitchFamily="49" charset="-122"/>
              </a:rPr>
              <a:t>社会</a:t>
            </a:r>
            <a:r>
              <a:rPr lang="zh-CN" altLang="en-US" b="1" dirty="0" smtClean="0">
                <a:latin typeface="楷体" panose="02010609060101010101" pitchFamily="49" charset="-122"/>
                <a:ea typeface="楷体" panose="02010609060101010101" pitchFamily="49" charset="-122"/>
              </a:rPr>
              <a:t>学科中，最符合作为科学知识的条件。</a:t>
            </a:r>
            <a:endParaRPr lang="en-US" altLang="zh-CN" b="1" dirty="0" smtClean="0">
              <a:latin typeface="楷体" panose="02010609060101010101" pitchFamily="49" charset="-122"/>
              <a:ea typeface="楷体" panose="02010609060101010101" pitchFamily="49" charset="-122"/>
            </a:endParaRPr>
          </a:p>
          <a:p>
            <a:pPr lvl="1"/>
            <a:r>
              <a:rPr lang="zh-CN" altLang="en-US" b="1" dirty="0" smtClean="0">
                <a:latin typeface="楷体" panose="02010609060101010101" pitchFamily="49" charset="-122"/>
                <a:ea typeface="楷体" panose="02010609060101010101" pitchFamily="49" charset="-122"/>
              </a:rPr>
              <a:t>研究对象稳定，且可观察，可以进行专题性持续观察，结累经验。</a:t>
            </a:r>
            <a:endParaRPr lang="en-US" altLang="zh-CN" b="1" dirty="0" smtClean="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研究</a:t>
            </a:r>
            <a:r>
              <a:rPr lang="zh-CN" altLang="en-US" b="1" dirty="0" smtClean="0">
                <a:latin typeface="楷体" panose="02010609060101010101" pitchFamily="49" charset="-122"/>
                <a:ea typeface="楷体" panose="02010609060101010101" pitchFamily="49" charset="-122"/>
              </a:rPr>
              <a:t>对象能产生大量持续性数量，便于数学模型化和结果证伪。</a:t>
            </a:r>
            <a:endParaRPr lang="en-US" altLang="zh-CN" b="1" dirty="0" smtClean="0">
              <a:latin typeface="楷体" panose="02010609060101010101" pitchFamily="49" charset="-122"/>
              <a:ea typeface="楷体" panose="02010609060101010101" pitchFamily="49" charset="-122"/>
            </a:endParaRPr>
          </a:p>
          <a:p>
            <a:pPr lvl="1"/>
            <a:r>
              <a:rPr lang="zh-CN" altLang="en-US" b="1" dirty="0" smtClean="0">
                <a:latin typeface="楷体" panose="02010609060101010101" pitchFamily="49" charset="-122"/>
                <a:ea typeface="楷体" panose="02010609060101010101" pitchFamily="49" charset="-122"/>
              </a:rPr>
              <a:t>研究的方法程式化，带有社会学科普遍性，能在</a:t>
            </a:r>
            <a:r>
              <a:rPr lang="zh-CN" altLang="en-US" b="1" dirty="0">
                <a:latin typeface="楷体" panose="02010609060101010101" pitchFamily="49" charset="-122"/>
                <a:ea typeface="楷体" panose="02010609060101010101" pitchFamily="49" charset="-122"/>
              </a:rPr>
              <a:t>社会</a:t>
            </a:r>
            <a:r>
              <a:rPr lang="zh-CN" altLang="en-US" b="1" dirty="0" smtClean="0">
                <a:latin typeface="楷体" panose="02010609060101010101" pitchFamily="49" charset="-122"/>
                <a:ea typeface="楷体" panose="02010609060101010101" pitchFamily="49" charset="-122"/>
              </a:rPr>
              <a:t>学科推广（如经济学帝国主义）。</a:t>
            </a:r>
            <a:endParaRPr lang="en-US" altLang="zh-CN" b="1" dirty="0" smtClean="0">
              <a:latin typeface="楷体" panose="02010609060101010101" pitchFamily="49" charset="-122"/>
              <a:ea typeface="楷体" panose="02010609060101010101" pitchFamily="49" charset="-122"/>
            </a:endParaRPr>
          </a:p>
          <a:p>
            <a:pPr lvl="1"/>
            <a:endParaRPr lang="en-US" altLang="zh-CN" b="1" dirty="0" smtClean="0">
              <a:latin typeface="楷体" panose="02010609060101010101" pitchFamily="49" charset="-122"/>
              <a:ea typeface="楷体" panose="02010609060101010101" pitchFamily="49" charset="-122"/>
            </a:endParaRPr>
          </a:p>
          <a:p>
            <a:pPr lvl="1"/>
            <a:endParaRPr lang="en-US" altLang="zh-CN" b="1" dirty="0" smtClean="0">
              <a:latin typeface="楷体" panose="02010609060101010101" pitchFamily="49" charset="-122"/>
              <a:ea typeface="楷体" panose="02010609060101010101" pitchFamily="49" charset="-122"/>
            </a:endParaRPr>
          </a:p>
          <a:p>
            <a:endParaRPr lang="en-US" altLang="zh-CN" b="1" dirty="0" smtClean="0">
              <a:latin typeface="楷体" panose="02010609060101010101" pitchFamily="49" charset="-122"/>
              <a:ea typeface="楷体" panose="02010609060101010101" pitchFamily="49" charset="-122"/>
            </a:endParaRPr>
          </a:p>
          <a:p>
            <a:endParaRPr lang="zh-CN" altLang="en-US" dirty="0"/>
          </a:p>
        </p:txBody>
      </p:sp>
    </p:spTree>
    <p:extLst>
      <p:ext uri="{BB962C8B-B14F-4D97-AF65-F5344CB8AC3E}">
        <p14:creationId xmlns:p14="http://schemas.microsoft.com/office/powerpoint/2010/main" val="341527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例</a:t>
            </a:r>
            <a:r>
              <a:rPr lang="en-US" altLang="zh-CN" dirty="0" smtClean="0">
                <a:latin typeface="楷体" panose="02010609060101010101" pitchFamily="49" charset="-122"/>
                <a:ea typeface="楷体" panose="02010609060101010101" pitchFamily="49" charset="-122"/>
              </a:rPr>
              <a:t>4</a:t>
            </a:r>
            <a:endParaRPr lang="zh-CN" altLang="en-US" dirty="0"/>
          </a:p>
        </p:txBody>
      </p:sp>
      <p:sp>
        <p:nvSpPr>
          <p:cNvPr id="5" name="内容占位符 4"/>
          <p:cNvSpPr>
            <a:spLocks noGrp="1"/>
          </p:cNvSpPr>
          <p:nvPr>
            <p:ph idx="10"/>
          </p:nvPr>
        </p:nvSpPr>
        <p:spPr>
          <a:xfrm>
            <a:off x="1785032" y="1439809"/>
            <a:ext cx="9096328" cy="4882614"/>
          </a:xfrm>
        </p:spPr>
        <p:txBody>
          <a:bodyPr/>
          <a:lstStyle/>
          <a:p>
            <a:r>
              <a:rPr lang="zh-CN" altLang="zh-CN" b="1" dirty="0">
                <a:latin typeface="楷体" panose="02010609060101010101" pitchFamily="49" charset="-122"/>
                <a:ea typeface="楷体" panose="02010609060101010101" pitchFamily="49" charset="-122"/>
              </a:rPr>
              <a:t>什么是市场全球化？市场全球化产生的原因有哪些</a:t>
            </a:r>
            <a:r>
              <a:rPr lang="zh-CN" altLang="zh-CN" b="1" dirty="0" smtClean="0">
                <a:latin typeface="楷体" panose="02010609060101010101" pitchFamily="49" charset="-122"/>
                <a:ea typeface="楷体" panose="02010609060101010101" pitchFamily="49" charset="-122"/>
              </a:rPr>
              <a:t>？</a:t>
            </a:r>
            <a:endParaRPr lang="en-US" altLang="zh-CN" b="1" dirty="0" smtClean="0">
              <a:latin typeface="楷体" panose="02010609060101010101" pitchFamily="49" charset="-122"/>
              <a:ea typeface="楷体" panose="02010609060101010101" pitchFamily="49" charset="-122"/>
            </a:endParaRPr>
          </a:p>
          <a:p>
            <a:r>
              <a:rPr lang="zh-CN" altLang="en-US" b="1" dirty="0" smtClean="0">
                <a:latin typeface="楷体" panose="02010609060101010101" pitchFamily="49" charset="-122"/>
                <a:ea typeface="楷体" panose="02010609060101010101" pitchFamily="49" charset="-122"/>
              </a:rPr>
              <a:t>要点：</a:t>
            </a:r>
            <a:endParaRPr lang="en-US" altLang="zh-CN" b="1" dirty="0" smtClean="0">
              <a:latin typeface="楷体" panose="02010609060101010101" pitchFamily="49" charset="-122"/>
              <a:ea typeface="楷体" panose="02010609060101010101" pitchFamily="49" charset="-122"/>
            </a:endParaRPr>
          </a:p>
          <a:p>
            <a:pPr lvl="1"/>
            <a:r>
              <a:rPr lang="zh-CN" altLang="zh-CN" dirty="0">
                <a:latin typeface="楷体" panose="02010609060101010101" pitchFamily="49" charset="-122"/>
                <a:ea typeface="楷体" panose="02010609060101010101" pitchFamily="49" charset="-122"/>
              </a:rPr>
              <a:t>市场全球化是经济全球化的一个具体表现，是指把历史上独特的和分离的国家市场合并为一个巨大的全球市场</a:t>
            </a:r>
            <a:r>
              <a:rPr lang="zh-CN" altLang="zh-CN" dirty="0" smtClean="0">
                <a:latin typeface="楷体" panose="02010609060101010101" pitchFamily="49" charset="-122"/>
                <a:ea typeface="楷体" panose="02010609060101010101" pitchFamily="49" charset="-122"/>
              </a:rPr>
              <a:t>。举例</a:t>
            </a:r>
            <a:r>
              <a:rPr lang="zh-CN" altLang="zh-CN" dirty="0">
                <a:latin typeface="楷体" panose="02010609060101010101" pitchFamily="49" charset="-122"/>
                <a:ea typeface="楷体" panose="02010609060101010101" pitchFamily="49" charset="-122"/>
              </a:rPr>
              <a:t>。</a:t>
            </a:r>
          </a:p>
          <a:p>
            <a:pPr lvl="1"/>
            <a:r>
              <a:rPr lang="zh-CN" altLang="zh-CN" dirty="0" smtClean="0">
                <a:latin typeface="楷体" panose="02010609060101010101" pitchFamily="49" charset="-122"/>
                <a:ea typeface="楷体" panose="02010609060101010101" pitchFamily="49" charset="-122"/>
              </a:rPr>
              <a:t>市场</a:t>
            </a:r>
            <a:r>
              <a:rPr lang="zh-CN" altLang="zh-CN" dirty="0">
                <a:latin typeface="楷体" panose="02010609060101010101" pitchFamily="49" charset="-122"/>
                <a:ea typeface="楷体" panose="02010609060101010101" pitchFamily="49" charset="-122"/>
              </a:rPr>
              <a:t>全球化产生的原因：各国贸易壁垒削弱使得全球市场的销售更加方便容易；消费者的口味和偏好正在向一些全球的准则趋同；跨国公司通过向全球提供一些相同产品来促进全球市场的形成。</a:t>
            </a:r>
          </a:p>
          <a:p>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917453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例</a:t>
            </a:r>
            <a:r>
              <a:rPr lang="en-US" altLang="zh-CN" dirty="0" smtClean="0">
                <a:latin typeface="楷体" panose="02010609060101010101" pitchFamily="49" charset="-122"/>
                <a:ea typeface="楷体" panose="02010609060101010101" pitchFamily="49" charset="-122"/>
              </a:rPr>
              <a:t>5</a:t>
            </a:r>
            <a:endParaRPr lang="zh-CN" altLang="en-US" dirty="0"/>
          </a:p>
        </p:txBody>
      </p:sp>
      <p:sp>
        <p:nvSpPr>
          <p:cNvPr id="5" name="内容占位符 4"/>
          <p:cNvSpPr>
            <a:spLocks noGrp="1"/>
          </p:cNvSpPr>
          <p:nvPr>
            <p:ph idx="10"/>
          </p:nvPr>
        </p:nvSpPr>
        <p:spPr>
          <a:xfrm>
            <a:off x="1785032" y="1384663"/>
            <a:ext cx="8887322" cy="5016138"/>
          </a:xfrm>
        </p:spPr>
        <p:txBody>
          <a:bodyPr/>
          <a:lstStyle/>
          <a:p>
            <a:r>
              <a:rPr lang="zh-CN" altLang="zh-CN" b="1" dirty="0">
                <a:latin typeface="楷体" panose="02010609060101010101" pitchFamily="49" charset="-122"/>
                <a:ea typeface="楷体" panose="02010609060101010101" pitchFamily="49" charset="-122"/>
              </a:rPr>
              <a:t>什么是信息不对称？请举一些实例</a:t>
            </a:r>
            <a:r>
              <a:rPr lang="zh-CN" altLang="zh-CN" b="1" dirty="0" smtClean="0">
                <a:latin typeface="楷体" panose="02010609060101010101" pitchFamily="49" charset="-122"/>
                <a:ea typeface="楷体" panose="02010609060101010101" pitchFamily="49" charset="-122"/>
              </a:rPr>
              <a:t>。</a:t>
            </a:r>
            <a:endParaRPr lang="en-US" altLang="zh-CN" b="1" dirty="0" smtClean="0">
              <a:latin typeface="楷体" panose="02010609060101010101" pitchFamily="49" charset="-122"/>
              <a:ea typeface="楷体" panose="02010609060101010101" pitchFamily="49" charset="-122"/>
            </a:endParaRPr>
          </a:p>
          <a:p>
            <a:r>
              <a:rPr lang="zh-CN" altLang="en-US" b="1" dirty="0" smtClean="0">
                <a:latin typeface="楷体" panose="02010609060101010101" pitchFamily="49" charset="-122"/>
                <a:ea typeface="楷体" panose="02010609060101010101" pitchFamily="49" charset="-122"/>
              </a:rPr>
              <a:t>要点：</a:t>
            </a:r>
            <a:endParaRPr lang="en-US" altLang="zh-CN" b="1" dirty="0" smtClean="0">
              <a:latin typeface="楷体" panose="02010609060101010101" pitchFamily="49" charset="-122"/>
              <a:ea typeface="楷体" panose="02010609060101010101" pitchFamily="49" charset="-122"/>
            </a:endParaRPr>
          </a:p>
          <a:p>
            <a:pPr lvl="1"/>
            <a:r>
              <a:rPr lang="zh-CN" altLang="zh-CN" dirty="0">
                <a:latin typeface="楷体" panose="02010609060101010101" pitchFamily="49" charset="-122"/>
                <a:ea typeface="楷体" panose="02010609060101010101" pitchFamily="49" charset="-122"/>
              </a:rPr>
              <a:t>信息不对称是是指在市场经济条件下，市场的买卖主体不可能完全占有对方的信息，这种信息不对称必定导致信息拥有方为谋取自身更大的利益而使另一方的利益受到损害</a:t>
            </a:r>
            <a:r>
              <a:rPr lang="zh-CN"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比如二手车市场。</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931555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例</a:t>
            </a:r>
            <a:r>
              <a:rPr lang="en-US" altLang="zh-CN" dirty="0" smtClean="0">
                <a:latin typeface="楷体" panose="02010609060101010101" pitchFamily="49" charset="-122"/>
                <a:ea typeface="楷体" panose="02010609060101010101" pitchFamily="49" charset="-122"/>
              </a:rPr>
              <a:t>6</a:t>
            </a:r>
            <a:endParaRPr lang="zh-CN" altLang="en-US" dirty="0"/>
          </a:p>
        </p:txBody>
      </p:sp>
      <p:sp>
        <p:nvSpPr>
          <p:cNvPr id="5" name="内容占位符 4"/>
          <p:cNvSpPr>
            <a:spLocks noGrp="1"/>
          </p:cNvSpPr>
          <p:nvPr>
            <p:ph idx="10"/>
          </p:nvPr>
        </p:nvSpPr>
        <p:spPr>
          <a:xfrm>
            <a:off x="1785031" y="1345474"/>
            <a:ext cx="8782819" cy="5055327"/>
          </a:xfrm>
        </p:spPr>
        <p:txBody>
          <a:bodyPr/>
          <a:lstStyle/>
          <a:p>
            <a:r>
              <a:rPr lang="zh-CN" altLang="zh-CN" b="1" dirty="0">
                <a:latin typeface="楷体" panose="02010609060101010101" pitchFamily="49" charset="-122"/>
                <a:ea typeface="楷体" panose="02010609060101010101" pitchFamily="49" charset="-122"/>
              </a:rPr>
              <a:t>经济学的研究对象是什么</a:t>
            </a:r>
            <a:r>
              <a:rPr lang="zh-CN" altLang="zh-CN" b="1" dirty="0" smtClean="0">
                <a:latin typeface="楷体" panose="02010609060101010101" pitchFamily="49" charset="-122"/>
                <a:ea typeface="楷体" panose="02010609060101010101" pitchFamily="49" charset="-122"/>
              </a:rPr>
              <a:t>？</a:t>
            </a:r>
            <a:endParaRPr lang="en-US" altLang="zh-CN" b="1" dirty="0" smtClean="0">
              <a:latin typeface="楷体" panose="02010609060101010101" pitchFamily="49" charset="-122"/>
              <a:ea typeface="楷体" panose="02010609060101010101" pitchFamily="49" charset="-122"/>
            </a:endParaRPr>
          </a:p>
          <a:p>
            <a:r>
              <a:rPr lang="zh-CN" altLang="en-US" b="1" dirty="0" smtClean="0">
                <a:latin typeface="楷体" panose="02010609060101010101" pitchFamily="49" charset="-122"/>
                <a:ea typeface="楷体" panose="02010609060101010101" pitchFamily="49" charset="-122"/>
              </a:rPr>
              <a:t>要点（两种选一）</a:t>
            </a:r>
            <a:endParaRPr lang="en-US" altLang="zh-CN" b="1" dirty="0" smtClean="0">
              <a:latin typeface="楷体" panose="02010609060101010101" pitchFamily="49" charset="-122"/>
              <a:ea typeface="楷体" panose="02010609060101010101" pitchFamily="49" charset="-122"/>
            </a:endParaRPr>
          </a:p>
          <a:p>
            <a:pPr lvl="1"/>
            <a:r>
              <a:rPr lang="zh-CN" altLang="zh-CN" dirty="0">
                <a:latin typeface="楷体" panose="02010609060101010101" pitchFamily="49" charset="-122"/>
                <a:ea typeface="楷体" panose="02010609060101010101" pitchFamily="49" charset="-122"/>
              </a:rPr>
              <a:t>经济学研究的是人和社会如何进行选择，来使用可以有其他用途的稀缺资源以便生产各种商品，并在现在或将来把商品分配给社会的各个成员或集团以供消费之用。</a:t>
            </a:r>
            <a:r>
              <a:rPr lang="en-US" altLang="zh-CN" dirty="0">
                <a:latin typeface="楷体" panose="02010609060101010101" pitchFamily="49" charset="-122"/>
                <a:ea typeface="楷体" panose="02010609060101010101" pitchFamily="49" charset="-122"/>
              </a:rPr>
              <a:t>  </a:t>
            </a:r>
            <a:endParaRPr lang="zh-CN" altLang="zh-CN" dirty="0">
              <a:latin typeface="楷体" panose="02010609060101010101" pitchFamily="49" charset="-122"/>
              <a:ea typeface="楷体" panose="02010609060101010101" pitchFamily="49" charset="-122"/>
            </a:endParaRPr>
          </a:p>
          <a:p>
            <a:pPr lvl="1"/>
            <a:r>
              <a:rPr lang="zh-CN" altLang="zh-CN" dirty="0" smtClean="0">
                <a:latin typeface="楷体" panose="02010609060101010101" pitchFamily="49" charset="-122"/>
                <a:ea typeface="楷体" panose="02010609060101010101" pitchFamily="49" charset="-122"/>
              </a:rPr>
              <a:t>经济学</a:t>
            </a:r>
            <a:r>
              <a:rPr lang="zh-CN" altLang="zh-CN" dirty="0">
                <a:latin typeface="楷体" panose="02010609060101010101" pitchFamily="49" charset="-122"/>
                <a:ea typeface="楷体" panose="02010609060101010101" pitchFamily="49" charset="-122"/>
              </a:rPr>
              <a:t>是研究社会怎样决定生产什么、如何生产和为谁生产的学问。</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56599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例</a:t>
            </a:r>
            <a:r>
              <a:rPr lang="en-US" altLang="zh-CN" dirty="0" smtClean="0">
                <a:latin typeface="楷体" panose="02010609060101010101" pitchFamily="49" charset="-122"/>
                <a:ea typeface="楷体" panose="02010609060101010101" pitchFamily="49" charset="-122"/>
              </a:rPr>
              <a:t>6</a:t>
            </a:r>
            <a:endParaRPr lang="zh-CN" altLang="en-US" dirty="0"/>
          </a:p>
        </p:txBody>
      </p:sp>
      <p:sp>
        <p:nvSpPr>
          <p:cNvPr id="5" name="内容占位符 4"/>
          <p:cNvSpPr>
            <a:spLocks noGrp="1"/>
          </p:cNvSpPr>
          <p:nvPr>
            <p:ph idx="10"/>
          </p:nvPr>
        </p:nvSpPr>
        <p:spPr>
          <a:xfrm>
            <a:off x="1785031" y="1345474"/>
            <a:ext cx="8782819" cy="5055327"/>
          </a:xfrm>
        </p:spPr>
        <p:txBody>
          <a:bodyPr/>
          <a:lstStyle/>
          <a:p>
            <a:r>
              <a:rPr lang="zh-CN" altLang="zh-CN" b="1" dirty="0">
                <a:latin typeface="楷体" panose="02010609060101010101" pitchFamily="49" charset="-122"/>
                <a:ea typeface="楷体" panose="02010609060101010101" pitchFamily="49" charset="-122"/>
              </a:rPr>
              <a:t>经济学的研究对象是什么</a:t>
            </a:r>
            <a:r>
              <a:rPr lang="zh-CN" altLang="zh-CN" b="1" dirty="0" smtClean="0">
                <a:latin typeface="楷体" panose="02010609060101010101" pitchFamily="49" charset="-122"/>
                <a:ea typeface="楷体" panose="02010609060101010101" pitchFamily="49" charset="-122"/>
              </a:rPr>
              <a:t>？</a:t>
            </a:r>
            <a:endParaRPr lang="en-US" altLang="zh-CN" b="1" dirty="0" smtClean="0">
              <a:latin typeface="楷体" panose="02010609060101010101" pitchFamily="49" charset="-122"/>
              <a:ea typeface="楷体" panose="02010609060101010101" pitchFamily="49" charset="-122"/>
            </a:endParaRPr>
          </a:p>
          <a:p>
            <a:r>
              <a:rPr lang="zh-CN" altLang="en-US" b="1" dirty="0" smtClean="0">
                <a:latin typeface="楷体" panose="02010609060101010101" pitchFamily="49" charset="-122"/>
                <a:ea typeface="楷体" panose="02010609060101010101" pitchFamily="49" charset="-122"/>
              </a:rPr>
              <a:t>要点（两种选一）</a:t>
            </a:r>
            <a:endParaRPr lang="en-US" altLang="zh-CN" b="1" dirty="0" smtClean="0">
              <a:latin typeface="楷体" panose="02010609060101010101" pitchFamily="49" charset="-122"/>
              <a:ea typeface="楷体" panose="02010609060101010101" pitchFamily="49" charset="-122"/>
            </a:endParaRPr>
          </a:p>
          <a:p>
            <a:pPr lvl="1"/>
            <a:r>
              <a:rPr lang="zh-CN" altLang="zh-CN" dirty="0">
                <a:latin typeface="楷体" panose="02010609060101010101" pitchFamily="49" charset="-122"/>
                <a:ea typeface="楷体" panose="02010609060101010101" pitchFamily="49" charset="-122"/>
              </a:rPr>
              <a:t>经济学研究的是人和社会如何进行选择，来使用可以有其他用途的稀缺资源以便生产各种商品，并在现在或将来把商品分配给社会的各个成员或集团以供消费之用。</a:t>
            </a:r>
            <a:r>
              <a:rPr lang="en-US" altLang="zh-CN" dirty="0">
                <a:latin typeface="楷体" panose="02010609060101010101" pitchFamily="49" charset="-122"/>
                <a:ea typeface="楷体" panose="02010609060101010101" pitchFamily="49" charset="-122"/>
              </a:rPr>
              <a:t>  </a:t>
            </a:r>
            <a:endParaRPr lang="zh-CN" altLang="zh-CN" dirty="0">
              <a:latin typeface="楷体" panose="02010609060101010101" pitchFamily="49" charset="-122"/>
              <a:ea typeface="楷体" panose="02010609060101010101" pitchFamily="49" charset="-122"/>
            </a:endParaRPr>
          </a:p>
          <a:p>
            <a:pPr lvl="1"/>
            <a:r>
              <a:rPr lang="zh-CN" altLang="zh-CN" dirty="0" smtClean="0">
                <a:latin typeface="楷体" panose="02010609060101010101" pitchFamily="49" charset="-122"/>
                <a:ea typeface="楷体" panose="02010609060101010101" pitchFamily="49" charset="-122"/>
              </a:rPr>
              <a:t>经济学</a:t>
            </a:r>
            <a:r>
              <a:rPr lang="zh-CN" altLang="zh-CN" dirty="0">
                <a:latin typeface="楷体" panose="02010609060101010101" pitchFamily="49" charset="-122"/>
                <a:ea typeface="楷体" panose="02010609060101010101" pitchFamily="49" charset="-122"/>
              </a:rPr>
              <a:t>是研究社会怎样决定生产什么、如何生产和为谁生产的学问。</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17207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例</a:t>
            </a:r>
            <a:r>
              <a:rPr lang="en-US" altLang="zh-CN" dirty="0" smtClean="0">
                <a:latin typeface="楷体" panose="02010609060101010101" pitchFamily="49" charset="-122"/>
                <a:ea typeface="楷体" panose="02010609060101010101" pitchFamily="49" charset="-122"/>
              </a:rPr>
              <a:t>7</a:t>
            </a:r>
            <a:endParaRPr lang="zh-CN" altLang="en-US" dirty="0"/>
          </a:p>
        </p:txBody>
      </p:sp>
      <p:sp>
        <p:nvSpPr>
          <p:cNvPr id="5" name="内容占位符 4"/>
          <p:cNvSpPr>
            <a:spLocks noGrp="1"/>
          </p:cNvSpPr>
          <p:nvPr>
            <p:ph idx="10"/>
          </p:nvPr>
        </p:nvSpPr>
        <p:spPr>
          <a:xfrm>
            <a:off x="1785031" y="1423851"/>
            <a:ext cx="8717505" cy="4976950"/>
          </a:xfrm>
        </p:spPr>
        <p:txBody>
          <a:bodyPr/>
          <a:lstStyle/>
          <a:p>
            <a:r>
              <a:rPr lang="zh-CN" altLang="zh-CN" b="1" dirty="0">
                <a:latin typeface="楷体" panose="02010609060101010101" pitchFamily="49" charset="-122"/>
                <a:ea typeface="楷体" panose="02010609060101010101" pitchFamily="49" charset="-122"/>
              </a:rPr>
              <a:t>用经济学模型分析亚当斯密的个人利益与他人利益对立统一的经济学思想</a:t>
            </a:r>
            <a:r>
              <a:rPr lang="zh-CN" altLang="zh-CN" b="1" dirty="0" smtClean="0">
                <a:latin typeface="楷体" panose="02010609060101010101" pitchFamily="49" charset="-122"/>
                <a:ea typeface="楷体" panose="02010609060101010101" pitchFamily="49" charset="-122"/>
              </a:rPr>
              <a:t>？</a:t>
            </a:r>
            <a:endParaRPr lang="en-US" altLang="zh-CN" b="1" dirty="0" smtClean="0">
              <a:latin typeface="楷体" panose="02010609060101010101" pitchFamily="49" charset="-122"/>
              <a:ea typeface="楷体" panose="02010609060101010101" pitchFamily="49" charset="-122"/>
            </a:endParaRPr>
          </a:p>
          <a:p>
            <a:r>
              <a:rPr lang="zh-CN" altLang="en-US" b="1" dirty="0" smtClean="0">
                <a:latin typeface="楷体" panose="02010609060101010101" pitchFamily="49" charset="-122"/>
                <a:ea typeface="楷体" panose="02010609060101010101" pitchFamily="49" charset="-122"/>
              </a:rPr>
              <a:t>要点：</a:t>
            </a:r>
            <a:endParaRPr lang="en-US" altLang="zh-CN" b="1" dirty="0" smtClean="0">
              <a:latin typeface="楷体" panose="02010609060101010101" pitchFamily="49" charset="-122"/>
              <a:ea typeface="楷体" panose="02010609060101010101" pitchFamily="49" charset="-122"/>
            </a:endParaRPr>
          </a:p>
          <a:p>
            <a:pPr lvl="1"/>
            <a:r>
              <a:rPr lang="zh-CN" altLang="en-US" b="1" dirty="0" smtClean="0">
                <a:latin typeface="楷体" panose="02010609060101010101" pitchFamily="49" charset="-122"/>
                <a:ea typeface="楷体" panose="02010609060101010101" pitchFamily="49" charset="-122"/>
              </a:rPr>
              <a:t>市场交换可以在双方认同产权的道德基础上顺利进行。</a:t>
            </a:r>
            <a:endParaRPr lang="en-US" altLang="zh-CN" b="1" dirty="0" smtClean="0">
              <a:latin typeface="楷体" panose="02010609060101010101" pitchFamily="49" charset="-122"/>
              <a:ea typeface="楷体" panose="02010609060101010101" pitchFamily="49" charset="-122"/>
            </a:endParaRPr>
          </a:p>
          <a:p>
            <a:pPr lvl="1"/>
            <a:r>
              <a:rPr lang="zh-CN" altLang="en-US" b="1" dirty="0">
                <a:latin typeface="楷体" panose="02010609060101010101" pitchFamily="49" charset="-122"/>
                <a:ea typeface="楷体" panose="02010609060101010101" pitchFamily="49" charset="-122"/>
              </a:rPr>
              <a:t>市场</a:t>
            </a:r>
            <a:r>
              <a:rPr lang="zh-CN" altLang="en-US" b="1" dirty="0" smtClean="0">
                <a:latin typeface="楷体" panose="02010609060101010101" pitchFamily="49" charset="-122"/>
                <a:ea typeface="楷体" panose="02010609060101010101" pitchFamily="49" charset="-122"/>
              </a:rPr>
              <a:t>交换可以实现资源的有效配置，政府只需负责国防、法律等公共产品产生和管理。</a:t>
            </a:r>
            <a:endParaRPr lang="en-US" altLang="zh-CN" b="1" dirty="0" smtClean="0">
              <a:latin typeface="楷体" panose="02010609060101010101" pitchFamily="49" charset="-122"/>
              <a:ea typeface="楷体" panose="02010609060101010101" pitchFamily="49" charset="-122"/>
            </a:endParaRPr>
          </a:p>
          <a:p>
            <a:pPr lvl="1"/>
            <a:r>
              <a:rPr lang="zh-CN" altLang="en-US" b="1" dirty="0" smtClean="0">
                <a:latin typeface="楷体" panose="02010609060101010101" pitchFamily="49" charset="-122"/>
                <a:ea typeface="楷体" panose="02010609060101010101" pitchFamily="49" charset="-122"/>
              </a:rPr>
              <a:t>分工有利于提高生产效率。</a:t>
            </a:r>
            <a:endParaRPr lang="en-US" altLang="zh-CN" b="1" dirty="0" smtClean="0">
              <a:latin typeface="楷体" panose="02010609060101010101" pitchFamily="49" charset="-122"/>
              <a:ea typeface="楷体" panose="02010609060101010101" pitchFamily="49" charset="-122"/>
            </a:endParaRPr>
          </a:p>
          <a:p>
            <a:pPr lvl="1"/>
            <a:r>
              <a:rPr lang="zh-CN" altLang="en-US" b="1" dirty="0" smtClean="0">
                <a:latin typeface="楷体" panose="02010609060101010101" pitchFamily="49" charset="-122"/>
                <a:ea typeface="楷体" panose="02010609060101010101" pitchFamily="49" charset="-122"/>
              </a:rPr>
              <a:t>提倡国际间贸易自由。</a:t>
            </a:r>
            <a:endParaRPr lang="en-US" altLang="zh-CN" b="1" dirty="0" smtClean="0">
              <a:latin typeface="楷体" panose="02010609060101010101" pitchFamily="49" charset="-122"/>
              <a:ea typeface="楷体" panose="02010609060101010101" pitchFamily="49" charset="-122"/>
            </a:endParaRPr>
          </a:p>
          <a:p>
            <a:endParaRPr lang="zh-CN" altLang="en-US" dirty="0"/>
          </a:p>
        </p:txBody>
      </p:sp>
    </p:spTree>
    <p:extLst>
      <p:ext uri="{BB962C8B-B14F-4D97-AF65-F5344CB8AC3E}">
        <p14:creationId xmlns:p14="http://schemas.microsoft.com/office/powerpoint/2010/main" val="3864324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例</a:t>
            </a:r>
            <a:r>
              <a:rPr lang="en-US" altLang="zh-CN" dirty="0" smtClean="0">
                <a:latin typeface="楷体" panose="02010609060101010101" pitchFamily="49" charset="-122"/>
                <a:ea typeface="楷体" panose="02010609060101010101" pitchFamily="49" charset="-122"/>
              </a:rPr>
              <a:t>8</a:t>
            </a:r>
            <a:endParaRPr lang="zh-CN" altLang="en-US" dirty="0"/>
          </a:p>
        </p:txBody>
      </p:sp>
      <p:sp>
        <p:nvSpPr>
          <p:cNvPr id="5" name="内容占位符 4"/>
          <p:cNvSpPr>
            <a:spLocks noGrp="1"/>
          </p:cNvSpPr>
          <p:nvPr>
            <p:ph idx="10"/>
          </p:nvPr>
        </p:nvSpPr>
        <p:spPr>
          <a:xfrm>
            <a:off x="1785031" y="1423851"/>
            <a:ext cx="8861197" cy="4976950"/>
          </a:xfrm>
        </p:spPr>
        <p:txBody>
          <a:bodyPr/>
          <a:lstStyle/>
          <a:p>
            <a:r>
              <a:rPr lang="zh-CN" altLang="zh-CN" b="1" dirty="0">
                <a:latin typeface="楷体" panose="02010609060101010101" pitchFamily="49" charset="-122"/>
                <a:ea typeface="楷体" panose="02010609060101010101" pitchFamily="49" charset="-122"/>
              </a:rPr>
              <a:t>什么是逆向选择？逆向选择的原因是什么</a:t>
            </a:r>
            <a:r>
              <a:rPr lang="zh-CN" altLang="zh-CN" b="1" dirty="0" smtClean="0">
                <a:latin typeface="楷体" panose="02010609060101010101" pitchFamily="49" charset="-122"/>
                <a:ea typeface="楷体" panose="02010609060101010101" pitchFamily="49" charset="-122"/>
              </a:rPr>
              <a:t>？</a:t>
            </a:r>
            <a:endParaRPr lang="en-US" altLang="zh-CN" b="1" dirty="0" smtClean="0">
              <a:latin typeface="楷体" panose="02010609060101010101" pitchFamily="49" charset="-122"/>
              <a:ea typeface="楷体" panose="02010609060101010101" pitchFamily="49" charset="-122"/>
            </a:endParaRPr>
          </a:p>
          <a:p>
            <a:r>
              <a:rPr lang="zh-CN" altLang="en-US" b="1" dirty="0" smtClean="0">
                <a:latin typeface="楷体" panose="02010609060101010101" pitchFamily="49" charset="-122"/>
                <a:ea typeface="楷体" panose="02010609060101010101" pitchFamily="49" charset="-122"/>
              </a:rPr>
              <a:t>要点：</a:t>
            </a:r>
            <a:endParaRPr lang="en-US" altLang="zh-CN" b="1" dirty="0" smtClean="0">
              <a:latin typeface="楷体" panose="02010609060101010101" pitchFamily="49" charset="-122"/>
              <a:ea typeface="楷体" panose="02010609060101010101" pitchFamily="49" charset="-122"/>
            </a:endParaRPr>
          </a:p>
          <a:p>
            <a:pPr lvl="1"/>
            <a:r>
              <a:rPr lang="zh-CN" altLang="zh-CN" dirty="0">
                <a:latin typeface="楷体" panose="02010609060101010101" pitchFamily="49" charset="-122"/>
                <a:ea typeface="楷体" panose="02010609060101010101" pitchFamily="49" charset="-122"/>
              </a:rPr>
              <a:t>逆向选择</a:t>
            </a:r>
            <a:r>
              <a:rPr lang="zh-CN" altLang="zh-CN" dirty="0" smtClean="0">
                <a:latin typeface="楷体" panose="02010609060101010101" pitchFamily="49" charset="-122"/>
                <a:ea typeface="楷体" panose="02010609060101010101" pitchFamily="49" charset="-122"/>
              </a:rPr>
              <a:t>是</a:t>
            </a:r>
            <a:r>
              <a:rPr lang="zh-CN" altLang="en-US" dirty="0">
                <a:latin typeface="楷体" panose="02010609060101010101" pitchFamily="49" charset="-122"/>
                <a:ea typeface="楷体" panose="02010609060101010101" pitchFamily="49" charset="-122"/>
              </a:rPr>
              <a:t>指由交易双方信息不对称和市场价格下降产生的劣质品驱逐优质品，进而出现市场交易产品平均质量下降的现象</a:t>
            </a:r>
            <a:r>
              <a:rPr lang="zh-CN" altLang="en-US" dirty="0" smtClean="0">
                <a:latin typeface="楷体" panose="02010609060101010101" pitchFamily="49" charset="-122"/>
                <a:ea typeface="楷体" panose="02010609060101010101" pitchFamily="49" charset="-122"/>
              </a:rPr>
              <a:t>。</a:t>
            </a:r>
            <a:endParaRPr lang="en-US" altLang="zh-CN" dirty="0" smtClean="0">
              <a:latin typeface="楷体" panose="02010609060101010101" pitchFamily="49" charset="-122"/>
              <a:ea typeface="楷体" panose="02010609060101010101" pitchFamily="49" charset="-122"/>
            </a:endParaRPr>
          </a:p>
          <a:p>
            <a:pPr lvl="1"/>
            <a:r>
              <a:rPr lang="zh-CN" altLang="zh-CN" b="1" dirty="0">
                <a:latin typeface="楷体" panose="02010609060101010101" pitchFamily="49" charset="-122"/>
                <a:ea typeface="楷体" panose="02010609060101010101" pitchFamily="49" charset="-122"/>
              </a:rPr>
              <a:t>原因</a:t>
            </a:r>
            <a:r>
              <a:rPr lang="zh-CN" altLang="en-US" dirty="0" smtClean="0">
                <a:latin typeface="楷体" panose="02010609060101010101" pitchFamily="49" charset="-122"/>
                <a:ea typeface="楷体" panose="02010609060101010101" pitchFamily="49" charset="-122"/>
              </a:rPr>
              <a:t>信息不对称。</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57030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例</a:t>
            </a:r>
            <a:r>
              <a:rPr lang="en-US" altLang="zh-CN" dirty="0" smtClean="0">
                <a:latin typeface="楷体" panose="02010609060101010101" pitchFamily="49" charset="-122"/>
                <a:ea typeface="楷体" panose="02010609060101010101" pitchFamily="49" charset="-122"/>
              </a:rPr>
              <a:t>9</a:t>
            </a:r>
            <a:endParaRPr lang="zh-CN" altLang="en-US" dirty="0"/>
          </a:p>
        </p:txBody>
      </p:sp>
      <p:sp>
        <p:nvSpPr>
          <p:cNvPr id="5" name="内容占位符 4"/>
          <p:cNvSpPr>
            <a:spLocks noGrp="1"/>
          </p:cNvSpPr>
          <p:nvPr>
            <p:ph idx="10"/>
          </p:nvPr>
        </p:nvSpPr>
        <p:spPr>
          <a:xfrm>
            <a:off x="1785031" y="1384663"/>
            <a:ext cx="8835071" cy="5016138"/>
          </a:xfrm>
        </p:spPr>
        <p:txBody>
          <a:bodyPr/>
          <a:lstStyle/>
          <a:p>
            <a:r>
              <a:rPr lang="zh-CN" altLang="zh-CN" b="1" dirty="0">
                <a:latin typeface="楷体" panose="02010609060101010101" pitchFamily="49" charset="-122"/>
                <a:ea typeface="楷体" panose="02010609060101010101" pitchFamily="49" charset="-122"/>
              </a:rPr>
              <a:t>经济学与自然科学之间有哪些的区别与联系？</a:t>
            </a:r>
            <a:endParaRPr lang="zh-CN" altLang="zh-CN"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要点：</a:t>
            </a:r>
            <a:endParaRPr lang="en-US" altLang="zh-CN" dirty="0" smtClean="0">
              <a:latin typeface="楷体" panose="02010609060101010101" pitchFamily="49" charset="-122"/>
              <a:ea typeface="楷体" panose="02010609060101010101" pitchFamily="49" charset="-122"/>
            </a:endParaRPr>
          </a:p>
          <a:p>
            <a:pPr lvl="1"/>
            <a:r>
              <a:rPr lang="zh-CN" altLang="zh-CN" dirty="0">
                <a:latin typeface="楷体" panose="02010609060101010101" pitchFamily="49" charset="-122"/>
                <a:ea typeface="楷体" panose="02010609060101010101" pitchFamily="49" charset="-122"/>
              </a:rPr>
              <a:t>两者之间的共性与各自的优势：自然科学主要研究自然规律，经济学研究的是人类的行为及其结果，各自有自身的特点与优势。</a:t>
            </a:r>
          </a:p>
          <a:p>
            <a:pPr lvl="1"/>
            <a:r>
              <a:rPr lang="zh-CN" altLang="zh-CN" dirty="0" smtClean="0">
                <a:latin typeface="楷体" panose="02010609060101010101" pitchFamily="49" charset="-122"/>
                <a:ea typeface="楷体" panose="02010609060101010101" pitchFamily="49" charset="-122"/>
              </a:rPr>
              <a:t>两者</a:t>
            </a:r>
            <a:r>
              <a:rPr lang="zh-CN" altLang="zh-CN" dirty="0">
                <a:latin typeface="楷体" panose="02010609060101010101" pitchFamily="49" charset="-122"/>
                <a:ea typeface="楷体" panose="02010609060101010101" pitchFamily="49" charset="-122"/>
              </a:rPr>
              <a:t>之间的区别：可重复性、条件可控性等。</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62488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华文新魏" panose="02010800040101010101" pitchFamily="2" charset="-122"/>
                <a:ea typeface="华文新魏" panose="02010800040101010101" pitchFamily="2" charset="-122"/>
              </a:rPr>
              <a:t>经济学导论复习</a:t>
            </a:r>
            <a:endParaRPr lang="zh-CN" altLang="en-US" dirty="0"/>
          </a:p>
        </p:txBody>
      </p:sp>
      <p:sp>
        <p:nvSpPr>
          <p:cNvPr id="3" name="副标题 2"/>
          <p:cNvSpPr>
            <a:spLocks noGrp="1"/>
          </p:cNvSpPr>
          <p:nvPr>
            <p:ph type="subTitle" idx="1"/>
          </p:nvPr>
        </p:nvSpPr>
        <p:spPr/>
        <p:txBody>
          <a:bodyPr/>
          <a:lstStyle/>
          <a:p>
            <a:r>
              <a:rPr lang="zh-CN" altLang="en-US" dirty="0" smtClean="0">
                <a:latin typeface="华文行楷" panose="02010800040101010101" pitchFamily="2" charset="-122"/>
                <a:ea typeface="华文行楷" panose="02010800040101010101" pitchFamily="2" charset="-122"/>
              </a:rPr>
              <a:t>判断</a:t>
            </a:r>
            <a:r>
              <a:rPr lang="zh-CN" altLang="en-US" dirty="0">
                <a:latin typeface="华文行楷" panose="02010800040101010101" pitchFamily="2" charset="-122"/>
                <a:ea typeface="华文行楷" panose="02010800040101010101" pitchFamily="2" charset="-122"/>
              </a:rPr>
              <a:t>题</a:t>
            </a:r>
          </a:p>
        </p:txBody>
      </p:sp>
    </p:spTree>
    <p:extLst>
      <p:ext uri="{BB962C8B-B14F-4D97-AF65-F5344CB8AC3E}">
        <p14:creationId xmlns:p14="http://schemas.microsoft.com/office/powerpoint/2010/main" val="13363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楷体" panose="02010609060101010101" pitchFamily="49" charset="-122"/>
                <a:ea typeface="楷体" panose="02010609060101010101" pitchFamily="49" charset="-122"/>
              </a:rPr>
              <a:t>例</a:t>
            </a:r>
            <a:r>
              <a:rPr lang="en-US" altLang="zh-CN" dirty="0">
                <a:latin typeface="楷体" panose="02010609060101010101" pitchFamily="49" charset="-122"/>
                <a:ea typeface="楷体" panose="02010609060101010101" pitchFamily="49" charset="-122"/>
              </a:rPr>
              <a:t>1</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0"/>
          </p:nvPr>
        </p:nvSpPr>
        <p:spPr/>
        <p:txBody>
          <a:bodyPr>
            <a:normAutofit/>
          </a:bodyPr>
          <a:lstStyle/>
          <a:p>
            <a:r>
              <a:rPr lang="zh-CN" altLang="zh-CN" b="1" dirty="0">
                <a:latin typeface="楷体" panose="02010609060101010101" pitchFamily="49" charset="-122"/>
                <a:ea typeface="楷体" panose="02010609060101010101" pitchFamily="49" charset="-122"/>
              </a:rPr>
              <a:t>人们说：今天我们所生活的时代， 一切都有机器人代劳了，什么东西机器人都会替我们去做，那么，在这样的</a:t>
            </a:r>
            <a:r>
              <a:rPr lang="zh-CN" altLang="zh-CN" b="1" dirty="0" smtClean="0">
                <a:latin typeface="楷体" panose="02010609060101010101" pitchFamily="49" charset="-122"/>
                <a:ea typeface="楷体" panose="02010609060101010101" pitchFamily="49" charset="-122"/>
              </a:rPr>
              <a:t>世界</a:t>
            </a:r>
            <a:r>
              <a:rPr lang="zh-CN" altLang="zh-CN" b="1" dirty="0">
                <a:latin typeface="楷体" panose="02010609060101010101" pitchFamily="49" charset="-122"/>
                <a:ea typeface="楷体" panose="02010609060101010101" pitchFamily="49" charset="-122"/>
              </a:rPr>
              <a:t>里，还会存在稀缺吗？试分析与回答</a:t>
            </a:r>
            <a:r>
              <a:rPr lang="zh-CN" altLang="zh-CN" b="1" dirty="0" smtClean="0">
                <a:latin typeface="楷体" panose="02010609060101010101" pitchFamily="49" charset="-122"/>
                <a:ea typeface="楷体" panose="02010609060101010101" pitchFamily="49" charset="-122"/>
              </a:rPr>
              <a:t>。</a:t>
            </a:r>
            <a:endParaRPr lang="en-US" altLang="zh-CN" b="1" dirty="0" smtClean="0">
              <a:latin typeface="楷体" panose="02010609060101010101" pitchFamily="49" charset="-122"/>
              <a:ea typeface="楷体" panose="02010609060101010101" pitchFamily="49" charset="-122"/>
            </a:endParaRPr>
          </a:p>
          <a:p>
            <a:r>
              <a:rPr lang="zh-CN" altLang="en-US" b="1" dirty="0" smtClean="0">
                <a:latin typeface="楷体" panose="02010609060101010101" pitchFamily="49" charset="-122"/>
                <a:ea typeface="楷体" panose="02010609060101010101" pitchFamily="49" charset="-122"/>
              </a:rPr>
              <a:t>要点：</a:t>
            </a:r>
            <a:endParaRPr lang="en-US" altLang="zh-CN" b="1" dirty="0" smtClean="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稀缺是指相对于人们无限多样、不断上升的需求来说，用以满足这些需求的多寡，即有用的资源总是相对不足的</a:t>
            </a:r>
            <a:r>
              <a:rPr lang="zh-CN" altLang="en-US" dirty="0" smtClean="0">
                <a:latin typeface="楷体" panose="02010609060101010101" pitchFamily="49" charset="-122"/>
                <a:ea typeface="楷体" panose="02010609060101010101" pitchFamily="49" charset="-122"/>
              </a:rPr>
              <a:t>。</a:t>
            </a:r>
            <a:endParaRPr lang="en-US" altLang="zh-CN" dirty="0" smtClean="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稀缺是经济物品的显著特征之一。经济物品的稀缺并不意味着它是稀少的，而是指它不可以免费得到。要得到这样一种稀缺物品，必须自己生产或用其他经济品来加以交换</a:t>
            </a:r>
            <a:r>
              <a:rPr lang="zh-CN" altLang="en-US" dirty="0"/>
              <a:t>。</a:t>
            </a:r>
            <a:endParaRPr lang="zh-CN" altLang="zh-CN" sz="2600" dirty="0"/>
          </a:p>
          <a:p>
            <a:pPr lvl="1"/>
            <a:r>
              <a:rPr lang="zh-CN" altLang="zh-CN" sz="2600" dirty="0" smtClean="0">
                <a:latin typeface="楷体" panose="02010609060101010101" pitchFamily="49" charset="-122"/>
                <a:ea typeface="楷体" panose="02010609060101010101" pitchFamily="49" charset="-122"/>
              </a:rPr>
              <a:t>人类</a:t>
            </a:r>
            <a:r>
              <a:rPr lang="zh-CN" altLang="zh-CN" sz="2600" dirty="0">
                <a:latin typeface="楷体" panose="02010609060101010101" pitchFamily="49" charset="-122"/>
                <a:ea typeface="楷体" panose="02010609060101010101" pitchFamily="49" charset="-122"/>
              </a:rPr>
              <a:t>的欲望无限，机器人的</a:t>
            </a:r>
            <a:r>
              <a:rPr lang="zh-CN" altLang="zh-CN" sz="2600" dirty="0" smtClean="0">
                <a:latin typeface="楷体" panose="02010609060101010101" pitchFamily="49" charset="-122"/>
                <a:ea typeface="楷体" panose="02010609060101010101" pitchFamily="49" charset="-122"/>
              </a:rPr>
              <a:t>出现</a:t>
            </a:r>
            <a:r>
              <a:rPr lang="zh-CN" altLang="en-US" sz="2600" dirty="0" smtClean="0">
                <a:latin typeface="楷体" panose="02010609060101010101" pitchFamily="49" charset="-122"/>
                <a:ea typeface="楷体" panose="02010609060101010101" pitchFamily="49" charset="-122"/>
              </a:rPr>
              <a:t>未必能</a:t>
            </a:r>
            <a:r>
              <a:rPr lang="zh-CN" altLang="zh-CN" sz="2600" dirty="0" smtClean="0">
                <a:latin typeface="楷体" panose="02010609060101010101" pitchFamily="49" charset="-122"/>
                <a:ea typeface="楷体" panose="02010609060101010101" pitchFamily="49" charset="-122"/>
              </a:rPr>
              <a:t>满足</a:t>
            </a:r>
            <a:r>
              <a:rPr lang="zh-CN" altLang="zh-CN" sz="2600" dirty="0">
                <a:latin typeface="楷体" panose="02010609060101010101" pitchFamily="49" charset="-122"/>
                <a:ea typeface="楷体" panose="02010609060101010101" pitchFamily="49" charset="-122"/>
              </a:rPr>
              <a:t>人类不断增长的各种</a:t>
            </a:r>
            <a:r>
              <a:rPr lang="zh-CN" altLang="zh-CN" sz="2600" dirty="0" smtClean="0">
                <a:latin typeface="楷体" panose="02010609060101010101" pitchFamily="49" charset="-122"/>
                <a:ea typeface="楷体" panose="02010609060101010101" pitchFamily="49" charset="-122"/>
              </a:rPr>
              <a:t>欲望</a:t>
            </a:r>
            <a:r>
              <a:rPr lang="zh-CN" altLang="en-US" sz="2600" dirty="0" smtClean="0">
                <a:latin typeface="楷体" panose="02010609060101010101" pitchFamily="49" charset="-122"/>
                <a:ea typeface="楷体" panose="02010609060101010101" pitchFamily="49" charset="-122"/>
              </a:rPr>
              <a:t>，举例：长生不老，去外太空旅行等。</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587760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785032" y="1287277"/>
            <a:ext cx="8607198" cy="3725122"/>
          </a:xfrm>
        </p:spPr>
        <p:txBody>
          <a:bodyPr/>
          <a:lstStyle/>
          <a:p>
            <a:pPr marL="342900" lvl="0" indent="-342900">
              <a:buFont typeface="Arial" panose="020B0604020202020204" pitchFamily="34" charset="0"/>
              <a:buChar char="•"/>
            </a:pPr>
            <a:r>
              <a:rPr lang="zh-CN" altLang="zh-CN" b="1" dirty="0">
                <a:latin typeface="楷体" panose="02010609060101010101" pitchFamily="49" charset="-122"/>
                <a:ea typeface="楷体" panose="02010609060101010101" pitchFamily="49" charset="-122"/>
              </a:rPr>
              <a:t>诺贝尔经济学奖迄今没有过女性得奖者。（</a:t>
            </a: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pPr marL="342900" lvl="0" indent="-342900">
              <a:buFont typeface="Arial" panose="020B0604020202020204" pitchFamily="34" charset="0"/>
              <a:buChar char="•"/>
            </a:pPr>
            <a:r>
              <a:rPr lang="zh-CN" altLang="zh-CN" b="1" dirty="0">
                <a:latin typeface="楷体" panose="02010609060101010101" pitchFamily="49" charset="-122"/>
                <a:ea typeface="楷体" panose="02010609060101010101" pitchFamily="49" charset="-122"/>
              </a:rPr>
              <a:t>金融学属于应用经济学。（</a:t>
            </a: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pPr marL="342900" lvl="0" indent="-342900">
              <a:buFont typeface="Arial" panose="020B0604020202020204" pitchFamily="34" charset="0"/>
              <a:buChar char="•"/>
            </a:pPr>
            <a:r>
              <a:rPr lang="zh-CN" altLang="zh-CN" b="1" dirty="0">
                <a:latin typeface="楷体" panose="02010609060101010101" pitchFamily="49" charset="-122"/>
                <a:ea typeface="楷体" panose="02010609060101010101" pitchFamily="49" charset="-122"/>
              </a:rPr>
              <a:t>经济学和自然科学一样可以通过重复实验进行验证。（</a:t>
            </a: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pPr marL="342900" lvl="0" indent="-342900">
              <a:buFont typeface="Arial" panose="020B0604020202020204" pitchFamily="34" charset="0"/>
              <a:buChar char="•"/>
            </a:pPr>
            <a:r>
              <a:rPr lang="zh-CN" altLang="zh-CN" b="1" dirty="0">
                <a:latin typeface="楷体" panose="02010609060101010101" pitchFamily="49" charset="-122"/>
                <a:ea typeface="楷体" panose="02010609060101010101" pitchFamily="49" charset="-122"/>
              </a:rPr>
              <a:t>熊彼特所提出的“创新”理论，仅指制度方面的创新。（</a:t>
            </a: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zh-CN" b="1" dirty="0">
                <a:latin typeface="楷体" panose="02010609060101010101" pitchFamily="49" charset="-122"/>
                <a:ea typeface="楷体" panose="02010609060101010101" pitchFamily="49" charset="-122"/>
              </a:rPr>
              <a:t>因对博弈论做出奠基性贡献而获得诺贝尔经济学奖的纳什，本身并非经济学家。（</a:t>
            </a:r>
            <a:r>
              <a:rPr lang="en-US" altLang="zh-CN" b="1" dirty="0">
                <a:latin typeface="楷体" panose="02010609060101010101" pitchFamily="49" charset="-122"/>
                <a:ea typeface="楷体" panose="02010609060101010101" pitchFamily="49" charset="-122"/>
              </a:rPr>
              <a:t>         </a:t>
            </a:r>
            <a:r>
              <a:rPr lang="zh-CN" altLang="zh-CN" b="1" dirty="0" smtClean="0">
                <a:latin typeface="楷体" panose="02010609060101010101" pitchFamily="49" charset="-122"/>
                <a:ea typeface="楷体" panose="02010609060101010101" pitchFamily="49" charset="-122"/>
              </a:rPr>
              <a:t>）</a:t>
            </a:r>
            <a:endParaRPr lang="en-US" altLang="zh-CN" b="1" dirty="0" smtClean="0">
              <a:latin typeface="楷体" panose="02010609060101010101" pitchFamily="49" charset="-122"/>
              <a:ea typeface="楷体" panose="02010609060101010101" pitchFamily="49" charset="-122"/>
            </a:endParaRPr>
          </a:p>
          <a:p>
            <a:endParaRPr lang="zh-CN" altLang="en-US" dirty="0"/>
          </a:p>
        </p:txBody>
      </p:sp>
      <p:sp>
        <p:nvSpPr>
          <p:cNvPr id="3" name="标题 2"/>
          <p:cNvSpPr>
            <a:spLocks noGrp="1"/>
          </p:cNvSpPr>
          <p:nvPr>
            <p:ph type="title"/>
          </p:nvPr>
        </p:nvSpPr>
        <p:spPr/>
        <p:txBody>
          <a:bodyPr>
            <a:normAutofit/>
          </a:bodyPr>
          <a:lstStyle/>
          <a:p>
            <a:r>
              <a:rPr lang="zh-CN" altLang="en-US" dirty="0">
                <a:latin typeface="楷体" panose="02010609060101010101" pitchFamily="49" charset="-122"/>
                <a:ea typeface="楷体" panose="02010609060101010101" pitchFamily="49" charset="-122"/>
              </a:rPr>
              <a:t>例子</a:t>
            </a:r>
          </a:p>
        </p:txBody>
      </p:sp>
    </p:spTree>
    <p:extLst>
      <p:ext uri="{BB962C8B-B14F-4D97-AF65-F5344CB8AC3E}">
        <p14:creationId xmlns:p14="http://schemas.microsoft.com/office/powerpoint/2010/main" val="36009680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785032" y="1287277"/>
            <a:ext cx="8607198" cy="4261679"/>
          </a:xfrm>
        </p:spPr>
        <p:txBody>
          <a:bodyPr/>
          <a:lstStyle/>
          <a:p>
            <a:pPr marL="342900" lvl="0" indent="-342900">
              <a:buFont typeface="Arial" panose="020B0604020202020204" pitchFamily="34" charset="0"/>
              <a:buChar char="•"/>
            </a:pPr>
            <a:r>
              <a:rPr lang="zh-CN" altLang="zh-CN" b="1" dirty="0">
                <a:latin typeface="楷体" panose="02010609060101010101" pitchFamily="49" charset="-122"/>
                <a:ea typeface="楷体" panose="02010609060101010101" pitchFamily="49" charset="-122"/>
              </a:rPr>
              <a:t>提出“比较优势”的李嘉图，是反对自由贸易的</a:t>
            </a:r>
            <a:r>
              <a:rPr lang="zh-CN" altLang="zh-CN" b="1" dirty="0" smtClean="0">
                <a:latin typeface="楷体" panose="02010609060101010101" pitchFamily="49" charset="-122"/>
                <a:ea typeface="楷体" panose="02010609060101010101" pitchFamily="49" charset="-122"/>
              </a:rPr>
              <a:t>。</a:t>
            </a:r>
            <a:r>
              <a:rPr lang="zh-CN" altLang="zh-CN" b="1" dirty="0">
                <a:latin typeface="楷体" panose="02010609060101010101" pitchFamily="49" charset="-122"/>
                <a:ea typeface="楷体" panose="02010609060101010101" pitchFamily="49" charset="-122"/>
              </a:rPr>
              <a:t> （</a:t>
            </a: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pPr marL="342900" lvl="0" indent="-342900">
              <a:buFont typeface="Arial" panose="020B0604020202020204" pitchFamily="34" charset="0"/>
              <a:buChar char="•"/>
            </a:pPr>
            <a:r>
              <a:rPr lang="zh-CN" altLang="zh-CN" b="1" dirty="0">
                <a:latin typeface="楷体" panose="02010609060101010101" pitchFamily="49" charset="-122"/>
                <a:ea typeface="楷体" panose="02010609060101010101" pitchFamily="49" charset="-122"/>
              </a:rPr>
              <a:t>马尔萨斯的“人口论”是我国计划生育的理论基础</a:t>
            </a:r>
            <a:r>
              <a:rPr lang="zh-CN" altLang="zh-CN" b="1" dirty="0" smtClean="0">
                <a:latin typeface="楷体" panose="02010609060101010101" pitchFamily="49" charset="-122"/>
                <a:ea typeface="楷体" panose="02010609060101010101" pitchFamily="49" charset="-122"/>
              </a:rPr>
              <a:t>。</a:t>
            </a:r>
            <a:r>
              <a:rPr lang="zh-CN" altLang="zh-CN" b="1" dirty="0">
                <a:latin typeface="楷体" panose="02010609060101010101" pitchFamily="49" charset="-122"/>
                <a:ea typeface="楷体" panose="02010609060101010101" pitchFamily="49" charset="-122"/>
              </a:rPr>
              <a:t> （</a:t>
            </a: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pPr marL="342900" lvl="0" indent="-342900">
              <a:buFont typeface="Arial" panose="020B0604020202020204" pitchFamily="34" charset="0"/>
              <a:buChar char="•"/>
            </a:pPr>
            <a:r>
              <a:rPr lang="zh-CN" altLang="zh-CN" b="1" dirty="0">
                <a:latin typeface="楷体" panose="02010609060101010101" pitchFamily="49" charset="-122"/>
                <a:ea typeface="楷体" panose="02010609060101010101" pitchFamily="49" charset="-122"/>
              </a:rPr>
              <a:t>假如你准备去电影院看《复联</a:t>
            </a:r>
            <a:r>
              <a:rPr lang="en-US" altLang="zh-CN" b="1" dirty="0">
                <a:latin typeface="楷体" panose="02010609060101010101" pitchFamily="49" charset="-122"/>
                <a:ea typeface="楷体" panose="02010609060101010101" pitchFamily="49" charset="-122"/>
              </a:rPr>
              <a:t>3</a:t>
            </a:r>
            <a:r>
              <a:rPr lang="zh-CN" altLang="zh-CN" b="1" dirty="0">
                <a:latin typeface="楷体" panose="02010609060101010101" pitchFamily="49" charset="-122"/>
                <a:ea typeface="楷体" panose="02010609060101010101" pitchFamily="49" charset="-122"/>
              </a:rPr>
              <a:t>》，那么之前看《复联</a:t>
            </a:r>
            <a:r>
              <a:rPr lang="en-US" altLang="zh-CN" b="1" dirty="0">
                <a:latin typeface="楷体" panose="02010609060101010101" pitchFamily="49" charset="-122"/>
                <a:ea typeface="楷体" panose="02010609060101010101" pitchFamily="49" charset="-122"/>
              </a:rPr>
              <a:t>2</a:t>
            </a:r>
            <a:r>
              <a:rPr lang="zh-CN" altLang="zh-CN" b="1" dirty="0">
                <a:latin typeface="楷体" panose="02010609060101010101" pitchFamily="49" charset="-122"/>
                <a:ea typeface="楷体" panose="02010609060101010101" pitchFamily="49" charset="-122"/>
              </a:rPr>
              <a:t>》的电影票花费就是你面临的机会成本。（</a:t>
            </a: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pPr marL="342900" lvl="0" indent="-342900">
              <a:buFont typeface="Arial" panose="020B0604020202020204" pitchFamily="34" charset="0"/>
              <a:buChar char="•"/>
            </a:pPr>
            <a:r>
              <a:rPr lang="zh-CN" altLang="zh-CN" b="1" dirty="0">
                <a:latin typeface="楷体" panose="02010609060101010101" pitchFamily="49" charset="-122"/>
                <a:ea typeface="楷体" panose="02010609060101010101" pitchFamily="49" charset="-122"/>
              </a:rPr>
              <a:t>政府任何时候一定可以同时实现降低通货膨胀率和降低失业率的政策目标。</a:t>
            </a:r>
            <a:r>
              <a:rPr lang="zh-CN" altLang="zh-CN" b="1" dirty="0" smtClean="0">
                <a:latin typeface="楷体" panose="02010609060101010101" pitchFamily="49" charset="-122"/>
                <a:ea typeface="楷体" panose="02010609060101010101" pitchFamily="49" charset="-122"/>
              </a:rPr>
              <a:t>？</a:t>
            </a:r>
            <a:r>
              <a:rPr lang="zh-CN" altLang="zh-CN" b="1" dirty="0">
                <a:latin typeface="楷体" panose="02010609060101010101" pitchFamily="49" charset="-122"/>
                <a:ea typeface="楷体" panose="02010609060101010101" pitchFamily="49" charset="-122"/>
              </a:rPr>
              <a:t> （</a:t>
            </a: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zh-CN" b="1" dirty="0">
                <a:latin typeface="楷体" panose="02010609060101010101" pitchFamily="49" charset="-122"/>
                <a:ea typeface="楷体" panose="02010609060101010101" pitchFamily="49" charset="-122"/>
              </a:rPr>
              <a:t>经济学作为一门科学，必然需要一定的假设，所谓中国特色，可以理解为与常见的发达资本主义经济体制假设条件不同</a:t>
            </a:r>
            <a:r>
              <a:rPr lang="zh-CN" altLang="zh-CN" b="1" dirty="0" smtClean="0">
                <a:latin typeface="楷体" panose="02010609060101010101" pitchFamily="49" charset="-122"/>
                <a:ea typeface="楷体" panose="02010609060101010101" pitchFamily="49" charset="-122"/>
              </a:rPr>
              <a:t>。</a:t>
            </a:r>
            <a:r>
              <a:rPr lang="zh-CN" altLang="zh-CN" b="1" dirty="0">
                <a:latin typeface="楷体" panose="02010609060101010101" pitchFamily="49" charset="-122"/>
                <a:ea typeface="楷体" panose="02010609060101010101" pitchFamily="49" charset="-122"/>
              </a:rPr>
              <a:t> （</a:t>
            </a: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例子</a:t>
            </a:r>
            <a:endParaRPr lang="zh-CN" altLang="en-US" dirty="0"/>
          </a:p>
        </p:txBody>
      </p:sp>
    </p:spTree>
    <p:extLst>
      <p:ext uri="{BB962C8B-B14F-4D97-AF65-F5344CB8AC3E}">
        <p14:creationId xmlns:p14="http://schemas.microsoft.com/office/powerpoint/2010/main" val="3965316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785032" y="1287277"/>
            <a:ext cx="8607198" cy="5515356"/>
          </a:xfrm>
        </p:spPr>
        <p:txBody>
          <a:bodyPr/>
          <a:lstStyle/>
          <a:p>
            <a:pPr marL="342900" indent="-342900">
              <a:buFont typeface="Arial" panose="020B0604020202020204" pitchFamily="34" charset="0"/>
              <a:buChar char="•"/>
            </a:pPr>
            <a:r>
              <a:rPr lang="zh-CN" altLang="zh-CN" b="1" dirty="0">
                <a:latin typeface="楷体" panose="02010609060101010101" pitchFamily="49" charset="-122"/>
                <a:ea typeface="楷体" panose="02010609060101010101" pitchFamily="49" charset="-122"/>
              </a:rPr>
              <a:t>对一个高考失败的考生而言，复读还是打工的选择，与对一个即将毕业的大学生而言，考研还是工作，同样都是其所面临的重要权衡。（</a:t>
            </a:r>
            <a:r>
              <a:rPr lang="en-US" altLang="zh-CN" b="1" dirty="0">
                <a:latin typeface="楷体" panose="02010609060101010101" pitchFamily="49" charset="-122"/>
                <a:ea typeface="楷体" panose="02010609060101010101" pitchFamily="49" charset="-122"/>
              </a:rPr>
              <a:t>        </a:t>
            </a:r>
            <a:r>
              <a:rPr lang="zh-CN" altLang="zh-CN" b="1" dirty="0" smtClean="0">
                <a:latin typeface="楷体" panose="02010609060101010101" pitchFamily="49" charset="-122"/>
                <a:ea typeface="楷体" panose="02010609060101010101" pitchFamily="49" charset="-122"/>
              </a:rPr>
              <a:t>）</a:t>
            </a:r>
            <a:endParaRPr lang="en-US" altLang="zh-CN" b="1" dirty="0" smtClean="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zh-CN" b="1" dirty="0" smtClean="0">
                <a:latin typeface="楷体" panose="02010609060101010101" pitchFamily="49" charset="-122"/>
                <a:ea typeface="楷体" panose="02010609060101010101" pitchFamily="49" charset="-122"/>
              </a:rPr>
              <a:t>当</a:t>
            </a:r>
            <a:r>
              <a:rPr lang="zh-CN" altLang="zh-CN" b="1" dirty="0">
                <a:latin typeface="楷体" panose="02010609060101010101" pitchFamily="49" charset="-122"/>
                <a:ea typeface="楷体" panose="02010609060101010101" pitchFamily="49" charset="-122"/>
              </a:rPr>
              <a:t>你选择本周末去度假时，担心路途不顺导致心情变糟糕是这个选择的机会成本。（</a:t>
            </a:r>
            <a:r>
              <a:rPr lang="en-US" altLang="zh-CN" b="1" dirty="0">
                <a:latin typeface="楷体" panose="02010609060101010101" pitchFamily="49" charset="-122"/>
                <a:ea typeface="楷体" panose="02010609060101010101" pitchFamily="49" charset="-122"/>
              </a:rPr>
              <a:t>        </a:t>
            </a:r>
            <a:r>
              <a:rPr lang="zh-CN" altLang="zh-CN" b="1" dirty="0" smtClean="0">
                <a:latin typeface="楷体" panose="02010609060101010101" pitchFamily="49" charset="-122"/>
                <a:ea typeface="楷体" panose="02010609060101010101" pitchFamily="49" charset="-122"/>
              </a:rPr>
              <a:t>）</a:t>
            </a:r>
            <a:endParaRPr lang="en-US" altLang="zh-CN" b="1" dirty="0" smtClean="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zh-CN" b="1" dirty="0">
                <a:latin typeface="楷体" panose="02010609060101010101" pitchFamily="49" charset="-122"/>
                <a:ea typeface="楷体" panose="02010609060101010101" pitchFamily="49" charset="-122"/>
              </a:rPr>
              <a:t>水虽然是人体必需，但任何情况下它对任何人而言边际效用都很低，所以水很便宜。（</a:t>
            </a:r>
            <a:r>
              <a:rPr lang="en-US" altLang="zh-CN" b="1" dirty="0">
                <a:latin typeface="楷体" panose="02010609060101010101" pitchFamily="49" charset="-122"/>
                <a:ea typeface="楷体" panose="02010609060101010101" pitchFamily="49" charset="-122"/>
              </a:rPr>
              <a:t>       </a:t>
            </a:r>
            <a:r>
              <a:rPr lang="zh-CN" altLang="zh-CN" b="1" dirty="0" smtClean="0">
                <a:latin typeface="楷体" panose="02010609060101010101" pitchFamily="49" charset="-122"/>
                <a:ea typeface="楷体" panose="02010609060101010101" pitchFamily="49" charset="-122"/>
              </a:rPr>
              <a:t>）</a:t>
            </a:r>
            <a:endParaRPr lang="en-US" altLang="zh-CN" b="1" dirty="0" smtClean="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zh-CN" b="1" dirty="0">
                <a:latin typeface="楷体" panose="02010609060101010101" pitchFamily="49" charset="-122"/>
                <a:ea typeface="楷体" panose="02010609060101010101" pitchFamily="49" charset="-122"/>
              </a:rPr>
              <a:t>你做饭比室友好，打扫卫生也比对方干净，所以你们两人之间不存在分工合作的基础。（</a:t>
            </a:r>
            <a:r>
              <a:rPr lang="en-US" altLang="zh-CN" b="1" dirty="0">
                <a:latin typeface="楷体" panose="02010609060101010101" pitchFamily="49" charset="-122"/>
                <a:ea typeface="楷体" panose="02010609060101010101" pitchFamily="49" charset="-122"/>
              </a:rPr>
              <a:t>       </a:t>
            </a:r>
            <a:r>
              <a:rPr lang="zh-CN" altLang="zh-CN" b="1" dirty="0" smtClean="0">
                <a:latin typeface="楷体" panose="02010609060101010101" pitchFamily="49" charset="-122"/>
                <a:ea typeface="楷体" panose="02010609060101010101" pitchFamily="49" charset="-122"/>
              </a:rPr>
              <a:t>）</a:t>
            </a:r>
            <a:endParaRPr lang="en-US" altLang="zh-CN" b="1" dirty="0" smtClean="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zh-CN" b="1" dirty="0">
                <a:latin typeface="楷体" panose="02010609060101010101" pitchFamily="49" charset="-122"/>
                <a:ea typeface="楷体" panose="02010609060101010101" pitchFamily="49" charset="-122"/>
              </a:rPr>
              <a:t>提高烟草税收，不许电视台播放烟草广告，公共场合严禁吸烟，这些措施都会改变当前抽烟者的行为，从而减少烟草的危害。（</a:t>
            </a: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a:t>
            </a:r>
            <a:endParaRPr lang="en-US" altLang="zh-CN" b="1" dirty="0" smtClean="0">
              <a:latin typeface="楷体" panose="02010609060101010101" pitchFamily="49" charset="-122"/>
              <a:ea typeface="楷体" panose="02010609060101010101" pitchFamily="49" charset="-122"/>
            </a:endParaRPr>
          </a:p>
          <a:p>
            <a:endParaRPr lang="zh-CN" altLang="zh-CN" dirty="0"/>
          </a:p>
          <a:p>
            <a:endParaRPr lang="zh-CN" altLang="en-US" dirty="0"/>
          </a:p>
        </p:txBody>
      </p:sp>
      <p:sp>
        <p:nvSpPr>
          <p:cNvPr id="3" name="标题 2"/>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例子</a:t>
            </a:r>
            <a:endParaRPr lang="zh-CN" altLang="en-US" dirty="0"/>
          </a:p>
        </p:txBody>
      </p:sp>
    </p:spTree>
    <p:extLst>
      <p:ext uri="{BB962C8B-B14F-4D97-AF65-F5344CB8AC3E}">
        <p14:creationId xmlns:p14="http://schemas.microsoft.com/office/powerpoint/2010/main" val="1705640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1785032" y="1287277"/>
            <a:ext cx="8607198" cy="3264483"/>
          </a:xfrm>
        </p:spPr>
        <p:txBody>
          <a:bodyPr/>
          <a:lstStyle/>
          <a:p>
            <a:pPr marL="342900" indent="-342900">
              <a:buFont typeface="Arial" panose="020B0604020202020204" pitchFamily="34" charset="0"/>
              <a:buChar char="•"/>
            </a:pPr>
            <a:r>
              <a:rPr lang="zh-CN" altLang="zh-CN" b="1" dirty="0">
                <a:latin typeface="楷体" panose="02010609060101010101" pitchFamily="49" charset="-122"/>
                <a:ea typeface="楷体" panose="02010609060101010101" pitchFamily="49" charset="-122"/>
              </a:rPr>
              <a:t>经济学的理性人假设，意味着人们的利他行为都无法通过经济学里进行分析。（</a:t>
            </a:r>
            <a:r>
              <a:rPr lang="en-US" altLang="zh-CN" b="1" dirty="0">
                <a:latin typeface="楷体" panose="02010609060101010101" pitchFamily="49" charset="-122"/>
                <a:ea typeface="楷体" panose="02010609060101010101" pitchFamily="49" charset="-122"/>
              </a:rPr>
              <a:t>       </a:t>
            </a:r>
            <a:r>
              <a:rPr lang="zh-CN" altLang="zh-CN" b="1" dirty="0" smtClean="0">
                <a:latin typeface="楷体" panose="02010609060101010101" pitchFamily="49" charset="-122"/>
                <a:ea typeface="楷体" panose="02010609060101010101" pitchFamily="49" charset="-122"/>
              </a:rPr>
              <a:t>）</a:t>
            </a:r>
            <a:endParaRPr lang="en-US" altLang="zh-CN" b="1" dirty="0" smtClean="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zh-CN" b="1" dirty="0">
                <a:latin typeface="楷体" panose="02010609060101010101" pitchFamily="49" charset="-122"/>
                <a:ea typeface="楷体" panose="02010609060101010101" pitchFamily="49" charset="-122"/>
              </a:rPr>
              <a:t>相对人的欲望来说，一切都是稀缺的，所以才需要经济分析。（</a:t>
            </a:r>
            <a:r>
              <a:rPr lang="en-US" altLang="zh-CN" b="1" dirty="0">
                <a:latin typeface="楷体" panose="02010609060101010101" pitchFamily="49" charset="-122"/>
                <a:ea typeface="楷体" panose="02010609060101010101" pitchFamily="49" charset="-122"/>
              </a:rPr>
              <a:t>       </a:t>
            </a:r>
            <a:r>
              <a:rPr lang="zh-CN" altLang="zh-CN" b="1" dirty="0" smtClean="0">
                <a:latin typeface="楷体" panose="02010609060101010101" pitchFamily="49" charset="-122"/>
                <a:ea typeface="楷体" panose="02010609060101010101" pitchFamily="49" charset="-122"/>
              </a:rPr>
              <a:t>）</a:t>
            </a:r>
            <a:endParaRPr lang="en-US" altLang="zh-CN" b="1" dirty="0" smtClean="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zh-CN" b="1" dirty="0">
                <a:latin typeface="楷体" panose="02010609060101010101" pitchFamily="49" charset="-122"/>
                <a:ea typeface="楷体" panose="02010609060101010101" pitchFamily="49" charset="-122"/>
              </a:rPr>
              <a:t>市场是调节资源配置的唯一合理方式。（</a:t>
            </a:r>
            <a:r>
              <a:rPr lang="en-US" altLang="zh-CN" b="1" dirty="0">
                <a:latin typeface="楷体" panose="02010609060101010101" pitchFamily="49" charset="-122"/>
                <a:ea typeface="楷体" panose="02010609060101010101" pitchFamily="49" charset="-122"/>
              </a:rPr>
              <a:t>        </a:t>
            </a:r>
            <a:r>
              <a:rPr lang="zh-CN" altLang="zh-CN" b="1" dirty="0" smtClean="0">
                <a:latin typeface="楷体" panose="02010609060101010101" pitchFamily="49" charset="-122"/>
                <a:ea typeface="楷体" panose="02010609060101010101" pitchFamily="49" charset="-122"/>
              </a:rPr>
              <a:t>）</a:t>
            </a:r>
            <a:endParaRPr lang="en-US" altLang="zh-CN" b="1" dirty="0" smtClean="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zh-CN" b="1" dirty="0">
                <a:latin typeface="楷体" panose="02010609060101010101" pitchFamily="49" charset="-122"/>
                <a:ea typeface="楷体" panose="02010609060101010101" pitchFamily="49" charset="-122"/>
              </a:rPr>
              <a:t>通货膨胀通常是因为政府发行了过多的纸币。（</a:t>
            </a:r>
            <a:r>
              <a:rPr lang="en-US" altLang="zh-CN" b="1" dirty="0">
                <a:latin typeface="楷体" panose="02010609060101010101" pitchFamily="49" charset="-122"/>
                <a:ea typeface="楷体" panose="02010609060101010101" pitchFamily="49" charset="-122"/>
              </a:rPr>
              <a:t>        </a:t>
            </a:r>
            <a:r>
              <a:rPr lang="zh-CN" altLang="zh-CN" b="1" dirty="0" smtClean="0">
                <a:latin typeface="楷体" panose="02010609060101010101" pitchFamily="49" charset="-122"/>
                <a:ea typeface="楷体" panose="02010609060101010101" pitchFamily="49" charset="-122"/>
              </a:rPr>
              <a:t>）</a:t>
            </a:r>
            <a:endParaRPr lang="en-US" altLang="zh-CN" b="1" dirty="0" smtClean="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zh-CN" b="1" dirty="0">
                <a:latin typeface="楷体" panose="02010609060101010101" pitchFamily="49" charset="-122"/>
                <a:ea typeface="楷体" panose="02010609060101010101" pitchFamily="49" charset="-122"/>
              </a:rPr>
              <a:t>政府即使干预经济，往往也不能保证实现所有目标。（</a:t>
            </a: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例子</a:t>
            </a:r>
            <a:endParaRPr lang="zh-CN" altLang="en-US" dirty="0"/>
          </a:p>
        </p:txBody>
      </p:sp>
    </p:spTree>
    <p:extLst>
      <p:ext uri="{BB962C8B-B14F-4D97-AF65-F5344CB8AC3E}">
        <p14:creationId xmlns:p14="http://schemas.microsoft.com/office/powerpoint/2010/main" val="1390153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华文新魏" panose="02010800040101010101" pitchFamily="2" charset="-122"/>
                <a:ea typeface="华文新魏" panose="02010800040101010101" pitchFamily="2" charset="-122"/>
              </a:rPr>
              <a:t>经济学导论复习</a:t>
            </a:r>
            <a:endParaRPr lang="zh-CN" altLang="en-US" dirty="0"/>
          </a:p>
        </p:txBody>
      </p:sp>
      <p:sp>
        <p:nvSpPr>
          <p:cNvPr id="3" name="副标题 2"/>
          <p:cNvSpPr>
            <a:spLocks noGrp="1"/>
          </p:cNvSpPr>
          <p:nvPr>
            <p:ph type="subTitle" idx="1"/>
          </p:nvPr>
        </p:nvSpPr>
        <p:spPr/>
        <p:txBody>
          <a:bodyPr/>
          <a:lstStyle/>
          <a:p>
            <a:r>
              <a:rPr lang="zh-CN" altLang="en-US" dirty="0" smtClean="0">
                <a:latin typeface="华文行楷" panose="02010800040101010101" pitchFamily="2" charset="-122"/>
                <a:ea typeface="华文行楷" panose="02010800040101010101" pitchFamily="2" charset="-122"/>
              </a:rPr>
              <a:t>选择题</a:t>
            </a:r>
            <a:endParaRPr lang="zh-CN" altLang="en-US"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2448479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例子</a:t>
            </a:r>
            <a:endParaRPr lang="zh-CN" altLang="en-US" dirty="0"/>
          </a:p>
        </p:txBody>
      </p:sp>
      <p:sp>
        <p:nvSpPr>
          <p:cNvPr id="6" name="内容占位符 5"/>
          <p:cNvSpPr>
            <a:spLocks noGrp="1"/>
          </p:cNvSpPr>
          <p:nvPr>
            <p:ph idx="11"/>
          </p:nvPr>
        </p:nvSpPr>
        <p:spPr>
          <a:xfrm>
            <a:off x="1785032" y="1319349"/>
            <a:ext cx="9553528" cy="5081452"/>
          </a:xfrm>
        </p:spPr>
        <p:txBody>
          <a:bodyPr>
            <a:normAutofit lnSpcReduction="10000"/>
          </a:bodyPr>
          <a:lstStyle/>
          <a:p>
            <a:pPr lvl="0"/>
            <a:r>
              <a:rPr lang="zh-CN" altLang="zh-CN" b="1" dirty="0">
                <a:latin typeface="楷体" panose="02010609060101010101" pitchFamily="49" charset="-122"/>
                <a:ea typeface="楷体" panose="02010609060101010101" pitchFamily="49" charset="-122"/>
              </a:rPr>
              <a:t>提出“制度变迁”概念的著名经济学家是（</a:t>
            </a: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pPr marL="0" indent="0">
              <a:buNone/>
            </a:pPr>
            <a:r>
              <a:rPr lang="en-US" altLang="zh-CN" b="1" dirty="0">
                <a:latin typeface="楷体" panose="02010609060101010101" pitchFamily="49" charset="-122"/>
                <a:ea typeface="楷体" panose="02010609060101010101" pitchFamily="49" charset="-122"/>
              </a:rPr>
              <a:t>A</a:t>
            </a:r>
            <a:r>
              <a:rPr lang="zh-CN" altLang="zh-CN" b="1" dirty="0">
                <a:latin typeface="楷体" panose="02010609060101010101" pitchFamily="49" charset="-122"/>
                <a:ea typeface="楷体" panose="02010609060101010101" pitchFamily="49" charset="-122"/>
              </a:rPr>
              <a:t>． 科斯</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B</a:t>
            </a:r>
            <a:r>
              <a:rPr lang="zh-CN" altLang="zh-CN" b="1" dirty="0" smtClean="0">
                <a:latin typeface="楷体" panose="02010609060101010101" pitchFamily="49" charset="-122"/>
                <a:ea typeface="楷体" panose="02010609060101010101" pitchFamily="49" charset="-122"/>
              </a:rPr>
              <a:t>．诺</a:t>
            </a:r>
            <a:r>
              <a:rPr lang="zh-CN" altLang="zh-CN" b="1" dirty="0">
                <a:latin typeface="楷体" panose="02010609060101010101" pitchFamily="49" charset="-122"/>
                <a:ea typeface="楷体" panose="02010609060101010101" pitchFamily="49" charset="-122"/>
              </a:rPr>
              <a:t>斯</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C</a:t>
            </a:r>
            <a:r>
              <a:rPr lang="zh-CN" altLang="zh-CN" b="1" dirty="0" smtClean="0">
                <a:latin typeface="楷体" panose="02010609060101010101" pitchFamily="49" charset="-122"/>
                <a:ea typeface="楷体" panose="02010609060101010101" pitchFamily="49" charset="-122"/>
              </a:rPr>
              <a:t>．克鲁格曼</a:t>
            </a:r>
            <a:r>
              <a:rPr lang="en-US" altLang="zh-CN" b="1" dirty="0" smtClean="0">
                <a:latin typeface="楷体" panose="02010609060101010101" pitchFamily="49" charset="-122"/>
                <a:ea typeface="楷体" panose="02010609060101010101" pitchFamily="49" charset="-122"/>
              </a:rPr>
              <a:t>   D</a:t>
            </a:r>
            <a:r>
              <a:rPr lang="zh-CN" altLang="zh-CN" b="1" dirty="0" smtClean="0">
                <a:latin typeface="楷体" panose="02010609060101010101" pitchFamily="49" charset="-122"/>
                <a:ea typeface="楷体" panose="02010609060101010101" pitchFamily="49" charset="-122"/>
              </a:rPr>
              <a:t>．曼昆</a:t>
            </a:r>
            <a:endParaRPr lang="en-US" altLang="zh-CN" b="1" dirty="0" smtClean="0">
              <a:latin typeface="楷体" panose="02010609060101010101" pitchFamily="49" charset="-122"/>
              <a:ea typeface="楷体" panose="02010609060101010101" pitchFamily="49" charset="-122"/>
            </a:endParaRPr>
          </a:p>
          <a:p>
            <a:r>
              <a:rPr lang="zh-CN" altLang="zh-CN" b="1" dirty="0">
                <a:latin typeface="楷体" panose="02010609060101010101" pitchFamily="49" charset="-122"/>
                <a:ea typeface="楷体" panose="02010609060101010101" pitchFamily="49" charset="-122"/>
              </a:rPr>
              <a:t>下列哪个问题不应该是经济学分析的问题？（</a:t>
            </a: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pPr marL="0" indent="0">
              <a:buNone/>
            </a:pPr>
            <a:r>
              <a:rPr lang="en-US" altLang="zh-CN" b="1" dirty="0" smtClean="0">
                <a:latin typeface="楷体" panose="02010609060101010101" pitchFamily="49" charset="-122"/>
                <a:ea typeface="楷体" panose="02010609060101010101" pitchFamily="49" charset="-122"/>
              </a:rPr>
              <a:t>A</a:t>
            </a:r>
            <a:r>
              <a:rPr lang="zh-CN" altLang="zh-CN" b="1" dirty="0" smtClean="0">
                <a:latin typeface="楷体" panose="02010609060101010101" pitchFamily="49" charset="-122"/>
                <a:ea typeface="楷体" panose="02010609060101010101" pitchFamily="49" charset="-122"/>
              </a:rPr>
              <a:t>．政府</a:t>
            </a:r>
            <a:r>
              <a:rPr lang="zh-CN" altLang="zh-CN" b="1" dirty="0">
                <a:latin typeface="楷体" panose="02010609060101010101" pitchFamily="49" charset="-122"/>
                <a:ea typeface="楷体" panose="02010609060101010101" pitchFamily="49" charset="-122"/>
              </a:rPr>
              <a:t>干预经济是否道德</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B</a:t>
            </a:r>
            <a:r>
              <a:rPr lang="zh-CN" altLang="zh-CN" b="1" dirty="0" smtClean="0">
                <a:latin typeface="楷体" panose="02010609060101010101" pitchFamily="49" charset="-122"/>
                <a:ea typeface="楷体" panose="02010609060101010101" pitchFamily="49" charset="-122"/>
              </a:rPr>
              <a:t>．政府</a:t>
            </a:r>
            <a:r>
              <a:rPr lang="zh-CN" altLang="zh-CN" b="1" dirty="0">
                <a:latin typeface="楷体" panose="02010609060101010101" pitchFamily="49" charset="-122"/>
                <a:ea typeface="楷体" panose="02010609060101010101" pitchFamily="49" charset="-122"/>
              </a:rPr>
              <a:t>干预经济是否有效</a:t>
            </a:r>
            <a:r>
              <a:rPr lang="en-US" altLang="zh-CN" b="1" dirty="0">
                <a:latin typeface="楷体" panose="02010609060101010101" pitchFamily="49" charset="-122"/>
                <a:ea typeface="楷体" panose="02010609060101010101" pitchFamily="49" charset="-122"/>
              </a:rPr>
              <a:t>  </a:t>
            </a:r>
            <a:endParaRPr lang="zh-CN" altLang="zh-CN" dirty="0">
              <a:latin typeface="楷体" panose="02010609060101010101" pitchFamily="49" charset="-122"/>
              <a:ea typeface="楷体" panose="02010609060101010101" pitchFamily="49" charset="-122"/>
            </a:endParaRPr>
          </a:p>
          <a:p>
            <a:pPr marL="0" indent="0">
              <a:buNone/>
            </a:pPr>
            <a:r>
              <a:rPr lang="en-US" altLang="zh-CN" b="1" dirty="0" smtClean="0">
                <a:latin typeface="楷体" panose="02010609060101010101" pitchFamily="49" charset="-122"/>
                <a:ea typeface="楷体" panose="02010609060101010101" pitchFamily="49" charset="-122"/>
              </a:rPr>
              <a:t>C</a:t>
            </a:r>
            <a:r>
              <a:rPr lang="zh-CN" altLang="zh-CN" b="1" dirty="0" smtClean="0">
                <a:latin typeface="楷体" panose="02010609060101010101" pitchFamily="49" charset="-122"/>
                <a:ea typeface="楷体" panose="02010609060101010101" pitchFamily="49" charset="-122"/>
              </a:rPr>
              <a:t>．政府</a:t>
            </a:r>
            <a:r>
              <a:rPr lang="zh-CN" altLang="zh-CN" b="1" dirty="0">
                <a:latin typeface="楷体" panose="02010609060101010101" pitchFamily="49" charset="-122"/>
                <a:ea typeface="楷体" panose="02010609060101010101" pitchFamily="49" charset="-122"/>
              </a:rPr>
              <a:t>是否应该干预经济</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D</a:t>
            </a:r>
            <a:r>
              <a:rPr lang="zh-CN" altLang="zh-CN" b="1" dirty="0" smtClean="0">
                <a:latin typeface="楷体" panose="02010609060101010101" pitchFamily="49" charset="-122"/>
                <a:ea typeface="楷体" panose="02010609060101010101" pitchFamily="49" charset="-122"/>
              </a:rPr>
              <a:t>．政府</a:t>
            </a:r>
            <a:r>
              <a:rPr lang="zh-CN" altLang="zh-CN" b="1" dirty="0">
                <a:latin typeface="楷体" panose="02010609060101010101" pitchFamily="49" charset="-122"/>
                <a:ea typeface="楷体" panose="02010609060101010101" pitchFamily="49" charset="-122"/>
              </a:rPr>
              <a:t>应该怎样干预经济</a:t>
            </a:r>
            <a:endParaRPr lang="zh-CN" altLang="zh-CN" dirty="0">
              <a:latin typeface="楷体" panose="02010609060101010101" pitchFamily="49" charset="-122"/>
              <a:ea typeface="楷体" panose="02010609060101010101" pitchFamily="49" charset="-122"/>
            </a:endParaRPr>
          </a:p>
          <a:p>
            <a:pPr lvl="0"/>
            <a:r>
              <a:rPr lang="zh-CN" altLang="zh-CN" b="1" dirty="0">
                <a:latin typeface="楷体" panose="02010609060101010101" pitchFamily="49" charset="-122"/>
                <a:ea typeface="楷体" panose="02010609060101010101" pitchFamily="49" charset="-122"/>
              </a:rPr>
              <a:t>所谓“经济学帝国主义”，最初是因为贝克尔将微观经济理论用在了（</a:t>
            </a: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）问题的分析上？</a:t>
            </a:r>
            <a:endParaRPr lang="zh-CN" altLang="zh-CN" dirty="0">
              <a:latin typeface="楷体" panose="02010609060101010101" pitchFamily="49" charset="-122"/>
              <a:ea typeface="楷体" panose="02010609060101010101" pitchFamily="49" charset="-122"/>
            </a:endParaRPr>
          </a:p>
          <a:p>
            <a:pPr marL="0" indent="0">
              <a:buNone/>
            </a:pPr>
            <a:r>
              <a:rPr lang="en-US" altLang="zh-CN" b="1" dirty="0">
                <a:latin typeface="楷体" panose="02010609060101010101" pitchFamily="49" charset="-122"/>
                <a:ea typeface="楷体" panose="02010609060101010101" pitchFamily="49" charset="-122"/>
              </a:rPr>
              <a:t>A</a:t>
            </a:r>
            <a:r>
              <a:rPr lang="zh-CN" altLang="zh-CN" b="1" dirty="0">
                <a:latin typeface="楷体" panose="02010609060101010101" pitchFamily="49" charset="-122"/>
                <a:ea typeface="楷体" panose="02010609060101010101" pitchFamily="49" charset="-122"/>
              </a:rPr>
              <a:t>． 法律</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B</a:t>
            </a:r>
            <a:r>
              <a:rPr lang="zh-CN" altLang="zh-CN" b="1" dirty="0" smtClean="0">
                <a:latin typeface="楷体" panose="02010609060101010101" pitchFamily="49" charset="-122"/>
                <a:ea typeface="楷体" panose="02010609060101010101" pitchFamily="49" charset="-122"/>
              </a:rPr>
              <a:t>．环境</a:t>
            </a:r>
            <a:r>
              <a:rPr lang="en-US" altLang="zh-CN" b="1" dirty="0" smtClean="0">
                <a:latin typeface="楷体" panose="02010609060101010101" pitchFamily="49" charset="-122"/>
                <a:ea typeface="楷体" panose="02010609060101010101" pitchFamily="49" charset="-122"/>
              </a:rPr>
              <a:t>    C</a:t>
            </a:r>
            <a:r>
              <a:rPr lang="zh-CN" altLang="zh-CN" b="1" dirty="0" smtClean="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家庭</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D</a:t>
            </a:r>
            <a:r>
              <a:rPr lang="zh-CN" altLang="zh-CN" b="1" dirty="0" smtClean="0">
                <a:latin typeface="楷体" panose="02010609060101010101" pitchFamily="49" charset="-122"/>
                <a:ea typeface="楷体" panose="02010609060101010101" pitchFamily="49" charset="-122"/>
              </a:rPr>
              <a:t>．政治</a:t>
            </a:r>
            <a:endParaRPr lang="en-US" altLang="zh-CN" b="1" dirty="0" smtClean="0">
              <a:latin typeface="楷体" panose="02010609060101010101" pitchFamily="49" charset="-122"/>
              <a:ea typeface="楷体" panose="02010609060101010101" pitchFamily="49" charset="-122"/>
            </a:endParaRPr>
          </a:p>
          <a:p>
            <a:r>
              <a:rPr lang="zh-CN" altLang="zh-CN" b="1" dirty="0">
                <a:latin typeface="楷体" panose="02010609060101010101" pitchFamily="49" charset="-122"/>
                <a:ea typeface="楷体" panose="02010609060101010101" pitchFamily="49" charset="-122"/>
              </a:rPr>
              <a:t>下列哪种选择属于权衡？（</a:t>
            </a: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pPr marL="0" indent="0">
              <a:buNone/>
            </a:pPr>
            <a:r>
              <a:rPr lang="en-US" altLang="zh-CN" b="1" dirty="0" smtClean="0">
                <a:latin typeface="楷体" panose="02010609060101010101" pitchFamily="49" charset="-122"/>
                <a:ea typeface="楷体" panose="02010609060101010101" pitchFamily="49" charset="-122"/>
              </a:rPr>
              <a:t>A</a:t>
            </a:r>
            <a:r>
              <a:rPr lang="zh-CN" altLang="zh-CN" b="1" dirty="0" smtClean="0">
                <a:latin typeface="楷体" panose="02010609060101010101" pitchFamily="49" charset="-122"/>
                <a:ea typeface="楷体" panose="02010609060101010101" pitchFamily="49" charset="-122"/>
              </a:rPr>
              <a:t>．嫁</a:t>
            </a:r>
            <a:r>
              <a:rPr lang="zh-CN" altLang="zh-CN" b="1" dirty="0">
                <a:latin typeface="楷体" panose="02010609060101010101" pitchFamily="49" charset="-122"/>
                <a:ea typeface="楷体" panose="02010609060101010101" pitchFamily="49" charset="-122"/>
              </a:rPr>
              <a:t>给穷鬼还是嫁给有钱人 </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B</a:t>
            </a:r>
            <a:r>
              <a:rPr lang="zh-CN" altLang="zh-CN" b="1" dirty="0" smtClean="0">
                <a:latin typeface="楷体" panose="02010609060101010101" pitchFamily="49" charset="-122"/>
                <a:ea typeface="楷体" panose="02010609060101010101" pitchFamily="49" charset="-122"/>
              </a:rPr>
              <a:t>．嫁</a:t>
            </a:r>
            <a:r>
              <a:rPr lang="zh-CN" altLang="zh-CN" b="1" dirty="0">
                <a:latin typeface="楷体" panose="02010609060101010101" pitchFamily="49" charset="-122"/>
                <a:ea typeface="楷体" panose="02010609060101010101" pitchFamily="49" charset="-122"/>
              </a:rPr>
              <a:t>给外貌丑陋之人还是嫁给帅哥</a:t>
            </a:r>
            <a:endParaRPr lang="zh-CN" altLang="zh-CN" dirty="0">
              <a:latin typeface="楷体" panose="02010609060101010101" pitchFamily="49" charset="-122"/>
              <a:ea typeface="楷体" panose="02010609060101010101" pitchFamily="49" charset="-122"/>
            </a:endParaRPr>
          </a:p>
          <a:p>
            <a:pPr marL="0" indent="0">
              <a:buNone/>
            </a:pPr>
            <a:r>
              <a:rPr lang="en-US" altLang="zh-CN" b="1" dirty="0" smtClean="0">
                <a:latin typeface="楷体" panose="02010609060101010101" pitchFamily="49" charset="-122"/>
                <a:ea typeface="楷体" panose="02010609060101010101" pitchFamily="49" charset="-122"/>
              </a:rPr>
              <a:t>C</a:t>
            </a:r>
            <a:r>
              <a:rPr lang="zh-CN" altLang="zh-CN" b="1" dirty="0" smtClean="0">
                <a:latin typeface="楷体" panose="02010609060101010101" pitchFamily="49" charset="-122"/>
                <a:ea typeface="楷体" panose="02010609060101010101" pitchFamily="49" charset="-122"/>
              </a:rPr>
              <a:t>．嫁</a:t>
            </a:r>
            <a:r>
              <a:rPr lang="zh-CN" altLang="zh-CN" b="1" dirty="0">
                <a:latin typeface="楷体" panose="02010609060101010101" pitchFamily="49" charset="-122"/>
                <a:ea typeface="楷体" panose="02010609060101010101" pitchFamily="49" charset="-122"/>
              </a:rPr>
              <a:t>给矮富丑还是嫁给高穷帅</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D</a:t>
            </a:r>
            <a:r>
              <a:rPr lang="zh-CN" altLang="zh-CN" b="1" dirty="0" smtClean="0">
                <a:latin typeface="楷体" panose="02010609060101010101" pitchFamily="49" charset="-122"/>
                <a:ea typeface="楷体" panose="02010609060101010101" pitchFamily="49" charset="-122"/>
              </a:rPr>
              <a:t>．嫁</a:t>
            </a:r>
            <a:r>
              <a:rPr lang="zh-CN" altLang="zh-CN" b="1" dirty="0">
                <a:latin typeface="楷体" panose="02010609060101010101" pitchFamily="49" charset="-122"/>
                <a:ea typeface="楷体" panose="02010609060101010101" pitchFamily="49" charset="-122"/>
              </a:rPr>
              <a:t>给体弱多病之人还是嫁给身体健康之人</a:t>
            </a:r>
            <a:endParaRPr lang="zh-CN" altLang="zh-CN" dirty="0">
              <a:latin typeface="楷体" panose="02010609060101010101" pitchFamily="49" charset="-122"/>
              <a:ea typeface="楷体" panose="02010609060101010101" pitchFamily="49" charset="-122"/>
            </a:endParaRPr>
          </a:p>
          <a:p>
            <a:r>
              <a:rPr lang="zh-CN" altLang="zh-CN" b="1" dirty="0" smtClean="0">
                <a:latin typeface="楷体" panose="02010609060101010101" pitchFamily="49" charset="-122"/>
                <a:ea typeface="楷体" panose="02010609060101010101" pitchFamily="49" charset="-122"/>
              </a:rPr>
              <a:t>提出</a:t>
            </a:r>
            <a:r>
              <a:rPr lang="zh-CN" altLang="zh-CN" b="1" dirty="0">
                <a:latin typeface="楷体" panose="02010609060101010101" pitchFamily="49" charset="-122"/>
                <a:ea typeface="楷体" panose="02010609060101010101" pitchFamily="49" charset="-122"/>
              </a:rPr>
              <a:t>应该通过关税来保护本国幼稚产业的李斯特，是哪个国家的经济学家？（</a:t>
            </a: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pPr marL="0" indent="0">
              <a:buNone/>
            </a:pPr>
            <a:r>
              <a:rPr lang="en-US" altLang="zh-CN" b="1" dirty="0">
                <a:latin typeface="楷体" panose="02010609060101010101" pitchFamily="49" charset="-122"/>
                <a:ea typeface="楷体" panose="02010609060101010101" pitchFamily="49" charset="-122"/>
              </a:rPr>
              <a:t>A</a:t>
            </a:r>
            <a:r>
              <a:rPr lang="zh-CN" altLang="zh-CN" b="1" dirty="0">
                <a:latin typeface="楷体" panose="02010609060101010101" pitchFamily="49" charset="-122"/>
                <a:ea typeface="楷体" panose="02010609060101010101" pitchFamily="49" charset="-122"/>
              </a:rPr>
              <a:t>．德国</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B</a:t>
            </a:r>
            <a:r>
              <a:rPr lang="zh-CN" altLang="zh-CN" b="1" dirty="0" smtClean="0">
                <a:latin typeface="楷体" panose="02010609060101010101" pitchFamily="49" charset="-122"/>
                <a:ea typeface="楷体" panose="02010609060101010101" pitchFamily="49" charset="-122"/>
              </a:rPr>
              <a:t>．美国</a:t>
            </a:r>
            <a:r>
              <a:rPr lang="en-US" altLang="zh-CN" b="1" dirty="0" smtClean="0">
                <a:latin typeface="楷体" panose="02010609060101010101" pitchFamily="49" charset="-122"/>
                <a:ea typeface="楷体" panose="02010609060101010101" pitchFamily="49" charset="-122"/>
              </a:rPr>
              <a:t>    C</a:t>
            </a:r>
            <a:r>
              <a:rPr lang="zh-CN" altLang="zh-CN" b="1" dirty="0" smtClean="0">
                <a:latin typeface="楷体" panose="02010609060101010101" pitchFamily="49" charset="-122"/>
                <a:ea typeface="楷体" panose="02010609060101010101" pitchFamily="49" charset="-122"/>
              </a:rPr>
              <a:t>．法国</a:t>
            </a:r>
            <a:r>
              <a:rPr lang="en-US" altLang="zh-CN" b="1" dirty="0" smtClean="0">
                <a:latin typeface="楷体" panose="02010609060101010101" pitchFamily="49" charset="-122"/>
                <a:ea typeface="楷体" panose="02010609060101010101" pitchFamily="49" charset="-122"/>
              </a:rPr>
              <a:t>     D</a:t>
            </a:r>
            <a:r>
              <a:rPr lang="zh-CN" altLang="zh-CN" b="1" dirty="0" smtClean="0">
                <a:latin typeface="楷体" panose="02010609060101010101" pitchFamily="49" charset="-122"/>
                <a:ea typeface="楷体" panose="02010609060101010101" pitchFamily="49" charset="-122"/>
              </a:rPr>
              <a:t>．英国</a:t>
            </a:r>
            <a:endParaRPr lang="zh-CN" altLang="zh-CN" dirty="0">
              <a:latin typeface="楷体" panose="02010609060101010101" pitchFamily="49" charset="-122"/>
              <a:ea typeface="楷体" panose="02010609060101010101" pitchFamily="49" charset="-122"/>
            </a:endParaRPr>
          </a:p>
          <a:p>
            <a:endParaRPr lang="zh-CN" altLang="en-US" dirty="0"/>
          </a:p>
        </p:txBody>
      </p:sp>
    </p:spTree>
    <p:extLst>
      <p:ext uri="{BB962C8B-B14F-4D97-AF65-F5344CB8AC3E}">
        <p14:creationId xmlns:p14="http://schemas.microsoft.com/office/powerpoint/2010/main" val="4068694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例子</a:t>
            </a:r>
            <a:endParaRPr lang="zh-CN" altLang="en-US" dirty="0"/>
          </a:p>
        </p:txBody>
      </p:sp>
      <p:sp>
        <p:nvSpPr>
          <p:cNvPr id="6" name="内容占位符 5"/>
          <p:cNvSpPr>
            <a:spLocks noGrp="1"/>
          </p:cNvSpPr>
          <p:nvPr>
            <p:ph idx="11"/>
          </p:nvPr>
        </p:nvSpPr>
        <p:spPr>
          <a:xfrm>
            <a:off x="1785032" y="1319349"/>
            <a:ext cx="9553528" cy="5081452"/>
          </a:xfrm>
        </p:spPr>
        <p:txBody>
          <a:bodyPr>
            <a:normAutofit fontScale="92500" lnSpcReduction="10000"/>
          </a:bodyPr>
          <a:lstStyle/>
          <a:p>
            <a:r>
              <a:rPr lang="zh-CN" altLang="zh-CN" b="1" dirty="0">
                <a:latin typeface="楷体" panose="02010609060101010101" pitchFamily="49" charset="-122"/>
                <a:ea typeface="楷体" panose="02010609060101010101" pitchFamily="49" charset="-122"/>
              </a:rPr>
              <a:t>丹尼尔·卡尼曼和理查德·塞勒两位诺贝尔经济学奖得主同属于（</a:t>
            </a: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）领域？</a:t>
            </a:r>
            <a:endParaRPr lang="zh-CN" altLang="zh-CN" dirty="0">
              <a:latin typeface="楷体" panose="02010609060101010101" pitchFamily="49" charset="-122"/>
              <a:ea typeface="楷体" panose="02010609060101010101" pitchFamily="49" charset="-122"/>
            </a:endParaRPr>
          </a:p>
          <a:p>
            <a:pPr marL="0" indent="0">
              <a:buNone/>
            </a:pPr>
            <a:r>
              <a:rPr lang="en-US" altLang="zh-CN" b="1" dirty="0">
                <a:latin typeface="楷体" panose="02010609060101010101" pitchFamily="49" charset="-122"/>
                <a:ea typeface="楷体" panose="02010609060101010101" pitchFamily="49" charset="-122"/>
              </a:rPr>
              <a:t>A</a:t>
            </a:r>
            <a:r>
              <a:rPr lang="zh-CN" altLang="zh-CN" b="1" dirty="0">
                <a:latin typeface="楷体" panose="02010609060101010101" pitchFamily="49" charset="-122"/>
                <a:ea typeface="楷体" panose="02010609060101010101" pitchFamily="49" charset="-122"/>
              </a:rPr>
              <a:t>．计量经济学</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B</a:t>
            </a:r>
            <a:r>
              <a:rPr lang="zh-CN" altLang="zh-CN" b="1" dirty="0" smtClean="0">
                <a:latin typeface="楷体" panose="02010609060101010101" pitchFamily="49" charset="-122"/>
                <a:ea typeface="楷体" panose="02010609060101010101" pitchFamily="49" charset="-122"/>
              </a:rPr>
              <a:t>．实验</a:t>
            </a:r>
            <a:r>
              <a:rPr lang="zh-CN" altLang="zh-CN" b="1" dirty="0">
                <a:latin typeface="楷体" panose="02010609060101010101" pitchFamily="49" charset="-122"/>
                <a:ea typeface="楷体" panose="02010609060101010101" pitchFamily="49" charset="-122"/>
              </a:rPr>
              <a:t>经济学</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C</a:t>
            </a:r>
            <a:r>
              <a:rPr lang="zh-CN" altLang="zh-CN" b="1" dirty="0" smtClean="0">
                <a:latin typeface="楷体" panose="02010609060101010101" pitchFamily="49" charset="-122"/>
                <a:ea typeface="楷体" panose="02010609060101010101" pitchFamily="49" charset="-122"/>
              </a:rPr>
              <a:t>．制度</a:t>
            </a:r>
            <a:r>
              <a:rPr lang="zh-CN" altLang="zh-CN" b="1" dirty="0">
                <a:latin typeface="楷体" panose="02010609060101010101" pitchFamily="49" charset="-122"/>
                <a:ea typeface="楷体" panose="02010609060101010101" pitchFamily="49" charset="-122"/>
              </a:rPr>
              <a:t>经济学</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D</a:t>
            </a:r>
            <a:r>
              <a:rPr lang="zh-CN" altLang="zh-CN" b="1" dirty="0" smtClean="0">
                <a:latin typeface="楷体" panose="02010609060101010101" pitchFamily="49" charset="-122"/>
                <a:ea typeface="楷体" panose="02010609060101010101" pitchFamily="49" charset="-122"/>
              </a:rPr>
              <a:t>．行为</a:t>
            </a:r>
            <a:r>
              <a:rPr lang="zh-CN" altLang="zh-CN" b="1" dirty="0">
                <a:latin typeface="楷体" panose="02010609060101010101" pitchFamily="49" charset="-122"/>
                <a:ea typeface="楷体" panose="02010609060101010101" pitchFamily="49" charset="-122"/>
              </a:rPr>
              <a:t>经济学</a:t>
            </a:r>
            <a:endParaRPr lang="zh-CN" altLang="zh-CN" dirty="0">
              <a:latin typeface="楷体" panose="02010609060101010101" pitchFamily="49" charset="-122"/>
              <a:ea typeface="楷体" panose="02010609060101010101" pitchFamily="49" charset="-122"/>
            </a:endParaRPr>
          </a:p>
          <a:p>
            <a:r>
              <a:rPr lang="zh-CN" altLang="zh-CN" b="1" dirty="0" smtClean="0">
                <a:latin typeface="楷体" panose="02010609060101010101" pitchFamily="49" charset="-122"/>
                <a:ea typeface="楷体" panose="02010609060101010101" pitchFamily="49" charset="-122"/>
              </a:rPr>
              <a:t>下列</a:t>
            </a:r>
            <a:r>
              <a:rPr lang="zh-CN" altLang="zh-CN" b="1" dirty="0">
                <a:latin typeface="楷体" panose="02010609060101010101" pitchFamily="49" charset="-122"/>
                <a:ea typeface="楷体" panose="02010609060101010101" pitchFamily="49" charset="-122"/>
              </a:rPr>
              <a:t>哪项措施不会大幅度减少白酒的消费？（</a:t>
            </a: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pPr marL="0" indent="0">
              <a:buNone/>
            </a:pPr>
            <a:r>
              <a:rPr lang="en-US" altLang="zh-CN" b="1" dirty="0" smtClean="0">
                <a:latin typeface="楷体" panose="02010609060101010101" pitchFamily="49" charset="-122"/>
                <a:ea typeface="楷体" panose="02010609060101010101" pitchFamily="49" charset="-122"/>
              </a:rPr>
              <a:t>A</a:t>
            </a:r>
            <a:r>
              <a:rPr lang="zh-CN" altLang="zh-CN" b="1" dirty="0" smtClean="0">
                <a:latin typeface="楷体" panose="02010609060101010101" pitchFamily="49" charset="-122"/>
                <a:ea typeface="楷体" panose="02010609060101010101" pitchFamily="49" charset="-122"/>
              </a:rPr>
              <a:t>．严</a:t>
            </a:r>
            <a:r>
              <a:rPr lang="zh-CN" altLang="zh-CN" b="1" dirty="0">
                <a:latin typeface="楷体" panose="02010609060101010101" pitchFamily="49" charset="-122"/>
                <a:ea typeface="楷体" panose="02010609060101010101" pitchFamily="49" charset="-122"/>
              </a:rPr>
              <a:t>查酒驾</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                       B</a:t>
            </a:r>
            <a:r>
              <a:rPr lang="zh-CN" altLang="zh-CN" b="1" dirty="0" smtClean="0">
                <a:latin typeface="楷体" panose="02010609060101010101" pitchFamily="49" charset="-122"/>
                <a:ea typeface="楷体" panose="02010609060101010101" pitchFamily="49" charset="-122"/>
              </a:rPr>
              <a:t>．严禁</a:t>
            </a:r>
            <a:r>
              <a:rPr lang="zh-CN" altLang="zh-CN" b="1" dirty="0">
                <a:latin typeface="楷体" panose="02010609060101010101" pitchFamily="49" charset="-122"/>
                <a:ea typeface="楷体" panose="02010609060101010101" pitchFamily="49" charset="-122"/>
              </a:rPr>
              <a:t>未成年人进入酒吧</a:t>
            </a:r>
            <a:r>
              <a:rPr lang="en-US" altLang="zh-CN" b="1" dirty="0">
                <a:latin typeface="楷体" panose="02010609060101010101" pitchFamily="49" charset="-122"/>
                <a:ea typeface="楷体" panose="02010609060101010101" pitchFamily="49" charset="-122"/>
              </a:rPr>
              <a:t>   </a:t>
            </a:r>
            <a:endParaRPr lang="en-US" altLang="zh-CN" b="1" dirty="0" smtClean="0">
              <a:latin typeface="楷体" panose="02010609060101010101" pitchFamily="49" charset="-122"/>
              <a:ea typeface="楷体" panose="02010609060101010101" pitchFamily="49" charset="-122"/>
            </a:endParaRPr>
          </a:p>
          <a:p>
            <a:pPr marL="0" indent="0">
              <a:buNone/>
            </a:pPr>
            <a:r>
              <a:rPr lang="en-US" altLang="zh-CN" b="1" dirty="0" smtClean="0">
                <a:latin typeface="楷体" panose="02010609060101010101" pitchFamily="49" charset="-122"/>
                <a:ea typeface="楷体" panose="02010609060101010101" pitchFamily="49" charset="-122"/>
              </a:rPr>
              <a:t>C</a:t>
            </a:r>
            <a:r>
              <a:rPr lang="zh-CN" altLang="zh-CN" b="1" dirty="0" smtClean="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限定公款餐饮报销范围</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    D</a:t>
            </a:r>
            <a:r>
              <a:rPr lang="zh-CN" altLang="zh-CN" b="1" dirty="0" smtClean="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大幅上调白酒税率</a:t>
            </a:r>
            <a:endParaRPr lang="zh-CN" altLang="zh-CN" dirty="0">
              <a:latin typeface="楷体" panose="02010609060101010101" pitchFamily="49" charset="-122"/>
              <a:ea typeface="楷体" panose="02010609060101010101" pitchFamily="49" charset="-122"/>
            </a:endParaRPr>
          </a:p>
          <a:p>
            <a:r>
              <a:rPr lang="zh-CN" altLang="zh-CN" b="1" dirty="0" smtClean="0">
                <a:latin typeface="楷体" panose="02010609060101010101" pitchFamily="49" charset="-122"/>
                <a:ea typeface="楷体" panose="02010609060101010101" pitchFamily="49" charset="-122"/>
              </a:rPr>
              <a:t>下列</a:t>
            </a:r>
            <a:r>
              <a:rPr lang="zh-CN" altLang="zh-CN" b="1" dirty="0">
                <a:latin typeface="楷体" panose="02010609060101010101" pitchFamily="49" charset="-122"/>
                <a:ea typeface="楷体" panose="02010609060101010101" pitchFamily="49" charset="-122"/>
              </a:rPr>
              <a:t>哪一门学科和经济学同属一级学科？（</a:t>
            </a: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pPr marL="0" indent="0">
              <a:buNone/>
            </a:pPr>
            <a:r>
              <a:rPr lang="en-US" altLang="zh-CN" b="1" dirty="0">
                <a:latin typeface="楷体" panose="02010609060101010101" pitchFamily="49" charset="-122"/>
                <a:ea typeface="楷体" panose="02010609060101010101" pitchFamily="49" charset="-122"/>
              </a:rPr>
              <a:t>A</a:t>
            </a:r>
            <a:r>
              <a:rPr lang="zh-CN" altLang="zh-CN" b="1" dirty="0">
                <a:latin typeface="楷体" panose="02010609060101010101" pitchFamily="49" charset="-122"/>
                <a:ea typeface="楷体" panose="02010609060101010101" pitchFamily="49" charset="-122"/>
              </a:rPr>
              <a:t>．管理学</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B</a:t>
            </a:r>
            <a:r>
              <a:rPr lang="zh-CN" altLang="zh-CN" b="1" dirty="0" smtClean="0">
                <a:latin typeface="楷体" panose="02010609060101010101" pitchFamily="49" charset="-122"/>
                <a:ea typeface="楷体" panose="02010609060101010101" pitchFamily="49" charset="-122"/>
              </a:rPr>
              <a:t>．统计学</a:t>
            </a:r>
            <a:r>
              <a:rPr lang="en-US" altLang="zh-CN" b="1" dirty="0" smtClean="0">
                <a:latin typeface="楷体" panose="02010609060101010101" pitchFamily="49" charset="-122"/>
                <a:ea typeface="楷体" panose="02010609060101010101" pitchFamily="49" charset="-122"/>
              </a:rPr>
              <a:t>     C</a:t>
            </a:r>
            <a:r>
              <a:rPr lang="zh-CN" altLang="zh-CN" b="1" dirty="0" smtClean="0">
                <a:latin typeface="楷体" panose="02010609060101010101" pitchFamily="49" charset="-122"/>
                <a:ea typeface="楷体" panose="02010609060101010101" pitchFamily="49" charset="-122"/>
              </a:rPr>
              <a:t>．市场</a:t>
            </a:r>
            <a:r>
              <a:rPr lang="zh-CN" altLang="zh-CN" b="1" dirty="0">
                <a:latin typeface="楷体" panose="02010609060101010101" pitchFamily="49" charset="-122"/>
                <a:ea typeface="楷体" panose="02010609060101010101" pitchFamily="49" charset="-122"/>
              </a:rPr>
              <a:t>营销</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D</a:t>
            </a:r>
            <a:r>
              <a:rPr lang="zh-CN" altLang="zh-CN" b="1" dirty="0" smtClean="0">
                <a:latin typeface="楷体" panose="02010609060101010101" pitchFamily="49" charset="-122"/>
                <a:ea typeface="楷体" panose="02010609060101010101" pitchFamily="49" charset="-122"/>
              </a:rPr>
              <a:t>．会计</a:t>
            </a:r>
            <a:endParaRPr lang="zh-CN" altLang="zh-CN" dirty="0">
              <a:latin typeface="楷体" panose="02010609060101010101" pitchFamily="49" charset="-122"/>
              <a:ea typeface="楷体" panose="02010609060101010101" pitchFamily="49" charset="-122"/>
            </a:endParaRPr>
          </a:p>
          <a:p>
            <a:r>
              <a:rPr lang="zh-CN" altLang="zh-CN" b="1" dirty="0" smtClean="0">
                <a:latin typeface="楷体" panose="02010609060101010101" pitchFamily="49" charset="-122"/>
                <a:ea typeface="楷体" panose="02010609060101010101" pitchFamily="49" charset="-122"/>
              </a:rPr>
              <a:t>下列</a:t>
            </a:r>
            <a:r>
              <a:rPr lang="zh-CN" altLang="zh-CN" b="1" dirty="0">
                <a:latin typeface="楷体" panose="02010609060101010101" pitchFamily="49" charset="-122"/>
                <a:ea typeface="楷体" panose="02010609060101010101" pitchFamily="49" charset="-122"/>
              </a:rPr>
              <a:t>哪句描述才符合经济学的实证性表达？（</a:t>
            </a: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pPr marL="0" indent="0">
              <a:buNone/>
            </a:pPr>
            <a:r>
              <a:rPr lang="en-US" altLang="zh-CN" b="1" dirty="0">
                <a:latin typeface="楷体" panose="02010609060101010101" pitchFamily="49" charset="-122"/>
                <a:ea typeface="楷体" panose="02010609060101010101" pitchFamily="49" charset="-122"/>
              </a:rPr>
              <a:t>A</a:t>
            </a:r>
            <a:r>
              <a:rPr lang="zh-CN" altLang="zh-CN" b="1" dirty="0">
                <a:latin typeface="楷体" panose="02010609060101010101" pitchFamily="49" charset="-122"/>
                <a:ea typeface="楷体" panose="02010609060101010101" pitchFamily="49" charset="-122"/>
              </a:rPr>
              <a:t>．春运火车票涨价是压榨</a:t>
            </a:r>
            <a:r>
              <a:rPr lang="zh-CN" altLang="zh-CN" b="1" dirty="0" smtClean="0">
                <a:latin typeface="楷体" panose="02010609060101010101" pitchFamily="49" charset="-122"/>
                <a:ea typeface="楷体" panose="02010609060101010101" pitchFamily="49" charset="-122"/>
              </a:rPr>
              <a:t>农民工</a:t>
            </a:r>
            <a:endParaRPr lang="en-US" altLang="zh-CN" b="1" dirty="0" smtClean="0">
              <a:latin typeface="楷体" panose="02010609060101010101" pitchFamily="49" charset="-122"/>
              <a:ea typeface="楷体" panose="02010609060101010101" pitchFamily="49" charset="-122"/>
            </a:endParaRPr>
          </a:p>
          <a:p>
            <a:pPr marL="0" indent="0">
              <a:buNone/>
            </a:pPr>
            <a:r>
              <a:rPr lang="en-US" altLang="zh-CN" b="1" dirty="0" smtClean="0">
                <a:latin typeface="楷体" panose="02010609060101010101" pitchFamily="49" charset="-122"/>
                <a:ea typeface="楷体" panose="02010609060101010101" pitchFamily="49" charset="-122"/>
              </a:rPr>
              <a:t>B</a:t>
            </a:r>
            <a:r>
              <a:rPr lang="zh-CN" altLang="zh-CN" b="1" dirty="0" smtClean="0">
                <a:latin typeface="楷体" panose="02010609060101010101" pitchFamily="49" charset="-122"/>
                <a:ea typeface="楷体" panose="02010609060101010101" pitchFamily="49" charset="-122"/>
              </a:rPr>
              <a:t>．春运</a:t>
            </a:r>
            <a:r>
              <a:rPr lang="zh-CN" altLang="zh-CN" b="1" dirty="0">
                <a:latin typeface="楷体" panose="02010609060101010101" pitchFamily="49" charset="-122"/>
                <a:ea typeface="楷体" panose="02010609060101010101" pitchFamily="49" charset="-122"/>
              </a:rPr>
              <a:t>火车票不涨价一定会导致一票难求于是形成排队</a:t>
            </a:r>
            <a:endParaRPr lang="zh-CN" altLang="zh-CN" dirty="0">
              <a:latin typeface="楷体" panose="02010609060101010101" pitchFamily="49" charset="-122"/>
              <a:ea typeface="楷体" panose="02010609060101010101" pitchFamily="49" charset="-122"/>
            </a:endParaRPr>
          </a:p>
          <a:p>
            <a:pPr marL="0" indent="0">
              <a:buNone/>
            </a:pPr>
            <a:r>
              <a:rPr lang="en-US" altLang="zh-CN" b="1" dirty="0">
                <a:latin typeface="楷体" panose="02010609060101010101" pitchFamily="49" charset="-122"/>
                <a:ea typeface="楷体" panose="02010609060101010101" pitchFamily="49" charset="-122"/>
              </a:rPr>
              <a:t>C</a:t>
            </a:r>
            <a:r>
              <a:rPr lang="zh-CN" altLang="zh-CN" b="1" dirty="0">
                <a:latin typeface="楷体" panose="02010609060101010101" pitchFamily="49" charset="-122"/>
                <a:ea typeface="楷体" panose="02010609060101010101" pitchFamily="49" charset="-122"/>
              </a:rPr>
              <a:t>．春运火车票不涨价符合公平原则</a:t>
            </a:r>
            <a:r>
              <a:rPr lang="en-US" altLang="zh-CN" b="1" dirty="0">
                <a:latin typeface="楷体" panose="02010609060101010101" pitchFamily="49" charset="-122"/>
                <a:ea typeface="楷体" panose="02010609060101010101" pitchFamily="49" charset="-122"/>
              </a:rPr>
              <a:t>   </a:t>
            </a:r>
            <a:endParaRPr lang="en-US" altLang="zh-CN" b="1" dirty="0" smtClean="0">
              <a:latin typeface="楷体" panose="02010609060101010101" pitchFamily="49" charset="-122"/>
              <a:ea typeface="楷体" panose="02010609060101010101" pitchFamily="49" charset="-122"/>
            </a:endParaRPr>
          </a:p>
          <a:p>
            <a:pPr marL="0" indent="0">
              <a:buNone/>
            </a:pPr>
            <a:r>
              <a:rPr lang="en-US" altLang="zh-CN" b="1" dirty="0" smtClean="0">
                <a:latin typeface="楷体" panose="02010609060101010101" pitchFamily="49" charset="-122"/>
                <a:ea typeface="楷体" panose="02010609060101010101" pitchFamily="49" charset="-122"/>
              </a:rPr>
              <a:t>D</a:t>
            </a:r>
            <a:r>
              <a:rPr lang="zh-CN" altLang="zh-CN" b="1" dirty="0" smtClean="0">
                <a:latin typeface="楷体" panose="02010609060101010101" pitchFamily="49" charset="-122"/>
                <a:ea typeface="楷体" panose="02010609060101010101" pitchFamily="49" charset="-122"/>
              </a:rPr>
              <a:t>．春运</a:t>
            </a:r>
            <a:r>
              <a:rPr lang="zh-CN" altLang="zh-CN" b="1" dirty="0">
                <a:latin typeface="楷体" panose="02010609060101010101" pitchFamily="49" charset="-122"/>
                <a:ea typeface="楷体" panose="02010609060101010101" pitchFamily="49" charset="-122"/>
              </a:rPr>
              <a:t>火车票涨价会导致只有钱多的人才买得起票。</a:t>
            </a:r>
            <a:endParaRPr lang="zh-CN" altLang="zh-CN" dirty="0">
              <a:latin typeface="楷体" panose="02010609060101010101" pitchFamily="49" charset="-122"/>
              <a:ea typeface="楷体" panose="02010609060101010101" pitchFamily="49" charset="-122"/>
            </a:endParaRPr>
          </a:p>
          <a:p>
            <a:r>
              <a:rPr lang="zh-CN" altLang="zh-CN" b="1" dirty="0" smtClean="0">
                <a:latin typeface="楷体" panose="02010609060101010101" pitchFamily="49" charset="-122"/>
                <a:ea typeface="楷体" panose="02010609060101010101" pitchFamily="49" charset="-122"/>
              </a:rPr>
              <a:t>一般均衡理论</a:t>
            </a:r>
            <a:r>
              <a:rPr lang="zh-CN" altLang="zh-CN" b="1" dirty="0">
                <a:latin typeface="楷体" panose="02010609060101010101" pitchFamily="49" charset="-122"/>
                <a:ea typeface="楷体" panose="02010609060101010101" pitchFamily="49" charset="-122"/>
              </a:rPr>
              <a:t>的提出者是（</a:t>
            </a: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pPr marL="0" indent="0">
              <a:buNone/>
            </a:pPr>
            <a:r>
              <a:rPr lang="en-US" altLang="zh-CN" b="1" dirty="0">
                <a:latin typeface="楷体" panose="02010609060101010101" pitchFamily="49" charset="-122"/>
                <a:ea typeface="楷体" panose="02010609060101010101" pitchFamily="49" charset="-122"/>
              </a:rPr>
              <a:t>A</a:t>
            </a:r>
            <a:r>
              <a:rPr lang="zh-CN" altLang="zh-CN" b="1" dirty="0">
                <a:latin typeface="楷体" panose="02010609060101010101" pitchFamily="49" charset="-122"/>
                <a:ea typeface="楷体" panose="02010609060101010101" pitchFamily="49" charset="-122"/>
              </a:rPr>
              <a:t>．萨缪尔森</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B</a:t>
            </a:r>
            <a:r>
              <a:rPr lang="zh-CN" altLang="zh-CN" b="1" dirty="0" smtClean="0">
                <a:latin typeface="楷体" panose="02010609060101010101" pitchFamily="49" charset="-122"/>
                <a:ea typeface="楷体" panose="02010609060101010101" pitchFamily="49" charset="-122"/>
              </a:rPr>
              <a:t>．马歇尔</a:t>
            </a:r>
            <a:r>
              <a:rPr lang="en-US" altLang="zh-CN" b="1" dirty="0" smtClean="0">
                <a:latin typeface="楷体" panose="02010609060101010101" pitchFamily="49" charset="-122"/>
                <a:ea typeface="楷体" panose="02010609060101010101" pitchFamily="49" charset="-122"/>
              </a:rPr>
              <a:t>    C</a:t>
            </a:r>
            <a:r>
              <a:rPr lang="zh-CN" altLang="zh-CN" b="1" dirty="0" smtClean="0">
                <a:latin typeface="楷体" panose="02010609060101010101" pitchFamily="49" charset="-122"/>
                <a:ea typeface="楷体" panose="02010609060101010101" pitchFamily="49" charset="-122"/>
              </a:rPr>
              <a:t>．瓦尔拉斯</a:t>
            </a:r>
            <a:r>
              <a:rPr lang="en-US" altLang="zh-CN" b="1" dirty="0" smtClean="0">
                <a:latin typeface="楷体" panose="02010609060101010101" pitchFamily="49" charset="-122"/>
                <a:ea typeface="楷体" panose="02010609060101010101" pitchFamily="49" charset="-122"/>
              </a:rPr>
              <a:t>     D</a:t>
            </a:r>
            <a:r>
              <a:rPr lang="zh-CN" altLang="zh-CN" b="1" dirty="0" smtClean="0">
                <a:latin typeface="楷体" panose="02010609060101010101" pitchFamily="49" charset="-122"/>
                <a:ea typeface="楷体" panose="02010609060101010101" pitchFamily="49" charset="-122"/>
              </a:rPr>
              <a:t>．马克思</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04539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例子</a:t>
            </a:r>
            <a:endParaRPr lang="zh-CN" altLang="en-US" dirty="0"/>
          </a:p>
        </p:txBody>
      </p:sp>
      <p:sp>
        <p:nvSpPr>
          <p:cNvPr id="6" name="内容占位符 5"/>
          <p:cNvSpPr>
            <a:spLocks noGrp="1"/>
          </p:cNvSpPr>
          <p:nvPr>
            <p:ph idx="11"/>
          </p:nvPr>
        </p:nvSpPr>
        <p:spPr>
          <a:xfrm>
            <a:off x="1785032" y="1319349"/>
            <a:ext cx="9553528" cy="5081452"/>
          </a:xfrm>
        </p:spPr>
        <p:txBody>
          <a:bodyPr/>
          <a:lstStyle/>
          <a:p>
            <a:r>
              <a:rPr lang="zh-CN" altLang="zh-CN" b="1" dirty="0">
                <a:latin typeface="楷体" panose="02010609060101010101" pitchFamily="49" charset="-122"/>
                <a:ea typeface="楷体" panose="02010609060101010101" pitchFamily="49" charset="-122"/>
              </a:rPr>
              <a:t>下列那位经济学家的观点并不属于反对凯恩斯的？（</a:t>
            </a: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pPr marL="0" indent="0">
              <a:buNone/>
            </a:pPr>
            <a:r>
              <a:rPr lang="en-US" altLang="zh-CN" b="1" dirty="0" smtClean="0">
                <a:latin typeface="楷体" panose="02010609060101010101" pitchFamily="49" charset="-122"/>
                <a:ea typeface="楷体" panose="02010609060101010101" pitchFamily="49" charset="-122"/>
              </a:rPr>
              <a:t>A.</a:t>
            </a:r>
            <a:r>
              <a:rPr lang="zh-CN" altLang="zh-CN" b="1" dirty="0" smtClean="0">
                <a:latin typeface="楷体" panose="02010609060101010101" pitchFamily="49" charset="-122"/>
                <a:ea typeface="楷体" panose="02010609060101010101" pitchFamily="49" charset="-122"/>
              </a:rPr>
              <a:t>弗里德曼</a:t>
            </a:r>
            <a:r>
              <a:rPr lang="en-US" altLang="zh-CN" b="1" dirty="0" smtClean="0">
                <a:latin typeface="楷体" panose="02010609060101010101" pitchFamily="49" charset="-122"/>
                <a:ea typeface="楷体" panose="02010609060101010101" pitchFamily="49" charset="-122"/>
              </a:rPr>
              <a:t>    B</a:t>
            </a:r>
            <a:r>
              <a:rPr lang="en-US" altLang="zh-CN" b="1" dirty="0">
                <a:latin typeface="楷体" panose="02010609060101010101" pitchFamily="49" charset="-122"/>
                <a:ea typeface="楷体" panose="02010609060101010101" pitchFamily="49" charset="-122"/>
              </a:rPr>
              <a:t> .</a:t>
            </a:r>
            <a:r>
              <a:rPr lang="zh-CN" altLang="zh-CN" b="1" dirty="0" smtClean="0">
                <a:latin typeface="楷体" panose="02010609060101010101" pitchFamily="49" charset="-122"/>
                <a:ea typeface="楷体" panose="02010609060101010101" pitchFamily="49" charset="-122"/>
              </a:rPr>
              <a:t>卢卡斯</a:t>
            </a:r>
            <a:r>
              <a:rPr lang="en-US" altLang="zh-CN" b="1" dirty="0" smtClean="0">
                <a:latin typeface="楷体" panose="02010609060101010101" pitchFamily="49" charset="-122"/>
                <a:ea typeface="楷体" panose="02010609060101010101" pitchFamily="49" charset="-122"/>
              </a:rPr>
              <a:t>    C</a:t>
            </a:r>
            <a:r>
              <a:rPr lang="en-US" altLang="zh-CN" b="1" dirty="0">
                <a:latin typeface="楷体" panose="02010609060101010101" pitchFamily="49" charset="-122"/>
                <a:ea typeface="楷体" panose="02010609060101010101" pitchFamily="49" charset="-122"/>
              </a:rPr>
              <a:t> .</a:t>
            </a:r>
            <a:r>
              <a:rPr lang="zh-CN" altLang="zh-CN" b="1" dirty="0" smtClean="0">
                <a:latin typeface="楷体" panose="02010609060101010101" pitchFamily="49" charset="-122"/>
                <a:ea typeface="楷体" panose="02010609060101010101" pitchFamily="49" charset="-122"/>
              </a:rPr>
              <a:t>托</a:t>
            </a:r>
            <a:r>
              <a:rPr lang="zh-CN" altLang="zh-CN" b="1" dirty="0">
                <a:latin typeface="楷体" panose="02010609060101010101" pitchFamily="49" charset="-122"/>
                <a:ea typeface="楷体" panose="02010609060101010101" pitchFamily="49" charset="-122"/>
              </a:rPr>
              <a:t>宾</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D</a:t>
            </a:r>
            <a:r>
              <a:rPr lang="en-US" altLang="zh-CN" b="1" dirty="0">
                <a:latin typeface="楷体" panose="02010609060101010101" pitchFamily="49" charset="-122"/>
                <a:ea typeface="楷体" panose="02010609060101010101" pitchFamily="49" charset="-122"/>
              </a:rPr>
              <a:t> .</a:t>
            </a:r>
            <a:r>
              <a:rPr lang="zh-CN" altLang="zh-CN" b="1" dirty="0" smtClean="0">
                <a:latin typeface="楷体" panose="02010609060101010101" pitchFamily="49" charset="-122"/>
                <a:ea typeface="楷体" panose="02010609060101010101" pitchFamily="49" charset="-122"/>
              </a:rPr>
              <a:t>哈</a:t>
            </a:r>
            <a:r>
              <a:rPr lang="zh-CN" altLang="zh-CN" b="1" dirty="0">
                <a:latin typeface="楷体" panose="02010609060101010101" pitchFamily="49" charset="-122"/>
                <a:ea typeface="楷体" panose="02010609060101010101" pitchFamily="49" charset="-122"/>
              </a:rPr>
              <a:t>耶克</a:t>
            </a:r>
            <a:endParaRPr lang="zh-CN" altLang="zh-CN" dirty="0">
              <a:latin typeface="楷体" panose="02010609060101010101" pitchFamily="49" charset="-122"/>
              <a:ea typeface="楷体" panose="02010609060101010101" pitchFamily="49" charset="-122"/>
            </a:endParaRPr>
          </a:p>
          <a:p>
            <a:r>
              <a:rPr lang="zh-CN" altLang="zh-CN" b="1" dirty="0" smtClean="0">
                <a:latin typeface="楷体" panose="02010609060101010101" pitchFamily="49" charset="-122"/>
                <a:ea typeface="楷体" panose="02010609060101010101" pitchFamily="49" charset="-122"/>
              </a:rPr>
              <a:t>下列</a:t>
            </a:r>
            <a:r>
              <a:rPr lang="zh-CN" altLang="zh-CN" b="1" dirty="0">
                <a:latin typeface="楷体" panose="02010609060101010101" pitchFamily="49" charset="-122"/>
                <a:ea typeface="楷体" panose="02010609060101010101" pitchFamily="49" charset="-122"/>
              </a:rPr>
              <a:t>那位经济学家的是边际效用学派的？（</a:t>
            </a: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pPr marL="0" indent="0">
              <a:buNone/>
            </a:pPr>
            <a:r>
              <a:rPr lang="en-US" altLang="zh-CN" b="1" dirty="0" smtClean="0">
                <a:latin typeface="楷体" panose="02010609060101010101" pitchFamily="49" charset="-122"/>
                <a:ea typeface="楷体" panose="02010609060101010101" pitchFamily="49" charset="-122"/>
              </a:rPr>
              <a:t>A</a:t>
            </a:r>
            <a:r>
              <a:rPr lang="en-US" altLang="zh-CN" b="1" dirty="0">
                <a:latin typeface="楷体" panose="02010609060101010101" pitchFamily="49" charset="-122"/>
                <a:ea typeface="楷体" panose="02010609060101010101" pitchFamily="49" charset="-122"/>
              </a:rPr>
              <a:t> .</a:t>
            </a:r>
            <a:r>
              <a:rPr lang="zh-CN" altLang="zh-CN" b="1" dirty="0" smtClean="0">
                <a:latin typeface="楷体" panose="02010609060101010101" pitchFamily="49" charset="-122"/>
                <a:ea typeface="楷体" panose="02010609060101010101" pitchFamily="49" charset="-122"/>
              </a:rPr>
              <a:t>杰</a:t>
            </a:r>
            <a:r>
              <a:rPr lang="zh-CN" altLang="zh-CN" b="1" dirty="0">
                <a:latin typeface="楷体" panose="02010609060101010101" pitchFamily="49" charset="-122"/>
                <a:ea typeface="楷体" panose="02010609060101010101" pitchFamily="49" charset="-122"/>
              </a:rPr>
              <a:t>文斯</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B</a:t>
            </a:r>
            <a:r>
              <a:rPr lang="en-US" altLang="zh-CN" b="1" dirty="0">
                <a:latin typeface="楷体" panose="02010609060101010101" pitchFamily="49" charset="-122"/>
                <a:ea typeface="楷体" panose="02010609060101010101" pitchFamily="49" charset="-122"/>
              </a:rPr>
              <a:t> .</a:t>
            </a:r>
            <a:r>
              <a:rPr lang="zh-CN" altLang="zh-CN" b="1" dirty="0" smtClean="0">
                <a:latin typeface="楷体" panose="02010609060101010101" pitchFamily="49" charset="-122"/>
                <a:ea typeface="楷体" panose="02010609060101010101" pitchFamily="49" charset="-122"/>
              </a:rPr>
              <a:t>李斯</a:t>
            </a:r>
            <a:r>
              <a:rPr lang="zh-CN" altLang="zh-CN" b="1" dirty="0">
                <a:latin typeface="楷体" panose="02010609060101010101" pitchFamily="49" charset="-122"/>
                <a:ea typeface="楷体" panose="02010609060101010101" pitchFamily="49" charset="-122"/>
              </a:rPr>
              <a:t>特</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C</a:t>
            </a:r>
            <a:r>
              <a:rPr lang="en-US" altLang="zh-CN" b="1" dirty="0">
                <a:latin typeface="楷体" panose="02010609060101010101" pitchFamily="49" charset="-122"/>
                <a:ea typeface="楷体" panose="02010609060101010101" pitchFamily="49" charset="-122"/>
              </a:rPr>
              <a:t> .</a:t>
            </a:r>
            <a:r>
              <a:rPr lang="zh-CN" altLang="zh-CN" b="1" dirty="0" smtClean="0">
                <a:latin typeface="楷体" panose="02010609060101010101" pitchFamily="49" charset="-122"/>
                <a:ea typeface="楷体" panose="02010609060101010101" pitchFamily="49" charset="-122"/>
              </a:rPr>
              <a:t>萨</a:t>
            </a:r>
            <a:r>
              <a:rPr lang="zh-CN" altLang="zh-CN" b="1" dirty="0">
                <a:latin typeface="楷体" panose="02010609060101010101" pitchFamily="49" charset="-122"/>
                <a:ea typeface="楷体" panose="02010609060101010101" pitchFamily="49" charset="-122"/>
              </a:rPr>
              <a:t>伊</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D</a:t>
            </a:r>
            <a:r>
              <a:rPr lang="en-US" altLang="zh-CN" b="1" dirty="0">
                <a:latin typeface="楷体" panose="02010609060101010101" pitchFamily="49" charset="-122"/>
                <a:ea typeface="楷体" panose="02010609060101010101" pitchFamily="49" charset="-122"/>
              </a:rPr>
              <a:t> .</a:t>
            </a:r>
            <a:r>
              <a:rPr lang="zh-CN" altLang="zh-CN" b="1" dirty="0" smtClean="0">
                <a:latin typeface="楷体" panose="02010609060101010101" pitchFamily="49" charset="-122"/>
                <a:ea typeface="楷体" panose="02010609060101010101" pitchFamily="49" charset="-122"/>
              </a:rPr>
              <a:t>约翰·穆勒</a:t>
            </a:r>
            <a:endParaRPr lang="zh-CN" altLang="zh-CN" dirty="0">
              <a:latin typeface="楷体" panose="02010609060101010101" pitchFamily="49" charset="-122"/>
              <a:ea typeface="楷体" panose="02010609060101010101" pitchFamily="49" charset="-122"/>
            </a:endParaRPr>
          </a:p>
          <a:p>
            <a:r>
              <a:rPr lang="zh-CN" altLang="zh-CN" b="1" dirty="0" smtClean="0">
                <a:latin typeface="楷体" panose="02010609060101010101" pitchFamily="49" charset="-122"/>
                <a:ea typeface="楷体" panose="02010609060101010101" pitchFamily="49" charset="-122"/>
              </a:rPr>
              <a:t>因为</a:t>
            </a:r>
            <a:r>
              <a:rPr lang="zh-CN" altLang="zh-CN" b="1" dirty="0">
                <a:latin typeface="楷体" panose="02010609060101010101" pitchFamily="49" charset="-122"/>
                <a:ea typeface="楷体" panose="02010609060101010101" pitchFamily="49" charset="-122"/>
              </a:rPr>
              <a:t>提出了新国际贸易地理学说而获得诺贝尔经济学奖的是哪一位？（</a:t>
            </a: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pPr marL="0" indent="0">
              <a:buNone/>
            </a:pPr>
            <a:r>
              <a:rPr lang="en-US" altLang="zh-CN" b="1" dirty="0" smtClean="0">
                <a:latin typeface="楷体" panose="02010609060101010101" pitchFamily="49" charset="-122"/>
                <a:ea typeface="楷体" panose="02010609060101010101" pitchFamily="49" charset="-122"/>
              </a:rPr>
              <a:t>A.</a:t>
            </a:r>
            <a:r>
              <a:rPr lang="zh-CN" altLang="zh-CN" b="1" dirty="0" smtClean="0">
                <a:latin typeface="楷体" panose="02010609060101010101" pitchFamily="49" charset="-122"/>
                <a:ea typeface="楷体" panose="02010609060101010101" pitchFamily="49" charset="-122"/>
              </a:rPr>
              <a:t>阿</a:t>
            </a:r>
            <a:r>
              <a:rPr lang="zh-CN" altLang="zh-CN" b="1" dirty="0">
                <a:latin typeface="楷体" panose="02010609060101010101" pitchFamily="49" charset="-122"/>
                <a:ea typeface="楷体" panose="02010609060101010101" pitchFamily="49" charset="-122"/>
              </a:rPr>
              <a:t>罗</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B.</a:t>
            </a:r>
            <a:r>
              <a:rPr lang="zh-CN" altLang="zh-CN" b="1" dirty="0" smtClean="0">
                <a:latin typeface="楷体" panose="02010609060101010101" pitchFamily="49" charset="-122"/>
                <a:ea typeface="楷体" panose="02010609060101010101" pitchFamily="49" charset="-122"/>
              </a:rPr>
              <a:t>克鲁格曼</a:t>
            </a:r>
            <a:r>
              <a:rPr lang="en-US" altLang="zh-CN" b="1" dirty="0" smtClean="0">
                <a:latin typeface="楷体" panose="02010609060101010101" pitchFamily="49" charset="-122"/>
                <a:ea typeface="楷体" panose="02010609060101010101" pitchFamily="49" charset="-122"/>
              </a:rPr>
              <a:t>    C.</a:t>
            </a:r>
            <a:r>
              <a:rPr lang="zh-CN" altLang="zh-CN" b="1" dirty="0" smtClean="0">
                <a:latin typeface="楷体" panose="02010609060101010101" pitchFamily="49" charset="-122"/>
                <a:ea typeface="楷体" panose="02010609060101010101" pitchFamily="49" charset="-122"/>
              </a:rPr>
              <a:t>门</a:t>
            </a:r>
            <a:r>
              <a:rPr lang="zh-CN" altLang="zh-CN" b="1" dirty="0">
                <a:latin typeface="楷体" panose="02010609060101010101" pitchFamily="49" charset="-122"/>
                <a:ea typeface="楷体" panose="02010609060101010101" pitchFamily="49" charset="-122"/>
              </a:rPr>
              <a:t>格尔</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D.</a:t>
            </a:r>
            <a:r>
              <a:rPr lang="zh-CN" altLang="zh-CN" b="1" dirty="0" smtClean="0">
                <a:latin typeface="楷体" panose="02010609060101010101" pitchFamily="49" charset="-122"/>
                <a:ea typeface="楷体" panose="02010609060101010101" pitchFamily="49" charset="-122"/>
              </a:rPr>
              <a:t>罗伯特</a:t>
            </a:r>
            <a:r>
              <a:rPr lang="zh-CN" altLang="zh-CN" b="1" dirty="0">
                <a:latin typeface="楷体" panose="02010609060101010101" pitchFamily="49" charset="-122"/>
                <a:ea typeface="楷体" panose="02010609060101010101" pitchFamily="49" charset="-122"/>
              </a:rPr>
              <a:t>·希勒</a:t>
            </a:r>
            <a:endParaRPr lang="zh-CN" altLang="zh-CN" dirty="0">
              <a:latin typeface="楷体" panose="02010609060101010101" pitchFamily="49" charset="-122"/>
              <a:ea typeface="楷体" panose="02010609060101010101" pitchFamily="49" charset="-122"/>
            </a:endParaRPr>
          </a:p>
          <a:p>
            <a:r>
              <a:rPr lang="zh-CN" altLang="zh-CN" b="1" dirty="0" smtClean="0">
                <a:latin typeface="楷体" panose="02010609060101010101" pitchFamily="49" charset="-122"/>
                <a:ea typeface="楷体" panose="02010609060101010101" pitchFamily="49" charset="-122"/>
              </a:rPr>
              <a:t>新</a:t>
            </a:r>
            <a:r>
              <a:rPr lang="zh-CN" altLang="zh-CN" b="1" dirty="0">
                <a:latin typeface="楷体" panose="02010609060101010101" pitchFamily="49" charset="-122"/>
                <a:ea typeface="楷体" panose="02010609060101010101" pitchFamily="49" charset="-122"/>
              </a:rPr>
              <a:t>古典综合派的首位大师是（</a:t>
            </a: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pPr marL="0" indent="0">
              <a:buNone/>
            </a:pPr>
            <a:r>
              <a:rPr lang="en-US" altLang="zh-CN" b="1" dirty="0" smtClean="0">
                <a:latin typeface="楷体" panose="02010609060101010101" pitchFamily="49" charset="-122"/>
                <a:ea typeface="楷体" panose="02010609060101010101" pitchFamily="49" charset="-122"/>
              </a:rPr>
              <a:t>A.</a:t>
            </a:r>
            <a:r>
              <a:rPr lang="zh-CN" altLang="zh-CN" b="1" dirty="0" smtClean="0">
                <a:latin typeface="楷体" panose="02010609060101010101" pitchFamily="49" charset="-122"/>
                <a:ea typeface="楷体" panose="02010609060101010101" pitchFamily="49" charset="-122"/>
              </a:rPr>
              <a:t>斯蒂格勒</a:t>
            </a:r>
            <a:r>
              <a:rPr lang="en-US" altLang="zh-CN" b="1" dirty="0" smtClean="0">
                <a:latin typeface="楷体" panose="02010609060101010101" pitchFamily="49" charset="-122"/>
                <a:ea typeface="楷体" panose="02010609060101010101" pitchFamily="49" charset="-122"/>
              </a:rPr>
              <a:t>    B.</a:t>
            </a:r>
            <a:r>
              <a:rPr lang="zh-CN" altLang="zh-CN" b="1" dirty="0" smtClean="0">
                <a:latin typeface="楷体" panose="02010609060101010101" pitchFamily="49" charset="-122"/>
                <a:ea typeface="楷体" panose="02010609060101010101" pitchFamily="49" charset="-122"/>
              </a:rPr>
              <a:t>马歇尔</a:t>
            </a:r>
            <a:r>
              <a:rPr lang="en-US" altLang="zh-CN" b="1" dirty="0" smtClean="0">
                <a:latin typeface="楷体" panose="02010609060101010101" pitchFamily="49" charset="-122"/>
                <a:ea typeface="楷体" panose="02010609060101010101" pitchFamily="49" charset="-122"/>
              </a:rPr>
              <a:t>    C.</a:t>
            </a:r>
            <a:r>
              <a:rPr lang="zh-CN" altLang="zh-CN" b="1" dirty="0" smtClean="0">
                <a:latin typeface="楷体" panose="02010609060101010101" pitchFamily="49" charset="-122"/>
                <a:ea typeface="楷体" panose="02010609060101010101" pitchFamily="49" charset="-122"/>
              </a:rPr>
              <a:t>索洛</a:t>
            </a:r>
            <a:r>
              <a:rPr lang="en-US" altLang="zh-CN" b="1" dirty="0" smtClean="0">
                <a:latin typeface="楷体" panose="02010609060101010101" pitchFamily="49" charset="-122"/>
                <a:ea typeface="楷体" panose="02010609060101010101" pitchFamily="49" charset="-122"/>
              </a:rPr>
              <a:t>    D</a:t>
            </a:r>
            <a:r>
              <a:rPr lang="en-US" altLang="zh-CN" b="1" dirty="0">
                <a:latin typeface="楷体" panose="02010609060101010101" pitchFamily="49" charset="-122"/>
                <a:ea typeface="楷体" panose="02010609060101010101" pitchFamily="49" charset="-122"/>
              </a:rPr>
              <a:t> .</a:t>
            </a:r>
            <a:r>
              <a:rPr lang="zh-CN" altLang="zh-CN" b="1" dirty="0" smtClean="0">
                <a:latin typeface="楷体" panose="02010609060101010101" pitchFamily="49" charset="-122"/>
                <a:ea typeface="楷体" panose="02010609060101010101" pitchFamily="49" charset="-122"/>
              </a:rPr>
              <a:t>萨缪尔森</a:t>
            </a:r>
            <a:endParaRPr lang="zh-CN" altLang="zh-CN" dirty="0">
              <a:latin typeface="楷体" panose="02010609060101010101" pitchFamily="49" charset="-122"/>
              <a:ea typeface="楷体" panose="02010609060101010101" pitchFamily="49" charset="-122"/>
            </a:endParaRPr>
          </a:p>
          <a:p>
            <a:r>
              <a:rPr lang="zh-CN" altLang="zh-CN" b="1" dirty="0" smtClean="0">
                <a:latin typeface="楷体" panose="02010609060101010101" pitchFamily="49" charset="-122"/>
                <a:ea typeface="楷体" panose="02010609060101010101" pitchFamily="49" charset="-122"/>
              </a:rPr>
              <a:t>最早</a:t>
            </a:r>
            <a:r>
              <a:rPr lang="zh-CN" altLang="zh-CN" b="1" dirty="0">
                <a:latin typeface="楷体" panose="02010609060101010101" pitchFamily="49" charset="-122"/>
                <a:ea typeface="楷体" panose="02010609060101010101" pitchFamily="49" charset="-122"/>
              </a:rPr>
              <a:t>提出货币数量论的学者是（</a:t>
            </a: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pPr marL="0" indent="0">
              <a:buNone/>
            </a:pPr>
            <a:r>
              <a:rPr lang="en-US" altLang="zh-CN" b="1" dirty="0" smtClean="0">
                <a:latin typeface="楷体" panose="02010609060101010101" pitchFamily="49" charset="-122"/>
                <a:ea typeface="楷体" panose="02010609060101010101" pitchFamily="49" charset="-122"/>
              </a:rPr>
              <a:t>A.</a:t>
            </a:r>
            <a:r>
              <a:rPr lang="zh-CN" altLang="zh-CN" b="1" dirty="0" smtClean="0">
                <a:latin typeface="楷体" panose="02010609060101010101" pitchFamily="49" charset="-122"/>
                <a:ea typeface="楷体" panose="02010609060101010101" pitchFamily="49" charset="-122"/>
              </a:rPr>
              <a:t>费</a:t>
            </a:r>
            <a:r>
              <a:rPr lang="zh-CN" altLang="zh-CN" b="1" dirty="0">
                <a:latin typeface="楷体" panose="02010609060101010101" pitchFamily="49" charset="-122"/>
                <a:ea typeface="楷体" panose="02010609060101010101" pitchFamily="49" charset="-122"/>
              </a:rPr>
              <a:t>雪</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B.</a:t>
            </a:r>
            <a:r>
              <a:rPr lang="zh-CN" altLang="zh-CN" b="1" dirty="0" smtClean="0">
                <a:latin typeface="楷体" panose="02010609060101010101" pitchFamily="49" charset="-122"/>
                <a:ea typeface="楷体" panose="02010609060101010101" pitchFamily="49" charset="-122"/>
              </a:rPr>
              <a:t>大卫·休</a:t>
            </a:r>
            <a:r>
              <a:rPr lang="zh-CN" altLang="zh-CN" b="1" dirty="0">
                <a:latin typeface="楷体" panose="02010609060101010101" pitchFamily="49" charset="-122"/>
                <a:ea typeface="楷体" panose="02010609060101010101" pitchFamily="49" charset="-122"/>
              </a:rPr>
              <a:t>谟</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C.</a:t>
            </a:r>
            <a:r>
              <a:rPr lang="zh-CN" altLang="zh-CN" b="1" dirty="0" smtClean="0">
                <a:latin typeface="楷体" panose="02010609060101010101" pitchFamily="49" charset="-122"/>
                <a:ea typeface="楷体" panose="02010609060101010101" pitchFamily="49" charset="-122"/>
              </a:rPr>
              <a:t>弗里德曼</a:t>
            </a:r>
            <a:r>
              <a:rPr lang="en-US" altLang="zh-CN" b="1" dirty="0" smtClean="0">
                <a:latin typeface="楷体" panose="02010609060101010101" pitchFamily="49" charset="-122"/>
                <a:ea typeface="楷体" panose="02010609060101010101" pitchFamily="49" charset="-122"/>
              </a:rPr>
              <a:t>    D.</a:t>
            </a:r>
            <a:r>
              <a:rPr lang="zh-CN" altLang="zh-CN" b="1" dirty="0" smtClean="0">
                <a:latin typeface="楷体" panose="02010609060101010101" pitchFamily="49" charset="-122"/>
                <a:ea typeface="楷体" panose="02010609060101010101" pitchFamily="49" charset="-122"/>
              </a:rPr>
              <a:t>维克赛尔</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94176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例子</a:t>
            </a:r>
            <a:endParaRPr lang="zh-CN" altLang="en-US" dirty="0"/>
          </a:p>
        </p:txBody>
      </p:sp>
      <p:sp>
        <p:nvSpPr>
          <p:cNvPr id="6" name="内容占位符 5"/>
          <p:cNvSpPr>
            <a:spLocks noGrp="1"/>
          </p:cNvSpPr>
          <p:nvPr>
            <p:ph idx="11"/>
          </p:nvPr>
        </p:nvSpPr>
        <p:spPr>
          <a:xfrm>
            <a:off x="1785032" y="1319349"/>
            <a:ext cx="9553528" cy="5081452"/>
          </a:xfrm>
        </p:spPr>
        <p:txBody>
          <a:bodyPr>
            <a:normAutofit lnSpcReduction="10000"/>
          </a:bodyPr>
          <a:lstStyle/>
          <a:p>
            <a:r>
              <a:rPr lang="zh-CN" altLang="zh-CN" b="1" dirty="0">
                <a:latin typeface="楷体" panose="02010609060101010101" pitchFamily="49" charset="-122"/>
                <a:ea typeface="楷体" panose="02010609060101010101" pitchFamily="49" charset="-122"/>
              </a:rPr>
              <a:t>最早在《经济论》中使用</a:t>
            </a:r>
            <a:r>
              <a:rPr lang="en-US" altLang="zh-CN" b="1" dirty="0">
                <a:latin typeface="楷体" panose="02010609060101010101" pitchFamily="49" charset="-122"/>
                <a:ea typeface="楷体" panose="02010609060101010101" pitchFamily="49" charset="-122"/>
              </a:rPr>
              <a:t>“Economy”</a:t>
            </a:r>
            <a:r>
              <a:rPr lang="zh-CN" altLang="zh-CN" b="1" dirty="0">
                <a:latin typeface="楷体" panose="02010609060101010101" pitchFamily="49" charset="-122"/>
                <a:ea typeface="楷体" panose="02010609060101010101" pitchFamily="49" charset="-122"/>
              </a:rPr>
              <a:t>一词的是</a:t>
            </a:r>
            <a:endParaRPr lang="zh-CN" altLang="zh-CN" dirty="0">
              <a:latin typeface="楷体" panose="02010609060101010101" pitchFamily="49" charset="-122"/>
              <a:ea typeface="楷体" panose="02010609060101010101" pitchFamily="49" charset="-122"/>
            </a:endParaRPr>
          </a:p>
          <a:p>
            <a:pPr marL="0" indent="0">
              <a:buNone/>
            </a:pPr>
            <a:r>
              <a:rPr lang="en-US" altLang="zh-CN" b="1" dirty="0" smtClean="0">
                <a:latin typeface="楷体" panose="02010609060101010101" pitchFamily="49" charset="-122"/>
                <a:ea typeface="楷体" panose="02010609060101010101" pitchFamily="49" charset="-122"/>
              </a:rPr>
              <a:t>A.</a:t>
            </a:r>
            <a:r>
              <a:rPr lang="zh-CN" altLang="zh-CN" b="1" dirty="0" smtClean="0">
                <a:latin typeface="楷体" panose="02010609060101010101" pitchFamily="49" charset="-122"/>
                <a:ea typeface="楷体" panose="02010609060101010101" pitchFamily="49" charset="-122"/>
              </a:rPr>
              <a:t>柏拉图</a:t>
            </a:r>
            <a:r>
              <a:rPr lang="en-US" altLang="zh-CN" b="1" dirty="0" smtClean="0">
                <a:latin typeface="楷体" panose="02010609060101010101" pitchFamily="49" charset="-122"/>
                <a:ea typeface="楷体" panose="02010609060101010101" pitchFamily="49" charset="-122"/>
              </a:rPr>
              <a:t>   B.</a:t>
            </a:r>
            <a:r>
              <a:rPr lang="zh-CN" altLang="zh-CN" b="1" dirty="0" smtClean="0">
                <a:latin typeface="楷体" panose="02010609060101010101" pitchFamily="49" charset="-122"/>
                <a:ea typeface="楷体" panose="02010609060101010101" pitchFamily="49" charset="-122"/>
              </a:rPr>
              <a:t>色</a:t>
            </a:r>
            <a:r>
              <a:rPr lang="zh-CN" altLang="zh-CN" b="1" dirty="0">
                <a:latin typeface="楷体" panose="02010609060101010101" pitchFamily="49" charset="-122"/>
                <a:ea typeface="楷体" panose="02010609060101010101" pitchFamily="49" charset="-122"/>
              </a:rPr>
              <a:t>诺芬 </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C.</a:t>
            </a:r>
            <a:r>
              <a:rPr lang="zh-CN" altLang="zh-CN" b="1" dirty="0" smtClean="0">
                <a:latin typeface="楷体" panose="02010609060101010101" pitchFamily="49" charset="-122"/>
                <a:ea typeface="楷体" panose="02010609060101010101" pitchFamily="49" charset="-122"/>
              </a:rPr>
              <a:t>亚里士多德</a:t>
            </a:r>
            <a:r>
              <a:rPr lang="en-US" altLang="zh-CN" b="1" dirty="0" smtClean="0">
                <a:latin typeface="楷体" panose="02010609060101010101" pitchFamily="49" charset="-122"/>
                <a:ea typeface="楷体" panose="02010609060101010101" pitchFamily="49" charset="-122"/>
              </a:rPr>
              <a:t>   D.</a:t>
            </a:r>
            <a:r>
              <a:rPr lang="zh-CN" altLang="zh-CN" b="1" dirty="0" smtClean="0">
                <a:latin typeface="楷体" panose="02010609060101010101" pitchFamily="49" charset="-122"/>
                <a:ea typeface="楷体" panose="02010609060101010101" pitchFamily="49" charset="-122"/>
              </a:rPr>
              <a:t>西</a:t>
            </a:r>
            <a:r>
              <a:rPr lang="zh-CN" altLang="zh-CN" b="1" dirty="0">
                <a:latin typeface="楷体" panose="02010609060101010101" pitchFamily="49" charset="-122"/>
                <a:ea typeface="楷体" panose="02010609060101010101" pitchFamily="49" charset="-122"/>
              </a:rPr>
              <a:t>塞罗</a:t>
            </a:r>
            <a:endParaRPr lang="zh-CN" altLang="zh-CN" dirty="0">
              <a:latin typeface="楷体" panose="02010609060101010101" pitchFamily="49" charset="-122"/>
              <a:ea typeface="楷体" panose="02010609060101010101" pitchFamily="49" charset="-122"/>
            </a:endParaRPr>
          </a:p>
          <a:p>
            <a:r>
              <a:rPr lang="zh-CN" altLang="zh-CN" b="1" dirty="0" smtClean="0">
                <a:latin typeface="楷体" panose="02010609060101010101" pitchFamily="49" charset="-122"/>
                <a:ea typeface="楷体" panose="02010609060101010101" pitchFamily="49" charset="-122"/>
              </a:rPr>
              <a:t>标志</a:t>
            </a:r>
            <a:r>
              <a:rPr lang="zh-CN" altLang="zh-CN" b="1" dirty="0">
                <a:latin typeface="楷体" panose="02010609060101010101" pitchFamily="49" charset="-122"/>
                <a:ea typeface="楷体" panose="02010609060101010101" pitchFamily="49" charset="-122"/>
              </a:rPr>
              <a:t>着政治经济学开始成为一门真正独立的科学的著作是（</a:t>
            </a: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 </a:t>
            </a:r>
            <a:endParaRPr lang="zh-CN" altLang="zh-CN" dirty="0">
              <a:latin typeface="楷体" panose="02010609060101010101" pitchFamily="49" charset="-122"/>
              <a:ea typeface="楷体" panose="02010609060101010101" pitchFamily="49" charset="-122"/>
            </a:endParaRPr>
          </a:p>
          <a:p>
            <a:pPr marL="0" indent="0">
              <a:buNone/>
            </a:pPr>
            <a:r>
              <a:rPr lang="en-US" altLang="zh-CN" b="1" dirty="0" smtClean="0">
                <a:latin typeface="楷体" panose="02010609060101010101" pitchFamily="49" charset="-122"/>
                <a:ea typeface="楷体" panose="02010609060101010101" pitchFamily="49" charset="-122"/>
              </a:rPr>
              <a:t>A. </a:t>
            </a:r>
            <a:r>
              <a:rPr lang="zh-CN" altLang="zh-CN" b="1" dirty="0" smtClean="0">
                <a:latin typeface="楷体" panose="02010609060101010101" pitchFamily="49" charset="-122"/>
                <a:ea typeface="楷体" panose="02010609060101010101" pitchFamily="49" charset="-122"/>
              </a:rPr>
              <a:t>《献给国王和王太后的政治经济学》</a:t>
            </a:r>
            <a:r>
              <a:rPr lang="en-US" altLang="zh-CN" b="1" dirty="0" smtClean="0">
                <a:latin typeface="楷体" panose="02010609060101010101" pitchFamily="49" charset="-122"/>
                <a:ea typeface="楷体" panose="02010609060101010101" pitchFamily="49" charset="-122"/>
              </a:rPr>
              <a:t> </a:t>
            </a:r>
          </a:p>
          <a:p>
            <a:pPr marL="0" indent="0">
              <a:buNone/>
            </a:pPr>
            <a:r>
              <a:rPr lang="en-US" altLang="zh-CN" b="1" dirty="0" smtClean="0">
                <a:latin typeface="楷体" panose="02010609060101010101" pitchFamily="49" charset="-122"/>
                <a:ea typeface="楷体" panose="02010609060101010101" pitchFamily="49" charset="-122"/>
              </a:rPr>
              <a:t>B. </a:t>
            </a:r>
            <a:r>
              <a:rPr lang="zh-CN" altLang="zh-CN" b="1" dirty="0" smtClean="0">
                <a:latin typeface="楷体" panose="02010609060101010101" pitchFamily="49" charset="-122"/>
                <a:ea typeface="楷体" panose="02010609060101010101" pitchFamily="49" charset="-122"/>
              </a:rPr>
              <a:t>《赋税论》 </a:t>
            </a:r>
            <a:endParaRPr lang="zh-CN" altLang="zh-CN" dirty="0">
              <a:latin typeface="楷体" panose="02010609060101010101" pitchFamily="49" charset="-122"/>
              <a:ea typeface="楷体" panose="02010609060101010101" pitchFamily="49" charset="-122"/>
            </a:endParaRPr>
          </a:p>
          <a:p>
            <a:pPr marL="0" indent="0">
              <a:buNone/>
            </a:pPr>
            <a:r>
              <a:rPr lang="en-US" altLang="zh-CN" b="1" dirty="0" smtClean="0">
                <a:latin typeface="楷体" panose="02010609060101010101" pitchFamily="49" charset="-122"/>
                <a:ea typeface="楷体" panose="02010609060101010101" pitchFamily="49" charset="-122"/>
              </a:rPr>
              <a:t>C</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a:t>
            </a:r>
            <a:r>
              <a:rPr lang="zh-CN" altLang="zh-CN" b="1" dirty="0" smtClean="0">
                <a:latin typeface="楷体" panose="02010609060101010101" pitchFamily="49" charset="-122"/>
                <a:ea typeface="楷体" panose="02010609060101010101" pitchFamily="49" charset="-122"/>
              </a:rPr>
              <a:t>《国民财富的性质和原因的研究》</a:t>
            </a:r>
            <a:r>
              <a:rPr lang="en-US" altLang="zh-CN" b="1" dirty="0" smtClean="0">
                <a:latin typeface="楷体" panose="02010609060101010101" pitchFamily="49" charset="-122"/>
                <a:ea typeface="楷体" panose="02010609060101010101" pitchFamily="49" charset="-122"/>
              </a:rPr>
              <a:t> </a:t>
            </a:r>
          </a:p>
          <a:p>
            <a:pPr marL="0" indent="0">
              <a:buNone/>
            </a:pPr>
            <a:r>
              <a:rPr lang="en-US" altLang="zh-CN" b="1" dirty="0" smtClean="0">
                <a:latin typeface="楷体" panose="02010609060101010101" pitchFamily="49" charset="-122"/>
                <a:ea typeface="楷体" panose="02010609060101010101" pitchFamily="49" charset="-122"/>
              </a:rPr>
              <a:t>D. </a:t>
            </a:r>
            <a:r>
              <a:rPr lang="zh-CN" altLang="zh-CN" b="1" dirty="0" smtClean="0">
                <a:latin typeface="楷体" panose="02010609060101010101" pitchFamily="49" charset="-122"/>
                <a:ea typeface="楷体" panose="02010609060101010101" pitchFamily="49" charset="-122"/>
              </a:rPr>
              <a:t>《政治经济学原理研究，获自由国家内政学概论》</a:t>
            </a:r>
            <a:endParaRPr lang="zh-CN" altLang="zh-CN" dirty="0">
              <a:latin typeface="楷体" panose="02010609060101010101" pitchFamily="49" charset="-122"/>
              <a:ea typeface="楷体" panose="02010609060101010101" pitchFamily="49" charset="-122"/>
            </a:endParaRPr>
          </a:p>
          <a:p>
            <a:r>
              <a:rPr lang="zh-CN" altLang="zh-CN" b="1" dirty="0" smtClean="0">
                <a:latin typeface="楷体" panose="02010609060101010101" pitchFamily="49" charset="-122"/>
                <a:ea typeface="楷体" panose="02010609060101010101" pitchFamily="49" charset="-122"/>
              </a:rPr>
              <a:t>交易</a:t>
            </a:r>
            <a:r>
              <a:rPr lang="zh-CN" altLang="zh-CN" b="1" dirty="0">
                <a:latin typeface="楷体" panose="02010609060101010101" pitchFamily="49" charset="-122"/>
                <a:ea typeface="楷体" panose="02010609060101010101" pitchFamily="49" charset="-122"/>
              </a:rPr>
              <a:t>成本与产权界定的重要性是哪位学者在时隔</a:t>
            </a:r>
            <a:r>
              <a:rPr lang="en-US" altLang="zh-CN" b="1" dirty="0">
                <a:latin typeface="楷体" panose="02010609060101010101" pitchFamily="49" charset="-122"/>
                <a:ea typeface="楷体" panose="02010609060101010101" pitchFamily="49" charset="-122"/>
              </a:rPr>
              <a:t>23</a:t>
            </a:r>
            <a:r>
              <a:rPr lang="zh-CN" altLang="zh-CN" b="1" dirty="0">
                <a:latin typeface="楷体" panose="02010609060101010101" pitchFamily="49" charset="-122"/>
                <a:ea typeface="楷体" panose="02010609060101010101" pitchFamily="49" charset="-122"/>
              </a:rPr>
              <a:t>年的两篇重要论文中提出的？（</a:t>
            </a: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pPr marL="0" indent="0">
              <a:buNone/>
            </a:pPr>
            <a:r>
              <a:rPr lang="en-US" altLang="zh-CN" b="1" dirty="0" smtClean="0">
                <a:latin typeface="楷体" panose="02010609060101010101" pitchFamily="49" charset="-122"/>
                <a:ea typeface="楷体" panose="02010609060101010101" pitchFamily="49" charset="-122"/>
              </a:rPr>
              <a:t>A.</a:t>
            </a:r>
            <a:r>
              <a:rPr lang="zh-CN" altLang="zh-CN" b="1" dirty="0" smtClean="0">
                <a:latin typeface="楷体" panose="02010609060101010101" pitchFamily="49" charset="-122"/>
                <a:ea typeface="楷体" panose="02010609060101010101" pitchFamily="49" charset="-122"/>
              </a:rPr>
              <a:t>诺</a:t>
            </a:r>
            <a:r>
              <a:rPr lang="zh-CN" altLang="zh-CN" b="1" dirty="0">
                <a:latin typeface="楷体" panose="02010609060101010101" pitchFamily="49" charset="-122"/>
                <a:ea typeface="楷体" panose="02010609060101010101" pitchFamily="49" charset="-122"/>
              </a:rPr>
              <a:t>斯</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B.</a:t>
            </a:r>
            <a:r>
              <a:rPr lang="zh-CN" altLang="zh-CN" b="1" dirty="0" smtClean="0">
                <a:latin typeface="楷体" panose="02010609060101010101" pitchFamily="49" charset="-122"/>
                <a:ea typeface="楷体" panose="02010609060101010101" pitchFamily="49" charset="-122"/>
              </a:rPr>
              <a:t>熊</a:t>
            </a:r>
            <a:r>
              <a:rPr lang="zh-CN" altLang="zh-CN" b="1" dirty="0">
                <a:latin typeface="楷体" panose="02010609060101010101" pitchFamily="49" charset="-122"/>
                <a:ea typeface="楷体" panose="02010609060101010101" pitchFamily="49" charset="-122"/>
              </a:rPr>
              <a:t>彼特 </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C.</a:t>
            </a:r>
            <a:r>
              <a:rPr lang="zh-CN" altLang="zh-CN" b="1" dirty="0" smtClean="0">
                <a:latin typeface="楷体" panose="02010609060101010101" pitchFamily="49" charset="-122"/>
                <a:ea typeface="楷体" panose="02010609060101010101" pitchFamily="49" charset="-122"/>
              </a:rPr>
              <a:t>科</a:t>
            </a:r>
            <a:r>
              <a:rPr lang="zh-CN" altLang="zh-CN" b="1" dirty="0">
                <a:latin typeface="楷体" panose="02010609060101010101" pitchFamily="49" charset="-122"/>
                <a:ea typeface="楷体" panose="02010609060101010101" pitchFamily="49" charset="-122"/>
              </a:rPr>
              <a:t>斯</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D.</a:t>
            </a:r>
            <a:r>
              <a:rPr lang="zh-CN" altLang="zh-CN" b="1" dirty="0" smtClean="0">
                <a:latin typeface="楷体" panose="02010609060101010101" pitchFamily="49" charset="-122"/>
                <a:ea typeface="楷体" panose="02010609060101010101" pitchFamily="49" charset="-122"/>
              </a:rPr>
              <a:t>张</a:t>
            </a:r>
            <a:r>
              <a:rPr lang="zh-CN" altLang="zh-CN" b="1" dirty="0">
                <a:latin typeface="楷体" panose="02010609060101010101" pitchFamily="49" charset="-122"/>
                <a:ea typeface="楷体" panose="02010609060101010101" pitchFamily="49" charset="-122"/>
              </a:rPr>
              <a:t>五常</a:t>
            </a:r>
            <a:endParaRPr lang="zh-CN" altLang="zh-CN" dirty="0">
              <a:latin typeface="楷体" panose="02010609060101010101" pitchFamily="49" charset="-122"/>
              <a:ea typeface="楷体" panose="02010609060101010101" pitchFamily="49" charset="-122"/>
            </a:endParaRPr>
          </a:p>
          <a:p>
            <a:r>
              <a:rPr lang="zh-CN" altLang="zh-CN" b="1" dirty="0" smtClean="0">
                <a:latin typeface="楷体" panose="02010609060101010101" pitchFamily="49" charset="-122"/>
                <a:ea typeface="楷体" panose="02010609060101010101" pitchFamily="49" charset="-122"/>
              </a:rPr>
              <a:t>下列</a:t>
            </a:r>
            <a:r>
              <a:rPr lang="zh-CN" altLang="zh-CN" b="1" dirty="0">
                <a:latin typeface="楷体" panose="02010609060101010101" pitchFamily="49" charset="-122"/>
                <a:ea typeface="楷体" panose="02010609060101010101" pitchFamily="49" charset="-122"/>
              </a:rPr>
              <a:t>哪门课属于理论经济学范畴？（</a:t>
            </a: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pPr marL="0" indent="0">
              <a:buNone/>
            </a:pPr>
            <a:r>
              <a:rPr lang="en-US" altLang="zh-CN" b="1" dirty="0" smtClean="0">
                <a:latin typeface="楷体" panose="02010609060101010101" pitchFamily="49" charset="-122"/>
                <a:ea typeface="楷体" panose="02010609060101010101" pitchFamily="49" charset="-122"/>
              </a:rPr>
              <a:t>A. </a:t>
            </a:r>
            <a:r>
              <a:rPr lang="zh-CN" altLang="zh-CN" b="1" dirty="0">
                <a:latin typeface="楷体" panose="02010609060101010101" pitchFamily="49" charset="-122"/>
                <a:ea typeface="楷体" panose="02010609060101010101" pitchFamily="49" charset="-122"/>
              </a:rPr>
              <a:t>区域经济学</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B.</a:t>
            </a:r>
            <a:r>
              <a:rPr lang="zh-CN" altLang="zh-CN" b="1" dirty="0" smtClean="0">
                <a:latin typeface="楷体" panose="02010609060101010101" pitchFamily="49" charset="-122"/>
                <a:ea typeface="楷体" panose="02010609060101010101" pitchFamily="49" charset="-122"/>
              </a:rPr>
              <a:t>人口</a:t>
            </a:r>
            <a:r>
              <a:rPr lang="zh-CN" altLang="zh-CN" b="1" dirty="0">
                <a:latin typeface="楷体" panose="02010609060101010101" pitchFamily="49" charset="-122"/>
                <a:ea typeface="楷体" panose="02010609060101010101" pitchFamily="49" charset="-122"/>
              </a:rPr>
              <a:t>经济学</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C.</a:t>
            </a:r>
            <a:r>
              <a:rPr lang="zh-CN" altLang="zh-CN" b="1" dirty="0" smtClean="0">
                <a:latin typeface="楷体" panose="02010609060101010101" pitchFamily="49" charset="-122"/>
                <a:ea typeface="楷体" panose="02010609060101010101" pitchFamily="49" charset="-122"/>
              </a:rPr>
              <a:t>产业</a:t>
            </a:r>
            <a:r>
              <a:rPr lang="zh-CN" altLang="zh-CN" b="1" dirty="0">
                <a:latin typeface="楷体" panose="02010609060101010101" pitchFamily="49" charset="-122"/>
                <a:ea typeface="楷体" panose="02010609060101010101" pitchFamily="49" charset="-122"/>
              </a:rPr>
              <a:t>经济学</a:t>
            </a:r>
            <a:r>
              <a:rPr lang="en-US" altLang="zh-CN" b="1" dirty="0">
                <a:latin typeface="楷体" panose="02010609060101010101" pitchFamily="49" charset="-122"/>
                <a:ea typeface="楷体" panose="02010609060101010101" pitchFamily="49" charset="-122"/>
              </a:rPr>
              <a:t>   </a:t>
            </a:r>
            <a:r>
              <a:rPr lang="en-US" altLang="zh-CN" b="1" dirty="0" smtClean="0">
                <a:latin typeface="楷体" panose="02010609060101010101" pitchFamily="49" charset="-122"/>
                <a:ea typeface="楷体" panose="02010609060101010101" pitchFamily="49" charset="-122"/>
              </a:rPr>
              <a:t>D.</a:t>
            </a:r>
            <a:r>
              <a:rPr lang="zh-CN" altLang="zh-CN" b="1" dirty="0" smtClean="0">
                <a:latin typeface="楷体" panose="02010609060101010101" pitchFamily="49" charset="-122"/>
                <a:ea typeface="楷体" panose="02010609060101010101" pitchFamily="49" charset="-122"/>
              </a:rPr>
              <a:t>金融</a:t>
            </a:r>
            <a:r>
              <a:rPr lang="zh-CN" altLang="zh-CN" b="1" dirty="0">
                <a:latin typeface="楷体" panose="02010609060101010101" pitchFamily="49" charset="-122"/>
                <a:ea typeface="楷体" panose="02010609060101010101" pitchFamily="49" charset="-122"/>
              </a:rPr>
              <a:t>学</a:t>
            </a:r>
            <a:endParaRPr lang="zh-CN" altLang="zh-CN" dirty="0">
              <a:latin typeface="楷体" panose="02010609060101010101" pitchFamily="49" charset="-122"/>
              <a:ea typeface="楷体" panose="02010609060101010101" pitchFamily="49" charset="-122"/>
            </a:endParaRPr>
          </a:p>
          <a:p>
            <a:r>
              <a:rPr lang="zh-CN" altLang="zh-CN" b="1" dirty="0" smtClean="0">
                <a:latin typeface="楷体" panose="02010609060101010101" pitchFamily="49" charset="-122"/>
                <a:ea typeface="楷体" panose="02010609060101010101" pitchFamily="49" charset="-122"/>
              </a:rPr>
              <a:t>下列</a:t>
            </a:r>
            <a:r>
              <a:rPr lang="zh-CN" altLang="zh-CN" b="1" dirty="0">
                <a:latin typeface="楷体" panose="02010609060101010101" pitchFamily="49" charset="-122"/>
                <a:ea typeface="楷体" panose="02010609060101010101" pitchFamily="49" charset="-122"/>
              </a:rPr>
              <a:t>哪个专业属于一级学科？（</a:t>
            </a:r>
            <a:r>
              <a:rPr lang="en-US" altLang="zh-CN" b="1" dirty="0">
                <a:latin typeface="楷体" panose="02010609060101010101" pitchFamily="49" charset="-122"/>
                <a:ea typeface="楷体" panose="02010609060101010101" pitchFamily="49" charset="-122"/>
              </a:rPr>
              <a:t>         </a:t>
            </a:r>
            <a:r>
              <a:rPr lang="zh-CN" altLang="zh-CN" b="1"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pPr marL="0" indent="0">
              <a:buNone/>
            </a:pPr>
            <a:r>
              <a:rPr lang="en-US" altLang="zh-CN" b="1" dirty="0" smtClean="0">
                <a:latin typeface="楷体" panose="02010609060101010101" pitchFamily="49" charset="-122"/>
                <a:ea typeface="楷体" panose="02010609060101010101" pitchFamily="49" charset="-122"/>
              </a:rPr>
              <a:t>A.</a:t>
            </a:r>
            <a:r>
              <a:rPr lang="zh-CN" altLang="zh-CN" b="1" dirty="0" smtClean="0">
                <a:latin typeface="楷体" panose="02010609060101010101" pitchFamily="49" charset="-122"/>
                <a:ea typeface="楷体" panose="02010609060101010101" pitchFamily="49" charset="-122"/>
              </a:rPr>
              <a:t>经济学</a:t>
            </a:r>
            <a:r>
              <a:rPr lang="en-US" altLang="zh-CN" b="1" dirty="0" smtClean="0">
                <a:latin typeface="楷体" panose="02010609060101010101" pitchFamily="49" charset="-122"/>
                <a:ea typeface="楷体" panose="02010609060101010101" pitchFamily="49" charset="-122"/>
              </a:rPr>
              <a:t>  B.</a:t>
            </a:r>
            <a:r>
              <a:rPr lang="zh-CN" altLang="zh-CN" b="1" dirty="0" smtClean="0">
                <a:latin typeface="楷体" panose="02010609060101010101" pitchFamily="49" charset="-122"/>
                <a:ea typeface="楷体" panose="02010609060101010101" pitchFamily="49" charset="-122"/>
              </a:rPr>
              <a:t>国际贸易</a:t>
            </a:r>
            <a:r>
              <a:rPr lang="en-US" altLang="zh-CN" b="1" dirty="0" smtClean="0">
                <a:latin typeface="楷体" panose="02010609060101010101" pitchFamily="49" charset="-122"/>
                <a:ea typeface="楷体" panose="02010609060101010101" pitchFamily="49" charset="-122"/>
              </a:rPr>
              <a:t>   C.</a:t>
            </a:r>
            <a:r>
              <a:rPr lang="zh-CN" altLang="zh-CN" b="1" dirty="0" smtClean="0">
                <a:latin typeface="楷体" panose="02010609060101010101" pitchFamily="49" charset="-122"/>
                <a:ea typeface="楷体" panose="02010609060101010101" pitchFamily="49" charset="-122"/>
              </a:rPr>
              <a:t>统计</a:t>
            </a:r>
            <a:r>
              <a:rPr lang="en-US" altLang="zh-CN" b="1" dirty="0" smtClean="0">
                <a:latin typeface="楷体" panose="02010609060101010101" pitchFamily="49" charset="-122"/>
                <a:ea typeface="楷体" panose="02010609060101010101" pitchFamily="49" charset="-122"/>
              </a:rPr>
              <a:t>   D.</a:t>
            </a:r>
            <a:r>
              <a:rPr lang="zh-CN" altLang="zh-CN" b="1" dirty="0" smtClean="0">
                <a:latin typeface="楷体" panose="02010609060101010101" pitchFamily="49" charset="-122"/>
                <a:ea typeface="楷体" panose="02010609060101010101" pitchFamily="49" charset="-122"/>
              </a:rPr>
              <a:t>金融</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643513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474867" y="2872569"/>
            <a:ext cx="5260975" cy="1311128"/>
          </a:xfrm>
        </p:spPr>
        <p:txBody>
          <a:bodyPr/>
          <a:lstStyle/>
          <a:p>
            <a:r>
              <a:rPr lang="zh-CN" altLang="en-US" dirty="0" smtClean="0">
                <a:latin typeface="华文新魏" panose="02010800040101010101" pitchFamily="2" charset="-122"/>
                <a:ea typeface="华文新魏" panose="02010800040101010101" pitchFamily="2" charset="-122"/>
              </a:rPr>
              <a:t>谢谢大家</a:t>
            </a: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975620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例</a:t>
            </a:r>
            <a:r>
              <a:rPr lang="en-US" altLang="zh-CN" dirty="0" smtClean="0">
                <a:latin typeface="楷体" panose="02010609060101010101" pitchFamily="49" charset="-122"/>
                <a:ea typeface="楷体" panose="02010609060101010101" pitchFamily="49" charset="-122"/>
              </a:rPr>
              <a:t>2</a:t>
            </a:r>
            <a:endParaRPr lang="zh-CN" altLang="en-US" dirty="0">
              <a:latin typeface="楷体" panose="02010609060101010101" pitchFamily="49" charset="-122"/>
              <a:ea typeface="楷体" panose="02010609060101010101" pitchFamily="49" charset="-122"/>
            </a:endParaRPr>
          </a:p>
        </p:txBody>
      </p:sp>
      <p:sp>
        <p:nvSpPr>
          <p:cNvPr id="3" name="内容占位符 2"/>
          <p:cNvSpPr>
            <a:spLocks noGrp="1"/>
          </p:cNvSpPr>
          <p:nvPr>
            <p:ph idx="10"/>
          </p:nvPr>
        </p:nvSpPr>
        <p:spPr/>
        <p:txBody>
          <a:bodyPr/>
          <a:lstStyle/>
          <a:p>
            <a:r>
              <a:rPr lang="zh-CN" altLang="zh-CN" b="1" dirty="0">
                <a:latin typeface="楷体" panose="02010609060101010101" pitchFamily="49" charset="-122"/>
                <a:ea typeface="楷体" panose="02010609060101010101" pitchFamily="49" charset="-122"/>
              </a:rPr>
              <a:t>经济学中有一个经典的问题：“水对于人的生命来说是非常重要的，但是水的价格却非常低。钻石对人的生命来说，一点用处都没有，但是钻石确非常贵，这是为什么？”。请试利用经济学的思维方式来分析该问题</a:t>
            </a:r>
            <a:r>
              <a:rPr lang="zh-CN" altLang="zh-CN" b="1" dirty="0" smtClean="0">
                <a:latin typeface="楷体" panose="02010609060101010101" pitchFamily="49" charset="-122"/>
                <a:ea typeface="楷体" panose="02010609060101010101" pitchFamily="49" charset="-122"/>
              </a:rPr>
              <a:t>。</a:t>
            </a:r>
            <a:endParaRPr lang="en-US" altLang="zh-CN" b="1" dirty="0" smtClean="0">
              <a:latin typeface="楷体" panose="02010609060101010101" pitchFamily="49" charset="-122"/>
              <a:ea typeface="楷体" panose="02010609060101010101" pitchFamily="49" charset="-122"/>
            </a:endParaRPr>
          </a:p>
          <a:p>
            <a:r>
              <a:rPr lang="zh-CN" altLang="en-US" b="1" dirty="0" smtClean="0">
                <a:latin typeface="楷体" panose="02010609060101010101" pitchFamily="49" charset="-122"/>
                <a:ea typeface="楷体" panose="02010609060101010101" pitchFamily="49" charset="-122"/>
              </a:rPr>
              <a:t>要点</a:t>
            </a:r>
            <a:r>
              <a:rPr lang="zh-CN" altLang="en-US" b="1" dirty="0" smtClean="0">
                <a:latin typeface="楷体" panose="02010609060101010101" pitchFamily="49" charset="-122"/>
                <a:ea typeface="楷体" panose="02010609060101010101" pitchFamily="49" charset="-122"/>
                <a:sym typeface="Wingdings" panose="05000000000000000000" pitchFamily="2" charset="2"/>
              </a:rPr>
              <a:t>（任何一种）</a:t>
            </a:r>
            <a:endParaRPr lang="en-US" altLang="zh-CN" b="1" dirty="0" smtClean="0">
              <a:latin typeface="楷体" panose="02010609060101010101" pitchFamily="49" charset="-122"/>
              <a:ea typeface="楷体" panose="02010609060101010101" pitchFamily="49" charset="-122"/>
            </a:endParaRPr>
          </a:p>
          <a:p>
            <a:pPr lvl="1"/>
            <a:r>
              <a:rPr lang="zh-CN" altLang="zh-CN" dirty="0" smtClean="0">
                <a:latin typeface="楷体" panose="02010609060101010101" pitchFamily="49" charset="-122"/>
                <a:ea typeface="楷体" panose="02010609060101010101" pitchFamily="49" charset="-122"/>
              </a:rPr>
              <a:t>供给</a:t>
            </a:r>
            <a:r>
              <a:rPr lang="zh-CN" altLang="zh-CN" dirty="0">
                <a:latin typeface="楷体" panose="02010609060101010101" pitchFamily="49" charset="-122"/>
                <a:ea typeface="楷体" panose="02010609060101010101" pitchFamily="49" charset="-122"/>
              </a:rPr>
              <a:t>与需求的</a:t>
            </a:r>
            <a:r>
              <a:rPr lang="zh-CN" altLang="zh-CN" dirty="0" smtClean="0">
                <a:latin typeface="楷体" panose="02010609060101010101" pitchFamily="49" charset="-122"/>
                <a:ea typeface="楷体" panose="02010609060101010101" pitchFamily="49" charset="-122"/>
              </a:rPr>
              <a:t>关系</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水需求量大，供给量更大，相反，钻石需求量少，</a:t>
            </a:r>
            <a:r>
              <a:rPr lang="zh-CN" altLang="en-US" dirty="0">
                <a:latin typeface="楷体" panose="02010609060101010101" pitchFamily="49" charset="-122"/>
                <a:ea typeface="楷体" panose="02010609060101010101" pitchFamily="49" charset="-122"/>
              </a:rPr>
              <a:t>供给量</a:t>
            </a:r>
            <a:r>
              <a:rPr lang="zh-CN" altLang="en-US" dirty="0" smtClean="0">
                <a:latin typeface="楷体" panose="02010609060101010101" pitchFamily="49" charset="-122"/>
                <a:ea typeface="楷体" panose="02010609060101010101" pitchFamily="49" charset="-122"/>
              </a:rPr>
              <a:t>更少，</a:t>
            </a:r>
            <a:r>
              <a:rPr lang="zh-CN" altLang="en-US" dirty="0">
                <a:latin typeface="楷体" panose="02010609060101010101" pitchFamily="49" charset="-122"/>
                <a:ea typeface="楷体" panose="02010609060101010101" pitchFamily="49" charset="-122"/>
              </a:rPr>
              <a:t>可画图说明</a:t>
            </a:r>
            <a:r>
              <a:rPr lang="zh-CN" altLang="en-US" dirty="0" smtClean="0">
                <a:latin typeface="楷体" panose="02010609060101010101" pitchFamily="49" charset="-122"/>
                <a:ea typeface="楷体" panose="02010609060101010101" pitchFamily="49" charset="-122"/>
              </a:rPr>
              <a:t>） 。</a:t>
            </a:r>
            <a:endParaRPr lang="zh-CN" altLang="zh-CN" dirty="0">
              <a:latin typeface="楷体" panose="02010609060101010101" pitchFamily="49" charset="-122"/>
              <a:ea typeface="楷体" panose="02010609060101010101" pitchFamily="49" charset="-122"/>
            </a:endParaRPr>
          </a:p>
          <a:p>
            <a:pPr lvl="1"/>
            <a:r>
              <a:rPr lang="zh-CN" altLang="zh-CN" dirty="0" smtClean="0">
                <a:latin typeface="楷体" panose="02010609060101010101" pitchFamily="49" charset="-122"/>
                <a:ea typeface="楷体" panose="02010609060101010101" pitchFamily="49" charset="-122"/>
              </a:rPr>
              <a:t>效用</a:t>
            </a:r>
            <a:r>
              <a:rPr lang="zh-CN" altLang="zh-CN" dirty="0">
                <a:latin typeface="楷体" panose="02010609060101010101" pitchFamily="49" charset="-122"/>
                <a:ea typeface="楷体" panose="02010609060101010101" pitchFamily="49" charset="-122"/>
              </a:rPr>
              <a:t>与边际</a:t>
            </a:r>
            <a:r>
              <a:rPr lang="zh-CN" altLang="zh-CN" dirty="0" smtClean="0">
                <a:latin typeface="楷体" panose="02010609060101010101" pitchFamily="49" charset="-122"/>
                <a:ea typeface="楷体" panose="02010609060101010101" pitchFamily="49" charset="-122"/>
              </a:rPr>
              <a:t>效用</a:t>
            </a:r>
            <a:r>
              <a:rPr lang="zh-CN" altLang="en-US" dirty="0" smtClean="0">
                <a:latin typeface="楷体" panose="02010609060101010101" pitchFamily="49" charset="-122"/>
                <a:ea typeface="楷体" panose="02010609060101010101" pitchFamily="49" charset="-122"/>
              </a:rPr>
              <a:t>（钻石数量少，边际效用大，而价格是由</a:t>
            </a:r>
            <a:r>
              <a:rPr lang="zh-CN" altLang="en-US" dirty="0">
                <a:latin typeface="楷体" panose="02010609060101010101" pitchFamily="49" charset="-122"/>
                <a:ea typeface="楷体" panose="02010609060101010101" pitchFamily="49" charset="-122"/>
              </a:rPr>
              <a:t>边际</a:t>
            </a:r>
            <a:r>
              <a:rPr lang="zh-CN" altLang="en-US" dirty="0" smtClean="0">
                <a:latin typeface="楷体" panose="02010609060101010101" pitchFamily="49" charset="-122"/>
                <a:ea typeface="楷体" panose="02010609060101010101" pitchFamily="49" charset="-122"/>
              </a:rPr>
              <a:t>效用决定的）。</a:t>
            </a:r>
            <a:endParaRPr lang="zh-CN" altLang="zh-CN" dirty="0">
              <a:latin typeface="楷体" panose="02010609060101010101" pitchFamily="49" charset="-122"/>
              <a:ea typeface="楷体" panose="02010609060101010101" pitchFamily="49" charset="-122"/>
            </a:endParaRPr>
          </a:p>
          <a:p>
            <a:pPr lvl="1"/>
            <a:r>
              <a:rPr lang="zh-CN" altLang="zh-CN" dirty="0" smtClean="0">
                <a:latin typeface="楷体" panose="02010609060101010101" pitchFamily="49" charset="-122"/>
                <a:ea typeface="楷体" panose="02010609060101010101" pitchFamily="49" charset="-122"/>
              </a:rPr>
              <a:t>稀缺</a:t>
            </a:r>
            <a:r>
              <a:rPr lang="zh-CN" altLang="zh-CN" dirty="0">
                <a:latin typeface="楷体" panose="02010609060101010101" pitchFamily="49" charset="-122"/>
                <a:ea typeface="楷体" panose="02010609060101010101" pitchFamily="49" charset="-122"/>
              </a:rPr>
              <a:t>性与</a:t>
            </a:r>
            <a:r>
              <a:rPr lang="zh-CN" altLang="zh-CN" dirty="0" smtClean="0">
                <a:latin typeface="楷体" panose="02010609060101010101" pitchFamily="49" charset="-122"/>
                <a:ea typeface="楷体" panose="02010609060101010101" pitchFamily="49" charset="-122"/>
              </a:rPr>
              <a:t>价格</a:t>
            </a:r>
            <a:r>
              <a:rPr lang="zh-CN" altLang="en-US" dirty="0" smtClean="0">
                <a:latin typeface="楷体" panose="02010609060101010101" pitchFamily="49" charset="-122"/>
                <a:ea typeface="楷体" panose="02010609060101010101" pitchFamily="49" charset="-122"/>
              </a:rPr>
              <a:t>（在通常情况下，钻石比水稀缺，价格更高）</a:t>
            </a:r>
            <a:endParaRPr lang="zh-CN" altLang="zh-CN"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7390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例</a:t>
            </a:r>
            <a:r>
              <a:rPr lang="en-US" altLang="zh-CN" dirty="0" smtClean="0">
                <a:latin typeface="楷体" panose="02010609060101010101" pitchFamily="49" charset="-122"/>
                <a:ea typeface="楷体" panose="02010609060101010101" pitchFamily="49" charset="-122"/>
              </a:rPr>
              <a:t>3</a:t>
            </a:r>
            <a:endParaRPr lang="zh-CN" altLang="en-US" dirty="0"/>
          </a:p>
        </p:txBody>
      </p:sp>
      <p:sp>
        <p:nvSpPr>
          <p:cNvPr id="3" name="内容占位符 2"/>
          <p:cNvSpPr>
            <a:spLocks noGrp="1"/>
          </p:cNvSpPr>
          <p:nvPr>
            <p:ph idx="10"/>
          </p:nvPr>
        </p:nvSpPr>
        <p:spPr/>
        <p:txBody>
          <a:bodyPr>
            <a:normAutofit lnSpcReduction="10000"/>
          </a:bodyPr>
          <a:lstStyle/>
          <a:p>
            <a:r>
              <a:rPr lang="zh-CN" altLang="zh-CN" b="1" dirty="0">
                <a:latin typeface="楷体" panose="02010609060101010101" pitchFamily="49" charset="-122"/>
                <a:ea typeface="楷体" panose="02010609060101010101" pitchFamily="49" charset="-122"/>
              </a:rPr>
              <a:t>当前，越来越多的发达国家企业将服务环节外包给印度、中国等发展中国家的企业。试结合实例解释：什么是服务外包？国际服务服务外包对发达国家和发展中国家有什么积极的影响</a:t>
            </a:r>
            <a:r>
              <a:rPr lang="zh-CN" altLang="zh-CN" b="1" dirty="0" smtClean="0">
                <a:latin typeface="楷体" panose="02010609060101010101" pitchFamily="49" charset="-122"/>
                <a:ea typeface="楷体" panose="02010609060101010101" pitchFamily="49" charset="-122"/>
              </a:rPr>
              <a:t>？</a:t>
            </a:r>
            <a:endParaRPr lang="en-US" altLang="zh-CN" b="1" dirty="0" smtClean="0">
              <a:latin typeface="楷体" panose="02010609060101010101" pitchFamily="49" charset="-122"/>
              <a:ea typeface="楷体" panose="02010609060101010101" pitchFamily="49" charset="-122"/>
            </a:endParaRPr>
          </a:p>
          <a:p>
            <a:r>
              <a:rPr lang="zh-CN" altLang="en-US" b="1" dirty="0" smtClean="0">
                <a:latin typeface="楷体" panose="02010609060101010101" pitchFamily="49" charset="-122"/>
                <a:ea typeface="楷体" panose="02010609060101010101" pitchFamily="49" charset="-122"/>
              </a:rPr>
              <a:t>要点：</a:t>
            </a:r>
            <a:endParaRPr lang="en-US" altLang="zh-CN" b="1" dirty="0" smtClean="0">
              <a:latin typeface="楷体" panose="02010609060101010101" pitchFamily="49" charset="-122"/>
              <a:ea typeface="楷体" panose="02010609060101010101" pitchFamily="49" charset="-122"/>
            </a:endParaRPr>
          </a:p>
          <a:p>
            <a:pPr lvl="1"/>
            <a:r>
              <a:rPr lang="zh-CN" altLang="zh-CN" dirty="0" smtClean="0">
                <a:latin typeface="楷体" panose="02010609060101010101" pitchFamily="49" charset="-122"/>
                <a:ea typeface="楷体" panose="02010609060101010101" pitchFamily="49" charset="-122"/>
              </a:rPr>
              <a:t>服务</a:t>
            </a:r>
            <a:r>
              <a:rPr lang="zh-CN" altLang="zh-CN" dirty="0">
                <a:latin typeface="楷体" panose="02010609060101010101" pitchFamily="49" charset="-122"/>
                <a:ea typeface="楷体" panose="02010609060101010101" pitchFamily="49" charset="-122"/>
              </a:rPr>
              <a:t>外包是指企业为维持组织竞争核心能力，将组织非核心的服务环节委托给外部的服务供应商，以降低营运成本，提高品质，集中人力资源，提高顾客满意度。</a:t>
            </a:r>
            <a:r>
              <a:rPr lang="zh-CN" altLang="zh-CN" dirty="0" smtClean="0">
                <a:latin typeface="楷体" panose="02010609060101010101" pitchFamily="49" charset="-122"/>
                <a:ea typeface="楷体" panose="02010609060101010101" pitchFamily="49" charset="-122"/>
              </a:rPr>
              <a:t>举例</a:t>
            </a:r>
            <a:r>
              <a:rPr lang="zh-CN" altLang="en-US" dirty="0" smtClean="0">
                <a:latin typeface="楷体" panose="02010609060101010101" pitchFamily="49" charset="-122"/>
                <a:ea typeface="楷体" panose="02010609060101010101" pitchFamily="49" charset="-122"/>
              </a:rPr>
              <a:t>，会计事务外包、产品研制外包</a:t>
            </a:r>
            <a:r>
              <a:rPr lang="zh-CN" altLang="zh-CN" dirty="0" smtClean="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pPr lvl="1"/>
            <a:r>
              <a:rPr lang="zh-CN" altLang="zh-CN" dirty="0" smtClean="0">
                <a:latin typeface="楷体" panose="02010609060101010101" pitchFamily="49" charset="-122"/>
                <a:ea typeface="楷体" panose="02010609060101010101" pitchFamily="49" charset="-122"/>
              </a:rPr>
              <a:t>国际</a:t>
            </a:r>
            <a:r>
              <a:rPr lang="zh-CN" altLang="zh-CN" dirty="0">
                <a:latin typeface="楷体" panose="02010609060101010101" pitchFamily="49" charset="-122"/>
                <a:ea typeface="楷体" panose="02010609060101010101" pitchFamily="49" charset="-122"/>
              </a:rPr>
              <a:t>服务外包对发达国家而言，有利于发包企业的核心竞争力，降低成本，提升最终产品的品质。</a:t>
            </a:r>
          </a:p>
          <a:p>
            <a:pPr lvl="1"/>
            <a:r>
              <a:rPr lang="zh-CN" altLang="zh-CN" dirty="0" smtClean="0">
                <a:latin typeface="楷体" panose="02010609060101010101" pitchFamily="49" charset="-122"/>
                <a:ea typeface="楷体" panose="02010609060101010101" pitchFamily="49" charset="-122"/>
              </a:rPr>
              <a:t>通过</a:t>
            </a:r>
            <a:r>
              <a:rPr lang="zh-CN" altLang="zh-CN" dirty="0">
                <a:latin typeface="楷体" panose="02010609060101010101" pitchFamily="49" charset="-122"/>
                <a:ea typeface="楷体" panose="02010609060101010101" pitchFamily="49" charset="-122"/>
              </a:rPr>
              <a:t>承接国际服务外包，有利于发展中国家服务业融入全球价值链，有利于接包企业提升业务能力，提升技术水平。</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6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例</a:t>
            </a:r>
            <a:r>
              <a:rPr lang="en-US" altLang="zh-CN" dirty="0" smtClean="0">
                <a:latin typeface="楷体" panose="02010609060101010101" pitchFamily="49" charset="-122"/>
                <a:ea typeface="楷体" panose="02010609060101010101" pitchFamily="49" charset="-122"/>
              </a:rPr>
              <a:t>4</a:t>
            </a:r>
            <a:endParaRPr lang="zh-CN" altLang="en-US" dirty="0"/>
          </a:p>
        </p:txBody>
      </p:sp>
      <p:sp>
        <p:nvSpPr>
          <p:cNvPr id="3" name="内容占位符 2"/>
          <p:cNvSpPr>
            <a:spLocks noGrp="1"/>
          </p:cNvSpPr>
          <p:nvPr>
            <p:ph idx="10"/>
          </p:nvPr>
        </p:nvSpPr>
        <p:spPr/>
        <p:txBody>
          <a:bodyPr>
            <a:normAutofit/>
          </a:bodyPr>
          <a:lstStyle/>
          <a:p>
            <a:r>
              <a:rPr lang="zh-CN" altLang="zh-CN" b="1" dirty="0">
                <a:latin typeface="楷体" panose="02010609060101010101" pitchFamily="49" charset="-122"/>
                <a:ea typeface="楷体" panose="02010609060101010101" pitchFamily="49" charset="-122"/>
              </a:rPr>
              <a:t>试结合实例，分析经济全球化的利与弊</a:t>
            </a:r>
            <a:r>
              <a:rPr lang="zh-CN" altLang="zh-CN" b="1" dirty="0" smtClean="0">
                <a:latin typeface="楷体" panose="02010609060101010101" pitchFamily="49" charset="-122"/>
                <a:ea typeface="楷体" panose="02010609060101010101" pitchFamily="49" charset="-122"/>
              </a:rPr>
              <a:t>。</a:t>
            </a:r>
            <a:endParaRPr lang="en-US" altLang="zh-CN" b="1" dirty="0" smtClean="0">
              <a:latin typeface="楷体" panose="02010609060101010101" pitchFamily="49" charset="-122"/>
              <a:ea typeface="楷体" panose="02010609060101010101" pitchFamily="49" charset="-122"/>
            </a:endParaRPr>
          </a:p>
          <a:p>
            <a:r>
              <a:rPr lang="zh-CN" altLang="en-US" b="1" dirty="0">
                <a:latin typeface="楷体" panose="02010609060101010101" pitchFamily="49" charset="-122"/>
                <a:ea typeface="楷体" panose="02010609060101010101" pitchFamily="49" charset="-122"/>
              </a:rPr>
              <a:t>要点</a:t>
            </a:r>
            <a:endParaRPr lang="en-US" altLang="zh-CN" b="1" dirty="0" smtClean="0">
              <a:latin typeface="楷体" panose="02010609060101010101" pitchFamily="49" charset="-122"/>
              <a:ea typeface="楷体" panose="02010609060101010101" pitchFamily="49" charset="-122"/>
            </a:endParaRPr>
          </a:p>
          <a:p>
            <a:pPr lvl="1"/>
            <a:r>
              <a:rPr lang="zh-CN" altLang="zh-CN" dirty="0" smtClean="0">
                <a:latin typeface="楷体" panose="02010609060101010101" pitchFamily="49" charset="-122"/>
                <a:ea typeface="楷体" panose="02010609060101010101" pitchFamily="49" charset="-122"/>
              </a:rPr>
              <a:t>经济</a:t>
            </a:r>
            <a:r>
              <a:rPr lang="zh-CN" altLang="zh-CN" dirty="0">
                <a:latin typeface="楷体" panose="02010609060101010101" pitchFamily="49" charset="-122"/>
                <a:ea typeface="楷体" panose="02010609060101010101" pitchFamily="49" charset="-122"/>
              </a:rPr>
              <a:t>全球化是当前世界经济发展</a:t>
            </a:r>
            <a:r>
              <a:rPr lang="zh-CN" altLang="zh-CN" dirty="0" smtClean="0">
                <a:latin typeface="楷体" panose="02010609060101010101" pitchFamily="49" charset="-122"/>
                <a:ea typeface="楷体" panose="02010609060101010101" pitchFamily="49" charset="-122"/>
              </a:rPr>
              <a:t>的</a:t>
            </a:r>
            <a:r>
              <a:rPr lang="zh-CN" altLang="en-US" dirty="0" smtClean="0">
                <a:latin typeface="楷体" panose="02010609060101010101" pitchFamily="49" charset="-122"/>
                <a:ea typeface="楷体" panose="02010609060101010101" pitchFamily="49" charset="-122"/>
              </a:rPr>
              <a:t>一种现象</a:t>
            </a:r>
            <a:r>
              <a:rPr lang="zh-CN" altLang="zh-CN" dirty="0" smtClean="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a:p>
            <a:pPr lvl="1"/>
            <a:r>
              <a:rPr lang="zh-CN" altLang="zh-CN" dirty="0" smtClean="0">
                <a:latin typeface="楷体" panose="02010609060101010101" pitchFamily="49" charset="-122"/>
                <a:ea typeface="楷体" panose="02010609060101010101" pitchFamily="49" charset="-122"/>
              </a:rPr>
              <a:t>利</a:t>
            </a:r>
            <a:r>
              <a:rPr lang="zh-CN" altLang="zh-CN" dirty="0">
                <a:latin typeface="楷体" panose="02010609060101010101" pitchFamily="49" charset="-122"/>
                <a:ea typeface="楷体" panose="02010609060101010101" pitchFamily="49" charset="-122"/>
              </a:rPr>
              <a:t>：市场全球化与生产全球化，有利于降低全世界产品与服务的成本与价格，有利于促进发达国家和发展中国家的经济增长，提高消费者的收入水平，并创造更多的工作岗位</a:t>
            </a:r>
            <a:r>
              <a:rPr lang="zh-CN" altLang="zh-CN" dirty="0" smtClean="0">
                <a:latin typeface="楷体" panose="02010609060101010101" pitchFamily="49" charset="-122"/>
                <a:ea typeface="楷体" panose="02010609060101010101" pitchFamily="49" charset="-122"/>
              </a:rPr>
              <a:t>。举例</a:t>
            </a:r>
            <a:r>
              <a:rPr lang="zh-CN" altLang="zh-CN" dirty="0">
                <a:latin typeface="楷体" panose="02010609060101010101" pitchFamily="49" charset="-122"/>
                <a:ea typeface="楷体" panose="02010609060101010101" pitchFamily="49" charset="-122"/>
              </a:rPr>
              <a:t>。</a:t>
            </a:r>
          </a:p>
          <a:p>
            <a:pPr lvl="1"/>
            <a:r>
              <a:rPr lang="zh-CN" altLang="zh-CN" dirty="0" smtClean="0">
                <a:latin typeface="楷体" panose="02010609060101010101" pitchFamily="49" charset="-122"/>
                <a:ea typeface="楷体" panose="02010609060101010101" pitchFamily="49" charset="-122"/>
              </a:rPr>
              <a:t>弊</a:t>
            </a:r>
            <a:r>
              <a:rPr lang="zh-CN" altLang="zh-CN" dirty="0">
                <a:latin typeface="楷体" panose="02010609060101010101" pitchFamily="49" charset="-122"/>
                <a:ea typeface="楷体" panose="02010609060101010101" pitchFamily="49" charset="-122"/>
              </a:rPr>
              <a:t>：市场的融合与生产的转移，会导致发达国家蓝领工人的收入降低甚至失业，转移的高污染产业将恶化发展中国家的环境，拉大贫富差距，同时也是发达国家对发展中国家的文化侵略</a:t>
            </a:r>
            <a:r>
              <a:rPr lang="zh-CN" altLang="zh-CN" dirty="0" smtClean="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举例。</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3326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例</a:t>
            </a:r>
            <a:r>
              <a:rPr lang="en-US" altLang="zh-CN" dirty="0" smtClean="0">
                <a:latin typeface="楷体" panose="02010609060101010101" pitchFamily="49" charset="-122"/>
                <a:ea typeface="楷体" panose="02010609060101010101" pitchFamily="49" charset="-122"/>
              </a:rPr>
              <a:t>5</a:t>
            </a:r>
            <a:endParaRPr lang="zh-CN" altLang="en-US" dirty="0"/>
          </a:p>
        </p:txBody>
      </p:sp>
      <p:sp>
        <p:nvSpPr>
          <p:cNvPr id="3" name="内容占位符 2"/>
          <p:cNvSpPr>
            <a:spLocks noGrp="1"/>
          </p:cNvSpPr>
          <p:nvPr>
            <p:ph idx="10"/>
          </p:nvPr>
        </p:nvSpPr>
        <p:spPr/>
        <p:txBody>
          <a:bodyPr/>
          <a:lstStyle/>
          <a:p>
            <a:r>
              <a:rPr lang="zh-CN" altLang="en-US" b="1" dirty="0" smtClean="0">
                <a:latin typeface="楷体" panose="02010609060101010101" pitchFamily="49" charset="-122"/>
                <a:ea typeface="楷体" panose="02010609060101010101" pitchFamily="49" charset="-122"/>
              </a:rPr>
              <a:t>分析</a:t>
            </a:r>
            <a:r>
              <a:rPr lang="zh-CN" altLang="zh-CN" b="1" dirty="0" smtClean="0">
                <a:latin typeface="楷体" panose="02010609060101010101" pitchFamily="49" charset="-122"/>
                <a:ea typeface="楷体" panose="02010609060101010101" pitchFamily="49" charset="-122"/>
              </a:rPr>
              <a:t>两种</a:t>
            </a:r>
            <a:r>
              <a:rPr lang="zh-CN" altLang="zh-CN" b="1" dirty="0">
                <a:latin typeface="楷体" panose="02010609060101010101" pitchFamily="49" charset="-122"/>
                <a:ea typeface="楷体" panose="02010609060101010101" pitchFamily="49" charset="-122"/>
              </a:rPr>
              <a:t>商品</a:t>
            </a:r>
            <a:r>
              <a:rPr lang="zh-CN" altLang="zh-CN" b="1" smtClean="0">
                <a:latin typeface="楷体" panose="02010609060101010101" pitchFamily="49" charset="-122"/>
                <a:ea typeface="楷体" panose="02010609060101010101" pitchFamily="49" charset="-122"/>
              </a:rPr>
              <a:t>之间</a:t>
            </a:r>
            <a:r>
              <a:rPr lang="zh-CN" altLang="en-US" b="1" smtClean="0">
                <a:latin typeface="楷体" panose="02010609060101010101" pitchFamily="49" charset="-122"/>
                <a:ea typeface="楷体" panose="02010609060101010101" pitchFamily="49" charset="-122"/>
              </a:rPr>
              <a:t>的使用（</a:t>
            </a:r>
            <a:r>
              <a:rPr lang="zh-CN" altLang="zh-CN" b="1" smtClean="0">
                <a:latin typeface="楷体" panose="02010609060101010101" pitchFamily="49" charset="-122"/>
                <a:ea typeface="楷体" panose="02010609060101010101" pitchFamily="49" charset="-122"/>
              </a:rPr>
              <a:t>替代</a:t>
            </a:r>
            <a:r>
              <a:rPr lang="zh-CN" altLang="en-US" b="1" smtClean="0">
                <a:latin typeface="楷体" panose="02010609060101010101" pitchFamily="49" charset="-122"/>
                <a:ea typeface="楷体" panose="02010609060101010101" pitchFamily="49" charset="-122"/>
              </a:rPr>
              <a:t>）关系</a:t>
            </a:r>
            <a:endParaRPr lang="en-US" altLang="zh-CN" b="1" dirty="0" smtClean="0">
              <a:latin typeface="楷体" panose="02010609060101010101" pitchFamily="49" charset="-122"/>
              <a:ea typeface="楷体" panose="02010609060101010101" pitchFamily="49" charset="-122"/>
            </a:endParaRPr>
          </a:p>
          <a:p>
            <a:r>
              <a:rPr lang="zh-CN" altLang="en-US" b="1" dirty="0" smtClean="0">
                <a:latin typeface="楷体" panose="02010609060101010101" pitchFamily="49" charset="-122"/>
                <a:ea typeface="楷体" panose="02010609060101010101" pitchFamily="49" charset="-122"/>
              </a:rPr>
              <a:t>要点：</a:t>
            </a:r>
            <a:endParaRPr lang="en-US" altLang="zh-CN" b="1" dirty="0" smtClean="0">
              <a:latin typeface="楷体" panose="02010609060101010101" pitchFamily="49" charset="-122"/>
              <a:ea typeface="楷体" panose="02010609060101010101" pitchFamily="49" charset="-122"/>
            </a:endParaRPr>
          </a:p>
          <a:p>
            <a:pPr lvl="1"/>
            <a:r>
              <a:rPr lang="zh-CN" altLang="en-US" dirty="0">
                <a:latin typeface="楷体" panose="02010609060101010101" pitchFamily="49" charset="-122"/>
                <a:ea typeface="楷体" panose="02010609060101010101" pitchFamily="49" charset="-122"/>
              </a:rPr>
              <a:t>当一种商品价格升高而导致另一种商品需求的增加，那么这两种商品之间存在替代</a:t>
            </a:r>
            <a:r>
              <a:rPr lang="zh-CN" altLang="en-US" dirty="0" smtClean="0">
                <a:latin typeface="楷体" panose="02010609060101010101" pitchFamily="49" charset="-122"/>
                <a:ea typeface="楷体" panose="02010609060101010101" pitchFamily="49" charset="-122"/>
              </a:rPr>
              <a:t>关系</a:t>
            </a:r>
            <a:r>
              <a:rPr lang="zh-CN" altLang="en-US" dirty="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其中，当两种商品的替代是固定不变时，就是完全替代。</a:t>
            </a:r>
            <a:r>
              <a:rPr lang="zh-CN" altLang="en-US" dirty="0">
                <a:latin typeface="楷体" panose="02010609060101010101" pitchFamily="49" charset="-122"/>
                <a:ea typeface="楷体" panose="02010609060101010101" pitchFamily="49" charset="-122"/>
              </a:rPr>
              <a:t>当两种商品</a:t>
            </a:r>
            <a:r>
              <a:rPr lang="zh-CN" altLang="en-US" dirty="0" smtClean="0">
                <a:latin typeface="楷体" panose="02010609060101010101" pitchFamily="49" charset="-122"/>
                <a:ea typeface="楷体" panose="02010609060101010101" pitchFamily="49" charset="-122"/>
              </a:rPr>
              <a:t>的不能替代时，就是不能替代</a:t>
            </a:r>
            <a:r>
              <a:rPr lang="zh-CN" altLang="en-US" dirty="0">
                <a:latin typeface="楷体" panose="02010609060101010101" pitchFamily="49" charset="-122"/>
                <a:ea typeface="楷体" panose="02010609060101010101" pitchFamily="49" charset="-122"/>
              </a:rPr>
              <a:t>关系</a:t>
            </a:r>
            <a:r>
              <a:rPr lang="zh-CN" altLang="en-US" dirty="0" smtClean="0">
                <a:latin typeface="楷体" panose="02010609060101010101" pitchFamily="49" charset="-122"/>
                <a:ea typeface="楷体" panose="02010609060101010101" pitchFamily="49" charset="-122"/>
              </a:rPr>
              <a:t>，其中，必须按固定比例使用时，就是完全互补。</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266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例</a:t>
            </a:r>
            <a:r>
              <a:rPr lang="en-US" altLang="zh-CN" smtClean="0">
                <a:latin typeface="楷体" panose="02010609060101010101" pitchFamily="49" charset="-122"/>
                <a:ea typeface="楷体" panose="02010609060101010101" pitchFamily="49" charset="-122"/>
              </a:rPr>
              <a:t>6</a:t>
            </a:r>
            <a:endParaRPr lang="zh-CN" altLang="en-US" dirty="0"/>
          </a:p>
        </p:txBody>
      </p:sp>
      <p:sp>
        <p:nvSpPr>
          <p:cNvPr id="3" name="内容占位符 2"/>
          <p:cNvSpPr>
            <a:spLocks noGrp="1"/>
          </p:cNvSpPr>
          <p:nvPr>
            <p:ph idx="10"/>
          </p:nvPr>
        </p:nvSpPr>
        <p:spPr/>
        <p:txBody>
          <a:bodyPr/>
          <a:lstStyle/>
          <a:p>
            <a:pPr lvl="0"/>
            <a:r>
              <a:rPr lang="zh-CN" altLang="zh-CN" b="1" dirty="0">
                <a:latin typeface="楷体" panose="02010609060101010101" pitchFamily="49" charset="-122"/>
                <a:ea typeface="楷体" panose="02010609060101010101" pitchFamily="49" charset="-122"/>
                <a:cs typeface="Times New Roman" panose="02020603050405020304" pitchFamily="18" charset="0"/>
              </a:rPr>
              <a:t>假设你发现：如果你在网上而不是线下商定购买所有的日用品，你就能节约</a:t>
            </a:r>
            <a:r>
              <a:rPr lang="en-US" altLang="zh-CN" b="1" dirty="0">
                <a:latin typeface="楷体" panose="02010609060101010101" pitchFamily="49" charset="-122"/>
                <a:ea typeface="楷体" panose="02010609060101010101" pitchFamily="49" charset="-122"/>
                <a:cs typeface="Times New Roman" panose="02020603050405020304" pitchFamily="18" charset="0"/>
              </a:rPr>
              <a:t>15%</a:t>
            </a:r>
            <a:r>
              <a:rPr lang="zh-CN" altLang="zh-CN" b="1" dirty="0">
                <a:latin typeface="楷体" panose="02010609060101010101" pitchFamily="49" charset="-122"/>
                <a:ea typeface="楷体" panose="02010609060101010101" pitchFamily="49" charset="-122"/>
                <a:cs typeface="Times New Roman" panose="02020603050405020304" pitchFamily="18" charset="0"/>
              </a:rPr>
              <a:t>的开销。</a:t>
            </a:r>
            <a:endParaRPr lang="zh-CN" altLang="zh-CN" dirty="0">
              <a:latin typeface="楷体" panose="02010609060101010101" pitchFamily="49" charset="-122"/>
              <a:ea typeface="楷体" panose="02010609060101010101" pitchFamily="49" charset="-122"/>
              <a:cs typeface="Times New Roman" panose="02020603050405020304" pitchFamily="18" charset="0"/>
            </a:endParaRPr>
          </a:p>
          <a:p>
            <a:pPr lvl="1"/>
            <a:r>
              <a:rPr lang="zh-CN" altLang="zh-CN" b="1" dirty="0">
                <a:latin typeface="楷体" panose="02010609060101010101" pitchFamily="49" charset="-122"/>
                <a:ea typeface="楷体" panose="02010609060101010101" pitchFamily="49" charset="-122"/>
                <a:cs typeface="Times New Roman" panose="02020603050405020304" pitchFamily="18" charset="0"/>
              </a:rPr>
              <a:t>你会这么做吗？</a:t>
            </a:r>
            <a:endParaRPr lang="zh-CN" altLang="zh-CN" dirty="0">
              <a:latin typeface="楷体" panose="02010609060101010101" pitchFamily="49" charset="-122"/>
              <a:ea typeface="楷体" panose="02010609060101010101" pitchFamily="49" charset="-122"/>
              <a:cs typeface="Times New Roman" panose="02020603050405020304" pitchFamily="18" charset="0"/>
            </a:endParaRPr>
          </a:p>
          <a:p>
            <a:pPr lvl="1"/>
            <a:r>
              <a:rPr lang="zh-CN" altLang="zh-CN" b="1" dirty="0">
                <a:latin typeface="楷体" panose="02010609060101010101" pitchFamily="49" charset="-122"/>
                <a:ea typeface="楷体" panose="02010609060101010101" pitchFamily="49" charset="-122"/>
                <a:cs typeface="Times New Roman" panose="02020603050405020304" pitchFamily="18" charset="0"/>
              </a:rPr>
              <a:t>为什么有些人不愿意利用这个“节约”的机会？</a:t>
            </a:r>
            <a:endParaRPr lang="zh-CN" altLang="zh-CN" dirty="0">
              <a:latin typeface="楷体" panose="02010609060101010101" pitchFamily="49" charset="-122"/>
              <a:ea typeface="楷体" panose="02010609060101010101" pitchFamily="49" charset="-122"/>
              <a:cs typeface="Times New Roman" panose="02020603050405020304" pitchFamily="18" charset="0"/>
            </a:endParaRPr>
          </a:p>
          <a:p>
            <a:pPr lvl="1"/>
            <a:r>
              <a:rPr lang="zh-CN" altLang="zh-CN" b="1" dirty="0">
                <a:latin typeface="楷体" panose="02010609060101010101" pitchFamily="49" charset="-122"/>
                <a:ea typeface="楷体" panose="02010609060101010101" pitchFamily="49" charset="-122"/>
                <a:cs typeface="Times New Roman" panose="02020603050405020304" pitchFamily="18" charset="0"/>
              </a:rPr>
              <a:t>当人们“购物”时，他们到底在做什么？</a:t>
            </a:r>
            <a:endParaRPr lang="zh-CN" altLang="zh-CN" dirty="0">
              <a:latin typeface="楷体" panose="02010609060101010101" pitchFamily="49" charset="-122"/>
              <a:ea typeface="楷体" panose="02010609060101010101" pitchFamily="49" charset="-122"/>
              <a:cs typeface="Times New Roman" panose="02020603050405020304" pitchFamily="18" charset="0"/>
            </a:endParaRPr>
          </a:p>
          <a:p>
            <a:r>
              <a:rPr lang="en-US" altLang="zh-CN" b="1" dirty="0"/>
              <a:t> </a:t>
            </a:r>
            <a:r>
              <a:rPr lang="zh-CN" altLang="en-US" b="1" dirty="0" smtClean="0">
                <a:latin typeface="楷体" panose="02010609060101010101" pitchFamily="49" charset="-122"/>
                <a:ea typeface="楷体" panose="02010609060101010101" pitchFamily="49" charset="-122"/>
                <a:cs typeface="Times New Roman" panose="02020603050405020304" pitchFamily="18" charset="0"/>
              </a:rPr>
              <a:t>要点</a:t>
            </a:r>
            <a:endParaRPr lang="en-US" altLang="zh-CN" b="1" dirty="0" smtClean="0">
              <a:latin typeface="楷体" panose="02010609060101010101" pitchFamily="49" charset="-122"/>
              <a:ea typeface="楷体" panose="02010609060101010101" pitchFamily="49" charset="-122"/>
              <a:cs typeface="Times New Roman" panose="02020603050405020304" pitchFamily="18" charset="0"/>
            </a:endParaRPr>
          </a:p>
          <a:p>
            <a:pPr lvl="1"/>
            <a:r>
              <a:rPr lang="zh-CN" altLang="zh-CN" b="1" dirty="0" smtClean="0">
                <a:latin typeface="楷体" panose="02010609060101010101" pitchFamily="49" charset="-122"/>
                <a:ea typeface="楷体" panose="02010609060101010101" pitchFamily="49" charset="-122"/>
                <a:cs typeface="Times New Roman" panose="02020603050405020304" pitchFamily="18" charset="0"/>
              </a:rPr>
              <a:t>①</a:t>
            </a:r>
            <a:r>
              <a:rPr lang="zh-CN" altLang="en-US" b="1" dirty="0" smtClean="0">
                <a:latin typeface="楷体" panose="02010609060101010101" pitchFamily="49" charset="-122"/>
                <a:ea typeface="楷体" panose="02010609060101010101" pitchFamily="49" charset="-122"/>
                <a:cs typeface="Times New Roman" panose="02020603050405020304" pitchFamily="18" charset="0"/>
              </a:rPr>
              <a:t>③随便答</a:t>
            </a:r>
            <a:endParaRPr lang="zh-CN" altLang="zh-CN" b="1" dirty="0">
              <a:latin typeface="楷体" panose="02010609060101010101" pitchFamily="49" charset="-122"/>
              <a:ea typeface="楷体" panose="02010609060101010101" pitchFamily="49" charset="-122"/>
              <a:cs typeface="Times New Roman" panose="02020603050405020304" pitchFamily="18" charset="0"/>
            </a:endParaRPr>
          </a:p>
          <a:p>
            <a:pPr lvl="1"/>
            <a:r>
              <a:rPr lang="en-US" altLang="zh-CN" b="1" dirty="0"/>
              <a:t> </a:t>
            </a:r>
            <a:r>
              <a:rPr lang="zh-CN" altLang="en-US" b="1" dirty="0">
                <a:latin typeface="楷体" panose="02010609060101010101" pitchFamily="49" charset="-122"/>
                <a:ea typeface="楷体" panose="02010609060101010101" pitchFamily="49" charset="-122"/>
                <a:cs typeface="Times New Roman" panose="02020603050405020304" pitchFamily="18" charset="0"/>
              </a:rPr>
              <a:t>使用网购的学习成本每人是</a:t>
            </a:r>
            <a:r>
              <a:rPr lang="zh-CN" altLang="en-US" b="1" dirty="0" smtClean="0">
                <a:latin typeface="楷体" panose="02010609060101010101" pitchFamily="49" charset="-122"/>
                <a:ea typeface="楷体" panose="02010609060101010101" pitchFamily="49" charset="-122"/>
                <a:cs typeface="Times New Roman" panose="02020603050405020304" pitchFamily="18" charset="0"/>
              </a:rPr>
              <a:t>不同，比如一般老年人高，年青人低，所以</a:t>
            </a:r>
            <a:r>
              <a:rPr lang="en-US" altLang="zh-CN" b="1" dirty="0" smtClean="0">
                <a:latin typeface="楷体" panose="02010609060101010101" pitchFamily="49" charset="-122"/>
                <a:ea typeface="楷体" panose="02010609060101010101" pitchFamily="49" charset="-122"/>
                <a:cs typeface="Times New Roman" panose="02020603050405020304" pitchFamily="18" charset="0"/>
              </a:rPr>
              <a:t>……</a:t>
            </a:r>
          </a:p>
          <a:p>
            <a:pPr lvl="1"/>
            <a:r>
              <a:rPr lang="zh-CN" altLang="en-US" b="1" dirty="0">
                <a:latin typeface="楷体" panose="02010609060101010101" pitchFamily="49" charset="-122"/>
                <a:ea typeface="楷体" panose="02010609060101010101" pitchFamily="49" charset="-122"/>
                <a:cs typeface="Times New Roman" panose="02020603050405020304" pitchFamily="18" charset="0"/>
              </a:rPr>
              <a:t>使用网购</a:t>
            </a:r>
            <a:r>
              <a:rPr lang="zh-CN" altLang="en-US" b="1" dirty="0" smtClean="0">
                <a:latin typeface="楷体" panose="02010609060101010101" pitchFamily="49" charset="-122"/>
                <a:ea typeface="楷体" panose="02010609060101010101" pitchFamily="49" charset="-122"/>
                <a:cs typeface="Times New Roman" panose="02020603050405020304" pitchFamily="18" charset="0"/>
              </a:rPr>
              <a:t>的转换成本每人也是</a:t>
            </a:r>
            <a:r>
              <a:rPr lang="zh-CN" altLang="en-US" b="1" dirty="0">
                <a:latin typeface="楷体" panose="02010609060101010101" pitchFamily="49" charset="-122"/>
                <a:ea typeface="楷体" panose="02010609060101010101" pitchFamily="49" charset="-122"/>
                <a:cs typeface="Times New Roman" panose="02020603050405020304" pitchFamily="18" charset="0"/>
              </a:rPr>
              <a:t>不同</a:t>
            </a:r>
            <a:endParaRPr lang="zh-CN" altLang="zh-CN" b="1" dirty="0">
              <a:latin typeface="楷体" panose="02010609060101010101" pitchFamily="49" charset="-122"/>
              <a:ea typeface="楷体" panose="02010609060101010101" pitchFamily="49" charset="-122"/>
              <a:cs typeface="Times New Roman" panose="02020603050405020304" pitchFamily="18" charset="0"/>
            </a:endParaRPr>
          </a:p>
          <a:p>
            <a:endParaRPr lang="zh-CN" altLang="en-US" b="1" dirty="0">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01227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华文新魏" panose="02010800040101010101" pitchFamily="2" charset="-122"/>
                <a:ea typeface="华文新魏" panose="02010800040101010101" pitchFamily="2" charset="-122"/>
              </a:rPr>
              <a:t>经济学导论复习</a:t>
            </a:r>
            <a:endParaRPr lang="zh-CN" altLang="en-US" dirty="0"/>
          </a:p>
        </p:txBody>
      </p:sp>
      <p:sp>
        <p:nvSpPr>
          <p:cNvPr id="3" name="副标题 2"/>
          <p:cNvSpPr>
            <a:spLocks noGrp="1"/>
          </p:cNvSpPr>
          <p:nvPr>
            <p:ph type="subTitle" idx="1"/>
          </p:nvPr>
        </p:nvSpPr>
        <p:spPr/>
        <p:txBody>
          <a:bodyPr/>
          <a:lstStyle/>
          <a:p>
            <a:r>
              <a:rPr lang="zh-CN" altLang="zh-CN" dirty="0">
                <a:latin typeface="华文行楷" panose="02010800040101010101" pitchFamily="2" charset="-122"/>
                <a:ea typeface="华文行楷" panose="02010800040101010101" pitchFamily="2" charset="-122"/>
              </a:rPr>
              <a:t>简答题</a:t>
            </a:r>
            <a:endParaRPr lang="zh-CN" altLang="en-US"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2882617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例</a:t>
            </a:r>
            <a:r>
              <a:rPr lang="en-US" altLang="zh-CN" dirty="0">
                <a:latin typeface="楷体" panose="02010609060101010101" pitchFamily="49" charset="-122"/>
                <a:ea typeface="楷体" panose="02010609060101010101" pitchFamily="49" charset="-122"/>
              </a:rPr>
              <a:t>1</a:t>
            </a:r>
            <a:endParaRPr lang="zh-CN" altLang="en-US" dirty="0"/>
          </a:p>
        </p:txBody>
      </p:sp>
      <p:sp>
        <p:nvSpPr>
          <p:cNvPr id="5" name="内容占位符 4"/>
          <p:cNvSpPr>
            <a:spLocks noGrp="1"/>
          </p:cNvSpPr>
          <p:nvPr>
            <p:ph idx="10"/>
          </p:nvPr>
        </p:nvSpPr>
        <p:spPr>
          <a:xfrm>
            <a:off x="1785032" y="1436914"/>
            <a:ext cx="8607198" cy="4963887"/>
          </a:xfrm>
        </p:spPr>
        <p:txBody>
          <a:bodyPr/>
          <a:lstStyle/>
          <a:p>
            <a:r>
              <a:rPr lang="zh-CN" altLang="zh-CN" b="1" dirty="0">
                <a:latin typeface="楷体" panose="02010609060101010101" pitchFamily="49" charset="-122"/>
                <a:ea typeface="楷体" panose="02010609060101010101" pitchFamily="49" charset="-122"/>
              </a:rPr>
              <a:t>经济学三个基本的问题分别是什么？经济学思维方式中重点关注的三个方面分别是什么</a:t>
            </a:r>
            <a:r>
              <a:rPr lang="zh-CN" altLang="zh-CN" b="1" dirty="0" smtClean="0">
                <a:latin typeface="楷体" panose="02010609060101010101" pitchFamily="49" charset="-122"/>
                <a:ea typeface="楷体" panose="02010609060101010101" pitchFamily="49" charset="-122"/>
              </a:rPr>
              <a:t>？</a:t>
            </a:r>
            <a:endParaRPr lang="en-US" altLang="zh-CN" b="1" dirty="0" smtClean="0">
              <a:latin typeface="楷体" panose="02010609060101010101" pitchFamily="49" charset="-122"/>
              <a:ea typeface="楷体" panose="02010609060101010101" pitchFamily="49" charset="-122"/>
            </a:endParaRPr>
          </a:p>
          <a:p>
            <a:r>
              <a:rPr lang="zh-CN" altLang="en-US" b="1" dirty="0" smtClean="0">
                <a:latin typeface="楷体" panose="02010609060101010101" pitchFamily="49" charset="-122"/>
                <a:ea typeface="楷体" panose="02010609060101010101" pitchFamily="49" charset="-122"/>
              </a:rPr>
              <a:t>要点</a:t>
            </a:r>
            <a:endParaRPr lang="en-US" altLang="zh-CN" b="1" dirty="0" smtClean="0">
              <a:latin typeface="楷体" panose="02010609060101010101" pitchFamily="49" charset="-122"/>
              <a:ea typeface="楷体" panose="02010609060101010101" pitchFamily="49" charset="-122"/>
            </a:endParaRPr>
          </a:p>
          <a:p>
            <a:pPr lvl="1"/>
            <a:r>
              <a:rPr lang="zh-CN" altLang="zh-CN" sz="2600" dirty="0" smtClean="0">
                <a:latin typeface="楷体" panose="02010609060101010101" pitchFamily="49" charset="-122"/>
                <a:ea typeface="楷体" panose="02010609060101010101" pitchFamily="49" charset="-122"/>
              </a:rPr>
              <a:t>三</a:t>
            </a:r>
            <a:r>
              <a:rPr lang="zh-CN" altLang="zh-CN" sz="2600" dirty="0">
                <a:latin typeface="楷体" panose="02010609060101010101" pitchFamily="49" charset="-122"/>
                <a:ea typeface="楷体" panose="02010609060101010101" pitchFamily="49" charset="-122"/>
              </a:rPr>
              <a:t>个基本问题分别是：生产什么（生产多少）、如何生产、为谁生产</a:t>
            </a:r>
          </a:p>
          <a:p>
            <a:pPr lvl="1"/>
            <a:r>
              <a:rPr lang="zh-CN" altLang="zh-CN" sz="2600" dirty="0" smtClean="0">
                <a:latin typeface="楷体" panose="02010609060101010101" pitchFamily="49" charset="-122"/>
                <a:ea typeface="楷体" panose="02010609060101010101" pitchFamily="49" charset="-122"/>
              </a:rPr>
              <a:t>重点</a:t>
            </a:r>
            <a:r>
              <a:rPr lang="zh-CN" altLang="zh-CN" sz="2600" dirty="0">
                <a:latin typeface="楷体" panose="02010609060101010101" pitchFamily="49" charset="-122"/>
                <a:ea typeface="楷体" panose="02010609060101010101" pitchFamily="49" charset="-122"/>
              </a:rPr>
              <a:t>关注</a:t>
            </a:r>
            <a:r>
              <a:rPr lang="zh-CN" altLang="zh-CN" sz="2600" dirty="0" smtClean="0">
                <a:latin typeface="楷体" panose="02010609060101010101" pitchFamily="49" charset="-122"/>
                <a:ea typeface="楷体" panose="02010609060101010101" pitchFamily="49" charset="-122"/>
              </a:rPr>
              <a:t>：</a:t>
            </a:r>
            <a:endParaRPr lang="en-US" altLang="zh-CN" sz="2600" dirty="0">
              <a:latin typeface="楷体" panose="02010609060101010101" pitchFamily="49" charset="-122"/>
              <a:ea typeface="楷体" panose="02010609060101010101" pitchFamily="49" charset="-122"/>
            </a:endParaRPr>
          </a:p>
          <a:p>
            <a:pPr lvl="1"/>
            <a:r>
              <a:rPr lang="zh-CN" altLang="en-US" sz="2600" dirty="0" smtClean="0">
                <a:latin typeface="楷体" panose="02010609060101010101" pitchFamily="49" charset="-122"/>
                <a:ea typeface="楷体" panose="02010609060101010101" pitchFamily="49" charset="-122"/>
              </a:rPr>
              <a:t>效率问题</a:t>
            </a:r>
            <a:endParaRPr lang="en-US" altLang="zh-CN" sz="2600" dirty="0" smtClean="0">
              <a:latin typeface="楷体" panose="02010609060101010101" pitchFamily="49" charset="-122"/>
              <a:ea typeface="楷体" panose="02010609060101010101" pitchFamily="49" charset="-122"/>
            </a:endParaRPr>
          </a:p>
          <a:p>
            <a:pPr lvl="1"/>
            <a:r>
              <a:rPr lang="zh-CN" altLang="en-US" sz="2600" dirty="0" smtClean="0">
                <a:latin typeface="楷体" panose="02010609060101010101" pitchFamily="49" charset="-122"/>
                <a:ea typeface="楷体" panose="02010609060101010101" pitchFamily="49" charset="-122"/>
              </a:rPr>
              <a:t>公平问题</a:t>
            </a:r>
            <a:endParaRPr lang="en-US" altLang="zh-CN" sz="2600" dirty="0" smtClean="0">
              <a:latin typeface="楷体" panose="02010609060101010101" pitchFamily="49" charset="-122"/>
              <a:ea typeface="楷体" panose="02010609060101010101" pitchFamily="49" charset="-122"/>
            </a:endParaRPr>
          </a:p>
          <a:p>
            <a:pPr lvl="1"/>
            <a:r>
              <a:rPr lang="zh-CN" altLang="en-US" sz="2600" dirty="0" smtClean="0">
                <a:latin typeface="楷体" panose="02010609060101010101" pitchFamily="49" charset="-122"/>
                <a:ea typeface="楷体" panose="02010609060101010101" pitchFamily="49" charset="-122"/>
              </a:rPr>
              <a:t>可持续问题</a:t>
            </a:r>
            <a:endParaRPr lang="zh-CN" altLang="zh-CN" sz="26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93502588"/>
      </p:ext>
    </p:extLst>
  </p:cSld>
  <p:clrMapOvr>
    <a:masterClrMapping/>
  </p:clrMapOvr>
</p:sld>
</file>

<file path=ppt/theme/theme1.xml><?xml version="1.0" encoding="utf-8"?>
<a:theme xmlns:a="http://schemas.openxmlformats.org/drawingml/2006/main" name="Office 主题">
  <a:themeElements>
    <a:clrScheme name="science students">
      <a:dk1>
        <a:sysClr val="windowText" lastClr="000000"/>
      </a:dk1>
      <a:lt1>
        <a:sysClr val="window" lastClr="FFFFFF"/>
      </a:lt1>
      <a:dk2>
        <a:srgbClr val="44546A"/>
      </a:dk2>
      <a:lt2>
        <a:srgbClr val="FADC2B"/>
      </a:lt2>
      <a:accent1>
        <a:srgbClr val="ED1C24"/>
      </a:accent1>
      <a:accent2>
        <a:srgbClr val="3C3C3C"/>
      </a:accent2>
      <a:accent3>
        <a:srgbClr val="646464"/>
      </a:accent3>
      <a:accent4>
        <a:srgbClr val="8C8C8C"/>
      </a:accent4>
      <a:accent5>
        <a:srgbClr val="B4B4B4"/>
      </a:accent5>
      <a:accent6>
        <a:srgbClr val="9B9B9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3C90D33F-B396-4A15-A3D3-C1DDD4FBDA14}" vid="{58242D7F-5FEA-452F-906F-0F73DD715CD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CB7C206-43CB-43BB-94FF-535F880D2F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科技</Template>
  <TotalTime>0</TotalTime>
  <Words>2439</Words>
  <Application>Microsoft Office PowerPoint</Application>
  <PresentationFormat>宽屏</PresentationFormat>
  <Paragraphs>181</Paragraphs>
  <Slides>29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华文行楷</vt:lpstr>
      <vt:lpstr>华文新魏</vt:lpstr>
      <vt:lpstr>楷体</vt:lpstr>
      <vt:lpstr>宋体</vt:lpstr>
      <vt:lpstr>微软雅黑</vt:lpstr>
      <vt:lpstr>Arial</vt:lpstr>
      <vt:lpstr>Calibri</vt:lpstr>
      <vt:lpstr>Calibri Light</vt:lpstr>
      <vt:lpstr>Times New Roman</vt:lpstr>
      <vt:lpstr>Wingdings</vt:lpstr>
      <vt:lpstr>Office 主题</vt:lpstr>
      <vt:lpstr>经济学导论复习</vt:lpstr>
      <vt:lpstr>例1</vt:lpstr>
      <vt:lpstr>例2</vt:lpstr>
      <vt:lpstr>例3</vt:lpstr>
      <vt:lpstr>例4</vt:lpstr>
      <vt:lpstr>例5</vt:lpstr>
      <vt:lpstr>例6</vt:lpstr>
      <vt:lpstr>经济学导论复习</vt:lpstr>
      <vt:lpstr>例1</vt:lpstr>
      <vt:lpstr>例2</vt:lpstr>
      <vt:lpstr>例3</vt:lpstr>
      <vt:lpstr>例4</vt:lpstr>
      <vt:lpstr>例5</vt:lpstr>
      <vt:lpstr>例6</vt:lpstr>
      <vt:lpstr>例6</vt:lpstr>
      <vt:lpstr>例7</vt:lpstr>
      <vt:lpstr>例8</vt:lpstr>
      <vt:lpstr>例9</vt:lpstr>
      <vt:lpstr>经济学导论复习</vt:lpstr>
      <vt:lpstr>例子</vt:lpstr>
      <vt:lpstr>例子</vt:lpstr>
      <vt:lpstr>例子</vt:lpstr>
      <vt:lpstr>例子</vt:lpstr>
      <vt:lpstr>经济学导论复习</vt:lpstr>
      <vt:lpstr>例子</vt:lpstr>
      <vt:lpstr>例子</vt:lpstr>
      <vt:lpstr>例子</vt:lpstr>
      <vt:lpstr>例子</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2018-12-23T01:57:24Z</dcterms:created>
  <dcterms:modified xsi:type="dcterms:W3CDTF">2018-12-23T12:58:42Z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TC043557019991</vt:lpwstr>
  </property>
</Properties>
</file>