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3"/>
    <p:sldId id="256" r:id="rId4"/>
    <p:sldId id="257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9"/>
    <p:restoredTop sz="94704"/>
  </p:normalViewPr>
  <p:slideViewPr>
    <p:cSldViewPr snapToGrid="0" snapToObjects="1">
      <p:cViewPr varScale="1">
        <p:scale>
          <a:sx n="130" d="100"/>
          <a:sy n="130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0066-C36A-D94D-87E7-E5CDF78C0410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4A9E-807E-A241-B731-90F092D2D68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0066-C36A-D94D-87E7-E5CDF78C0410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4A9E-807E-A241-B731-90F092D2D68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0066-C36A-D94D-87E7-E5CDF78C0410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4A9E-807E-A241-B731-90F092D2D68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0066-C36A-D94D-87E7-E5CDF78C0410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4A9E-807E-A241-B731-90F092D2D68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0066-C36A-D94D-87E7-E5CDF78C0410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4A9E-807E-A241-B731-90F092D2D68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0066-C36A-D94D-87E7-E5CDF78C0410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4A9E-807E-A241-B731-90F092D2D68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0066-C36A-D94D-87E7-E5CDF78C0410}" type="datetimeFigureOut">
              <a:rPr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4A9E-807E-A241-B731-90F092D2D68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0066-C36A-D94D-87E7-E5CDF78C0410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4A9E-807E-A241-B731-90F092D2D68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0066-C36A-D94D-87E7-E5CDF78C0410}" type="datetimeFigureOut">
              <a:rPr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4A9E-807E-A241-B731-90F092D2D68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0066-C36A-D94D-87E7-E5CDF78C0410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4A9E-807E-A241-B731-90F092D2D68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0066-C36A-D94D-87E7-E5CDF78C0410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4A9E-807E-A241-B731-90F092D2D68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C0066-C36A-D94D-87E7-E5CDF78C0410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24A9E-807E-A241-B731-90F092D2D68C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163" y="268544"/>
            <a:ext cx="11569700" cy="2171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2762250"/>
            <a:ext cx="11480800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049" y="0"/>
            <a:ext cx="871390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91613"/>
            <a:ext cx="10515600" cy="568535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（</a:t>
            </a:r>
            <a:r>
              <a:rPr kumimoji="1" lang="en-US" altLang="zh-CN"/>
              <a:t>1</a:t>
            </a:r>
            <a:r>
              <a:rPr kumimoji="1" lang="zh-CN" altLang="en-US"/>
              <a:t>）略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（</a:t>
            </a:r>
            <a:r>
              <a:rPr kumimoji="1" lang="en-US" altLang="zh-CN"/>
              <a:t>2</a:t>
            </a:r>
            <a:r>
              <a:rPr kumimoji="1" lang="zh-CN" altLang="en-US"/>
              <a:t>）略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（</a:t>
            </a:r>
            <a:r>
              <a:rPr kumimoji="1" lang="en-US" altLang="zh-CN"/>
              <a:t>3</a:t>
            </a:r>
            <a:r>
              <a:rPr kumimoji="1" lang="zh-CN" altLang="en-US"/>
              <a:t>）从图中可知代码页</a:t>
            </a:r>
            <a:r>
              <a:rPr kumimoji="1" lang="en-US" altLang="zh-CN"/>
              <a:t>1</a:t>
            </a:r>
            <a:r>
              <a:rPr kumimoji="1" lang="zh-CN" altLang="en-US"/>
              <a:t>的物理起始地址，所以页框号</a:t>
            </a:r>
            <a:r>
              <a:rPr kumimoji="1" lang="en-US" altLang="zh-CN"/>
              <a:t>1=00900H</a:t>
            </a:r>
            <a:r>
              <a:rPr kumimoji="1" lang="zh-CN" altLang="en-US"/>
              <a:t>。因为在内存中是连续放置的，所以页框号</a:t>
            </a:r>
            <a:r>
              <a:rPr kumimoji="1" lang="en-US" altLang="zh-CN"/>
              <a:t>2=</a:t>
            </a:r>
            <a:r>
              <a:rPr kumimoji="1" lang="zh-CN" altLang="en-US"/>
              <a:t>页框号</a:t>
            </a:r>
            <a:r>
              <a:rPr kumimoji="1" lang="en-US" altLang="zh-CN"/>
              <a:t>1+1=00901H</a:t>
            </a:r>
            <a:r>
              <a:rPr kumimoji="1" lang="zh-CN" altLang="en-US"/>
              <a:t>。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页面大小</a:t>
            </a:r>
            <a:r>
              <a:rPr kumimoji="1" lang="en-US" altLang="zh-CN"/>
              <a:t>4KB</a:t>
            </a:r>
            <a:r>
              <a:rPr kumimoji="1" lang="zh-CN" altLang="en-US"/>
              <a:t>，所以物理地址</a:t>
            </a:r>
            <a:r>
              <a:rPr kumimoji="1" lang="en-US" altLang="zh-CN"/>
              <a:t>3=0090</a:t>
            </a:r>
            <a:r>
              <a:rPr kumimoji="1" lang="zh-CN" altLang="en-US"/>
              <a:t> </a:t>
            </a:r>
            <a:r>
              <a:rPr kumimoji="1" lang="en-US" altLang="zh-CN"/>
              <a:t>0000H+4K=0090</a:t>
            </a:r>
            <a:r>
              <a:rPr kumimoji="1" lang="zh-CN" altLang="en-US"/>
              <a:t> </a:t>
            </a:r>
            <a:r>
              <a:rPr kumimoji="1" lang="en-US" altLang="zh-CN"/>
              <a:t>1000H</a:t>
            </a:r>
            <a:r>
              <a:rPr kumimoji="1" lang="zh-CN" altLang="en-US"/>
              <a:t>。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（页框号</a:t>
            </a:r>
            <a:r>
              <a:rPr kumimoji="1" lang="en-US" altLang="zh-CN"/>
              <a:t>00901H</a:t>
            </a:r>
            <a:r>
              <a:rPr kumimoji="1" lang="zh-CN" altLang="en-US"/>
              <a:t>，页内地址</a:t>
            </a:r>
            <a:r>
              <a:rPr kumimoji="1" lang="en-US" altLang="zh-CN"/>
              <a:t>12</a:t>
            </a:r>
            <a:r>
              <a:rPr kumimoji="1" lang="zh-CN" altLang="en-US"/>
              <a:t>位，物理地址</a:t>
            </a:r>
            <a:r>
              <a:rPr kumimoji="1" lang="en-US" altLang="zh-CN"/>
              <a:t>3</a:t>
            </a:r>
            <a:r>
              <a:rPr kumimoji="1" lang="zh-CN" altLang="en-US"/>
              <a:t>也可以得到。）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页表项</a:t>
            </a:r>
            <a:r>
              <a:rPr kumimoji="1" lang="en-US" altLang="zh-CN"/>
              <a:t>4B</a:t>
            </a:r>
            <a:r>
              <a:rPr kumimoji="1" lang="zh-CN" altLang="en-US"/>
              <a:t>，代码段起始逻辑地址</a:t>
            </a:r>
            <a:r>
              <a:rPr kumimoji="1" lang="en-US" altLang="zh-CN"/>
              <a:t>0000 8000H</a:t>
            </a:r>
            <a:r>
              <a:rPr kumimoji="1" lang="zh-CN" altLang="en-US"/>
              <a:t>，所以页号是</a:t>
            </a:r>
            <a:r>
              <a:rPr kumimoji="1" lang="en-US" altLang="zh-CN"/>
              <a:t>8</a:t>
            </a:r>
            <a:r>
              <a:rPr kumimoji="1" lang="zh-CN" altLang="en-US"/>
              <a:t>，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物理地址</a:t>
            </a:r>
            <a:r>
              <a:rPr kumimoji="1" lang="en-US" altLang="zh-CN"/>
              <a:t>1=0020</a:t>
            </a:r>
            <a:r>
              <a:rPr kumimoji="1" lang="zh-CN" altLang="en-US"/>
              <a:t> </a:t>
            </a:r>
            <a:r>
              <a:rPr kumimoji="1" lang="en-US" altLang="zh-CN"/>
              <a:t>0000H+4</a:t>
            </a:r>
            <a:r>
              <a:rPr kumimoji="1" lang="zh-CN" altLang="en-US"/>
              <a:t>*页号</a:t>
            </a:r>
            <a:r>
              <a:rPr kumimoji="1" lang="en-US" altLang="zh-CN"/>
              <a:t>=0020</a:t>
            </a:r>
            <a:r>
              <a:rPr kumimoji="1" lang="zh-CN" altLang="en-US"/>
              <a:t> </a:t>
            </a:r>
            <a:r>
              <a:rPr kumimoji="1" lang="en-US" altLang="zh-CN"/>
              <a:t>0020H</a:t>
            </a:r>
            <a:r>
              <a:rPr kumimoji="1" lang="zh-CN" altLang="en-US"/>
              <a:t>，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物理地址</a:t>
            </a:r>
            <a:r>
              <a:rPr kumimoji="1" lang="en-US" altLang="zh-CN"/>
              <a:t>2=</a:t>
            </a:r>
            <a:r>
              <a:rPr kumimoji="1" lang="zh-CN" altLang="en-US"/>
              <a:t>物理地址</a:t>
            </a:r>
            <a:r>
              <a:rPr kumimoji="1" lang="en-US" altLang="zh-CN"/>
              <a:t>1+4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                 </a:t>
            </a:r>
            <a:r>
              <a:rPr kumimoji="1" lang="en-US" altLang="zh-CN"/>
              <a:t>=0020</a:t>
            </a:r>
            <a:r>
              <a:rPr kumimoji="1" lang="zh-CN" altLang="en-US"/>
              <a:t> </a:t>
            </a:r>
            <a:r>
              <a:rPr kumimoji="1" lang="en-US" altLang="zh-CN"/>
              <a:t>0024H</a:t>
            </a:r>
            <a:endParaRPr kumimoji="1" lang="en-US" altLang="zh-C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000711" y="4503173"/>
            <a:ext cx="6066746" cy="21635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373626"/>
            <a:ext cx="10515600" cy="5803337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在某伙伴系统中，页面大小</a:t>
            </a:r>
            <a:r>
              <a:rPr lang="en-US" altLang="zh-CN"/>
              <a:t>4KB</a:t>
            </a:r>
            <a:r>
              <a:rPr lang="zh-CN" altLang="en-US"/>
              <a:t>，请回答问题：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）当内存全空闲时，</a:t>
            </a:r>
            <a:r>
              <a:rPr lang="en-US" altLang="zh-CN"/>
              <a:t>free_area[]</a:t>
            </a:r>
            <a:r>
              <a:rPr lang="zh-CN" altLang="en-US"/>
              <a:t>对应的空闲块链表情况。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）若物理内存分配情况如图所示，</a:t>
            </a:r>
            <a:r>
              <a:rPr lang="en-US" altLang="zh-CN"/>
              <a:t> free_area[]</a:t>
            </a:r>
            <a:r>
              <a:rPr lang="zh-CN" altLang="en-US"/>
              <a:t>对应的空闲块链表情况。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）空闲块最大是多大？空闲区域比最大空闲块还要大，链表是怎么表示的？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）自己提出一个分配的请求，描述分配的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过程和结果。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）尝试回收某个进程的空间，描述过程和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结果。</a:t>
            </a: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244969" y="2788674"/>
            <a:ext cx="2781300" cy="3695700"/>
            <a:chOff x="9002047" y="2788674"/>
            <a:chExt cx="2781300" cy="36957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002047" y="2788674"/>
              <a:ext cx="2781300" cy="3695700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9368910" y="3197164"/>
              <a:ext cx="49372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/>
                <a:t>128K</a:t>
              </a:r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368910" y="3547779"/>
              <a:ext cx="49372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/>
                <a:t>160K</a:t>
              </a:r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370835" y="3896953"/>
              <a:ext cx="49372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/>
                <a:t>192K</a:t>
              </a:r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372764" y="4280853"/>
              <a:ext cx="49372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/>
                <a:t>256K</a:t>
              </a:r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374689" y="4641603"/>
              <a:ext cx="49372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/>
                <a:t>288K</a:t>
              </a:r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376616" y="4990772"/>
              <a:ext cx="49372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/>
                <a:t>320K</a:t>
              </a:r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366966" y="5351522"/>
              <a:ext cx="49372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/>
                <a:t>384K</a:t>
              </a:r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137394" y="6094232"/>
              <a:ext cx="74120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0" tIns="0" rIns="0" bIns="0" rtlCol="0">
              <a:spAutoFit/>
            </a:bodyPr>
            <a:lstStyle/>
            <a:p>
              <a:r>
                <a:rPr kumimoji="1" lang="en-US" altLang="zh-CN"/>
                <a:t>4M-1</a:t>
              </a:r>
              <a:endParaRPr kumimoji="1"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531594" y="5736210"/>
              <a:ext cx="46166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zh-CN" altLang="en-US"/>
                <a:t>空闲</a:t>
              </a:r>
              <a:endParaRPr kumimoji="1"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635769" y="3003427"/>
              <a:ext cx="248466" cy="276999"/>
            </a:xfrm>
            <a:prstGeom prst="rect">
              <a:avLst/>
            </a:prstGeom>
            <a:solidFill>
              <a:srgbClr val="E6E6E6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/>
                <a:t>P0</a:t>
              </a:r>
              <a:endParaRPr kumimoji="1"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637694" y="3722989"/>
              <a:ext cx="248466" cy="276999"/>
            </a:xfrm>
            <a:prstGeom prst="rect">
              <a:avLst/>
            </a:prstGeom>
            <a:solidFill>
              <a:srgbClr val="E6E6E6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/>
                <a:t>P1</a:t>
              </a:r>
              <a:endParaRPr kumimoji="1"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637694" y="4440616"/>
              <a:ext cx="248466" cy="276999"/>
            </a:xfrm>
            <a:prstGeom prst="rect">
              <a:avLst/>
            </a:prstGeom>
            <a:solidFill>
              <a:srgbClr val="E6E6E6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/>
                <a:t>P2</a:t>
              </a:r>
              <a:endParaRPr kumimoji="1"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639619" y="5148601"/>
              <a:ext cx="248466" cy="276999"/>
            </a:xfrm>
            <a:prstGeom prst="rect">
              <a:avLst/>
            </a:prstGeom>
            <a:solidFill>
              <a:srgbClr val="E6E6E6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/>
                <a:t>P3</a:t>
              </a:r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373626"/>
            <a:ext cx="1541206" cy="5803337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[0]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[1]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[2]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[3]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[4]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[5]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[6]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[7]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[8]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[9]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[10]-&gt;[]</a:t>
            </a: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471106" y="586249"/>
            <a:ext cx="2781300" cy="3695700"/>
            <a:chOff x="9002047" y="2788674"/>
            <a:chExt cx="2781300" cy="36957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002047" y="2788674"/>
              <a:ext cx="2781300" cy="3695700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9368910" y="3197164"/>
              <a:ext cx="49372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/>
                <a:t>128K</a:t>
              </a:r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368910" y="3547779"/>
              <a:ext cx="49372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/>
                <a:t>160K</a:t>
              </a:r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370835" y="3896953"/>
              <a:ext cx="49372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/>
                <a:t>192K</a:t>
              </a:r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372764" y="4280853"/>
              <a:ext cx="49372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/>
                <a:t>256K</a:t>
              </a:r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374689" y="4641603"/>
              <a:ext cx="49372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/>
                <a:t>288K</a:t>
              </a:r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376616" y="4990772"/>
              <a:ext cx="49372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/>
                <a:t>320K</a:t>
              </a:r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366966" y="5351522"/>
              <a:ext cx="49372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/>
                <a:t>384K</a:t>
              </a:r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137394" y="6094232"/>
              <a:ext cx="74120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0" tIns="0" rIns="0" bIns="0" rtlCol="0">
              <a:spAutoFit/>
            </a:bodyPr>
            <a:lstStyle/>
            <a:p>
              <a:r>
                <a:rPr kumimoji="1" lang="en-US" altLang="zh-CN"/>
                <a:t>4M-1</a:t>
              </a:r>
              <a:endParaRPr kumimoji="1"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531594" y="5736210"/>
              <a:ext cx="46166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zh-CN" altLang="en-US"/>
                <a:t>空闲</a:t>
              </a:r>
              <a:endParaRPr kumimoji="1"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635769" y="3003427"/>
              <a:ext cx="248466" cy="276999"/>
            </a:xfrm>
            <a:prstGeom prst="rect">
              <a:avLst/>
            </a:prstGeom>
            <a:solidFill>
              <a:srgbClr val="E6E6E6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/>
                <a:t>P0</a:t>
              </a:r>
              <a:endParaRPr kumimoji="1"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637694" y="3722989"/>
              <a:ext cx="248466" cy="276999"/>
            </a:xfrm>
            <a:prstGeom prst="rect">
              <a:avLst/>
            </a:prstGeom>
            <a:solidFill>
              <a:srgbClr val="E6E6E6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/>
                <a:t>P1</a:t>
              </a:r>
              <a:endParaRPr kumimoji="1"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637694" y="4440616"/>
              <a:ext cx="248466" cy="276999"/>
            </a:xfrm>
            <a:prstGeom prst="rect">
              <a:avLst/>
            </a:prstGeom>
            <a:solidFill>
              <a:srgbClr val="E6E6E6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/>
                <a:t>P2</a:t>
              </a:r>
              <a:endParaRPr kumimoji="1"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639619" y="5148601"/>
              <a:ext cx="248466" cy="276999"/>
            </a:xfrm>
            <a:prstGeom prst="rect">
              <a:avLst/>
            </a:prstGeom>
            <a:solidFill>
              <a:srgbClr val="E6E6E6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zh-CN"/>
                <a:t>P3</a:t>
              </a:r>
              <a:endParaRPr kumimoji="1" lang="zh-CN" altLang="en-US"/>
            </a:p>
          </p:txBody>
        </p:sp>
      </p:grpSp>
      <p:sp>
        <p:nvSpPr>
          <p:cNvPr id="19" name="内容占位符 4"/>
          <p:cNvSpPr txBox="1"/>
          <p:nvPr/>
        </p:nvSpPr>
        <p:spPr>
          <a:xfrm>
            <a:off x="3487071" y="373625"/>
            <a:ext cx="3710141" cy="5803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en-US" altLang="zh-CN"/>
              <a:t>[0]</a:t>
            </a:r>
            <a:endParaRPr lang="en-US" altLang="zh-CN"/>
          </a:p>
          <a:p>
            <a:pPr marL="0" indent="0">
              <a:buFont typeface="Arial" panose="020B0604020202090204" pitchFamily="34" charset="0"/>
              <a:buNone/>
            </a:pPr>
            <a:r>
              <a:rPr lang="en-US" altLang="zh-CN"/>
              <a:t>[1]</a:t>
            </a:r>
            <a:endParaRPr lang="en-US" altLang="zh-CN"/>
          </a:p>
          <a:p>
            <a:pPr marL="0" indent="0">
              <a:buFont typeface="Arial" panose="020B0604020202090204" pitchFamily="34" charset="0"/>
              <a:buNone/>
            </a:pPr>
            <a:r>
              <a:rPr lang="en-US" altLang="zh-CN"/>
              <a:t>[2]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[3] -&gt;[] -&gt;[]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[4] -&gt;[]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[5] -&gt;[]</a:t>
            </a:r>
            <a:endParaRPr lang="en-US" altLang="zh-CN"/>
          </a:p>
          <a:p>
            <a:pPr marL="0" indent="0">
              <a:buFont typeface="Arial" panose="020B0604020202090204" pitchFamily="34" charset="0"/>
              <a:buNone/>
            </a:pPr>
            <a:r>
              <a:rPr lang="en-US" altLang="zh-CN"/>
              <a:t>[6]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[7] -&gt;[]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[8] -&gt;[]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[9] -&gt;[]</a:t>
            </a:r>
            <a:endParaRPr lang="en-US" altLang="zh-CN"/>
          </a:p>
          <a:p>
            <a:pPr marL="0" indent="0">
              <a:buFont typeface="Arial" panose="020B0604020202090204" pitchFamily="34" charset="0"/>
              <a:buNone/>
            </a:pPr>
            <a:r>
              <a:rPr lang="en-US" altLang="zh-CN"/>
              <a:t>[10]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126428" y="754835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</a:t>
            </a:r>
            <a:r>
              <a:rPr kumimoji="1" lang="en-US" altLang="zh-CN" baseline="30000"/>
              <a:t>5</a:t>
            </a:r>
            <a:r>
              <a:rPr kumimoji="1" lang="zh-CN" altLang="en-US"/>
              <a:t>个块</a:t>
            </a:r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1126428" y="110808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</a:t>
            </a:r>
            <a:r>
              <a:rPr kumimoji="1" lang="en-US" altLang="zh-CN" baseline="30000"/>
              <a:t>3</a:t>
            </a:r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1126428" y="146696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</a:t>
            </a:r>
            <a:r>
              <a:rPr kumimoji="1" lang="en-US" altLang="zh-CN" baseline="30000"/>
              <a:t>3</a:t>
            </a:r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1126428" y="179142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</a:t>
            </a:r>
            <a:r>
              <a:rPr kumimoji="1" lang="en-US" altLang="zh-CN" baseline="30000"/>
              <a:t>4</a:t>
            </a:r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1126428" y="217488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</a:t>
            </a:r>
            <a:r>
              <a:rPr kumimoji="1" lang="en-US" altLang="zh-CN" baseline="30000"/>
              <a:t>3</a:t>
            </a:r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1126428" y="253867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</a:t>
            </a:r>
            <a:r>
              <a:rPr kumimoji="1" lang="en-US" altLang="zh-CN" baseline="30000"/>
              <a:t>3</a:t>
            </a:r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1126428" y="288772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</a:t>
            </a:r>
            <a:r>
              <a:rPr kumimoji="1" lang="en-US" altLang="zh-CN" baseline="30000"/>
              <a:t>4</a:t>
            </a:r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1126428" y="319414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</a:t>
            </a:r>
            <a:r>
              <a:rPr kumimoji="1" lang="en-US" altLang="zh-CN" baseline="30000"/>
              <a:t>5</a:t>
            </a:r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1126428" y="341879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</a:t>
            </a:r>
            <a:r>
              <a:rPr kumimoji="1" lang="en-US" altLang="zh-CN" baseline="30000"/>
              <a:t>7</a:t>
            </a:r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1126428" y="363831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</a:t>
            </a:r>
            <a:r>
              <a:rPr kumimoji="1" lang="en-US" altLang="zh-CN" baseline="30000"/>
              <a:t>8</a:t>
            </a:r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1126428" y="382298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</a:t>
            </a:r>
            <a:r>
              <a:rPr kumimoji="1" lang="en-US" altLang="zh-CN" baseline="30000"/>
              <a:t>9</a:t>
            </a:r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0" y="517628"/>
            <a:ext cx="10121900" cy="1968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2561098"/>
            <a:ext cx="10261600" cy="2679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WPS 文字</Application>
  <PresentationFormat>宽屏</PresentationFormat>
  <Paragraphs>117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汉仪旗黑</vt:lpstr>
      <vt:lpstr>宋体</vt:lpstr>
      <vt:lpstr>Arial Unicode MS</vt:lpstr>
      <vt:lpstr>等线 Light</vt:lpstr>
      <vt:lpstr>汉仪中等线KW</vt:lpstr>
      <vt:lpstr>等线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chen</cp:lastModifiedBy>
  <cp:revision>7</cp:revision>
  <dcterms:created xsi:type="dcterms:W3CDTF">2024-01-18T16:25:28Z</dcterms:created>
  <dcterms:modified xsi:type="dcterms:W3CDTF">2024-01-18T16:25:28Z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EDF4136DD2D57191F750A965A1DA6B29_42</vt:lpwstr>
  </property>
  <property fmtid="{D5CDD505-2E9C-101B-9397-08002B2CF9AE}" pid="3" name="KSOProductBuildVer">
    <vt:lpwstr>2052-6.4.0.8550</vt:lpwstr>
  </property>
</Properties>
</file>